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9" r:id="rId6"/>
    <p:sldId id="270" r:id="rId7"/>
    <p:sldId id="271" r:id="rId8"/>
    <p:sldId id="311" r:id="rId9"/>
    <p:sldId id="297" r:id="rId10"/>
    <p:sldId id="293" r:id="rId11"/>
    <p:sldId id="298" r:id="rId12"/>
    <p:sldId id="273" r:id="rId13"/>
    <p:sldId id="287" r:id="rId14"/>
    <p:sldId id="289" r:id="rId15"/>
    <p:sldId id="290" r:id="rId16"/>
    <p:sldId id="291" r:id="rId17"/>
    <p:sldId id="292" r:id="rId18"/>
    <p:sldId id="294" r:id="rId19"/>
    <p:sldId id="275" r:id="rId20"/>
    <p:sldId id="276" r:id="rId21"/>
    <p:sldId id="277" r:id="rId22"/>
    <p:sldId id="278" r:id="rId23"/>
    <p:sldId id="303" r:id="rId24"/>
    <p:sldId id="279" r:id="rId25"/>
    <p:sldId id="304" r:id="rId26"/>
    <p:sldId id="299" r:id="rId27"/>
    <p:sldId id="280" r:id="rId28"/>
    <p:sldId id="305" r:id="rId29"/>
    <p:sldId id="300" r:id="rId30"/>
    <p:sldId id="301" r:id="rId31"/>
    <p:sldId id="281" r:id="rId32"/>
    <p:sldId id="302" r:id="rId33"/>
    <p:sldId id="282" r:id="rId34"/>
    <p:sldId id="306" r:id="rId35"/>
    <p:sldId id="283" r:id="rId36"/>
    <p:sldId id="307" r:id="rId37"/>
    <p:sldId id="284" r:id="rId38"/>
    <p:sldId id="285" r:id="rId39"/>
    <p:sldId id="308" r:id="rId40"/>
    <p:sldId id="309" r:id="rId41"/>
    <p:sldId id="310" r:id="rId42"/>
    <p:sldId id="263" r:id="rId43"/>
    <p:sldId id="266" r:id="rId44"/>
  </p:sldIdLst>
  <p:sldSz cx="18288000" cy="10287000"/>
  <p:notesSz cx="6858000" cy="9144000"/>
  <p:embeddedFontLst>
    <p:embeddedFont>
      <p:font typeface="Baloo Thambi" panose="03080902040302020200" pitchFamily="66" charset="77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" panose="02040503050406030204" pitchFamily="18" charset="0"/>
      <p:regular r:id="rId51"/>
      <p:bold r:id="rId52"/>
      <p:italic r:id="rId53"/>
      <p:boldItalic r:id="rId54"/>
    </p:embeddedFont>
    <p:embeddedFont>
      <p:font typeface="Cambria Math" panose="02040503050406030204" pitchFamily="18" charset="0"/>
      <p:regular r:id="rId55"/>
    </p:embeddedFont>
    <p:embeddedFont>
      <p:font typeface="CentSchbkCyrill BT" panose="02040603050705020303" pitchFamily="18" charset="0"/>
      <p:regular r:id="rId56"/>
      <p:bold r:id="rId57"/>
      <p:italic r:id="rId58"/>
      <p:boldItalic r:id="rId59"/>
    </p:embeddedFont>
    <p:embeddedFont>
      <p:font typeface="Century Schoolbook" panose="02040604050505020304" pitchFamily="18" charset="0"/>
      <p:regular r:id="rId60"/>
      <p:bold r:id="rId61"/>
      <p:italic r:id="rId62"/>
      <p:boldItalic r:id="rId63"/>
    </p:embeddedFont>
    <p:embeddedFont>
      <p:font typeface="FS ClanPro-NarrowUltra" panose="02000503040000020004" pitchFamily="2" charset="77"/>
      <p:regular r:id="rId64"/>
      <p:bold r:id="rId65"/>
      <p:italic r:id="rId66"/>
      <p:boldItalic r:id="rId67"/>
    </p:embeddedFont>
    <p:embeddedFont>
      <p:font typeface="Lobster" panose="020F0502020204030204" pitchFamily="34" charset="0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0C2"/>
    <a:srgbClr val="483A00"/>
    <a:srgbClr val="F97077"/>
    <a:srgbClr val="FFEDED"/>
    <a:srgbClr val="FFE1E1"/>
    <a:srgbClr val="C0D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2802" autoAdjust="0"/>
  </p:normalViewPr>
  <p:slideViewPr>
    <p:cSldViewPr>
      <p:cViewPr varScale="1">
        <p:scale>
          <a:sx n="69" d="100"/>
          <a:sy n="69" d="100"/>
        </p:scale>
        <p:origin x="960" y="224"/>
      </p:cViewPr>
      <p:guideLst>
        <p:guide orient="horz" pos="22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57564-6EFE-423B-A9AD-54CC9D964CA2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C1F53-966E-432A-B334-2DC1F2F54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39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C1F53-966E-432A-B334-2DC1F2F544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21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C1F53-966E-432A-B334-2DC1F2F544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8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C1F53-966E-432A-B334-2DC1F2F544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14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C1F53-966E-432A-B334-2DC1F2F544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8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microsoft.com/office/2007/relationships/hdphoto" Target="../media/hdphoto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microsoft.com/office/2007/relationships/hdphoto" Target="../media/hdphoto7.wdp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4.sv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459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77607" y="67514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10393" y="1800108"/>
            <a:ext cx="12067213" cy="6686783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52246" y="3664603"/>
            <a:ext cx="8183509" cy="330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36"/>
              </a:lnSpc>
            </a:pPr>
            <a:r>
              <a:rPr lang="en-US" sz="1348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PHÂN</a:t>
            </a:r>
            <a:r>
              <a:rPr lang="en-US" sz="1348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1348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BÓN</a:t>
            </a:r>
            <a:r>
              <a:rPr lang="en-US" sz="1348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1348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VÔ</a:t>
            </a:r>
            <a:r>
              <a:rPr lang="en-US" sz="1348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1348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CƠ</a:t>
            </a:r>
            <a:endParaRPr lang="en-US" sz="13480" dirty="0">
              <a:solidFill>
                <a:srgbClr val="483A00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375441" y="6650337"/>
            <a:ext cx="6624236" cy="899611"/>
            <a:chOff x="0" y="0"/>
            <a:chExt cx="1458336" cy="2369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8336" cy="236934"/>
            </a:xfrm>
            <a:custGeom>
              <a:avLst/>
              <a:gdLst/>
              <a:ahLst/>
              <a:cxnLst/>
              <a:rect l="l" t="t" r="r" b="b"/>
              <a:pathLst>
                <a:path w="1458336" h="236934">
                  <a:moveTo>
                    <a:pt x="40547" y="0"/>
                  </a:moveTo>
                  <a:lnTo>
                    <a:pt x="1417788" y="0"/>
                  </a:lnTo>
                  <a:cubicBezTo>
                    <a:pt x="1440182" y="0"/>
                    <a:pt x="1458336" y="18154"/>
                    <a:pt x="1458336" y="40547"/>
                  </a:cubicBezTo>
                  <a:lnTo>
                    <a:pt x="1458336" y="196387"/>
                  </a:lnTo>
                  <a:cubicBezTo>
                    <a:pt x="1458336" y="218781"/>
                    <a:pt x="1440182" y="236934"/>
                    <a:pt x="1417788" y="236934"/>
                  </a:cubicBezTo>
                  <a:lnTo>
                    <a:pt x="40547" y="236934"/>
                  </a:lnTo>
                  <a:cubicBezTo>
                    <a:pt x="18154" y="236934"/>
                    <a:pt x="0" y="218781"/>
                    <a:pt x="0" y="196387"/>
                  </a:cubicBezTo>
                  <a:lnTo>
                    <a:pt x="0" y="40547"/>
                  </a:lnTo>
                  <a:cubicBezTo>
                    <a:pt x="0" y="18154"/>
                    <a:pt x="18154" y="0"/>
                    <a:pt x="405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58336" cy="275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80222" y="6608275"/>
            <a:ext cx="6497784" cy="792551"/>
            <a:chOff x="0" y="-38100"/>
            <a:chExt cx="1711350" cy="2087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11350" cy="170638"/>
            </a:xfrm>
            <a:custGeom>
              <a:avLst/>
              <a:gdLst/>
              <a:ahLst/>
              <a:cxnLst/>
              <a:rect l="l" t="t" r="r" b="b"/>
              <a:pathLst>
                <a:path w="1403142" h="170638">
                  <a:moveTo>
                    <a:pt x="15985" y="0"/>
                  </a:moveTo>
                  <a:lnTo>
                    <a:pt x="1387157" y="0"/>
                  </a:lnTo>
                  <a:cubicBezTo>
                    <a:pt x="1395986" y="0"/>
                    <a:pt x="1403142" y="7157"/>
                    <a:pt x="1403142" y="15985"/>
                  </a:cubicBezTo>
                  <a:lnTo>
                    <a:pt x="1403142" y="154653"/>
                  </a:lnTo>
                  <a:cubicBezTo>
                    <a:pt x="1403142" y="163481"/>
                    <a:pt x="1395986" y="170638"/>
                    <a:pt x="1387157" y="170638"/>
                  </a:cubicBezTo>
                  <a:lnTo>
                    <a:pt x="15985" y="170638"/>
                  </a:lnTo>
                  <a:cubicBezTo>
                    <a:pt x="7157" y="170638"/>
                    <a:pt x="0" y="163481"/>
                    <a:pt x="0" y="154653"/>
                  </a:cubicBezTo>
                  <a:lnTo>
                    <a:pt x="0" y="15985"/>
                  </a:lnTo>
                  <a:cubicBezTo>
                    <a:pt x="0" y="7157"/>
                    <a:pt x="7157" y="0"/>
                    <a:pt x="15985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403142" cy="208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318389" y="862403"/>
            <a:ext cx="7445687" cy="8309651"/>
          </a:xfrm>
          <a:custGeom>
            <a:avLst/>
            <a:gdLst/>
            <a:ahLst/>
            <a:cxnLst/>
            <a:rect l="l" t="t" r="r" b="b"/>
            <a:pathLst>
              <a:path w="7445687" h="8309651">
                <a:moveTo>
                  <a:pt x="0" y="0"/>
                </a:moveTo>
                <a:lnTo>
                  <a:pt x="7445687" y="0"/>
                </a:lnTo>
                <a:lnTo>
                  <a:pt x="7445687" y="8309651"/>
                </a:lnTo>
                <a:lnTo>
                  <a:pt x="0" y="8309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762336">
            <a:off x="2535345" y="1168682"/>
            <a:ext cx="1775502" cy="2009313"/>
          </a:xfrm>
          <a:custGeom>
            <a:avLst/>
            <a:gdLst/>
            <a:ahLst/>
            <a:cxnLst/>
            <a:rect l="l" t="t" r="r" b="b"/>
            <a:pathLst>
              <a:path w="1775502" h="2009313">
                <a:moveTo>
                  <a:pt x="0" y="0"/>
                </a:moveTo>
                <a:lnTo>
                  <a:pt x="1775502" y="0"/>
                </a:lnTo>
                <a:lnTo>
                  <a:pt x="1775502" y="2009313"/>
                </a:lnTo>
                <a:lnTo>
                  <a:pt x="0" y="20093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765016" y="6501220"/>
            <a:ext cx="2440196" cy="2097455"/>
          </a:xfrm>
          <a:custGeom>
            <a:avLst/>
            <a:gdLst/>
            <a:ahLst/>
            <a:cxnLst/>
            <a:rect l="l" t="t" r="r" b="b"/>
            <a:pathLst>
              <a:path w="2440196" h="2097455">
                <a:moveTo>
                  <a:pt x="0" y="0"/>
                </a:moveTo>
                <a:lnTo>
                  <a:pt x="2440196" y="0"/>
                </a:lnTo>
                <a:lnTo>
                  <a:pt x="2440196" y="2097456"/>
                </a:lnTo>
                <a:lnTo>
                  <a:pt x="0" y="2097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9396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790058" y="6921430"/>
            <a:ext cx="5939686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86"/>
              </a:lnSpc>
            </a:pPr>
            <a:r>
              <a:rPr lang="en-US" sz="3426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GV: </a:t>
            </a:r>
            <a:r>
              <a:rPr lang="en-US" sz="3426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Nguyễn</a:t>
            </a:r>
            <a:r>
              <a:rPr lang="en-US" sz="3426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426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Thị</a:t>
            </a:r>
            <a:r>
              <a:rPr lang="en-US" sz="3426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426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Hồng</a:t>
            </a:r>
            <a:r>
              <a:rPr lang="en-US" sz="3426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426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Thắm</a:t>
            </a:r>
            <a:endParaRPr lang="en-US" sz="3426" dirty="0">
              <a:solidFill>
                <a:srgbClr val="483A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169D8C-1A30-D904-B903-F2A5F81E1B19}"/>
              </a:ext>
            </a:extLst>
          </p:cNvPr>
          <p:cNvGrpSpPr/>
          <p:nvPr/>
        </p:nvGrpSpPr>
        <p:grpSpPr>
          <a:xfrm>
            <a:off x="18900459" y="8598675"/>
            <a:ext cx="6706205" cy="7838693"/>
            <a:chOff x="-19479389" y="-19365679"/>
            <a:chExt cx="12520261" cy="260449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EE22559-C179-2160-14CB-B9E8B96CC3B1}"/>
                </a:ext>
              </a:extLst>
            </p:cNvPr>
            <p:cNvSpPr/>
            <p:nvPr/>
          </p:nvSpPr>
          <p:spPr>
            <a:xfrm rot="2631495">
              <a:off x="-19479389" y="-19365679"/>
              <a:ext cx="6594789" cy="2412625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984F69-FB44-63F7-EEA2-6A27E47AD823}"/>
                </a:ext>
              </a:extLst>
            </p:cNvPr>
            <p:cNvSpPr/>
            <p:nvPr/>
          </p:nvSpPr>
          <p:spPr>
            <a:xfrm rot="2631495">
              <a:off x="-17687586" y="-18851400"/>
              <a:ext cx="6114407" cy="2412625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D32A04-53B8-B355-C4E6-B2AEDF23697C}"/>
                </a:ext>
              </a:extLst>
            </p:cNvPr>
            <p:cNvSpPr/>
            <p:nvPr/>
          </p:nvSpPr>
          <p:spPr>
            <a:xfrm rot="2631495">
              <a:off x="-15854598" y="-18217100"/>
              <a:ext cx="6114407" cy="241262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C011CB8-215D-8456-9AF9-8ED6EBAEBA3B}"/>
                </a:ext>
              </a:extLst>
            </p:cNvPr>
            <p:cNvSpPr/>
            <p:nvPr/>
          </p:nvSpPr>
          <p:spPr>
            <a:xfrm rot="2631495">
              <a:off x="-14147207" y="-17447012"/>
              <a:ext cx="7188079" cy="24126253"/>
            </a:xfrm>
            <a:prstGeom prst="rect">
              <a:avLst/>
            </a:prstGeom>
            <a:solidFill>
              <a:srgbClr val="FFE1E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B9C51-96AD-F377-1199-29402AB46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AA835E6-3A8D-9B9B-C92C-1DE9FC44EE3E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E0E243A0-B5C6-E1D0-16FD-C93008E83DF5}"/>
              </a:ext>
            </a:extLst>
          </p:cNvPr>
          <p:cNvGrpSpPr/>
          <p:nvPr/>
        </p:nvGrpSpPr>
        <p:grpSpPr>
          <a:xfrm>
            <a:off x="1130693" y="1139730"/>
            <a:ext cx="16444060" cy="8229600"/>
            <a:chOff x="0" y="0"/>
            <a:chExt cx="2474178" cy="2069875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737A9F99-B7FB-5DF0-4827-C8520C4ACE2D}"/>
                </a:ext>
              </a:extLst>
            </p:cNvPr>
            <p:cNvSpPr/>
            <p:nvPr/>
          </p:nvSpPr>
          <p:spPr>
            <a:xfrm>
              <a:off x="0" y="0"/>
              <a:ext cx="2474178" cy="2069875"/>
            </a:xfrm>
            <a:custGeom>
              <a:avLst/>
              <a:gdLst/>
              <a:ahLst/>
              <a:cxnLst/>
              <a:rect l="l" t="t" r="r" b="b"/>
              <a:pathLst>
                <a:path w="2474178" h="2069875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2029737"/>
                  </a:lnTo>
                  <a:cubicBezTo>
                    <a:pt x="2474178" y="2040382"/>
                    <a:pt x="2469950" y="2050591"/>
                    <a:pt x="2462422" y="2058119"/>
                  </a:cubicBezTo>
                  <a:cubicBezTo>
                    <a:pt x="2454895" y="2065646"/>
                    <a:pt x="2444686" y="2069875"/>
                    <a:pt x="2434041" y="2069875"/>
                  </a:cubicBezTo>
                  <a:lnTo>
                    <a:pt x="40138" y="2069875"/>
                  </a:lnTo>
                  <a:cubicBezTo>
                    <a:pt x="29493" y="2069875"/>
                    <a:pt x="19283" y="2065646"/>
                    <a:pt x="11756" y="2058119"/>
                  </a:cubicBezTo>
                  <a:cubicBezTo>
                    <a:pt x="4229" y="2050591"/>
                    <a:pt x="0" y="2040382"/>
                    <a:pt x="0" y="2029737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F482C6CB-4A26-1AC3-F094-2388EE86051C}"/>
                </a:ext>
              </a:extLst>
            </p:cNvPr>
            <p:cNvSpPr txBox="1"/>
            <p:nvPr/>
          </p:nvSpPr>
          <p:spPr>
            <a:xfrm>
              <a:off x="0" y="-38100"/>
              <a:ext cx="2474178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id="{C91A3C1F-9B13-5663-E7E2-F89280861852}"/>
              </a:ext>
            </a:extLst>
          </p:cNvPr>
          <p:cNvSpPr/>
          <p:nvPr/>
        </p:nvSpPr>
        <p:spPr>
          <a:xfrm>
            <a:off x="1070613" y="1949001"/>
            <a:ext cx="4339585" cy="2680660"/>
          </a:xfrm>
          <a:custGeom>
            <a:avLst/>
            <a:gdLst/>
            <a:ahLst/>
            <a:cxnLst/>
            <a:rect l="l" t="t" r="r" b="b"/>
            <a:pathLst>
              <a:path w="14348318" h="8484532">
                <a:moveTo>
                  <a:pt x="0" y="0"/>
                </a:moveTo>
                <a:lnTo>
                  <a:pt x="14348318" y="0"/>
                </a:lnTo>
                <a:lnTo>
                  <a:pt x="14348318" y="8484532"/>
                </a:lnTo>
                <a:lnTo>
                  <a:pt x="0" y="8484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 l="-161538" t="-166560" r="-462686" b="-618082"/>
            </a:stretch>
          </a:blipFill>
        </p:spPr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4EEF19-3C09-597D-4FE4-35D45DE39BCD}"/>
              </a:ext>
            </a:extLst>
          </p:cNvPr>
          <p:cNvCxnSpPr>
            <a:cxnSpLocks/>
          </p:cNvCxnSpPr>
          <p:nvPr/>
        </p:nvCxnSpPr>
        <p:spPr>
          <a:xfrm>
            <a:off x="5181600" y="3619500"/>
            <a:ext cx="167640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Freeform 6">
            <a:extLst>
              <a:ext uri="{FF2B5EF4-FFF2-40B4-BE49-F238E27FC236}">
                <a16:creationId xmlns:a16="http://schemas.microsoft.com/office/drawing/2014/main" id="{853ECA91-266D-D61C-DC98-AA9D9530D218}"/>
              </a:ext>
            </a:extLst>
          </p:cNvPr>
          <p:cNvSpPr/>
          <p:nvPr/>
        </p:nvSpPr>
        <p:spPr>
          <a:xfrm>
            <a:off x="6685172" y="2493991"/>
            <a:ext cx="4188568" cy="2112809"/>
          </a:xfrm>
          <a:custGeom>
            <a:avLst/>
            <a:gdLst/>
            <a:ahLst/>
            <a:cxnLst/>
            <a:rect l="l" t="t" r="r" b="b"/>
            <a:pathLst>
              <a:path w="14348318" h="8484532">
                <a:moveTo>
                  <a:pt x="0" y="0"/>
                </a:moveTo>
                <a:lnTo>
                  <a:pt x="14348318" y="0"/>
                </a:lnTo>
                <a:lnTo>
                  <a:pt x="14348318" y="8484532"/>
                </a:lnTo>
                <a:lnTo>
                  <a:pt x="0" y="8484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 l="-235392" t="-868210" r="-413228" b="-26810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616D6DF5-551D-EB94-C111-5888104EBD65}"/>
              </a:ext>
            </a:extLst>
          </p:cNvPr>
          <p:cNvSpPr/>
          <p:nvPr/>
        </p:nvSpPr>
        <p:spPr>
          <a:xfrm>
            <a:off x="10305014" y="2135700"/>
            <a:ext cx="3015671" cy="1610428"/>
          </a:xfrm>
          <a:custGeom>
            <a:avLst/>
            <a:gdLst/>
            <a:ahLst/>
            <a:cxnLst/>
            <a:rect l="l" t="t" r="r" b="b"/>
            <a:pathLst>
              <a:path w="14348318" h="8484532">
                <a:moveTo>
                  <a:pt x="0" y="0"/>
                </a:moveTo>
                <a:lnTo>
                  <a:pt x="14348318" y="0"/>
                </a:lnTo>
                <a:lnTo>
                  <a:pt x="14348318" y="8484532"/>
                </a:lnTo>
                <a:lnTo>
                  <a:pt x="0" y="8484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 l="-291237" t="-232035" r="-357383" b="-904277"/>
            </a:stretch>
          </a:blipFill>
        </p:spPr>
        <p:txBody>
          <a:bodyPr/>
          <a:lstStyle/>
          <a:p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157081-3C99-B540-337D-892D9CDCC543}"/>
              </a:ext>
            </a:extLst>
          </p:cNvPr>
          <p:cNvCxnSpPr>
            <a:cxnSpLocks/>
          </p:cNvCxnSpPr>
          <p:nvPr/>
        </p:nvCxnSpPr>
        <p:spPr>
          <a:xfrm>
            <a:off x="10515600" y="3619500"/>
            <a:ext cx="286512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Freeform 6">
            <a:extLst>
              <a:ext uri="{FF2B5EF4-FFF2-40B4-BE49-F238E27FC236}">
                <a16:creationId xmlns:a16="http://schemas.microsoft.com/office/drawing/2014/main" id="{9181ABD9-480C-7391-36EC-B564A6B1CEA6}"/>
              </a:ext>
            </a:extLst>
          </p:cNvPr>
          <p:cNvSpPr/>
          <p:nvPr/>
        </p:nvSpPr>
        <p:spPr>
          <a:xfrm>
            <a:off x="13601434" y="2605021"/>
            <a:ext cx="2655674" cy="1052203"/>
          </a:xfrm>
          <a:custGeom>
            <a:avLst/>
            <a:gdLst/>
            <a:ahLst/>
            <a:cxnLst/>
            <a:rect l="l" t="t" r="r" b="b"/>
            <a:pathLst>
              <a:path w="14348318" h="8484532">
                <a:moveTo>
                  <a:pt x="0" y="0"/>
                </a:moveTo>
                <a:lnTo>
                  <a:pt x="14348318" y="0"/>
                </a:lnTo>
                <a:lnTo>
                  <a:pt x="14348318" y="8484532"/>
                </a:lnTo>
                <a:lnTo>
                  <a:pt x="0" y="8484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 l="-352311" t="-869372" r="-296309" b="-26694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6A30F64B-F97E-CFFC-BC29-42D1D189ABDD}"/>
              </a:ext>
            </a:extLst>
          </p:cNvPr>
          <p:cNvSpPr/>
          <p:nvPr/>
        </p:nvSpPr>
        <p:spPr>
          <a:xfrm>
            <a:off x="13719164" y="3379612"/>
            <a:ext cx="2655674" cy="1052203"/>
          </a:xfrm>
          <a:custGeom>
            <a:avLst/>
            <a:gdLst/>
            <a:ahLst/>
            <a:cxnLst/>
            <a:rect l="l" t="t" r="r" b="b"/>
            <a:pathLst>
              <a:path w="14348318" h="8484532">
                <a:moveTo>
                  <a:pt x="0" y="0"/>
                </a:moveTo>
                <a:lnTo>
                  <a:pt x="14348318" y="0"/>
                </a:lnTo>
                <a:lnTo>
                  <a:pt x="14348318" y="8484532"/>
                </a:lnTo>
                <a:lnTo>
                  <a:pt x="0" y="84845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 l="-415612" t="-256202" r="-233008" b="-880110"/>
            </a:stretch>
          </a:blipFill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65218E4-9379-DD46-2100-A4448FB6C9E6}"/>
                  </a:ext>
                </a:extLst>
              </p:cNvPr>
              <p:cNvSpPr txBox="1"/>
              <p:nvPr/>
            </p:nvSpPr>
            <p:spPr>
              <a:xfrm>
                <a:off x="1580323" y="6284919"/>
                <a:ext cx="15544800" cy="923330"/>
              </a:xfrm>
              <a:prstGeom prst="rect">
                <a:avLst/>
              </a:prstGeom>
              <a:noFill/>
              <a:ln w="28575">
                <a:solidFill>
                  <a:srgbClr val="483A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4400" dirty="0">
                    <a:solidFill>
                      <a:srgbClr val="483A00"/>
                    </a:solidFill>
                    <a:effectLst/>
                    <a:latin typeface="Times New Roman" panose="02020603050405020304" pitchFamily="18" charset="0"/>
                    <a:ea typeface=""/>
                  </a:rPr>
                  <a:t> </a:t>
                </a:r>
                <a:r>
                  <a:rPr lang="vi-VN" sz="44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Times New Roman" panose="02020603050405020304" pitchFamily="18" charset="0"/>
                  </a:rPr>
                  <a:t>(NH</a:t>
                </a:r>
                <a:r>
                  <a:rPr lang="vi-VN" sz="4400" baseline="-250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Times New Roman" panose="02020603050405020304" pitchFamily="18" charset="0"/>
                  </a:rPr>
                  <a:t>4</a:t>
                </a:r>
                <a:r>
                  <a:rPr lang="vi-VN" sz="44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Times New Roman" panose="02020603050405020304" pitchFamily="18" charset="0"/>
                  </a:rPr>
                  <a:t>)</a:t>
                </a:r>
                <a:r>
                  <a:rPr lang="vi-VN" sz="4400" baseline="-250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Times New Roman" panose="02020603050405020304" pitchFamily="18" charset="0"/>
                  </a:rPr>
                  <a:t>2</a:t>
                </a:r>
                <a:r>
                  <a:rPr lang="vi-VN" sz="44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Times New Roman" panose="02020603050405020304" pitchFamily="18" charset="0"/>
                  </a:rPr>
                  <a:t>CO</a:t>
                </a:r>
                <a:r>
                  <a:rPr lang="vi-VN" sz="4400" baseline="-250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Times New Roman" panose="02020603050405020304" pitchFamily="18" charset="0"/>
                  </a:rPr>
                  <a:t>3</a:t>
                </a:r>
                <a:r>
                  <a:rPr lang="vi-VN" sz="44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Times New Roman" panose="02020603050405020304" pitchFamily="18" charset="0"/>
                  </a:rPr>
                  <a:t> + CaSO</a:t>
                </a:r>
                <a:r>
                  <a:rPr lang="vi-VN" sz="4400" baseline="-250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Times New Roman" panose="02020603050405020304" pitchFamily="18" charset="0"/>
                  </a:rPr>
                  <a:t>4</a:t>
                </a:r>
                <a:r>
                  <a:rPr lang="vi-VN" sz="44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Times New Roman" panose="02020603050405020304" pitchFamily="18" charset="0"/>
                  </a:rPr>
                  <a:t>.2H</a:t>
                </a:r>
                <a:r>
                  <a:rPr lang="vi-VN" sz="4400" baseline="-250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Times New Roman" panose="02020603050405020304" pitchFamily="18" charset="0"/>
                  </a:rPr>
                  <a:t>2</a:t>
                </a:r>
                <a:r>
                  <a:rPr lang="vi-VN" sz="44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Times New Roman" panose="02020603050405020304" pitchFamily="18" charset="0"/>
                  </a:rPr>
                  <a:t>O </a:t>
                </a: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483A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⇋</m:t>
                    </m:r>
                  </m:oMath>
                </a14:m>
                <a:r>
                  <a:rPr lang="vi-VN" sz="44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(NH</a:t>
                </a:r>
                <a:r>
                  <a:rPr lang="vi-VN" sz="4400" baseline="-250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vi-VN" sz="44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400" baseline="-250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vi-VN" sz="44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</a:t>
                </a:r>
                <a:r>
                  <a:rPr lang="vi-VN" sz="4400" baseline="-250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vi-VN" sz="44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</a:t>
                </a:r>
                <a:r>
                  <a:rPr lang="vi-VN" sz="54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CaCO</a:t>
                </a:r>
                <a:r>
                  <a:rPr lang="vi-VN" sz="5400" baseline="-250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vi-VN" sz="44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+ 2H</a:t>
                </a:r>
                <a:r>
                  <a:rPr lang="vi-VN" sz="4400" baseline="-250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vi-VN" sz="4400" dirty="0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endParaRPr lang="en-US" sz="4400" dirty="0">
                  <a:solidFill>
                    <a:srgbClr val="483A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65218E4-9379-DD46-2100-A4448FB6C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323" y="6284919"/>
                <a:ext cx="15544800" cy="923330"/>
              </a:xfrm>
              <a:prstGeom prst="rect">
                <a:avLst/>
              </a:prstGeom>
              <a:blipFill>
                <a:blip r:embed="rId6"/>
                <a:stretch>
                  <a:fillRect l="-587" t="-16667" r="-431" b="-36538"/>
                </a:stretch>
              </a:blipFill>
              <a:ln w="28575">
                <a:solidFill>
                  <a:srgbClr val="483A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8E55629-C3A3-3BD8-641D-B222D93E95E0}"/>
              </a:ext>
            </a:extLst>
          </p:cNvPr>
          <p:cNvCxnSpPr>
            <a:cxnSpLocks/>
          </p:cNvCxnSpPr>
          <p:nvPr/>
        </p:nvCxnSpPr>
        <p:spPr>
          <a:xfrm>
            <a:off x="14056843" y="3619500"/>
            <a:ext cx="1980316" cy="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5098BA2-6909-15BC-3296-928AEE89EC0C}"/>
              </a:ext>
            </a:extLst>
          </p:cNvPr>
          <p:cNvCxnSpPr>
            <a:cxnSpLocks/>
          </p:cNvCxnSpPr>
          <p:nvPr/>
        </p:nvCxnSpPr>
        <p:spPr>
          <a:xfrm>
            <a:off x="15621000" y="4198191"/>
            <a:ext cx="0" cy="94530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1058D3A-679E-1F1F-B0F5-808F47434AB6}"/>
              </a:ext>
            </a:extLst>
          </p:cNvPr>
          <p:cNvSpPr txBox="1"/>
          <p:nvPr/>
        </p:nvSpPr>
        <p:spPr>
          <a:xfrm>
            <a:off x="13684712" y="5422857"/>
            <a:ext cx="4800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Baloo Thambi"/>
                <a:ea typeface="Baloo Thambi"/>
                <a:cs typeface="Baloo Thambi"/>
                <a:sym typeface="Baloo Thambi"/>
              </a:rPr>
              <a:t>AMMONIUM SULFATE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E2D0DB3-E0B1-5270-9A12-BABF488A1D9D}"/>
              </a:ext>
            </a:extLst>
          </p:cNvPr>
          <p:cNvSpPr txBox="1"/>
          <p:nvPr/>
        </p:nvSpPr>
        <p:spPr>
          <a:xfrm>
            <a:off x="2920634" y="804733"/>
            <a:ext cx="12446731" cy="80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7"/>
              </a:lnSpc>
            </a:pP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Quy </a:t>
            </a:r>
            <a:r>
              <a:rPr lang="en-US" sz="6276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Trình</a:t>
            </a: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6276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6276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80330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4BB8C-5DF6-2ED3-EB4B-13F14A7F4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24A4F5B-CE8C-161E-58FF-E6D6DE5C889C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F48278AE-2A70-C248-C949-A260099F1739}"/>
              </a:ext>
            </a:extLst>
          </p:cNvPr>
          <p:cNvGrpSpPr/>
          <p:nvPr/>
        </p:nvGrpSpPr>
        <p:grpSpPr>
          <a:xfrm>
            <a:off x="1130693" y="1252667"/>
            <a:ext cx="16444060" cy="8229600"/>
            <a:chOff x="0" y="0"/>
            <a:chExt cx="2474178" cy="2069875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B17C3D51-5666-96C2-8413-C0487F7492A2}"/>
                </a:ext>
              </a:extLst>
            </p:cNvPr>
            <p:cNvSpPr/>
            <p:nvPr/>
          </p:nvSpPr>
          <p:spPr>
            <a:xfrm>
              <a:off x="0" y="0"/>
              <a:ext cx="2474178" cy="2069875"/>
            </a:xfrm>
            <a:custGeom>
              <a:avLst/>
              <a:gdLst/>
              <a:ahLst/>
              <a:cxnLst/>
              <a:rect l="l" t="t" r="r" b="b"/>
              <a:pathLst>
                <a:path w="2474178" h="2069875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2029737"/>
                  </a:lnTo>
                  <a:cubicBezTo>
                    <a:pt x="2474178" y="2040382"/>
                    <a:pt x="2469950" y="2050591"/>
                    <a:pt x="2462422" y="2058119"/>
                  </a:cubicBezTo>
                  <a:cubicBezTo>
                    <a:pt x="2454895" y="2065646"/>
                    <a:pt x="2444686" y="2069875"/>
                    <a:pt x="2434041" y="2069875"/>
                  </a:cubicBezTo>
                  <a:lnTo>
                    <a:pt x="40138" y="2069875"/>
                  </a:lnTo>
                  <a:cubicBezTo>
                    <a:pt x="29493" y="2069875"/>
                    <a:pt x="19283" y="2065646"/>
                    <a:pt x="11756" y="2058119"/>
                  </a:cubicBezTo>
                  <a:cubicBezTo>
                    <a:pt x="4229" y="2050591"/>
                    <a:pt x="0" y="2040382"/>
                    <a:pt x="0" y="2029737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4540B4DE-259A-ED4B-79AD-4B37A4F665F2}"/>
                </a:ext>
              </a:extLst>
            </p:cNvPr>
            <p:cNvSpPr txBox="1"/>
            <p:nvPr/>
          </p:nvSpPr>
          <p:spPr>
            <a:xfrm>
              <a:off x="0" y="-38100"/>
              <a:ext cx="2474178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id="{BC26F2C9-93D2-D617-37C0-39A6803A276C}"/>
              </a:ext>
            </a:extLst>
          </p:cNvPr>
          <p:cNvSpPr/>
          <p:nvPr/>
        </p:nvSpPr>
        <p:spPr>
          <a:xfrm>
            <a:off x="1070614" y="2614954"/>
            <a:ext cx="4110986" cy="1826794"/>
          </a:xfrm>
          <a:custGeom>
            <a:avLst/>
            <a:gdLst/>
            <a:ahLst/>
            <a:cxnLst/>
            <a:rect l="l" t="t" r="r" b="b"/>
            <a:pathLst>
              <a:path w="14348318" h="8484532">
                <a:moveTo>
                  <a:pt x="0" y="0"/>
                </a:moveTo>
                <a:lnTo>
                  <a:pt x="14348318" y="0"/>
                </a:lnTo>
                <a:lnTo>
                  <a:pt x="14348318" y="8484532"/>
                </a:lnTo>
                <a:lnTo>
                  <a:pt x="0" y="84845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 l="-488871" t="-908024" r="-175625" b="-290111"/>
            </a:stretch>
          </a:blipFill>
        </p:spPr>
        <p:txBody>
          <a:bodyPr/>
          <a:lstStyle/>
          <a:p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5D5EBD2-C8FA-C72E-626E-789EC54E118E}"/>
              </a:ext>
            </a:extLst>
          </p:cNvPr>
          <p:cNvCxnSpPr>
            <a:cxnSpLocks/>
          </p:cNvCxnSpPr>
          <p:nvPr/>
        </p:nvCxnSpPr>
        <p:spPr>
          <a:xfrm>
            <a:off x="4343400" y="3642360"/>
            <a:ext cx="1447800" cy="1449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Freeform 6">
            <a:extLst>
              <a:ext uri="{FF2B5EF4-FFF2-40B4-BE49-F238E27FC236}">
                <a16:creationId xmlns:a16="http://schemas.microsoft.com/office/drawing/2014/main" id="{C22A6EB2-1D5C-6CCD-DCCF-EA7063A3E6CD}"/>
              </a:ext>
            </a:extLst>
          </p:cNvPr>
          <p:cNvSpPr/>
          <p:nvPr/>
        </p:nvSpPr>
        <p:spPr>
          <a:xfrm>
            <a:off x="5067300" y="2585955"/>
            <a:ext cx="4188568" cy="2112809"/>
          </a:xfrm>
          <a:custGeom>
            <a:avLst/>
            <a:gdLst/>
            <a:ahLst/>
            <a:cxnLst/>
            <a:rect l="l" t="t" r="r" b="b"/>
            <a:pathLst>
              <a:path w="14348318" h="8484532">
                <a:moveTo>
                  <a:pt x="0" y="0"/>
                </a:moveTo>
                <a:lnTo>
                  <a:pt x="14348318" y="0"/>
                </a:lnTo>
                <a:lnTo>
                  <a:pt x="14348318" y="8484532"/>
                </a:lnTo>
                <a:lnTo>
                  <a:pt x="0" y="84845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 l="-541337" t="-282141" r="-107283" b="-854171"/>
            </a:stretch>
          </a:blipFill>
        </p:spPr>
        <p:txBody>
          <a:bodyPr/>
          <a:lstStyle/>
          <a:p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E61B3FF-6216-26AC-827E-7A994464CD44}"/>
              </a:ext>
            </a:extLst>
          </p:cNvPr>
          <p:cNvCxnSpPr>
            <a:cxnSpLocks/>
          </p:cNvCxnSpPr>
          <p:nvPr/>
        </p:nvCxnSpPr>
        <p:spPr>
          <a:xfrm>
            <a:off x="8448148" y="3619500"/>
            <a:ext cx="160020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Freeform 6">
            <a:extLst>
              <a:ext uri="{FF2B5EF4-FFF2-40B4-BE49-F238E27FC236}">
                <a16:creationId xmlns:a16="http://schemas.microsoft.com/office/drawing/2014/main" id="{09232757-F267-F955-2CEA-B9CD7F3CA144}"/>
              </a:ext>
            </a:extLst>
          </p:cNvPr>
          <p:cNvSpPr/>
          <p:nvPr/>
        </p:nvSpPr>
        <p:spPr>
          <a:xfrm>
            <a:off x="9758287" y="2720182"/>
            <a:ext cx="3803513" cy="1721566"/>
          </a:xfrm>
          <a:custGeom>
            <a:avLst/>
            <a:gdLst/>
            <a:ahLst/>
            <a:cxnLst/>
            <a:rect l="l" t="t" r="r" b="b"/>
            <a:pathLst>
              <a:path w="14348318" h="8484532">
                <a:moveTo>
                  <a:pt x="0" y="0"/>
                </a:moveTo>
                <a:lnTo>
                  <a:pt x="14348318" y="0"/>
                </a:lnTo>
                <a:lnTo>
                  <a:pt x="14348318" y="8484532"/>
                </a:lnTo>
                <a:lnTo>
                  <a:pt x="0" y="84845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 l="-598430" t="-865734" r="-50190" b="-270578"/>
            </a:stretch>
          </a:blipFill>
        </p:spPr>
        <p:txBody>
          <a:bodyPr/>
          <a:lstStyle/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2488AF0-87AD-3A3A-B271-554228505DC9}"/>
              </a:ext>
            </a:extLst>
          </p:cNvPr>
          <p:cNvCxnSpPr>
            <a:cxnSpLocks/>
          </p:cNvCxnSpPr>
          <p:nvPr/>
        </p:nvCxnSpPr>
        <p:spPr>
          <a:xfrm>
            <a:off x="13335000" y="3656859"/>
            <a:ext cx="119299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EC9FF8-92F8-CC0F-98CB-1C3CD1ECE3EC}"/>
              </a:ext>
            </a:extLst>
          </p:cNvPr>
          <p:cNvSpPr txBox="1"/>
          <p:nvPr/>
        </p:nvSpPr>
        <p:spPr>
          <a:xfrm>
            <a:off x="14331167" y="3094366"/>
            <a:ext cx="3440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Baloo Thambi"/>
                <a:ea typeface="Baloo Thambi"/>
                <a:cs typeface="Baloo Thambi"/>
                <a:sym typeface="Baloo Thambi"/>
              </a:rPr>
              <a:t>AMMONIUM SULFATE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E385D-F69B-193D-1E89-F2464DFE64CE}"/>
              </a:ext>
            </a:extLst>
          </p:cNvPr>
          <p:cNvSpPr txBox="1"/>
          <p:nvPr/>
        </p:nvSpPr>
        <p:spPr>
          <a:xfrm>
            <a:off x="3954593" y="5678302"/>
            <a:ext cx="10210800" cy="1015663"/>
          </a:xfrm>
          <a:prstGeom prst="rect">
            <a:avLst/>
          </a:prstGeom>
          <a:noFill/>
          <a:ln w="38100">
            <a:solidFill>
              <a:srgbClr val="483A00"/>
            </a:solidFill>
          </a:ln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483A00"/>
                </a:solidFill>
                <a:latin typeface="Century Schoolbook" panose="02040604050505020304" pitchFamily="18" charset="0"/>
                <a:ea typeface=""/>
                <a:cs typeface="Times New Roman" panose="02020603050405020304" pitchFamily="18" charset="0"/>
              </a:rPr>
              <a:t>2</a:t>
            </a:r>
            <a:r>
              <a:rPr lang="vi-VN" sz="6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"/>
                <a:cs typeface="Times New Roman" panose="02020603050405020304" pitchFamily="18" charset="0"/>
              </a:rPr>
              <a:t>NH</a:t>
            </a:r>
            <a:r>
              <a:rPr lang="vi-VN" sz="60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"/>
                <a:cs typeface="Times New Roman" panose="02020603050405020304" pitchFamily="18" charset="0"/>
              </a:rPr>
              <a:t>3</a:t>
            </a:r>
            <a:r>
              <a:rPr lang="vi-VN" sz="6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"/>
                <a:cs typeface="Times New Roman" panose="02020603050405020304" pitchFamily="18" charset="0"/>
              </a:rPr>
              <a:t> +H</a:t>
            </a:r>
            <a:r>
              <a:rPr lang="vi-VN" sz="60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"/>
                <a:cs typeface="Times New Roman" panose="02020603050405020304" pitchFamily="18" charset="0"/>
              </a:rPr>
              <a:t>2</a:t>
            </a:r>
            <a:r>
              <a:rPr lang="en-US" sz="6000" dirty="0" err="1">
                <a:solidFill>
                  <a:srgbClr val="483A00"/>
                </a:solidFill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SO</a:t>
            </a:r>
            <a:r>
              <a:rPr lang="en-US" sz="6000" baseline="-25000" dirty="0" err="1">
                <a:solidFill>
                  <a:srgbClr val="483A00"/>
                </a:solidFill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4</a:t>
            </a:r>
            <a:r>
              <a:rPr lang="vi-VN" sz="6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→</a:t>
            </a:r>
            <a:r>
              <a:rPr lang="vi-VN" sz="6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 (NH</a:t>
            </a:r>
            <a:r>
              <a:rPr lang="en-US" sz="60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4</a:t>
            </a:r>
            <a:r>
              <a:rPr lang="vi-VN" sz="6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)</a:t>
            </a:r>
            <a:r>
              <a:rPr lang="vi-VN" sz="60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2</a:t>
            </a:r>
            <a:r>
              <a:rPr lang="en-US" sz="60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SO</a:t>
            </a:r>
            <a:r>
              <a:rPr lang="en-US" sz="6000" baseline="-25000" dirty="0" err="1">
                <a:solidFill>
                  <a:srgbClr val="483A00"/>
                </a:solidFill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4</a:t>
            </a:r>
            <a:endParaRPr lang="en-US" sz="6000" dirty="0">
              <a:solidFill>
                <a:srgbClr val="483A00"/>
              </a:solidFill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F91263F-356F-0099-F3A0-2A257E1FA12F}"/>
              </a:ext>
            </a:extLst>
          </p:cNvPr>
          <p:cNvSpPr txBox="1"/>
          <p:nvPr/>
        </p:nvSpPr>
        <p:spPr>
          <a:xfrm>
            <a:off x="2920634" y="804733"/>
            <a:ext cx="12446731" cy="80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7"/>
              </a:lnSpc>
            </a:pP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Quy </a:t>
            </a:r>
            <a:r>
              <a:rPr lang="en-US" sz="6276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Trình</a:t>
            </a: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6276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6276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118060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55320" y="1409700"/>
            <a:ext cx="15556280" cy="7959630"/>
            <a:chOff x="0" y="0"/>
            <a:chExt cx="1923104" cy="1537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23104" cy="1537681"/>
            </a:xfrm>
            <a:custGeom>
              <a:avLst/>
              <a:gdLst/>
              <a:ahLst/>
              <a:cxnLst/>
              <a:rect l="l" t="t" r="r" b="b"/>
              <a:pathLst>
                <a:path w="1923104" h="1537681">
                  <a:moveTo>
                    <a:pt x="51639" y="0"/>
                  </a:moveTo>
                  <a:lnTo>
                    <a:pt x="1871464" y="0"/>
                  </a:lnTo>
                  <a:cubicBezTo>
                    <a:pt x="1899984" y="0"/>
                    <a:pt x="1923104" y="23120"/>
                    <a:pt x="1923104" y="51639"/>
                  </a:cubicBezTo>
                  <a:lnTo>
                    <a:pt x="1923104" y="1486042"/>
                  </a:lnTo>
                  <a:cubicBezTo>
                    <a:pt x="1923104" y="1514562"/>
                    <a:pt x="1899984" y="1537681"/>
                    <a:pt x="1871464" y="1537681"/>
                  </a:cubicBezTo>
                  <a:lnTo>
                    <a:pt x="51639" y="1537681"/>
                  </a:lnTo>
                  <a:cubicBezTo>
                    <a:pt x="23120" y="1537681"/>
                    <a:pt x="0" y="1514562"/>
                    <a:pt x="0" y="1486042"/>
                  </a:cubicBezTo>
                  <a:lnTo>
                    <a:pt x="0" y="51639"/>
                  </a:lnTo>
                  <a:cubicBezTo>
                    <a:pt x="0" y="23120"/>
                    <a:pt x="23120" y="0"/>
                    <a:pt x="51639" y="0"/>
                  </a:cubicBezTo>
                  <a:close/>
                </a:path>
              </a:pathLst>
            </a:custGeom>
            <a:solidFill>
              <a:srgbClr val="C0D49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23104" cy="157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286250" y="2899331"/>
            <a:ext cx="9715500" cy="6125004"/>
          </a:xfrm>
          <a:custGeom>
            <a:avLst/>
            <a:gdLst/>
            <a:ahLst/>
            <a:cxnLst/>
            <a:rect l="l" t="t" r="r" b="b"/>
            <a:pathLst>
              <a:path w="5674778" h="2955994">
                <a:moveTo>
                  <a:pt x="0" y="0"/>
                </a:moveTo>
                <a:lnTo>
                  <a:pt x="5674779" y="0"/>
                </a:lnTo>
                <a:lnTo>
                  <a:pt x="5674779" y="2955994"/>
                </a:lnTo>
                <a:lnTo>
                  <a:pt x="0" y="2955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74503" y="1262665"/>
            <a:ext cx="15117914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37"/>
              </a:lnSpc>
            </a:pPr>
            <a:r>
              <a:rPr lang="en-US" sz="800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800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800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r>
              <a:rPr lang="en-US" sz="800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AMMONIUM NITRATE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98DD0-D655-080C-859B-585120C30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3">
            <a:extLst>
              <a:ext uri="{FF2B5EF4-FFF2-40B4-BE49-F238E27FC236}">
                <a16:creationId xmlns:a16="http://schemas.microsoft.com/office/drawing/2014/main" id="{D98C47E6-56A1-4AF8-449A-0CCB3A219C0F}"/>
              </a:ext>
            </a:extLst>
          </p:cNvPr>
          <p:cNvGrpSpPr/>
          <p:nvPr/>
        </p:nvGrpSpPr>
        <p:grpSpPr>
          <a:xfrm>
            <a:off x="1207720" y="1562100"/>
            <a:ext cx="15556280" cy="7959630"/>
            <a:chOff x="0" y="0"/>
            <a:chExt cx="1923104" cy="1537681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E4682067-3884-E35F-2F80-CFF0610A1394}"/>
                </a:ext>
              </a:extLst>
            </p:cNvPr>
            <p:cNvSpPr/>
            <p:nvPr/>
          </p:nvSpPr>
          <p:spPr>
            <a:xfrm>
              <a:off x="0" y="0"/>
              <a:ext cx="1923104" cy="1537681"/>
            </a:xfrm>
            <a:custGeom>
              <a:avLst/>
              <a:gdLst/>
              <a:ahLst/>
              <a:cxnLst/>
              <a:rect l="l" t="t" r="r" b="b"/>
              <a:pathLst>
                <a:path w="1923104" h="1537681">
                  <a:moveTo>
                    <a:pt x="51639" y="0"/>
                  </a:moveTo>
                  <a:lnTo>
                    <a:pt x="1871464" y="0"/>
                  </a:lnTo>
                  <a:cubicBezTo>
                    <a:pt x="1899984" y="0"/>
                    <a:pt x="1923104" y="23120"/>
                    <a:pt x="1923104" y="51639"/>
                  </a:cubicBezTo>
                  <a:lnTo>
                    <a:pt x="1923104" y="1486042"/>
                  </a:lnTo>
                  <a:cubicBezTo>
                    <a:pt x="1923104" y="1514562"/>
                    <a:pt x="1899984" y="1537681"/>
                    <a:pt x="1871464" y="1537681"/>
                  </a:cubicBezTo>
                  <a:lnTo>
                    <a:pt x="51639" y="1537681"/>
                  </a:lnTo>
                  <a:cubicBezTo>
                    <a:pt x="23120" y="1537681"/>
                    <a:pt x="0" y="1514562"/>
                    <a:pt x="0" y="1486042"/>
                  </a:cubicBezTo>
                  <a:lnTo>
                    <a:pt x="0" y="51639"/>
                  </a:lnTo>
                  <a:cubicBezTo>
                    <a:pt x="0" y="23120"/>
                    <a:pt x="23120" y="0"/>
                    <a:pt x="51639" y="0"/>
                  </a:cubicBezTo>
                  <a:close/>
                </a:path>
              </a:pathLst>
            </a:custGeom>
            <a:solidFill>
              <a:srgbClr val="C0D49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F4D89BAE-64B4-BB48-B2D6-673B19F6CD3B}"/>
                </a:ext>
              </a:extLst>
            </p:cNvPr>
            <p:cNvSpPr txBox="1"/>
            <p:nvPr/>
          </p:nvSpPr>
          <p:spPr>
            <a:xfrm>
              <a:off x="0" y="-38100"/>
              <a:ext cx="1923104" cy="157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4C10D08F-97CD-0528-293E-052520DF6AE0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C21E114-AD99-FDE2-B9EB-6D43B4498C67}"/>
              </a:ext>
            </a:extLst>
          </p:cNvPr>
          <p:cNvGrpSpPr/>
          <p:nvPr/>
        </p:nvGrpSpPr>
        <p:grpSpPr>
          <a:xfrm>
            <a:off x="1055320" y="1409700"/>
            <a:ext cx="15556280" cy="7959630"/>
            <a:chOff x="0" y="0"/>
            <a:chExt cx="1923104" cy="153768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083509-0FBA-C4C5-356F-A0042C92CCB4}"/>
                </a:ext>
              </a:extLst>
            </p:cNvPr>
            <p:cNvSpPr/>
            <p:nvPr/>
          </p:nvSpPr>
          <p:spPr>
            <a:xfrm>
              <a:off x="0" y="0"/>
              <a:ext cx="1923104" cy="1537681"/>
            </a:xfrm>
            <a:custGeom>
              <a:avLst/>
              <a:gdLst/>
              <a:ahLst/>
              <a:cxnLst/>
              <a:rect l="l" t="t" r="r" b="b"/>
              <a:pathLst>
                <a:path w="1923104" h="1537681">
                  <a:moveTo>
                    <a:pt x="51639" y="0"/>
                  </a:moveTo>
                  <a:lnTo>
                    <a:pt x="1871464" y="0"/>
                  </a:lnTo>
                  <a:cubicBezTo>
                    <a:pt x="1899984" y="0"/>
                    <a:pt x="1923104" y="23120"/>
                    <a:pt x="1923104" y="51639"/>
                  </a:cubicBezTo>
                  <a:lnTo>
                    <a:pt x="1923104" y="1486042"/>
                  </a:lnTo>
                  <a:cubicBezTo>
                    <a:pt x="1923104" y="1514562"/>
                    <a:pt x="1899984" y="1537681"/>
                    <a:pt x="1871464" y="1537681"/>
                  </a:cubicBezTo>
                  <a:lnTo>
                    <a:pt x="51639" y="1537681"/>
                  </a:lnTo>
                  <a:cubicBezTo>
                    <a:pt x="23120" y="1537681"/>
                    <a:pt x="0" y="1514562"/>
                    <a:pt x="0" y="1486042"/>
                  </a:cubicBezTo>
                  <a:lnTo>
                    <a:pt x="0" y="51639"/>
                  </a:lnTo>
                  <a:cubicBezTo>
                    <a:pt x="0" y="23120"/>
                    <a:pt x="23120" y="0"/>
                    <a:pt x="51639" y="0"/>
                  </a:cubicBezTo>
                  <a:close/>
                </a:path>
              </a:pathLst>
            </a:custGeom>
            <a:solidFill>
              <a:srgbClr val="C0D49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1A218DE-3BA8-7485-2126-865119390F22}"/>
                </a:ext>
              </a:extLst>
            </p:cNvPr>
            <p:cNvSpPr txBox="1"/>
            <p:nvPr/>
          </p:nvSpPr>
          <p:spPr>
            <a:xfrm>
              <a:off x="0" y="-38100"/>
              <a:ext cx="1923104" cy="157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2418D540-AA86-0512-AC61-B4460D6C0987}"/>
              </a:ext>
            </a:extLst>
          </p:cNvPr>
          <p:cNvSpPr txBox="1"/>
          <p:nvPr/>
        </p:nvSpPr>
        <p:spPr>
          <a:xfrm>
            <a:off x="1274503" y="1262665"/>
            <a:ext cx="15117914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37"/>
              </a:lnSpc>
            </a:pPr>
            <a:r>
              <a:rPr lang="en-US" sz="800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800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800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r>
              <a:rPr lang="en-US" sz="800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AMMONIUM NITRATE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821481-BCEA-D6B2-4B8C-E654DE5323A3}"/>
              </a:ext>
            </a:extLst>
          </p:cNvPr>
          <p:cNvSpPr txBox="1"/>
          <p:nvPr/>
        </p:nvSpPr>
        <p:spPr>
          <a:xfrm>
            <a:off x="2886868" y="5251154"/>
            <a:ext cx="128865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0000" dirty="0">
                <a:solidFill>
                  <a:srgbClr val="483A00"/>
                </a:solidFill>
                <a:latin typeface="Baloo Thambi" panose="020B0604020202020204" charset="0"/>
                <a:cs typeface="Baloo Thambi" panose="020B0604020202020204" charset="0"/>
              </a:rPr>
              <a:t> NH</a:t>
            </a:r>
            <a:r>
              <a:rPr lang="vi-VN" sz="10000" baseline="-25000" dirty="0">
                <a:solidFill>
                  <a:srgbClr val="483A00"/>
                </a:solidFill>
                <a:latin typeface="Baloo Thambi" panose="020B0604020202020204" charset="0"/>
                <a:cs typeface="Baloo Thambi" panose="020B0604020202020204" charset="0"/>
              </a:rPr>
              <a:t>3</a:t>
            </a:r>
            <a:r>
              <a:rPr lang="vi-VN" sz="10000" dirty="0">
                <a:solidFill>
                  <a:srgbClr val="483A00"/>
                </a:solidFill>
                <a:latin typeface="Baloo Thambi" panose="020B0604020202020204" charset="0"/>
                <a:cs typeface="Baloo Thambi" panose="020B0604020202020204" charset="0"/>
              </a:rPr>
              <a:t> + HNO</a:t>
            </a:r>
            <a:r>
              <a:rPr lang="vi-VN" sz="10000" baseline="-25000" dirty="0">
                <a:solidFill>
                  <a:srgbClr val="483A00"/>
                </a:solidFill>
                <a:latin typeface="Baloo Thambi" panose="020B0604020202020204" charset="0"/>
                <a:cs typeface="Baloo Thambi" panose="020B0604020202020204" charset="0"/>
              </a:rPr>
              <a:t>3</a:t>
            </a:r>
            <a:r>
              <a:rPr lang="vi-VN" sz="10000" dirty="0">
                <a:solidFill>
                  <a:srgbClr val="483A00"/>
                </a:solidFill>
                <a:latin typeface="Baloo Thambi" panose="020B0604020202020204" charset="0"/>
                <a:cs typeface="Baloo Thambi" panose="020B0604020202020204" charset="0"/>
              </a:rPr>
              <a:t> → NH</a:t>
            </a:r>
            <a:r>
              <a:rPr lang="vi-VN" sz="10000" baseline="-25000" dirty="0">
                <a:solidFill>
                  <a:srgbClr val="483A00"/>
                </a:solidFill>
                <a:latin typeface="Baloo Thambi" panose="020B0604020202020204" charset="0"/>
                <a:cs typeface="Baloo Thambi" panose="020B0604020202020204" charset="0"/>
              </a:rPr>
              <a:t>4</a:t>
            </a:r>
            <a:r>
              <a:rPr lang="vi-VN" sz="10000" dirty="0">
                <a:solidFill>
                  <a:srgbClr val="483A00"/>
                </a:solidFill>
                <a:latin typeface="Baloo Thambi" panose="020B0604020202020204" charset="0"/>
                <a:cs typeface="Baloo Thambi" panose="020B0604020202020204" charset="0"/>
              </a:rPr>
              <a:t>NO</a:t>
            </a:r>
            <a:r>
              <a:rPr lang="vi-VN" sz="10000" baseline="-25000" dirty="0">
                <a:solidFill>
                  <a:srgbClr val="483A00"/>
                </a:solidFill>
                <a:latin typeface="Baloo Thambi" panose="020B0604020202020204" charset="0"/>
                <a:cs typeface="Baloo Thambi" panose="020B0604020202020204" charset="0"/>
              </a:rPr>
              <a:t>3</a:t>
            </a:r>
            <a:endParaRPr lang="en-US" sz="10000" dirty="0">
              <a:solidFill>
                <a:srgbClr val="483A00"/>
              </a:solidFill>
              <a:latin typeface="Baloo Thambi" panose="020B0604020202020204" charset="0"/>
              <a:cs typeface="Baloo Thambi" panose="020B0604020202020204" charset="0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72D74510-4175-C9D3-A79F-9AFEDFAFC25E}"/>
              </a:ext>
            </a:extLst>
          </p:cNvPr>
          <p:cNvSpPr/>
          <p:nvPr/>
        </p:nvSpPr>
        <p:spPr>
          <a:xfrm>
            <a:off x="2714014" y="2327013"/>
            <a:ext cx="152400" cy="6125004"/>
          </a:xfrm>
          <a:custGeom>
            <a:avLst/>
            <a:gdLst/>
            <a:ahLst/>
            <a:cxnLst/>
            <a:rect l="l" t="t" r="r" b="b"/>
            <a:pathLst>
              <a:path w="5674778" h="2955994">
                <a:moveTo>
                  <a:pt x="0" y="0"/>
                </a:moveTo>
                <a:lnTo>
                  <a:pt x="5674779" y="0"/>
                </a:lnTo>
                <a:lnTo>
                  <a:pt x="5674779" y="2955994"/>
                </a:lnTo>
                <a:lnTo>
                  <a:pt x="0" y="2955994"/>
                </a:lnTo>
                <a:lnTo>
                  <a:pt x="0" y="0"/>
                </a:lnTo>
                <a:close/>
              </a:path>
            </a:pathLst>
          </a:custGeom>
          <a:solidFill>
            <a:srgbClr val="483A00"/>
          </a:solidFill>
          <a:ln w="38100">
            <a:solidFill>
              <a:srgbClr val="483A00"/>
            </a:solidFill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4F348B-D5A7-C9FA-6284-1662EFC29A21}"/>
                  </a:ext>
                </a:extLst>
              </p:cNvPr>
              <p:cNvSpPr txBox="1"/>
              <p:nvPr/>
            </p:nvSpPr>
            <p:spPr>
              <a:xfrm>
                <a:off x="3225402" y="3314390"/>
                <a:ext cx="12209463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6000" dirty="0" err="1">
                    <a:solidFill>
                      <a:srgbClr val="483A0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Dẫn</a:t>
                </a:r>
                <a:r>
                  <a:rPr lang="en-US" sz="6000" dirty="0">
                    <a:solidFill>
                      <a:srgbClr val="483A0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 </a:t>
                </a:r>
                <a:r>
                  <a:rPr lang="en-US" sz="6000" dirty="0" err="1">
                    <a:solidFill>
                      <a:srgbClr val="483A0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khí</a:t>
                </a:r>
                <a:r>
                  <a:rPr lang="en-US" sz="6000" dirty="0">
                    <a:solidFill>
                      <a:srgbClr val="483A0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 smtClean="0">
                            <a:solidFill>
                              <a:srgbClr val="483A00"/>
                            </a:solidFill>
                            <a:latin typeface="Cambria Math" panose="02040503050406030204" pitchFamily="18" charset="0"/>
                            <a:cs typeface="Baloo Thambi" panose="020B060402020202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6000" b="0" i="1" smtClean="0">
                            <a:solidFill>
                              <a:srgbClr val="483A00"/>
                            </a:solidFill>
                            <a:latin typeface="Cambria Math" panose="02040503050406030204" pitchFamily="18" charset="0"/>
                            <a:cs typeface="Baloo Thambi" panose="020B0604020202020204" charset="0"/>
                          </a:rPr>
                          <m:t>NH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483A00"/>
                            </a:solidFill>
                            <a:latin typeface="Cambria Math" panose="02040503050406030204" pitchFamily="18" charset="0"/>
                            <a:cs typeface="Baloo Thambi" panose="020B060402020202020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6000" dirty="0" err="1">
                    <a:solidFill>
                      <a:srgbClr val="483A0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vào</a:t>
                </a:r>
                <a:r>
                  <a:rPr lang="en-US" sz="6000" dirty="0">
                    <a:solidFill>
                      <a:srgbClr val="483A0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 dung </a:t>
                </a:r>
                <a:r>
                  <a:rPr lang="en-US" sz="6000" dirty="0" err="1">
                    <a:solidFill>
                      <a:srgbClr val="483A0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dịch</a:t>
                </a:r>
                <a:r>
                  <a:rPr lang="en-US" sz="6000" dirty="0">
                    <a:solidFill>
                      <a:srgbClr val="483A0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483A00"/>
                            </a:solidFill>
                            <a:latin typeface="Cambria Math" panose="02040503050406030204" pitchFamily="18" charset="0"/>
                            <a:cs typeface="Baloo Thambi" panose="020B060402020202020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6000" i="1">
                            <a:solidFill>
                              <a:srgbClr val="483A00"/>
                            </a:solidFill>
                            <a:latin typeface="Cambria Math" panose="02040503050406030204" pitchFamily="18" charset="0"/>
                            <a:cs typeface="Baloo Thambi" panose="020B0604020202020204" charset="0"/>
                          </a:rPr>
                          <m:t>H</m:t>
                        </m:r>
                        <m:r>
                          <m:rPr>
                            <m:sty m:val="p"/>
                          </m:rPr>
                          <a:rPr lang="en-US" sz="6000" b="0" i="1" smtClean="0">
                            <a:solidFill>
                              <a:srgbClr val="483A00"/>
                            </a:solidFill>
                            <a:latin typeface="Cambria Math" panose="02040503050406030204" pitchFamily="18" charset="0"/>
                            <a:cs typeface="Baloo Thambi" panose="020B0604020202020204" charset="0"/>
                          </a:rPr>
                          <m:t>NO</m:t>
                        </m:r>
                      </m:e>
                      <m:sub>
                        <m:r>
                          <a:rPr lang="en-US" sz="6000" i="1">
                            <a:solidFill>
                              <a:srgbClr val="483A00"/>
                            </a:solidFill>
                            <a:latin typeface="Cambria Math" panose="02040503050406030204" pitchFamily="18" charset="0"/>
                            <a:cs typeface="Baloo Thambi" panose="020B060402020202020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483A0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4F348B-D5A7-C9FA-6284-1662EFC29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5402" y="3314390"/>
                <a:ext cx="12209463" cy="1015663"/>
              </a:xfrm>
              <a:prstGeom prst="rect">
                <a:avLst/>
              </a:prstGeom>
              <a:blipFill>
                <a:blip r:embed="rId4"/>
                <a:stretch>
                  <a:fillRect l="-2996" t="-19277" r="-1198" b="-40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4">
            <a:extLst>
              <a:ext uri="{FF2B5EF4-FFF2-40B4-BE49-F238E27FC236}">
                <a16:creationId xmlns:a16="http://schemas.microsoft.com/office/drawing/2014/main" id="{E172257B-7DAC-BF3A-FA50-6C2C4D7B4A6B}"/>
              </a:ext>
            </a:extLst>
          </p:cNvPr>
          <p:cNvSpPr txBox="1"/>
          <p:nvPr/>
        </p:nvSpPr>
        <p:spPr>
          <a:xfrm>
            <a:off x="4174702" y="-940002"/>
            <a:ext cx="9317515" cy="966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7"/>
              </a:lnSpc>
            </a:pPr>
            <a:r>
              <a:rPr lang="en-US" sz="761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ỨNG</a:t>
            </a:r>
            <a:r>
              <a:rPr lang="en-US" sz="761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761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DỤNG</a:t>
            </a:r>
            <a:endParaRPr lang="en-US" sz="7610" dirty="0">
              <a:solidFill>
                <a:srgbClr val="483A00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</p:spTree>
    <p:extLst>
      <p:ext uri="{BB962C8B-B14F-4D97-AF65-F5344CB8AC3E}">
        <p14:creationId xmlns:p14="http://schemas.microsoft.com/office/powerpoint/2010/main" val="2209297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5F0B3-5A99-2ACA-BEAC-A8035010A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E7D8B1-2E46-C571-33AC-B13399970B72}"/>
              </a:ext>
            </a:extLst>
          </p:cNvPr>
          <p:cNvSpPr/>
          <p:nvPr/>
        </p:nvSpPr>
        <p:spPr>
          <a:xfrm>
            <a:off x="-417446" y="-174618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CEFF335-1324-C0A1-ED65-23193FE12359}"/>
              </a:ext>
            </a:extLst>
          </p:cNvPr>
          <p:cNvGrpSpPr/>
          <p:nvPr/>
        </p:nvGrpSpPr>
        <p:grpSpPr>
          <a:xfrm>
            <a:off x="907128" y="2335776"/>
            <a:ext cx="15556280" cy="2807724"/>
            <a:chOff x="0" y="0"/>
            <a:chExt cx="1923104" cy="153768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896C57A-43E2-60BB-6013-906E1AE41011}"/>
                </a:ext>
              </a:extLst>
            </p:cNvPr>
            <p:cNvSpPr/>
            <p:nvPr/>
          </p:nvSpPr>
          <p:spPr>
            <a:xfrm>
              <a:off x="0" y="0"/>
              <a:ext cx="1923104" cy="1537681"/>
            </a:xfrm>
            <a:custGeom>
              <a:avLst/>
              <a:gdLst/>
              <a:ahLst/>
              <a:cxnLst/>
              <a:rect l="l" t="t" r="r" b="b"/>
              <a:pathLst>
                <a:path w="1923104" h="1537681">
                  <a:moveTo>
                    <a:pt x="51639" y="0"/>
                  </a:moveTo>
                  <a:lnTo>
                    <a:pt x="1871464" y="0"/>
                  </a:lnTo>
                  <a:cubicBezTo>
                    <a:pt x="1899984" y="0"/>
                    <a:pt x="1923104" y="23120"/>
                    <a:pt x="1923104" y="51639"/>
                  </a:cubicBezTo>
                  <a:lnTo>
                    <a:pt x="1923104" y="1486042"/>
                  </a:lnTo>
                  <a:cubicBezTo>
                    <a:pt x="1923104" y="1514562"/>
                    <a:pt x="1899984" y="1537681"/>
                    <a:pt x="1871464" y="1537681"/>
                  </a:cubicBezTo>
                  <a:lnTo>
                    <a:pt x="51639" y="1537681"/>
                  </a:lnTo>
                  <a:cubicBezTo>
                    <a:pt x="23120" y="1537681"/>
                    <a:pt x="0" y="1514562"/>
                    <a:pt x="0" y="1486042"/>
                  </a:cubicBezTo>
                  <a:lnTo>
                    <a:pt x="0" y="51639"/>
                  </a:lnTo>
                  <a:cubicBezTo>
                    <a:pt x="0" y="23120"/>
                    <a:pt x="23120" y="0"/>
                    <a:pt x="51639" y="0"/>
                  </a:cubicBezTo>
                  <a:close/>
                </a:path>
              </a:pathLst>
            </a:custGeom>
            <a:solidFill>
              <a:srgbClr val="C0D49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146EBCF-9D7C-DD07-259C-7A9F3DBF1CE1}"/>
                </a:ext>
              </a:extLst>
            </p:cNvPr>
            <p:cNvSpPr txBox="1"/>
            <p:nvPr/>
          </p:nvSpPr>
          <p:spPr>
            <a:xfrm>
              <a:off x="0" y="-38100"/>
              <a:ext cx="1923104" cy="157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14">
            <a:extLst>
              <a:ext uri="{FF2B5EF4-FFF2-40B4-BE49-F238E27FC236}">
                <a16:creationId xmlns:a16="http://schemas.microsoft.com/office/drawing/2014/main" id="{603D4098-D2AC-E364-471A-C983B8A2D5F5}"/>
              </a:ext>
            </a:extLst>
          </p:cNvPr>
          <p:cNvSpPr txBox="1"/>
          <p:nvPr/>
        </p:nvSpPr>
        <p:spPr>
          <a:xfrm>
            <a:off x="4359462" y="2046481"/>
            <a:ext cx="9317515" cy="966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7"/>
              </a:lnSpc>
            </a:pPr>
            <a:r>
              <a:rPr lang="en-US" sz="761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ỨNG</a:t>
            </a:r>
            <a:r>
              <a:rPr lang="en-US" sz="761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761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DỤNG</a:t>
            </a:r>
            <a:endParaRPr lang="en-US" sz="7610" dirty="0">
              <a:solidFill>
                <a:srgbClr val="483A00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6D17D71D-CDED-1711-53CB-EFCB9A3B4270}"/>
              </a:ext>
            </a:extLst>
          </p:cNvPr>
          <p:cNvSpPr txBox="1"/>
          <p:nvPr/>
        </p:nvSpPr>
        <p:spPr>
          <a:xfrm>
            <a:off x="907128" y="3243698"/>
            <a:ext cx="154305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Dùng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để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sản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xuất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phân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bón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 CAN (calcium ammonium nitrate) ở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dạng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hạt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,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bổ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 sung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Ca,Mg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,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giúp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khử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chua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,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hạ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phèn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.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Điều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 </a:t>
            </a:r>
            <a:r>
              <a:rPr lang="en-US" sz="4000" dirty="0" err="1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chế</a:t>
            </a:r>
            <a:r>
              <a:rPr lang="en-US" sz="4000" dirty="0">
                <a:solidFill>
                  <a:srgbClr val="483A00"/>
                </a:solidFill>
                <a:latin typeface="Century Schoolbook" panose="02040604050505020304" pitchFamily="18" charset="0"/>
                <a:ea typeface="Open Sans"/>
                <a:cs typeface="Open Sans"/>
                <a:sym typeface="Open Sans"/>
              </a:rPr>
              <a:t>: 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CB9622DD-9AE2-2425-889C-37283DCCAD12}"/>
              </a:ext>
            </a:extLst>
          </p:cNvPr>
          <p:cNvSpPr txBox="1"/>
          <p:nvPr/>
        </p:nvSpPr>
        <p:spPr>
          <a:xfrm>
            <a:off x="1345494" y="-997016"/>
            <a:ext cx="15117914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37"/>
              </a:lnSpc>
            </a:pPr>
            <a:r>
              <a:rPr lang="en-US" sz="800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800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800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r>
              <a:rPr lang="en-US" sz="800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AMMONIUM NITRATE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2CE3D8CC-E96A-1E60-1819-50C134227D24}"/>
              </a:ext>
            </a:extLst>
          </p:cNvPr>
          <p:cNvGrpSpPr/>
          <p:nvPr/>
        </p:nvGrpSpPr>
        <p:grpSpPr>
          <a:xfrm>
            <a:off x="907128" y="5439736"/>
            <a:ext cx="15556280" cy="2807724"/>
            <a:chOff x="0" y="0"/>
            <a:chExt cx="1923104" cy="1537681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7DC95D9C-8CD8-4845-1A23-960A29305D8C}"/>
                </a:ext>
              </a:extLst>
            </p:cNvPr>
            <p:cNvSpPr/>
            <p:nvPr/>
          </p:nvSpPr>
          <p:spPr>
            <a:xfrm>
              <a:off x="0" y="0"/>
              <a:ext cx="1923104" cy="1537681"/>
            </a:xfrm>
            <a:custGeom>
              <a:avLst/>
              <a:gdLst/>
              <a:ahLst/>
              <a:cxnLst/>
              <a:rect l="l" t="t" r="r" b="b"/>
              <a:pathLst>
                <a:path w="1923104" h="1537681">
                  <a:moveTo>
                    <a:pt x="51639" y="0"/>
                  </a:moveTo>
                  <a:lnTo>
                    <a:pt x="1871464" y="0"/>
                  </a:lnTo>
                  <a:cubicBezTo>
                    <a:pt x="1899984" y="0"/>
                    <a:pt x="1923104" y="23120"/>
                    <a:pt x="1923104" y="51639"/>
                  </a:cubicBezTo>
                  <a:lnTo>
                    <a:pt x="1923104" y="1486042"/>
                  </a:lnTo>
                  <a:cubicBezTo>
                    <a:pt x="1923104" y="1514562"/>
                    <a:pt x="1899984" y="1537681"/>
                    <a:pt x="1871464" y="1537681"/>
                  </a:cubicBezTo>
                  <a:lnTo>
                    <a:pt x="51639" y="1537681"/>
                  </a:lnTo>
                  <a:cubicBezTo>
                    <a:pt x="23120" y="1537681"/>
                    <a:pt x="0" y="1514562"/>
                    <a:pt x="0" y="1486042"/>
                  </a:cubicBezTo>
                  <a:lnTo>
                    <a:pt x="0" y="51639"/>
                  </a:lnTo>
                  <a:cubicBezTo>
                    <a:pt x="0" y="23120"/>
                    <a:pt x="23120" y="0"/>
                    <a:pt x="51639" y="0"/>
                  </a:cubicBezTo>
                  <a:close/>
                </a:path>
              </a:pathLst>
            </a:custGeom>
            <a:solidFill>
              <a:srgbClr val="C0D49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52613C39-C9EA-6684-6EE0-E35E9410353C}"/>
                </a:ext>
              </a:extLst>
            </p:cNvPr>
            <p:cNvSpPr txBox="1"/>
            <p:nvPr/>
          </p:nvSpPr>
          <p:spPr>
            <a:xfrm>
              <a:off x="0" y="-38100"/>
              <a:ext cx="1923104" cy="1575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1A735DF-9531-A023-438F-36F3D1616091}"/>
              </a:ext>
            </a:extLst>
          </p:cNvPr>
          <p:cNvSpPr txBox="1"/>
          <p:nvPr/>
        </p:nvSpPr>
        <p:spPr>
          <a:xfrm>
            <a:off x="916093" y="6324569"/>
            <a:ext cx="166601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CaCO</a:t>
            </a:r>
            <a:r>
              <a:rPr lang="vi-VN" sz="4400" baseline="-250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3</a:t>
            </a:r>
            <a:r>
              <a:rPr lang="en-US" sz="44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.</a:t>
            </a:r>
            <a:r>
              <a:rPr lang="vi-VN" sz="44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MgCO</a:t>
            </a:r>
            <a:r>
              <a:rPr lang="vi-VN" sz="4400" baseline="-250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3</a:t>
            </a:r>
            <a:r>
              <a:rPr lang="vi-VN" sz="44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 + 4 HNO</a:t>
            </a:r>
            <a:r>
              <a:rPr lang="vi-VN" sz="4400" baseline="-250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3</a:t>
            </a:r>
            <a:r>
              <a:rPr lang="vi-VN" sz="44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 → Ca(NO</a:t>
            </a:r>
            <a:r>
              <a:rPr lang="vi-VN" sz="4400" baseline="-250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3</a:t>
            </a:r>
            <a:r>
              <a:rPr lang="vi-VN" sz="44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)</a:t>
            </a:r>
            <a:r>
              <a:rPr lang="vi-VN" sz="4400" baseline="-250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2</a:t>
            </a:r>
            <a:r>
              <a:rPr lang="vi-VN" sz="44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 + Mg(NO</a:t>
            </a:r>
            <a:r>
              <a:rPr lang="vi-VN" sz="4400" baseline="-250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3</a:t>
            </a:r>
            <a:r>
              <a:rPr lang="vi-VN" sz="44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)</a:t>
            </a:r>
            <a:r>
              <a:rPr lang="vi-VN" sz="4400" baseline="-250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2</a:t>
            </a:r>
            <a:r>
              <a:rPr lang="vi-VN" sz="44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 + 2CO</a:t>
            </a:r>
            <a:r>
              <a:rPr lang="vi-VN" sz="4400" baseline="-250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2 </a:t>
            </a:r>
            <a:r>
              <a:rPr lang="vi-VN" sz="44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↑ + 2H</a:t>
            </a:r>
            <a:r>
              <a:rPr lang="vi-VN" sz="4400" baseline="-250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2</a:t>
            </a:r>
            <a:r>
              <a:rPr lang="vi-VN" sz="4400" dirty="0">
                <a:solidFill>
                  <a:srgbClr val="483A00"/>
                </a:solidFill>
                <a:effectLst/>
                <a:latin typeface="Baloo Thambi" panose="020B0604020202020204" charset="0"/>
                <a:ea typeface="SimSun" panose="02010600030101010101" pitchFamily="2" charset="-122"/>
                <a:cs typeface="Baloo Thambi" panose="020B0604020202020204" charset="0"/>
              </a:rPr>
              <a:t>O</a:t>
            </a:r>
            <a:endParaRPr lang="en-US" sz="4400" dirty="0">
              <a:solidFill>
                <a:srgbClr val="483A00"/>
              </a:solidFill>
              <a:latin typeface="Baloo Thambi" panose="020B0604020202020204" charset="0"/>
              <a:cs typeface="Baloo Thambi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08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F80F8-2A47-3C93-8A07-880B23DB5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D8D070-71D7-4492-83A8-60AD174A4673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5F7389F-DAA5-E91D-4A58-6437BC220B31}"/>
              </a:ext>
            </a:extLst>
          </p:cNvPr>
          <p:cNvGrpSpPr/>
          <p:nvPr/>
        </p:nvGrpSpPr>
        <p:grpSpPr>
          <a:xfrm>
            <a:off x="915911" y="1130448"/>
            <a:ext cx="16177428" cy="8465291"/>
            <a:chOff x="-17" y="-38100"/>
            <a:chExt cx="4068879" cy="212915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6D176A1-6846-D2E3-1963-484F227F3363}"/>
                </a:ext>
              </a:extLst>
            </p:cNvPr>
            <p:cNvSpPr/>
            <p:nvPr/>
          </p:nvSpPr>
          <p:spPr>
            <a:xfrm>
              <a:off x="-17" y="21180"/>
              <a:ext cx="4068862" cy="2069875"/>
            </a:xfrm>
            <a:custGeom>
              <a:avLst/>
              <a:gdLst/>
              <a:ahLst/>
              <a:cxnLst/>
              <a:rect l="l" t="t" r="r" b="b"/>
              <a:pathLst>
                <a:path w="4068862" h="2069875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2045468"/>
                  </a:lnTo>
                  <a:cubicBezTo>
                    <a:pt x="4068862" y="2051941"/>
                    <a:pt x="4066291" y="2058149"/>
                    <a:pt x="4061714" y="2062726"/>
                  </a:cubicBezTo>
                  <a:cubicBezTo>
                    <a:pt x="4057136" y="2067303"/>
                    <a:pt x="4050928" y="2069875"/>
                    <a:pt x="4044455" y="2069875"/>
                  </a:cubicBezTo>
                  <a:lnTo>
                    <a:pt x="24407" y="2069875"/>
                  </a:lnTo>
                  <a:cubicBezTo>
                    <a:pt x="17934" y="2069875"/>
                    <a:pt x="11726" y="2067303"/>
                    <a:pt x="7149" y="2062726"/>
                  </a:cubicBezTo>
                  <a:cubicBezTo>
                    <a:pt x="2571" y="2058149"/>
                    <a:pt x="0" y="2051941"/>
                    <a:pt x="0" y="2045468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C0D49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8610FD8-BE6D-6BE8-409E-0D28FD4BD487}"/>
                </a:ext>
              </a:extLst>
            </p:cNvPr>
            <p:cNvSpPr txBox="1"/>
            <p:nvPr/>
          </p:nvSpPr>
          <p:spPr>
            <a:xfrm>
              <a:off x="0" y="-38100"/>
              <a:ext cx="4068862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9B0F2727-69C8-BCE6-D08D-E15298054144}"/>
              </a:ext>
            </a:extLst>
          </p:cNvPr>
          <p:cNvSpPr txBox="1"/>
          <p:nvPr/>
        </p:nvSpPr>
        <p:spPr>
          <a:xfrm>
            <a:off x="2781294" y="691263"/>
            <a:ext cx="1244673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7"/>
              </a:lnSpc>
            </a:pPr>
            <a:r>
              <a:rPr lang="en-US" sz="6276" dirty="0" err="1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SẢN</a:t>
            </a:r>
            <a:r>
              <a:rPr lang="en-US" sz="6276" dirty="0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6276" dirty="0" err="1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XUẤT</a:t>
            </a:r>
            <a:r>
              <a:rPr lang="en-US" sz="6276" dirty="0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6276" dirty="0" err="1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ĐẠM</a:t>
            </a:r>
            <a:r>
              <a:rPr lang="en-US" sz="6276" dirty="0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 URE</a:t>
            </a:r>
          </a:p>
        </p:txBody>
      </p:sp>
      <p:sp>
        <p:nvSpPr>
          <p:cNvPr id="11" name="Freeform 11" descr="image">
            <a:extLst>
              <a:ext uri="{FF2B5EF4-FFF2-40B4-BE49-F238E27FC236}">
                <a16:creationId xmlns:a16="http://schemas.microsoft.com/office/drawing/2014/main" id="{27F36091-6844-54A0-0E47-CD9BBF59A8F0}"/>
              </a:ext>
            </a:extLst>
          </p:cNvPr>
          <p:cNvSpPr/>
          <p:nvPr/>
        </p:nvSpPr>
        <p:spPr>
          <a:xfrm>
            <a:off x="4853702" y="1794201"/>
            <a:ext cx="7932316" cy="7362351"/>
          </a:xfrm>
          <a:custGeom>
            <a:avLst/>
            <a:gdLst/>
            <a:ahLst/>
            <a:cxnLst/>
            <a:rect l="l" t="t" r="r" b="b"/>
            <a:pathLst>
              <a:path w="5780543" h="5780543">
                <a:moveTo>
                  <a:pt x="0" y="0"/>
                </a:moveTo>
                <a:lnTo>
                  <a:pt x="5780543" y="0"/>
                </a:lnTo>
                <a:lnTo>
                  <a:pt x="5780543" y="5780543"/>
                </a:lnTo>
                <a:lnTo>
                  <a:pt x="0" y="5780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56CEFD-6FC7-AD19-8F71-91C64BA9AF63}"/>
              </a:ext>
            </a:extLst>
          </p:cNvPr>
          <p:cNvSpPr txBox="1"/>
          <p:nvPr/>
        </p:nvSpPr>
        <p:spPr>
          <a:xfrm>
            <a:off x="8819860" y="10513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53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82B25-511B-2420-C157-6D23C4FD7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82C42A-0194-59CA-4265-D6890ED87EB8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9ED5BFD-E3B1-6E8C-5E75-F9FFB902A2B2}"/>
              </a:ext>
            </a:extLst>
          </p:cNvPr>
          <p:cNvGrpSpPr/>
          <p:nvPr/>
        </p:nvGrpSpPr>
        <p:grpSpPr>
          <a:xfrm>
            <a:off x="915911" y="1130448"/>
            <a:ext cx="16177428" cy="8465291"/>
            <a:chOff x="-17" y="-38100"/>
            <a:chExt cx="4068879" cy="212915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BC52E3A-F778-E5AF-B8E8-BFB1F7FA8260}"/>
                </a:ext>
              </a:extLst>
            </p:cNvPr>
            <p:cNvSpPr/>
            <p:nvPr/>
          </p:nvSpPr>
          <p:spPr>
            <a:xfrm>
              <a:off x="-17" y="21180"/>
              <a:ext cx="4068862" cy="2069875"/>
            </a:xfrm>
            <a:custGeom>
              <a:avLst/>
              <a:gdLst/>
              <a:ahLst/>
              <a:cxnLst/>
              <a:rect l="l" t="t" r="r" b="b"/>
              <a:pathLst>
                <a:path w="4068862" h="2069875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2045468"/>
                  </a:lnTo>
                  <a:cubicBezTo>
                    <a:pt x="4068862" y="2051941"/>
                    <a:pt x="4066291" y="2058149"/>
                    <a:pt x="4061714" y="2062726"/>
                  </a:cubicBezTo>
                  <a:cubicBezTo>
                    <a:pt x="4057136" y="2067303"/>
                    <a:pt x="4050928" y="2069875"/>
                    <a:pt x="4044455" y="2069875"/>
                  </a:cubicBezTo>
                  <a:lnTo>
                    <a:pt x="24407" y="2069875"/>
                  </a:lnTo>
                  <a:cubicBezTo>
                    <a:pt x="17934" y="2069875"/>
                    <a:pt x="11726" y="2067303"/>
                    <a:pt x="7149" y="2062726"/>
                  </a:cubicBezTo>
                  <a:cubicBezTo>
                    <a:pt x="2571" y="2058149"/>
                    <a:pt x="0" y="2051941"/>
                    <a:pt x="0" y="2045468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C0D49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64760D5-0E2C-FFE8-7E18-27BA35FE2D07}"/>
                </a:ext>
              </a:extLst>
            </p:cNvPr>
            <p:cNvSpPr txBox="1"/>
            <p:nvPr/>
          </p:nvSpPr>
          <p:spPr>
            <a:xfrm>
              <a:off x="0" y="-38100"/>
              <a:ext cx="4068862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EA4BBF22-A952-6BED-9682-90BFC1F2585D}"/>
              </a:ext>
            </a:extLst>
          </p:cNvPr>
          <p:cNvSpPr txBox="1"/>
          <p:nvPr/>
        </p:nvSpPr>
        <p:spPr>
          <a:xfrm>
            <a:off x="2781294" y="691263"/>
            <a:ext cx="1244673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7"/>
              </a:lnSpc>
            </a:pPr>
            <a:r>
              <a:rPr lang="en-US" sz="6276" dirty="0" err="1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SẢN</a:t>
            </a:r>
            <a:r>
              <a:rPr lang="en-US" sz="6276" dirty="0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6276" dirty="0" err="1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XUẤT</a:t>
            </a:r>
            <a:r>
              <a:rPr lang="en-US" sz="6276" dirty="0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6276" dirty="0" err="1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ĐẠM</a:t>
            </a:r>
            <a:r>
              <a:rPr lang="en-US" sz="6276" dirty="0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 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41F80A-0682-02FF-B8DE-E7D4CD956C52}"/>
              </a:ext>
            </a:extLst>
          </p:cNvPr>
          <p:cNvSpPr txBox="1"/>
          <p:nvPr/>
        </p:nvSpPr>
        <p:spPr>
          <a:xfrm>
            <a:off x="1468219" y="4005166"/>
            <a:ext cx="8970392" cy="2936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vi-VN" sz="4400" kern="1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NCONH</a:t>
            </a:r>
            <a:r>
              <a:rPr lang="vi-VN" sz="4400" kern="1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là 1 lo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ạ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 phân đ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ạ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 có hàm l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ượ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 dinh d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ưỡ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 cao nh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ấ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 (46,67 % N) trong các lo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ạ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 phân đ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ạ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 hi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ệ</a:t>
            </a:r>
            <a:r>
              <a:rPr lang="vi-VN" sz="44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 nay.</a:t>
            </a:r>
            <a:endParaRPr lang="en-US" sz="4400" kern="100" dirty="0">
              <a:solidFill>
                <a:srgbClr val="483A00"/>
              </a:solidFill>
              <a:effectLst/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A43561-2BC4-2519-AD3B-4A54E7A269F0}"/>
              </a:ext>
            </a:extLst>
          </p:cNvPr>
          <p:cNvSpPr txBox="1"/>
          <p:nvPr/>
        </p:nvSpPr>
        <p:spPr>
          <a:xfrm>
            <a:off x="8819860" y="10513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Freeform 11" descr="image">
            <a:extLst>
              <a:ext uri="{FF2B5EF4-FFF2-40B4-BE49-F238E27FC236}">
                <a16:creationId xmlns:a16="http://schemas.microsoft.com/office/drawing/2014/main" id="{38BC1D5A-E54F-47B3-243B-66A6B225E656}"/>
              </a:ext>
            </a:extLst>
          </p:cNvPr>
          <p:cNvSpPr/>
          <p:nvPr/>
        </p:nvSpPr>
        <p:spPr>
          <a:xfrm>
            <a:off x="10896600" y="2511921"/>
            <a:ext cx="5780543" cy="5780543"/>
          </a:xfrm>
          <a:custGeom>
            <a:avLst/>
            <a:gdLst/>
            <a:ahLst/>
            <a:cxnLst/>
            <a:rect l="l" t="t" r="r" b="b"/>
            <a:pathLst>
              <a:path w="5780543" h="5780543">
                <a:moveTo>
                  <a:pt x="0" y="0"/>
                </a:moveTo>
                <a:lnTo>
                  <a:pt x="5780543" y="0"/>
                </a:lnTo>
                <a:lnTo>
                  <a:pt x="5780543" y="5780543"/>
                </a:lnTo>
                <a:lnTo>
                  <a:pt x="0" y="57805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86540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FBFC1-11E5-0696-2465-D9E7414F4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9CC18C-6BBA-D41F-4122-D72A6EE94990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7729F27-7FFE-3B01-EFBC-21FB3D75DF9B}"/>
              </a:ext>
            </a:extLst>
          </p:cNvPr>
          <p:cNvGrpSpPr/>
          <p:nvPr/>
        </p:nvGrpSpPr>
        <p:grpSpPr>
          <a:xfrm>
            <a:off x="915911" y="1130448"/>
            <a:ext cx="16177428" cy="8465291"/>
            <a:chOff x="-17" y="-38100"/>
            <a:chExt cx="4068879" cy="212915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B658B73-A0BE-6542-9AEA-DF911A4162B5}"/>
                </a:ext>
              </a:extLst>
            </p:cNvPr>
            <p:cNvSpPr/>
            <p:nvPr/>
          </p:nvSpPr>
          <p:spPr>
            <a:xfrm>
              <a:off x="-17" y="21180"/>
              <a:ext cx="4068862" cy="2069875"/>
            </a:xfrm>
            <a:custGeom>
              <a:avLst/>
              <a:gdLst/>
              <a:ahLst/>
              <a:cxnLst/>
              <a:rect l="l" t="t" r="r" b="b"/>
              <a:pathLst>
                <a:path w="4068862" h="2069875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2045468"/>
                  </a:lnTo>
                  <a:cubicBezTo>
                    <a:pt x="4068862" y="2051941"/>
                    <a:pt x="4066291" y="2058149"/>
                    <a:pt x="4061714" y="2062726"/>
                  </a:cubicBezTo>
                  <a:cubicBezTo>
                    <a:pt x="4057136" y="2067303"/>
                    <a:pt x="4050928" y="2069875"/>
                    <a:pt x="4044455" y="2069875"/>
                  </a:cubicBezTo>
                  <a:lnTo>
                    <a:pt x="24407" y="2069875"/>
                  </a:lnTo>
                  <a:cubicBezTo>
                    <a:pt x="17934" y="2069875"/>
                    <a:pt x="11726" y="2067303"/>
                    <a:pt x="7149" y="2062726"/>
                  </a:cubicBezTo>
                  <a:cubicBezTo>
                    <a:pt x="2571" y="2058149"/>
                    <a:pt x="0" y="2051941"/>
                    <a:pt x="0" y="2045468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C0D49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3C80586-5273-A3CD-49FA-88EB90BD50D2}"/>
                </a:ext>
              </a:extLst>
            </p:cNvPr>
            <p:cNvSpPr txBox="1"/>
            <p:nvPr/>
          </p:nvSpPr>
          <p:spPr>
            <a:xfrm>
              <a:off x="0" y="-38100"/>
              <a:ext cx="4068862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25534C13-E8C5-E455-6B69-CF8B6A337F8D}"/>
              </a:ext>
            </a:extLst>
          </p:cNvPr>
          <p:cNvSpPr txBox="1"/>
          <p:nvPr/>
        </p:nvSpPr>
        <p:spPr>
          <a:xfrm>
            <a:off x="2781294" y="691263"/>
            <a:ext cx="1244673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7"/>
              </a:lnSpc>
            </a:pPr>
            <a:r>
              <a:rPr lang="en-US" sz="6276" dirty="0" err="1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SẢN</a:t>
            </a:r>
            <a:r>
              <a:rPr lang="en-US" sz="6276" dirty="0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6276" dirty="0" err="1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XUẤT</a:t>
            </a:r>
            <a:r>
              <a:rPr lang="en-US" sz="6276" dirty="0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6276" dirty="0" err="1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ĐẠM</a:t>
            </a:r>
            <a:r>
              <a:rPr lang="en-US" sz="6276" dirty="0">
                <a:solidFill>
                  <a:srgbClr val="483A00"/>
                </a:solidFill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 URE</a:t>
            </a:r>
          </a:p>
        </p:txBody>
      </p:sp>
      <p:sp>
        <p:nvSpPr>
          <p:cNvPr id="11" name="Freeform 11" descr="image">
            <a:extLst>
              <a:ext uri="{FF2B5EF4-FFF2-40B4-BE49-F238E27FC236}">
                <a16:creationId xmlns:a16="http://schemas.microsoft.com/office/drawing/2014/main" id="{0ABCC6A6-1C91-ABBC-D6AE-5FEC8E99907C}"/>
              </a:ext>
            </a:extLst>
          </p:cNvPr>
          <p:cNvSpPr/>
          <p:nvPr/>
        </p:nvSpPr>
        <p:spPr>
          <a:xfrm>
            <a:off x="10896600" y="2511921"/>
            <a:ext cx="5780543" cy="5780543"/>
          </a:xfrm>
          <a:custGeom>
            <a:avLst/>
            <a:gdLst/>
            <a:ahLst/>
            <a:cxnLst/>
            <a:rect l="l" t="t" r="r" b="b"/>
            <a:pathLst>
              <a:path w="5780543" h="5780543">
                <a:moveTo>
                  <a:pt x="0" y="0"/>
                </a:moveTo>
                <a:lnTo>
                  <a:pt x="5780543" y="0"/>
                </a:lnTo>
                <a:lnTo>
                  <a:pt x="5780543" y="5780543"/>
                </a:lnTo>
                <a:lnTo>
                  <a:pt x="0" y="5780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425C9B-3BF7-477F-7012-CD8B921D3EC3}"/>
              </a:ext>
            </a:extLst>
          </p:cNvPr>
          <p:cNvSpPr txBox="1"/>
          <p:nvPr/>
        </p:nvSpPr>
        <p:spPr>
          <a:xfrm>
            <a:off x="1047736" y="2275883"/>
            <a:ext cx="9154398" cy="1826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36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vi-VN" sz="3600" kern="1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NCONH</a:t>
            </a:r>
            <a:r>
              <a:rPr lang="vi-VN" sz="3600" kern="1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là 1 lo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ạ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 phân đ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ạ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 có hàm l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ượ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 dinh d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ưỡ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 cao nh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ấ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 (46,67 % N) trong các lo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ạ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 phân đ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ạ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 hi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ệ</a:t>
            </a:r>
            <a:r>
              <a:rPr lang="vi-VN" sz="3600" kern="1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 nay.</a:t>
            </a:r>
            <a:endParaRPr lang="en-US" sz="3600" kern="100" dirty="0">
              <a:solidFill>
                <a:srgbClr val="483A00"/>
              </a:solidFill>
              <a:effectLst/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1EEA67-E0FC-8C4D-7DB3-8C0110CB96C0}"/>
              </a:ext>
            </a:extLst>
          </p:cNvPr>
          <p:cNvSpPr txBox="1"/>
          <p:nvPr/>
        </p:nvSpPr>
        <p:spPr>
          <a:xfrm>
            <a:off x="8819860" y="10513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D32039-5C6D-26FD-D2B4-A00C7DD56A79}"/>
              </a:ext>
            </a:extLst>
          </p:cNvPr>
          <p:cNvGrpSpPr/>
          <p:nvPr/>
        </p:nvGrpSpPr>
        <p:grpSpPr>
          <a:xfrm>
            <a:off x="1102246" y="4454157"/>
            <a:ext cx="9283311" cy="916096"/>
            <a:chOff x="1433434" y="4658812"/>
            <a:chExt cx="9367068" cy="882703"/>
          </a:xfrm>
        </p:grpSpPr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8B5BE679-8804-1B5F-99CF-94E25DF0A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434" y="4978056"/>
              <a:ext cx="9367068" cy="563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vi-VN" altLang="en-US" sz="3200" b="0" i="0" u="none" strike="noStrike" cap="none" normalizeH="0" baseline="0" dirty="0">
                  <a:ln>
                    <a:noFill/>
                  </a:ln>
                  <a:solidFill>
                    <a:srgbClr val="483A00"/>
                  </a:solidFill>
                  <a:effectLst/>
                  <a:latin typeface="Century Schoolbook" panose="020406040505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PTHH: 2NH</a:t>
              </a:r>
              <a:r>
                <a:rPr kumimoji="0" lang="vi-VN" altLang="en-US" sz="3200" b="0" i="0" u="none" strike="noStrike" cap="none" normalizeH="0" baseline="-30000" dirty="0">
                  <a:ln>
                    <a:noFill/>
                  </a:ln>
                  <a:solidFill>
                    <a:srgbClr val="483A00"/>
                  </a:solidFill>
                  <a:effectLst/>
                  <a:latin typeface="Century Schoolbook" panose="020406040505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3</a:t>
              </a:r>
              <a:r>
                <a:rPr kumimoji="0" lang="vi-VN" altLang="en-US" sz="3200" b="0" i="0" u="none" strike="noStrike" cap="none" normalizeH="0" baseline="0" dirty="0">
                  <a:ln>
                    <a:noFill/>
                  </a:ln>
                  <a:solidFill>
                    <a:srgbClr val="483A00"/>
                  </a:solidFill>
                  <a:effectLst/>
                  <a:latin typeface="Century Schoolbook" panose="020406040505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+ CO</a:t>
              </a:r>
              <a:r>
                <a:rPr kumimoji="0" lang="vi-VN" altLang="en-US" sz="3200" b="0" i="0" u="none" strike="noStrike" cap="none" normalizeH="0" baseline="-30000" dirty="0">
                  <a:ln>
                    <a:noFill/>
                  </a:ln>
                  <a:solidFill>
                    <a:srgbClr val="483A00"/>
                  </a:solidFill>
                  <a:effectLst/>
                  <a:latin typeface="Century Schoolbook" panose="020406040505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kumimoji="0" lang="vi-VN" altLang="en-US" sz="3200" b="0" i="0" u="none" strike="noStrike" cap="none" normalizeH="0" baseline="0" dirty="0">
                  <a:ln>
                    <a:noFill/>
                  </a:ln>
                  <a:solidFill>
                    <a:srgbClr val="483A00"/>
                  </a:solidFill>
                  <a:effectLst/>
                  <a:latin typeface="Century Schoolbook" panose="020406040505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3200" dirty="0">
                  <a:solidFill>
                    <a:srgbClr val="483A00"/>
                  </a:solidFill>
                  <a:latin typeface="Century Schoolbook" panose="020406040505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>
                  <a:solidFill>
                    <a:srgbClr val="483A00"/>
                  </a:solidFill>
                  <a:latin typeface="CentSchbkCyrill BT" panose="02040603050705020303" pitchFamily="18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		</a:t>
              </a:r>
              <a:r>
                <a:rPr lang="vi-VN" altLang="zh-CN" sz="3200" dirty="0">
                  <a:solidFill>
                    <a:srgbClr val="483A00"/>
                  </a:solidFill>
                  <a:latin typeface="Century Schoolbook" panose="020406040505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</a:t>
              </a:r>
              <a:r>
                <a:rPr lang="vi-VN" altLang="zh-CN" sz="3200" baseline="-30000" dirty="0">
                  <a:solidFill>
                    <a:srgbClr val="483A00"/>
                  </a:solidFill>
                  <a:latin typeface="Century Schoolbook" panose="020406040505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vi-VN" altLang="zh-CN" sz="3200" dirty="0">
                  <a:solidFill>
                    <a:srgbClr val="483A00"/>
                  </a:solidFill>
                  <a:latin typeface="Century Schoolbook" panose="020406040505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NCONH</a:t>
              </a:r>
              <a:r>
                <a:rPr lang="vi-VN" altLang="zh-CN" sz="3200" baseline="-30000" dirty="0">
                  <a:solidFill>
                    <a:srgbClr val="483A00"/>
                  </a:solidFill>
                  <a:latin typeface="Century Schoolbook" panose="020406040505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vi-VN" altLang="zh-CN" sz="3200" dirty="0">
                  <a:solidFill>
                    <a:srgbClr val="483A00"/>
                  </a:solidFill>
                  <a:latin typeface="Century Schoolbook" panose="020406040505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H</a:t>
              </a:r>
              <a:r>
                <a:rPr lang="en-US" altLang="zh-CN" sz="3200" baseline="-30000" dirty="0">
                  <a:solidFill>
                    <a:srgbClr val="483A00"/>
                  </a:solidFill>
                  <a:latin typeface="CentSchbkCyrill BT" panose="02040603050705020303" pitchFamily="18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vi-VN" altLang="zh-CN" sz="3200" dirty="0">
                  <a:solidFill>
                    <a:srgbClr val="483A00"/>
                  </a:solidFill>
                  <a:latin typeface="Century Schoolbook" panose="020406040505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endParaRPr lang="vi-VN" altLang="zh-CN" sz="3200" dirty="0">
                <a:solidFill>
                  <a:srgbClr val="483A00"/>
                </a:solidFill>
              </a:endParaRPr>
            </a:p>
          </p:txBody>
        </p:sp>
        <p:pic>
          <p:nvPicPr>
            <p:cNvPr id="22" name="2384804F-3998-4D57-9195-F3826E402611-5" descr="wps">
              <a:extLst>
                <a:ext uri="{FF2B5EF4-FFF2-40B4-BE49-F238E27FC236}">
                  <a16:creationId xmlns:a16="http://schemas.microsoft.com/office/drawing/2014/main" id="{969A90A8-0076-BCC2-D3E1-358246F3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07374" y="4658812"/>
              <a:ext cx="784269" cy="824713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48C7005-54B1-F3DF-7D71-DA890AF75829}"/>
              </a:ext>
            </a:extLst>
          </p:cNvPr>
          <p:cNvSpPr txBox="1"/>
          <p:nvPr/>
        </p:nvSpPr>
        <p:spPr>
          <a:xfrm>
            <a:off x="1049945" y="5563354"/>
            <a:ext cx="93538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 d</a:t>
            </a:r>
            <a:r>
              <a:rPr lang="vi-VN" sz="36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ị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 urea t</a:t>
            </a:r>
            <a:r>
              <a:rPr lang="vi-VN" sz="36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ạ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thành đ</a:t>
            </a:r>
            <a:r>
              <a:rPr lang="vi-VN" sz="36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ượ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cô đ</a:t>
            </a:r>
            <a:r>
              <a:rPr lang="vi-VN" sz="36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ặ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và làm bay h</a:t>
            </a:r>
            <a:r>
              <a:rPr lang="vi-VN" sz="36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ơ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trong ch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Century Schoolbook" panose="02040604050505020304" pitchFamily="18" charset="0"/>
              </a:rPr>
              <a:t>â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kh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Century Schoolbook" panose="02040604050505020304" pitchFamily="18" charset="0"/>
              </a:rPr>
              <a:t>ô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ng, thu 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Century Schoolbook" panose="02040604050505020304" pitchFamily="18" charset="0"/>
              </a:rPr>
              <a:t>đ</a:t>
            </a:r>
            <a:r>
              <a:rPr lang="vi-VN" sz="36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ượ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s</a:t>
            </a:r>
            <a:r>
              <a:rPr lang="vi-VN" sz="36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ả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ph</a:t>
            </a:r>
            <a:r>
              <a:rPr lang="vi-VN" sz="3600" dirty="0">
                <a:solidFill>
                  <a:srgbClr val="483A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ẩ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 urea khô</a:t>
            </a:r>
            <a:r>
              <a:rPr lang="en-US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483A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613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9B2C4-6620-4DFD-27E2-B6760612B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90E18F-8AEE-EF75-09C5-6DEEAF659E37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1775FE1-A454-F5A7-3799-4D09C7B0BB40}"/>
              </a:ext>
            </a:extLst>
          </p:cNvPr>
          <p:cNvGrpSpPr/>
          <p:nvPr/>
        </p:nvGrpSpPr>
        <p:grpSpPr>
          <a:xfrm>
            <a:off x="1028700" y="1028700"/>
            <a:ext cx="16230600" cy="8229600"/>
            <a:chOff x="0" y="0"/>
            <a:chExt cx="4513182" cy="228837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F1C725D-3C40-C571-EE28-343C35FA06F4}"/>
                </a:ext>
              </a:extLst>
            </p:cNvPr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3DB3340-3F5F-3230-89A3-805D4E3A196A}"/>
                </a:ext>
              </a:extLst>
            </p:cNvPr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E8E56AF-A127-6D3C-C3B7-45DE6BA2FB18}"/>
              </a:ext>
            </a:extLst>
          </p:cNvPr>
          <p:cNvSpPr/>
          <p:nvPr/>
        </p:nvSpPr>
        <p:spPr>
          <a:xfrm>
            <a:off x="3296025" y="1014859"/>
            <a:ext cx="11695951" cy="8257282"/>
          </a:xfrm>
          <a:custGeom>
            <a:avLst/>
            <a:gdLst/>
            <a:ahLst/>
            <a:cxnLst/>
            <a:rect l="l" t="t" r="r" b="b"/>
            <a:pathLst>
              <a:path w="11695951" h="8257282">
                <a:moveTo>
                  <a:pt x="0" y="0"/>
                </a:moveTo>
                <a:lnTo>
                  <a:pt x="11695950" y="0"/>
                </a:lnTo>
                <a:lnTo>
                  <a:pt x="11695950" y="8257282"/>
                </a:lnTo>
                <a:lnTo>
                  <a:pt x="0" y="8257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4000"/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A47804F-909D-3F5E-8663-66E5830ACD0E}"/>
              </a:ext>
            </a:extLst>
          </p:cNvPr>
          <p:cNvSpPr txBox="1"/>
          <p:nvPr/>
        </p:nvSpPr>
        <p:spPr>
          <a:xfrm>
            <a:off x="3302598" y="3976721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xuất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phân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đạm</a:t>
            </a:r>
            <a:endParaRPr lang="en-US" sz="5000" dirty="0">
              <a:solidFill>
                <a:srgbClr val="483A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88661627-27E5-7678-319C-9458D807F80D}"/>
              </a:ext>
            </a:extLst>
          </p:cNvPr>
          <p:cNvGrpSpPr/>
          <p:nvPr/>
        </p:nvGrpSpPr>
        <p:grpSpPr>
          <a:xfrm>
            <a:off x="1599964" y="3852896"/>
            <a:ext cx="1400589" cy="1400589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FF63F17-F30A-E210-325B-E93E13D950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DC0F42E-39CB-DECC-430C-9A0402941BB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A280C0B-B98E-6E3F-5FED-C8C7DC4E4ACB}"/>
              </a:ext>
            </a:extLst>
          </p:cNvPr>
          <p:cNvGrpSpPr/>
          <p:nvPr/>
        </p:nvGrpSpPr>
        <p:grpSpPr>
          <a:xfrm>
            <a:off x="1689237" y="3942170"/>
            <a:ext cx="1222042" cy="122204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637649B-9125-9A98-C786-1F75C7916A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E6A906F5-4138-3BE6-C03E-1E77A2E7061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30682CE-8ED4-4C1B-DAFB-6BCD2C904CD9}"/>
              </a:ext>
            </a:extLst>
          </p:cNvPr>
          <p:cNvGrpSpPr/>
          <p:nvPr/>
        </p:nvGrpSpPr>
        <p:grpSpPr>
          <a:xfrm>
            <a:off x="1599964" y="5947474"/>
            <a:ext cx="1400589" cy="1400589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70B1FEE-70F6-6CF7-70A0-A5C1E160B17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16040FE1-9306-4F5A-6DA3-8C9C4F4E001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31DB62D6-054A-60A9-A29F-3B56B28E949C}"/>
              </a:ext>
            </a:extLst>
          </p:cNvPr>
          <p:cNvGrpSpPr/>
          <p:nvPr/>
        </p:nvGrpSpPr>
        <p:grpSpPr>
          <a:xfrm>
            <a:off x="1689237" y="6036747"/>
            <a:ext cx="1222042" cy="122204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4037FA87-7725-0B1C-99AA-A6E63EF6FF6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59FFDEB6-8238-6BC6-0C5C-F99587F0EF9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80500B9C-C063-25E9-2FB9-E4AC43A2D254}"/>
              </a:ext>
            </a:extLst>
          </p:cNvPr>
          <p:cNvGrpSpPr/>
          <p:nvPr/>
        </p:nvGrpSpPr>
        <p:grpSpPr>
          <a:xfrm>
            <a:off x="9046063" y="3852896"/>
            <a:ext cx="1400589" cy="1400589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E80A829-0613-4B01-FDBC-E118B382613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B39838D7-43C6-874D-33D5-992FEF14F33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E6653D1-6555-85FA-EA44-1E01E03AEBB0}"/>
              </a:ext>
            </a:extLst>
          </p:cNvPr>
          <p:cNvGrpSpPr/>
          <p:nvPr/>
        </p:nvGrpSpPr>
        <p:grpSpPr>
          <a:xfrm>
            <a:off x="9135336" y="3942170"/>
            <a:ext cx="1222042" cy="1222042"/>
            <a:chOff x="0" y="0"/>
            <a:chExt cx="812800" cy="812800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76E2F8D-EF6D-884F-FAF8-5E2E9988B96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FBFFC617-328C-E164-70C0-77ED7CD48C3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187F91C1-8B9F-6EFF-8F32-8B9229DFB95F}"/>
              </a:ext>
            </a:extLst>
          </p:cNvPr>
          <p:cNvGrpSpPr/>
          <p:nvPr/>
        </p:nvGrpSpPr>
        <p:grpSpPr>
          <a:xfrm>
            <a:off x="9046063" y="5947474"/>
            <a:ext cx="1400589" cy="1400589"/>
            <a:chOff x="0" y="0"/>
            <a:chExt cx="812800" cy="8128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9987B4A-E8E2-E804-95D9-0D092E01728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D1D1F373-0084-BB31-B6A0-C1BC0F69AB9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33C82139-5299-6E5D-4A06-66F7CD9C9D94}"/>
              </a:ext>
            </a:extLst>
          </p:cNvPr>
          <p:cNvGrpSpPr/>
          <p:nvPr/>
        </p:nvGrpSpPr>
        <p:grpSpPr>
          <a:xfrm>
            <a:off x="9135336" y="6036747"/>
            <a:ext cx="1222042" cy="1222042"/>
            <a:chOff x="0" y="0"/>
            <a:chExt cx="812800" cy="8128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D58D66A8-435C-6922-2DC7-81DFD246E8A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7CF47ADF-9F62-1893-DAC7-9E35507ABCE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313BAD76-FF3E-FC81-22E5-517F9DA4BCAD}"/>
              </a:ext>
            </a:extLst>
          </p:cNvPr>
          <p:cNvSpPr/>
          <p:nvPr/>
        </p:nvSpPr>
        <p:spPr>
          <a:xfrm>
            <a:off x="14598388" y="-573667"/>
            <a:ext cx="1196434" cy="3204734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C1075ECC-7184-4E10-499B-5266F6A19D50}"/>
              </a:ext>
            </a:extLst>
          </p:cNvPr>
          <p:cNvSpPr txBox="1"/>
          <p:nvPr/>
        </p:nvSpPr>
        <p:spPr>
          <a:xfrm>
            <a:off x="5256523" y="1926432"/>
            <a:ext cx="7579080" cy="129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5"/>
              </a:lnSpc>
            </a:pPr>
            <a:r>
              <a:rPr lang="en-US" sz="10081" dirty="0" err="1">
                <a:solidFill>
                  <a:srgbClr val="483A00"/>
                </a:solidFill>
                <a:latin typeface="Baloo Thambi" panose="020B0604020202020204" charset="0"/>
                <a:ea typeface="Baloo Thambi"/>
                <a:cs typeface="Baloo Thambi" panose="020B0604020202020204" charset="0"/>
                <a:sym typeface="Baloo Thambi"/>
              </a:rPr>
              <a:t>TÌM</a:t>
            </a:r>
            <a:r>
              <a:rPr lang="en-US" sz="10081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10081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HIỂU</a:t>
            </a:r>
            <a:r>
              <a:rPr lang="en-US" sz="10081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AEE6EF0A-64CB-23F7-FC90-F2F652E754B8}"/>
              </a:ext>
            </a:extLst>
          </p:cNvPr>
          <p:cNvSpPr txBox="1"/>
          <p:nvPr/>
        </p:nvSpPr>
        <p:spPr>
          <a:xfrm>
            <a:off x="1422221" y="4232197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01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BD98D9DA-A4B2-B933-5C8A-DB99B402A269}"/>
              </a:ext>
            </a:extLst>
          </p:cNvPr>
          <p:cNvSpPr txBox="1"/>
          <p:nvPr/>
        </p:nvSpPr>
        <p:spPr>
          <a:xfrm>
            <a:off x="1479132" y="6326775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02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B85F7302-8B73-4B55-5C0E-CC4C906FD1FE}"/>
              </a:ext>
            </a:extLst>
          </p:cNvPr>
          <p:cNvSpPr txBox="1"/>
          <p:nvPr/>
        </p:nvSpPr>
        <p:spPr>
          <a:xfrm>
            <a:off x="8925231" y="4277981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03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BBCC68D0-1E24-1B42-D14D-438D4780C5FB}"/>
              </a:ext>
            </a:extLst>
          </p:cNvPr>
          <p:cNvSpPr txBox="1"/>
          <p:nvPr/>
        </p:nvSpPr>
        <p:spPr>
          <a:xfrm>
            <a:off x="8925231" y="6326775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04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67E92299-12F9-C75D-E339-62A9AA51F494}"/>
              </a:ext>
            </a:extLst>
          </p:cNvPr>
          <p:cNvSpPr txBox="1"/>
          <p:nvPr/>
        </p:nvSpPr>
        <p:spPr>
          <a:xfrm>
            <a:off x="3302598" y="6071299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phân lân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EE5D5A18-B585-8684-938E-3004A6399587}"/>
              </a:ext>
            </a:extLst>
          </p:cNvPr>
          <p:cNvSpPr txBox="1"/>
          <p:nvPr/>
        </p:nvSpPr>
        <p:spPr>
          <a:xfrm>
            <a:off x="10805608" y="4000740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phân kali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07DC04D1-FBD8-839D-0ACE-30C7C010891F}"/>
              </a:ext>
            </a:extLst>
          </p:cNvPr>
          <p:cNvSpPr txBox="1"/>
          <p:nvPr/>
        </p:nvSpPr>
        <p:spPr>
          <a:xfrm>
            <a:off x="10748458" y="6029565"/>
            <a:ext cx="456857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</a:t>
            </a:r>
          </a:p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phân ammophos</a:t>
            </a:r>
          </a:p>
        </p:txBody>
      </p:sp>
    </p:spTree>
    <p:extLst>
      <p:ext uri="{BB962C8B-B14F-4D97-AF65-F5344CB8AC3E}">
        <p14:creationId xmlns:p14="http://schemas.microsoft.com/office/powerpoint/2010/main" val="2078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940" y="1945127"/>
            <a:ext cx="16177360" cy="7313173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33600" y="2467274"/>
            <a:ext cx="1328069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3"/>
              </a:lnSpc>
            </a:pPr>
            <a:r>
              <a:rPr lang="en-US" sz="9466" dirty="0" err="1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SẢN</a:t>
            </a:r>
            <a:r>
              <a:rPr lang="en-US" sz="9466" dirty="0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 </a:t>
            </a:r>
            <a:r>
              <a:rPr lang="en-US" sz="9466" dirty="0" err="1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XUẤT</a:t>
            </a:r>
            <a:r>
              <a:rPr lang="en-US" sz="9466" dirty="0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 </a:t>
            </a:r>
            <a:r>
              <a:rPr lang="en-US" sz="9466" dirty="0" err="1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PHÂN</a:t>
            </a:r>
            <a:r>
              <a:rPr lang="en-US" sz="9466" dirty="0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 LÂN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967042" y="4224868"/>
            <a:ext cx="137454" cy="2753691"/>
            <a:chOff x="0" y="0"/>
            <a:chExt cx="36202" cy="7252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02" cy="725252"/>
            </a:xfrm>
            <a:custGeom>
              <a:avLst/>
              <a:gdLst/>
              <a:ahLst/>
              <a:cxnLst/>
              <a:rect l="l" t="t" r="r" b="b"/>
              <a:pathLst>
                <a:path w="36202" h="725252">
                  <a:moveTo>
                    <a:pt x="0" y="0"/>
                  </a:moveTo>
                  <a:lnTo>
                    <a:pt x="36202" y="0"/>
                  </a:lnTo>
                  <a:lnTo>
                    <a:pt x="36202" y="725252"/>
                  </a:lnTo>
                  <a:lnTo>
                    <a:pt x="0" y="725252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202" cy="76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2851" y="905496"/>
            <a:ext cx="2512433" cy="251243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02993" y="1065638"/>
            <a:ext cx="2192149" cy="219214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8BB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3726946" y="6114187"/>
            <a:ext cx="3752433" cy="3752433"/>
          </a:xfrm>
          <a:custGeom>
            <a:avLst/>
            <a:gdLst/>
            <a:ahLst/>
            <a:cxnLst/>
            <a:rect l="l" t="t" r="r" b="b"/>
            <a:pathLst>
              <a:path w="3752433" h="3752433">
                <a:moveTo>
                  <a:pt x="0" y="0"/>
                </a:moveTo>
                <a:lnTo>
                  <a:pt x="3752432" y="0"/>
                </a:lnTo>
                <a:lnTo>
                  <a:pt x="3752432" y="3752433"/>
                </a:lnTo>
                <a:lnTo>
                  <a:pt x="0" y="37524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338812" y="4313672"/>
            <a:ext cx="10153818" cy="249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11"/>
              </a:lnSpc>
              <a:spcBef>
                <a:spcPct val="0"/>
              </a:spcBef>
            </a:pP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lân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là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tên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gọi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chung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của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các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loại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bón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vô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cơ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cung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cấp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nguyên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tố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phosphorus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cho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cây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trồng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.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Hàm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lượng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%P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trong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là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yếu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tố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thể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hiện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cho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độ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dinh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dưỡng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của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lân</a:t>
            </a:r>
            <a:r>
              <a:rPr lang="en-US" sz="3579" dirty="0">
                <a:solidFill>
                  <a:srgbClr val="FE5959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175992" y="1573623"/>
            <a:ext cx="2945939" cy="147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43"/>
              </a:lnSpc>
            </a:pPr>
            <a:r>
              <a:rPr lang="en-US" sz="11660">
                <a:solidFill>
                  <a:srgbClr val="FF5757"/>
                </a:solidFill>
                <a:latin typeface="Baloo Thambi"/>
                <a:ea typeface="Baloo Thambi"/>
                <a:cs typeface="Baloo Thambi"/>
                <a:sym typeface="Baloo Thambi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9583" y="1703270"/>
            <a:ext cx="4360695" cy="7313173"/>
            <a:chOff x="0" y="0"/>
            <a:chExt cx="1096784" cy="1839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6784" cy="1839379"/>
            </a:xfrm>
            <a:custGeom>
              <a:avLst/>
              <a:gdLst/>
              <a:ahLst/>
              <a:cxnLst/>
              <a:rect l="l" t="t" r="r" b="b"/>
              <a:pathLst>
                <a:path w="1096784" h="1839379">
                  <a:moveTo>
                    <a:pt x="90545" y="0"/>
                  </a:moveTo>
                  <a:lnTo>
                    <a:pt x="1006239" y="0"/>
                  </a:lnTo>
                  <a:cubicBezTo>
                    <a:pt x="1030253" y="0"/>
                    <a:pt x="1053283" y="9540"/>
                    <a:pt x="1070264" y="26520"/>
                  </a:cubicBezTo>
                  <a:cubicBezTo>
                    <a:pt x="1087244" y="43500"/>
                    <a:pt x="1096784" y="66531"/>
                    <a:pt x="1096784" y="90545"/>
                  </a:cubicBezTo>
                  <a:lnTo>
                    <a:pt x="1096784" y="1748834"/>
                  </a:lnTo>
                  <a:cubicBezTo>
                    <a:pt x="1096784" y="1798841"/>
                    <a:pt x="1056246" y="1839379"/>
                    <a:pt x="1006239" y="1839379"/>
                  </a:cubicBezTo>
                  <a:lnTo>
                    <a:pt x="90545" y="1839379"/>
                  </a:lnTo>
                  <a:cubicBezTo>
                    <a:pt x="66531" y="1839379"/>
                    <a:pt x="43500" y="1829839"/>
                    <a:pt x="26520" y="1812859"/>
                  </a:cubicBezTo>
                  <a:cubicBezTo>
                    <a:pt x="9540" y="1795878"/>
                    <a:pt x="0" y="1772848"/>
                    <a:pt x="0" y="1748834"/>
                  </a:cubicBezTo>
                  <a:lnTo>
                    <a:pt x="0" y="90545"/>
                  </a:lnTo>
                  <a:cubicBezTo>
                    <a:pt x="0" y="66531"/>
                    <a:pt x="9540" y="43500"/>
                    <a:pt x="26520" y="26520"/>
                  </a:cubicBezTo>
                  <a:cubicBezTo>
                    <a:pt x="43500" y="9540"/>
                    <a:pt x="66531" y="0"/>
                    <a:pt x="90545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96784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539207" y="2372932"/>
            <a:ext cx="6704599" cy="65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1"/>
              </a:lnSpc>
            </a:pPr>
            <a:r>
              <a:rPr lang="en-US" sz="5259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KIẾN THỨC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279468" y="1028700"/>
            <a:ext cx="13729063" cy="8229600"/>
            <a:chOff x="0" y="0"/>
            <a:chExt cx="18305418" cy="109728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8305418" cy="10972800"/>
              <a:chOff x="0" y="0"/>
              <a:chExt cx="3068551" cy="183937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68551" cy="1839379"/>
              </a:xfrm>
              <a:custGeom>
                <a:avLst/>
                <a:gdLst/>
                <a:ahLst/>
                <a:cxnLst/>
                <a:rect l="l" t="t" r="r" b="b"/>
                <a:pathLst>
                  <a:path w="3068551" h="1839379">
                    <a:moveTo>
                      <a:pt x="32363" y="0"/>
                    </a:moveTo>
                    <a:lnTo>
                      <a:pt x="3036188" y="0"/>
                    </a:lnTo>
                    <a:cubicBezTo>
                      <a:pt x="3044771" y="0"/>
                      <a:pt x="3053003" y="3410"/>
                      <a:pt x="3059072" y="9479"/>
                    </a:cubicBezTo>
                    <a:cubicBezTo>
                      <a:pt x="3065141" y="15548"/>
                      <a:pt x="3068551" y="23780"/>
                      <a:pt x="3068551" y="32363"/>
                    </a:cubicBezTo>
                    <a:lnTo>
                      <a:pt x="3068551" y="1807016"/>
                    </a:lnTo>
                    <a:cubicBezTo>
                      <a:pt x="3068551" y="1824889"/>
                      <a:pt x="3054062" y="1839379"/>
                      <a:pt x="3036188" y="1839379"/>
                    </a:cubicBezTo>
                    <a:lnTo>
                      <a:pt x="32363" y="1839379"/>
                    </a:lnTo>
                    <a:cubicBezTo>
                      <a:pt x="23780" y="1839379"/>
                      <a:pt x="15548" y="1835969"/>
                      <a:pt x="9479" y="1829900"/>
                    </a:cubicBezTo>
                    <a:cubicBezTo>
                      <a:pt x="3410" y="1823831"/>
                      <a:pt x="0" y="1815599"/>
                      <a:pt x="0" y="1807016"/>
                    </a:cubicBezTo>
                    <a:lnTo>
                      <a:pt x="0" y="32363"/>
                    </a:lnTo>
                    <a:cubicBezTo>
                      <a:pt x="0" y="23780"/>
                      <a:pt x="3410" y="15548"/>
                      <a:pt x="9479" y="9479"/>
                    </a:cubicBezTo>
                    <a:cubicBezTo>
                      <a:pt x="15548" y="3410"/>
                      <a:pt x="23780" y="0"/>
                      <a:pt x="32363" y="0"/>
                    </a:cubicBezTo>
                    <a:close/>
                  </a:path>
                </a:pathLst>
              </a:custGeom>
              <a:solidFill>
                <a:srgbClr val="FFEDE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068551" cy="18774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365253" y="427513"/>
              <a:ext cx="17574912" cy="10117774"/>
            </a:xfrm>
            <a:custGeom>
              <a:avLst/>
              <a:gdLst/>
              <a:ahLst/>
              <a:cxnLst/>
              <a:rect l="l" t="t" r="r" b="b"/>
              <a:pathLst>
                <a:path w="17574912" h="10117774">
                  <a:moveTo>
                    <a:pt x="0" y="0"/>
                  </a:moveTo>
                  <a:lnTo>
                    <a:pt x="17574912" y="0"/>
                  </a:lnTo>
                  <a:lnTo>
                    <a:pt x="17574912" y="10117774"/>
                  </a:lnTo>
                  <a:lnTo>
                    <a:pt x="0" y="101177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518"/>
              </a:stretch>
            </a:blipFill>
          </p:spPr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46D1F9-9999-71F4-B629-E5C42ADA99B2}"/>
              </a:ext>
            </a:extLst>
          </p:cNvPr>
          <p:cNvGrpSpPr/>
          <p:nvPr/>
        </p:nvGrpSpPr>
        <p:grpSpPr>
          <a:xfrm>
            <a:off x="-32780949" y="-31443379"/>
            <a:ext cx="31546800" cy="40739779"/>
            <a:chOff x="-19479389" y="-19365679"/>
            <a:chExt cx="12520261" cy="260449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B1C051-F18F-87FF-4994-F6318045F275}"/>
                </a:ext>
              </a:extLst>
            </p:cNvPr>
            <p:cNvSpPr/>
            <p:nvPr/>
          </p:nvSpPr>
          <p:spPr>
            <a:xfrm rot="2631495">
              <a:off x="-19479389" y="-19365679"/>
              <a:ext cx="6594789" cy="2412625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E2749E-6237-4829-8D78-677308474A33}"/>
                </a:ext>
              </a:extLst>
            </p:cNvPr>
            <p:cNvSpPr/>
            <p:nvPr/>
          </p:nvSpPr>
          <p:spPr>
            <a:xfrm rot="2631495">
              <a:off x="-17687586" y="-18851400"/>
              <a:ext cx="6114407" cy="2412625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09ADE3-E6B5-4224-B886-7FF8C383F8DA}"/>
                </a:ext>
              </a:extLst>
            </p:cNvPr>
            <p:cNvSpPr/>
            <p:nvPr/>
          </p:nvSpPr>
          <p:spPr>
            <a:xfrm rot="2631495">
              <a:off x="-15854598" y="-18217100"/>
              <a:ext cx="6114407" cy="241262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D547D2-60FE-A9E1-B49E-F14B0EEF89D6}"/>
                </a:ext>
              </a:extLst>
            </p:cNvPr>
            <p:cNvSpPr/>
            <p:nvPr/>
          </p:nvSpPr>
          <p:spPr>
            <a:xfrm rot="2631495">
              <a:off x="-14147207" y="-17447012"/>
              <a:ext cx="7188079" cy="24126253"/>
            </a:xfrm>
            <a:prstGeom prst="rect">
              <a:avLst/>
            </a:prstGeom>
            <a:solidFill>
              <a:srgbClr val="FFE1E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940" y="1945127"/>
            <a:ext cx="16177360" cy="7313173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07238" y="3182388"/>
            <a:ext cx="4303187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8"/>
              </a:lnSpc>
            </a:pPr>
            <a:r>
              <a:rPr lang="en-US" sz="9948" dirty="0" err="1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SẢN</a:t>
            </a:r>
            <a:r>
              <a:rPr lang="en-US" sz="9948" dirty="0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 </a:t>
            </a:r>
            <a:r>
              <a:rPr lang="en-US" sz="9948" dirty="0" err="1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XUẤT</a:t>
            </a:r>
            <a:r>
              <a:rPr lang="en-US" sz="9948" dirty="0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 </a:t>
            </a:r>
            <a:r>
              <a:rPr lang="en-US" sz="9948" dirty="0" err="1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PHÂN</a:t>
            </a:r>
            <a:r>
              <a:rPr lang="en-US" sz="9948" dirty="0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 LÂN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2851" y="905496"/>
            <a:ext cx="2512433" cy="251243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02993" y="1065638"/>
            <a:ext cx="2192149" cy="219214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8BB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867396" y="2628899"/>
            <a:ext cx="11874173" cy="5293863"/>
          </a:xfrm>
          <a:custGeom>
            <a:avLst/>
            <a:gdLst/>
            <a:ahLst/>
            <a:cxnLst/>
            <a:rect l="l" t="t" r="r" b="b"/>
            <a:pathLst>
              <a:path w="11874173" h="4642097">
                <a:moveTo>
                  <a:pt x="0" y="0"/>
                </a:moveTo>
                <a:lnTo>
                  <a:pt x="11874173" y="0"/>
                </a:lnTo>
                <a:lnTo>
                  <a:pt x="11874173" y="4642097"/>
                </a:lnTo>
                <a:lnTo>
                  <a:pt x="0" y="4642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63" t="-50935" r="-4363" b="-18019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-175992" y="1573623"/>
            <a:ext cx="2945939" cy="147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43"/>
              </a:lnSpc>
            </a:pPr>
            <a:r>
              <a:rPr lang="en-US" sz="11660">
                <a:solidFill>
                  <a:srgbClr val="FF5757"/>
                </a:solidFill>
                <a:latin typeface="Baloo Thambi"/>
                <a:ea typeface="Baloo Thambi"/>
                <a:cs typeface="Baloo Thambi"/>
                <a:sym typeface="Baloo Thambi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529621" y="1945127"/>
            <a:ext cx="7729679" cy="7313173"/>
            <a:chOff x="0" y="0"/>
            <a:chExt cx="1944137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4137" cy="1839379"/>
            </a:xfrm>
            <a:custGeom>
              <a:avLst/>
              <a:gdLst/>
              <a:ahLst/>
              <a:cxnLst/>
              <a:rect l="l" t="t" r="r" b="b"/>
              <a:pathLst>
                <a:path w="1944137" h="1839379">
                  <a:moveTo>
                    <a:pt x="51081" y="0"/>
                  </a:moveTo>
                  <a:lnTo>
                    <a:pt x="1893056" y="0"/>
                  </a:lnTo>
                  <a:cubicBezTo>
                    <a:pt x="1906603" y="0"/>
                    <a:pt x="1919596" y="5382"/>
                    <a:pt x="1929175" y="14961"/>
                  </a:cubicBezTo>
                  <a:cubicBezTo>
                    <a:pt x="1938755" y="24541"/>
                    <a:pt x="1944137" y="37533"/>
                    <a:pt x="1944137" y="51081"/>
                  </a:cubicBezTo>
                  <a:lnTo>
                    <a:pt x="1944137" y="1788298"/>
                  </a:lnTo>
                  <a:cubicBezTo>
                    <a:pt x="1944137" y="1801845"/>
                    <a:pt x="1938755" y="1814838"/>
                    <a:pt x="1929175" y="1824418"/>
                  </a:cubicBezTo>
                  <a:cubicBezTo>
                    <a:pt x="1919596" y="1833997"/>
                    <a:pt x="1906603" y="1839379"/>
                    <a:pt x="1893056" y="1839379"/>
                  </a:cubicBezTo>
                  <a:lnTo>
                    <a:pt x="51081" y="1839379"/>
                  </a:lnTo>
                  <a:cubicBezTo>
                    <a:pt x="37533" y="1839379"/>
                    <a:pt x="24541" y="1833997"/>
                    <a:pt x="14961" y="1824418"/>
                  </a:cubicBezTo>
                  <a:cubicBezTo>
                    <a:pt x="5382" y="1814838"/>
                    <a:pt x="0" y="1801845"/>
                    <a:pt x="0" y="1788298"/>
                  </a:cubicBezTo>
                  <a:lnTo>
                    <a:pt x="0" y="51081"/>
                  </a:lnTo>
                  <a:cubicBezTo>
                    <a:pt x="0" y="37533"/>
                    <a:pt x="5382" y="24541"/>
                    <a:pt x="14961" y="14961"/>
                  </a:cubicBezTo>
                  <a:cubicBezTo>
                    <a:pt x="24541" y="5382"/>
                    <a:pt x="37533" y="0"/>
                    <a:pt x="51081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44137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945127"/>
            <a:ext cx="8062060" cy="7313173"/>
            <a:chOff x="0" y="0"/>
            <a:chExt cx="2027736" cy="18393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27736" cy="1839379"/>
            </a:xfrm>
            <a:custGeom>
              <a:avLst/>
              <a:gdLst/>
              <a:ahLst/>
              <a:cxnLst/>
              <a:rect l="l" t="t" r="r" b="b"/>
              <a:pathLst>
                <a:path w="2027736" h="1839379">
                  <a:moveTo>
                    <a:pt x="48975" y="0"/>
                  </a:moveTo>
                  <a:lnTo>
                    <a:pt x="1978761" y="0"/>
                  </a:lnTo>
                  <a:cubicBezTo>
                    <a:pt x="1991750" y="0"/>
                    <a:pt x="2004207" y="5160"/>
                    <a:pt x="2013391" y="14344"/>
                  </a:cubicBezTo>
                  <a:cubicBezTo>
                    <a:pt x="2022576" y="23529"/>
                    <a:pt x="2027736" y="35986"/>
                    <a:pt x="2027736" y="48975"/>
                  </a:cubicBezTo>
                  <a:lnTo>
                    <a:pt x="2027736" y="1790404"/>
                  </a:lnTo>
                  <a:cubicBezTo>
                    <a:pt x="2027736" y="1803393"/>
                    <a:pt x="2022576" y="1815850"/>
                    <a:pt x="2013391" y="1825034"/>
                  </a:cubicBezTo>
                  <a:cubicBezTo>
                    <a:pt x="2004207" y="1834219"/>
                    <a:pt x="1991750" y="1839379"/>
                    <a:pt x="1978761" y="1839379"/>
                  </a:cubicBezTo>
                  <a:lnTo>
                    <a:pt x="48975" y="1839379"/>
                  </a:lnTo>
                  <a:cubicBezTo>
                    <a:pt x="35986" y="1839379"/>
                    <a:pt x="23529" y="1834219"/>
                    <a:pt x="14344" y="1825034"/>
                  </a:cubicBezTo>
                  <a:cubicBezTo>
                    <a:pt x="5160" y="1815850"/>
                    <a:pt x="0" y="1803393"/>
                    <a:pt x="0" y="1790404"/>
                  </a:cubicBezTo>
                  <a:lnTo>
                    <a:pt x="0" y="48975"/>
                  </a:lnTo>
                  <a:cubicBezTo>
                    <a:pt x="0" y="35986"/>
                    <a:pt x="5160" y="23529"/>
                    <a:pt x="14344" y="14344"/>
                  </a:cubicBezTo>
                  <a:cubicBezTo>
                    <a:pt x="23529" y="5160"/>
                    <a:pt x="35986" y="0"/>
                    <a:pt x="48975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027736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505133" y="2579425"/>
            <a:ext cx="8062060" cy="4970171"/>
          </a:xfrm>
          <a:custGeom>
            <a:avLst/>
            <a:gdLst/>
            <a:ahLst/>
            <a:cxnLst/>
            <a:rect l="l" t="t" r="r" b="b"/>
            <a:pathLst>
              <a:path w="6749271" h="4019109">
                <a:moveTo>
                  <a:pt x="0" y="0"/>
                </a:moveTo>
                <a:lnTo>
                  <a:pt x="6749272" y="0"/>
                </a:lnTo>
                <a:lnTo>
                  <a:pt x="6749272" y="4019108"/>
                </a:lnTo>
                <a:lnTo>
                  <a:pt x="0" y="4019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285" b="84733" l="6373" r="92647">
                          <a14:foregroundMark x1="47243" y1="25227" x2="39814" y2="23951"/>
                          <a14:foregroundMark x1="5643" y1="64195" x2="5835" y2="65053"/>
                          <a14:foregroundMark x1="11886" y1="78903" x2="13562" y2="80916"/>
                          <a14:foregroundMark x1="13562" y1="80916" x2="24183" y2="84733"/>
                          <a14:foregroundMark x1="24183" y1="84733" x2="40359" y2="68957"/>
                          <a14:foregroundMark x1="50224" y1="39917" x2="50294" y2="39712"/>
                          <a14:foregroundMark x1="42896" y1="61490" x2="43283" y2="60350"/>
                          <a14:foregroundMark x1="40359" y1="68957" x2="41987" y2="64166"/>
                          <a14:foregroundMark x1="5220" y1="64173" x2="5455" y2="65356"/>
                          <a14:backgroundMark x1="56536" y1="20865" x2="47876" y2="81679"/>
                          <a14:backgroundMark x1="63562" y1="26972" x2="54575" y2="89313"/>
                          <a14:backgroundMark x1="74183" y1="26972" x2="67974" y2="94148"/>
                          <a14:backgroundMark x1="67974" y1="94148" x2="67974" y2="94148"/>
                          <a14:backgroundMark x1="70915" y1="34351" x2="64052" y2="55980"/>
                          <a14:backgroundMark x1="64052" y1="55980" x2="80392" y2="83206"/>
                          <a14:backgroundMark x1="80392" y1="83206" x2="94281" y2="50127"/>
                          <a14:backgroundMark x1="94281" y1="50127" x2="81863" y2="33842"/>
                          <a14:backgroundMark x1="81863" y1="33842" x2="69935" y2="36387"/>
                          <a14:backgroundMark x1="87582" y1="24682" x2="76471" y2="22901"/>
                          <a14:backgroundMark x1="76471" y1="22901" x2="56209" y2="37150"/>
                          <a14:backgroundMark x1="56209" y1="37150" x2="52941" y2="75318"/>
                          <a14:backgroundMark x1="52941" y1="75318" x2="78268" y2="77354"/>
                          <a14:backgroundMark x1="78268" y1="77354" x2="92974" y2="54707"/>
                          <a14:backgroundMark x1="92974" y1="54707" x2="91503" y2="30025"/>
                          <a14:backgroundMark x1="91503" y1="30025" x2="86111" y2="25700"/>
                          <a14:backgroundMark x1="85294" y1="30789" x2="69118" y2="83969"/>
                          <a14:backgroundMark x1="69118" y1="83969" x2="68954" y2="84733"/>
                          <a14:backgroundMark x1="88562" y1="31552" x2="90196" y2="83206"/>
                          <a14:backgroundMark x1="86275" y1="30789" x2="79902" y2="86514"/>
                          <a14:backgroundMark x1="79575" y1="21120" x2="79412" y2="33842"/>
                          <a14:backgroundMark x1="49346" y1="21883" x2="56536" y2="28753"/>
                          <a14:backgroundMark x1="5556" y1="27226" x2="41176" y2="20356"/>
                          <a14:backgroundMark x1="59150" y1="36387" x2="53105" y2="42239"/>
                          <a14:backgroundMark x1="53105" y1="42239" x2="45752" y2="62341"/>
                          <a14:backgroundMark x1="45752" y1="62341" x2="44771" y2="70229"/>
                          <a14:backgroundMark x1="6046" y1="64885" x2="11275" y2="79389"/>
                          <a14:backgroundMark x1="4902" y1="33842" x2="4248" y2="64122"/>
                          <a14:backgroundMark x1="4575" y1="25445" x2="4248" y2="463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3350" t="-10152" r="-7962" b="-988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615512" y="2498101"/>
            <a:ext cx="5785871" cy="5881872"/>
          </a:xfrm>
          <a:custGeom>
            <a:avLst/>
            <a:gdLst/>
            <a:ahLst/>
            <a:cxnLst/>
            <a:rect l="l" t="t" r="r" b="b"/>
            <a:pathLst>
              <a:path w="5785871" h="5881872">
                <a:moveTo>
                  <a:pt x="0" y="0"/>
                </a:moveTo>
                <a:lnTo>
                  <a:pt x="5785871" y="0"/>
                </a:lnTo>
                <a:lnTo>
                  <a:pt x="5785871" y="5881872"/>
                </a:lnTo>
                <a:lnTo>
                  <a:pt x="0" y="5881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3697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43806" y="8183894"/>
            <a:ext cx="4738328" cy="617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4945" b="1">
                <a:solidFill>
                  <a:srgbClr val="483A00"/>
                </a:solidFill>
                <a:latin typeface="Muli Bold"/>
                <a:ea typeface="Muli Bold"/>
                <a:cs typeface="Muli Bold"/>
                <a:sym typeface="Muli Bold"/>
              </a:rPr>
              <a:t>Quặng apatite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08887" y="790593"/>
            <a:ext cx="9870225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3"/>
              </a:lnSpc>
            </a:pPr>
            <a:r>
              <a:rPr lang="en-US" sz="9293" dirty="0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NGUYÊN LIỆU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43301" y="8183894"/>
            <a:ext cx="2618390" cy="617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4945" b="1">
                <a:solidFill>
                  <a:srgbClr val="483A00"/>
                </a:solidFill>
                <a:latin typeface="Muli Bold"/>
                <a:ea typeface="Muli Bold"/>
                <a:cs typeface="Muli Bold"/>
                <a:sym typeface="Muli Bold"/>
              </a:rPr>
              <a:t>Lào Cai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7384BF37-0132-DF8B-E0B4-C687E21A9CF2}"/>
              </a:ext>
            </a:extLst>
          </p:cNvPr>
          <p:cNvSpPr txBox="1"/>
          <p:nvPr/>
        </p:nvSpPr>
        <p:spPr>
          <a:xfrm>
            <a:off x="2057400" y="-2933087"/>
            <a:ext cx="13607770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  <a:p>
            <a:pPr algn="l">
              <a:lnSpc>
                <a:spcPts val="9068"/>
              </a:lnSpc>
            </a:pP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SUPERPHOSPHATE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ĐƠN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73238"/>
            <a:ext cx="16230600" cy="8540524"/>
            <a:chOff x="0" y="0"/>
            <a:chExt cx="4082253" cy="21480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82253" cy="2148077"/>
            </a:xfrm>
            <a:custGeom>
              <a:avLst/>
              <a:gdLst/>
              <a:ahLst/>
              <a:cxnLst/>
              <a:rect l="l" t="t" r="r" b="b"/>
              <a:pathLst>
                <a:path w="4082253" h="2148077">
                  <a:moveTo>
                    <a:pt x="24327" y="0"/>
                  </a:moveTo>
                  <a:lnTo>
                    <a:pt x="4057926" y="0"/>
                  </a:lnTo>
                  <a:cubicBezTo>
                    <a:pt x="4071361" y="0"/>
                    <a:pt x="4082253" y="10891"/>
                    <a:pt x="4082253" y="24327"/>
                  </a:cubicBezTo>
                  <a:lnTo>
                    <a:pt x="4082253" y="2123750"/>
                  </a:lnTo>
                  <a:cubicBezTo>
                    <a:pt x="4082253" y="2130202"/>
                    <a:pt x="4079690" y="2136390"/>
                    <a:pt x="4075128" y="2140952"/>
                  </a:cubicBezTo>
                  <a:cubicBezTo>
                    <a:pt x="4070565" y="2145514"/>
                    <a:pt x="4064378" y="2148077"/>
                    <a:pt x="4057926" y="2148077"/>
                  </a:cubicBezTo>
                  <a:lnTo>
                    <a:pt x="24327" y="2148077"/>
                  </a:lnTo>
                  <a:cubicBezTo>
                    <a:pt x="10891" y="2148077"/>
                    <a:pt x="0" y="2137186"/>
                    <a:pt x="0" y="212375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82253" cy="218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154890" y="2400300"/>
            <a:ext cx="11978220" cy="6605072"/>
          </a:xfrm>
          <a:custGeom>
            <a:avLst/>
            <a:gdLst/>
            <a:ahLst/>
            <a:cxnLst/>
            <a:rect l="l" t="t" r="r" b="b"/>
            <a:pathLst>
              <a:path w="11978220" h="6605072">
                <a:moveTo>
                  <a:pt x="0" y="0"/>
                </a:moveTo>
                <a:lnTo>
                  <a:pt x="11978220" y="0"/>
                </a:lnTo>
                <a:lnTo>
                  <a:pt x="11978220" y="6605072"/>
                </a:lnTo>
                <a:lnTo>
                  <a:pt x="0" y="6605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42" t="-33897" r="-9647" b="-1148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2340115" y="442863"/>
            <a:ext cx="13607770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  <a:p>
            <a:pPr algn="l">
              <a:lnSpc>
                <a:spcPts val="9068"/>
              </a:lnSpc>
            </a:pP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SUPERPHOSPHATE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ĐƠN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DC3D84F2-3F5F-10CD-5538-75CC3FFDD240}"/>
              </a:ext>
            </a:extLst>
          </p:cNvPr>
          <p:cNvSpPr txBox="1"/>
          <p:nvPr/>
        </p:nvSpPr>
        <p:spPr>
          <a:xfrm>
            <a:off x="4417610" y="-1928397"/>
            <a:ext cx="9870225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3"/>
              </a:lnSpc>
            </a:pPr>
            <a:r>
              <a:rPr lang="en-US" sz="9293" dirty="0">
                <a:solidFill>
                  <a:srgbClr val="FF5757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NGUYÊN LIỆU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598C7-1417-1112-1281-336BC093C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DC6FCA7-5CB0-F182-665A-A85BA90F0B14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E09AC10-390A-9571-4513-B41EBF04584B}"/>
              </a:ext>
            </a:extLst>
          </p:cNvPr>
          <p:cNvGrpSpPr/>
          <p:nvPr/>
        </p:nvGrpSpPr>
        <p:grpSpPr>
          <a:xfrm>
            <a:off x="1028700" y="873238"/>
            <a:ext cx="16230600" cy="8540524"/>
            <a:chOff x="0" y="0"/>
            <a:chExt cx="4082253" cy="214807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32FB85C-01CF-6F87-2987-B51A0ECD7C01}"/>
                </a:ext>
              </a:extLst>
            </p:cNvPr>
            <p:cNvSpPr/>
            <p:nvPr/>
          </p:nvSpPr>
          <p:spPr>
            <a:xfrm>
              <a:off x="0" y="0"/>
              <a:ext cx="4082253" cy="2148077"/>
            </a:xfrm>
            <a:custGeom>
              <a:avLst/>
              <a:gdLst/>
              <a:ahLst/>
              <a:cxnLst/>
              <a:rect l="l" t="t" r="r" b="b"/>
              <a:pathLst>
                <a:path w="4082253" h="2148077">
                  <a:moveTo>
                    <a:pt x="24327" y="0"/>
                  </a:moveTo>
                  <a:lnTo>
                    <a:pt x="4057926" y="0"/>
                  </a:lnTo>
                  <a:cubicBezTo>
                    <a:pt x="4071361" y="0"/>
                    <a:pt x="4082253" y="10891"/>
                    <a:pt x="4082253" y="24327"/>
                  </a:cubicBezTo>
                  <a:lnTo>
                    <a:pt x="4082253" y="2123750"/>
                  </a:lnTo>
                  <a:cubicBezTo>
                    <a:pt x="4082253" y="2130202"/>
                    <a:pt x="4079690" y="2136390"/>
                    <a:pt x="4075128" y="2140952"/>
                  </a:cubicBezTo>
                  <a:cubicBezTo>
                    <a:pt x="4070565" y="2145514"/>
                    <a:pt x="4064378" y="2148077"/>
                    <a:pt x="4057926" y="2148077"/>
                  </a:cubicBezTo>
                  <a:lnTo>
                    <a:pt x="24327" y="2148077"/>
                  </a:lnTo>
                  <a:cubicBezTo>
                    <a:pt x="10891" y="2148077"/>
                    <a:pt x="0" y="2137186"/>
                    <a:pt x="0" y="212375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FBB4B7D-3926-A4D4-535D-84DB01F0BD16}"/>
                </a:ext>
              </a:extLst>
            </p:cNvPr>
            <p:cNvSpPr txBox="1"/>
            <p:nvPr/>
          </p:nvSpPr>
          <p:spPr>
            <a:xfrm>
              <a:off x="0" y="-38100"/>
              <a:ext cx="4082253" cy="218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AB3861A-FAAA-4E21-B40E-03DF2AD1BD8B}"/>
              </a:ext>
            </a:extLst>
          </p:cNvPr>
          <p:cNvSpPr txBox="1"/>
          <p:nvPr/>
        </p:nvSpPr>
        <p:spPr>
          <a:xfrm>
            <a:off x="2340115" y="442863"/>
            <a:ext cx="13607770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  <a:p>
            <a:pPr algn="l">
              <a:lnSpc>
                <a:spcPts val="9068"/>
              </a:lnSpc>
            </a:pP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SUPERPHOSPHATE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ĐƠN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0BF882-C015-421B-AC7B-A97C666BA39D}"/>
              </a:ext>
            </a:extLst>
          </p:cNvPr>
          <p:cNvSpPr txBox="1"/>
          <p:nvPr/>
        </p:nvSpPr>
        <p:spPr>
          <a:xfrm>
            <a:off x="2548838" y="-3015624"/>
            <a:ext cx="13607770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  <a:p>
            <a:pPr algn="l">
              <a:lnSpc>
                <a:spcPts val="9068"/>
              </a:lnSpc>
            </a:pP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SUPERPHOSPHATE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KÉP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  <p:pic>
        <p:nvPicPr>
          <p:cNvPr id="2050" name="Picture 2" descr="Superphotphat đơn: Công thức và thành phần của superphotphat đơn gồm">
            <a:extLst>
              <a:ext uri="{FF2B5EF4-FFF2-40B4-BE49-F238E27FC236}">
                <a16:creationId xmlns:a16="http://schemas.microsoft.com/office/drawing/2014/main" id="{70B1B4EF-A3D5-E8F8-4495-AFCD253FE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606" y="3507506"/>
            <a:ext cx="7946885" cy="7946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07D534-1447-2FEF-F564-EEDFC7295539}"/>
              </a:ext>
            </a:extLst>
          </p:cNvPr>
          <p:cNvSpPr txBox="1"/>
          <p:nvPr/>
        </p:nvSpPr>
        <p:spPr>
          <a:xfrm>
            <a:off x="1524000" y="3070291"/>
            <a:ext cx="138009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4400" baseline="-250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4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en-US" sz="4400" baseline="-250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4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4400" baseline="-250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44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2H</a:t>
            </a:r>
            <a:r>
              <a:rPr lang="en-US" sz="4400" baseline="-250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4400" baseline="-250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400" baseline="-250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Ca(</a:t>
            </a:r>
            <a:r>
              <a:rPr lang="en-US" sz="44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400" baseline="-250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en-US" sz="4400" baseline="-250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4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4400" baseline="-250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44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2CaSO</a:t>
            </a:r>
            <a:r>
              <a:rPr lang="en-US" sz="4400" baseline="-250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4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↓</a:t>
            </a:r>
            <a:endParaRPr lang="en-US" sz="4400" dirty="0">
              <a:solidFill>
                <a:srgbClr val="F9707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D9616D-7F93-87BE-F922-5447BCD4C371}"/>
              </a:ext>
            </a:extLst>
          </p:cNvPr>
          <p:cNvSpPr txBox="1"/>
          <p:nvPr/>
        </p:nvSpPr>
        <p:spPr>
          <a:xfrm>
            <a:off x="1524000" y="4019783"/>
            <a:ext cx="9975606" cy="469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Superphosphate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ơ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ở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ạ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ộ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ạ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xám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ồ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calcium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dihydrogenphosphate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calcium sulfate.</a:t>
            </a:r>
            <a:endParaRPr lang="en-US" sz="4400" kern="100" dirty="0">
              <a:solidFill>
                <a:srgbClr val="F97077"/>
              </a:solidFill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ượ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ưỡ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ấ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(16-20% 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4400" baseline="-25000" dirty="0" err="1">
                <a:solidFill>
                  <a:srgbClr val="F97077"/>
                </a:solidFill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kern="1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400" kern="100" baseline="-25000" dirty="0" err="1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4400" kern="100" dirty="0">
                <a:solidFill>
                  <a:srgbClr val="F97077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54706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73238"/>
            <a:ext cx="16230600" cy="8540524"/>
            <a:chOff x="0" y="0"/>
            <a:chExt cx="4082253" cy="21480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82253" cy="2148077"/>
            </a:xfrm>
            <a:custGeom>
              <a:avLst/>
              <a:gdLst/>
              <a:ahLst/>
              <a:cxnLst/>
              <a:rect l="l" t="t" r="r" b="b"/>
              <a:pathLst>
                <a:path w="4082253" h="2148077">
                  <a:moveTo>
                    <a:pt x="24327" y="0"/>
                  </a:moveTo>
                  <a:lnTo>
                    <a:pt x="4057926" y="0"/>
                  </a:lnTo>
                  <a:cubicBezTo>
                    <a:pt x="4071361" y="0"/>
                    <a:pt x="4082253" y="10891"/>
                    <a:pt x="4082253" y="24327"/>
                  </a:cubicBezTo>
                  <a:lnTo>
                    <a:pt x="4082253" y="2123750"/>
                  </a:lnTo>
                  <a:cubicBezTo>
                    <a:pt x="4082253" y="2130202"/>
                    <a:pt x="4079690" y="2136390"/>
                    <a:pt x="4075128" y="2140952"/>
                  </a:cubicBezTo>
                  <a:cubicBezTo>
                    <a:pt x="4070565" y="2145514"/>
                    <a:pt x="4064378" y="2148077"/>
                    <a:pt x="4057926" y="2148077"/>
                  </a:cubicBezTo>
                  <a:lnTo>
                    <a:pt x="24327" y="2148077"/>
                  </a:lnTo>
                  <a:cubicBezTo>
                    <a:pt x="10891" y="2148077"/>
                    <a:pt x="0" y="2137186"/>
                    <a:pt x="0" y="212375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82253" cy="218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40115" y="2806051"/>
            <a:ext cx="13513410" cy="5953471"/>
          </a:xfrm>
          <a:custGeom>
            <a:avLst/>
            <a:gdLst/>
            <a:ahLst/>
            <a:cxnLst/>
            <a:rect l="l" t="t" r="r" b="b"/>
            <a:pathLst>
              <a:path w="13513410" h="5953471">
                <a:moveTo>
                  <a:pt x="0" y="0"/>
                </a:moveTo>
                <a:lnTo>
                  <a:pt x="13513411" y="0"/>
                </a:lnTo>
                <a:lnTo>
                  <a:pt x="13513411" y="5953471"/>
                </a:lnTo>
                <a:lnTo>
                  <a:pt x="0" y="595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35" t="-40111" r="-6535" b="-1738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40115" y="442863"/>
            <a:ext cx="13607770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  <a:p>
            <a:pPr algn="l">
              <a:lnSpc>
                <a:spcPts val="9068"/>
              </a:lnSpc>
            </a:pP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SUPERPHOSPHATE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KÉP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AA7EB-638C-B8BD-6817-DD1F18232C54}"/>
              </a:ext>
            </a:extLst>
          </p:cNvPr>
          <p:cNvSpPr txBox="1"/>
          <p:nvPr/>
        </p:nvSpPr>
        <p:spPr>
          <a:xfrm>
            <a:off x="2340115" y="-3462798"/>
            <a:ext cx="13607770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  <a:p>
            <a:pPr algn="l">
              <a:lnSpc>
                <a:spcPts val="9068"/>
              </a:lnSpc>
            </a:pP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SUPERPHOSPHATE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ĐƠN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892C59D-EED6-6DBF-36BC-DC88FB7B0448}"/>
              </a:ext>
            </a:extLst>
          </p:cNvPr>
          <p:cNvSpPr txBox="1"/>
          <p:nvPr/>
        </p:nvSpPr>
        <p:spPr>
          <a:xfrm>
            <a:off x="2222302" y="-4804808"/>
            <a:ext cx="14260841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PHÂN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LÂN NUNG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CHẢY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6D23E-44F9-D0D9-1480-7A523E169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313E33C-837D-1A6E-5A7B-64AA4514F444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FFF1D62-39C3-73C6-9C27-89FAE0F0E5CF}"/>
              </a:ext>
            </a:extLst>
          </p:cNvPr>
          <p:cNvGrpSpPr/>
          <p:nvPr/>
        </p:nvGrpSpPr>
        <p:grpSpPr>
          <a:xfrm>
            <a:off x="1028700" y="873238"/>
            <a:ext cx="16230600" cy="8540524"/>
            <a:chOff x="0" y="0"/>
            <a:chExt cx="4082253" cy="214807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A7AEE57-FD8F-21C0-193B-69D6D76FED2D}"/>
                </a:ext>
              </a:extLst>
            </p:cNvPr>
            <p:cNvSpPr/>
            <p:nvPr/>
          </p:nvSpPr>
          <p:spPr>
            <a:xfrm>
              <a:off x="0" y="0"/>
              <a:ext cx="4082253" cy="2148077"/>
            </a:xfrm>
            <a:custGeom>
              <a:avLst/>
              <a:gdLst/>
              <a:ahLst/>
              <a:cxnLst/>
              <a:rect l="l" t="t" r="r" b="b"/>
              <a:pathLst>
                <a:path w="4082253" h="2148077">
                  <a:moveTo>
                    <a:pt x="24327" y="0"/>
                  </a:moveTo>
                  <a:lnTo>
                    <a:pt x="4057926" y="0"/>
                  </a:lnTo>
                  <a:cubicBezTo>
                    <a:pt x="4071361" y="0"/>
                    <a:pt x="4082253" y="10891"/>
                    <a:pt x="4082253" y="24327"/>
                  </a:cubicBezTo>
                  <a:lnTo>
                    <a:pt x="4082253" y="2123750"/>
                  </a:lnTo>
                  <a:cubicBezTo>
                    <a:pt x="4082253" y="2130202"/>
                    <a:pt x="4079690" y="2136390"/>
                    <a:pt x="4075128" y="2140952"/>
                  </a:cubicBezTo>
                  <a:cubicBezTo>
                    <a:pt x="4070565" y="2145514"/>
                    <a:pt x="4064378" y="2148077"/>
                    <a:pt x="4057926" y="2148077"/>
                  </a:cubicBezTo>
                  <a:lnTo>
                    <a:pt x="24327" y="2148077"/>
                  </a:lnTo>
                  <a:cubicBezTo>
                    <a:pt x="10891" y="2148077"/>
                    <a:pt x="0" y="2137186"/>
                    <a:pt x="0" y="212375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0E5D5CD-7346-9997-8747-5D564F445EBB}"/>
                </a:ext>
              </a:extLst>
            </p:cNvPr>
            <p:cNvSpPr txBox="1"/>
            <p:nvPr/>
          </p:nvSpPr>
          <p:spPr>
            <a:xfrm>
              <a:off x="0" y="-38100"/>
              <a:ext cx="4082253" cy="218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DDE45F8-87C9-7C20-C531-8192016CA0A4}"/>
              </a:ext>
            </a:extLst>
          </p:cNvPr>
          <p:cNvSpPr/>
          <p:nvPr/>
        </p:nvSpPr>
        <p:spPr>
          <a:xfrm>
            <a:off x="1442619" y="3088283"/>
            <a:ext cx="15402762" cy="3021623"/>
          </a:xfrm>
          <a:custGeom>
            <a:avLst/>
            <a:gdLst/>
            <a:ahLst/>
            <a:cxnLst/>
            <a:rect l="l" t="t" r="r" b="b"/>
            <a:pathLst>
              <a:path w="13513410" h="5953471">
                <a:moveTo>
                  <a:pt x="0" y="0"/>
                </a:moveTo>
                <a:lnTo>
                  <a:pt x="13513411" y="0"/>
                </a:lnTo>
                <a:lnTo>
                  <a:pt x="13513411" y="5953471"/>
                </a:lnTo>
                <a:lnTo>
                  <a:pt x="0" y="595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411" b="70882" l="9671" r="90586">
                          <a14:foregroundMark x1="12346" y1="59068" x2="15998" y2="62729"/>
                          <a14:foregroundMark x1="15998" y1="62729" x2="21605" y2="64559"/>
                          <a14:foregroundMark x1="13272" y1="56323" x2="27675" y2="60399"/>
                          <a14:foregroundMark x1="27675" y1="60399" x2="31327" y2="59068"/>
                          <a14:foregroundMark x1="22994" y1="55574" x2="9619" y2="55574"/>
                          <a14:foregroundMark x1="9619" y1="55574" x2="7407" y2="61314"/>
                          <a14:foregroundMark x1="7407" y1="61314" x2="23457" y2="64393"/>
                          <a14:foregroundMark x1="23457" y1="64393" x2="31224" y2="62230"/>
                          <a14:foregroundMark x1="31224" y1="62230" x2="28909" y2="55574"/>
                          <a14:foregroundMark x1="28909" y1="55574" x2="15895" y2="53577"/>
                          <a14:foregroundMark x1="6944" y1="54326" x2="10340" y2="62978"/>
                          <a14:foregroundMark x1="10340" y1="62978" x2="11934" y2="57488"/>
                          <a14:foregroundMark x1="11934" y1="57488" x2="9722" y2="55574"/>
                          <a14:foregroundMark x1="37963" y1="58319" x2="54630" y2="56073"/>
                          <a14:foregroundMark x1="38735" y1="63810" x2="58179" y2="61564"/>
                          <a14:foregroundMark x1="64969" y1="63561" x2="89506" y2="61564"/>
                          <a14:foregroundMark x1="89506" y1="61564" x2="90586" y2="61564"/>
                          <a14:foregroundMark x1="73765" y1="68303" x2="84568" y2="68053"/>
                          <a14:foregroundMark x1="73611" y1="57820" x2="88735" y2="57321"/>
                          <a14:foregroundMark x1="56636" y1="55824" x2="55710" y2="55824"/>
                          <a14:foregroundMark x1="57870" y1="57072" x2="52315" y2="56073"/>
                          <a14:foregroundMark x1="61111" y1="55075" x2="55710" y2="5532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5795" t="-275057" r="-5797" b="-137668"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AA780D0-1B92-CB70-66CF-DB38FAAE87A9}"/>
              </a:ext>
            </a:extLst>
          </p:cNvPr>
          <p:cNvSpPr txBox="1"/>
          <p:nvPr/>
        </p:nvSpPr>
        <p:spPr>
          <a:xfrm>
            <a:off x="2340115" y="442863"/>
            <a:ext cx="13607770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  <a:p>
            <a:pPr algn="l">
              <a:lnSpc>
                <a:spcPts val="9068"/>
              </a:lnSpc>
            </a:pP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SUPERPHOSPHATE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KÉP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69F8B4-DD97-9DD6-9E3E-2F8F7955D480}"/>
              </a:ext>
            </a:extLst>
          </p:cNvPr>
          <p:cNvSpPr txBox="1"/>
          <p:nvPr/>
        </p:nvSpPr>
        <p:spPr>
          <a:xfrm>
            <a:off x="2340115" y="-3462798"/>
            <a:ext cx="13607770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  <a:p>
            <a:pPr algn="l">
              <a:lnSpc>
                <a:spcPts val="9068"/>
              </a:lnSpc>
            </a:pP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SUPERPHOSPHATE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ĐƠN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1ADA292-62B8-B1FA-5A89-5FD5569079E0}"/>
              </a:ext>
            </a:extLst>
          </p:cNvPr>
          <p:cNvSpPr txBox="1"/>
          <p:nvPr/>
        </p:nvSpPr>
        <p:spPr>
          <a:xfrm>
            <a:off x="2222302" y="-4804808"/>
            <a:ext cx="14260841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PHÂN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LÂN NUNG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CHẢY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159344-6D92-F825-C572-FFD61111A198}"/>
              </a:ext>
            </a:extLst>
          </p:cNvPr>
          <p:cNvCxnSpPr>
            <a:cxnSpLocks/>
          </p:cNvCxnSpPr>
          <p:nvPr/>
        </p:nvCxnSpPr>
        <p:spPr>
          <a:xfrm>
            <a:off x="5334000" y="4305300"/>
            <a:ext cx="160020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7D8188-F1D7-A7B9-9B00-36E1E30A313E}"/>
              </a:ext>
            </a:extLst>
          </p:cNvPr>
          <p:cNvCxnSpPr>
            <a:cxnSpLocks/>
          </p:cNvCxnSpPr>
          <p:nvPr/>
        </p:nvCxnSpPr>
        <p:spPr>
          <a:xfrm>
            <a:off x="10134600" y="4305300"/>
            <a:ext cx="160020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092ABE9-56CF-497E-5F12-80812D28F242}"/>
              </a:ext>
            </a:extLst>
          </p:cNvPr>
          <p:cNvSpPr txBox="1"/>
          <p:nvPr/>
        </p:nvSpPr>
        <p:spPr>
          <a:xfrm>
            <a:off x="3557116" y="6024121"/>
            <a:ext cx="11173768" cy="769441"/>
          </a:xfrm>
          <a:prstGeom prst="rect">
            <a:avLst/>
          </a:prstGeom>
          <a:noFill/>
          <a:ln>
            <a:solidFill>
              <a:srgbClr val="483A00"/>
            </a:solidFill>
          </a:ln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4400" baseline="-250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en-US" sz="4400" baseline="-250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44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3H</a:t>
            </a:r>
            <a:r>
              <a:rPr lang="en-US" sz="4400" baseline="-250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en-US" sz="4400" baseline="-250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2H</a:t>
            </a:r>
            <a:r>
              <a:rPr lang="en-US" sz="4400" baseline="-250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en-US" sz="4400" baseline="-250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3CaSO</a:t>
            </a:r>
            <a:r>
              <a:rPr lang="en-US" sz="4400" baseline="-250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4400" dirty="0">
              <a:solidFill>
                <a:srgbClr val="483A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56B5C3-080F-30FB-9DCB-7DFDF8247800}"/>
              </a:ext>
            </a:extLst>
          </p:cNvPr>
          <p:cNvSpPr txBox="1"/>
          <p:nvPr/>
        </p:nvSpPr>
        <p:spPr>
          <a:xfrm>
            <a:off x="4243754" y="7377113"/>
            <a:ext cx="9800492" cy="769441"/>
          </a:xfrm>
          <a:prstGeom prst="rect">
            <a:avLst/>
          </a:prstGeom>
          <a:noFill/>
          <a:ln>
            <a:solidFill>
              <a:srgbClr val="483A00"/>
            </a:solidFill>
          </a:ln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4400" baseline="-250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PO4</a:t>
            </a:r>
            <a:r>
              <a:rPr lang="en-US" sz="4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44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4H</a:t>
            </a:r>
            <a:r>
              <a:rPr lang="en-US" sz="4400" baseline="-250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en-US" sz="4400" baseline="-250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3Ca</a:t>
            </a:r>
            <a:r>
              <a:rPr lang="en-US" sz="4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400" baseline="-250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en-US" sz="4400" baseline="-25000" dirty="0" err="1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44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rgbClr val="483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63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CCAF-5B96-A7C2-2123-0B12CAB1A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5EC0406-4075-17C7-AE2A-74C07CF47F88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566A5C-529C-23A9-CC01-51629E8F6E5B}"/>
              </a:ext>
            </a:extLst>
          </p:cNvPr>
          <p:cNvGrpSpPr/>
          <p:nvPr/>
        </p:nvGrpSpPr>
        <p:grpSpPr>
          <a:xfrm>
            <a:off x="1028700" y="873238"/>
            <a:ext cx="16230600" cy="8540524"/>
            <a:chOff x="0" y="0"/>
            <a:chExt cx="4082253" cy="214807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3ED0688-EA1C-F583-E349-1DE4A6221161}"/>
                </a:ext>
              </a:extLst>
            </p:cNvPr>
            <p:cNvSpPr/>
            <p:nvPr/>
          </p:nvSpPr>
          <p:spPr>
            <a:xfrm>
              <a:off x="0" y="0"/>
              <a:ext cx="4082253" cy="2148077"/>
            </a:xfrm>
            <a:custGeom>
              <a:avLst/>
              <a:gdLst/>
              <a:ahLst/>
              <a:cxnLst/>
              <a:rect l="l" t="t" r="r" b="b"/>
              <a:pathLst>
                <a:path w="4082253" h="2148077">
                  <a:moveTo>
                    <a:pt x="24327" y="0"/>
                  </a:moveTo>
                  <a:lnTo>
                    <a:pt x="4057926" y="0"/>
                  </a:lnTo>
                  <a:cubicBezTo>
                    <a:pt x="4071361" y="0"/>
                    <a:pt x="4082253" y="10891"/>
                    <a:pt x="4082253" y="24327"/>
                  </a:cubicBezTo>
                  <a:lnTo>
                    <a:pt x="4082253" y="2123750"/>
                  </a:lnTo>
                  <a:cubicBezTo>
                    <a:pt x="4082253" y="2130202"/>
                    <a:pt x="4079690" y="2136390"/>
                    <a:pt x="4075128" y="2140952"/>
                  </a:cubicBezTo>
                  <a:cubicBezTo>
                    <a:pt x="4070565" y="2145514"/>
                    <a:pt x="4064378" y="2148077"/>
                    <a:pt x="4057926" y="2148077"/>
                  </a:cubicBezTo>
                  <a:lnTo>
                    <a:pt x="24327" y="2148077"/>
                  </a:lnTo>
                  <a:cubicBezTo>
                    <a:pt x="10891" y="2148077"/>
                    <a:pt x="0" y="2137186"/>
                    <a:pt x="0" y="212375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8AA4C6C-0536-7EBC-4386-B84A71F56A6C}"/>
                </a:ext>
              </a:extLst>
            </p:cNvPr>
            <p:cNvSpPr txBox="1"/>
            <p:nvPr/>
          </p:nvSpPr>
          <p:spPr>
            <a:xfrm>
              <a:off x="0" y="-38100"/>
              <a:ext cx="4082253" cy="218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ADC341C-4B23-28A8-B331-85CD6536B152}"/>
              </a:ext>
            </a:extLst>
          </p:cNvPr>
          <p:cNvSpPr txBox="1"/>
          <p:nvPr/>
        </p:nvSpPr>
        <p:spPr>
          <a:xfrm>
            <a:off x="2222303" y="577923"/>
            <a:ext cx="14260841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PHÂN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LÂN NUNG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CHẢY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ACF8666-AC68-A494-2E36-1B9E40D3D637}"/>
              </a:ext>
            </a:extLst>
          </p:cNvPr>
          <p:cNvSpPr txBox="1"/>
          <p:nvPr/>
        </p:nvSpPr>
        <p:spPr>
          <a:xfrm>
            <a:off x="1933697" y="3708400"/>
            <a:ext cx="6000956" cy="280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Nguyên </a:t>
            </a:r>
            <a:r>
              <a:rPr lang="en-US" sz="3999" b="1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liệu</a:t>
            </a:r>
            <a:r>
              <a:rPr lang="en-US" sz="3999" b="1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: 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Quặng</a:t>
            </a:r>
            <a:r>
              <a:rPr lang="en-US" sz="3999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apatite,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Đá</a:t>
            </a:r>
            <a:r>
              <a:rPr lang="en-US" sz="3999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xà</a:t>
            </a:r>
            <a:r>
              <a:rPr lang="en-US" sz="3999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vân</a:t>
            </a:r>
            <a:r>
              <a:rPr lang="en-US" sz="3999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(magnesium silicate).</a:t>
            </a:r>
          </a:p>
        </p:txBody>
      </p:sp>
      <p:pic>
        <p:nvPicPr>
          <p:cNvPr id="2052" name="Picture 4" descr="Magnesium Silicate in Chandigarh - Premium, High-Quality Mineral Compounds  - Justdial Verified">
            <a:extLst>
              <a:ext uri="{FF2B5EF4-FFF2-40B4-BE49-F238E27FC236}">
                <a16:creationId xmlns:a16="http://schemas.microsoft.com/office/drawing/2014/main" id="{E28E0141-B785-8C9F-DF98-9D90DE712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94" b="98438" l="10000" r="91944">
                        <a14:foregroundMark x1="10278" y1="58203" x2="11944" y2="94531"/>
                        <a14:foregroundMark x1="11944" y1="94531" x2="65000" y2="99219"/>
                        <a14:foregroundMark x1="65000" y1="99219" x2="85603" y2="98865"/>
                        <a14:foregroundMark x1="23331" y1="3230" x2="33333" y2="1172"/>
                        <a14:foregroundMark x1="33333" y1="1172" x2="44362" y2="3704"/>
                        <a14:foregroundMark x1="48906" y1="5561" x2="51209" y2="7045"/>
                        <a14:foregroundMark x1="90000" y1="33984" x2="91363" y2="44848"/>
                        <a14:foregroundMark x1="89699" y1="70567" x2="89444" y2="71484"/>
                        <a14:foregroundMark x1="89444" y1="71484" x2="89444" y2="71875"/>
                        <a14:backgroundMark x1="23889" y1="4297" x2="16111" y2="6641"/>
                        <a14:backgroundMark x1="16111" y1="6641" x2="12222" y2="11328"/>
                        <a14:backgroundMark x1="46944" y1="4688" x2="46944" y2="4688"/>
                        <a14:backgroundMark x1="48333" y1="4297" x2="46944" y2="4297"/>
                        <a14:backgroundMark x1="44444" y1="3516" x2="48611" y2="3125"/>
                        <a14:backgroundMark x1="51667" y1="6250" x2="57222" y2="8984"/>
                        <a14:backgroundMark x1="87500" y1="99609" x2="91111" y2="89453"/>
                        <a14:backgroundMark x1="91111" y1="89453" x2="91111" y2="89453"/>
                        <a14:backgroundMark x1="90556" y1="87500" x2="85556" y2="98828"/>
                        <a14:backgroundMark x1="91667" y1="73438" x2="93056" y2="49609"/>
                        <a14:backgroundMark x1="93333" y1="45313" x2="90278" y2="7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852" y="3061120"/>
            <a:ext cx="7878630" cy="5602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02EFDA5D-98CF-E169-649A-9A3C9B7565B4}"/>
              </a:ext>
            </a:extLst>
          </p:cNvPr>
          <p:cNvSpPr txBox="1"/>
          <p:nvPr/>
        </p:nvSpPr>
        <p:spPr>
          <a:xfrm>
            <a:off x="2548838" y="-3042601"/>
            <a:ext cx="13607770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  <a:p>
            <a:pPr algn="l">
              <a:lnSpc>
                <a:spcPts val="9068"/>
              </a:lnSpc>
            </a:pP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SUPERPHOSPHATE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KÉP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</p:spTree>
    <p:extLst>
      <p:ext uri="{BB962C8B-B14F-4D97-AF65-F5344CB8AC3E}">
        <p14:creationId xmlns:p14="http://schemas.microsoft.com/office/powerpoint/2010/main" val="4131519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873238"/>
            <a:ext cx="16230600" cy="8540524"/>
            <a:chOff x="0" y="0"/>
            <a:chExt cx="4082253" cy="21480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82253" cy="2148077"/>
            </a:xfrm>
            <a:custGeom>
              <a:avLst/>
              <a:gdLst/>
              <a:ahLst/>
              <a:cxnLst/>
              <a:rect l="l" t="t" r="r" b="b"/>
              <a:pathLst>
                <a:path w="4082253" h="2148077">
                  <a:moveTo>
                    <a:pt x="24327" y="0"/>
                  </a:moveTo>
                  <a:lnTo>
                    <a:pt x="4057926" y="0"/>
                  </a:lnTo>
                  <a:cubicBezTo>
                    <a:pt x="4071361" y="0"/>
                    <a:pt x="4082253" y="10891"/>
                    <a:pt x="4082253" y="24327"/>
                  </a:cubicBezTo>
                  <a:lnTo>
                    <a:pt x="4082253" y="2123750"/>
                  </a:lnTo>
                  <a:cubicBezTo>
                    <a:pt x="4082253" y="2130202"/>
                    <a:pt x="4079690" y="2136390"/>
                    <a:pt x="4075128" y="2140952"/>
                  </a:cubicBezTo>
                  <a:cubicBezTo>
                    <a:pt x="4070565" y="2145514"/>
                    <a:pt x="4064378" y="2148077"/>
                    <a:pt x="4057926" y="2148077"/>
                  </a:cubicBezTo>
                  <a:lnTo>
                    <a:pt x="24327" y="2148077"/>
                  </a:lnTo>
                  <a:cubicBezTo>
                    <a:pt x="10891" y="2148077"/>
                    <a:pt x="0" y="2137186"/>
                    <a:pt x="0" y="212375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82253" cy="218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0" y="2504423"/>
            <a:ext cx="7064687" cy="6753877"/>
          </a:xfrm>
          <a:custGeom>
            <a:avLst/>
            <a:gdLst/>
            <a:ahLst/>
            <a:cxnLst/>
            <a:rect l="l" t="t" r="r" b="b"/>
            <a:pathLst>
              <a:path w="7064687" h="6753877">
                <a:moveTo>
                  <a:pt x="0" y="0"/>
                </a:moveTo>
                <a:lnTo>
                  <a:pt x="7064687" y="0"/>
                </a:lnTo>
                <a:lnTo>
                  <a:pt x="7064687" y="6753877"/>
                </a:lnTo>
                <a:lnTo>
                  <a:pt x="0" y="6753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78" t="-21761" r="-7651" b="-633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22303" y="577923"/>
            <a:ext cx="14260841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 XUẤT</a:t>
            </a:r>
          </a:p>
          <a:p>
            <a:pPr algn="ctr">
              <a:lnSpc>
                <a:spcPts val="9068"/>
              </a:lnSpc>
            </a:pPr>
            <a:r>
              <a:rPr lang="en-US" sz="975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PHÂN LÂN NUNG CHẢY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02760" y="3662868"/>
            <a:ext cx="6000956" cy="280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Nguyên </a:t>
            </a:r>
            <a:r>
              <a:rPr lang="en-US" sz="3999" b="1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liệu</a:t>
            </a:r>
            <a:r>
              <a:rPr lang="en-US" sz="3999" b="1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: 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Quặng</a:t>
            </a:r>
            <a:r>
              <a:rPr lang="en-US" sz="3999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apatite,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Đá</a:t>
            </a:r>
            <a:r>
              <a:rPr lang="en-US" sz="3999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xà</a:t>
            </a:r>
            <a:r>
              <a:rPr lang="en-US" sz="3999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vân</a:t>
            </a:r>
            <a:r>
              <a:rPr lang="en-US" sz="3999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(magnesium silicate).</a:t>
            </a:r>
          </a:p>
        </p:txBody>
      </p:sp>
      <p:pic>
        <p:nvPicPr>
          <p:cNvPr id="9" name="Picture 2" descr="Lân - Phosphate - Phân Bón FNANO">
            <a:extLst>
              <a:ext uri="{FF2B5EF4-FFF2-40B4-BE49-F238E27FC236}">
                <a16:creationId xmlns:a16="http://schemas.microsoft.com/office/drawing/2014/main" id="{8AFF4876-86F7-41C2-53C0-DF41B9F32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0" b="12713"/>
          <a:stretch>
            <a:fillRect/>
          </a:stretch>
        </p:blipFill>
        <p:spPr bwMode="auto">
          <a:xfrm>
            <a:off x="-7689532" y="1926225"/>
            <a:ext cx="6266832" cy="643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6939F-025B-F5EB-F48A-BC0F55321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E5B9F87-E0EB-7D38-76A3-B8B2188D7DF8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DE8B2EF-8896-A68B-1DBE-2E00F10E3C68}"/>
              </a:ext>
            </a:extLst>
          </p:cNvPr>
          <p:cNvGrpSpPr/>
          <p:nvPr/>
        </p:nvGrpSpPr>
        <p:grpSpPr>
          <a:xfrm>
            <a:off x="1028700" y="873238"/>
            <a:ext cx="16230600" cy="8540524"/>
            <a:chOff x="0" y="0"/>
            <a:chExt cx="4082253" cy="214807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FFA09B5-24D0-2420-8D01-C24839DB337C}"/>
                </a:ext>
              </a:extLst>
            </p:cNvPr>
            <p:cNvSpPr/>
            <p:nvPr/>
          </p:nvSpPr>
          <p:spPr>
            <a:xfrm>
              <a:off x="0" y="0"/>
              <a:ext cx="4082253" cy="2148077"/>
            </a:xfrm>
            <a:custGeom>
              <a:avLst/>
              <a:gdLst/>
              <a:ahLst/>
              <a:cxnLst/>
              <a:rect l="l" t="t" r="r" b="b"/>
              <a:pathLst>
                <a:path w="4082253" h="2148077">
                  <a:moveTo>
                    <a:pt x="24327" y="0"/>
                  </a:moveTo>
                  <a:lnTo>
                    <a:pt x="4057926" y="0"/>
                  </a:lnTo>
                  <a:cubicBezTo>
                    <a:pt x="4071361" y="0"/>
                    <a:pt x="4082253" y="10891"/>
                    <a:pt x="4082253" y="24327"/>
                  </a:cubicBezTo>
                  <a:lnTo>
                    <a:pt x="4082253" y="2123750"/>
                  </a:lnTo>
                  <a:cubicBezTo>
                    <a:pt x="4082253" y="2130202"/>
                    <a:pt x="4079690" y="2136390"/>
                    <a:pt x="4075128" y="2140952"/>
                  </a:cubicBezTo>
                  <a:cubicBezTo>
                    <a:pt x="4070565" y="2145514"/>
                    <a:pt x="4064378" y="2148077"/>
                    <a:pt x="4057926" y="2148077"/>
                  </a:cubicBezTo>
                  <a:lnTo>
                    <a:pt x="24327" y="2148077"/>
                  </a:lnTo>
                  <a:cubicBezTo>
                    <a:pt x="10891" y="2148077"/>
                    <a:pt x="0" y="2137186"/>
                    <a:pt x="0" y="212375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2BC87F9-DCEE-BA75-6310-B6F5677823DF}"/>
                </a:ext>
              </a:extLst>
            </p:cNvPr>
            <p:cNvSpPr txBox="1"/>
            <p:nvPr/>
          </p:nvSpPr>
          <p:spPr>
            <a:xfrm>
              <a:off x="0" y="-38100"/>
              <a:ext cx="4082253" cy="218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AA4EE0AA-44F3-F2A6-6977-A338A42692D5}"/>
              </a:ext>
            </a:extLst>
          </p:cNvPr>
          <p:cNvSpPr/>
          <p:nvPr/>
        </p:nvSpPr>
        <p:spPr>
          <a:xfrm>
            <a:off x="1362045" y="2207949"/>
            <a:ext cx="7064687" cy="6753877"/>
          </a:xfrm>
          <a:custGeom>
            <a:avLst/>
            <a:gdLst/>
            <a:ahLst/>
            <a:cxnLst/>
            <a:rect l="l" t="t" r="r" b="b"/>
            <a:pathLst>
              <a:path w="7064687" h="6753877">
                <a:moveTo>
                  <a:pt x="0" y="0"/>
                </a:moveTo>
                <a:lnTo>
                  <a:pt x="7064687" y="0"/>
                </a:lnTo>
                <a:lnTo>
                  <a:pt x="7064687" y="6753877"/>
                </a:lnTo>
                <a:lnTo>
                  <a:pt x="0" y="6753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78" t="-21761" r="-7651" b="-6330"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14C8D2B-4C4C-5716-7F4C-11B07D9E48DF}"/>
              </a:ext>
            </a:extLst>
          </p:cNvPr>
          <p:cNvSpPr txBox="1"/>
          <p:nvPr/>
        </p:nvSpPr>
        <p:spPr>
          <a:xfrm>
            <a:off x="2222303" y="577923"/>
            <a:ext cx="14260841" cy="236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SẢN XUẤT</a:t>
            </a:r>
          </a:p>
          <a:p>
            <a:pPr algn="ctr">
              <a:lnSpc>
                <a:spcPts val="9068"/>
              </a:lnSpc>
            </a:pPr>
            <a:r>
              <a:rPr lang="en-US" sz="975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PHÂN LÂN NUNG CHẢY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057AF52-C96E-E2ED-9808-0046BB07458F}"/>
              </a:ext>
            </a:extLst>
          </p:cNvPr>
          <p:cNvSpPr txBox="1"/>
          <p:nvPr/>
        </p:nvSpPr>
        <p:spPr>
          <a:xfrm>
            <a:off x="-10819196" y="2781300"/>
            <a:ext cx="6000956" cy="280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Nguyên </a:t>
            </a:r>
            <a:r>
              <a:rPr lang="en-US" sz="3999" b="1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liệu</a:t>
            </a:r>
            <a:r>
              <a:rPr lang="en-US" sz="3999" b="1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: 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Quặng</a:t>
            </a:r>
            <a:r>
              <a:rPr lang="en-US" sz="3999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apatite,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Đá</a:t>
            </a:r>
            <a:r>
              <a:rPr lang="en-US" sz="3999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xà</a:t>
            </a:r>
            <a:r>
              <a:rPr lang="en-US" sz="3999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vân</a:t>
            </a:r>
            <a:r>
              <a:rPr lang="en-US" sz="3999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(magnesium silicate).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4BFEBA-42D3-7672-8A6D-357D8CBE5734}"/>
              </a:ext>
            </a:extLst>
          </p:cNvPr>
          <p:cNvCxnSpPr>
            <a:cxnSpLocks/>
          </p:cNvCxnSpPr>
          <p:nvPr/>
        </p:nvCxnSpPr>
        <p:spPr>
          <a:xfrm>
            <a:off x="8258286" y="6007441"/>
            <a:ext cx="199125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6" name="Picture 2" descr="Lân - Phosphate - Phân Bón FNANO">
            <a:extLst>
              <a:ext uri="{FF2B5EF4-FFF2-40B4-BE49-F238E27FC236}">
                <a16:creationId xmlns:a16="http://schemas.microsoft.com/office/drawing/2014/main" id="{18721073-CC27-C67E-0C9E-DC631B47C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0" b="12713"/>
          <a:stretch>
            <a:fillRect/>
          </a:stretch>
        </p:blipFill>
        <p:spPr bwMode="auto">
          <a:xfrm>
            <a:off x="10632782" y="3371583"/>
            <a:ext cx="5025281" cy="5159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542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49423-F161-74E7-5D92-F137FF7C0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D54A6B1-82E2-0B1C-26AF-366C551C5CF7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ABA8CCC-B662-430C-8A60-28CE48DB5464}"/>
              </a:ext>
            </a:extLst>
          </p:cNvPr>
          <p:cNvGrpSpPr/>
          <p:nvPr/>
        </p:nvGrpSpPr>
        <p:grpSpPr>
          <a:xfrm>
            <a:off x="1028700" y="873238"/>
            <a:ext cx="16230600" cy="8540524"/>
            <a:chOff x="0" y="0"/>
            <a:chExt cx="4082253" cy="214807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07CF975-83FC-0A4F-57D5-AC0826B12E7D}"/>
                </a:ext>
              </a:extLst>
            </p:cNvPr>
            <p:cNvSpPr/>
            <p:nvPr/>
          </p:nvSpPr>
          <p:spPr>
            <a:xfrm>
              <a:off x="0" y="0"/>
              <a:ext cx="4082253" cy="2148077"/>
            </a:xfrm>
            <a:custGeom>
              <a:avLst/>
              <a:gdLst/>
              <a:ahLst/>
              <a:cxnLst/>
              <a:rect l="l" t="t" r="r" b="b"/>
              <a:pathLst>
                <a:path w="4082253" h="2148077">
                  <a:moveTo>
                    <a:pt x="24327" y="0"/>
                  </a:moveTo>
                  <a:lnTo>
                    <a:pt x="4057926" y="0"/>
                  </a:lnTo>
                  <a:cubicBezTo>
                    <a:pt x="4071361" y="0"/>
                    <a:pt x="4082253" y="10891"/>
                    <a:pt x="4082253" y="24327"/>
                  </a:cubicBezTo>
                  <a:lnTo>
                    <a:pt x="4082253" y="2123750"/>
                  </a:lnTo>
                  <a:cubicBezTo>
                    <a:pt x="4082253" y="2130202"/>
                    <a:pt x="4079690" y="2136390"/>
                    <a:pt x="4075128" y="2140952"/>
                  </a:cubicBezTo>
                  <a:cubicBezTo>
                    <a:pt x="4070565" y="2145514"/>
                    <a:pt x="4064378" y="2148077"/>
                    <a:pt x="4057926" y="2148077"/>
                  </a:cubicBezTo>
                  <a:lnTo>
                    <a:pt x="24327" y="2148077"/>
                  </a:lnTo>
                  <a:cubicBezTo>
                    <a:pt x="10891" y="2148077"/>
                    <a:pt x="0" y="2137186"/>
                    <a:pt x="0" y="212375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03FD2F7-6C13-7E4F-EF3C-D1A337ECDE49}"/>
                </a:ext>
              </a:extLst>
            </p:cNvPr>
            <p:cNvSpPr txBox="1"/>
            <p:nvPr/>
          </p:nvSpPr>
          <p:spPr>
            <a:xfrm>
              <a:off x="0" y="-38100"/>
              <a:ext cx="4082253" cy="2186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2E9C1E90-1C7B-9BE5-8797-2D30859467A7}"/>
              </a:ext>
            </a:extLst>
          </p:cNvPr>
          <p:cNvSpPr txBox="1"/>
          <p:nvPr/>
        </p:nvSpPr>
        <p:spPr>
          <a:xfrm>
            <a:off x="902428" y="1472009"/>
            <a:ext cx="16483144" cy="1250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68"/>
              </a:lnSpc>
            </a:pP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QUẶNG</a:t>
            </a:r>
            <a:r>
              <a:rPr lang="en-US" sz="9751" dirty="0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 PHOSPHATE </a:t>
            </a:r>
            <a:r>
              <a:rPr lang="en-US" sz="9751" dirty="0" err="1">
                <a:solidFill>
                  <a:srgbClr val="F97077"/>
                </a:solidFill>
                <a:latin typeface="Baloo Thambi"/>
                <a:ea typeface="Baloo Thambi"/>
                <a:cs typeface="Baloo Thambi"/>
                <a:sym typeface="Baloo Thambi"/>
              </a:rPr>
              <a:t>NGHIỀN</a:t>
            </a:r>
            <a:endParaRPr lang="en-US" sz="9751" dirty="0">
              <a:solidFill>
                <a:srgbClr val="F97077"/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  <p:pic>
        <p:nvPicPr>
          <p:cNvPr id="3074" name="Picture 2" descr="Quặng Photphorit là gì? Thành phần chính của quặng Photphorit">
            <a:extLst>
              <a:ext uri="{FF2B5EF4-FFF2-40B4-BE49-F238E27FC236}">
                <a16:creationId xmlns:a16="http://schemas.microsoft.com/office/drawing/2014/main" id="{ED4ED015-3B56-FFA0-CD43-C3B883F79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55348"/>
            <a:ext cx="6096001" cy="46326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hân Lân Nung Chảy Dạng Bột - 0,25mm">
            <a:extLst>
              <a:ext uri="{FF2B5EF4-FFF2-40B4-BE49-F238E27FC236}">
                <a16:creationId xmlns:a16="http://schemas.microsoft.com/office/drawing/2014/main" id="{09A0CB44-4339-BF22-2A8F-CEFFB7F9D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10722" r="4651" b="8094"/>
          <a:stretch>
            <a:fillRect/>
          </a:stretch>
        </p:blipFill>
        <p:spPr bwMode="auto">
          <a:xfrm>
            <a:off x="10830339" y="3444107"/>
            <a:ext cx="5867400" cy="4038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D6A94B-C568-CB5B-9E40-8354E1672D92}"/>
              </a:ext>
            </a:extLst>
          </p:cNvPr>
          <p:cNvCxnSpPr>
            <a:cxnSpLocks/>
          </p:cNvCxnSpPr>
          <p:nvPr/>
        </p:nvCxnSpPr>
        <p:spPr>
          <a:xfrm>
            <a:off x="8143348" y="5143500"/>
            <a:ext cx="2686991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8">
            <a:extLst>
              <a:ext uri="{FF2B5EF4-FFF2-40B4-BE49-F238E27FC236}">
                <a16:creationId xmlns:a16="http://schemas.microsoft.com/office/drawing/2014/main" id="{458AC023-4B03-F137-6482-BC2BFB2A50CA}"/>
              </a:ext>
            </a:extLst>
          </p:cNvPr>
          <p:cNvSpPr txBox="1"/>
          <p:nvPr/>
        </p:nvSpPr>
        <p:spPr>
          <a:xfrm>
            <a:off x="7822472" y="5463407"/>
            <a:ext cx="3455127" cy="654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Nghiền</a:t>
            </a:r>
            <a:r>
              <a:rPr lang="en-US" sz="3999" b="1" dirty="0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b="1" dirty="0" err="1">
                <a:solidFill>
                  <a:srgbClr val="FF5757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mịn</a:t>
            </a:r>
            <a:endParaRPr lang="en-US" sz="3999" dirty="0">
              <a:solidFill>
                <a:srgbClr val="FF5757"/>
              </a:solidFill>
              <a:latin typeface="Century Schoolbook" panose="02040604050505020304" pitchFamily="18" charset="0"/>
              <a:ea typeface="Muli Bold"/>
              <a:cs typeface="Muli Bold"/>
              <a:sym typeface="Muli Bold"/>
            </a:endParaRPr>
          </a:p>
        </p:txBody>
      </p:sp>
    </p:spTree>
    <p:extLst>
      <p:ext uri="{BB962C8B-B14F-4D97-AF65-F5344CB8AC3E}">
        <p14:creationId xmlns:p14="http://schemas.microsoft.com/office/powerpoint/2010/main" val="2481556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0462" y="2609256"/>
            <a:ext cx="4360695" cy="5183212"/>
            <a:chOff x="0" y="0"/>
            <a:chExt cx="1096784" cy="13036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6784" cy="1303660"/>
            </a:xfrm>
            <a:custGeom>
              <a:avLst/>
              <a:gdLst/>
              <a:ahLst/>
              <a:cxnLst/>
              <a:rect l="l" t="t" r="r" b="b"/>
              <a:pathLst>
                <a:path w="1096784" h="1303660">
                  <a:moveTo>
                    <a:pt x="90545" y="0"/>
                  </a:moveTo>
                  <a:lnTo>
                    <a:pt x="1006239" y="0"/>
                  </a:lnTo>
                  <a:cubicBezTo>
                    <a:pt x="1030253" y="0"/>
                    <a:pt x="1053283" y="9540"/>
                    <a:pt x="1070264" y="26520"/>
                  </a:cubicBezTo>
                  <a:cubicBezTo>
                    <a:pt x="1087244" y="43500"/>
                    <a:pt x="1096784" y="66531"/>
                    <a:pt x="1096784" y="90545"/>
                  </a:cubicBezTo>
                  <a:lnTo>
                    <a:pt x="1096784" y="1213115"/>
                  </a:lnTo>
                  <a:cubicBezTo>
                    <a:pt x="1096784" y="1237129"/>
                    <a:pt x="1087244" y="1260160"/>
                    <a:pt x="1070264" y="1277140"/>
                  </a:cubicBezTo>
                  <a:cubicBezTo>
                    <a:pt x="1053283" y="1294120"/>
                    <a:pt x="1030253" y="1303660"/>
                    <a:pt x="1006239" y="1303660"/>
                  </a:cubicBezTo>
                  <a:lnTo>
                    <a:pt x="90545" y="1303660"/>
                  </a:lnTo>
                  <a:cubicBezTo>
                    <a:pt x="66531" y="1303660"/>
                    <a:pt x="43500" y="1294120"/>
                    <a:pt x="26520" y="1277140"/>
                  </a:cubicBezTo>
                  <a:cubicBezTo>
                    <a:pt x="9540" y="1260160"/>
                    <a:pt x="0" y="1237129"/>
                    <a:pt x="0" y="1213115"/>
                  </a:cubicBezTo>
                  <a:lnTo>
                    <a:pt x="0" y="90545"/>
                  </a:lnTo>
                  <a:cubicBezTo>
                    <a:pt x="0" y="66531"/>
                    <a:pt x="9540" y="43500"/>
                    <a:pt x="26520" y="26520"/>
                  </a:cubicBezTo>
                  <a:cubicBezTo>
                    <a:pt x="43500" y="9540"/>
                    <a:pt x="66531" y="0"/>
                    <a:pt x="90545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96784" cy="1341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64507" y="1538491"/>
            <a:ext cx="12028143" cy="7210019"/>
            <a:chOff x="0" y="0"/>
            <a:chExt cx="16037524" cy="961335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6037524" cy="9613358"/>
              <a:chOff x="0" y="0"/>
              <a:chExt cx="3068551" cy="183937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68551" cy="1839379"/>
              </a:xfrm>
              <a:custGeom>
                <a:avLst/>
                <a:gdLst/>
                <a:ahLst/>
                <a:cxnLst/>
                <a:rect l="l" t="t" r="r" b="b"/>
                <a:pathLst>
                  <a:path w="3068551" h="1839379">
                    <a:moveTo>
                      <a:pt x="32363" y="0"/>
                    </a:moveTo>
                    <a:lnTo>
                      <a:pt x="3036188" y="0"/>
                    </a:lnTo>
                    <a:cubicBezTo>
                      <a:pt x="3044771" y="0"/>
                      <a:pt x="3053003" y="3410"/>
                      <a:pt x="3059072" y="9479"/>
                    </a:cubicBezTo>
                    <a:cubicBezTo>
                      <a:pt x="3065141" y="15548"/>
                      <a:pt x="3068551" y="23780"/>
                      <a:pt x="3068551" y="32363"/>
                    </a:cubicBezTo>
                    <a:lnTo>
                      <a:pt x="3068551" y="1807016"/>
                    </a:lnTo>
                    <a:cubicBezTo>
                      <a:pt x="3068551" y="1824889"/>
                      <a:pt x="3054062" y="1839379"/>
                      <a:pt x="3036188" y="1839379"/>
                    </a:cubicBezTo>
                    <a:lnTo>
                      <a:pt x="32363" y="1839379"/>
                    </a:lnTo>
                    <a:cubicBezTo>
                      <a:pt x="23780" y="1839379"/>
                      <a:pt x="15548" y="1835969"/>
                      <a:pt x="9479" y="1829900"/>
                    </a:cubicBezTo>
                    <a:cubicBezTo>
                      <a:pt x="3410" y="1823831"/>
                      <a:pt x="0" y="1815599"/>
                      <a:pt x="0" y="1807016"/>
                    </a:cubicBezTo>
                    <a:lnTo>
                      <a:pt x="0" y="32363"/>
                    </a:lnTo>
                    <a:cubicBezTo>
                      <a:pt x="0" y="23780"/>
                      <a:pt x="3410" y="15548"/>
                      <a:pt x="9479" y="9479"/>
                    </a:cubicBezTo>
                    <a:cubicBezTo>
                      <a:pt x="15548" y="3410"/>
                      <a:pt x="23780" y="0"/>
                      <a:pt x="32363" y="0"/>
                    </a:cubicBezTo>
                    <a:close/>
                  </a:path>
                </a:pathLst>
              </a:custGeom>
              <a:solidFill>
                <a:srgbClr val="FFEDED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068551" cy="18774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320001" y="374548"/>
              <a:ext cx="15397522" cy="8864263"/>
            </a:xfrm>
            <a:custGeom>
              <a:avLst/>
              <a:gdLst/>
              <a:ahLst/>
              <a:cxnLst/>
              <a:rect l="l" t="t" r="r" b="b"/>
              <a:pathLst>
                <a:path w="15397522" h="8864263">
                  <a:moveTo>
                    <a:pt x="0" y="0"/>
                  </a:moveTo>
                  <a:lnTo>
                    <a:pt x="15397522" y="0"/>
                  </a:lnTo>
                  <a:lnTo>
                    <a:pt x="15397522" y="8864263"/>
                  </a:lnTo>
                  <a:lnTo>
                    <a:pt x="0" y="886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51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924605" y="3202286"/>
            <a:ext cx="4252408" cy="3825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4"/>
              </a:lnSpc>
            </a:pPr>
            <a:r>
              <a:rPr lang="en-US" sz="363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Dựa vào đó người ta đã sản xuất ra các loại phân bón vô cơ tương ứng để cung cấp dinh dưỡng cho cây trồng vào các giai đoạn.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56A173-611A-7CA1-B74A-EF965EC40AC1}"/>
              </a:ext>
            </a:extLst>
          </p:cNvPr>
          <p:cNvGrpSpPr/>
          <p:nvPr/>
        </p:nvGrpSpPr>
        <p:grpSpPr>
          <a:xfrm rot="2943333">
            <a:off x="-6243422" y="-15127184"/>
            <a:ext cx="4099576" cy="12173730"/>
            <a:chOff x="-19479389" y="-19365679"/>
            <a:chExt cx="12520261" cy="260449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6A961F-08FA-DAF8-80A1-5E688B964996}"/>
                </a:ext>
              </a:extLst>
            </p:cNvPr>
            <p:cNvSpPr/>
            <p:nvPr/>
          </p:nvSpPr>
          <p:spPr>
            <a:xfrm rot="2631495">
              <a:off x="-19479389" y="-19365679"/>
              <a:ext cx="6594789" cy="24126253"/>
            </a:xfrm>
            <a:prstGeom prst="rect">
              <a:avLst/>
            </a:prstGeom>
            <a:solidFill>
              <a:srgbClr val="FFE1E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2CBF88-AE1E-E610-D498-83502D4B5FCB}"/>
                </a:ext>
              </a:extLst>
            </p:cNvPr>
            <p:cNvSpPr/>
            <p:nvPr/>
          </p:nvSpPr>
          <p:spPr>
            <a:xfrm rot="2631495">
              <a:off x="-17687586" y="-18851400"/>
              <a:ext cx="6114407" cy="2412625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788131-A8F3-8E01-3FD1-F06959523F95}"/>
                </a:ext>
              </a:extLst>
            </p:cNvPr>
            <p:cNvSpPr/>
            <p:nvPr/>
          </p:nvSpPr>
          <p:spPr>
            <a:xfrm rot="2631495">
              <a:off x="-15854598" y="-18217100"/>
              <a:ext cx="6114407" cy="2412625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656BFB-0E0A-1488-3332-6897E7FFBCDA}"/>
                </a:ext>
              </a:extLst>
            </p:cNvPr>
            <p:cNvSpPr/>
            <p:nvPr/>
          </p:nvSpPr>
          <p:spPr>
            <a:xfrm rot="2631495">
              <a:off x="-14147207" y="-17447012"/>
              <a:ext cx="7188079" cy="24126253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BDE86-1DCF-D722-85D5-D7CC189E0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FEF4F6-E187-94D0-494B-6C1024C79899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D06F709-5C2F-B479-1740-141459C481DF}"/>
              </a:ext>
            </a:extLst>
          </p:cNvPr>
          <p:cNvGrpSpPr/>
          <p:nvPr/>
        </p:nvGrpSpPr>
        <p:grpSpPr>
          <a:xfrm>
            <a:off x="1028700" y="1028700"/>
            <a:ext cx="16230600" cy="8229600"/>
            <a:chOff x="0" y="0"/>
            <a:chExt cx="4513182" cy="228837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B5E33E7-25B4-0B30-F976-BEDF2086B393}"/>
                </a:ext>
              </a:extLst>
            </p:cNvPr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80EB4AB-A4EC-3DAE-8C43-FEB9480CD949}"/>
                </a:ext>
              </a:extLst>
            </p:cNvPr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E628759E-2052-9172-67F2-745F087DF7C9}"/>
              </a:ext>
            </a:extLst>
          </p:cNvPr>
          <p:cNvSpPr/>
          <p:nvPr/>
        </p:nvSpPr>
        <p:spPr>
          <a:xfrm>
            <a:off x="3296025" y="1014859"/>
            <a:ext cx="11695951" cy="8257282"/>
          </a:xfrm>
          <a:custGeom>
            <a:avLst/>
            <a:gdLst/>
            <a:ahLst/>
            <a:cxnLst/>
            <a:rect l="l" t="t" r="r" b="b"/>
            <a:pathLst>
              <a:path w="11695951" h="8257282">
                <a:moveTo>
                  <a:pt x="0" y="0"/>
                </a:moveTo>
                <a:lnTo>
                  <a:pt x="11695950" y="0"/>
                </a:lnTo>
                <a:lnTo>
                  <a:pt x="11695950" y="8257282"/>
                </a:lnTo>
                <a:lnTo>
                  <a:pt x="0" y="8257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4000"/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623C5AA-4789-85D9-B04C-5854DD4C4FF8}"/>
              </a:ext>
            </a:extLst>
          </p:cNvPr>
          <p:cNvSpPr txBox="1"/>
          <p:nvPr/>
        </p:nvSpPr>
        <p:spPr>
          <a:xfrm>
            <a:off x="3302598" y="3976721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xuất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phân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đạm</a:t>
            </a:r>
            <a:endParaRPr lang="en-US" sz="5000" dirty="0">
              <a:solidFill>
                <a:srgbClr val="483A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307DF381-D0DF-93EF-8503-2EC5D887D4B9}"/>
              </a:ext>
            </a:extLst>
          </p:cNvPr>
          <p:cNvGrpSpPr/>
          <p:nvPr/>
        </p:nvGrpSpPr>
        <p:grpSpPr>
          <a:xfrm>
            <a:off x="1599964" y="3852896"/>
            <a:ext cx="1400589" cy="1400589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E7A2CA2-5AB4-AE8A-65A7-9E51AEF589C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E4591EF-C7F2-6788-F1DC-C4DD57CC48E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FBD39C0-08E6-0F98-3663-CC5CF285D0CB}"/>
              </a:ext>
            </a:extLst>
          </p:cNvPr>
          <p:cNvGrpSpPr/>
          <p:nvPr/>
        </p:nvGrpSpPr>
        <p:grpSpPr>
          <a:xfrm>
            <a:off x="1689237" y="3942170"/>
            <a:ext cx="1222042" cy="122204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9CF6077-DDB6-B9FD-61F3-B21DB8E6A13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61B671D3-D972-70A8-501C-DE846D3AAD8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BB5713B-DB36-8DF9-308A-FF07F6109EBF}"/>
              </a:ext>
            </a:extLst>
          </p:cNvPr>
          <p:cNvGrpSpPr/>
          <p:nvPr/>
        </p:nvGrpSpPr>
        <p:grpSpPr>
          <a:xfrm>
            <a:off x="1599964" y="5947474"/>
            <a:ext cx="1400589" cy="1400589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FEEF151-33C9-A047-67A9-4B46AEB4BE0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34F35EDB-B7B7-7E83-F75D-FE8F2013A30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C101D9AD-B173-F025-735D-D6C94B52537E}"/>
              </a:ext>
            </a:extLst>
          </p:cNvPr>
          <p:cNvGrpSpPr/>
          <p:nvPr/>
        </p:nvGrpSpPr>
        <p:grpSpPr>
          <a:xfrm>
            <a:off x="1689237" y="6036747"/>
            <a:ext cx="1222042" cy="122204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857635AD-31EC-CA81-3950-7BF080DAC94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FC9CE020-986B-55DA-6B06-4335AC94754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402AEF64-FD60-B581-CD40-828AB70CC743}"/>
              </a:ext>
            </a:extLst>
          </p:cNvPr>
          <p:cNvGrpSpPr/>
          <p:nvPr/>
        </p:nvGrpSpPr>
        <p:grpSpPr>
          <a:xfrm>
            <a:off x="9046063" y="3852896"/>
            <a:ext cx="1400589" cy="1400589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19454CC-B423-DCDE-D373-E7A5CE757CD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C9217E69-221A-0815-02A9-FA16EC3F39C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0849AD8F-6E8D-F3C6-C6A9-2890FC1E8D7A}"/>
              </a:ext>
            </a:extLst>
          </p:cNvPr>
          <p:cNvGrpSpPr/>
          <p:nvPr/>
        </p:nvGrpSpPr>
        <p:grpSpPr>
          <a:xfrm>
            <a:off x="9135336" y="3942170"/>
            <a:ext cx="1222042" cy="1222042"/>
            <a:chOff x="0" y="0"/>
            <a:chExt cx="812800" cy="812800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0E83843-3DBF-E460-9CB3-B84646D3FC9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0C437912-F4A7-77B7-83F0-041FC6BDB64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651F322A-4E8C-AA99-451F-A64B8B50DAA8}"/>
              </a:ext>
            </a:extLst>
          </p:cNvPr>
          <p:cNvGrpSpPr/>
          <p:nvPr/>
        </p:nvGrpSpPr>
        <p:grpSpPr>
          <a:xfrm>
            <a:off x="9046063" y="5947474"/>
            <a:ext cx="1400589" cy="1400589"/>
            <a:chOff x="0" y="0"/>
            <a:chExt cx="812800" cy="8128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E2F625B-6907-2FEE-CA35-7D918F5F4F5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55E0FDBD-1494-74E1-D376-0B0FE03E8B3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EE2BC2E1-7536-3F4B-52FC-312A9FE387C9}"/>
              </a:ext>
            </a:extLst>
          </p:cNvPr>
          <p:cNvGrpSpPr/>
          <p:nvPr/>
        </p:nvGrpSpPr>
        <p:grpSpPr>
          <a:xfrm>
            <a:off x="9135336" y="6036747"/>
            <a:ext cx="1222042" cy="1222042"/>
            <a:chOff x="0" y="0"/>
            <a:chExt cx="812800" cy="8128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DAC0F73-C473-84CD-88E1-981BB1E4332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D771A6FE-53D2-06BE-4B80-23FB6484518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CBCD1882-6DD0-E00A-31AA-0FF8CD328982}"/>
              </a:ext>
            </a:extLst>
          </p:cNvPr>
          <p:cNvSpPr/>
          <p:nvPr/>
        </p:nvSpPr>
        <p:spPr>
          <a:xfrm>
            <a:off x="14598388" y="-573667"/>
            <a:ext cx="1196434" cy="3204734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A14C5D7E-8A9F-240B-9EA0-8BA93F6ACF10}"/>
              </a:ext>
            </a:extLst>
          </p:cNvPr>
          <p:cNvSpPr txBox="1"/>
          <p:nvPr/>
        </p:nvSpPr>
        <p:spPr>
          <a:xfrm>
            <a:off x="5256523" y="1926432"/>
            <a:ext cx="7579080" cy="129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5"/>
              </a:lnSpc>
            </a:pPr>
            <a:r>
              <a:rPr lang="en-US" sz="10081" dirty="0" err="1">
                <a:solidFill>
                  <a:srgbClr val="483A00"/>
                </a:solidFill>
                <a:latin typeface="Baloo Thambi" panose="020B0604020202020204" charset="0"/>
                <a:ea typeface="Baloo Thambi"/>
                <a:cs typeface="Baloo Thambi" panose="020B0604020202020204" charset="0"/>
                <a:sym typeface="Baloo Thambi"/>
              </a:rPr>
              <a:t>TÌM</a:t>
            </a:r>
            <a:r>
              <a:rPr lang="en-US" sz="10081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10081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HIỂU</a:t>
            </a:r>
            <a:r>
              <a:rPr lang="en-US" sz="10081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A43CFE0F-74ED-ADD6-7DB5-408020F64753}"/>
              </a:ext>
            </a:extLst>
          </p:cNvPr>
          <p:cNvSpPr txBox="1"/>
          <p:nvPr/>
        </p:nvSpPr>
        <p:spPr>
          <a:xfrm>
            <a:off x="1422221" y="4232197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01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7939FB00-E7DD-7990-675A-61D5786DF088}"/>
              </a:ext>
            </a:extLst>
          </p:cNvPr>
          <p:cNvSpPr txBox="1"/>
          <p:nvPr/>
        </p:nvSpPr>
        <p:spPr>
          <a:xfrm>
            <a:off x="1479132" y="6326775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02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AF02B8D1-9E10-FDEB-6AE8-4A3C515A9DC2}"/>
              </a:ext>
            </a:extLst>
          </p:cNvPr>
          <p:cNvSpPr txBox="1"/>
          <p:nvPr/>
        </p:nvSpPr>
        <p:spPr>
          <a:xfrm>
            <a:off x="8925231" y="4277981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03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F9C09C3B-A3A4-C0F3-24DB-151081991D20}"/>
              </a:ext>
            </a:extLst>
          </p:cNvPr>
          <p:cNvSpPr txBox="1"/>
          <p:nvPr/>
        </p:nvSpPr>
        <p:spPr>
          <a:xfrm>
            <a:off x="8925231" y="6326775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04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ED2621A6-CF02-6BCC-AAB0-73B470FC6ACF}"/>
              </a:ext>
            </a:extLst>
          </p:cNvPr>
          <p:cNvSpPr txBox="1"/>
          <p:nvPr/>
        </p:nvSpPr>
        <p:spPr>
          <a:xfrm>
            <a:off x="3302598" y="6071299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phân lân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71B1836D-CBC3-2A24-BFFC-931DB2688349}"/>
              </a:ext>
            </a:extLst>
          </p:cNvPr>
          <p:cNvSpPr txBox="1"/>
          <p:nvPr/>
        </p:nvSpPr>
        <p:spPr>
          <a:xfrm>
            <a:off x="10805608" y="4000740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phân kali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FF682700-B4D2-1F13-A96E-59CCAC484ED6}"/>
              </a:ext>
            </a:extLst>
          </p:cNvPr>
          <p:cNvSpPr txBox="1"/>
          <p:nvPr/>
        </p:nvSpPr>
        <p:spPr>
          <a:xfrm>
            <a:off x="10748458" y="6029565"/>
            <a:ext cx="456857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</a:t>
            </a:r>
          </a:p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phân ammophos</a:t>
            </a:r>
          </a:p>
        </p:txBody>
      </p:sp>
    </p:spTree>
    <p:extLst>
      <p:ext uri="{BB962C8B-B14F-4D97-AF65-F5344CB8AC3E}">
        <p14:creationId xmlns:p14="http://schemas.microsoft.com/office/powerpoint/2010/main" val="36081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55320" y="1986570"/>
            <a:ext cx="16177360" cy="7313173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95141" y="2152187"/>
            <a:ext cx="14604016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8"/>
              </a:lnSpc>
            </a:pPr>
            <a:r>
              <a:rPr lang="en-US" sz="9948" dirty="0" err="1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SẢN</a:t>
            </a:r>
            <a:r>
              <a:rPr lang="en-US" sz="9948" dirty="0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 </a:t>
            </a:r>
            <a:r>
              <a:rPr lang="en-US" sz="9948" dirty="0" err="1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XUẤT</a:t>
            </a:r>
            <a:r>
              <a:rPr lang="en-US" sz="9948" dirty="0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 </a:t>
            </a:r>
            <a:r>
              <a:rPr lang="en-US" sz="9948" dirty="0" err="1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PHÂN</a:t>
            </a:r>
            <a:r>
              <a:rPr lang="en-US" sz="9948" dirty="0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 KALI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2851" y="905496"/>
            <a:ext cx="2512433" cy="251243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02993" y="1065638"/>
            <a:ext cx="2192149" cy="219214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E27E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967042" y="4224868"/>
            <a:ext cx="137454" cy="2753691"/>
            <a:chOff x="0" y="0"/>
            <a:chExt cx="36202" cy="7252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202" cy="725252"/>
            </a:xfrm>
            <a:custGeom>
              <a:avLst/>
              <a:gdLst/>
              <a:ahLst/>
              <a:cxnLst/>
              <a:rect l="l" t="t" r="r" b="b"/>
              <a:pathLst>
                <a:path w="36202" h="725252">
                  <a:moveTo>
                    <a:pt x="0" y="0"/>
                  </a:moveTo>
                  <a:lnTo>
                    <a:pt x="36202" y="0"/>
                  </a:lnTo>
                  <a:lnTo>
                    <a:pt x="36202" y="725252"/>
                  </a:lnTo>
                  <a:lnTo>
                    <a:pt x="0" y="725252"/>
                  </a:lnTo>
                  <a:close/>
                </a:path>
              </a:pathLst>
            </a:custGeom>
            <a:solidFill>
              <a:srgbClr val="FF751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6202" cy="76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1019750">
            <a:off x="14885493" y="5472172"/>
            <a:ext cx="2863658" cy="4114800"/>
          </a:xfrm>
          <a:custGeom>
            <a:avLst/>
            <a:gdLst/>
            <a:ahLst/>
            <a:cxnLst/>
            <a:rect l="l" t="t" r="r" b="b"/>
            <a:pathLst>
              <a:path w="2863658" h="4114800">
                <a:moveTo>
                  <a:pt x="0" y="0"/>
                </a:moveTo>
                <a:lnTo>
                  <a:pt x="2863658" y="0"/>
                </a:lnTo>
                <a:lnTo>
                  <a:pt x="28636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338812" y="4313672"/>
            <a:ext cx="10153818" cy="249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11"/>
              </a:lnSpc>
              <a:spcBef>
                <a:spcPct val="0"/>
              </a:spcBef>
            </a:pP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lân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là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tên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gọi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chung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của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các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loại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bón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vô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cơ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cung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cấp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nguyên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tố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potassium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cho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cây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trồng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.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Hàm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lượng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%K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trong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là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yếu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tố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thể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hiện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cho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độ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dinh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dưỡng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của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lân</a:t>
            </a:r>
            <a:r>
              <a:rPr lang="en-US" sz="3579" dirty="0">
                <a:solidFill>
                  <a:srgbClr val="FF751F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175992" y="1573623"/>
            <a:ext cx="2945939" cy="147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43"/>
              </a:lnSpc>
            </a:pPr>
            <a:r>
              <a:rPr lang="en-US" sz="11660">
                <a:solidFill>
                  <a:srgbClr val="FF5757"/>
                </a:solidFill>
                <a:latin typeface="Baloo Thambi"/>
                <a:ea typeface="Baloo Thambi"/>
                <a:cs typeface="Baloo Thambi"/>
                <a:sym typeface="Baloo Thambi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0BC64-8F05-635D-464B-4AF8137F8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0C7D42-7F6B-6E66-30F8-9C3077251B41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D83AC63-861F-2C0E-8EC9-A7BF3BE23101}"/>
              </a:ext>
            </a:extLst>
          </p:cNvPr>
          <p:cNvGrpSpPr/>
          <p:nvPr/>
        </p:nvGrpSpPr>
        <p:grpSpPr>
          <a:xfrm>
            <a:off x="1081940" y="1028700"/>
            <a:ext cx="7820583" cy="8229600"/>
            <a:chOff x="0" y="0"/>
            <a:chExt cx="1967000" cy="20698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BF774D8-4190-4736-3AFA-8B2BF645FFB8}"/>
                </a:ext>
              </a:extLst>
            </p:cNvPr>
            <p:cNvSpPr/>
            <p:nvPr/>
          </p:nvSpPr>
          <p:spPr>
            <a:xfrm>
              <a:off x="0" y="0"/>
              <a:ext cx="1967000" cy="2069875"/>
            </a:xfrm>
            <a:custGeom>
              <a:avLst/>
              <a:gdLst/>
              <a:ahLst/>
              <a:cxnLst/>
              <a:rect l="l" t="t" r="r" b="b"/>
              <a:pathLst>
                <a:path w="1967000" h="2069875">
                  <a:moveTo>
                    <a:pt x="50487" y="0"/>
                  </a:moveTo>
                  <a:lnTo>
                    <a:pt x="1916513" y="0"/>
                  </a:lnTo>
                  <a:cubicBezTo>
                    <a:pt x="1944396" y="0"/>
                    <a:pt x="1967000" y="22604"/>
                    <a:pt x="1967000" y="50487"/>
                  </a:cubicBezTo>
                  <a:lnTo>
                    <a:pt x="1967000" y="2019388"/>
                  </a:lnTo>
                  <a:cubicBezTo>
                    <a:pt x="1967000" y="2032778"/>
                    <a:pt x="1961681" y="2045619"/>
                    <a:pt x="1952213" y="2055087"/>
                  </a:cubicBezTo>
                  <a:cubicBezTo>
                    <a:pt x="1942745" y="2064556"/>
                    <a:pt x="1929903" y="2069875"/>
                    <a:pt x="1916513" y="2069875"/>
                  </a:cubicBezTo>
                  <a:lnTo>
                    <a:pt x="50487" y="2069875"/>
                  </a:lnTo>
                  <a:cubicBezTo>
                    <a:pt x="22604" y="2069875"/>
                    <a:pt x="0" y="2047271"/>
                    <a:pt x="0" y="2019388"/>
                  </a:cubicBezTo>
                  <a:lnTo>
                    <a:pt x="0" y="50487"/>
                  </a:lnTo>
                  <a:cubicBezTo>
                    <a:pt x="0" y="37097"/>
                    <a:pt x="5319" y="24255"/>
                    <a:pt x="14787" y="14787"/>
                  </a:cubicBezTo>
                  <a:cubicBezTo>
                    <a:pt x="24255" y="5319"/>
                    <a:pt x="37097" y="0"/>
                    <a:pt x="50487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8DA5B06-E127-82B1-AE76-062999E34893}"/>
                </a:ext>
              </a:extLst>
            </p:cNvPr>
            <p:cNvSpPr txBox="1"/>
            <p:nvPr/>
          </p:nvSpPr>
          <p:spPr>
            <a:xfrm>
              <a:off x="0" y="-38100"/>
              <a:ext cx="1967000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20D67F2-F51D-D1E5-4790-E3B27874DAB9}"/>
              </a:ext>
            </a:extLst>
          </p:cNvPr>
          <p:cNvGrpSpPr/>
          <p:nvPr/>
        </p:nvGrpSpPr>
        <p:grpSpPr>
          <a:xfrm>
            <a:off x="9836583" y="1028700"/>
            <a:ext cx="7471397" cy="8229600"/>
            <a:chOff x="0" y="0"/>
            <a:chExt cx="1879175" cy="20698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6B9A01E-2E67-EBDF-611B-C7FEF0EDDD84}"/>
                </a:ext>
              </a:extLst>
            </p:cNvPr>
            <p:cNvSpPr/>
            <p:nvPr/>
          </p:nvSpPr>
          <p:spPr>
            <a:xfrm>
              <a:off x="0" y="0"/>
              <a:ext cx="1879174" cy="2069875"/>
            </a:xfrm>
            <a:custGeom>
              <a:avLst/>
              <a:gdLst/>
              <a:ahLst/>
              <a:cxnLst/>
              <a:rect l="l" t="t" r="r" b="b"/>
              <a:pathLst>
                <a:path w="1879174" h="2069875">
                  <a:moveTo>
                    <a:pt x="52847" y="0"/>
                  </a:moveTo>
                  <a:lnTo>
                    <a:pt x="1826328" y="0"/>
                  </a:lnTo>
                  <a:cubicBezTo>
                    <a:pt x="1855514" y="0"/>
                    <a:pt x="1879174" y="23660"/>
                    <a:pt x="1879174" y="52847"/>
                  </a:cubicBezTo>
                  <a:lnTo>
                    <a:pt x="1879174" y="2017028"/>
                  </a:lnTo>
                  <a:cubicBezTo>
                    <a:pt x="1879174" y="2046214"/>
                    <a:pt x="1855514" y="2069875"/>
                    <a:pt x="1826328" y="2069875"/>
                  </a:cubicBezTo>
                  <a:lnTo>
                    <a:pt x="52847" y="2069875"/>
                  </a:lnTo>
                  <a:cubicBezTo>
                    <a:pt x="23660" y="2069875"/>
                    <a:pt x="0" y="2046214"/>
                    <a:pt x="0" y="2017028"/>
                  </a:cubicBezTo>
                  <a:lnTo>
                    <a:pt x="0" y="52847"/>
                  </a:lnTo>
                  <a:cubicBezTo>
                    <a:pt x="0" y="23660"/>
                    <a:pt x="23660" y="0"/>
                    <a:pt x="52847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0E733FE-B1AC-941F-2257-AF85BB3CC34F}"/>
                </a:ext>
              </a:extLst>
            </p:cNvPr>
            <p:cNvSpPr txBox="1"/>
            <p:nvPr/>
          </p:nvSpPr>
          <p:spPr>
            <a:xfrm>
              <a:off x="0" y="-38100"/>
              <a:ext cx="1879175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35D424D1-B89A-74B2-548C-71CACDCF1CA4}"/>
              </a:ext>
            </a:extLst>
          </p:cNvPr>
          <p:cNvSpPr txBox="1"/>
          <p:nvPr/>
        </p:nvSpPr>
        <p:spPr>
          <a:xfrm>
            <a:off x="1232621" y="1636471"/>
            <a:ext cx="7519220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8499" dirty="0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THÀNH </a:t>
            </a:r>
            <a:r>
              <a:rPr lang="en-US" sz="8499" dirty="0" err="1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PHẦN</a:t>
            </a:r>
            <a:endParaRPr lang="en-US" sz="8499" dirty="0">
              <a:solidFill>
                <a:srgbClr val="FF751F"/>
              </a:solidFill>
              <a:latin typeface="FS ClanPro-NarrowUltra" panose="02000503040000020004" pitchFamily="2" charset="0"/>
              <a:ea typeface="Bungee"/>
              <a:cs typeface="Bungee"/>
              <a:sym typeface="Bungee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9875CB4-8D0C-F6C4-98B4-16B924CA8AAC}"/>
              </a:ext>
            </a:extLst>
          </p:cNvPr>
          <p:cNvSpPr txBox="1"/>
          <p:nvPr/>
        </p:nvSpPr>
        <p:spPr>
          <a:xfrm>
            <a:off x="9733806" y="1670360"/>
            <a:ext cx="7472254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8"/>
              </a:lnSpc>
            </a:pPr>
            <a:r>
              <a:rPr lang="en-US" sz="8108" dirty="0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NGUYÊN LIỆU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D980F65-1D9F-145F-7F4F-0345B9165FA0}"/>
              </a:ext>
            </a:extLst>
          </p:cNvPr>
          <p:cNvSpPr txBox="1"/>
          <p:nvPr/>
        </p:nvSpPr>
        <p:spPr>
          <a:xfrm>
            <a:off x="11582400" y="7209076"/>
            <a:ext cx="4576611" cy="654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Quặng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sylvinite</a:t>
            </a:r>
          </a:p>
        </p:txBody>
      </p:sp>
      <p:pic>
        <p:nvPicPr>
          <p:cNvPr id="5122" name="Picture 2" descr="Sylvinit – Wikipedia tiếng Việt">
            <a:extLst>
              <a:ext uri="{FF2B5EF4-FFF2-40B4-BE49-F238E27FC236}">
                <a16:creationId xmlns:a16="http://schemas.microsoft.com/office/drawing/2014/main" id="{9AD73C58-E50C-3BDF-DB5D-D421010EE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494" y="2921120"/>
            <a:ext cx="4759569" cy="42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AF96C7E-6720-56C2-0531-6ECC22E74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7416" r="12106" b="32228"/>
          <a:stretch>
            <a:fillRect/>
          </a:stretch>
        </p:blipFill>
        <p:spPr bwMode="auto">
          <a:xfrm>
            <a:off x="1168397" y="2683503"/>
            <a:ext cx="7519221" cy="51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536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940" y="1028700"/>
            <a:ext cx="7820583" cy="8229600"/>
            <a:chOff x="0" y="0"/>
            <a:chExt cx="1967000" cy="20698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7000" cy="2069875"/>
            </a:xfrm>
            <a:custGeom>
              <a:avLst/>
              <a:gdLst/>
              <a:ahLst/>
              <a:cxnLst/>
              <a:rect l="l" t="t" r="r" b="b"/>
              <a:pathLst>
                <a:path w="1967000" h="2069875">
                  <a:moveTo>
                    <a:pt x="50487" y="0"/>
                  </a:moveTo>
                  <a:lnTo>
                    <a:pt x="1916513" y="0"/>
                  </a:lnTo>
                  <a:cubicBezTo>
                    <a:pt x="1944396" y="0"/>
                    <a:pt x="1967000" y="22604"/>
                    <a:pt x="1967000" y="50487"/>
                  </a:cubicBezTo>
                  <a:lnTo>
                    <a:pt x="1967000" y="2019388"/>
                  </a:lnTo>
                  <a:cubicBezTo>
                    <a:pt x="1967000" y="2032778"/>
                    <a:pt x="1961681" y="2045619"/>
                    <a:pt x="1952213" y="2055087"/>
                  </a:cubicBezTo>
                  <a:cubicBezTo>
                    <a:pt x="1942745" y="2064556"/>
                    <a:pt x="1929903" y="2069875"/>
                    <a:pt x="1916513" y="2069875"/>
                  </a:cubicBezTo>
                  <a:lnTo>
                    <a:pt x="50487" y="2069875"/>
                  </a:lnTo>
                  <a:cubicBezTo>
                    <a:pt x="22604" y="2069875"/>
                    <a:pt x="0" y="2047271"/>
                    <a:pt x="0" y="2019388"/>
                  </a:cubicBezTo>
                  <a:lnTo>
                    <a:pt x="0" y="50487"/>
                  </a:lnTo>
                  <a:cubicBezTo>
                    <a:pt x="0" y="37097"/>
                    <a:pt x="5319" y="24255"/>
                    <a:pt x="14787" y="14787"/>
                  </a:cubicBezTo>
                  <a:cubicBezTo>
                    <a:pt x="24255" y="5319"/>
                    <a:pt x="37097" y="0"/>
                    <a:pt x="50487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67000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836583" y="1028700"/>
            <a:ext cx="7471397" cy="8229600"/>
            <a:chOff x="0" y="0"/>
            <a:chExt cx="1879175" cy="20698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79174" cy="2069875"/>
            </a:xfrm>
            <a:custGeom>
              <a:avLst/>
              <a:gdLst/>
              <a:ahLst/>
              <a:cxnLst/>
              <a:rect l="l" t="t" r="r" b="b"/>
              <a:pathLst>
                <a:path w="1879174" h="2069875">
                  <a:moveTo>
                    <a:pt x="52847" y="0"/>
                  </a:moveTo>
                  <a:lnTo>
                    <a:pt x="1826328" y="0"/>
                  </a:lnTo>
                  <a:cubicBezTo>
                    <a:pt x="1855514" y="0"/>
                    <a:pt x="1879174" y="23660"/>
                    <a:pt x="1879174" y="52847"/>
                  </a:cubicBezTo>
                  <a:lnTo>
                    <a:pt x="1879174" y="2017028"/>
                  </a:lnTo>
                  <a:cubicBezTo>
                    <a:pt x="1879174" y="2046214"/>
                    <a:pt x="1855514" y="2069875"/>
                    <a:pt x="1826328" y="2069875"/>
                  </a:cubicBezTo>
                  <a:lnTo>
                    <a:pt x="52847" y="2069875"/>
                  </a:lnTo>
                  <a:cubicBezTo>
                    <a:pt x="23660" y="2069875"/>
                    <a:pt x="0" y="2046214"/>
                    <a:pt x="0" y="2017028"/>
                  </a:cubicBezTo>
                  <a:lnTo>
                    <a:pt x="0" y="52847"/>
                  </a:lnTo>
                  <a:cubicBezTo>
                    <a:pt x="0" y="23660"/>
                    <a:pt x="23660" y="0"/>
                    <a:pt x="52847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79175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32621" y="1636471"/>
            <a:ext cx="7519220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8499" dirty="0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THÀNH </a:t>
            </a:r>
            <a:r>
              <a:rPr lang="en-US" sz="8499" dirty="0" err="1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PHẦN</a:t>
            </a:r>
            <a:endParaRPr lang="en-US" sz="8499" dirty="0">
              <a:solidFill>
                <a:srgbClr val="FF751F"/>
              </a:solidFill>
              <a:latin typeface="FS ClanPro-NarrowUltra" panose="02000503040000020004" pitchFamily="2" charset="0"/>
              <a:ea typeface="Bungee"/>
              <a:cs typeface="Bungee"/>
              <a:sym typeface="Bunge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81940" y="3101429"/>
            <a:ext cx="7646418" cy="137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74749" lvl="1" indent="-742950" algn="l">
              <a:lnSpc>
                <a:spcPts val="5599"/>
              </a:lnSpc>
              <a:buFont typeface="+mj-lt"/>
              <a:buAutoNum type="arabicPeriod"/>
            </a:pP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Potassium chloride (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KCl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)</a:t>
            </a:r>
          </a:p>
          <a:p>
            <a:pPr marL="1174749" lvl="1" indent="-742950" algn="l">
              <a:lnSpc>
                <a:spcPts val="5599"/>
              </a:lnSpc>
              <a:buFont typeface="+mj-lt"/>
              <a:buAutoNum type="arabicPeriod"/>
            </a:pP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Potassium sulfate (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K₂SO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₄)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9587" y="5133975"/>
            <a:ext cx="7472254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8"/>
              </a:lnSpc>
            </a:pPr>
            <a:r>
              <a:rPr lang="en-US" sz="8108" dirty="0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NGUYÊN LIỆU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6898" y="6470896"/>
            <a:ext cx="4576611" cy="654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Quặng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sylvinite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87046" y="1461436"/>
            <a:ext cx="7472254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8"/>
              </a:lnSpc>
            </a:pPr>
            <a:r>
              <a:rPr lang="en-US" sz="8108" dirty="0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QUY </a:t>
            </a:r>
            <a:r>
              <a:rPr lang="en-US" sz="8108" dirty="0" err="1">
                <a:solidFill>
                  <a:srgbClr val="FF751F"/>
                </a:solidFill>
                <a:latin typeface="FS ClanPro-NarrowUltra" panose="02000503040000020004" pitchFamily="2" charset="0"/>
                <a:ea typeface="Bungee"/>
                <a:cs typeface="Bungee"/>
                <a:sym typeface="Bungee"/>
              </a:rPr>
              <a:t>TRÌNH</a:t>
            </a:r>
            <a:endParaRPr lang="en-US" sz="8108" dirty="0">
              <a:solidFill>
                <a:srgbClr val="FF751F"/>
              </a:solidFill>
              <a:latin typeface="FS ClanPro-NarrowUltra" panose="02000503040000020004" pitchFamily="2" charset="0"/>
              <a:ea typeface="Bungee"/>
              <a:cs typeface="Bungee"/>
              <a:sym typeface="Bunge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881616" y="2573537"/>
            <a:ext cx="7324444" cy="2105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Tách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KCl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thực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hiện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bằng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phương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pháp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hòa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tan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rồi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kết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tinh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phân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đoạn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hoặc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tuyền</a:t>
            </a:r>
            <a:r>
              <a:rPr lang="en-US" sz="3999" dirty="0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 </a:t>
            </a:r>
            <a:r>
              <a:rPr lang="en-US" sz="3999" dirty="0" err="1">
                <a:solidFill>
                  <a:srgbClr val="FF751F"/>
                </a:solidFill>
                <a:latin typeface="Century Schoolbook" panose="02040604050505020304" pitchFamily="18" charset="0"/>
                <a:ea typeface="Muli Bold"/>
                <a:cs typeface="Muli Bold"/>
                <a:sym typeface="Muli Bold"/>
              </a:rPr>
              <a:t>nổi</a:t>
            </a:r>
            <a:r>
              <a:rPr lang="en-US" sz="3999" b="1" dirty="0">
                <a:solidFill>
                  <a:srgbClr val="FF751F"/>
                </a:solidFill>
                <a:latin typeface="Muli Bold"/>
                <a:ea typeface="Muli Bold"/>
                <a:cs typeface="Muli Bold"/>
                <a:sym typeface="Muli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79EF1-C01A-321E-41E4-6A591FEF2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331CFA2-9348-C04C-7770-B3E6F19BCE43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C002195-D632-6396-2ED0-695B73F4404B}"/>
              </a:ext>
            </a:extLst>
          </p:cNvPr>
          <p:cNvGrpSpPr/>
          <p:nvPr/>
        </p:nvGrpSpPr>
        <p:grpSpPr>
          <a:xfrm>
            <a:off x="1028700" y="1028700"/>
            <a:ext cx="16230600" cy="8229600"/>
            <a:chOff x="0" y="0"/>
            <a:chExt cx="4513182" cy="228837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729FE48-37CD-6A38-14FF-424C44A9A2D1}"/>
                </a:ext>
              </a:extLst>
            </p:cNvPr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DBAD6D0-015D-C213-07D6-AD5D892C4346}"/>
                </a:ext>
              </a:extLst>
            </p:cNvPr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DE9DCD6-57B1-F063-3F57-BD4E0F5485D1}"/>
              </a:ext>
            </a:extLst>
          </p:cNvPr>
          <p:cNvSpPr/>
          <p:nvPr/>
        </p:nvSpPr>
        <p:spPr>
          <a:xfrm>
            <a:off x="3296025" y="1014859"/>
            <a:ext cx="11695951" cy="8257282"/>
          </a:xfrm>
          <a:custGeom>
            <a:avLst/>
            <a:gdLst/>
            <a:ahLst/>
            <a:cxnLst/>
            <a:rect l="l" t="t" r="r" b="b"/>
            <a:pathLst>
              <a:path w="11695951" h="8257282">
                <a:moveTo>
                  <a:pt x="0" y="0"/>
                </a:moveTo>
                <a:lnTo>
                  <a:pt x="11695950" y="0"/>
                </a:lnTo>
                <a:lnTo>
                  <a:pt x="11695950" y="8257282"/>
                </a:lnTo>
                <a:lnTo>
                  <a:pt x="0" y="8257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4000"/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3A4BD52-6AB8-CBAB-59CE-CD8B70586220}"/>
              </a:ext>
            </a:extLst>
          </p:cNvPr>
          <p:cNvSpPr txBox="1"/>
          <p:nvPr/>
        </p:nvSpPr>
        <p:spPr>
          <a:xfrm>
            <a:off x="3302598" y="3976721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xuất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phân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đạm</a:t>
            </a:r>
            <a:endParaRPr lang="en-US" sz="5000" dirty="0">
              <a:solidFill>
                <a:srgbClr val="483A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C3F856E4-5A3B-68D3-A070-C496DD83B5E0}"/>
              </a:ext>
            </a:extLst>
          </p:cNvPr>
          <p:cNvGrpSpPr/>
          <p:nvPr/>
        </p:nvGrpSpPr>
        <p:grpSpPr>
          <a:xfrm>
            <a:off x="1599964" y="3852896"/>
            <a:ext cx="1400589" cy="1400589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380510F-2770-5764-95E7-A4EA2B75C28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E74C965-7070-F200-0BA9-59277F25AA4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2925883-F621-FB5F-8517-77D29DAFD26C}"/>
              </a:ext>
            </a:extLst>
          </p:cNvPr>
          <p:cNvGrpSpPr/>
          <p:nvPr/>
        </p:nvGrpSpPr>
        <p:grpSpPr>
          <a:xfrm>
            <a:off x="1689237" y="3942170"/>
            <a:ext cx="1222042" cy="122204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F355638-A23E-287F-97D5-27AF8DE49A4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A284FE76-A04F-0A17-C150-80616EC7EBA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B94F7AC-9F77-68BB-B24E-5E59D0208366}"/>
              </a:ext>
            </a:extLst>
          </p:cNvPr>
          <p:cNvGrpSpPr/>
          <p:nvPr/>
        </p:nvGrpSpPr>
        <p:grpSpPr>
          <a:xfrm>
            <a:off x="1599964" y="5947474"/>
            <a:ext cx="1400589" cy="1400589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FB3D83E-6D47-10D2-7722-5BCBD20A44A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1CED7CE2-2108-53D6-43AB-FDA464C5399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0D787DA8-5327-F9F5-6DDD-520C9E20E3C9}"/>
              </a:ext>
            </a:extLst>
          </p:cNvPr>
          <p:cNvGrpSpPr/>
          <p:nvPr/>
        </p:nvGrpSpPr>
        <p:grpSpPr>
          <a:xfrm>
            <a:off x="1689237" y="6036747"/>
            <a:ext cx="1222042" cy="122204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848556A-E4D2-1DDE-4B4F-4C70A00F363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CB8BC15C-ECF7-75E6-43A0-597013AF02A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11350ECE-B9A1-22D3-4A2A-E7E78396CAA6}"/>
              </a:ext>
            </a:extLst>
          </p:cNvPr>
          <p:cNvGrpSpPr/>
          <p:nvPr/>
        </p:nvGrpSpPr>
        <p:grpSpPr>
          <a:xfrm>
            <a:off x="9046063" y="3852896"/>
            <a:ext cx="1400589" cy="1400589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95EBDFD-41A3-C572-5829-B2BA56FFEC0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776790AE-3A5E-2F44-380D-6D5EBCACFFD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3BE1D9D9-EF34-D9FC-CD7D-04571C953E2F}"/>
              </a:ext>
            </a:extLst>
          </p:cNvPr>
          <p:cNvGrpSpPr/>
          <p:nvPr/>
        </p:nvGrpSpPr>
        <p:grpSpPr>
          <a:xfrm>
            <a:off x="9135336" y="3942170"/>
            <a:ext cx="1222042" cy="1222042"/>
            <a:chOff x="0" y="0"/>
            <a:chExt cx="812800" cy="812800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06A9E25-83F8-1A85-FFD1-E0E521AAD6B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2F019308-5101-23F0-28AE-8B0F6E62E4B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F1966A1D-A68C-198F-3203-BA8397EBCC68}"/>
              </a:ext>
            </a:extLst>
          </p:cNvPr>
          <p:cNvGrpSpPr/>
          <p:nvPr/>
        </p:nvGrpSpPr>
        <p:grpSpPr>
          <a:xfrm>
            <a:off x="9046063" y="5947474"/>
            <a:ext cx="1400589" cy="1400589"/>
            <a:chOff x="0" y="0"/>
            <a:chExt cx="812800" cy="8128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3E7EEDA-62DB-E6C0-962B-02061E811B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2B4DC20F-9FAC-D73C-EB69-A84FDED7D85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06805B7A-B7D6-F3DF-74AC-566B1422E9F2}"/>
              </a:ext>
            </a:extLst>
          </p:cNvPr>
          <p:cNvGrpSpPr/>
          <p:nvPr/>
        </p:nvGrpSpPr>
        <p:grpSpPr>
          <a:xfrm>
            <a:off x="9135336" y="6036747"/>
            <a:ext cx="1222042" cy="1222042"/>
            <a:chOff x="0" y="0"/>
            <a:chExt cx="812800" cy="8128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7FA2A83-12F3-77E6-EB9D-008514F5815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CF2B868E-9C67-3550-B78E-5E8B27714AF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023FAD66-2BFB-8549-11D2-A1A759D6D426}"/>
              </a:ext>
            </a:extLst>
          </p:cNvPr>
          <p:cNvSpPr/>
          <p:nvPr/>
        </p:nvSpPr>
        <p:spPr>
          <a:xfrm>
            <a:off x="14598388" y="-573667"/>
            <a:ext cx="1196434" cy="3204734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6358A4D0-9FF5-7E4A-0F4E-5D5EDF93E9F5}"/>
              </a:ext>
            </a:extLst>
          </p:cNvPr>
          <p:cNvSpPr txBox="1"/>
          <p:nvPr/>
        </p:nvSpPr>
        <p:spPr>
          <a:xfrm>
            <a:off x="5256523" y="1926432"/>
            <a:ext cx="7579080" cy="129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5"/>
              </a:lnSpc>
            </a:pPr>
            <a:r>
              <a:rPr lang="en-US" sz="10081" dirty="0" err="1">
                <a:solidFill>
                  <a:srgbClr val="483A00"/>
                </a:solidFill>
                <a:latin typeface="Baloo Thambi" panose="020B0604020202020204" charset="0"/>
                <a:ea typeface="Baloo Thambi"/>
                <a:cs typeface="Baloo Thambi" panose="020B0604020202020204" charset="0"/>
                <a:sym typeface="Baloo Thambi"/>
              </a:rPr>
              <a:t>TÌM</a:t>
            </a:r>
            <a:r>
              <a:rPr lang="en-US" sz="10081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10081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HIỂU</a:t>
            </a:r>
            <a:r>
              <a:rPr lang="en-US" sz="10081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1EC72DB2-C348-BC83-A65B-E4AA9EF78B0F}"/>
              </a:ext>
            </a:extLst>
          </p:cNvPr>
          <p:cNvSpPr txBox="1"/>
          <p:nvPr/>
        </p:nvSpPr>
        <p:spPr>
          <a:xfrm>
            <a:off x="1422221" y="4232197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01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4B709E68-8D10-3D2C-2144-B5119067B8B8}"/>
              </a:ext>
            </a:extLst>
          </p:cNvPr>
          <p:cNvSpPr txBox="1"/>
          <p:nvPr/>
        </p:nvSpPr>
        <p:spPr>
          <a:xfrm>
            <a:off x="1479132" y="6326775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02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99404A5B-252A-59EE-D3CD-DC22352BEE87}"/>
              </a:ext>
            </a:extLst>
          </p:cNvPr>
          <p:cNvSpPr txBox="1"/>
          <p:nvPr/>
        </p:nvSpPr>
        <p:spPr>
          <a:xfrm>
            <a:off x="8925231" y="4277981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03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D16B3B8E-8620-F7EB-D6C2-D73CE0BADFB9}"/>
              </a:ext>
            </a:extLst>
          </p:cNvPr>
          <p:cNvSpPr txBox="1"/>
          <p:nvPr/>
        </p:nvSpPr>
        <p:spPr>
          <a:xfrm>
            <a:off x="8925231" y="6326775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04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0DB12759-CD7E-E61C-D75B-4A6640575185}"/>
              </a:ext>
            </a:extLst>
          </p:cNvPr>
          <p:cNvSpPr txBox="1"/>
          <p:nvPr/>
        </p:nvSpPr>
        <p:spPr>
          <a:xfrm>
            <a:off x="3302598" y="6071299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phân lân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6F2F526E-C371-CE3F-FA81-D353EB9D248B}"/>
              </a:ext>
            </a:extLst>
          </p:cNvPr>
          <p:cNvSpPr txBox="1"/>
          <p:nvPr/>
        </p:nvSpPr>
        <p:spPr>
          <a:xfrm>
            <a:off x="10805608" y="4000740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phân kali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585DE300-C08B-1A71-1811-9BF18A1317A8}"/>
              </a:ext>
            </a:extLst>
          </p:cNvPr>
          <p:cNvSpPr txBox="1"/>
          <p:nvPr/>
        </p:nvSpPr>
        <p:spPr>
          <a:xfrm>
            <a:off x="10748458" y="6029565"/>
            <a:ext cx="456857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</a:t>
            </a:r>
          </a:p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phân ammophos</a:t>
            </a:r>
          </a:p>
        </p:txBody>
      </p:sp>
    </p:spTree>
    <p:extLst>
      <p:ext uri="{BB962C8B-B14F-4D97-AF65-F5344CB8AC3E}">
        <p14:creationId xmlns:p14="http://schemas.microsoft.com/office/powerpoint/2010/main" val="147784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8723" y="-11103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945127"/>
            <a:ext cx="16177360" cy="7313173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C2DC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459830" y="1945127"/>
            <a:ext cx="7368341" cy="7209648"/>
          </a:xfrm>
          <a:custGeom>
            <a:avLst/>
            <a:gdLst/>
            <a:ahLst/>
            <a:cxnLst/>
            <a:rect l="l" t="t" r="r" b="b"/>
            <a:pathLst>
              <a:path w="7368341" h="7209648">
                <a:moveTo>
                  <a:pt x="0" y="0"/>
                </a:moveTo>
                <a:lnTo>
                  <a:pt x="7368340" y="0"/>
                </a:lnTo>
                <a:lnTo>
                  <a:pt x="7368340" y="7209649"/>
                </a:lnTo>
                <a:lnTo>
                  <a:pt x="0" y="7209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2851" y="905496"/>
            <a:ext cx="2512433" cy="251243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02993" y="1065638"/>
            <a:ext cx="2192149" cy="219214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52303" y="4224868"/>
            <a:ext cx="137454" cy="2753691"/>
            <a:chOff x="0" y="0"/>
            <a:chExt cx="36202" cy="7252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202" cy="725252"/>
            </a:xfrm>
            <a:custGeom>
              <a:avLst/>
              <a:gdLst/>
              <a:ahLst/>
              <a:cxnLst/>
              <a:rect l="l" t="t" r="r" b="b"/>
              <a:pathLst>
                <a:path w="36202" h="725252">
                  <a:moveTo>
                    <a:pt x="0" y="0"/>
                  </a:moveTo>
                  <a:lnTo>
                    <a:pt x="36202" y="0"/>
                  </a:lnTo>
                  <a:lnTo>
                    <a:pt x="36202" y="725252"/>
                  </a:lnTo>
                  <a:lnTo>
                    <a:pt x="0" y="725252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6202" cy="76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007272" y="1268823"/>
            <a:ext cx="12273456" cy="260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8"/>
              </a:lnSpc>
            </a:pPr>
            <a:r>
              <a:rPr lang="en-US" sz="9948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SẢN</a:t>
            </a:r>
            <a:r>
              <a:rPr lang="en-US" sz="9948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9948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XUẤT</a:t>
            </a:r>
            <a:r>
              <a:rPr lang="en-US" sz="9948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9948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PHÂN</a:t>
            </a:r>
            <a:r>
              <a:rPr lang="en-US" sz="9948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9948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AMMOPHOS</a:t>
            </a:r>
            <a:endParaRPr lang="en-US" sz="9948" dirty="0">
              <a:solidFill>
                <a:srgbClr val="004AAD"/>
              </a:solidFill>
              <a:latin typeface="Baloo Thambi" panose="020B0604020202020204" charset="0"/>
              <a:ea typeface="Bungee"/>
              <a:cs typeface="Baloo Thambi" panose="020B0604020202020204" charset="0"/>
              <a:sym typeface="Bunge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40471" y="4627997"/>
            <a:ext cx="10153818" cy="186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11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ammophos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là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một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loại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bón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vô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cơ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phức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hợp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cung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cấp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hai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nguyên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tố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dinh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dưỡng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chính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là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nitrogen (N) </a:t>
            </a:r>
            <a:r>
              <a:rPr lang="en-US" sz="3600" dirty="0" err="1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và</a:t>
            </a:r>
            <a:r>
              <a:rPr lang="en-US" sz="3600" dirty="0">
                <a:solidFill>
                  <a:srgbClr val="004AAD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phosphorus (P).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175992" y="1573623"/>
            <a:ext cx="2945939" cy="147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43"/>
              </a:lnSpc>
            </a:pPr>
            <a:r>
              <a:rPr lang="en-US" sz="11660">
                <a:solidFill>
                  <a:srgbClr val="004AAD"/>
                </a:solidFill>
                <a:latin typeface="Baloo Thambi"/>
                <a:ea typeface="Baloo Thambi"/>
                <a:cs typeface="Baloo Thambi"/>
                <a:sym typeface="Baloo Thambi"/>
              </a:rPr>
              <a:t>04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5FED875-9A46-FB9E-2AB5-C7748E65185F}"/>
              </a:ext>
            </a:extLst>
          </p:cNvPr>
          <p:cNvSpPr txBox="1"/>
          <p:nvPr/>
        </p:nvSpPr>
        <p:spPr>
          <a:xfrm>
            <a:off x="2518588" y="-1662668"/>
            <a:ext cx="1227345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THÀNH </a:t>
            </a:r>
            <a:r>
              <a:rPr lang="en-US" sz="8000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PHẦN</a:t>
            </a:r>
            <a:endParaRPr lang="en-US" sz="8000" dirty="0">
              <a:solidFill>
                <a:srgbClr val="004AAD"/>
              </a:solidFill>
              <a:latin typeface="Baloo Thambi" panose="020B0604020202020204" charset="0"/>
              <a:ea typeface="Bungee"/>
              <a:cs typeface="Baloo Thambi" panose="020B0604020202020204" charset="0"/>
              <a:sym typeface="Bunge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4B1E4-88CA-7E4F-0D7F-28249D730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3C529A3-1CA5-0479-2B5B-50C5DD58950B}"/>
              </a:ext>
            </a:extLst>
          </p:cNvPr>
          <p:cNvSpPr/>
          <p:nvPr/>
        </p:nvSpPr>
        <p:spPr>
          <a:xfrm>
            <a:off x="-208723" y="-11103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949F7FA-3264-EC57-DBE5-7BAB2619F9EF}"/>
              </a:ext>
            </a:extLst>
          </p:cNvPr>
          <p:cNvGrpSpPr/>
          <p:nvPr/>
        </p:nvGrpSpPr>
        <p:grpSpPr>
          <a:xfrm>
            <a:off x="839514" y="1789053"/>
            <a:ext cx="7601035" cy="2429673"/>
            <a:chOff x="0" y="0"/>
            <a:chExt cx="1911781" cy="18393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C4381F6-D0E4-BD71-8062-F1318E20C21B}"/>
                </a:ext>
              </a:extLst>
            </p:cNvPr>
            <p:cNvSpPr/>
            <p:nvPr/>
          </p:nvSpPr>
          <p:spPr>
            <a:xfrm>
              <a:off x="0" y="0"/>
              <a:ext cx="1911781" cy="1839379"/>
            </a:xfrm>
            <a:custGeom>
              <a:avLst/>
              <a:gdLst/>
              <a:ahLst/>
              <a:cxnLst/>
              <a:rect l="l" t="t" r="r" b="b"/>
              <a:pathLst>
                <a:path w="1911781" h="1839379">
                  <a:moveTo>
                    <a:pt x="51945" y="0"/>
                  </a:moveTo>
                  <a:lnTo>
                    <a:pt x="1859836" y="0"/>
                  </a:lnTo>
                  <a:cubicBezTo>
                    <a:pt x="1873612" y="0"/>
                    <a:pt x="1886825" y="5473"/>
                    <a:pt x="1896566" y="15214"/>
                  </a:cubicBezTo>
                  <a:cubicBezTo>
                    <a:pt x="1906308" y="24956"/>
                    <a:pt x="1911781" y="38169"/>
                    <a:pt x="1911781" y="51945"/>
                  </a:cubicBezTo>
                  <a:lnTo>
                    <a:pt x="1911781" y="1787434"/>
                  </a:lnTo>
                  <a:cubicBezTo>
                    <a:pt x="1911781" y="1816122"/>
                    <a:pt x="1888524" y="1839379"/>
                    <a:pt x="1859836" y="1839379"/>
                  </a:cubicBezTo>
                  <a:lnTo>
                    <a:pt x="51945" y="1839379"/>
                  </a:lnTo>
                  <a:cubicBezTo>
                    <a:pt x="23257" y="1839379"/>
                    <a:pt x="0" y="1816122"/>
                    <a:pt x="0" y="1787434"/>
                  </a:cubicBezTo>
                  <a:lnTo>
                    <a:pt x="0" y="51945"/>
                  </a:lnTo>
                  <a:cubicBezTo>
                    <a:pt x="0" y="23257"/>
                    <a:pt x="23257" y="0"/>
                    <a:pt x="51945" y="0"/>
                  </a:cubicBezTo>
                  <a:close/>
                </a:path>
              </a:pathLst>
            </a:custGeom>
            <a:solidFill>
              <a:srgbClr val="C2DC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4161B20-ADF3-810E-DB5E-04F4A831A021}"/>
                </a:ext>
              </a:extLst>
            </p:cNvPr>
            <p:cNvSpPr txBox="1"/>
            <p:nvPr/>
          </p:nvSpPr>
          <p:spPr>
            <a:xfrm>
              <a:off x="0" y="-38100"/>
              <a:ext cx="1911781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780A8C5-53D8-F8E4-C6FA-A7D0E79DD220}"/>
              </a:ext>
            </a:extLst>
          </p:cNvPr>
          <p:cNvGrpSpPr/>
          <p:nvPr/>
        </p:nvGrpSpPr>
        <p:grpSpPr>
          <a:xfrm>
            <a:off x="9446569" y="1789054"/>
            <a:ext cx="7623545" cy="2480000"/>
            <a:chOff x="0" y="0"/>
            <a:chExt cx="1917442" cy="183937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0A6CDAD-C4C0-B7B8-19BE-2D199F449361}"/>
                </a:ext>
              </a:extLst>
            </p:cNvPr>
            <p:cNvSpPr/>
            <p:nvPr/>
          </p:nvSpPr>
          <p:spPr>
            <a:xfrm>
              <a:off x="0" y="0"/>
              <a:ext cx="1917442" cy="1839379"/>
            </a:xfrm>
            <a:custGeom>
              <a:avLst/>
              <a:gdLst/>
              <a:ahLst/>
              <a:cxnLst/>
              <a:rect l="l" t="t" r="r" b="b"/>
              <a:pathLst>
                <a:path w="1917442" h="1839379">
                  <a:moveTo>
                    <a:pt x="51792" y="0"/>
                  </a:moveTo>
                  <a:lnTo>
                    <a:pt x="1865650" y="0"/>
                  </a:lnTo>
                  <a:cubicBezTo>
                    <a:pt x="1894254" y="0"/>
                    <a:pt x="1917442" y="23188"/>
                    <a:pt x="1917442" y="51792"/>
                  </a:cubicBezTo>
                  <a:lnTo>
                    <a:pt x="1917442" y="1787587"/>
                  </a:lnTo>
                  <a:cubicBezTo>
                    <a:pt x="1917442" y="1816191"/>
                    <a:pt x="1894254" y="1839379"/>
                    <a:pt x="1865650" y="1839379"/>
                  </a:cubicBezTo>
                  <a:lnTo>
                    <a:pt x="51792" y="1839379"/>
                  </a:lnTo>
                  <a:cubicBezTo>
                    <a:pt x="23188" y="1839379"/>
                    <a:pt x="0" y="1816191"/>
                    <a:pt x="0" y="1787587"/>
                  </a:cubicBezTo>
                  <a:lnTo>
                    <a:pt x="0" y="51792"/>
                  </a:lnTo>
                  <a:cubicBezTo>
                    <a:pt x="0" y="23188"/>
                    <a:pt x="23188" y="0"/>
                    <a:pt x="51792" y="0"/>
                  </a:cubicBezTo>
                  <a:close/>
                </a:path>
              </a:pathLst>
            </a:custGeom>
            <a:solidFill>
              <a:srgbClr val="C2DC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015F753-5BFB-2326-64F0-41AB087D75A6}"/>
                </a:ext>
              </a:extLst>
            </p:cNvPr>
            <p:cNvSpPr txBox="1"/>
            <p:nvPr/>
          </p:nvSpPr>
          <p:spPr>
            <a:xfrm>
              <a:off x="0" y="-38100"/>
              <a:ext cx="191744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1C3FBD69-85C4-F7BB-10BF-6F028ECD5DAA}"/>
              </a:ext>
            </a:extLst>
          </p:cNvPr>
          <p:cNvSpPr txBox="1"/>
          <p:nvPr/>
        </p:nvSpPr>
        <p:spPr>
          <a:xfrm>
            <a:off x="2515518" y="409695"/>
            <a:ext cx="1227345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THÀNH </a:t>
            </a:r>
            <a:r>
              <a:rPr lang="en-US" sz="8000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PHẦN</a:t>
            </a:r>
            <a:endParaRPr lang="en-US" sz="8000" dirty="0">
              <a:solidFill>
                <a:srgbClr val="004AAD"/>
              </a:solidFill>
              <a:latin typeface="Baloo Thambi" panose="020B0604020202020204" charset="0"/>
              <a:ea typeface="Bungee"/>
              <a:cs typeface="Baloo Thambi" panose="020B0604020202020204" charset="0"/>
              <a:sym typeface="Bungee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2F160B6-8A91-370D-9D0D-59F753E85961}"/>
              </a:ext>
            </a:extLst>
          </p:cNvPr>
          <p:cNvSpPr txBox="1"/>
          <p:nvPr/>
        </p:nvSpPr>
        <p:spPr>
          <a:xfrm>
            <a:off x="762000" y="2341289"/>
            <a:ext cx="7441284" cy="1831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96918" lvl="1" algn="ctr">
              <a:lnSpc>
                <a:spcPts val="3850"/>
              </a:lnSpc>
            </a:pPr>
            <a:r>
              <a:rPr lang="en-US" sz="54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Ammonium </a:t>
            </a:r>
            <a:r>
              <a:rPr lang="en-US" sz="54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dihydrogenphosphate</a:t>
            </a:r>
            <a:endParaRPr lang="en-US" sz="5400" dirty="0">
              <a:solidFill>
                <a:srgbClr val="004AAD"/>
              </a:solidFill>
              <a:latin typeface="Baloo Thambi" panose="020B0604020202020204" charset="0"/>
              <a:ea typeface="Muli"/>
              <a:cs typeface="Baloo Thambi" panose="020B0604020202020204" charset="0"/>
              <a:sym typeface="Muli"/>
            </a:endParaRPr>
          </a:p>
          <a:p>
            <a:pPr marL="296918" lvl="1" algn="ctr"/>
            <a:r>
              <a:rPr lang="en-US" sz="54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( </a:t>
            </a:r>
            <a:r>
              <a:rPr lang="en-US" sz="54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NH₄H₂PO</a:t>
            </a:r>
            <a:r>
              <a:rPr lang="en-US" sz="54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₄)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5C060F-4C82-C08C-95A7-13BE668ED50F}"/>
              </a:ext>
            </a:extLst>
          </p:cNvPr>
          <p:cNvSpPr txBox="1"/>
          <p:nvPr/>
        </p:nvSpPr>
        <p:spPr>
          <a:xfrm>
            <a:off x="9677972" y="2295122"/>
            <a:ext cx="7223068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6918" lvl="1" algn="ctr">
              <a:lnSpc>
                <a:spcPts val="3850"/>
              </a:lnSpc>
            </a:pPr>
            <a:r>
              <a:rPr lang="en-US" sz="54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Diammonium </a:t>
            </a:r>
            <a:r>
              <a:rPr lang="en-US" sz="54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hydrogenphosphate</a:t>
            </a:r>
            <a:endParaRPr lang="en-US" sz="5400" dirty="0">
              <a:solidFill>
                <a:srgbClr val="004AAD"/>
              </a:solidFill>
              <a:latin typeface="Baloo Thambi" panose="020B0604020202020204" charset="0"/>
              <a:ea typeface="Muli"/>
              <a:cs typeface="Baloo Thambi" panose="020B0604020202020204" charset="0"/>
              <a:sym typeface="Muli"/>
            </a:endParaRPr>
          </a:p>
          <a:p>
            <a:pPr marL="296918" lvl="1" algn="ctr"/>
            <a:r>
              <a:rPr lang="en-US" sz="54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(NH₄)₂</a:t>
            </a:r>
            <a:r>
              <a:rPr lang="en-US" sz="54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HPO</a:t>
            </a:r>
            <a:r>
              <a:rPr lang="en-US" sz="54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₄)</a:t>
            </a:r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CE609004-3C82-4425-2847-124AABBE5963}"/>
              </a:ext>
            </a:extLst>
          </p:cNvPr>
          <p:cNvGrpSpPr/>
          <p:nvPr/>
        </p:nvGrpSpPr>
        <p:grpSpPr>
          <a:xfrm>
            <a:off x="817004" y="4686696"/>
            <a:ext cx="16084036" cy="3811250"/>
            <a:chOff x="0" y="0"/>
            <a:chExt cx="1917442" cy="1839379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801BFC6-800F-F23E-086E-17FD3F57965D}"/>
                </a:ext>
              </a:extLst>
            </p:cNvPr>
            <p:cNvSpPr/>
            <p:nvPr/>
          </p:nvSpPr>
          <p:spPr>
            <a:xfrm>
              <a:off x="0" y="0"/>
              <a:ext cx="1917442" cy="1839379"/>
            </a:xfrm>
            <a:custGeom>
              <a:avLst/>
              <a:gdLst/>
              <a:ahLst/>
              <a:cxnLst/>
              <a:rect l="l" t="t" r="r" b="b"/>
              <a:pathLst>
                <a:path w="1917442" h="1839379">
                  <a:moveTo>
                    <a:pt x="51792" y="0"/>
                  </a:moveTo>
                  <a:lnTo>
                    <a:pt x="1865650" y="0"/>
                  </a:lnTo>
                  <a:cubicBezTo>
                    <a:pt x="1894254" y="0"/>
                    <a:pt x="1917442" y="23188"/>
                    <a:pt x="1917442" y="51792"/>
                  </a:cubicBezTo>
                  <a:lnTo>
                    <a:pt x="1917442" y="1787587"/>
                  </a:lnTo>
                  <a:cubicBezTo>
                    <a:pt x="1917442" y="1816191"/>
                    <a:pt x="1894254" y="1839379"/>
                    <a:pt x="1865650" y="1839379"/>
                  </a:cubicBezTo>
                  <a:lnTo>
                    <a:pt x="51792" y="1839379"/>
                  </a:lnTo>
                  <a:cubicBezTo>
                    <a:pt x="23188" y="1839379"/>
                    <a:pt x="0" y="1816191"/>
                    <a:pt x="0" y="1787587"/>
                  </a:cubicBezTo>
                  <a:lnTo>
                    <a:pt x="0" y="51792"/>
                  </a:lnTo>
                  <a:cubicBezTo>
                    <a:pt x="0" y="23188"/>
                    <a:pt x="23188" y="0"/>
                    <a:pt x="51792" y="0"/>
                  </a:cubicBezTo>
                  <a:close/>
                </a:path>
              </a:pathLst>
            </a:custGeom>
            <a:solidFill>
              <a:srgbClr val="C2DC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C5777905-9FCA-5BD7-9B28-A5793228B926}"/>
                </a:ext>
              </a:extLst>
            </p:cNvPr>
            <p:cNvSpPr txBox="1"/>
            <p:nvPr/>
          </p:nvSpPr>
          <p:spPr>
            <a:xfrm>
              <a:off x="0" y="-38100"/>
              <a:ext cx="191744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A677FB2-95D3-04D4-B9ED-07ED65F9F502}"/>
              </a:ext>
            </a:extLst>
          </p:cNvPr>
          <p:cNvSpPr txBox="1"/>
          <p:nvPr/>
        </p:nvSpPr>
        <p:spPr>
          <a:xfrm>
            <a:off x="571500" y="4962885"/>
            <a:ext cx="1632954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6918" lvl="1" algn="l"/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Một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</a:t>
            </a:r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lượng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</a:t>
            </a:r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nhỏ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</a:t>
            </a:r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muối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</a:t>
            </a:r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ít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tan </a:t>
            </a:r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trong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</a:t>
            </a:r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nước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</a:t>
            </a:r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như</a:t>
            </a:r>
            <a:endParaRPr lang="en-US" sz="5000" dirty="0">
              <a:solidFill>
                <a:srgbClr val="004AAD"/>
              </a:solidFill>
              <a:latin typeface="Baloo Thambi" panose="020B0604020202020204" charset="0"/>
              <a:ea typeface="Muli"/>
              <a:cs typeface="Baloo Thambi" panose="020B0604020202020204" charset="0"/>
              <a:sym typeface="Muli"/>
            </a:endParaRPr>
          </a:p>
          <a:p>
            <a:pPr marL="296918" lvl="1" algn="l"/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ammonium iron </a:t>
            </a:r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hydrogenphosphate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(</a:t>
            </a:r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NH₄Fe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(</a:t>
            </a:r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HPO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₄)₂)</a:t>
            </a:r>
          </a:p>
          <a:p>
            <a:pPr marL="296918" lvl="1" algn="l"/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và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ammonium </a:t>
            </a:r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aluminium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</a:t>
            </a:r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hydrogenphosphate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(NH₄Al(</a:t>
            </a:r>
            <a:r>
              <a:rPr lang="en-US" sz="50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HPO</a:t>
            </a:r>
            <a:r>
              <a:rPr lang="en-US" sz="5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₄)₂).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ACC74706-CF9C-834C-9EB8-C9CB860BC146}"/>
              </a:ext>
            </a:extLst>
          </p:cNvPr>
          <p:cNvSpPr txBox="1"/>
          <p:nvPr/>
        </p:nvSpPr>
        <p:spPr>
          <a:xfrm>
            <a:off x="3007272" y="-2817169"/>
            <a:ext cx="12273456" cy="2604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8"/>
              </a:lnSpc>
            </a:pPr>
            <a:r>
              <a:rPr lang="en-US" sz="9948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SẢN</a:t>
            </a:r>
            <a:r>
              <a:rPr lang="en-US" sz="9948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9948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XUẤT</a:t>
            </a:r>
            <a:r>
              <a:rPr lang="en-US" sz="9948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9948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PHÂN</a:t>
            </a:r>
            <a:r>
              <a:rPr lang="en-US" sz="9948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9948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AMMOPHOS</a:t>
            </a:r>
            <a:endParaRPr lang="en-US" sz="9948" dirty="0">
              <a:solidFill>
                <a:srgbClr val="004AAD"/>
              </a:solidFill>
              <a:latin typeface="Baloo Thambi" panose="020B0604020202020204" charset="0"/>
              <a:ea typeface="Bungee"/>
              <a:cs typeface="Baloo Thambi" panose="020B0604020202020204" charset="0"/>
              <a:sym typeface="Bungee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89BA1BFF-7B7D-E844-6517-8D113E6FDD53}"/>
              </a:ext>
            </a:extLst>
          </p:cNvPr>
          <p:cNvSpPr txBox="1"/>
          <p:nvPr/>
        </p:nvSpPr>
        <p:spPr>
          <a:xfrm>
            <a:off x="2722294" y="-2376076"/>
            <a:ext cx="1227345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NGUYÊN LIỆU</a:t>
            </a:r>
          </a:p>
        </p:txBody>
      </p:sp>
    </p:spTree>
    <p:extLst>
      <p:ext uri="{BB962C8B-B14F-4D97-AF65-F5344CB8AC3E}">
        <p14:creationId xmlns:p14="http://schemas.microsoft.com/office/powerpoint/2010/main" val="206768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8723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819400" y="1181100"/>
            <a:ext cx="1227345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NGUYÊN LIỆU</a:t>
            </a: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4CDDBD46-9141-9A0A-DE0C-731CEC2EF558}"/>
              </a:ext>
            </a:extLst>
          </p:cNvPr>
          <p:cNvGrpSpPr/>
          <p:nvPr/>
        </p:nvGrpSpPr>
        <p:grpSpPr>
          <a:xfrm>
            <a:off x="839514" y="2258318"/>
            <a:ext cx="7601035" cy="7404318"/>
            <a:chOff x="0" y="0"/>
            <a:chExt cx="1911781" cy="1839379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A50B05C3-024A-0CCF-2C8B-57FE8405EEEF}"/>
                </a:ext>
              </a:extLst>
            </p:cNvPr>
            <p:cNvSpPr/>
            <p:nvPr/>
          </p:nvSpPr>
          <p:spPr>
            <a:xfrm>
              <a:off x="0" y="0"/>
              <a:ext cx="1911781" cy="1839379"/>
            </a:xfrm>
            <a:custGeom>
              <a:avLst/>
              <a:gdLst/>
              <a:ahLst/>
              <a:cxnLst/>
              <a:rect l="l" t="t" r="r" b="b"/>
              <a:pathLst>
                <a:path w="1911781" h="1839379">
                  <a:moveTo>
                    <a:pt x="51945" y="0"/>
                  </a:moveTo>
                  <a:lnTo>
                    <a:pt x="1859836" y="0"/>
                  </a:lnTo>
                  <a:cubicBezTo>
                    <a:pt x="1873612" y="0"/>
                    <a:pt x="1886825" y="5473"/>
                    <a:pt x="1896566" y="15214"/>
                  </a:cubicBezTo>
                  <a:cubicBezTo>
                    <a:pt x="1906308" y="24956"/>
                    <a:pt x="1911781" y="38169"/>
                    <a:pt x="1911781" y="51945"/>
                  </a:cubicBezTo>
                  <a:lnTo>
                    <a:pt x="1911781" y="1787434"/>
                  </a:lnTo>
                  <a:cubicBezTo>
                    <a:pt x="1911781" y="1816122"/>
                    <a:pt x="1888524" y="1839379"/>
                    <a:pt x="1859836" y="1839379"/>
                  </a:cubicBezTo>
                  <a:lnTo>
                    <a:pt x="51945" y="1839379"/>
                  </a:lnTo>
                  <a:cubicBezTo>
                    <a:pt x="23257" y="1839379"/>
                    <a:pt x="0" y="1816122"/>
                    <a:pt x="0" y="1787434"/>
                  </a:cubicBezTo>
                  <a:lnTo>
                    <a:pt x="0" y="51945"/>
                  </a:lnTo>
                  <a:cubicBezTo>
                    <a:pt x="0" y="23257"/>
                    <a:pt x="23257" y="0"/>
                    <a:pt x="51945" y="0"/>
                  </a:cubicBezTo>
                  <a:close/>
                </a:path>
              </a:pathLst>
            </a:custGeom>
            <a:solidFill>
              <a:srgbClr val="C2DC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182C4EC2-5112-D2A9-4E18-EE2D8A02DD73}"/>
                </a:ext>
              </a:extLst>
            </p:cNvPr>
            <p:cNvSpPr txBox="1"/>
            <p:nvPr/>
          </p:nvSpPr>
          <p:spPr>
            <a:xfrm>
              <a:off x="0" y="-38100"/>
              <a:ext cx="1911781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432D397F-BAD4-1A37-8B65-53E0C5546E32}"/>
              </a:ext>
            </a:extLst>
          </p:cNvPr>
          <p:cNvGrpSpPr/>
          <p:nvPr/>
        </p:nvGrpSpPr>
        <p:grpSpPr>
          <a:xfrm>
            <a:off x="9446047" y="2258318"/>
            <a:ext cx="7623545" cy="7316846"/>
            <a:chOff x="0" y="0"/>
            <a:chExt cx="1917442" cy="1839379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9D5C19BD-C543-C726-459B-D20AA929D4F8}"/>
                </a:ext>
              </a:extLst>
            </p:cNvPr>
            <p:cNvSpPr/>
            <p:nvPr/>
          </p:nvSpPr>
          <p:spPr>
            <a:xfrm>
              <a:off x="0" y="0"/>
              <a:ext cx="1917442" cy="1839379"/>
            </a:xfrm>
            <a:custGeom>
              <a:avLst/>
              <a:gdLst/>
              <a:ahLst/>
              <a:cxnLst/>
              <a:rect l="l" t="t" r="r" b="b"/>
              <a:pathLst>
                <a:path w="1917442" h="1839379">
                  <a:moveTo>
                    <a:pt x="51792" y="0"/>
                  </a:moveTo>
                  <a:lnTo>
                    <a:pt x="1865650" y="0"/>
                  </a:lnTo>
                  <a:cubicBezTo>
                    <a:pt x="1894254" y="0"/>
                    <a:pt x="1917442" y="23188"/>
                    <a:pt x="1917442" y="51792"/>
                  </a:cubicBezTo>
                  <a:lnTo>
                    <a:pt x="1917442" y="1787587"/>
                  </a:lnTo>
                  <a:cubicBezTo>
                    <a:pt x="1917442" y="1816191"/>
                    <a:pt x="1894254" y="1839379"/>
                    <a:pt x="1865650" y="1839379"/>
                  </a:cubicBezTo>
                  <a:lnTo>
                    <a:pt x="51792" y="1839379"/>
                  </a:lnTo>
                  <a:cubicBezTo>
                    <a:pt x="23188" y="1839379"/>
                    <a:pt x="0" y="1816191"/>
                    <a:pt x="0" y="1787587"/>
                  </a:cubicBezTo>
                  <a:lnTo>
                    <a:pt x="0" y="51792"/>
                  </a:lnTo>
                  <a:cubicBezTo>
                    <a:pt x="0" y="23188"/>
                    <a:pt x="23188" y="0"/>
                    <a:pt x="51792" y="0"/>
                  </a:cubicBezTo>
                  <a:close/>
                </a:path>
              </a:pathLst>
            </a:custGeom>
            <a:solidFill>
              <a:srgbClr val="C2DC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DEC6586A-B812-781D-C17E-5B07DDB157EE}"/>
                </a:ext>
              </a:extLst>
            </p:cNvPr>
            <p:cNvSpPr txBox="1"/>
            <p:nvPr/>
          </p:nvSpPr>
          <p:spPr>
            <a:xfrm>
              <a:off x="0" y="-38100"/>
              <a:ext cx="191744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A4589D9-7DF2-DD3E-7F92-46A041BB3509}"/>
              </a:ext>
            </a:extLst>
          </p:cNvPr>
          <p:cNvSpPr txBox="1"/>
          <p:nvPr/>
        </p:nvSpPr>
        <p:spPr>
          <a:xfrm>
            <a:off x="-208723" y="7783739"/>
            <a:ext cx="935501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6918" lvl="1" algn="ctr"/>
            <a:r>
              <a:rPr lang="en-US" sz="6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Phosphoric acid </a:t>
            </a:r>
          </a:p>
          <a:p>
            <a:pPr marL="296918" lvl="1" algn="ctr"/>
            <a:r>
              <a:rPr lang="en-US" sz="54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(</a:t>
            </a:r>
            <a:r>
              <a:rPr lang="en-US" sz="5400" dirty="0" err="1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H₃PO</a:t>
            </a:r>
            <a:r>
              <a:rPr lang="en-US" sz="54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₄)</a:t>
            </a:r>
            <a:endParaRPr lang="en-US" sz="6000" dirty="0">
              <a:solidFill>
                <a:srgbClr val="004AAD"/>
              </a:solidFill>
              <a:latin typeface="Baloo Thambi" panose="020B0604020202020204" charset="0"/>
              <a:ea typeface="Muli"/>
              <a:cs typeface="Baloo Thambi" panose="020B0604020202020204" charset="0"/>
              <a:sym typeface="Muli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8551743" y="2969423"/>
            <a:ext cx="9038212" cy="2029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6918" lvl="1" algn="ctr">
              <a:lnSpc>
                <a:spcPts val="3850"/>
              </a:lnSpc>
            </a:pPr>
            <a:r>
              <a:rPr lang="en-US" sz="6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Ammonia</a:t>
            </a:r>
          </a:p>
          <a:p>
            <a:pPr marL="296918" lvl="1" algn="ctr"/>
            <a:r>
              <a:rPr lang="en-US" sz="6000" dirty="0">
                <a:solidFill>
                  <a:srgbClr val="004AAD"/>
                </a:solidFill>
                <a:latin typeface="Baloo Thambi" panose="020B0604020202020204" charset="0"/>
                <a:ea typeface="Muli"/>
                <a:cs typeface="Baloo Thambi" panose="020B0604020202020204" charset="0"/>
                <a:sym typeface="Muli"/>
              </a:rPr>
              <a:t> (NH₃)</a:t>
            </a:r>
          </a:p>
          <a:p>
            <a:pPr algn="ctr">
              <a:lnSpc>
                <a:spcPts val="3850"/>
              </a:lnSpc>
            </a:pPr>
            <a:endParaRPr lang="en-US" sz="6000" dirty="0">
              <a:solidFill>
                <a:srgbClr val="004AAD"/>
              </a:solidFill>
              <a:latin typeface="Baloo Thambi" panose="020B0604020202020204" charset="0"/>
              <a:ea typeface="Muli"/>
              <a:cs typeface="Baloo Thambi" panose="020B0604020202020204" charset="0"/>
              <a:sym typeface="Muli"/>
            </a:endParaRPr>
          </a:p>
        </p:txBody>
      </p:sp>
      <p:sp>
        <p:nvSpPr>
          <p:cNvPr id="26" name="AutoShape 12">
            <a:extLst>
              <a:ext uri="{FF2B5EF4-FFF2-40B4-BE49-F238E27FC236}">
                <a16:creationId xmlns:a16="http://schemas.microsoft.com/office/drawing/2014/main" id="{DFCD5B8B-EEAD-DA64-212A-33B688FF12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0A23D55-65C3-C39B-994D-2DDB8FE9D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438" y1="45625" x2="56563" y2="60938"/>
                        <a14:backgroundMark x1="47344" y1="45625" x2="47554" y2="46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871" y="1181100"/>
            <a:ext cx="7404319" cy="7404319"/>
          </a:xfrm>
          <a:prstGeom prst="rect">
            <a:avLst/>
          </a:prstGeom>
        </p:spPr>
      </p:pic>
      <p:pic>
        <p:nvPicPr>
          <p:cNvPr id="5134" name="Picture 14" descr="Khí hóa lỏng Amoniac NH3">
            <a:extLst>
              <a:ext uri="{FF2B5EF4-FFF2-40B4-BE49-F238E27FC236}">
                <a16:creationId xmlns:a16="http://schemas.microsoft.com/office/drawing/2014/main" id="{0BCBC3B1-5AA0-E1C8-CF7E-DDF64C25B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15" b="79167" l="1771" r="49740">
                        <a14:foregroundMark x1="6146" y1="53333" x2="6146" y2="53333"/>
                        <a14:foregroundMark x1="2708" y1="56481" x2="2708" y2="56481"/>
                        <a14:foregroundMark x1="1771" y1="52870" x2="1771" y2="52870"/>
                        <a14:foregroundMark x1="24115" y1="34907" x2="24115" y2="34907"/>
                        <a14:foregroundMark x1="14219" y1="44907" x2="14219" y2="44907"/>
                        <a14:foregroundMark x1="37969" y1="41944" x2="37969" y2="41944"/>
                        <a14:foregroundMark x1="27708" y1="36204" x2="27708" y2="36204"/>
                        <a14:foregroundMark x1="29740" y1="36204" x2="29740" y2="36204"/>
                        <a14:foregroundMark x1="31406" y1="37130" x2="31406" y2="37130"/>
                        <a14:foregroundMark x1="33073" y1="38519" x2="33073" y2="38519"/>
                        <a14:foregroundMark x1="35000" y1="38981" x2="35000" y2="38981"/>
                        <a14:foregroundMark x1="38698" y1="40370" x2="38698" y2="40370"/>
                        <a14:foregroundMark x1="36302" y1="39167" x2="36302" y2="39167"/>
                        <a14:foregroundMark x1="40000" y1="42130" x2="40000" y2="42130"/>
                        <a14:foregroundMark x1="41302" y1="42593" x2="41302" y2="42593"/>
                        <a14:foregroundMark x1="43854" y1="43519" x2="43854" y2="43519"/>
                        <a14:foregroundMark x1="46771" y1="45370" x2="46771" y2="45370"/>
                        <a14:foregroundMark x1="49740" y1="43796" x2="49740" y2="43796"/>
                        <a14:foregroundMark x1="37969" y1="72037" x2="37969" y2="72037"/>
                        <a14:foregroundMark x1="21302" y1="23519" x2="21302" y2="23519"/>
                        <a14:foregroundMark x1="25000" y1="24352" x2="25000" y2="2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36" r="48348" b="13637"/>
          <a:stretch>
            <a:fillRect/>
          </a:stretch>
        </p:blipFill>
        <p:spPr bwMode="auto">
          <a:xfrm>
            <a:off x="10331206" y="3946024"/>
            <a:ext cx="6595421" cy="510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869AA39B-D64C-193E-6D3E-CD1EE5EF5AD9}"/>
              </a:ext>
            </a:extLst>
          </p:cNvPr>
          <p:cNvSpPr txBox="1"/>
          <p:nvPr/>
        </p:nvSpPr>
        <p:spPr>
          <a:xfrm>
            <a:off x="2819400" y="-1374293"/>
            <a:ext cx="1227345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THÀNH </a:t>
            </a:r>
            <a:r>
              <a:rPr lang="en-US" sz="8000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PHẦN</a:t>
            </a:r>
            <a:endParaRPr lang="en-US" sz="8000" dirty="0">
              <a:solidFill>
                <a:srgbClr val="004AAD"/>
              </a:solidFill>
              <a:latin typeface="Baloo Thambi" panose="020B0604020202020204" charset="0"/>
              <a:ea typeface="Bungee"/>
              <a:cs typeface="Baloo Thambi" panose="020B0604020202020204" charset="0"/>
              <a:sym typeface="Bunge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8723" y="-11103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286492"/>
            <a:ext cx="16177360" cy="8126075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C2DC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980652" y="619066"/>
            <a:ext cx="12273456" cy="133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8"/>
              </a:lnSpc>
            </a:pPr>
            <a:r>
              <a:rPr lang="en-US" sz="9948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QUY </a:t>
            </a:r>
            <a:r>
              <a:rPr lang="en-US" sz="9948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TRÌNH</a:t>
            </a:r>
            <a:endParaRPr lang="en-US" sz="9948" dirty="0">
              <a:solidFill>
                <a:srgbClr val="004AAD"/>
              </a:solidFill>
              <a:latin typeface="Baloo Thambi" panose="020B0604020202020204" charset="0"/>
              <a:ea typeface="Bungee"/>
              <a:cs typeface="Baloo Thambi" panose="020B0604020202020204" charset="0"/>
              <a:sym typeface="Bunge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8"/>
              <p:cNvSpPr txBox="1"/>
              <p:nvPr/>
            </p:nvSpPr>
            <p:spPr>
              <a:xfrm>
                <a:off x="1371600" y="5265369"/>
                <a:ext cx="11380370" cy="7386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1"/>
                <a:r>
                  <a:rPr lang="en-US" sz="4800" i="1" dirty="0" err="1">
                    <a:solidFill>
                      <a:srgbClr val="0070C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Không</a:t>
                </a:r>
                <a:r>
                  <a:rPr lang="en-US" sz="4800" i="1" dirty="0">
                    <a:solidFill>
                      <a:srgbClr val="0070C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bền</a:t>
                </a:r>
                <a:r>
                  <a:rPr lang="en-US" sz="4800" i="1" dirty="0">
                    <a:solidFill>
                      <a:srgbClr val="0070C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,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phân</a:t>
                </a:r>
                <a:r>
                  <a:rPr lang="en-US" sz="4800" i="1" dirty="0">
                    <a:solidFill>
                      <a:srgbClr val="0070C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hủy</a:t>
                </a:r>
                <a:r>
                  <a:rPr lang="en-US" sz="4800" i="1" dirty="0">
                    <a:solidFill>
                      <a:srgbClr val="0070C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 ở </a:t>
                </a:r>
                <a:r>
                  <a:rPr lang="en-US" sz="4800" i="1" dirty="0" err="1">
                    <a:solidFill>
                      <a:srgbClr val="0070C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khoảng</a:t>
                </a:r>
                <a:r>
                  <a:rPr lang="en-US" sz="4800" i="1" dirty="0">
                    <a:solidFill>
                      <a:srgbClr val="0070C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 30</a:t>
                </a:r>
                <a14:m>
                  <m:oMath xmlns:m="http://schemas.openxmlformats.org/officeDocument/2006/math">
                    <m:r>
                      <a:rPr lang="en-US" sz="4800" b="0" i="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Baloo Thambi" panose="020B0604020202020204" charset="0"/>
                      </a:rPr>
                      <m:t>℃</m:t>
                    </m:r>
                  </m:oMath>
                </a14:m>
                <a:r>
                  <a:rPr lang="en-US" sz="4800" i="1" dirty="0">
                    <a:solidFill>
                      <a:srgbClr val="0070C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8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265369"/>
                <a:ext cx="11380370" cy="738664"/>
              </a:xfrm>
              <a:prstGeom prst="rect">
                <a:avLst/>
              </a:prstGeom>
              <a:blipFill>
                <a:blip r:embed="rId4"/>
                <a:stretch>
                  <a:fillRect t="-26446" b="-48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8">
            <a:extLst>
              <a:ext uri="{FF2B5EF4-FFF2-40B4-BE49-F238E27FC236}">
                <a16:creationId xmlns:a16="http://schemas.microsoft.com/office/drawing/2014/main" id="{627D425D-9ACC-8D38-8FF3-75D9042F3899}"/>
              </a:ext>
            </a:extLst>
          </p:cNvPr>
          <p:cNvSpPr txBox="1"/>
          <p:nvPr/>
        </p:nvSpPr>
        <p:spPr>
          <a:xfrm>
            <a:off x="3657600" y="2417377"/>
            <a:ext cx="1138037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Ammonium phosphate_(NH₄)₃PO₄</a:t>
            </a:r>
            <a:endParaRPr lang="en-US" sz="4800" dirty="0">
              <a:solidFill>
                <a:srgbClr val="0070C0"/>
              </a:solidFill>
              <a:latin typeface="Century Schoolbook" panose="02040604050505020304" pitchFamily="18" charset="0"/>
              <a:cs typeface="Baloo Thambi" panose="020B0604020202020204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385F456-D5E3-CB5B-3CE4-1EE162D3ABA2}"/>
              </a:ext>
            </a:extLst>
          </p:cNvPr>
          <p:cNvSpPr txBox="1"/>
          <p:nvPr/>
        </p:nvSpPr>
        <p:spPr>
          <a:xfrm>
            <a:off x="5295900" y="3726161"/>
            <a:ext cx="7696200" cy="738664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H</a:t>
            </a:r>
            <a:r>
              <a:rPr lang="en-US" sz="4800" baseline="-250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3</a:t>
            </a:r>
            <a:r>
              <a:rPr lang="en-US" sz="48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​</a:t>
            </a:r>
            <a:r>
              <a:rPr lang="en-US" sz="48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PO</a:t>
            </a:r>
            <a:r>
              <a:rPr lang="en-US" sz="4800" baseline="-250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4</a:t>
            </a:r>
            <a:r>
              <a:rPr lang="en-US" sz="48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​+</a:t>
            </a:r>
            <a:r>
              <a:rPr lang="en-US" sz="48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3NH</a:t>
            </a:r>
            <a:r>
              <a:rPr lang="en-US" sz="4800" baseline="-250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3</a:t>
            </a:r>
            <a:r>
              <a:rPr lang="en-US" sz="48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​→(</a:t>
            </a:r>
            <a:r>
              <a:rPr lang="en-US" sz="48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NH</a:t>
            </a:r>
            <a:r>
              <a:rPr lang="en-US" sz="4800" baseline="-250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4</a:t>
            </a:r>
            <a:r>
              <a:rPr lang="en-US" sz="48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​)</a:t>
            </a:r>
            <a:r>
              <a:rPr lang="en-US" sz="4800" baseline="-250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3</a:t>
            </a:r>
            <a:r>
              <a:rPr lang="en-US" sz="48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​</a:t>
            </a:r>
            <a:r>
              <a:rPr lang="en-US" sz="48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PO</a:t>
            </a:r>
            <a:r>
              <a:rPr lang="en-US" sz="4800" baseline="-250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4</a:t>
            </a:r>
            <a:r>
              <a:rPr lang="en-US" sz="48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​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F6BC6481-EEFD-F1BA-ED86-C29BA844C1A2}"/>
              </a:ext>
            </a:extLst>
          </p:cNvPr>
          <p:cNvSpPr txBox="1"/>
          <p:nvPr/>
        </p:nvSpPr>
        <p:spPr>
          <a:xfrm>
            <a:off x="4648200" y="6722537"/>
            <a:ext cx="8991600" cy="738664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(</a:t>
            </a:r>
            <a:r>
              <a:rPr lang="en-US" sz="48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NH</a:t>
            </a:r>
            <a:r>
              <a:rPr lang="en-US" sz="4800" baseline="-250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4</a:t>
            </a:r>
            <a:r>
              <a:rPr lang="en-US" sz="48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​)</a:t>
            </a:r>
            <a:r>
              <a:rPr lang="en-US" sz="4800" baseline="-250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3​</a:t>
            </a:r>
            <a:r>
              <a:rPr lang="en-US" sz="48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PO</a:t>
            </a:r>
            <a:r>
              <a:rPr lang="en-US" sz="4800" baseline="-250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4</a:t>
            </a:r>
            <a:r>
              <a:rPr lang="en-US" sz="48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​→(</a:t>
            </a:r>
            <a:r>
              <a:rPr lang="en-US" sz="48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NH</a:t>
            </a:r>
            <a:r>
              <a:rPr lang="en-US" sz="4800" baseline="-250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4</a:t>
            </a:r>
            <a:r>
              <a:rPr lang="en-US" sz="48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​)</a:t>
            </a:r>
            <a:r>
              <a:rPr lang="en-US" sz="4800" baseline="-250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2​</a:t>
            </a:r>
            <a:r>
              <a:rPr lang="en-US" sz="48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HPO</a:t>
            </a:r>
            <a:r>
              <a:rPr lang="en-US" sz="4800" baseline="-250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4</a:t>
            </a:r>
            <a:r>
              <a:rPr lang="en-US" sz="4800" dirty="0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​+</a:t>
            </a:r>
            <a:r>
              <a:rPr lang="en-US" sz="48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NH</a:t>
            </a:r>
            <a:r>
              <a:rPr lang="en-US" sz="4800" baseline="-25000" dirty="0" err="1">
                <a:solidFill>
                  <a:srgbClr val="0070C0"/>
                </a:solidFill>
                <a:latin typeface="Century Schoolbook" panose="02040604050505020304" pitchFamily="18" charset="0"/>
                <a:cs typeface="Baloo Thambi" panose="020B0604020202020204" charset="0"/>
              </a:rPr>
              <a:t>3</a:t>
            </a:r>
            <a:endParaRPr lang="en-US" sz="4800" dirty="0">
              <a:solidFill>
                <a:srgbClr val="0070C0"/>
              </a:solidFill>
              <a:latin typeface="Century Schoolbook" panose="02040604050505020304" pitchFamily="18" charset="0"/>
              <a:ea typeface="Open Sans"/>
              <a:cs typeface="Baloo Thambi" panose="020B0604020202020204" charset="0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CC10C-5CE7-9A83-FF3A-A0576BE99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13BF96-CB68-D180-418A-02230DEC9325}"/>
              </a:ext>
            </a:extLst>
          </p:cNvPr>
          <p:cNvSpPr/>
          <p:nvPr/>
        </p:nvSpPr>
        <p:spPr>
          <a:xfrm>
            <a:off x="-208723" y="-11103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96C4A46-54DD-52D6-A799-515329EDF0DF}"/>
              </a:ext>
            </a:extLst>
          </p:cNvPr>
          <p:cNvGrpSpPr/>
          <p:nvPr/>
        </p:nvGrpSpPr>
        <p:grpSpPr>
          <a:xfrm>
            <a:off x="1028700" y="1132225"/>
            <a:ext cx="16177360" cy="8126075"/>
            <a:chOff x="0" y="0"/>
            <a:chExt cx="4068862" cy="18393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4EB6F57-F15B-6AE8-3098-5C772DF6F6B4}"/>
                </a:ext>
              </a:extLst>
            </p:cNvPr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C2DC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200DB4F-AB2B-11BF-B391-0F898917C973}"/>
                </a:ext>
              </a:extLst>
            </p:cNvPr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E421537D-A4F7-711F-B5CA-501A10362431}"/>
              </a:ext>
            </a:extLst>
          </p:cNvPr>
          <p:cNvSpPr txBox="1"/>
          <p:nvPr/>
        </p:nvSpPr>
        <p:spPr>
          <a:xfrm>
            <a:off x="2980652" y="619066"/>
            <a:ext cx="12273456" cy="133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8"/>
              </a:lnSpc>
            </a:pPr>
            <a:r>
              <a:rPr lang="en-US" sz="9948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QUY </a:t>
            </a:r>
            <a:r>
              <a:rPr lang="en-US" sz="9948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TRÌNH</a:t>
            </a:r>
            <a:endParaRPr lang="en-US" sz="9948" dirty="0">
              <a:solidFill>
                <a:srgbClr val="004AAD"/>
              </a:solidFill>
              <a:latin typeface="Baloo Thambi" panose="020B0604020202020204" charset="0"/>
              <a:ea typeface="Bungee"/>
              <a:cs typeface="Baloo Thambi" panose="020B0604020202020204" charset="0"/>
              <a:sym typeface="Bungee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E5FD53A-B9F3-2171-9CE4-AD93D9F5DE45}"/>
              </a:ext>
            </a:extLst>
          </p:cNvPr>
          <p:cNvSpPr txBox="1"/>
          <p:nvPr/>
        </p:nvSpPr>
        <p:spPr>
          <a:xfrm>
            <a:off x="1600199" y="2119308"/>
            <a:ext cx="1508760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Diammonium </a:t>
            </a:r>
            <a:r>
              <a:rPr lang="en-US" sz="4800" b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hydrogenphosphate</a:t>
            </a:r>
            <a:r>
              <a:rPr lang="en-US" sz="48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_(NH₄)₂</a:t>
            </a:r>
            <a:r>
              <a:rPr lang="en-US" sz="4800" b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HPO</a:t>
            </a:r>
            <a:r>
              <a:rPr lang="en-US" sz="48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₄</a:t>
            </a:r>
            <a:endParaRPr lang="en-US" sz="4800" dirty="0">
              <a:solidFill>
                <a:srgbClr val="0070C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E4567-D83C-91CA-FA3A-5EA4D7F913DC}"/>
              </a:ext>
            </a:extLst>
          </p:cNvPr>
          <p:cNvSpPr txBox="1"/>
          <p:nvPr/>
        </p:nvSpPr>
        <p:spPr>
          <a:xfrm>
            <a:off x="4439873" y="7005877"/>
            <a:ext cx="9355014" cy="83099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NH</a:t>
            </a:r>
            <a:r>
              <a:rPr lang="en-US" sz="4800" baseline="-250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4</a:t>
            </a:r>
            <a:r>
              <a:rPr lang="en-US" sz="48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​)</a:t>
            </a:r>
            <a:r>
              <a:rPr lang="en-US" sz="4800" baseline="-250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​</a:t>
            </a:r>
            <a:r>
              <a:rPr lang="en-US" sz="48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HPO</a:t>
            </a:r>
            <a:r>
              <a:rPr lang="en-US" sz="4800" baseline="-250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4</a:t>
            </a:r>
            <a:r>
              <a:rPr lang="en-US" sz="48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​→</a:t>
            </a:r>
            <a:r>
              <a:rPr lang="en-US" sz="48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NH</a:t>
            </a:r>
            <a:r>
              <a:rPr lang="en-US" sz="4800" baseline="-250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4</a:t>
            </a:r>
            <a:r>
              <a:rPr lang="en-US" sz="48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​</a:t>
            </a:r>
            <a:r>
              <a:rPr lang="en-US" sz="48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H</a:t>
            </a:r>
            <a:r>
              <a:rPr lang="en-US" sz="4800" baseline="-250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​</a:t>
            </a:r>
            <a:r>
              <a:rPr lang="en-US" sz="48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PO</a:t>
            </a:r>
            <a:r>
              <a:rPr lang="en-US" sz="4800" baseline="-250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4</a:t>
            </a:r>
            <a:r>
              <a:rPr lang="en-US" sz="48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​+</a:t>
            </a:r>
            <a:r>
              <a:rPr lang="en-US" sz="48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NH</a:t>
            </a:r>
            <a:r>
              <a:rPr lang="en-US" sz="4800" baseline="-250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</a:rPr>
              <a:t>3</a:t>
            </a:r>
            <a:endParaRPr lang="en-US" sz="4800" dirty="0">
              <a:solidFill>
                <a:srgbClr val="0070C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334D3-30BC-78C1-D96E-954D7AB38130}"/>
              </a:ext>
            </a:extLst>
          </p:cNvPr>
          <p:cNvSpPr txBox="1"/>
          <p:nvPr/>
        </p:nvSpPr>
        <p:spPr>
          <a:xfrm>
            <a:off x="4762499" y="3431480"/>
            <a:ext cx="8763000" cy="82715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800" kern="1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800" kern="100" baseline="-250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kern="1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  <a:r>
              <a:rPr lang="en-US" sz="4800" kern="1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en-US" sz="4800" kern="100" baseline="-250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800" kern="1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​+</a:t>
            </a:r>
            <a:r>
              <a:rPr lang="en-US" sz="4800" kern="1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2NH</a:t>
            </a:r>
            <a:r>
              <a:rPr lang="en-US" sz="4800" kern="100" baseline="-250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800" kern="1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​→(</a:t>
            </a:r>
            <a:r>
              <a:rPr lang="en-US" sz="4800" kern="1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4800" kern="100" baseline="-250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800" kern="1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​)</a:t>
            </a:r>
            <a:r>
              <a:rPr lang="en-US" sz="4800" kern="100" baseline="-250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800" kern="1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  <a:r>
              <a:rPr lang="en-US" sz="4800" kern="1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HPO</a:t>
            </a:r>
            <a:r>
              <a:rPr lang="en-US" sz="4800" kern="100" baseline="-25000" dirty="0" err="1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800" kern="100" baseline="-25000" dirty="0">
                <a:solidFill>
                  <a:srgbClr val="0070C0"/>
                </a:solidFill>
                <a:effectLst/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  <a:endParaRPr lang="en-US" sz="4800" kern="100" dirty="0">
              <a:solidFill>
                <a:srgbClr val="0070C0"/>
              </a:solidFill>
              <a:effectLst/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45242B-FCC7-5806-C454-87FBE1A62AE3}"/>
                  </a:ext>
                </a:extLst>
              </p:cNvPr>
              <p:cNvSpPr txBox="1"/>
              <p:nvPr/>
            </p:nvSpPr>
            <p:spPr>
              <a:xfrm>
                <a:off x="1371600" y="4823346"/>
                <a:ext cx="11658600" cy="1617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07000"/>
                  </a:lnSpc>
                  <a:spcAft>
                    <a:spcPts val="800"/>
                  </a:spcAft>
                  <a:buSzPts val="1000"/>
                  <a:tabLst>
                    <a:tab pos="589280" algn="l"/>
                  </a:tabLst>
                </a:pP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Cambria" panose="02040503050406030204" pitchFamily="18" charset="0"/>
                  </a:rPr>
                  <a:t>ỷ</a:t>
                </a:r>
                <a:r>
                  <a:rPr lang="en-US" sz="4800" i="1" kern="0" dirty="0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Cambria" panose="02040503050406030204" pitchFamily="18" charset="0"/>
                  </a:rPr>
                  <a:t>ệ</a:t>
                </a:r>
                <a:r>
                  <a:rPr lang="en-US" sz="4800" i="1" kern="0" dirty="0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₂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4800" i="1" kern="0" dirty="0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₅</a:t>
                </a:r>
                <a:r>
                  <a:rPr lang="en-US" sz="4800" i="1" kern="0" dirty="0">
                    <a:solidFill>
                      <a:srgbClr val="0070C0"/>
                    </a:solidFill>
                    <a:latin typeface="Century Schoolbook" panose="020406040505050203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/N </a:t>
                </a:r>
                <a:r>
                  <a:rPr lang="en-US" sz="4800" i="1" kern="0" dirty="0" err="1">
                    <a:solidFill>
                      <a:srgbClr val="0070C0"/>
                    </a:solidFill>
                    <a:latin typeface="Century Schoolbook" panose="020406040505050203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phù</a:t>
                </a:r>
                <a:r>
                  <a:rPr lang="en-US" sz="4800" i="1" kern="0" dirty="0">
                    <a:solidFill>
                      <a:srgbClr val="0070C0"/>
                    </a:solidFill>
                    <a:latin typeface="Century Schoolbook" panose="020406040505050203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 </a:t>
                </a:r>
                <a:r>
                  <a:rPr lang="en-US" sz="4800" i="1" kern="0" dirty="0" err="1">
                    <a:solidFill>
                      <a:srgbClr val="0070C0"/>
                    </a:solidFill>
                    <a:latin typeface="Century Schoolbook" panose="020406040505050203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hợp</a:t>
                </a:r>
                <a:r>
                  <a:rPr lang="en-US" sz="4800" i="1" kern="0" dirty="0">
                    <a:solidFill>
                      <a:srgbClr val="0070C0"/>
                    </a:solidFill>
                    <a:latin typeface="Century Schoolbook" panose="020406040505050203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 </a:t>
                </a:r>
                <a:r>
                  <a:rPr lang="en-US" sz="4800" i="1" kern="0" dirty="0" err="1">
                    <a:solidFill>
                      <a:srgbClr val="0070C0"/>
                    </a:solidFill>
                    <a:latin typeface="Century Schoolbook" panose="020406040505050203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cây</a:t>
                </a:r>
                <a:r>
                  <a:rPr lang="en-US" sz="4800" i="1" kern="0" dirty="0">
                    <a:solidFill>
                      <a:srgbClr val="0070C0"/>
                    </a:solidFill>
                    <a:latin typeface="Century Schoolbook" panose="020406040505050203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 </a:t>
                </a:r>
                <a:r>
                  <a:rPr lang="en-US" sz="4800" i="1" kern="0" dirty="0" err="1">
                    <a:solidFill>
                      <a:srgbClr val="0070C0"/>
                    </a:solidFill>
                    <a:latin typeface="Century Schoolbook" panose="020406040505050203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trồng</a:t>
                </a:r>
                <a:r>
                  <a:rPr lang="en-US" sz="4800" i="1" kern="0" dirty="0">
                    <a:solidFill>
                      <a:srgbClr val="0070C0"/>
                    </a:solidFill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4800" i="1" kern="0" dirty="0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Cambria" panose="02040503050406030204" pitchFamily="18" charset="0"/>
                  </a:rPr>
                  <a:t>ư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</a:t>
                </a:r>
                <a:r>
                  <a:rPr lang="en-US" sz="4800" i="1" kern="0" dirty="0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Cambria" panose="02040503050406030204" pitchFamily="18" charset="0"/>
                  </a:rPr>
                  <a:t>ị</a:t>
                </a:r>
                <a:r>
                  <a:rPr lang="en-US" sz="4800" i="1" kern="0" dirty="0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Century Schoolbook" panose="02040604050505020304" pitchFamily="18" charset="0"/>
                  </a:rPr>
                  <a:t>â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4800" i="1" kern="0" dirty="0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Cambria" panose="02040503050406030204" pitchFamily="18" charset="0"/>
                  </a:rPr>
                  <a:t>ủ</a:t>
                </a:r>
                <a:r>
                  <a:rPr lang="en-US" sz="4800" i="1" kern="0" dirty="0" err="1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4800" i="1" kern="0" dirty="0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i="1" kern="0" dirty="0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Cambria" panose="02040503050406030204" pitchFamily="18" charset="0"/>
                  </a:rPr>
                  <a:t>ở</a:t>
                </a:r>
                <a:r>
                  <a:rPr lang="en-US" sz="4800" i="1" kern="0" dirty="0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70</a:t>
                </a:r>
                <a:r>
                  <a:rPr lang="en-US" sz="4800" dirty="0">
                    <a:solidFill>
                      <a:srgbClr val="0070C0"/>
                    </a:solidFill>
                    <a:cs typeface="Baloo Thambi" panose="020B060402020202020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Baloo Thambi" panose="020B0604020202020204" charset="0"/>
                      </a:rPr>
                      <m:t>℃</m:t>
                    </m:r>
                    <m:r>
                      <a:rPr lang="en-US" sz="48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Baloo Thambi" panose="020B0604020202020204" charset="0"/>
                      </a:rPr>
                      <m:t> </m:t>
                    </m:r>
                  </m:oMath>
                </a14:m>
                <a:r>
                  <a:rPr lang="en-US" sz="4800" i="1" kern="0" dirty="0">
                    <a:solidFill>
                      <a:srgbClr val="0070C0"/>
                    </a:solidFill>
                    <a:effectLst/>
                    <a:latin typeface="Century Schoolbook" panose="020406040505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4800" i="1" kern="100" dirty="0">
                  <a:effectLst/>
                  <a:latin typeface="Century Schoolbook" panose="020406040505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45242B-FCC7-5806-C454-87FBE1A62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823346"/>
                <a:ext cx="11658600" cy="1617815"/>
              </a:xfrm>
              <a:prstGeom prst="rect">
                <a:avLst/>
              </a:prstGeom>
              <a:blipFill>
                <a:blip r:embed="rId4"/>
                <a:stretch>
                  <a:fillRect t="-9398" b="-18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9819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96025" y="1014859"/>
            <a:ext cx="11695951" cy="8257282"/>
          </a:xfrm>
          <a:custGeom>
            <a:avLst/>
            <a:gdLst/>
            <a:ahLst/>
            <a:cxnLst/>
            <a:rect l="l" t="t" r="r" b="b"/>
            <a:pathLst>
              <a:path w="11695951" h="8257282">
                <a:moveTo>
                  <a:pt x="0" y="0"/>
                </a:moveTo>
                <a:lnTo>
                  <a:pt x="11695950" y="0"/>
                </a:lnTo>
                <a:lnTo>
                  <a:pt x="11695950" y="8257282"/>
                </a:lnTo>
                <a:lnTo>
                  <a:pt x="0" y="8257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4000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02598" y="3976721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xuất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phân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đạm</a:t>
            </a:r>
            <a:endParaRPr lang="en-US" sz="5000" dirty="0">
              <a:solidFill>
                <a:srgbClr val="483A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99964" y="3852896"/>
            <a:ext cx="1400589" cy="140058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9237" y="3942170"/>
            <a:ext cx="1222042" cy="122204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99964" y="5947474"/>
            <a:ext cx="1400589" cy="140058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9237" y="6036747"/>
            <a:ext cx="1222042" cy="122204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046063" y="3852896"/>
            <a:ext cx="1400589" cy="140058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135336" y="3942170"/>
            <a:ext cx="1222042" cy="122204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046063" y="5947474"/>
            <a:ext cx="1400589" cy="140058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135336" y="6036747"/>
            <a:ext cx="1222042" cy="1222042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4598388" y="-573667"/>
            <a:ext cx="1196434" cy="3204734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5256523" y="1926432"/>
            <a:ext cx="7579080" cy="127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5"/>
              </a:lnSpc>
            </a:pPr>
            <a:r>
              <a:rPr lang="en-US" sz="10081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TÌM</a:t>
            </a:r>
            <a:r>
              <a:rPr lang="en-US" sz="10081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10081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HIỂU</a:t>
            </a:r>
            <a:r>
              <a:rPr lang="en-US" sz="10081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22221" y="4232197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79132" y="6326775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925231" y="4277981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925231" y="6326775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302598" y="6071299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phân lân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805608" y="4000740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phân kali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748458" y="6029565"/>
            <a:ext cx="456857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</a:t>
            </a:r>
          </a:p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phân ammophos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FF56B6-99BA-4165-CBB9-B1EF63B10EB0}"/>
              </a:ext>
            </a:extLst>
          </p:cNvPr>
          <p:cNvGrpSpPr/>
          <p:nvPr/>
        </p:nvGrpSpPr>
        <p:grpSpPr>
          <a:xfrm rot="13605767">
            <a:off x="-3001019" y="6733318"/>
            <a:ext cx="27137005" cy="36805990"/>
            <a:chOff x="-19479389" y="-19365679"/>
            <a:chExt cx="12520261" cy="2604492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E487ECA-B762-834F-C82F-4068DB5D5808}"/>
                </a:ext>
              </a:extLst>
            </p:cNvPr>
            <p:cNvSpPr/>
            <p:nvPr/>
          </p:nvSpPr>
          <p:spPr>
            <a:xfrm rot="2631495">
              <a:off x="-19479389" y="-19365679"/>
              <a:ext cx="6594789" cy="24126253"/>
            </a:xfrm>
            <a:prstGeom prst="rect">
              <a:avLst/>
            </a:prstGeom>
            <a:solidFill>
              <a:srgbClr val="FFE1E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2B15BF3-11C3-3160-3F37-0D69523D862D}"/>
                </a:ext>
              </a:extLst>
            </p:cNvPr>
            <p:cNvSpPr/>
            <p:nvPr/>
          </p:nvSpPr>
          <p:spPr>
            <a:xfrm rot="2631495">
              <a:off x="-17687586" y="-18851400"/>
              <a:ext cx="6114407" cy="2412625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7A92DC-6F96-53AB-160E-D31E5ED2BAC2}"/>
                </a:ext>
              </a:extLst>
            </p:cNvPr>
            <p:cNvSpPr/>
            <p:nvPr/>
          </p:nvSpPr>
          <p:spPr>
            <a:xfrm rot="2631495">
              <a:off x="-15854598" y="-18217100"/>
              <a:ext cx="6114407" cy="2412625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58BAD08-EF77-3F5C-1346-8D8E747CB5C9}"/>
                </a:ext>
              </a:extLst>
            </p:cNvPr>
            <p:cNvSpPr/>
            <p:nvPr/>
          </p:nvSpPr>
          <p:spPr>
            <a:xfrm rot="2631495">
              <a:off x="-14147207" y="-17447012"/>
              <a:ext cx="7188079" cy="24126253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51365-4BF3-C465-2C38-856069E93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213E67B-7A6A-E627-2D8A-37FE112CB557}"/>
              </a:ext>
            </a:extLst>
          </p:cNvPr>
          <p:cNvSpPr/>
          <p:nvPr/>
        </p:nvSpPr>
        <p:spPr>
          <a:xfrm>
            <a:off x="-208723" y="-11103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4098797-2607-820B-573F-EFE8ED48153B}"/>
              </a:ext>
            </a:extLst>
          </p:cNvPr>
          <p:cNvGrpSpPr/>
          <p:nvPr/>
        </p:nvGrpSpPr>
        <p:grpSpPr>
          <a:xfrm>
            <a:off x="1028700" y="1132225"/>
            <a:ext cx="16177360" cy="8126075"/>
            <a:chOff x="0" y="0"/>
            <a:chExt cx="4068862" cy="183937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82715BF-012F-0667-D82D-F263A46ED0E6}"/>
                </a:ext>
              </a:extLst>
            </p:cNvPr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C2DC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759132B-E670-AEA4-FE2E-57559E1F71D8}"/>
                </a:ext>
              </a:extLst>
            </p:cNvPr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36DF6224-195E-0B47-6617-B576B513E5FE}"/>
              </a:ext>
            </a:extLst>
          </p:cNvPr>
          <p:cNvSpPr txBox="1"/>
          <p:nvPr/>
        </p:nvSpPr>
        <p:spPr>
          <a:xfrm>
            <a:off x="2980652" y="619066"/>
            <a:ext cx="12273456" cy="1334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8"/>
              </a:lnSpc>
            </a:pPr>
            <a:r>
              <a:rPr lang="en-US" sz="9948" dirty="0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QUY </a:t>
            </a:r>
            <a:r>
              <a:rPr lang="en-US" sz="9948" dirty="0" err="1">
                <a:solidFill>
                  <a:srgbClr val="004AAD"/>
                </a:solidFill>
                <a:latin typeface="Baloo Thambi" panose="020B0604020202020204" charset="0"/>
                <a:ea typeface="Bungee"/>
                <a:cs typeface="Baloo Thambi" panose="020B0604020202020204" charset="0"/>
                <a:sym typeface="Bungee"/>
              </a:rPr>
              <a:t>TRÌNH</a:t>
            </a:r>
            <a:endParaRPr lang="en-US" sz="9948" dirty="0">
              <a:solidFill>
                <a:srgbClr val="004AAD"/>
              </a:solidFill>
              <a:latin typeface="Baloo Thambi" panose="020B0604020202020204" charset="0"/>
              <a:ea typeface="Bungee"/>
              <a:cs typeface="Baloo Thambi" panose="020B0604020202020204" charset="0"/>
              <a:sym typeface="Bungee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11E88F6-B354-0C4B-D86A-EB215C495DC1}"/>
              </a:ext>
            </a:extLst>
          </p:cNvPr>
          <p:cNvSpPr txBox="1"/>
          <p:nvPr/>
        </p:nvSpPr>
        <p:spPr>
          <a:xfrm>
            <a:off x="1828800" y="2121703"/>
            <a:ext cx="14630400" cy="745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8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Ammonium </a:t>
            </a:r>
            <a:r>
              <a:rPr lang="en-US" sz="4800" b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dihydrogenphosphate_NH₄H₂PO</a:t>
            </a:r>
            <a:r>
              <a:rPr lang="en-US" sz="48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₄</a:t>
            </a:r>
            <a:endParaRPr lang="en-US" sz="4800" dirty="0">
              <a:solidFill>
                <a:srgbClr val="0070C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BCCD66-8935-970A-6085-CC8F015297B3}"/>
              </a:ext>
            </a:extLst>
          </p:cNvPr>
          <p:cNvSpPr txBox="1"/>
          <p:nvPr/>
        </p:nvSpPr>
        <p:spPr>
          <a:xfrm>
            <a:off x="4933949" y="3480034"/>
            <a:ext cx="8420101" cy="92333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H</a:t>
            </a:r>
            <a:r>
              <a:rPr lang="en-US" sz="5400" baseline="-25000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3</a:t>
            </a:r>
            <a:r>
              <a:rPr lang="en-US" sz="5400" baseline="-25000" dirty="0">
                <a:solidFill>
                  <a:srgbClr val="0070C0"/>
                </a:solidFill>
                <a:latin typeface="Century Schoolbook" panose="02040604050505020304" pitchFamily="18" charset="0"/>
              </a:rPr>
              <a:t>​</a:t>
            </a:r>
            <a:r>
              <a:rPr lang="en-US" sz="5400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PO</a:t>
            </a:r>
            <a:r>
              <a:rPr lang="en-US" sz="5400" baseline="-25000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4</a:t>
            </a:r>
            <a:r>
              <a:rPr lang="en-US" sz="5400" dirty="0">
                <a:solidFill>
                  <a:srgbClr val="0070C0"/>
                </a:solidFill>
                <a:latin typeface="Century Schoolbook" panose="02040604050505020304" pitchFamily="18" charset="0"/>
              </a:rPr>
              <a:t>​+</a:t>
            </a:r>
            <a:r>
              <a:rPr lang="en-US" sz="5400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NH</a:t>
            </a:r>
            <a:r>
              <a:rPr lang="en-US" sz="5400" baseline="-25000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3</a:t>
            </a:r>
            <a:r>
              <a:rPr lang="en-US" sz="5400" dirty="0">
                <a:solidFill>
                  <a:srgbClr val="0070C0"/>
                </a:solidFill>
                <a:latin typeface="Century Schoolbook" panose="02040604050505020304" pitchFamily="18" charset="0"/>
              </a:rPr>
              <a:t>​→</a:t>
            </a:r>
            <a:r>
              <a:rPr lang="en-US" sz="5400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NH</a:t>
            </a:r>
            <a:r>
              <a:rPr lang="en-US" sz="5400" baseline="-25000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4</a:t>
            </a:r>
            <a:r>
              <a:rPr lang="en-US" sz="5400" dirty="0">
                <a:solidFill>
                  <a:srgbClr val="0070C0"/>
                </a:solidFill>
                <a:latin typeface="Century Schoolbook" panose="02040604050505020304" pitchFamily="18" charset="0"/>
              </a:rPr>
              <a:t>​</a:t>
            </a:r>
            <a:r>
              <a:rPr lang="en-US" sz="5400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H</a:t>
            </a:r>
            <a:r>
              <a:rPr lang="en-US" sz="5400" baseline="-25000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2</a:t>
            </a:r>
            <a:r>
              <a:rPr lang="en-US" sz="5400" baseline="-25000" dirty="0">
                <a:solidFill>
                  <a:srgbClr val="0070C0"/>
                </a:solidFill>
                <a:latin typeface="Century Schoolbook" panose="02040604050505020304" pitchFamily="18" charset="0"/>
              </a:rPr>
              <a:t>​</a:t>
            </a:r>
            <a:r>
              <a:rPr lang="en-US" sz="5400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PO</a:t>
            </a:r>
            <a:r>
              <a:rPr lang="en-US" sz="5400" baseline="-25000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4</a:t>
            </a:r>
            <a:r>
              <a:rPr lang="en-US" sz="5400" baseline="-25000" dirty="0">
                <a:solidFill>
                  <a:srgbClr val="0070C0"/>
                </a:solidFill>
                <a:latin typeface="Century Schoolbook" panose="02040604050505020304" pitchFamily="18" charset="0"/>
              </a:rPr>
              <a:t>​</a:t>
            </a:r>
            <a:endParaRPr lang="en-US" sz="5400" dirty="0">
              <a:solidFill>
                <a:srgbClr val="0070C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8742D2-0CEB-BB56-75D6-20199505105E}"/>
              </a:ext>
            </a:extLst>
          </p:cNvPr>
          <p:cNvSpPr txBox="1"/>
          <p:nvPr/>
        </p:nvSpPr>
        <p:spPr>
          <a:xfrm>
            <a:off x="1828800" y="5594820"/>
            <a:ext cx="14439900" cy="824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589280" algn="l"/>
              </a:tabLst>
            </a:pPr>
            <a:r>
              <a:rPr lang="en-US" sz="4800" i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Ổn</a:t>
            </a:r>
            <a:r>
              <a:rPr lang="en-US" sz="4800" i="1" dirty="0">
                <a:solidFill>
                  <a:srgbClr val="0070C0"/>
                </a:solidFill>
                <a:latin typeface="Century Schoolbook" panose="02040604050505020304" pitchFamily="18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định</a:t>
            </a:r>
            <a:r>
              <a:rPr lang="en-US" sz="4800" i="1" dirty="0">
                <a:solidFill>
                  <a:srgbClr val="0070C0"/>
                </a:solidFill>
                <a:latin typeface="Century Schoolbook" panose="02040604050505020304" pitchFamily="18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nhất</a:t>
            </a:r>
            <a:r>
              <a:rPr lang="en-US" sz="4800" i="1" dirty="0">
                <a:solidFill>
                  <a:srgbClr val="0070C0"/>
                </a:solidFill>
                <a:latin typeface="Century Schoolbook" panose="02040604050505020304" pitchFamily="18" charset="0"/>
              </a:rPr>
              <a:t>, </a:t>
            </a:r>
            <a:r>
              <a:rPr lang="en-US" sz="4800" i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thường</a:t>
            </a:r>
            <a:r>
              <a:rPr lang="en-US" sz="4800" i="1" dirty="0">
                <a:solidFill>
                  <a:srgbClr val="0070C0"/>
                </a:solidFill>
                <a:latin typeface="Century Schoolbook" panose="02040604050505020304" pitchFamily="18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có</a:t>
            </a:r>
            <a:r>
              <a:rPr lang="en-US" sz="4800" i="1" dirty="0">
                <a:solidFill>
                  <a:srgbClr val="0070C0"/>
                </a:solidFill>
                <a:latin typeface="Century Schoolbook" panose="02040604050505020304" pitchFamily="18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trong</a:t>
            </a:r>
            <a:r>
              <a:rPr lang="en-US" sz="4800" i="1" dirty="0">
                <a:solidFill>
                  <a:srgbClr val="0070C0"/>
                </a:solidFill>
                <a:latin typeface="Century Schoolbook" panose="02040604050505020304" pitchFamily="18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phân</a:t>
            </a:r>
            <a:r>
              <a:rPr lang="en-US" sz="4800" i="1" dirty="0">
                <a:solidFill>
                  <a:srgbClr val="0070C0"/>
                </a:solidFill>
                <a:latin typeface="Century Schoolbook" panose="02040604050505020304" pitchFamily="18" charset="0"/>
              </a:rPr>
              <a:t> </a:t>
            </a:r>
            <a:r>
              <a:rPr lang="en-US" sz="4800" i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ammophos</a:t>
            </a:r>
            <a:endParaRPr lang="en-US" sz="11500" i="1" kern="100" dirty="0">
              <a:solidFill>
                <a:srgbClr val="0070C0"/>
              </a:solidFill>
              <a:effectLst/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63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D3FF5-DE47-5F06-77C6-49850AF79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6F428F5-D811-B62F-03D0-DD3AACF44809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08943B0-E247-37B8-DD46-6AFE280961B7}"/>
              </a:ext>
            </a:extLst>
          </p:cNvPr>
          <p:cNvGrpSpPr/>
          <p:nvPr/>
        </p:nvGrpSpPr>
        <p:grpSpPr>
          <a:xfrm>
            <a:off x="1028700" y="1028700"/>
            <a:ext cx="16230600" cy="8229600"/>
            <a:chOff x="0" y="0"/>
            <a:chExt cx="4513182" cy="228837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0D9E46-D910-7696-AAEA-887CAEC2E10E}"/>
                </a:ext>
              </a:extLst>
            </p:cNvPr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E7D55E2-B82A-6400-D4B0-486B73684F5B}"/>
                </a:ext>
              </a:extLst>
            </p:cNvPr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BE5AC1D5-9091-53CE-0B0B-2912352AD85D}"/>
              </a:ext>
            </a:extLst>
          </p:cNvPr>
          <p:cNvSpPr/>
          <p:nvPr/>
        </p:nvSpPr>
        <p:spPr>
          <a:xfrm>
            <a:off x="3296025" y="1014859"/>
            <a:ext cx="11695951" cy="8257282"/>
          </a:xfrm>
          <a:custGeom>
            <a:avLst/>
            <a:gdLst/>
            <a:ahLst/>
            <a:cxnLst/>
            <a:rect l="l" t="t" r="r" b="b"/>
            <a:pathLst>
              <a:path w="11695951" h="8257282">
                <a:moveTo>
                  <a:pt x="0" y="0"/>
                </a:moveTo>
                <a:lnTo>
                  <a:pt x="11695950" y="0"/>
                </a:lnTo>
                <a:lnTo>
                  <a:pt x="11695950" y="8257282"/>
                </a:lnTo>
                <a:lnTo>
                  <a:pt x="0" y="8257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4000"/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94B015D-781A-AEFC-B1E2-67621E0ACA01}"/>
              </a:ext>
            </a:extLst>
          </p:cNvPr>
          <p:cNvSpPr txBox="1"/>
          <p:nvPr/>
        </p:nvSpPr>
        <p:spPr>
          <a:xfrm>
            <a:off x="3302598" y="3976721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xuất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phân</a:t>
            </a:r>
            <a:r>
              <a:rPr lang="en-US" sz="5000" dirty="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5000" dirty="0" err="1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đạm</a:t>
            </a:r>
            <a:endParaRPr lang="en-US" sz="5000" dirty="0">
              <a:solidFill>
                <a:srgbClr val="483A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5E03711A-C853-C373-FA42-41A0B9E8A81E}"/>
              </a:ext>
            </a:extLst>
          </p:cNvPr>
          <p:cNvGrpSpPr/>
          <p:nvPr/>
        </p:nvGrpSpPr>
        <p:grpSpPr>
          <a:xfrm>
            <a:off x="1599964" y="3852896"/>
            <a:ext cx="1400589" cy="1400589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4E95F36-1BA2-C811-E5E0-3A33A059EC8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668E261-90D6-24DF-0CE9-278FCC0A050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F920E44-962C-BE62-7047-15638A8EF678}"/>
              </a:ext>
            </a:extLst>
          </p:cNvPr>
          <p:cNvGrpSpPr/>
          <p:nvPr/>
        </p:nvGrpSpPr>
        <p:grpSpPr>
          <a:xfrm>
            <a:off x="1689237" y="3942170"/>
            <a:ext cx="1222042" cy="1222042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2B332BE-40FD-E896-E688-0468995B23D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E23EB35D-77C2-D9DE-9047-82628D6B000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A7D7C3B-714F-AE65-E3FA-788BD9BFE0F4}"/>
              </a:ext>
            </a:extLst>
          </p:cNvPr>
          <p:cNvGrpSpPr/>
          <p:nvPr/>
        </p:nvGrpSpPr>
        <p:grpSpPr>
          <a:xfrm>
            <a:off x="1599964" y="5947474"/>
            <a:ext cx="1400589" cy="1400589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176F453-297B-04B9-F4EB-71CC249DF37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CB35600E-C668-F365-903D-5DBDCBF744E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4F6A2ACD-68A9-E6EE-06EB-0B52AC8D1F09}"/>
              </a:ext>
            </a:extLst>
          </p:cNvPr>
          <p:cNvGrpSpPr/>
          <p:nvPr/>
        </p:nvGrpSpPr>
        <p:grpSpPr>
          <a:xfrm>
            <a:off x="1689237" y="6036747"/>
            <a:ext cx="1222042" cy="1222042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9E12521-4E9F-806D-4274-EFF9FD8D03A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33AA403A-36E6-4A06-B631-BA2874F9E57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AEAEEB69-A737-941B-9735-A73CA94B68AE}"/>
              </a:ext>
            </a:extLst>
          </p:cNvPr>
          <p:cNvGrpSpPr/>
          <p:nvPr/>
        </p:nvGrpSpPr>
        <p:grpSpPr>
          <a:xfrm>
            <a:off x="9046063" y="3852896"/>
            <a:ext cx="1400589" cy="1400589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AEFB3A9-AE9E-A0E5-486B-629A80B0223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E84CC383-587E-EFB4-8E3C-0762D7CCAA8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73806595-B79A-680B-26AA-B3A127D6C4A7}"/>
              </a:ext>
            </a:extLst>
          </p:cNvPr>
          <p:cNvGrpSpPr/>
          <p:nvPr/>
        </p:nvGrpSpPr>
        <p:grpSpPr>
          <a:xfrm>
            <a:off x="9135336" y="3942170"/>
            <a:ext cx="1222042" cy="1222042"/>
            <a:chOff x="0" y="0"/>
            <a:chExt cx="812800" cy="812800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A397639-5CF5-9436-E763-0F28F34AF00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9653AF2E-1D9F-070D-A7A4-F60907F241F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65937241-492D-4FB9-3028-9ECADD90D91A}"/>
              </a:ext>
            </a:extLst>
          </p:cNvPr>
          <p:cNvGrpSpPr/>
          <p:nvPr/>
        </p:nvGrpSpPr>
        <p:grpSpPr>
          <a:xfrm>
            <a:off x="9046063" y="5947474"/>
            <a:ext cx="1400589" cy="1400589"/>
            <a:chOff x="0" y="0"/>
            <a:chExt cx="812800" cy="8128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B0F7A25-12E7-8A87-537A-E330BA479F2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DB90BAA2-D1C5-6FCD-6D5E-69316B7A6EC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23005468-EF4A-C1AD-D3D4-6701F8439CBE}"/>
              </a:ext>
            </a:extLst>
          </p:cNvPr>
          <p:cNvGrpSpPr/>
          <p:nvPr/>
        </p:nvGrpSpPr>
        <p:grpSpPr>
          <a:xfrm>
            <a:off x="9135336" y="6036747"/>
            <a:ext cx="1222042" cy="1222042"/>
            <a:chOff x="0" y="0"/>
            <a:chExt cx="812800" cy="812800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6A53F86C-B079-1E9D-BA40-F55A21C9623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955B3563-BB86-B242-D4EB-D096800A7E7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5A69F415-CE8E-5A11-A938-939726B5764D}"/>
              </a:ext>
            </a:extLst>
          </p:cNvPr>
          <p:cNvSpPr/>
          <p:nvPr/>
        </p:nvSpPr>
        <p:spPr>
          <a:xfrm>
            <a:off x="14598388" y="-573667"/>
            <a:ext cx="1196434" cy="3204734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66DF32A0-343E-B873-7532-AEB83232C17B}"/>
              </a:ext>
            </a:extLst>
          </p:cNvPr>
          <p:cNvSpPr txBox="1"/>
          <p:nvPr/>
        </p:nvSpPr>
        <p:spPr>
          <a:xfrm>
            <a:off x="5256523" y="1926432"/>
            <a:ext cx="7579080" cy="129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5"/>
              </a:lnSpc>
            </a:pPr>
            <a:r>
              <a:rPr lang="en-US" sz="10081" dirty="0" err="1">
                <a:solidFill>
                  <a:srgbClr val="483A00"/>
                </a:solidFill>
                <a:latin typeface="Baloo Thambi" panose="020B0604020202020204" charset="0"/>
                <a:ea typeface="Baloo Thambi"/>
                <a:cs typeface="Baloo Thambi" panose="020B0604020202020204" charset="0"/>
                <a:sym typeface="Baloo Thambi"/>
              </a:rPr>
              <a:t>TÌM</a:t>
            </a:r>
            <a:r>
              <a:rPr lang="en-US" sz="10081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10081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HIỂU</a:t>
            </a:r>
            <a:r>
              <a:rPr lang="en-US" sz="10081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8EC9B511-72E1-FC0C-D48A-B4443B1BC73A}"/>
              </a:ext>
            </a:extLst>
          </p:cNvPr>
          <p:cNvSpPr txBox="1"/>
          <p:nvPr/>
        </p:nvSpPr>
        <p:spPr>
          <a:xfrm>
            <a:off x="1422221" y="4232197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01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927C4CA4-5DCC-D617-4D8F-384D250BFFCC}"/>
              </a:ext>
            </a:extLst>
          </p:cNvPr>
          <p:cNvSpPr txBox="1"/>
          <p:nvPr/>
        </p:nvSpPr>
        <p:spPr>
          <a:xfrm>
            <a:off x="1479132" y="6326775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02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77BAD038-CA1A-B74E-2AF4-31E38B162781}"/>
              </a:ext>
            </a:extLst>
          </p:cNvPr>
          <p:cNvSpPr txBox="1"/>
          <p:nvPr/>
        </p:nvSpPr>
        <p:spPr>
          <a:xfrm>
            <a:off x="8925231" y="4277981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03</a:t>
            </a: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9B4EB6E0-2876-442C-0B65-5347EDB6F509}"/>
              </a:ext>
            </a:extLst>
          </p:cNvPr>
          <p:cNvSpPr txBox="1"/>
          <p:nvPr/>
        </p:nvSpPr>
        <p:spPr>
          <a:xfrm>
            <a:off x="8925231" y="6326775"/>
            <a:ext cx="1642252" cy="8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650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04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0E919DE4-89A3-3B49-6E16-081AC6574020}"/>
              </a:ext>
            </a:extLst>
          </p:cNvPr>
          <p:cNvSpPr txBox="1"/>
          <p:nvPr/>
        </p:nvSpPr>
        <p:spPr>
          <a:xfrm>
            <a:off x="3302598" y="6071299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phân lân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98C3616B-139D-32EE-9F4C-6833B45F31F8}"/>
              </a:ext>
            </a:extLst>
          </p:cNvPr>
          <p:cNvSpPr txBox="1"/>
          <p:nvPr/>
        </p:nvSpPr>
        <p:spPr>
          <a:xfrm>
            <a:off x="10805608" y="4000740"/>
            <a:ext cx="312179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phân kali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587CE3D2-20F7-C6E4-E4BA-49F38E4A43CE}"/>
              </a:ext>
            </a:extLst>
          </p:cNvPr>
          <p:cNvSpPr txBox="1"/>
          <p:nvPr/>
        </p:nvSpPr>
        <p:spPr>
          <a:xfrm>
            <a:off x="10748458" y="6029565"/>
            <a:ext cx="456857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Sản xuất </a:t>
            </a:r>
          </a:p>
          <a:p>
            <a:pPr algn="l">
              <a:lnSpc>
                <a:spcPts val="4650"/>
              </a:lnSpc>
            </a:pPr>
            <a:r>
              <a:rPr lang="en-US" sz="5000">
                <a:solidFill>
                  <a:srgbClr val="483A00"/>
                </a:solidFill>
                <a:latin typeface="Lobster"/>
                <a:ea typeface="Lobster"/>
                <a:cs typeface="Lobster"/>
                <a:sym typeface="Lobster"/>
              </a:rPr>
              <a:t>phân ammophos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319892-C565-0AB2-CBAA-291A1A7E235A}"/>
              </a:ext>
            </a:extLst>
          </p:cNvPr>
          <p:cNvSpPr txBox="1"/>
          <p:nvPr/>
        </p:nvSpPr>
        <p:spPr>
          <a:xfrm>
            <a:off x="4863495" y="-1919798"/>
            <a:ext cx="9355014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9375"/>
              </a:lnSpc>
            </a:pPr>
            <a:r>
              <a:rPr lang="en-US" sz="9600" dirty="0" err="1">
                <a:solidFill>
                  <a:schemeClr val="accent3">
                    <a:lumMod val="50000"/>
                  </a:schemeClr>
                </a:solidFill>
                <a:latin typeface="Baloo Thambi"/>
                <a:ea typeface="Baloo Thambi"/>
                <a:cs typeface="Baloo Thambi"/>
                <a:sym typeface="Baloo Thambi"/>
              </a:rPr>
              <a:t>HỎI</a:t>
            </a:r>
            <a:r>
              <a:rPr lang="en-US" sz="9600" dirty="0">
                <a:solidFill>
                  <a:schemeClr val="accent3">
                    <a:lumMod val="50000"/>
                  </a:schemeClr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9600" dirty="0" err="1">
                <a:solidFill>
                  <a:schemeClr val="accent3">
                    <a:lumMod val="50000"/>
                  </a:schemeClr>
                </a:solidFill>
                <a:latin typeface="Baloo Thambi"/>
                <a:ea typeface="Baloo Thambi"/>
                <a:cs typeface="Baloo Thambi"/>
                <a:sym typeface="Baloo Thambi"/>
              </a:rPr>
              <a:t>ĐÁP</a:t>
            </a:r>
            <a:endParaRPr lang="en-US" sz="9600" dirty="0">
              <a:solidFill>
                <a:schemeClr val="accent3">
                  <a:lumMod val="50000"/>
                </a:schemeClr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</p:spTree>
    <p:extLst>
      <p:ext uri="{BB962C8B-B14F-4D97-AF65-F5344CB8AC3E}">
        <p14:creationId xmlns:p14="http://schemas.microsoft.com/office/powerpoint/2010/main" val="20784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10800000">
            <a:off x="1022838" y="1028700"/>
            <a:ext cx="16236462" cy="8366618"/>
            <a:chOff x="0" y="-38100"/>
            <a:chExt cx="4514812" cy="2326474"/>
          </a:xfrm>
        </p:grpSpPr>
        <p:sp>
          <p:nvSpPr>
            <p:cNvPr id="4" name="Freeform 4"/>
            <p:cNvSpPr/>
            <p:nvPr/>
          </p:nvSpPr>
          <p:spPr>
            <a:xfrm>
              <a:off x="1630" y="-815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598388" y="-573667"/>
            <a:ext cx="1196434" cy="3204734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34562" y="5269184"/>
            <a:ext cx="15958120" cy="2062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5"/>
              </a:lnSpc>
            </a:pPr>
            <a:r>
              <a:rPr lang="en-US" sz="30100" dirty="0" err="1">
                <a:solidFill>
                  <a:schemeClr val="accent3">
                    <a:lumMod val="50000"/>
                  </a:schemeClr>
                </a:solidFill>
                <a:latin typeface="Baloo Thambi"/>
                <a:ea typeface="Baloo Thambi"/>
                <a:cs typeface="Baloo Thambi"/>
                <a:sym typeface="Baloo Thambi"/>
              </a:rPr>
              <a:t>HỎI</a:t>
            </a:r>
            <a:r>
              <a:rPr lang="en-US" sz="30100" dirty="0">
                <a:solidFill>
                  <a:schemeClr val="accent3">
                    <a:lumMod val="50000"/>
                  </a:schemeClr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30100" dirty="0" err="1">
                <a:solidFill>
                  <a:schemeClr val="accent3">
                    <a:lumMod val="50000"/>
                  </a:schemeClr>
                </a:solidFill>
                <a:latin typeface="Baloo Thambi"/>
                <a:ea typeface="Baloo Thambi"/>
                <a:cs typeface="Baloo Thambi"/>
                <a:sym typeface="Baloo Thambi"/>
              </a:rPr>
              <a:t>ĐÁP</a:t>
            </a:r>
            <a:endParaRPr lang="en-US" sz="30100" dirty="0">
              <a:solidFill>
                <a:schemeClr val="accent3">
                  <a:lumMod val="50000"/>
                </a:schemeClr>
              </a:solidFill>
              <a:latin typeface="Baloo Thambi"/>
              <a:ea typeface="Baloo Thambi"/>
              <a:cs typeface="Baloo Thambi"/>
              <a:sym typeface="Baloo Thambi"/>
            </a:endParaRPr>
          </a:p>
        </p:txBody>
      </p:sp>
      <p:pic>
        <p:nvPicPr>
          <p:cNvPr id="17" name="Picture 16" descr="Side Look Pusheen">
            <a:extLst>
              <a:ext uri="{FF2B5EF4-FFF2-40B4-BE49-F238E27FC236}">
                <a16:creationId xmlns:a16="http://schemas.microsoft.com/office/drawing/2014/main" id="{07163AFA-D65E-3C4B-C4E8-179CA6DB143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361" y="5143500"/>
            <a:ext cx="6055158" cy="6055158"/>
          </a:xfrm>
          <a:prstGeom prst="rect">
            <a:avLst/>
          </a:prstGeom>
        </p:spPr>
      </p:pic>
      <p:sp>
        <p:nvSpPr>
          <p:cNvPr id="18" name="TextBox 33">
            <a:extLst>
              <a:ext uri="{FF2B5EF4-FFF2-40B4-BE49-F238E27FC236}">
                <a16:creationId xmlns:a16="http://schemas.microsoft.com/office/drawing/2014/main" id="{91B134D9-F4B3-CC3C-D83F-E962A79DE722}"/>
              </a:ext>
            </a:extLst>
          </p:cNvPr>
          <p:cNvSpPr txBox="1"/>
          <p:nvPr/>
        </p:nvSpPr>
        <p:spPr>
          <a:xfrm>
            <a:off x="5881514" y="-1578725"/>
            <a:ext cx="7579080" cy="129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5"/>
              </a:lnSpc>
            </a:pPr>
            <a:r>
              <a:rPr lang="en-US" sz="10081" dirty="0" err="1">
                <a:solidFill>
                  <a:srgbClr val="483A00"/>
                </a:solidFill>
                <a:latin typeface="Baloo Thambi" panose="020B0604020202020204" charset="0"/>
                <a:ea typeface="Baloo Thambi"/>
                <a:cs typeface="Baloo Thambi" panose="020B0604020202020204" charset="0"/>
                <a:sym typeface="Baloo Thambi"/>
              </a:rPr>
              <a:t>TÌM</a:t>
            </a:r>
            <a:r>
              <a:rPr lang="en-US" sz="10081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10081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HIỂU</a:t>
            </a:r>
            <a:r>
              <a:rPr lang="en-US" sz="10081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</a:p>
        </p:txBody>
      </p:sp>
      <p:pic>
        <p:nvPicPr>
          <p:cNvPr id="8" name="Picture 7" descr="Kicking Pusheen">
            <a:extLst>
              <a:ext uri="{FF2B5EF4-FFF2-40B4-BE49-F238E27FC236}">
                <a16:creationId xmlns:a16="http://schemas.microsoft.com/office/drawing/2014/main" id="{47082CD3-3241-9DC7-F4E8-737DF02CF0A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373" y="5884073"/>
            <a:ext cx="4824373" cy="4824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UP 2">
            <a:hlinkClick r:id="" action="ppaction://media"/>
            <a:extLst>
              <a:ext uri="{FF2B5EF4-FFF2-40B4-BE49-F238E27FC236}">
                <a16:creationId xmlns:a16="http://schemas.microsoft.com/office/drawing/2014/main" id="{5DCA22F1-BC48-94E7-F099-CFE5F06FF9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07" y="2930"/>
            <a:ext cx="18282789" cy="10284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0843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598388" y="-573667"/>
            <a:ext cx="1196434" cy="3204734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95840" y="2576794"/>
            <a:ext cx="14313767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99"/>
              </a:lnSpc>
            </a:pPr>
            <a:r>
              <a:rPr lang="en-US" sz="9999" b="1" dirty="0" err="1">
                <a:solidFill>
                  <a:srgbClr val="483A00"/>
                </a:solidFill>
                <a:effectLst>
                  <a:glow rad="101600">
                    <a:srgbClr val="C0D494">
                      <a:alpha val="60000"/>
                    </a:srgbClr>
                  </a:glow>
                </a:effectLst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SẢN</a:t>
            </a:r>
            <a:r>
              <a:rPr lang="en-US" sz="9999" b="1" dirty="0">
                <a:solidFill>
                  <a:srgbClr val="483A00"/>
                </a:solidFill>
                <a:effectLst>
                  <a:glow rad="101600">
                    <a:srgbClr val="C0D494">
                      <a:alpha val="60000"/>
                    </a:srgbClr>
                  </a:glow>
                </a:effectLst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9999" b="1" dirty="0" err="1">
                <a:solidFill>
                  <a:srgbClr val="483A00"/>
                </a:solidFill>
                <a:effectLst>
                  <a:glow rad="101600">
                    <a:srgbClr val="C0D494">
                      <a:alpha val="60000"/>
                    </a:srgbClr>
                  </a:glow>
                </a:effectLst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XUẤT</a:t>
            </a:r>
            <a:r>
              <a:rPr lang="en-US" sz="9999" b="1" dirty="0">
                <a:solidFill>
                  <a:srgbClr val="483A00"/>
                </a:solidFill>
                <a:effectLst>
                  <a:glow rad="101600">
                    <a:srgbClr val="C0D494">
                      <a:alpha val="60000"/>
                    </a:srgbClr>
                  </a:glow>
                </a:effectLst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9999" b="1" dirty="0" err="1">
                <a:solidFill>
                  <a:srgbClr val="483A00"/>
                </a:solidFill>
                <a:effectLst>
                  <a:glow rad="101600">
                    <a:srgbClr val="C0D494">
                      <a:alpha val="60000"/>
                    </a:srgbClr>
                  </a:glow>
                </a:effectLst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PHÂN</a:t>
            </a:r>
            <a:r>
              <a:rPr lang="en-US" sz="9999" b="1" dirty="0">
                <a:solidFill>
                  <a:srgbClr val="483A00"/>
                </a:solidFill>
                <a:effectLst>
                  <a:glow rad="101600">
                    <a:srgbClr val="C0D494">
                      <a:alpha val="60000"/>
                    </a:srgbClr>
                  </a:glow>
                </a:effectLst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 </a:t>
            </a:r>
            <a:r>
              <a:rPr lang="en-US" sz="9999" b="1" dirty="0" err="1">
                <a:solidFill>
                  <a:srgbClr val="483A00"/>
                </a:solidFill>
                <a:effectLst>
                  <a:glow rad="101600">
                    <a:srgbClr val="C0D494">
                      <a:alpha val="60000"/>
                    </a:srgbClr>
                  </a:glow>
                </a:effectLst>
                <a:latin typeface="FS ClanPro-NarrowUltra" panose="02000503040000020004" pitchFamily="2" charset="0"/>
                <a:ea typeface="Bungee"/>
                <a:cs typeface="Baloo Thambi" panose="020B0604020202020204" charset="0"/>
                <a:sym typeface="Bungee"/>
              </a:rPr>
              <a:t>ĐẠM</a:t>
            </a:r>
            <a:endParaRPr lang="en-US" sz="9999" b="1" dirty="0">
              <a:solidFill>
                <a:srgbClr val="483A00"/>
              </a:solidFill>
              <a:effectLst>
                <a:glow rad="101600">
                  <a:srgbClr val="C0D494">
                    <a:alpha val="60000"/>
                  </a:srgbClr>
                </a:glow>
              </a:effectLst>
              <a:latin typeface="FS ClanPro-NarrowUltra" panose="02000503040000020004" pitchFamily="2" charset="0"/>
              <a:ea typeface="Bungee"/>
              <a:cs typeface="Baloo Thambi" panose="020B0604020202020204" charset="0"/>
              <a:sym typeface="Bungee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476742" y="7603470"/>
            <a:ext cx="2249286" cy="2683530"/>
          </a:xfrm>
          <a:custGeom>
            <a:avLst/>
            <a:gdLst/>
            <a:ahLst/>
            <a:cxnLst/>
            <a:rect l="l" t="t" r="r" b="b"/>
            <a:pathLst>
              <a:path w="2249286" h="2683530">
                <a:moveTo>
                  <a:pt x="0" y="0"/>
                </a:moveTo>
                <a:lnTo>
                  <a:pt x="2249286" y="0"/>
                </a:lnTo>
                <a:lnTo>
                  <a:pt x="2249286" y="2683530"/>
                </a:lnTo>
                <a:lnTo>
                  <a:pt x="0" y="2683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293903" y="6172200"/>
            <a:ext cx="3411543" cy="4114800"/>
          </a:xfrm>
          <a:custGeom>
            <a:avLst/>
            <a:gdLst/>
            <a:ahLst/>
            <a:cxnLst/>
            <a:rect l="l" t="t" r="r" b="b"/>
            <a:pathLst>
              <a:path w="3411543" h="4114800">
                <a:moveTo>
                  <a:pt x="3411543" y="0"/>
                </a:moveTo>
                <a:lnTo>
                  <a:pt x="0" y="0"/>
                </a:lnTo>
                <a:lnTo>
                  <a:pt x="0" y="4114800"/>
                </a:lnTo>
                <a:lnTo>
                  <a:pt x="3411543" y="4114800"/>
                </a:lnTo>
                <a:lnTo>
                  <a:pt x="341154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555440" y="4320411"/>
            <a:ext cx="137454" cy="2753691"/>
            <a:chOff x="0" y="0"/>
            <a:chExt cx="36202" cy="7252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202" cy="725252"/>
            </a:xfrm>
            <a:custGeom>
              <a:avLst/>
              <a:gdLst/>
              <a:ahLst/>
              <a:cxnLst/>
              <a:rect l="l" t="t" r="r" b="b"/>
              <a:pathLst>
                <a:path w="36202" h="725252">
                  <a:moveTo>
                    <a:pt x="0" y="0"/>
                  </a:moveTo>
                  <a:lnTo>
                    <a:pt x="36202" y="0"/>
                  </a:lnTo>
                  <a:lnTo>
                    <a:pt x="36202" y="725252"/>
                  </a:lnTo>
                  <a:lnTo>
                    <a:pt x="0" y="725252"/>
                  </a:lnTo>
                  <a:close/>
                </a:path>
              </a:pathLst>
            </a:custGeom>
            <a:solidFill>
              <a:srgbClr val="4D3A3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6202" cy="76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067091" y="4486969"/>
            <a:ext cx="10153818" cy="249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11"/>
              </a:lnSpc>
              <a:spcBef>
                <a:spcPct val="0"/>
              </a:spcBef>
            </a:pP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đạm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là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tên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gọi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chung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của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các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loại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bón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vô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cơ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cung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cấp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nguyên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tố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nitrogen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cho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cây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trồng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.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Hàm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lượng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%N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trong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là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yếu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tố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thể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hiện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cho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độ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dinh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dưỡng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của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phân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57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đạm</a:t>
            </a:r>
            <a:r>
              <a:rPr lang="en-US" sz="357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2851" y="380063"/>
            <a:ext cx="2512433" cy="251243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02993" y="540205"/>
            <a:ext cx="2192149" cy="219214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-175992" y="1048190"/>
            <a:ext cx="2945939" cy="147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43"/>
              </a:lnSpc>
            </a:pPr>
            <a:r>
              <a:rPr lang="en-US" sz="1166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EF8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2851" y="380063"/>
            <a:ext cx="2512433" cy="251243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2993" y="540205"/>
            <a:ext cx="2192149" cy="219214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082521" y="1096314"/>
            <a:ext cx="15257769" cy="8094372"/>
          </a:xfrm>
          <a:custGeom>
            <a:avLst/>
            <a:gdLst/>
            <a:ahLst/>
            <a:cxnLst/>
            <a:rect l="l" t="t" r="r" b="b"/>
            <a:pathLst>
              <a:path w="15257769" h="8094372">
                <a:moveTo>
                  <a:pt x="0" y="0"/>
                </a:moveTo>
                <a:lnTo>
                  <a:pt x="15257769" y="0"/>
                </a:lnTo>
                <a:lnTo>
                  <a:pt x="15257769" y="8094372"/>
                </a:lnTo>
                <a:lnTo>
                  <a:pt x="0" y="8094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943" t="-30162" r="-2647" b="-21038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-175992" y="1048190"/>
            <a:ext cx="2945939" cy="147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43"/>
              </a:lnSpc>
            </a:pPr>
            <a:r>
              <a:rPr lang="en-US" sz="1166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62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1940" y="1028700"/>
            <a:ext cx="9837068" cy="8229600"/>
            <a:chOff x="0" y="0"/>
            <a:chExt cx="2474178" cy="20698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4178" cy="2069875"/>
            </a:xfrm>
            <a:custGeom>
              <a:avLst/>
              <a:gdLst/>
              <a:ahLst/>
              <a:cxnLst/>
              <a:rect l="l" t="t" r="r" b="b"/>
              <a:pathLst>
                <a:path w="2474178" h="2069875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2029737"/>
                  </a:lnTo>
                  <a:cubicBezTo>
                    <a:pt x="2474178" y="2040382"/>
                    <a:pt x="2469950" y="2050591"/>
                    <a:pt x="2462422" y="2058119"/>
                  </a:cubicBezTo>
                  <a:cubicBezTo>
                    <a:pt x="2454895" y="2065646"/>
                    <a:pt x="2444686" y="2069875"/>
                    <a:pt x="2434041" y="2069875"/>
                  </a:cubicBezTo>
                  <a:lnTo>
                    <a:pt x="40138" y="2069875"/>
                  </a:lnTo>
                  <a:cubicBezTo>
                    <a:pt x="29493" y="2069875"/>
                    <a:pt x="19283" y="2065646"/>
                    <a:pt x="11756" y="2058119"/>
                  </a:cubicBezTo>
                  <a:cubicBezTo>
                    <a:pt x="4229" y="2050591"/>
                    <a:pt x="0" y="2040382"/>
                    <a:pt x="0" y="2029737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74178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023963" y="1338035"/>
            <a:ext cx="5419967" cy="6971019"/>
          </a:xfrm>
          <a:custGeom>
            <a:avLst/>
            <a:gdLst/>
            <a:ahLst/>
            <a:cxnLst/>
            <a:rect l="l" t="t" r="r" b="b"/>
            <a:pathLst>
              <a:path w="5419967" h="6971019">
                <a:moveTo>
                  <a:pt x="0" y="0"/>
                </a:moveTo>
                <a:lnTo>
                  <a:pt x="5419967" y="0"/>
                </a:lnTo>
                <a:lnTo>
                  <a:pt x="5419967" y="6971019"/>
                </a:lnTo>
                <a:lnTo>
                  <a:pt x="0" y="6971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9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79893" y="969822"/>
            <a:ext cx="7108107" cy="8229600"/>
          </a:xfrm>
          <a:custGeom>
            <a:avLst/>
            <a:gdLst/>
            <a:ahLst/>
            <a:cxnLst/>
            <a:rect l="l" t="t" r="r" b="b"/>
            <a:pathLst>
              <a:path w="7108107" h="8229600">
                <a:moveTo>
                  <a:pt x="0" y="0"/>
                </a:moveTo>
                <a:lnTo>
                  <a:pt x="7108107" y="0"/>
                </a:lnTo>
                <a:lnTo>
                  <a:pt x="71081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925379" y="2826981"/>
            <a:ext cx="9837068" cy="184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buFont typeface="Arial"/>
              <a:buChar char="•"/>
            </a:pPr>
            <a:r>
              <a:rPr lang="en-US" sz="399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Đều</a:t>
            </a:r>
            <a:r>
              <a:rPr lang="en-US" sz="399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99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xuất</a:t>
            </a:r>
            <a:r>
              <a:rPr lang="en-US" sz="399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99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phát</a:t>
            </a:r>
            <a:r>
              <a:rPr lang="en-US" sz="399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99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từ</a:t>
            </a:r>
            <a:r>
              <a:rPr lang="en-US" sz="399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4000" kern="100" dirty="0" err="1">
                <a:solidFill>
                  <a:srgbClr val="483A00"/>
                </a:solidFill>
                <a:latin typeface="Century Schoolbook" panose="02040604050505020304" pitchFamily="18" charset="0"/>
                <a:ea typeface=""/>
                <a:cs typeface=""/>
              </a:rPr>
              <a:t>NH</a:t>
            </a:r>
            <a:r>
              <a:rPr lang="en-US" sz="4000" kern="100" baseline="-25000" dirty="0" err="1">
                <a:solidFill>
                  <a:srgbClr val="483A00"/>
                </a:solidFill>
                <a:latin typeface="Century Schoolbook" panose="02040604050505020304" pitchFamily="18" charset="0"/>
                <a:ea typeface=""/>
                <a:cs typeface=""/>
              </a:rPr>
              <a:t>3</a:t>
            </a:r>
            <a:r>
              <a:rPr lang="en-US" sz="4000" kern="100" baseline="-25000" dirty="0">
                <a:solidFill>
                  <a:srgbClr val="483A00"/>
                </a:solidFill>
                <a:latin typeface="Century Schoolbook" panose="02040604050505020304" pitchFamily="18" charset="0"/>
                <a:ea typeface=""/>
                <a:cs typeface=""/>
              </a:rPr>
              <a:t> </a:t>
            </a:r>
            <a:r>
              <a:rPr lang="en-US" sz="4000" kern="100" dirty="0">
                <a:solidFill>
                  <a:srgbClr val="483A00"/>
                </a:solidFill>
                <a:latin typeface="Century Schoolbook" panose="02040604050505020304" pitchFamily="18" charset="0"/>
                <a:ea typeface=""/>
                <a:cs typeface=""/>
              </a:rPr>
              <a:t>.</a:t>
            </a:r>
          </a:p>
          <a:p>
            <a:pPr marL="863599" lvl="1" indent="-431800">
              <a:buFont typeface="Arial"/>
              <a:buChar char="•"/>
            </a:pPr>
            <a:r>
              <a:rPr lang="en-US" sz="4000" kern="100" dirty="0" err="1">
                <a:solidFill>
                  <a:srgbClr val="483A00"/>
                </a:solidFill>
                <a:latin typeface="Century Schoolbook" panose="02040604050505020304" pitchFamily="18" charset="0"/>
                <a:ea typeface=""/>
                <a:cs typeface=""/>
              </a:rPr>
              <a:t>NH</a:t>
            </a:r>
            <a:r>
              <a:rPr lang="en-US" sz="4000" kern="100" baseline="-25000" dirty="0" err="1">
                <a:solidFill>
                  <a:srgbClr val="483A00"/>
                </a:solidFill>
                <a:latin typeface="Century Schoolbook" panose="02040604050505020304" pitchFamily="18" charset="0"/>
                <a:ea typeface=""/>
                <a:cs typeface=""/>
              </a:rPr>
              <a:t>3</a:t>
            </a:r>
            <a:r>
              <a:rPr lang="en-US" sz="399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99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được</a:t>
            </a:r>
            <a:r>
              <a:rPr lang="en-US" sz="399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99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sản</a:t>
            </a:r>
            <a:r>
              <a:rPr lang="en-US" sz="399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99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xuất</a:t>
            </a:r>
            <a:r>
              <a:rPr lang="en-US" sz="399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99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theo</a:t>
            </a:r>
            <a:r>
              <a:rPr lang="en-US" sz="399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99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quy</a:t>
            </a:r>
            <a:r>
              <a:rPr lang="en-US" sz="399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</a:t>
            </a:r>
            <a:r>
              <a:rPr lang="en-US" sz="3999" dirty="0" err="1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trình</a:t>
            </a:r>
            <a:r>
              <a:rPr lang="en-US" sz="3999" dirty="0">
                <a:solidFill>
                  <a:srgbClr val="483A00"/>
                </a:solidFill>
                <a:latin typeface="Century Schoolbook" panose="02040604050505020304" pitchFamily="18" charset="0"/>
                <a:ea typeface="Muli"/>
                <a:cs typeface="Muli"/>
                <a:sym typeface="Muli"/>
              </a:rPr>
              <a:t> Haber-Bosch: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40221" y="1585685"/>
            <a:ext cx="9078787" cy="1191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3"/>
              </a:lnSpc>
            </a:pPr>
            <a:r>
              <a:rPr lang="en-US" sz="946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NGUYÊN LIỆU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1"/>
              <p:cNvSpPr txBox="1"/>
              <p:nvPr/>
            </p:nvSpPr>
            <p:spPr>
              <a:xfrm>
                <a:off x="3265560" y="6615654"/>
                <a:ext cx="5156706" cy="615553"/>
              </a:xfrm>
              <a:prstGeom prst="rect">
                <a:avLst/>
              </a:prstGeom>
              <a:ln w="28575">
                <a:solidFill>
                  <a:srgbClr val="483A00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759"/>
                  </a:lnSpc>
                  <a:spcBef>
                    <a:spcPct val="0"/>
                  </a:spcBef>
                </a:pPr>
                <a:r>
                  <a:rPr lang="en-US" sz="4400" dirty="0">
                    <a:solidFill>
                      <a:srgbClr val="483A0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Δ</a:t>
                </a:r>
                <a:r>
                  <a:rPr lang="en-US" sz="4400" baseline="-25000" dirty="0" err="1">
                    <a:solidFill>
                      <a:srgbClr val="483A0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r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400" i="1" dirty="0" smtClean="0">
                            <a:solidFill>
                              <a:srgbClr val="483A00"/>
                            </a:solidFill>
                            <a:latin typeface="Cambria Math" panose="02040503050406030204" pitchFamily="18" charset="0"/>
                            <a:cs typeface="Baloo Thambi" panose="020B0604020202020204" charset="0"/>
                          </a:rPr>
                        </m:ctrlPr>
                      </m:sSubSupPr>
                      <m:e>
                        <m:r>
                          <a:rPr lang="en-US" sz="4400" b="0" i="1" dirty="0" smtClean="0">
                            <a:solidFill>
                              <a:srgbClr val="483A00"/>
                            </a:solidFill>
                            <a:latin typeface="Cambria Math" panose="02040503050406030204" pitchFamily="18" charset="0"/>
                            <a:cs typeface="Baloo Thambi" panose="020B0604020202020204" charset="0"/>
                          </a:rPr>
                          <m:t>𝐻</m:t>
                        </m:r>
                      </m:e>
                      <m:sub>
                        <m:r>
                          <a:rPr lang="en-US" sz="4400" b="0" i="1" dirty="0" smtClean="0">
                            <a:solidFill>
                              <a:srgbClr val="483A00"/>
                            </a:solidFill>
                            <a:latin typeface="Cambria Math" panose="02040503050406030204" pitchFamily="18" charset="0"/>
                            <a:cs typeface="Baloo Thambi" panose="020B0604020202020204" charset="0"/>
                          </a:rPr>
                          <m:t>298</m:t>
                        </m:r>
                      </m:sub>
                      <m:sup>
                        <m:r>
                          <a:rPr lang="en-US" sz="4400" b="0" i="1" dirty="0" smtClean="0">
                            <a:solidFill>
                              <a:srgbClr val="483A00"/>
                            </a:solidFill>
                            <a:latin typeface="Cambria Math" panose="02040503050406030204" pitchFamily="18" charset="0"/>
                            <a:cs typeface="Baloo Thambi" panose="020B0604020202020204" charset="0"/>
                          </a:rPr>
                          <m:t>𝑜</m:t>
                        </m:r>
                      </m:sup>
                    </m:sSubSup>
                  </m:oMath>
                </a14:m>
                <a:r>
                  <a:rPr lang="en-US" sz="4400" dirty="0">
                    <a:solidFill>
                      <a:srgbClr val="483A00"/>
                    </a:solidFill>
                    <a:latin typeface="Century Schoolbook" panose="02040604050505020304" pitchFamily="18" charset="0"/>
                    <a:cs typeface="Baloo Thambi" panose="020B0604020202020204" charset="0"/>
                  </a:rPr>
                  <a:t> = 91,8 kJ </a:t>
                </a:r>
                <a:endParaRPr lang="en-US" sz="6600" dirty="0">
                  <a:solidFill>
                    <a:srgbClr val="483A00"/>
                  </a:solidFill>
                  <a:latin typeface="Century Schoolbook" panose="02040604050505020304" pitchFamily="18" charset="0"/>
                  <a:ea typeface="Open Sans"/>
                  <a:cs typeface="Baloo Thambi" panose="020B0604020202020204" charset="0"/>
                  <a:sym typeface="Open Sans"/>
                </a:endParaRPr>
              </a:p>
            </p:txBody>
          </p:sp>
        </mc:Choice>
        <mc:Fallback xmlns="">
          <p:sp>
            <p:nvSpPr>
              <p:cNvPr id="11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560" y="6615654"/>
                <a:ext cx="5156706" cy="615553"/>
              </a:xfrm>
              <a:prstGeom prst="rect">
                <a:avLst/>
              </a:prstGeom>
              <a:blipFill>
                <a:blip r:embed="rId8"/>
                <a:stretch>
                  <a:fillRect t="-34906" b="-48113"/>
                </a:stretch>
              </a:blipFill>
              <a:ln w="28575">
                <a:solidFill>
                  <a:srgbClr val="483A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B73A1F-6022-CDDF-6F6C-350A63EC12C2}"/>
                  </a:ext>
                </a:extLst>
              </p:cNvPr>
              <p:cNvSpPr txBox="1"/>
              <p:nvPr/>
            </p:nvSpPr>
            <p:spPr>
              <a:xfrm>
                <a:off x="2438862" y="5267437"/>
                <a:ext cx="6400801" cy="1006558"/>
              </a:xfrm>
              <a:prstGeom prst="rect">
                <a:avLst/>
              </a:prstGeom>
              <a:noFill/>
              <a:ln w="57150">
                <a:solidFill>
                  <a:srgbClr val="483A00"/>
                </a:solidFill>
              </a:ln>
            </p:spPr>
            <p:txBody>
              <a:bodyPr wrap="square">
                <a:spAutoFit/>
              </a:bodyPr>
              <a:lstStyle/>
              <a:p>
                <a:pPr indent="28575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6000" kern="100" dirty="0" err="1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"/>
                  </a:rPr>
                  <a:t>N</a:t>
                </a:r>
                <a:r>
                  <a:rPr lang="en-US" sz="6000" kern="100" baseline="-25000" dirty="0" err="1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"/>
                  </a:rPr>
                  <a:t>2</a:t>
                </a:r>
                <a:r>
                  <a:rPr lang="en-US" sz="6000" kern="100" dirty="0" err="1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"/>
                  </a:rPr>
                  <a:t>+3H</a:t>
                </a:r>
                <a:r>
                  <a:rPr lang="en-US" sz="6000" kern="100" baseline="-25000" dirty="0" err="1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"/>
                  </a:rPr>
                  <a:t>2</a:t>
                </a:r>
                <a14:m>
                  <m:oMath xmlns:m="http://schemas.openxmlformats.org/officeDocument/2006/math">
                    <m:r>
                      <a:rPr lang="en-US" sz="6000" i="1" kern="100" dirty="0" smtClean="0">
                        <a:solidFill>
                          <a:srgbClr val="483A00"/>
                        </a:solidFill>
                        <a:effectLst/>
                        <a:latin typeface="Cambria Math" panose="02040503050406030204" pitchFamily="18" charset="0"/>
                        <a:ea typeface=""/>
                        <a:cs typeface=""/>
                      </a:rPr>
                      <m:t>⇋</m:t>
                    </m:r>
                  </m:oMath>
                </a14:m>
                <a:r>
                  <a:rPr lang="en-US" sz="6000" kern="100" dirty="0" err="1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"/>
                  </a:rPr>
                  <a:t>2NH</a:t>
                </a:r>
                <a:r>
                  <a:rPr lang="en-US" sz="6000" kern="100" baseline="-25000" dirty="0" err="1">
                    <a:solidFill>
                      <a:srgbClr val="483A00"/>
                    </a:solidFill>
                    <a:effectLst/>
                    <a:latin typeface="Century Schoolbook" panose="02040604050505020304" pitchFamily="18" charset="0"/>
                    <a:ea typeface=""/>
                    <a:cs typeface=""/>
                  </a:rPr>
                  <a:t>3</a:t>
                </a:r>
                <a:endParaRPr lang="en-US" sz="6000" kern="100" dirty="0">
                  <a:solidFill>
                    <a:srgbClr val="483A00"/>
                  </a:solidFill>
                  <a:effectLst/>
                  <a:latin typeface="Century Schoolbook" panose="020406040505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B73A1F-6022-CDDF-6F6C-350A63EC1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862" y="5267437"/>
                <a:ext cx="6400801" cy="1006558"/>
              </a:xfrm>
              <a:prstGeom prst="rect">
                <a:avLst/>
              </a:prstGeom>
              <a:blipFill>
                <a:blip r:embed="rId9"/>
                <a:stretch>
                  <a:fillRect l="-850" t="-16667" b="-34483"/>
                </a:stretch>
              </a:blipFill>
              <a:ln w="57150">
                <a:solidFill>
                  <a:srgbClr val="483A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12">
            <a:extLst>
              <a:ext uri="{FF2B5EF4-FFF2-40B4-BE49-F238E27FC236}">
                <a16:creationId xmlns:a16="http://schemas.microsoft.com/office/drawing/2014/main" id="{24D8C65F-1903-088D-F840-5119B1668479}"/>
              </a:ext>
            </a:extLst>
          </p:cNvPr>
          <p:cNvSpPr/>
          <p:nvPr/>
        </p:nvSpPr>
        <p:spPr>
          <a:xfrm>
            <a:off x="19735800" y="1220251"/>
            <a:ext cx="15257769" cy="8094372"/>
          </a:xfrm>
          <a:custGeom>
            <a:avLst/>
            <a:gdLst/>
            <a:ahLst/>
            <a:cxnLst/>
            <a:rect l="l" t="t" r="r" b="b"/>
            <a:pathLst>
              <a:path w="15257769" h="8094372">
                <a:moveTo>
                  <a:pt x="0" y="0"/>
                </a:moveTo>
                <a:lnTo>
                  <a:pt x="15257769" y="0"/>
                </a:lnTo>
                <a:lnTo>
                  <a:pt x="15257769" y="8094372"/>
                </a:lnTo>
                <a:lnTo>
                  <a:pt x="0" y="80943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943" t="-30162" r="-2647" b="-21038"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A309D1-3B89-6B54-7B13-0F0F1BE53DDA}"/>
              </a:ext>
            </a:extLst>
          </p:cNvPr>
          <p:cNvSpPr txBox="1"/>
          <p:nvPr/>
        </p:nvSpPr>
        <p:spPr>
          <a:xfrm>
            <a:off x="3265560" y="-1057271"/>
            <a:ext cx="12446731" cy="80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7"/>
              </a:lnSpc>
            </a:pPr>
            <a:r>
              <a:rPr lang="en-US" sz="6276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6276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AMMONIUM SULFATE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07B58-2CBB-D8E1-DA93-AC625F92A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BA48A2-E3DC-5FCE-1543-AE25ED093326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422286CD-A6EA-A9FF-8D5E-D13181DD76C7}"/>
              </a:ext>
            </a:extLst>
          </p:cNvPr>
          <p:cNvGrpSpPr/>
          <p:nvPr/>
        </p:nvGrpSpPr>
        <p:grpSpPr>
          <a:xfrm>
            <a:off x="1101094" y="1028700"/>
            <a:ext cx="16444060" cy="8229600"/>
            <a:chOff x="0" y="0"/>
            <a:chExt cx="2474178" cy="2069875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9409ACDC-208B-C7F9-6BF6-9BC468FFEC64}"/>
                </a:ext>
              </a:extLst>
            </p:cNvPr>
            <p:cNvSpPr/>
            <p:nvPr/>
          </p:nvSpPr>
          <p:spPr>
            <a:xfrm>
              <a:off x="0" y="0"/>
              <a:ext cx="2474178" cy="2069875"/>
            </a:xfrm>
            <a:custGeom>
              <a:avLst/>
              <a:gdLst/>
              <a:ahLst/>
              <a:cxnLst/>
              <a:rect l="l" t="t" r="r" b="b"/>
              <a:pathLst>
                <a:path w="2474178" h="2069875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2029737"/>
                  </a:lnTo>
                  <a:cubicBezTo>
                    <a:pt x="2474178" y="2040382"/>
                    <a:pt x="2469950" y="2050591"/>
                    <a:pt x="2462422" y="2058119"/>
                  </a:cubicBezTo>
                  <a:cubicBezTo>
                    <a:pt x="2454895" y="2065646"/>
                    <a:pt x="2444686" y="2069875"/>
                    <a:pt x="2434041" y="2069875"/>
                  </a:cubicBezTo>
                  <a:lnTo>
                    <a:pt x="40138" y="2069875"/>
                  </a:lnTo>
                  <a:cubicBezTo>
                    <a:pt x="29493" y="2069875"/>
                    <a:pt x="19283" y="2065646"/>
                    <a:pt x="11756" y="2058119"/>
                  </a:cubicBezTo>
                  <a:cubicBezTo>
                    <a:pt x="4229" y="2050591"/>
                    <a:pt x="0" y="2040382"/>
                    <a:pt x="0" y="2029737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84A2D64E-19A6-3993-728B-00BA220F791F}"/>
                </a:ext>
              </a:extLst>
            </p:cNvPr>
            <p:cNvSpPr txBox="1"/>
            <p:nvPr/>
          </p:nvSpPr>
          <p:spPr>
            <a:xfrm>
              <a:off x="0" y="-38100"/>
              <a:ext cx="2474178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" name="TextBox 11">
            <a:extLst>
              <a:ext uri="{FF2B5EF4-FFF2-40B4-BE49-F238E27FC236}">
                <a16:creationId xmlns:a16="http://schemas.microsoft.com/office/drawing/2014/main" id="{61BD691E-5FD5-ACB5-8B58-63765AD8487A}"/>
              </a:ext>
            </a:extLst>
          </p:cNvPr>
          <p:cNvSpPr txBox="1"/>
          <p:nvPr/>
        </p:nvSpPr>
        <p:spPr>
          <a:xfrm>
            <a:off x="1274503" y="1262665"/>
            <a:ext cx="15117914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37"/>
              </a:lnSpc>
            </a:pPr>
            <a:r>
              <a:rPr lang="en-US" sz="800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800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8000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r>
              <a:rPr lang="en-US" sz="8000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AMMONIUM SULFATE</a:t>
            </a:r>
          </a:p>
        </p:txBody>
      </p:sp>
      <p:pic>
        <p:nvPicPr>
          <p:cNvPr id="8194" name="Picture 2" descr="Phân Amoni Sulfat (NH4)2SO4 (Phân SA): Đặc điểm, tính chất và cách sử dụng  cho cây trồng hiệu quả - Kỹ Thuật Trồng Cây">
            <a:extLst>
              <a:ext uri="{FF2B5EF4-FFF2-40B4-BE49-F238E27FC236}">
                <a16:creationId xmlns:a16="http://schemas.microsoft.com/office/drawing/2014/main" id="{96DC1DFA-EE29-A1F6-B9ED-659DD39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09978"/>
            <a:ext cx="11282023" cy="575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207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1167E-CC53-124E-C9AD-ADEB7A0BA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ACDAC2-CC6D-65DB-1117-E442C3944D47}"/>
              </a:ext>
            </a:extLst>
          </p:cNvPr>
          <p:cNvSpPr/>
          <p:nvPr/>
        </p:nvSpPr>
        <p:spPr>
          <a:xfrm>
            <a:off x="0" y="0"/>
            <a:ext cx="18705446" cy="1050906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62701C7F-C1C1-7CA2-3AAE-867670C37112}"/>
              </a:ext>
            </a:extLst>
          </p:cNvPr>
          <p:cNvGrpSpPr/>
          <p:nvPr/>
        </p:nvGrpSpPr>
        <p:grpSpPr>
          <a:xfrm>
            <a:off x="1101094" y="1028700"/>
            <a:ext cx="16444060" cy="8229600"/>
            <a:chOff x="0" y="0"/>
            <a:chExt cx="2474178" cy="2069875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4EB6E8B7-80C1-739C-37A5-2FCD87E89EF9}"/>
                </a:ext>
              </a:extLst>
            </p:cNvPr>
            <p:cNvSpPr/>
            <p:nvPr/>
          </p:nvSpPr>
          <p:spPr>
            <a:xfrm>
              <a:off x="0" y="0"/>
              <a:ext cx="2474178" cy="2069875"/>
            </a:xfrm>
            <a:custGeom>
              <a:avLst/>
              <a:gdLst/>
              <a:ahLst/>
              <a:cxnLst/>
              <a:rect l="l" t="t" r="r" b="b"/>
              <a:pathLst>
                <a:path w="2474178" h="2069875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2029737"/>
                  </a:lnTo>
                  <a:cubicBezTo>
                    <a:pt x="2474178" y="2040382"/>
                    <a:pt x="2469950" y="2050591"/>
                    <a:pt x="2462422" y="2058119"/>
                  </a:cubicBezTo>
                  <a:cubicBezTo>
                    <a:pt x="2454895" y="2065646"/>
                    <a:pt x="2444686" y="2069875"/>
                    <a:pt x="2434041" y="2069875"/>
                  </a:cubicBezTo>
                  <a:lnTo>
                    <a:pt x="40138" y="2069875"/>
                  </a:lnTo>
                  <a:cubicBezTo>
                    <a:pt x="29493" y="2069875"/>
                    <a:pt x="19283" y="2065646"/>
                    <a:pt x="11756" y="2058119"/>
                  </a:cubicBezTo>
                  <a:cubicBezTo>
                    <a:pt x="4229" y="2050591"/>
                    <a:pt x="0" y="2040382"/>
                    <a:pt x="0" y="2029737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899AA668-B83E-AC85-C7F4-D2FFB1F238EA}"/>
                </a:ext>
              </a:extLst>
            </p:cNvPr>
            <p:cNvSpPr txBox="1"/>
            <p:nvPr/>
          </p:nvSpPr>
          <p:spPr>
            <a:xfrm>
              <a:off x="0" y="-38100"/>
              <a:ext cx="2474178" cy="2107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1430F7D-C7BD-1337-E0D0-C9E0DA182642}"/>
              </a:ext>
            </a:extLst>
          </p:cNvPr>
          <p:cNvSpPr/>
          <p:nvPr/>
        </p:nvSpPr>
        <p:spPr>
          <a:xfrm>
            <a:off x="1170097" y="2296228"/>
            <a:ext cx="5078909" cy="2847259"/>
          </a:xfrm>
          <a:custGeom>
            <a:avLst/>
            <a:gdLst/>
            <a:ahLst/>
            <a:cxnLst/>
            <a:rect l="l" t="t" r="r" b="b"/>
            <a:pathLst>
              <a:path w="14348318" h="8484532">
                <a:moveTo>
                  <a:pt x="0" y="0"/>
                </a:moveTo>
                <a:lnTo>
                  <a:pt x="14348318" y="0"/>
                </a:lnTo>
                <a:lnTo>
                  <a:pt x="14348318" y="8484532"/>
                </a:lnTo>
                <a:lnTo>
                  <a:pt x="0" y="84845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724" t="-282007" r="-545996" b="-879775"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3318DE8-A619-D656-9F8A-3C3C382D6029}"/>
              </a:ext>
            </a:extLst>
          </p:cNvPr>
          <p:cNvSpPr txBox="1"/>
          <p:nvPr/>
        </p:nvSpPr>
        <p:spPr>
          <a:xfrm>
            <a:off x="2920634" y="804733"/>
            <a:ext cx="12446731" cy="80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7"/>
              </a:lnSpc>
            </a:pP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Quy </a:t>
            </a:r>
            <a:r>
              <a:rPr lang="en-US" sz="6276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Trình</a:t>
            </a: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6276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Sản</a:t>
            </a: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</a:t>
            </a:r>
            <a:r>
              <a:rPr lang="en-US" sz="6276" dirty="0" err="1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Xuất</a:t>
            </a:r>
            <a:r>
              <a:rPr lang="en-US" sz="6276" dirty="0">
                <a:solidFill>
                  <a:srgbClr val="483A00"/>
                </a:solidFill>
                <a:latin typeface="Baloo Thambi"/>
                <a:ea typeface="Baloo Thambi"/>
                <a:cs typeface="Baloo Thambi"/>
                <a:sym typeface="Baloo Thambi"/>
              </a:rPr>
              <a:t> 1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62DB47DA-B37B-6C0B-E02F-CCAA26A61950}"/>
              </a:ext>
            </a:extLst>
          </p:cNvPr>
          <p:cNvSpPr/>
          <p:nvPr/>
        </p:nvSpPr>
        <p:spPr>
          <a:xfrm>
            <a:off x="7451617" y="2691908"/>
            <a:ext cx="4072103" cy="2055898"/>
          </a:xfrm>
          <a:custGeom>
            <a:avLst/>
            <a:gdLst/>
            <a:ahLst/>
            <a:cxnLst/>
            <a:rect l="l" t="t" r="r" b="b"/>
            <a:pathLst>
              <a:path w="14348318" h="8484532">
                <a:moveTo>
                  <a:pt x="0" y="0"/>
                </a:moveTo>
                <a:lnTo>
                  <a:pt x="14348318" y="0"/>
                </a:lnTo>
                <a:lnTo>
                  <a:pt x="14348318" y="8484532"/>
                </a:lnTo>
                <a:lnTo>
                  <a:pt x="0" y="84845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0391" t="-1094746" r="-564185" b="-373821"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F8D249DF-D88B-8287-7249-29767DC1F49A}"/>
              </a:ext>
            </a:extLst>
          </p:cNvPr>
          <p:cNvSpPr/>
          <p:nvPr/>
        </p:nvSpPr>
        <p:spPr>
          <a:xfrm>
            <a:off x="12310106" y="1925611"/>
            <a:ext cx="4876800" cy="3387777"/>
          </a:xfrm>
          <a:custGeom>
            <a:avLst/>
            <a:gdLst/>
            <a:ahLst/>
            <a:cxnLst/>
            <a:rect l="l" t="t" r="r" b="b"/>
            <a:pathLst>
              <a:path w="14348318" h="8484532">
                <a:moveTo>
                  <a:pt x="0" y="0"/>
                </a:moveTo>
                <a:lnTo>
                  <a:pt x="14348318" y="0"/>
                </a:lnTo>
                <a:lnTo>
                  <a:pt x="14348318" y="8484532"/>
                </a:lnTo>
                <a:lnTo>
                  <a:pt x="0" y="84845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 l="-161538" t="-166560" r="-462686" b="-618082"/>
            </a:stretch>
          </a:blipFill>
        </p:spPr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3F351A-109E-44FE-5D8B-DCA0086AF4B2}"/>
              </a:ext>
            </a:extLst>
          </p:cNvPr>
          <p:cNvCxnSpPr>
            <a:cxnSpLocks/>
          </p:cNvCxnSpPr>
          <p:nvPr/>
        </p:nvCxnSpPr>
        <p:spPr>
          <a:xfrm>
            <a:off x="6049484" y="3916680"/>
            <a:ext cx="1578914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8B448F-F0DE-89E0-E832-DF07A0C7AC19}"/>
              </a:ext>
            </a:extLst>
          </p:cNvPr>
          <p:cNvCxnSpPr>
            <a:cxnSpLocks/>
          </p:cNvCxnSpPr>
          <p:nvPr/>
        </p:nvCxnSpPr>
        <p:spPr>
          <a:xfrm>
            <a:off x="10967232" y="3916680"/>
            <a:ext cx="159639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138DD0-31A4-012B-3985-F6D3CCCD7B91}"/>
              </a:ext>
            </a:extLst>
          </p:cNvPr>
          <p:cNvSpPr txBox="1"/>
          <p:nvPr/>
        </p:nvSpPr>
        <p:spPr>
          <a:xfrm>
            <a:off x="3923722" y="5664160"/>
            <a:ext cx="11127892" cy="923330"/>
          </a:xfrm>
          <a:prstGeom prst="rect">
            <a:avLst/>
          </a:prstGeom>
          <a:noFill/>
          <a:ln w="38100">
            <a:solidFill>
              <a:srgbClr val="483A00"/>
            </a:solidFill>
          </a:ln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"/>
                <a:cs typeface="Times New Roman" panose="02020603050405020304" pitchFamily="18" charset="0"/>
              </a:rPr>
              <a:t>2NH</a:t>
            </a:r>
            <a:r>
              <a:rPr lang="vi-VN" sz="54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"/>
                <a:cs typeface="Times New Roman" panose="02020603050405020304" pitchFamily="18" charset="0"/>
              </a:rPr>
              <a:t>3</a:t>
            </a:r>
            <a:r>
              <a:rPr lang="vi-VN" sz="5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"/>
                <a:cs typeface="Times New Roman" panose="02020603050405020304" pitchFamily="18" charset="0"/>
              </a:rPr>
              <a:t> + CO</a:t>
            </a:r>
            <a:r>
              <a:rPr lang="vi-VN" sz="54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"/>
                <a:cs typeface="Times New Roman" panose="02020603050405020304" pitchFamily="18" charset="0"/>
              </a:rPr>
              <a:t>2</a:t>
            </a:r>
            <a:r>
              <a:rPr lang="vi-VN" sz="5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"/>
                <a:cs typeface="Times New Roman" panose="02020603050405020304" pitchFamily="18" charset="0"/>
              </a:rPr>
              <a:t> + H</a:t>
            </a:r>
            <a:r>
              <a:rPr lang="vi-VN" sz="54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"/>
                <a:cs typeface="Times New Roman" panose="02020603050405020304" pitchFamily="18" charset="0"/>
              </a:rPr>
              <a:t>2</a:t>
            </a:r>
            <a:r>
              <a:rPr lang="vi-VN" sz="5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"/>
                <a:cs typeface="Times New Roman" panose="02020603050405020304" pitchFamily="18" charset="0"/>
              </a:rPr>
              <a:t>O </a:t>
            </a:r>
            <a:r>
              <a:rPr lang="en-US" sz="5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→</a:t>
            </a:r>
            <a:r>
              <a:rPr lang="vi-VN" sz="5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 (NH4)</a:t>
            </a:r>
            <a:r>
              <a:rPr lang="vi-VN" sz="54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2</a:t>
            </a:r>
            <a:r>
              <a:rPr lang="vi-VN" sz="54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CO</a:t>
            </a:r>
            <a:r>
              <a:rPr lang="vi-VN" sz="5400" baseline="-25000" dirty="0">
                <a:solidFill>
                  <a:srgbClr val="483A00"/>
                </a:solidFill>
                <a:effectLst/>
                <a:latin typeface="Century Schoolbook" panose="02040604050505020304" pitchFamily="18" charset="0"/>
                <a:ea typeface="MJXc-TeX-main-Rw"/>
                <a:cs typeface="Times New Roman" panose="02020603050405020304" pitchFamily="18" charset="0"/>
              </a:rPr>
              <a:t>3</a:t>
            </a:r>
            <a:endParaRPr lang="en-US" sz="5400" dirty="0">
              <a:solidFill>
                <a:srgbClr val="483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78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1040</Words>
  <Application>Microsoft Macintosh PowerPoint</Application>
  <PresentationFormat>Custom</PresentationFormat>
  <Paragraphs>197</Paragraphs>
  <Slides>43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Century Schoolbook</vt:lpstr>
      <vt:lpstr>Muli Bold</vt:lpstr>
      <vt:lpstr>CentSchbkCyrill BT</vt:lpstr>
      <vt:lpstr>Cambria</vt:lpstr>
      <vt:lpstr>FS ClanPro-NarrowUltra</vt:lpstr>
      <vt:lpstr>Times New Roman</vt:lpstr>
      <vt:lpstr>Baloo Thambi</vt:lpstr>
      <vt:lpstr>Calibri</vt:lpstr>
      <vt:lpstr>Cambria Math</vt:lpstr>
      <vt:lpstr>Lobster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Project</dc:title>
  <cp:lastModifiedBy>Tu Nguyen</cp:lastModifiedBy>
  <cp:revision>12</cp:revision>
  <dcterms:created xsi:type="dcterms:W3CDTF">2006-08-16T00:00:00Z</dcterms:created>
  <dcterms:modified xsi:type="dcterms:W3CDTF">2025-10-21T13:20:03Z</dcterms:modified>
  <dc:identifier>DAG0iHLcLEA</dc:identifier>
</cp:coreProperties>
</file>