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8" r:id="rId1"/>
    <p:sldMasterId id="2147483754" r:id="rId2"/>
  </p:sldMasterIdLst>
  <p:notesMasterIdLst>
    <p:notesMasterId r:id="rId16"/>
  </p:notesMasterIdLst>
  <p:sldIdLst>
    <p:sldId id="301" r:id="rId3"/>
    <p:sldId id="344" r:id="rId4"/>
    <p:sldId id="315" r:id="rId5"/>
    <p:sldId id="317" r:id="rId6"/>
    <p:sldId id="318" r:id="rId7"/>
    <p:sldId id="319" r:id="rId8"/>
    <p:sldId id="335" r:id="rId9"/>
    <p:sldId id="332" r:id="rId10"/>
    <p:sldId id="322" r:id="rId11"/>
    <p:sldId id="323" r:id="rId12"/>
    <p:sldId id="338" r:id="rId13"/>
    <p:sldId id="340" r:id="rId14"/>
    <p:sldId id="346" r:id="rId15"/>
  </p:sldIdLst>
  <p:sldSz cx="24384000" cy="13716000"/>
  <p:notesSz cx="6858000" cy="9144000"/>
  <p:custDataLst>
    <p:tags r:id="rId17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7F7FF"/>
    <a:srgbClr val="D6F7FE"/>
    <a:srgbClr val="EEF7E9"/>
    <a:srgbClr val="135F82"/>
    <a:srgbClr val="FFFFFF"/>
    <a:srgbClr val="008000"/>
    <a:srgbClr val="242452"/>
    <a:srgbClr val="270F6B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698" autoAdjust="0"/>
    <p:restoredTop sz="94139" autoAdjust="0"/>
  </p:normalViewPr>
  <p:slideViewPr>
    <p:cSldViewPr>
      <p:cViewPr varScale="1">
        <p:scale>
          <a:sx n="36" d="100"/>
          <a:sy n="36" d="100"/>
        </p:scale>
        <p:origin x="-144" y="-66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18/06/2025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82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821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494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82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706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28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07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91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91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51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18/06/2025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18/06/2025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18/06/2025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18/06/2025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18/06/2025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18/06/2025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18/06/2025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18/06/2025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18/06/2025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18/06/2025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18/06/2025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18/06/2025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18/06/2025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18/06/2025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18/06/2025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18/06/2025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18/06/2025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18/06/2025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18/06/2025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18/06/2025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18/06/2025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18/06/2025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18/06/2025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18/06/2025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18/06/2025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08C62C3-3138-4092-86C2-85A1567C6E78}"/>
              </a:ext>
            </a:extLst>
          </p:cNvPr>
          <p:cNvGrpSpPr/>
          <p:nvPr/>
        </p:nvGrpSpPr>
        <p:grpSpPr>
          <a:xfrm>
            <a:off x="76200" y="1865761"/>
            <a:ext cx="23408815" cy="11677586"/>
            <a:chOff x="1447797" y="1793810"/>
            <a:chExt cx="22808130" cy="1167758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E17C9077-2F0E-4830-9CBB-2CF87E745444}"/>
                </a:ext>
              </a:extLst>
            </p:cNvPr>
            <p:cNvGrpSpPr/>
            <p:nvPr/>
          </p:nvGrpSpPr>
          <p:grpSpPr>
            <a:xfrm>
              <a:off x="1447797" y="1793810"/>
              <a:ext cx="22808130" cy="11677586"/>
              <a:chOff x="1447797" y="1793810"/>
              <a:chExt cx="22808130" cy="11677586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75873" y="1797127"/>
                <a:ext cx="22680054" cy="11674269"/>
                <a:chOff x="-3538955" y="3448230"/>
                <a:chExt cx="22680054" cy="11674269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38955" y="3448230"/>
                  <a:ext cx="22680054" cy="11674269"/>
                  <a:chOff x="-3538955" y="3448230"/>
                  <a:chExt cx="22680054" cy="11674269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38955" y="3592713"/>
                    <a:ext cx="22680054" cy="11529786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3809998" y="1793810"/>
                <a:ext cx="19828267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3809999" y="1953929"/>
                <a:ext cx="1982826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54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CHƯƠNG </a:t>
                </a:r>
                <a:r>
                  <a:rPr lang="en-US" sz="54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</a:t>
                </a:r>
                <a:r>
                  <a:rPr lang="vi-VN" sz="54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I. </a:t>
                </a:r>
                <a:r>
                  <a:rPr lang="en-US" sz="54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PHÁP TỌA ĐỘ TRONG MẶT PHẲNG</a:t>
                </a:r>
                <a:endParaRPr lang="vi-VN" sz="54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447800" y="5264640"/>
                <a:ext cx="11518637" cy="1501155"/>
                <a:chOff x="7459670" y="7086600"/>
                <a:chExt cx="11519970" cy="1501330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9092456" y="7772227"/>
                  <a:ext cx="9887184" cy="81570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sz="4700" b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PHƯƠNG TRÌNH ĐƯỜNG TRÒN</a:t>
                  </a:r>
                </a:p>
              </p:txBody>
            </p:sp>
            <p:grpSp>
              <p:nvGrpSpPr>
                <p:cNvPr id="58" name="Group 26"/>
                <p:cNvGrpSpPr/>
                <p:nvPr/>
              </p:nvGrpSpPr>
              <p:grpSpPr>
                <a:xfrm>
                  <a:off x="7459670" y="7086600"/>
                  <a:ext cx="1392613" cy="1466894"/>
                  <a:chOff x="7459669" y="7543800"/>
                  <a:chExt cx="1381116" cy="1466894"/>
                </a:xfrm>
              </p:grpSpPr>
              <p:sp>
                <p:nvSpPr>
                  <p:cNvPr id="59" name="Isosceles Triangle 44"/>
                  <p:cNvSpPr/>
                  <p:nvPr/>
                </p:nvSpPr>
                <p:spPr>
                  <a:xfrm rot="16200000">
                    <a:off x="7469936" y="753353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60" name="Group 28"/>
                  <p:cNvGrpSpPr/>
                  <p:nvPr/>
                </p:nvGrpSpPr>
                <p:grpSpPr>
                  <a:xfrm>
                    <a:off x="7504379" y="8279174"/>
                    <a:ext cx="1336406" cy="731520"/>
                    <a:chOff x="7504379" y="8279174"/>
                    <a:chExt cx="1336406" cy="731520"/>
                  </a:xfrm>
                </p:grpSpPr>
                <p:sp>
                  <p:nvSpPr>
                    <p:cNvPr id="61" name="Round Same Side Corner Rectangle 60"/>
                    <p:cNvSpPr/>
                    <p:nvPr/>
                  </p:nvSpPr>
                  <p:spPr>
                    <a:xfrm rot="5400000">
                      <a:off x="7806822" y="7976731"/>
                      <a:ext cx="731520" cy="1336406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7958807" y="8282807"/>
                      <a:ext cx="507514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p:txBody>
                </p:sp>
              </p:grpSp>
            </p:grpSp>
          </p:grpSp>
          <p:grpSp>
            <p:nvGrpSpPr>
              <p:cNvPr id="76" name="Group 32"/>
              <p:cNvGrpSpPr/>
              <p:nvPr/>
            </p:nvGrpSpPr>
            <p:grpSpPr>
              <a:xfrm>
                <a:off x="1447797" y="8814031"/>
                <a:ext cx="1014912" cy="852829"/>
                <a:chOff x="7459669" y="7543800"/>
                <a:chExt cx="1006650" cy="852927"/>
              </a:xfrm>
            </p:grpSpPr>
            <p:sp>
              <p:nvSpPr>
                <p:cNvPr id="77" name="Isosceles Triangle 44"/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958806" y="7688760"/>
                  <a:ext cx="507513" cy="70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  <a:endPara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83" name="Group 44"/>
              <p:cNvGrpSpPr/>
              <p:nvPr/>
            </p:nvGrpSpPr>
            <p:grpSpPr>
              <a:xfrm>
                <a:off x="1447797" y="11125197"/>
                <a:ext cx="1014914" cy="852829"/>
                <a:chOff x="7459669" y="7543800"/>
                <a:chExt cx="1006652" cy="852928"/>
              </a:xfrm>
            </p:grpSpPr>
            <p:sp>
              <p:nvSpPr>
                <p:cNvPr id="84" name="Isosceles Triangle 44"/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958808" y="7688760"/>
                  <a:ext cx="507513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4</a:t>
                  </a:r>
                  <a:endPara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91" name="TextBox 90"/>
              <p:cNvSpPr txBox="1"/>
              <p:nvPr/>
            </p:nvSpPr>
            <p:spPr>
              <a:xfrm>
                <a:off x="3844753" y="64861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3809999" y="76882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  <p:grpSp>
            <p:nvGrpSpPr>
              <p:cNvPr id="49" name="Group 32"/>
              <p:cNvGrpSpPr/>
              <p:nvPr/>
            </p:nvGrpSpPr>
            <p:grpSpPr>
              <a:xfrm>
                <a:off x="1447799" y="9982203"/>
                <a:ext cx="1014915" cy="889486"/>
                <a:chOff x="7459669" y="7543800"/>
                <a:chExt cx="1301368" cy="889588"/>
              </a:xfrm>
            </p:grpSpPr>
            <p:sp>
              <p:nvSpPr>
                <p:cNvPr id="50" name="Isosceles Triangle 44"/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8104940" y="7725421"/>
                  <a:ext cx="656097" cy="70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3</a:t>
                  </a:r>
                  <a:endPara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64" name="Group 44"/>
              <p:cNvGrpSpPr/>
              <p:nvPr/>
            </p:nvGrpSpPr>
            <p:grpSpPr>
              <a:xfrm>
                <a:off x="1447798" y="12257830"/>
                <a:ext cx="1024533" cy="852830"/>
                <a:chOff x="7459669" y="7543800"/>
                <a:chExt cx="1016193" cy="852928"/>
              </a:xfrm>
            </p:grpSpPr>
            <p:sp>
              <p:nvSpPr>
                <p:cNvPr id="65" name="Isosceles Triangle 44"/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7949269" y="7688760"/>
                  <a:ext cx="526593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5</a:t>
                  </a:r>
                  <a:endPara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xmlns="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5082410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 dirty="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HÌNH </a:t>
              </a:r>
              <a:r>
                <a:rPr lang="en-US" sz="6000" dirty="0" smtClean="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HỌC 10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xmlns="" id="{1F6311BF-A4CF-4E55-85D0-0A86514BB33B}"/>
              </a:ext>
            </a:extLst>
          </p:cNvPr>
          <p:cNvGrpSpPr/>
          <p:nvPr/>
        </p:nvGrpSpPr>
        <p:grpSpPr>
          <a:xfrm>
            <a:off x="7010400" y="3405456"/>
            <a:ext cx="16651736" cy="2319879"/>
            <a:chOff x="71819" y="148683"/>
            <a:chExt cx="12310507" cy="1586290"/>
          </a:xfrm>
        </p:grpSpPr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xmlns="" id="{E248C2BE-8566-4C92-B9DC-0F7EBDD76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19" y="148683"/>
              <a:ext cx="12310507" cy="1586290"/>
            </a:xfrm>
            <a:prstGeom prst="rect">
              <a:avLst/>
            </a:prstGeom>
          </p:spPr>
        </p:pic>
        <p:sp>
          <p:nvSpPr>
            <p:cNvPr id="114" name="TextBox 321">
              <a:extLst>
                <a:ext uri="{FF2B5EF4-FFF2-40B4-BE49-F238E27FC236}">
                  <a16:creationId xmlns:a16="http://schemas.microsoft.com/office/drawing/2014/main" xmlns="" id="{39A246B9-3D0B-4A2B-A2B0-AD412E909BB4}"/>
                </a:ext>
              </a:extLst>
            </p:cNvPr>
            <p:cNvSpPr txBox="1"/>
            <p:nvPr/>
          </p:nvSpPr>
          <p:spPr>
            <a:xfrm>
              <a:off x="2214549" y="271755"/>
              <a:ext cx="8497633" cy="124773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500" b="1" kern="1200" dirty="0">
                  <a:solidFill>
                    <a:srgbClr val="FCFFE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 TRÌNH ĐƯỜNG </a:t>
              </a:r>
              <a:r>
                <a:rPr lang="en-US" sz="5500" b="1" kern="1200" dirty="0" smtClean="0">
                  <a:solidFill>
                    <a:srgbClr val="FCFFE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TRÒN</a:t>
              </a:r>
              <a:endParaRPr lang="en-US" sz="5500" b="1" kern="1200" dirty="0">
                <a:solidFill>
                  <a:srgbClr val="FCFFE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5" name="TextBox 321">
              <a:extLst>
                <a:ext uri="{FF2B5EF4-FFF2-40B4-BE49-F238E27FC236}">
                  <a16:creationId xmlns:a16="http://schemas.microsoft.com/office/drawing/2014/main" xmlns="" id="{EFE5FD9A-8DAE-41E9-BE5B-4B8636094028}"/>
                </a:ext>
              </a:extLst>
            </p:cNvPr>
            <p:cNvSpPr txBox="1"/>
            <p:nvPr/>
          </p:nvSpPr>
          <p:spPr>
            <a:xfrm>
              <a:off x="495609" y="401256"/>
              <a:ext cx="1718940" cy="87440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0" b="1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  <a:endParaRPr lang="en-US" sz="8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9204C448-2D8F-4A7E-9B2E-F635DF97ADCA}"/>
              </a:ext>
            </a:extLst>
          </p:cNvPr>
          <p:cNvSpPr/>
          <p:nvPr/>
        </p:nvSpPr>
        <p:spPr>
          <a:xfrm>
            <a:off x="1838109" y="6858006"/>
            <a:ext cx="8525091" cy="8156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sz="4700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 TRÌNH TIẾP TUYẾN</a:t>
            </a:r>
          </a:p>
        </p:txBody>
      </p:sp>
      <p:sp>
        <p:nvSpPr>
          <p:cNvPr id="46" name="Round Same Side Corner Rectangle 78">
            <a:extLst>
              <a:ext uri="{FF2B5EF4-FFF2-40B4-BE49-F238E27FC236}">
                <a16:creationId xmlns:a16="http://schemas.microsoft.com/office/drawing/2014/main" xmlns="" id="{B7BE534A-7F06-44A5-B2EA-E03DCFEDEFB9}"/>
              </a:ext>
            </a:extLst>
          </p:cNvPr>
          <p:cNvSpPr/>
          <p:nvPr/>
        </p:nvSpPr>
        <p:spPr>
          <a:xfrm rot="5400000">
            <a:off x="495398" y="6502343"/>
            <a:ext cx="731439" cy="1382858"/>
          </a:xfrm>
          <a:prstGeom prst="round2SameRect">
            <a:avLst/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99CBE5B7-87E3-4C6D-A9F9-87B4CAD581AC}"/>
              </a:ext>
            </a:extLst>
          </p:cNvPr>
          <p:cNvSpPr txBox="1"/>
          <p:nvPr/>
        </p:nvSpPr>
        <p:spPr>
          <a:xfrm>
            <a:off x="589557" y="6816372"/>
            <a:ext cx="5116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xmlns="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676400"/>
            <a:ext cx="231648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marL="914400" indent="-914400">
              <a:buAutoNum type="arabicPeriod"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 TRÌNH ĐƯỜNG TRÒN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7745E5E3-0F3D-4DD8-8EF9-85D6C62C5C25}"/>
              </a:ext>
            </a:extLst>
          </p:cNvPr>
          <p:cNvSpPr txBox="1">
            <a:spLocks/>
          </p:cNvSpPr>
          <p:nvPr/>
        </p:nvSpPr>
        <p:spPr>
          <a:xfrm>
            <a:off x="2819400" y="2590800"/>
            <a:ext cx="211074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en-US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r>
              <a:rPr lang="en-US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áp</a:t>
            </a:r>
            <a:r>
              <a:rPr lang="en-US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xmlns="" id="{5F963C0E-8307-4357-B0AC-6C59B10BB2F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9086" y="3695777"/>
                <a:ext cx="23164800" cy="3314623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lv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lv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5F963C0E-8307-4357-B0AC-6C59B10BB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086" y="3695777"/>
                <a:ext cx="23164800" cy="3314623"/>
              </a:xfrm>
              <a:prstGeom prst="rect">
                <a:avLst/>
              </a:prstGeom>
              <a:blipFill>
                <a:blip r:embed="rId3"/>
                <a:stretch>
                  <a:fillRect l="-1157" t="-6227" b="-769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xmlns="" id="{B498D75C-BCDB-4F89-A946-C38707BB4B5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8153400"/>
                <a:ext cx="23164800" cy="51054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eqAr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eqArr>
                      </m:e>
                    </m:d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𝟏𝟏</m:t>
                        </m:r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B498D75C-BCDB-4F89-A946-C38707BB4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8153400"/>
                <a:ext cx="23164800" cy="5105400"/>
              </a:xfrm>
              <a:prstGeom prst="rect">
                <a:avLst/>
              </a:prstGeom>
              <a:blipFill>
                <a:blip r:embed="rId4"/>
                <a:stretch>
                  <a:fillRect l="-1184" t="-715" b="-143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row: Chevron 12">
            <a:extLst>
              <a:ext uri="{FF2B5EF4-FFF2-40B4-BE49-F238E27FC236}">
                <a16:creationId xmlns:a16="http://schemas.microsoft.com/office/drawing/2014/main" xmlns="" id="{6CA2A77A-40C9-4C44-B116-91DE275CEB13}"/>
              </a:ext>
            </a:extLst>
          </p:cNvPr>
          <p:cNvSpPr/>
          <p:nvPr/>
        </p:nvSpPr>
        <p:spPr>
          <a:xfrm>
            <a:off x="1905000" y="2590800"/>
            <a:ext cx="529046" cy="622058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xmlns="" id="{16BDE2E2-BF03-46E5-B02F-0EC4741DE14C}"/>
              </a:ext>
            </a:extLst>
          </p:cNvPr>
          <p:cNvSpPr/>
          <p:nvPr/>
        </p:nvSpPr>
        <p:spPr>
          <a:xfrm>
            <a:off x="2209800" y="2590800"/>
            <a:ext cx="529046" cy="620161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2721A9C-9680-4151-902E-E9B4C831C8CD}"/>
              </a:ext>
            </a:extLst>
          </p:cNvPr>
          <p:cNvSpPr txBox="1"/>
          <p:nvPr/>
        </p:nvSpPr>
        <p:spPr>
          <a:xfrm>
            <a:off x="680358" y="7093803"/>
            <a:ext cx="121974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8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en-US" sz="4800" b="1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4945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xmlns="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676400"/>
            <a:ext cx="231648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marL="914400" indent="-914400">
              <a:buAutoNum type="arabicPeriod"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 TRÌNH ĐƯỜNG TRÒN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7745E5E3-0F3D-4DD8-8EF9-85D6C62C5C25}"/>
              </a:ext>
            </a:extLst>
          </p:cNvPr>
          <p:cNvSpPr txBox="1">
            <a:spLocks/>
          </p:cNvSpPr>
          <p:nvPr/>
        </p:nvSpPr>
        <p:spPr>
          <a:xfrm>
            <a:off x="2819400" y="2590800"/>
            <a:ext cx="211074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lang="en-US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xmlns="" id="{5F963C0E-8307-4357-B0AC-6C59B10BB2F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9086" y="3695777"/>
                <a:ext cx="23164800" cy="3813524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1: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lv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/>
                      </a:rPr>
                      <m:t>𝟐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/>
                      </a:rPr>
                      <m:t>𝟕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/>
                      </a:rPr>
                      <m:t>𝟖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/>
                      </a:rPr>
                      <m:t>𝟐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/>
                      </a:rPr>
                      <m:t>𝟐𝟎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lvl="0" indent="0">
                  <a:buNone/>
                </a:pP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2: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lv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)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𝟓</m:t>
                            </m:r>
                          </m:e>
                        </m:d>
                      </m:e>
                      <m:sup>
                        <m:r>
                          <a:rPr lang="en-US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𝟗</m:t>
                    </m:r>
                    <m:r>
                      <a:rPr lang="en-US" b="1" i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</m:oMath>
                </a14:m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𝒚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𝟔</m:t>
                    </m:r>
                    <m:r>
                      <a:rPr lang="en-US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𝟏𝟓</m:t>
                    </m:r>
                    <m:r>
                      <a:rPr lang="en-US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F963C0E-8307-4357-B0AC-6C59B10BB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086" y="3695777"/>
                <a:ext cx="23164800" cy="3813524"/>
              </a:xfrm>
              <a:prstGeom prst="rect">
                <a:avLst/>
              </a:prstGeom>
              <a:blipFill rotWithShape="1">
                <a:blip r:embed="rId3"/>
                <a:stretch>
                  <a:fillRect l="-1157" t="-5414" b="-31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xmlns="" id="{B498D75C-BCDB-4F89-A946-C38707BB4B5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8686800"/>
                <a:ext cx="23164800" cy="45720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3: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𝑰</m:t>
                    </m:r>
                    <m:r>
                      <a:rPr lang="en-US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</m:t>
                    </m:r>
                    <m:r>
                      <a:rPr lang="en-US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𝑹</m:t>
                    </m:r>
                    <m:r>
                      <a:rPr lang="en-US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𝟗</m:t>
                    </m:r>
                  </m:oMath>
                </a14:m>
                <a:r>
                  <a:rPr lang="en-US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𝑰</m:t>
                    </m:r>
                    <m:r>
                      <a:rPr lang="en-US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𝐌</m:t>
                    </m:r>
                    <m:r>
                      <a:rPr lang="en-US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;−</m:t>
                    </m:r>
                    <m:r>
                      <a:rPr lang="en-US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 </a:t>
                </a:r>
                <a:r>
                  <a:rPr lang="en-US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𝐀</m:t>
                    </m:r>
                    <m:r>
                      <a:rPr lang="en-US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;−</m:t>
                    </m:r>
                    <m:r>
                      <a:rPr lang="en-US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𝐁</m:t>
                    </m:r>
                    <m:r>
                      <a:rPr lang="en-US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𝟔</m:t>
                    </m:r>
                    <m:r>
                      <a:rPr lang="en-US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498D75C-BCDB-4F89-A946-C38707BB4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8686800"/>
                <a:ext cx="23164800" cy="4572000"/>
              </a:xfrm>
              <a:prstGeom prst="rect">
                <a:avLst/>
              </a:prstGeom>
              <a:blipFill rotWithShape="1">
                <a:blip r:embed="rId4"/>
                <a:stretch>
                  <a:fillRect l="-1184" t="-452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row: Chevron 12">
            <a:extLst>
              <a:ext uri="{FF2B5EF4-FFF2-40B4-BE49-F238E27FC236}">
                <a16:creationId xmlns:a16="http://schemas.microsoft.com/office/drawing/2014/main" xmlns="" id="{6CA2A77A-40C9-4C44-B116-91DE275CEB13}"/>
              </a:ext>
            </a:extLst>
          </p:cNvPr>
          <p:cNvSpPr/>
          <p:nvPr/>
        </p:nvSpPr>
        <p:spPr>
          <a:xfrm>
            <a:off x="1905000" y="2590800"/>
            <a:ext cx="529046" cy="622058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xmlns="" id="{16BDE2E2-BF03-46E5-B02F-0EC4741DE14C}"/>
              </a:ext>
            </a:extLst>
          </p:cNvPr>
          <p:cNvSpPr/>
          <p:nvPr/>
        </p:nvSpPr>
        <p:spPr>
          <a:xfrm>
            <a:off x="2209800" y="2590800"/>
            <a:ext cx="529046" cy="620161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336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1371600" y="6858000"/>
            <a:ext cx="8686800" cy="6629400"/>
          </a:xfrm>
          <a:prstGeom prst="rect">
            <a:avLst/>
          </a:prstGeom>
        </p:spPr>
      </p:pic>
      <p:sp>
        <p:nvSpPr>
          <p:cNvPr id="97" name="Title 1">
            <a:extLst>
              <a:ext uri="{FF2B5EF4-FFF2-40B4-BE49-F238E27FC236}">
                <a16:creationId xmlns:a16="http://schemas.microsoft.com/office/drawing/2014/main" xmlns="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676400"/>
            <a:ext cx="231648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marL="914400" indent="-914400">
              <a:buAutoNum type="arabicPeriod"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 TRÌNH ĐƯỜNG TRÒN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7745E5E3-0F3D-4DD8-8EF9-85D6C62C5C25}"/>
              </a:ext>
            </a:extLst>
          </p:cNvPr>
          <p:cNvSpPr txBox="1">
            <a:spLocks/>
          </p:cNvSpPr>
          <p:nvPr/>
        </p:nvSpPr>
        <p:spPr>
          <a:xfrm>
            <a:off x="2819400" y="2590800"/>
            <a:ext cx="211074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lang="en-US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xmlns="" id="{5F963C0E-8307-4357-B0AC-6C59B10BB2F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9086" y="3695777"/>
                <a:ext cx="23164800" cy="3162223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kern="1200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1: </a:t>
                </a:r>
                <a:r>
                  <a:rPr lang="en-US" b="1" kern="1200" dirty="0" err="1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b="1" kern="1200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kern="1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kern="1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kern="1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kern="1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kern="1200">
                            <a:effectLst/>
                            <a:latin typeface="Cambria Math"/>
                            <a:ea typeface="Cascadia Mono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kern="1200">
                            <a:effectLst/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𝑰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;−</m:t>
                        </m:r>
                        <m:r>
                          <a:rPr lang="en-US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xúc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):</m:t>
                    </m:r>
                    <m:r>
                      <a:rPr lang="en-US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𝟏𝟐</m:t>
                    </m:r>
                    <m:r>
                      <a:rPr lang="en-US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2: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𝑻</m:t>
                        </m:r>
                      </m:e>
                    </m:d>
                  </m:oMath>
                </a14:m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𝑲</m:t>
                    </m:r>
                    <m:d>
                      <m:dPr>
                        <m:ctrlPr>
                          <a:rPr lang="en-US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cắt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d>
                    <m:r>
                      <a:rPr lang="en-US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:</m:t>
                    </m:r>
                    <m:r>
                      <a:rPr lang="en-US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</m:t>
                    </m:r>
                  </m:oMath>
                </a14:m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</m:t>
                    </m:r>
                    <m:r>
                      <a:rPr lang="en-US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𝟖</m:t>
                    </m:r>
                  </m:oMath>
                </a14:m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F963C0E-8307-4357-B0AC-6C59B10BB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086" y="3695777"/>
                <a:ext cx="23164800" cy="3162223"/>
              </a:xfrm>
              <a:prstGeom prst="rect">
                <a:avLst/>
              </a:prstGeom>
              <a:blipFill rotWithShape="1">
                <a:blip r:embed="rId4"/>
                <a:stretch>
                  <a:fillRect l="-1157" t="-6718" b="-403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row: Chevron 12">
            <a:extLst>
              <a:ext uri="{FF2B5EF4-FFF2-40B4-BE49-F238E27FC236}">
                <a16:creationId xmlns:a16="http://schemas.microsoft.com/office/drawing/2014/main" xmlns="" id="{6CA2A77A-40C9-4C44-B116-91DE275CEB13}"/>
              </a:ext>
            </a:extLst>
          </p:cNvPr>
          <p:cNvSpPr/>
          <p:nvPr/>
        </p:nvSpPr>
        <p:spPr>
          <a:xfrm>
            <a:off x="1905000" y="2590800"/>
            <a:ext cx="529046" cy="622058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xmlns="" id="{16BDE2E2-BF03-46E5-B02F-0EC4741DE14C}"/>
              </a:ext>
            </a:extLst>
          </p:cNvPr>
          <p:cNvSpPr/>
          <p:nvPr/>
        </p:nvSpPr>
        <p:spPr>
          <a:xfrm>
            <a:off x="2209800" y="2590800"/>
            <a:ext cx="529046" cy="620161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11" name="Picture 10"/>
          <p:cNvPicPr/>
          <p:nvPr/>
        </p:nvPicPr>
        <p:blipFill>
          <a:blip r:embed="rId5"/>
          <a:stretch>
            <a:fillRect/>
          </a:stretch>
        </p:blipFill>
        <p:spPr>
          <a:xfrm>
            <a:off x="13909766" y="6858000"/>
            <a:ext cx="7654834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6558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xmlns="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676400"/>
            <a:ext cx="231648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marL="914400" indent="-914400">
              <a:buAutoNum type="arabicPeriod"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 TRÌNH ĐƯỜNG TRÒN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7745E5E3-0F3D-4DD8-8EF9-85D6C62C5C25}"/>
              </a:ext>
            </a:extLst>
          </p:cNvPr>
          <p:cNvSpPr txBox="1">
            <a:spLocks/>
          </p:cNvSpPr>
          <p:nvPr/>
        </p:nvSpPr>
        <p:spPr>
          <a:xfrm>
            <a:off x="2819400" y="2590800"/>
            <a:ext cx="211074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Củng</a:t>
            </a:r>
            <a:r>
              <a:rPr lang="en-US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</a:t>
            </a:r>
            <a:r>
              <a:rPr lang="en-US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Kiến</a:t>
            </a:r>
            <a:r>
              <a:rPr lang="en-US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trọng</a:t>
            </a:r>
            <a:r>
              <a:rPr lang="en-US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tâm</a:t>
            </a:r>
            <a:r>
              <a:rPr lang="en-US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xmlns="" id="{5F963C0E-8307-4357-B0AC-6C59B10BB2F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9086" y="3958876"/>
                <a:ext cx="23164800" cy="2441924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</a:pP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ường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I(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a;b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),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lvl="0" indent="0" algn="ctr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  <m:r>
                          <a:rPr lang="en-US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)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𝑹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F963C0E-8307-4357-B0AC-6C59B10BB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086" y="3958876"/>
                <a:ext cx="23164800" cy="2441924"/>
              </a:xfrm>
              <a:prstGeom prst="rect">
                <a:avLst/>
              </a:prstGeom>
              <a:blipFill rotWithShape="1">
                <a:blip r:embed="rId3"/>
                <a:stretch>
                  <a:fillRect l="-1157" t="-843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xmlns="" id="{B498D75C-BCDB-4F89-A946-C38707BB4B5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7162800"/>
                <a:ext cx="23164800" cy="32766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𝒃𝒚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</m:t>
                    </m:r>
                    <m:r>
                      <a:rPr lang="en-US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I(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a;b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),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𝑹</m:t>
                    </m:r>
                    <m:r>
                      <a:rPr lang="en-US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1" i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1" i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𝒄</m:t>
                        </m:r>
                      </m:e>
                    </m:rad>
                  </m:oMath>
                </a14:m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498D75C-BCDB-4F89-A946-C38707BB4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7162800"/>
                <a:ext cx="23164800" cy="3276600"/>
              </a:xfrm>
              <a:prstGeom prst="rect">
                <a:avLst/>
              </a:prstGeom>
              <a:blipFill rotWithShape="1">
                <a:blip r:embed="rId4"/>
                <a:stretch>
                  <a:fillRect l="-1184" t="-611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row: Chevron 12">
            <a:extLst>
              <a:ext uri="{FF2B5EF4-FFF2-40B4-BE49-F238E27FC236}">
                <a16:creationId xmlns:a16="http://schemas.microsoft.com/office/drawing/2014/main" xmlns="" id="{6CA2A77A-40C9-4C44-B116-91DE275CEB13}"/>
              </a:ext>
            </a:extLst>
          </p:cNvPr>
          <p:cNvSpPr/>
          <p:nvPr/>
        </p:nvSpPr>
        <p:spPr>
          <a:xfrm>
            <a:off x="1905000" y="2590800"/>
            <a:ext cx="529046" cy="622058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xmlns="" id="{16BDE2E2-BF03-46E5-B02F-0EC4741DE14C}"/>
              </a:ext>
            </a:extLst>
          </p:cNvPr>
          <p:cNvSpPr/>
          <p:nvPr/>
        </p:nvSpPr>
        <p:spPr>
          <a:xfrm>
            <a:off x="2209800" y="2590800"/>
            <a:ext cx="529046" cy="620161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246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xmlns="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2286000"/>
            <a:ext cx="231648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PHƯƠNG TRÌNH ĐƯỜNG TRÒN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4683125"/>
            <a:ext cx="11353800" cy="434974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quỹ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đạo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chuyển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ngồi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cabin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quay?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image10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2420600" y="3454400"/>
            <a:ext cx="11125200" cy="98044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7493484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xmlns="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2286000"/>
            <a:ext cx="231648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PHƯƠNG TRÌNH ĐƯỜNG TRÒN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683125"/>
                <a:ext cx="11353800" cy="434974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𝑰𝑴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Do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𝑰𝑴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683125"/>
                <a:ext cx="11353800" cy="4349749"/>
              </a:xfrm>
              <a:prstGeom prst="rect">
                <a:avLst/>
              </a:prstGeom>
              <a:blipFill>
                <a:blip r:embed="rId3"/>
                <a:stretch>
                  <a:fillRect l="-2200" t="-4888" r="-23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13106400" y="3886200"/>
            <a:ext cx="10896600" cy="906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6989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xmlns="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marL="914400" indent="-914400">
              <a:buAutoNum type="arabicPeriod"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 TRÌNH ĐƯỜNG TRÒN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7745E5E3-0F3D-4DD8-8EF9-85D6C62C5C25}"/>
              </a:ext>
            </a:extLst>
          </p:cNvPr>
          <p:cNvSpPr txBox="1">
            <a:spLocks/>
          </p:cNvSpPr>
          <p:nvPr/>
        </p:nvSpPr>
        <p:spPr>
          <a:xfrm>
            <a:off x="2819400" y="2826900"/>
            <a:ext cx="211074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HĐ2</a:t>
            </a:r>
            <a:endParaRPr lang="en-US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xmlns="" id="{5F963C0E-8307-4357-B0AC-6C59B10BB2F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4191001"/>
                <a:ext cx="11859491" cy="42672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Oxy,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</m:t>
                    </m:r>
                    <m:r>
                      <a:rPr lang="en-US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𝑰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43).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𝐌</m:t>
                    </m:r>
                    <m:r>
                      <a:rPr lang="en-US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thuộc đường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</m:t>
                    </m:r>
                    <m:r>
                      <a:rPr lang="en-US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F963C0E-8307-4357-B0AC-6C59B10BB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4191001"/>
                <a:ext cx="11859491" cy="4267200"/>
              </a:xfrm>
              <a:prstGeom prst="rect">
                <a:avLst/>
              </a:prstGeom>
              <a:blipFill rotWithShape="1">
                <a:blip r:embed="rId3"/>
                <a:stretch>
                  <a:fillRect l="-2259" t="-4843" r="-225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xmlns="" id="{B498D75C-BCDB-4F89-A946-C38707BB4B5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697690" y="4191001"/>
                <a:ext cx="11353801" cy="42672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i="1" dirty="0"/>
                  <a:t>  </a:t>
                </a:r>
                <a:r>
                  <a:rPr lang="en-US" b="1" i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i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dẫn</a:t>
                </a:r>
                <a:endParaRPr lang="en-US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𝑰𝑴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𝑹</m:t>
                      </m:r>
                    </m:oMath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⇔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B498D75C-BCDB-4F89-A946-C38707BB4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7690" y="4191001"/>
                <a:ext cx="11353801" cy="4267200"/>
              </a:xfrm>
              <a:prstGeom prst="rect">
                <a:avLst/>
              </a:prstGeom>
              <a:blipFill>
                <a:blip r:embed="rId4"/>
                <a:stretch>
                  <a:fillRect t="-541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row: Chevron 12">
            <a:extLst>
              <a:ext uri="{FF2B5EF4-FFF2-40B4-BE49-F238E27FC236}">
                <a16:creationId xmlns:a16="http://schemas.microsoft.com/office/drawing/2014/main" xmlns="" id="{6CA2A77A-40C9-4C44-B116-91DE275CEB13}"/>
              </a:ext>
            </a:extLst>
          </p:cNvPr>
          <p:cNvSpPr/>
          <p:nvPr/>
        </p:nvSpPr>
        <p:spPr>
          <a:xfrm>
            <a:off x="1905000" y="2826900"/>
            <a:ext cx="529046" cy="622058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xmlns="" id="{16BDE2E2-BF03-46E5-B02F-0EC4741DE14C}"/>
              </a:ext>
            </a:extLst>
          </p:cNvPr>
          <p:cNvSpPr/>
          <p:nvPr/>
        </p:nvSpPr>
        <p:spPr>
          <a:xfrm>
            <a:off x="2209800" y="2826900"/>
            <a:ext cx="529046" cy="620161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xmlns="" id="{2EDA9D3D-73BF-4D96-AAEB-F6B2BD6F6CC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8915400"/>
                <a:ext cx="23213291" cy="3775075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b="1" dirty="0" err="1" smtClean="0">
                    <a:ea typeface="Cascadia Mono"/>
                    <a:cs typeface="Times New Roman" panose="02020603050405020304" pitchFamily="18" charset="0"/>
                  </a:rPr>
                  <a:t>Phương</a:t>
                </a:r>
                <a:r>
                  <a:rPr lang="en-US" b="1" dirty="0" smtClean="0">
                    <a:ea typeface="Cascadia Mono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 smtClean="0">
                    <a:ea typeface="Cascadia Mono"/>
                    <a:cs typeface="Times New Roman" panose="02020603050405020304" pitchFamily="18" charset="0"/>
                  </a:rPr>
                  <a:t>trình</a:t>
                </a:r>
                <a:r>
                  <a:rPr lang="en-US" b="1" dirty="0" smtClean="0">
                    <a:ea typeface="Cascadia Mono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 smtClean="0">
                    <a:ea typeface="Cascadia Mono"/>
                    <a:cs typeface="Times New Roman" panose="02020603050405020304" pitchFamily="18" charset="0"/>
                  </a:rPr>
                  <a:t>đường</a:t>
                </a:r>
                <a:r>
                  <a:rPr lang="en-US" b="1" dirty="0" smtClean="0">
                    <a:ea typeface="Cascadia Mono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 smtClean="0">
                    <a:ea typeface="Cascadia Mono"/>
                    <a:cs typeface="Times New Roman" panose="02020603050405020304" pitchFamily="18" charset="0"/>
                  </a:rPr>
                  <a:t>tròn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𝑰</m:t>
                    </m:r>
                    <m:d>
                      <m:dPr>
                        <m:ctrlPr>
                          <a:rPr lang="en-US" b="1" i="1">
                            <a:latin typeface="Cambria Math"/>
                            <a:ea typeface="Cascadia Mono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là:                                                    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ctr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(C).</a:t>
                </a:r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EDA9D3D-73BF-4D96-AAEB-F6B2BD6F6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8915400"/>
                <a:ext cx="23213291" cy="3775075"/>
              </a:xfrm>
              <a:prstGeom prst="rect">
                <a:avLst/>
              </a:prstGeom>
              <a:blipFill rotWithShape="1">
                <a:blip r:embed="rId5"/>
                <a:stretch>
                  <a:fillRect l="-1076" t="-4026" r="-1031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73989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3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xmlns="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marL="914400" indent="-914400">
              <a:buAutoNum type="arabicPeriod"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 TRÌNH ĐƯỜNG TRÒN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7745E5E3-0F3D-4DD8-8EF9-85D6C62C5C25}"/>
              </a:ext>
            </a:extLst>
          </p:cNvPr>
          <p:cNvSpPr txBox="1">
            <a:spLocks/>
          </p:cNvSpPr>
          <p:nvPr/>
        </p:nvSpPr>
        <p:spPr>
          <a:xfrm>
            <a:off x="2819400" y="2826900"/>
            <a:ext cx="211074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</a:t>
            </a:r>
            <a:endParaRPr lang="en-US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xmlns="" id="{5F963C0E-8307-4357-B0AC-6C59B10BB2F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3859756"/>
                <a:ext cx="23164800" cy="329029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a)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O,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R.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b)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ường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7.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F963C0E-8307-4357-B0AC-6C59B10BB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3859756"/>
                <a:ext cx="23164800" cy="3290290"/>
              </a:xfrm>
              <a:prstGeom prst="rect">
                <a:avLst/>
              </a:prstGeom>
              <a:blipFill rotWithShape="1">
                <a:blip r:embed="rId3"/>
                <a:stretch>
                  <a:fillRect l="-1052" t="-627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xmlns="" id="{B498D75C-BCDB-4F89-A946-C38707BB4B5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1742" y="8382001"/>
                <a:ext cx="23164800" cy="495299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i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tâm O, bán kính R là: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𝟎</m:t>
                            </m:r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𝟎</m:t>
                            </m:r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𝑹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   </m:t>
                    </m:r>
                    <m:d>
                      <m:dPr>
                        <m:begChr m:val="⟨"/>
                        <m:endChr m:val="⟩"/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=</m:t>
                        </m:r>
                      </m:e>
                    </m:d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 </m:t>
                        </m:r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𝑹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b)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bán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𝟕</m:t>
                    </m:r>
                  </m:oMath>
                </a14:m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−(−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𝟕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b="1" dirty="0" smtClean="0">
                  <a:latin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	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 pitchFamily="2" charset="2"/>
                  </a:rPr>
                  <a:t>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𝟒𝟗</m:t>
                    </m:r>
                    <m:r>
                      <a:rPr lang="en-US" b="1" i="1" smtClean="0">
                        <a:latin typeface="Cambria Math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498D75C-BCDB-4F89-A946-C38707BB4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742" y="8382001"/>
                <a:ext cx="23164800" cy="4952999"/>
              </a:xfrm>
              <a:prstGeom prst="rect">
                <a:avLst/>
              </a:prstGeom>
              <a:blipFill rotWithShape="1">
                <a:blip r:embed="rId4"/>
                <a:stretch>
                  <a:fillRect t="-417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row: Chevron 12">
            <a:extLst>
              <a:ext uri="{FF2B5EF4-FFF2-40B4-BE49-F238E27FC236}">
                <a16:creationId xmlns:a16="http://schemas.microsoft.com/office/drawing/2014/main" xmlns="" id="{6CA2A77A-40C9-4C44-B116-91DE275CEB13}"/>
              </a:ext>
            </a:extLst>
          </p:cNvPr>
          <p:cNvSpPr/>
          <p:nvPr/>
        </p:nvSpPr>
        <p:spPr>
          <a:xfrm>
            <a:off x="1905000" y="2826900"/>
            <a:ext cx="529046" cy="622058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xmlns="" id="{16BDE2E2-BF03-46E5-B02F-0EC4741DE14C}"/>
              </a:ext>
            </a:extLst>
          </p:cNvPr>
          <p:cNvSpPr/>
          <p:nvPr/>
        </p:nvSpPr>
        <p:spPr>
          <a:xfrm>
            <a:off x="2209800" y="2826900"/>
            <a:ext cx="529046" cy="620161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2721A9C-9680-4151-902E-E9B4C831C8CD}"/>
              </a:ext>
            </a:extLst>
          </p:cNvPr>
          <p:cNvSpPr txBox="1"/>
          <p:nvPr/>
        </p:nvSpPr>
        <p:spPr>
          <a:xfrm>
            <a:off x="870856" y="7551003"/>
            <a:ext cx="121974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800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en-US" sz="4800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7329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3" grpId="0" animBg="1"/>
      <p:bldP spid="15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xmlns="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marL="914400" indent="-914400">
              <a:buAutoNum type="arabicPeriod"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 TRÌNH ĐƯỜNG TRÒN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7745E5E3-0F3D-4DD8-8EF9-85D6C62C5C25}"/>
              </a:ext>
            </a:extLst>
          </p:cNvPr>
          <p:cNvSpPr txBox="1">
            <a:spLocks/>
          </p:cNvSpPr>
          <p:nvPr/>
        </p:nvSpPr>
        <p:spPr>
          <a:xfrm>
            <a:off x="2819400" y="2826900"/>
            <a:ext cx="211074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en-US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r>
              <a:rPr lang="en-US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</a:t>
            </a:r>
            <a:endParaRPr lang="en-US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xmlns="" id="{5F963C0E-8307-4357-B0AC-6C59B10BB2F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4104982"/>
                <a:ext cx="23164800" cy="185094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𝟓</m:t>
                            </m:r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𝟗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F963C0E-8307-4357-B0AC-6C59B10BB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4104982"/>
                <a:ext cx="23164800" cy="1850942"/>
              </a:xfrm>
              <a:prstGeom prst="rect">
                <a:avLst/>
              </a:prstGeom>
              <a:blipFill rotWithShape="1">
                <a:blip r:embed="rId3"/>
                <a:stretch>
                  <a:fillRect l="-1157" t="-1078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xmlns="" id="{B498D75C-BCDB-4F89-A946-C38707BB4B5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0856" y="7267971"/>
                <a:ext cx="23164800" cy="263802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i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𝟓</m:t>
                            </m:r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𝟑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498D75C-BCDB-4F89-A946-C38707BB4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856" y="7267971"/>
                <a:ext cx="23164800" cy="2638029"/>
              </a:xfrm>
              <a:prstGeom prst="rect">
                <a:avLst/>
              </a:prstGeom>
              <a:blipFill rotWithShape="1">
                <a:blip r:embed="rId4"/>
                <a:stretch>
                  <a:fillRect t="-758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row: Chevron 12">
            <a:extLst>
              <a:ext uri="{FF2B5EF4-FFF2-40B4-BE49-F238E27FC236}">
                <a16:creationId xmlns:a16="http://schemas.microsoft.com/office/drawing/2014/main" xmlns="" id="{6CA2A77A-40C9-4C44-B116-91DE275CEB13}"/>
              </a:ext>
            </a:extLst>
          </p:cNvPr>
          <p:cNvSpPr/>
          <p:nvPr/>
        </p:nvSpPr>
        <p:spPr>
          <a:xfrm>
            <a:off x="1905000" y="2826900"/>
            <a:ext cx="529046" cy="622058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xmlns="" id="{16BDE2E2-BF03-46E5-B02F-0EC4741DE14C}"/>
              </a:ext>
            </a:extLst>
          </p:cNvPr>
          <p:cNvSpPr/>
          <p:nvPr/>
        </p:nvSpPr>
        <p:spPr>
          <a:xfrm>
            <a:off x="2209800" y="2826900"/>
            <a:ext cx="529046" cy="620161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2721A9C-9680-4151-902E-E9B4C831C8CD}"/>
              </a:ext>
            </a:extLst>
          </p:cNvPr>
          <p:cNvSpPr txBox="1"/>
          <p:nvPr/>
        </p:nvSpPr>
        <p:spPr>
          <a:xfrm>
            <a:off x="838199" y="6196449"/>
            <a:ext cx="121974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800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en-US" sz="4800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304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3" grpId="0" animBg="1"/>
      <p:bldP spid="15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xmlns="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marL="914400" indent="-914400">
              <a:buAutoNum type="arabicPeriod"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 TRÌNH ĐƯỜNG TRÒN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7745E5E3-0F3D-4DD8-8EF9-85D6C62C5C25}"/>
              </a:ext>
            </a:extLst>
          </p:cNvPr>
          <p:cNvSpPr txBox="1">
            <a:spLocks/>
          </p:cNvSpPr>
          <p:nvPr/>
        </p:nvSpPr>
        <p:spPr>
          <a:xfrm>
            <a:off x="2819400" y="2826900"/>
            <a:ext cx="211074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lang="en-US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</a:t>
            </a:r>
            <a:endParaRPr lang="en-US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5F963C0E-8307-4357-B0AC-6C59B10BB2FB}"/>
              </a:ext>
            </a:extLst>
          </p:cNvPr>
          <p:cNvSpPr txBox="1">
            <a:spLocks/>
          </p:cNvSpPr>
          <p:nvPr/>
        </p:nvSpPr>
        <p:spPr>
          <a:xfrm>
            <a:off x="838199" y="4343400"/>
            <a:ext cx="23164800" cy="8382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Viết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tâm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I(6;-4)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A(8;-7)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xmlns="" id="{B498D75C-BCDB-4F89-A946-C38707BB4B5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1742" y="6400800"/>
                <a:ext cx="23164800" cy="3071373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𝐑</m:t>
                    </m:r>
                    <m:r>
                      <a:rPr lang="en-US" b="1" i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b="1" i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𝐈𝐀</m:t>
                    </m:r>
                    <m:r>
                      <a:rPr lang="en-US" b="1" i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1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(</m:t>
                            </m:r>
                            <m:r>
                              <a:rPr lang="en-US" b="1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𝟖</m:t>
                            </m:r>
                            <m:r>
                              <a:rPr lang="en-US" b="1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𝟔</m:t>
                            </m:r>
                            <m:r>
                              <a:rPr lang="en-US" b="1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1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(−</m:t>
                            </m:r>
                            <m:r>
                              <a:rPr lang="en-US" b="1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𝟕</m:t>
                            </m:r>
                            <m:r>
                              <a:rPr lang="en-US" b="1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lang="en-US" b="1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𝟒</m:t>
                            </m:r>
                            <m:r>
                              <a:rPr lang="en-US" b="1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𝟏𝟑</m:t>
                        </m:r>
                      </m:e>
                    </m:rad>
                  </m:oMath>
                </a14:m>
                <a:endParaRPr lang="en-US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𝟔</m:t>
                        </m:r>
                        <m:r>
                          <a:rPr lang="en-US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)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𝒚</m:t>
                        </m:r>
                        <m:r>
                          <a:rPr lang="en-US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  <m:r>
                          <a:rPr lang="en-US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)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n-US" b="1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𝟏𝟑</m:t>
                            </m:r>
                          </m:e>
                        </m:rad>
                        <m:r>
                          <a:rPr lang="en-US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)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</m:t>
                    </m:r>
                    <m:d>
                      <m:dPr>
                        <m:begChr m:val="⟨"/>
                        <m:endChr m:val="⟩"/>
                        <m:ctrlPr>
                          <a:rPr lang="en-US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=</m:t>
                        </m:r>
                      </m:e>
                    </m:d>
                    <m:sSup>
                      <m:sSupPr>
                        <m:ctrlPr>
                          <a:rPr lang="en-US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(</m:t>
                        </m:r>
                        <m:r>
                          <a:rPr lang="en-US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𝟔</m:t>
                        </m:r>
                        <m:r>
                          <a:rPr lang="en-US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)</m:t>
                        </m:r>
                      </m:e>
                      <m:sup>
                        <m:r>
                          <a:rPr lang="en-US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(</m:t>
                        </m:r>
                        <m:r>
                          <a:rPr lang="en-US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𝒚</m:t>
                        </m:r>
                        <m:r>
                          <a:rPr lang="en-US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  <m:r>
                          <a:rPr lang="en-US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)</m:t>
                        </m:r>
                      </m:e>
                      <m:sup>
                        <m:r>
                          <a:rPr lang="en-US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𝟏𝟑</m:t>
                    </m:r>
                  </m:oMath>
                </a14:m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498D75C-BCDB-4F89-A946-C38707BB4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742" y="6400800"/>
                <a:ext cx="23164800" cy="3071373"/>
              </a:xfrm>
              <a:prstGeom prst="rect">
                <a:avLst/>
              </a:prstGeom>
              <a:blipFill rotWithShape="1">
                <a:blip r:embed="rId3"/>
                <a:stretch>
                  <a:fillRect l="-1078" t="-3360" b="-39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row: Chevron 12">
            <a:extLst>
              <a:ext uri="{FF2B5EF4-FFF2-40B4-BE49-F238E27FC236}">
                <a16:creationId xmlns:a16="http://schemas.microsoft.com/office/drawing/2014/main" xmlns="" id="{6CA2A77A-40C9-4C44-B116-91DE275CEB13}"/>
              </a:ext>
            </a:extLst>
          </p:cNvPr>
          <p:cNvSpPr/>
          <p:nvPr/>
        </p:nvSpPr>
        <p:spPr>
          <a:xfrm>
            <a:off x="1905000" y="2826900"/>
            <a:ext cx="529046" cy="622058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xmlns="" id="{16BDE2E2-BF03-46E5-B02F-0EC4741DE14C}"/>
              </a:ext>
            </a:extLst>
          </p:cNvPr>
          <p:cNvSpPr/>
          <p:nvPr/>
        </p:nvSpPr>
        <p:spPr>
          <a:xfrm>
            <a:off x="2209800" y="2826900"/>
            <a:ext cx="529046" cy="620161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2721A9C-9680-4151-902E-E9B4C831C8CD}"/>
              </a:ext>
            </a:extLst>
          </p:cNvPr>
          <p:cNvSpPr txBox="1"/>
          <p:nvPr/>
        </p:nvSpPr>
        <p:spPr>
          <a:xfrm>
            <a:off x="870856" y="5334000"/>
            <a:ext cx="121974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800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en-US" sz="4800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xmlns="" id="{570D3FCE-5631-4AC4-A32A-8BC0A1D4B7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1743" y="9753600"/>
                <a:ext cx="23164800" cy="38100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en-US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𝒃𝒚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</m:t>
                    </m:r>
                    <m:r>
                      <a:rPr lang="en-US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𝑹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b="1" i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</m:oMath>
                </a14:m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được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𝒃𝒚</m:t>
                    </m:r>
                    <m:r>
                      <a:rPr lang="en-US" b="1" i="1" smtClean="0">
                        <a:latin typeface="Cambria Math"/>
                      </a:rPr>
                      <m:t>+</m:t>
                    </m:r>
                    <m:r>
                      <a:rPr lang="en-US" b="1" i="1" smtClean="0">
                        <a:latin typeface="Cambria Math"/>
                      </a:rPr>
                      <m:t>𝒄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𝟎</m:t>
                    </m:r>
                    <m:r>
                      <a:rPr lang="en-US" b="1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(2)</a:t>
                </a:r>
              </a:p>
              <a:p>
                <a:pPr marL="0" indent="0">
                  <a:buNone/>
                </a:pP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(2)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i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i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i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i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i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b="1" i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i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quát</a:t>
                </a:r>
                <a:r>
                  <a:rPr lang="en-US" b="1" i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70D3FCE-5631-4AC4-A32A-8BC0A1D4B7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743" y="9753600"/>
                <a:ext cx="23164800" cy="3810000"/>
              </a:xfrm>
              <a:prstGeom prst="rect">
                <a:avLst/>
              </a:prstGeom>
              <a:blipFill rotWithShape="1">
                <a:blip r:embed="rId4"/>
                <a:stretch>
                  <a:fillRect l="-1184" t="-5423" r="-184" b="-255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81072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3" grpId="0" animBg="1"/>
      <p:bldP spid="15" grpId="0" animBg="1"/>
      <p:bldP spid="14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5">
                <a:extLst>
                  <a:ext uri="{FF2B5EF4-FFF2-40B4-BE49-F238E27FC236}">
                    <a16:creationId xmlns:a16="http://schemas.microsoft.com/office/drawing/2014/main" xmlns="" id="{7745E5E3-0F3D-4DD8-8EF9-85D6C62C5C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0118" y="10439400"/>
                <a:ext cx="22966682" cy="31242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sz="4800" b="1" dirty="0" err="1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800" b="1" dirty="0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luận</a:t>
                </a:r>
                <a:r>
                  <a:rPr lang="en-US" sz="4800" b="1" dirty="0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8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</a:t>
                </a:r>
                <a:r>
                  <a:rPr lang="en-US" sz="48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sz="48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𝒃𝒚</m:t>
                    </m:r>
                    <m:r>
                      <a:rPr lang="en-US" sz="48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8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8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8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8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8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sz="4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4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8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8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</m:t>
                    </m:r>
                    <m:r>
                      <a:rPr lang="en-US" sz="48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48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8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8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8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8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8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𝑰</m:t>
                    </m:r>
                    <m:d>
                      <m:dPr>
                        <m:ctrlPr>
                          <a:rPr lang="en-US" sz="4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  <m:r>
                          <a:rPr lang="en-US" sz="4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48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8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8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𝑹</m:t>
                      </m:r>
                      <m:r>
                        <a:rPr lang="en-US" sz="4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8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8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48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𝒄</m:t>
                          </m:r>
                        </m:e>
                      </m:rad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Textbox 15">
                <a:extLst>
                  <a:ext uri="{FF2B5EF4-FFF2-40B4-BE49-F238E27FC236}">
                    <a16:creationId xmlns:a16="http://schemas.microsoft.com/office/drawing/2014/main" xmlns="" id="{7745E5E3-0F3D-4DD8-8EF9-85D6C62C5C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118" y="10439400"/>
                <a:ext cx="22966682" cy="3124200"/>
              </a:xfrm>
              <a:prstGeom prst="rect">
                <a:avLst/>
              </a:prstGeom>
              <a:blipFill rotWithShape="1">
                <a:blip r:embed="rId3"/>
                <a:stretch>
                  <a:fillRect l="-1167" t="-6420" r="-265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xmlns="" id="{B498D75C-BCDB-4F89-A946-C38707BB4B5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1742" y="7543800"/>
                <a:ext cx="23164800" cy="2030986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𝒃𝒚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b="1" i="1" dirty="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b="1" i="1" dirty="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=</m:t>
                          </m:r>
                        </m:e>
                      </m:d>
                      <m:r>
                        <a:rPr lang="en-US" b="1" i="1" dirty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b="1" dirty="0" smtClean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498D75C-BCDB-4F89-A946-C38707BB4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742" y="7543800"/>
                <a:ext cx="23164800" cy="203098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2721A9C-9680-4151-902E-E9B4C831C8CD}"/>
              </a:ext>
            </a:extLst>
          </p:cNvPr>
          <p:cNvSpPr txBox="1"/>
          <p:nvPr/>
        </p:nvSpPr>
        <p:spPr>
          <a:xfrm>
            <a:off x="870856" y="6477000"/>
            <a:ext cx="121974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800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en-US" sz="4800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xmlns="" id="{5F963C0E-8307-4357-B0AC-6C59B10BB2F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4104981"/>
                <a:ext cx="23164800" cy="221961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𝒃𝒚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F963C0E-8307-4357-B0AC-6C59B10BB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4104981"/>
                <a:ext cx="23164800" cy="2219619"/>
              </a:xfrm>
              <a:prstGeom prst="rect">
                <a:avLst/>
              </a:prstGeom>
              <a:blipFill rotWithShape="1">
                <a:blip r:embed="rId5"/>
                <a:stretch>
                  <a:fillRect l="-1157" t="-8992" b="-762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xmlns="" id="{7745E5E3-0F3D-4DD8-8EF9-85D6C62C5C25}"/>
              </a:ext>
            </a:extLst>
          </p:cNvPr>
          <p:cNvSpPr txBox="1">
            <a:spLocks/>
          </p:cNvSpPr>
          <p:nvPr/>
        </p:nvSpPr>
        <p:spPr>
          <a:xfrm>
            <a:off x="2819400" y="2743200"/>
            <a:ext cx="211074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</a:t>
            </a:r>
            <a:endParaRPr lang="en-US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7" name="Title 1">
            <a:extLst>
              <a:ext uri="{FF2B5EF4-FFF2-40B4-BE49-F238E27FC236}">
                <a16:creationId xmlns:a16="http://schemas.microsoft.com/office/drawing/2014/main" xmlns="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371600"/>
            <a:ext cx="231648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marL="914400" indent="-914400">
              <a:buAutoNum type="arabicPeriod"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 TRÌNH ĐƯỜNG TRÒN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8277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14" grpId="0"/>
      <p:bldP spid="6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xmlns="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676400"/>
            <a:ext cx="231648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marL="914400" indent="-914400">
              <a:buAutoNum type="arabicPeriod"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 TRÌNH ĐƯỜNG TRÒN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7745E5E3-0F3D-4DD8-8EF9-85D6C62C5C25}"/>
              </a:ext>
            </a:extLst>
          </p:cNvPr>
          <p:cNvSpPr txBox="1">
            <a:spLocks/>
          </p:cNvSpPr>
          <p:nvPr/>
        </p:nvSpPr>
        <p:spPr>
          <a:xfrm>
            <a:off x="2819400" y="2590800"/>
            <a:ext cx="211074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en-US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r>
              <a:rPr lang="en-US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áp</a:t>
            </a:r>
            <a:r>
              <a:rPr lang="en-US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xmlns="" id="{5F963C0E-8307-4357-B0AC-6C59B10BB2F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9086" y="3505200"/>
                <a:ext cx="23164800" cy="3314623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lv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lv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5F963C0E-8307-4357-B0AC-6C59B10BB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086" y="3505200"/>
                <a:ext cx="23164800" cy="3314623"/>
              </a:xfrm>
              <a:prstGeom prst="rect">
                <a:avLst/>
              </a:prstGeom>
              <a:blipFill>
                <a:blip r:embed="rId3"/>
                <a:stretch>
                  <a:fillRect l="-1157" t="-6227" b="-769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xmlns="" id="{B498D75C-BCDB-4F89-A946-C38707BB4B5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7620000"/>
                <a:ext cx="23164800" cy="57150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</a:pPr>
                <a:r>
                  <a:rPr lang="en-US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lv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eqAr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buNone/>
                </a:pPr>
                <a:endParaRPr lang="en-US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B498D75C-BCDB-4F89-A946-C38707BB4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7620000"/>
                <a:ext cx="23164800" cy="5715000"/>
              </a:xfrm>
              <a:prstGeom prst="rect">
                <a:avLst/>
              </a:prstGeom>
              <a:blipFill>
                <a:blip r:embed="rId4"/>
                <a:stretch>
                  <a:fillRect l="-1184" t="-3511" r="-84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row: Chevron 12">
            <a:extLst>
              <a:ext uri="{FF2B5EF4-FFF2-40B4-BE49-F238E27FC236}">
                <a16:creationId xmlns:a16="http://schemas.microsoft.com/office/drawing/2014/main" xmlns="" id="{6CA2A77A-40C9-4C44-B116-91DE275CEB13}"/>
              </a:ext>
            </a:extLst>
          </p:cNvPr>
          <p:cNvSpPr/>
          <p:nvPr/>
        </p:nvSpPr>
        <p:spPr>
          <a:xfrm>
            <a:off x="1905000" y="2590800"/>
            <a:ext cx="529046" cy="622058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xmlns="" id="{16BDE2E2-BF03-46E5-B02F-0EC4741DE14C}"/>
              </a:ext>
            </a:extLst>
          </p:cNvPr>
          <p:cNvSpPr/>
          <p:nvPr/>
        </p:nvSpPr>
        <p:spPr>
          <a:xfrm>
            <a:off x="2209800" y="2590800"/>
            <a:ext cx="529046" cy="620161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2721A9C-9680-4151-902E-E9B4C831C8CD}"/>
              </a:ext>
            </a:extLst>
          </p:cNvPr>
          <p:cNvSpPr txBox="1"/>
          <p:nvPr/>
        </p:nvSpPr>
        <p:spPr>
          <a:xfrm>
            <a:off x="680358" y="6858000"/>
            <a:ext cx="121974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800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en-US" sz="4800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4904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3" grpId="0" animBg="1"/>
      <p:bldP spid="15" grpId="0" animBg="1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0</TotalTime>
  <Words>1355</Words>
  <Application>Microsoft Office PowerPoint</Application>
  <PresentationFormat>Custom</PresentationFormat>
  <Paragraphs>118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subject/>
  <dc:creator/>
  <cp:keywords>thuvienhoclieu.com</cp:keywords>
  <dc:description>thuvienhoclieu.com</dc:description>
  <cp:lastModifiedBy/>
  <cp:revision>1</cp:revision>
  <dcterms:created xsi:type="dcterms:W3CDTF">2023-02-06T02:43:13Z</dcterms:created>
  <dcterms:modified xsi:type="dcterms:W3CDTF">2025-06-18T01:33:55Z</dcterms:modified>
  <cp:category/>
</cp:coreProperties>
</file>