
<file path=[Content_Types].xml><?xml version="1.0" encoding="utf-8"?>
<Types xmlns="http://schemas.openxmlformats.org/package/2006/content-types">
  <Default Extension="crdownload" ContentType="image/jpeg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276" r:id="rId4"/>
    <p:sldId id="277" r:id="rId5"/>
    <p:sldId id="278" r:id="rId6"/>
    <p:sldId id="270" r:id="rId7"/>
    <p:sldId id="279" r:id="rId8"/>
    <p:sldId id="280" r:id="rId9"/>
    <p:sldId id="281" r:id="rId10"/>
    <p:sldId id="282" r:id="rId11"/>
    <p:sldId id="283" r:id="rId12"/>
    <p:sldId id="284" r:id="rId13"/>
    <p:sldId id="26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61" r:id="rId24"/>
    <p:sldId id="267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257" r:id="rId36"/>
    <p:sldId id="305" r:id="rId37"/>
    <p:sldId id="308" r:id="rId38"/>
    <p:sldId id="309" r:id="rId39"/>
    <p:sldId id="306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  <a:srgbClr val="ECE7F1"/>
    <a:srgbClr val="FEE6F1"/>
    <a:srgbClr val="FDDBEA"/>
    <a:srgbClr val="F4E1E0"/>
    <a:srgbClr val="FCD4E5"/>
    <a:srgbClr val="EED0CE"/>
    <a:srgbClr val="D8BEEC"/>
    <a:srgbClr val="C25752"/>
    <a:srgbClr val="E7B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447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8B03-74E4-4BF7-B412-9E3AB3B0C165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7B7DD-CE89-4FD5-9B31-A35CACD5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77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02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79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1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56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71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48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01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5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23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6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48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24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82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52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67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1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2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0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07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4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8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1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crdownload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ebp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crdownload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30.jp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2154" b="43837"/>
          <a:stretch>
            <a:fillRect/>
          </a:stretch>
        </p:blipFill>
        <p:spPr>
          <a:xfrm flipH="1">
            <a:off x="0" y="8648700"/>
            <a:ext cx="18288000" cy="16383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855B22B-9A3A-E319-CEDF-54E2FF4A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4368823" y="-456055"/>
            <a:ext cx="4724399" cy="4511754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1057832"/>
            <a:ext cx="5613193" cy="5613193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673D001D-0B56-8236-B042-F441BAD9E66D}"/>
              </a:ext>
            </a:extLst>
          </p:cNvPr>
          <p:cNvSpPr txBox="1"/>
          <p:nvPr/>
        </p:nvSpPr>
        <p:spPr>
          <a:xfrm>
            <a:off x="1395300" y="3455794"/>
            <a:ext cx="15497399" cy="337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00"/>
              </a:lnSpc>
            </a:pPr>
            <a:r>
              <a:rPr lang="en-US" sz="8000" b="1" spc="-1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</a:t>
            </a:r>
          </a:p>
          <a:p>
            <a:pPr marL="0" lvl="0" indent="0" algn="ctr">
              <a:lnSpc>
                <a:spcPts val="14000"/>
              </a:lnSpc>
            </a:pPr>
            <a:r>
              <a:rPr lang="en-US" sz="8000" b="1" spc="-1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ED245335-9EF8-476E-6D2B-5C1429EA1892}"/>
              </a:ext>
            </a:extLst>
          </p:cNvPr>
          <p:cNvSpPr/>
          <p:nvPr/>
        </p:nvSpPr>
        <p:spPr>
          <a:xfrm rot="16200000">
            <a:off x="3906276" y="1618224"/>
            <a:ext cx="5562603" cy="10022355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403EC4-FCE8-A607-D9C1-787986CE595D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57420-C031-8588-FF77-5F5281C96157}"/>
              </a:ext>
            </a:extLst>
          </p:cNvPr>
          <p:cNvSpPr/>
          <p:nvPr/>
        </p:nvSpPr>
        <p:spPr>
          <a:xfrm>
            <a:off x="1843713" y="3995378"/>
            <a:ext cx="9687728" cy="526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xe máy có những hệ thống truyền động nào? Cho biết vai trò của hệ thống đó.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thay đổi số vòng quay từ động cơ đến bánh sau xe máy, có thể thực hiện bằng cách nào?</a:t>
            </a:r>
          </a:p>
        </p:txBody>
      </p: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B14CA7-292E-744C-AE31-486E4843D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7735375"/>
            <a:ext cx="3189390" cy="31893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D3E7E26-CFE5-90AA-D5A0-EEF8406DDB65}"/>
              </a:ext>
            </a:extLst>
          </p:cNvPr>
          <p:cNvGrpSpPr/>
          <p:nvPr/>
        </p:nvGrpSpPr>
        <p:grpSpPr>
          <a:xfrm>
            <a:off x="11963400" y="3858985"/>
            <a:ext cx="5730455" cy="5729240"/>
            <a:chOff x="12019688" y="3848099"/>
            <a:chExt cx="5730455" cy="5729240"/>
          </a:xfrm>
        </p:grpSpPr>
        <p:pic>
          <p:nvPicPr>
            <p:cNvPr id="6" name="Picture 5" descr="A close-up of a car engine&#10;&#10;Description automatically generated with medium confidence">
              <a:extLst>
                <a:ext uri="{FF2B5EF4-FFF2-40B4-BE49-F238E27FC236}">
                  <a16:creationId xmlns:a16="http://schemas.microsoft.com/office/drawing/2014/main" id="{404FEA29-6BC9-E41B-0FA7-EDF05B0E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3"/>
            <a:stretch/>
          </p:blipFill>
          <p:spPr>
            <a:xfrm>
              <a:off x="12268200" y="3848099"/>
              <a:ext cx="5233432" cy="381796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263E35-91CC-2002-9870-472B9174D218}"/>
                </a:ext>
              </a:extLst>
            </p:cNvPr>
            <p:cNvSpPr/>
            <p:nvPr/>
          </p:nvSpPr>
          <p:spPr>
            <a:xfrm>
              <a:off x="12019688" y="7925668"/>
              <a:ext cx="5730455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15.4. Truyền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xích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1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ED245335-9EF8-476E-6D2B-5C1429EA1892}"/>
              </a:ext>
            </a:extLst>
          </p:cNvPr>
          <p:cNvSpPr/>
          <p:nvPr/>
        </p:nvSpPr>
        <p:spPr>
          <a:xfrm rot="16200000">
            <a:off x="10144023" y="2120687"/>
            <a:ext cx="6193620" cy="9169303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57420-C031-8588-FF77-5F5281C96157}"/>
              </a:ext>
            </a:extLst>
          </p:cNvPr>
          <p:cNvSpPr/>
          <p:nvPr/>
        </p:nvSpPr>
        <p:spPr>
          <a:xfrm>
            <a:off x="8787811" y="3562856"/>
            <a:ext cx="8807090" cy="617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tên vai trò của máy công tác.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máy công tác trên các hệ thống cơ khí động lực thường gặp trong cuộc sống.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15.5 và cho biết các máy công tác này thực hiên nhiệm vụ gì?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8B405-7AB5-F95A-EF93-17CE448DCFA9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921BC9-5C90-744A-2CBE-135EF62162CA}"/>
              </a:ext>
            </a:extLst>
          </p:cNvPr>
          <p:cNvGrpSpPr/>
          <p:nvPr/>
        </p:nvGrpSpPr>
        <p:grpSpPr>
          <a:xfrm>
            <a:off x="326571" y="4762500"/>
            <a:ext cx="8121310" cy="4104424"/>
            <a:chOff x="304800" y="4810629"/>
            <a:chExt cx="8121310" cy="41044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845CA3-695F-8740-7B9B-FEC809230FCF}"/>
                </a:ext>
              </a:extLst>
            </p:cNvPr>
            <p:cNvSpPr/>
            <p:nvPr/>
          </p:nvSpPr>
          <p:spPr>
            <a:xfrm>
              <a:off x="372740" y="8268722"/>
              <a:ext cx="77271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15.5.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1497DA-73C5-5EAE-B475-11A84AE396DB}"/>
                </a:ext>
              </a:extLst>
            </p:cNvPr>
            <p:cNvSpPr/>
            <p:nvPr/>
          </p:nvSpPr>
          <p:spPr>
            <a:xfrm>
              <a:off x="304800" y="7267117"/>
              <a:ext cx="28918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a) Bánh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2C60C2EE-E3FA-4DD4-7975-20AAD3FB6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6" r="6819"/>
            <a:stretch/>
          </p:blipFill>
          <p:spPr>
            <a:xfrm>
              <a:off x="890290" y="4838700"/>
              <a:ext cx="2153316" cy="19767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EDCED3-8852-1604-1DE2-6CE3638A080E}"/>
                </a:ext>
              </a:extLst>
            </p:cNvPr>
            <p:cNvSpPr/>
            <p:nvPr/>
          </p:nvSpPr>
          <p:spPr>
            <a:xfrm>
              <a:off x="3092778" y="7285819"/>
              <a:ext cx="288120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 descr="A picture containing propeller, outdoor object&#10;&#10;Description automatically generated">
              <a:extLst>
                <a:ext uri="{FF2B5EF4-FFF2-40B4-BE49-F238E27FC236}">
                  <a16:creationId xmlns:a16="http://schemas.microsoft.com/office/drawing/2014/main" id="{16E5470F-BDD3-6E1A-6D32-D9D3CD17C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3" t="15212" r="6302" b="7614"/>
            <a:stretch/>
          </p:blipFill>
          <p:spPr>
            <a:xfrm>
              <a:off x="3716036" y="4838700"/>
              <a:ext cx="1953091" cy="20688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442A721B-4152-CE5C-5F8C-064BD3D77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" t="1966" r="4378" b="5172"/>
            <a:stretch/>
          </p:blipFill>
          <p:spPr>
            <a:xfrm>
              <a:off x="6323019" y="4810629"/>
              <a:ext cx="1635092" cy="218479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E5F03A-463D-A637-99AA-9C4B48D3FA49}"/>
                </a:ext>
              </a:extLst>
            </p:cNvPr>
            <p:cNvSpPr/>
            <p:nvPr/>
          </p:nvSpPr>
          <p:spPr>
            <a:xfrm>
              <a:off x="5789681" y="7266860"/>
              <a:ext cx="26364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c) Máy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xay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xát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7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52F30-9CCF-3287-EE5D-D62AF1B46CF7}"/>
              </a:ext>
            </a:extLst>
          </p:cNvPr>
          <p:cNvSpPr txBox="1"/>
          <p:nvPr/>
        </p:nvSpPr>
        <p:spPr>
          <a:xfrm>
            <a:off x="902967" y="1766332"/>
            <a:ext cx="563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Nguồn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A583EC-A4A3-7902-FC8C-8705BAE9F073}"/>
              </a:ext>
            </a:extLst>
          </p:cNvPr>
          <p:cNvGrpSpPr/>
          <p:nvPr/>
        </p:nvGrpSpPr>
        <p:grpSpPr>
          <a:xfrm>
            <a:off x="1981200" y="3356051"/>
            <a:ext cx="6871349" cy="5953118"/>
            <a:chOff x="1981200" y="3356051"/>
            <a:chExt cx="6871349" cy="5953118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2BC35DF4-215C-91E9-7C40-6F77167B8037}"/>
                </a:ext>
              </a:extLst>
            </p:cNvPr>
            <p:cNvGrpSpPr/>
            <p:nvPr/>
          </p:nvGrpSpPr>
          <p:grpSpPr>
            <a:xfrm rot="-5400000">
              <a:off x="2706242" y="3162862"/>
              <a:ext cx="5421265" cy="6871349"/>
              <a:chOff x="-532358" y="-3"/>
              <a:chExt cx="19403969" cy="43962705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0E1B4C03-DE5C-DB44-0043-99F404E0A734}"/>
                  </a:ext>
                </a:extLst>
              </p:cNvPr>
              <p:cNvSpPr/>
              <p:nvPr/>
            </p:nvSpPr>
            <p:spPr>
              <a:xfrm>
                <a:off x="-532358" y="-3"/>
                <a:ext cx="19403969" cy="43962705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E6C6EC-7C47-4651-9304-6362EB261B3B}"/>
                </a:ext>
              </a:extLst>
            </p:cNvPr>
            <p:cNvGrpSpPr/>
            <p:nvPr/>
          </p:nvGrpSpPr>
          <p:grpSpPr>
            <a:xfrm>
              <a:off x="3607125" y="3356051"/>
              <a:ext cx="3344281" cy="1406041"/>
              <a:chOff x="3607125" y="3356051"/>
              <a:chExt cx="3344281" cy="1406041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FE47D4E-2339-F82B-25D2-2FE2EB0CE367}"/>
                  </a:ext>
                </a:extLst>
              </p:cNvPr>
              <p:cNvSpPr/>
              <p:nvPr/>
            </p:nvSpPr>
            <p:spPr>
              <a:xfrm>
                <a:off x="3722367" y="3356051"/>
                <a:ext cx="3200400" cy="140604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2F787C-0BB4-9167-5F74-764F93E061D8}"/>
                  </a:ext>
                </a:extLst>
              </p:cNvPr>
              <p:cNvSpPr txBox="1"/>
              <p:nvPr/>
            </p:nvSpPr>
            <p:spPr>
              <a:xfrm>
                <a:off x="3607125" y="3667881"/>
                <a:ext cx="3344281" cy="7460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326"/>
                  </a:lnSpc>
                </a:pPr>
                <a:r>
                  <a:rPr lang="en-US" sz="4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Vai trò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A442F8-A4CB-A190-3601-6EB74AE9F7CA}"/>
                </a:ext>
              </a:extLst>
            </p:cNvPr>
            <p:cNvSpPr txBox="1"/>
            <p:nvPr/>
          </p:nvSpPr>
          <p:spPr>
            <a:xfrm>
              <a:off x="2229605" y="5620265"/>
              <a:ext cx="637453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 ra công suất và mômen kéo máy công tác.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8669">
            <a:off x="-982735" y="7594667"/>
            <a:ext cx="34290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01DDAD-4C9E-609A-1ED5-BFA4EE95EAAE}"/>
              </a:ext>
            </a:extLst>
          </p:cNvPr>
          <p:cNvGrpSpPr/>
          <p:nvPr/>
        </p:nvGrpSpPr>
        <p:grpSpPr>
          <a:xfrm>
            <a:off x="9739308" y="3356050"/>
            <a:ext cx="6871349" cy="5953117"/>
            <a:chOff x="1981200" y="3356052"/>
            <a:chExt cx="6871349" cy="5953117"/>
          </a:xfrm>
        </p:grpSpPr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76E41972-8FE4-7691-A960-2583E9181A36}"/>
                </a:ext>
              </a:extLst>
            </p:cNvPr>
            <p:cNvGrpSpPr/>
            <p:nvPr/>
          </p:nvGrpSpPr>
          <p:grpSpPr>
            <a:xfrm rot="-5400000">
              <a:off x="2706242" y="3162862"/>
              <a:ext cx="5421265" cy="6871349"/>
              <a:chOff x="-532358" y="-3"/>
              <a:chExt cx="19403969" cy="43962705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A2CE2263-5B32-27BC-4FA7-4A9AC3AB5A6A}"/>
                  </a:ext>
                </a:extLst>
              </p:cNvPr>
              <p:cNvSpPr/>
              <p:nvPr/>
            </p:nvSpPr>
            <p:spPr>
              <a:xfrm>
                <a:off x="-532358" y="-3"/>
                <a:ext cx="19403969" cy="43962705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2E10BE-4887-A8D2-B94C-2A6114B4FE10}"/>
                </a:ext>
              </a:extLst>
            </p:cNvPr>
            <p:cNvGrpSpPr/>
            <p:nvPr/>
          </p:nvGrpSpPr>
          <p:grpSpPr>
            <a:xfrm>
              <a:off x="2739140" y="3356052"/>
              <a:ext cx="5374238" cy="1406041"/>
              <a:chOff x="2739140" y="3356052"/>
              <a:chExt cx="5374238" cy="140604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5B70CF78-2505-60F1-DA71-9F0D6996C1A0}"/>
                  </a:ext>
                </a:extLst>
              </p:cNvPr>
              <p:cNvSpPr/>
              <p:nvPr/>
            </p:nvSpPr>
            <p:spPr>
              <a:xfrm>
                <a:off x="2739140" y="3356052"/>
                <a:ext cx="5374238" cy="140604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C2F00958-5B5F-D7BF-ABA4-477F858B478C}"/>
                  </a:ext>
                </a:extLst>
              </p:cNvPr>
              <p:cNvSpPr txBox="1"/>
              <p:nvPr/>
            </p:nvSpPr>
            <p:spPr>
              <a:xfrm>
                <a:off x="2739140" y="3667883"/>
                <a:ext cx="5355466" cy="73436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326"/>
                  </a:lnSpc>
                </a:pPr>
                <a:r>
                  <a:rPr lang="vi-VN" sz="4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 cơ đốt trong </a:t>
                </a:r>
                <a:endParaRPr lang="en-US" sz="4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0629E7-E46E-FF86-67ED-501B2384AA77}"/>
                </a:ext>
              </a:extLst>
            </p:cNvPr>
            <p:cNvSpPr txBox="1"/>
            <p:nvPr/>
          </p:nvSpPr>
          <p:spPr>
            <a:xfrm>
              <a:off x="2229605" y="5620265"/>
              <a:ext cx="637453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 ra công suất và mômen kéo máy công tác.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90" y="7581900"/>
            <a:ext cx="2940526" cy="2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71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BB6D9B3A-25B9-6EDB-93A9-D95C41B61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" y="0"/>
            <a:ext cx="10101943" cy="6061166"/>
          </a:xfrm>
          <a:prstGeom prst="rect">
            <a:avLst/>
          </a:prstGeom>
        </p:spPr>
      </p:pic>
      <p:pic>
        <p:nvPicPr>
          <p:cNvPr id="7" name="Picture 6" descr="A group of buse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EB290AD9-E491-9FAC-8C83-A1EF35045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47" y="0"/>
            <a:ext cx="8157510" cy="5448300"/>
          </a:xfrm>
          <a:prstGeom prst="rect">
            <a:avLst/>
          </a:prstGeom>
        </p:spPr>
      </p:pic>
      <p:pic>
        <p:nvPicPr>
          <p:cNvPr id="9" name="Picture 8" descr="A group of buses are parked in a lot&#10;&#10;Description automatically generated with low confidence">
            <a:extLst>
              <a:ext uri="{FF2B5EF4-FFF2-40B4-BE49-F238E27FC236}">
                <a16:creationId xmlns:a16="http://schemas.microsoft.com/office/drawing/2014/main" id="{54619A3C-F342-8F18-5BA1-087D074F4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1" b="1"/>
          <a:stretch/>
        </p:blipFill>
        <p:spPr>
          <a:xfrm>
            <a:off x="10125047" y="5361574"/>
            <a:ext cx="8192834" cy="4925426"/>
          </a:xfrm>
          <a:prstGeom prst="rect">
            <a:avLst/>
          </a:prstGeom>
        </p:spPr>
      </p:pic>
      <p:pic>
        <p:nvPicPr>
          <p:cNvPr id="11" name="Picture 10" descr="A white airplane in the sky&#10;&#10;Description automatically generated with low confidence">
            <a:extLst>
              <a:ext uri="{FF2B5EF4-FFF2-40B4-BE49-F238E27FC236}">
                <a16:creationId xmlns:a16="http://schemas.microsoft.com/office/drawing/2014/main" id="{2379FF0C-CC1F-C4FA-4774-98C95E3C20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9" b="14081"/>
          <a:stretch/>
        </p:blipFill>
        <p:spPr>
          <a:xfrm>
            <a:off x="23104" y="6061167"/>
            <a:ext cx="10101943" cy="4225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984E21-3C10-2151-E64C-9160EAEB174F}"/>
              </a:ext>
            </a:extLst>
          </p:cNvPr>
          <p:cNvGrpSpPr/>
          <p:nvPr/>
        </p:nvGrpSpPr>
        <p:grpSpPr>
          <a:xfrm>
            <a:off x="23104" y="0"/>
            <a:ext cx="5173491" cy="4457703"/>
            <a:chOff x="167395" y="-2171700"/>
            <a:chExt cx="5173491" cy="4457703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id="{E5FAB3B0-2A6D-7BAF-7FDE-0EDE804D7270}"/>
                </a:ext>
              </a:extLst>
            </p:cNvPr>
            <p:cNvSpPr/>
            <p:nvPr/>
          </p:nvSpPr>
          <p:spPr>
            <a:xfrm rot="5400000">
              <a:off x="525289" y="-2529594"/>
              <a:ext cx="4457703" cy="5173491"/>
            </a:xfrm>
            <a:prstGeom prst="round2SameRect">
              <a:avLst/>
            </a:prstGeom>
            <a:solidFill>
              <a:srgbClr val="FEF4E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68FCF6-3996-5D97-A2F3-419004C3535F}"/>
                </a:ext>
              </a:extLst>
            </p:cNvPr>
            <p:cNvSpPr txBox="1"/>
            <p:nvPr/>
          </p:nvSpPr>
          <p:spPr>
            <a:xfrm>
              <a:off x="604876" y="-1316976"/>
              <a:ext cx="4298527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động cơ đốt trong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lue, miller&#10;&#10;Description automatically generated">
            <a:extLst>
              <a:ext uri="{FF2B5EF4-FFF2-40B4-BE49-F238E27FC236}">
                <a16:creationId xmlns:a16="http://schemas.microsoft.com/office/drawing/2014/main" id="{EAF6F821-28F5-DB9E-089E-C755992B6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0" cy="4914900"/>
          </a:xfrm>
          <a:prstGeom prst="rect">
            <a:avLst/>
          </a:prstGeom>
        </p:spPr>
      </p:pic>
      <p:pic>
        <p:nvPicPr>
          <p:cNvPr id="6" name="Picture 5" descr="A picture containing blue&#10;&#10;Description automatically generated">
            <a:extLst>
              <a:ext uri="{FF2B5EF4-FFF2-40B4-BE49-F238E27FC236}">
                <a16:creationId xmlns:a16="http://schemas.microsoft.com/office/drawing/2014/main" id="{C03C8D76-EE16-FD90-A6CF-8DB076B29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7315200" cy="5486400"/>
          </a:xfrm>
          <a:prstGeom prst="rect">
            <a:avLst/>
          </a:prstGeom>
        </p:spPr>
      </p:pic>
      <p:pic>
        <p:nvPicPr>
          <p:cNvPr id="10" name="Picture 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E66D0E20-CD40-2F1A-6DEA-E5043E7D4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18450"/>
          <a:stretch/>
        </p:blipFill>
        <p:spPr>
          <a:xfrm>
            <a:off x="6553200" y="0"/>
            <a:ext cx="11734799" cy="4800600"/>
          </a:xfrm>
          <a:prstGeom prst="rect">
            <a:avLst/>
          </a:prstGeom>
        </p:spPr>
      </p:pic>
      <p:pic>
        <p:nvPicPr>
          <p:cNvPr id="16" name="Picture 15" descr="A lawn mower on grass&#10;&#10;Description automatically generated with medium confidence">
            <a:extLst>
              <a:ext uri="{FF2B5EF4-FFF2-40B4-BE49-F238E27FC236}">
                <a16:creationId xmlns:a16="http://schemas.microsoft.com/office/drawing/2014/main" id="{AC23B9D2-65AA-7F51-A83F-4C297BCA5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>
          <a:xfrm>
            <a:off x="7311145" y="4800600"/>
            <a:ext cx="10976853" cy="5486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984E21-3C10-2151-E64C-9160EAEB174F}"/>
              </a:ext>
            </a:extLst>
          </p:cNvPr>
          <p:cNvGrpSpPr/>
          <p:nvPr/>
        </p:nvGrpSpPr>
        <p:grpSpPr>
          <a:xfrm>
            <a:off x="4267200" y="3009901"/>
            <a:ext cx="7083934" cy="3581398"/>
            <a:chOff x="233734" y="-1714499"/>
            <a:chExt cx="7083934" cy="3581398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id="{E5FAB3B0-2A6D-7BAF-7FDE-0EDE804D7270}"/>
                </a:ext>
              </a:extLst>
            </p:cNvPr>
            <p:cNvSpPr/>
            <p:nvPr/>
          </p:nvSpPr>
          <p:spPr>
            <a:xfrm rot="5400000">
              <a:off x="1985002" y="-3465767"/>
              <a:ext cx="3581398" cy="7083934"/>
            </a:xfrm>
            <a:prstGeom prst="rect">
              <a:avLst/>
            </a:prstGeom>
            <a:solidFill>
              <a:srgbClr val="FEF4E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68FCF6-3996-5D97-A2F3-419004C3535F}"/>
                </a:ext>
              </a:extLst>
            </p:cNvPr>
            <p:cNvSpPr txBox="1"/>
            <p:nvPr/>
          </p:nvSpPr>
          <p:spPr>
            <a:xfrm>
              <a:off x="528675" y="-855310"/>
              <a:ext cx="6494053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động cơ đốt trong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3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664083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Hệ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FE47D4E-2339-F82B-25D2-2FE2EB0CE367}"/>
              </a:ext>
            </a:extLst>
          </p:cNvPr>
          <p:cNvSpPr/>
          <p:nvPr/>
        </p:nvSpPr>
        <p:spPr>
          <a:xfrm>
            <a:off x="2133600" y="3213946"/>
            <a:ext cx="3200400" cy="1406041"/>
          </a:xfrm>
          <a:prstGeom prst="wedgeRoundRectCallout">
            <a:avLst>
              <a:gd name="adj1" fmla="val 41922"/>
              <a:gd name="adj2" fmla="val 10082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Vai trò</a:t>
            </a: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6ACD1A-7C0B-EA81-E618-35F075313327}"/>
              </a:ext>
            </a:extLst>
          </p:cNvPr>
          <p:cNvSpPr/>
          <p:nvPr/>
        </p:nvSpPr>
        <p:spPr>
          <a:xfrm>
            <a:off x="1066800" y="5538797"/>
            <a:ext cx="75389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Là bộ phận trung gian thực hiện truyền và biến đổi số vòng quay,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mômen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từ nguồn động lực đến máy công tác.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35F899-EFCE-1C6D-D903-9093B697CF6F}"/>
              </a:ext>
            </a:extLst>
          </p:cNvPr>
          <p:cNvGrpSpPr/>
          <p:nvPr/>
        </p:nvGrpSpPr>
        <p:grpSpPr>
          <a:xfrm>
            <a:off x="9071943" y="2933700"/>
            <a:ext cx="8756708" cy="6255287"/>
            <a:chOff x="9149443" y="3060163"/>
            <a:chExt cx="8756708" cy="6255287"/>
          </a:xfrm>
        </p:grpSpPr>
        <p:pic>
          <p:nvPicPr>
            <p:cNvPr id="8" name="Picture 7" descr="A close-up of a knife&#10;&#10;Description automatically generated with low confidence">
              <a:extLst>
                <a:ext uri="{FF2B5EF4-FFF2-40B4-BE49-F238E27FC236}">
                  <a16:creationId xmlns:a16="http://schemas.microsoft.com/office/drawing/2014/main" id="{5C5144EF-F946-8AA8-075D-5C6A1B6FE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9443" y="3060163"/>
              <a:ext cx="4354276" cy="28302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" name="Picture 9" descr="A close-up of a camera&#10;&#10;Description automatically generated with low confidence">
              <a:extLst>
                <a:ext uri="{FF2B5EF4-FFF2-40B4-BE49-F238E27FC236}">
                  <a16:creationId xmlns:a16="http://schemas.microsoft.com/office/drawing/2014/main" id="{E057E430-E3F3-E8FB-DB47-A66450FFF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6" t="-98" r="12162" b="98"/>
            <a:stretch/>
          </p:blipFill>
          <p:spPr>
            <a:xfrm>
              <a:off x="13660734" y="3060163"/>
              <a:ext cx="4245417" cy="28302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3" name="Picture 22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1DD04E12-A46A-DCEF-EDCE-4CA0BA853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6581" y="6134100"/>
              <a:ext cx="4762500" cy="31813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60758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9534DE-D553-3056-61B9-94F454EE5F53}"/>
              </a:ext>
            </a:extLst>
          </p:cNvPr>
          <p:cNvSpPr/>
          <p:nvPr/>
        </p:nvSpPr>
        <p:spPr>
          <a:xfrm>
            <a:off x="5720126" y="495300"/>
            <a:ext cx="6847748" cy="23595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một số hệ thống truyền động cơ khí</a:t>
            </a:r>
            <a:endParaRPr lang="pt-BR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FEEFC-E7E4-D734-8766-3EDC3C8734B5}"/>
              </a:ext>
            </a:extLst>
          </p:cNvPr>
          <p:cNvSpPr/>
          <p:nvPr/>
        </p:nvSpPr>
        <p:spPr>
          <a:xfrm>
            <a:off x="539042" y="3965845"/>
            <a:ext cx="5518470" cy="552105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động đai, truyền động xích: 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dùng khi khoảng cách các trục xa nhau với yêu cầu công suất nhỏ và trung bình.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CE5D1-F658-EB9B-E801-BB541E548637}"/>
              </a:ext>
            </a:extLst>
          </p:cNvPr>
          <p:cNvSpPr/>
          <p:nvPr/>
        </p:nvSpPr>
        <p:spPr>
          <a:xfrm>
            <a:off x="11963400" y="3965845"/>
            <a:ext cx="5865249" cy="552105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động các đăng: 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khi khoảng cách các cụm truyền xa nhau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thay đổi vị trí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khi vận hành.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93706-9A2E-ECCC-280A-AC557A85D3AF}"/>
              </a:ext>
            </a:extLst>
          </p:cNvPr>
          <p:cNvSpPr/>
          <p:nvPr/>
        </p:nvSpPr>
        <p:spPr>
          <a:xfrm>
            <a:off x="6391309" y="3965845"/>
            <a:ext cx="5238294" cy="552105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cs typeface="Arial" panose="020B0604020202020204" pitchFamily="34" charset="0"/>
              </a:rPr>
              <a:t>Truyền động </a:t>
            </a:r>
            <a:endParaRPr lang="en-US" sz="3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cs typeface="Arial" panose="020B0604020202020204" pitchFamily="34" charset="0"/>
              </a:rPr>
              <a:t>bánh răng: </a:t>
            </a:r>
            <a:endParaRPr lang="en-US" sz="3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chemeClr val="tx1"/>
                </a:solidFill>
                <a:cs typeface="Arial" panose="020B0604020202020204" pitchFamily="34" charset="0"/>
              </a:rPr>
              <a:t>Dùng khi cần truyền lực và </a:t>
            </a:r>
            <a:r>
              <a:rPr lang="vi-VN" sz="3800" dirty="0" err="1">
                <a:solidFill>
                  <a:schemeClr val="tx1"/>
                </a:solidFill>
                <a:cs typeface="Arial" panose="020B0604020202020204" pitchFamily="34" charset="0"/>
              </a:rPr>
              <a:t>mômen</a:t>
            </a:r>
            <a:r>
              <a:rPr lang="vi-VN" sz="3800" dirty="0">
                <a:solidFill>
                  <a:schemeClr val="tx1"/>
                </a:solidFill>
                <a:cs typeface="Arial" panose="020B0604020202020204" pitchFamily="34" charset="0"/>
              </a:rPr>
              <a:t> lớn, khoảng cách các trục gần nhau.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A9699D-729F-EAC8-FD8C-BD0C932243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144000" y="2854828"/>
            <a:ext cx="0" cy="1111017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80B4B7-7498-CA4D-A992-06123A77D088}"/>
              </a:ext>
            </a:extLst>
          </p:cNvPr>
          <p:cNvGrpSpPr/>
          <p:nvPr/>
        </p:nvGrpSpPr>
        <p:grpSpPr>
          <a:xfrm>
            <a:off x="12567874" y="2053770"/>
            <a:ext cx="1959430" cy="1826128"/>
            <a:chOff x="11242221" y="3096183"/>
            <a:chExt cx="660429" cy="96931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38E7C3-C39D-FB07-D8C5-FBB932405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242221" y="3096183"/>
              <a:ext cx="660429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08A02D-6869-6BE2-0A3A-B470D453BD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650" y="3096183"/>
              <a:ext cx="0" cy="969317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069C09-157D-C758-5F6B-B9EE03B9B917}"/>
              </a:ext>
            </a:extLst>
          </p:cNvPr>
          <p:cNvGrpSpPr/>
          <p:nvPr/>
        </p:nvGrpSpPr>
        <p:grpSpPr>
          <a:xfrm>
            <a:off x="3537225" y="2055973"/>
            <a:ext cx="2142730" cy="1823925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B59583A-CE8A-15D3-1506-6A4A3D521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A6E0CF-894E-5C8C-3D2D-CB1F9F058F2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138798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Hệ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E579F7-A900-55D6-E1F1-55EF89AEE8F1}"/>
              </a:ext>
            </a:extLst>
          </p:cNvPr>
          <p:cNvGrpSpPr/>
          <p:nvPr/>
        </p:nvGrpSpPr>
        <p:grpSpPr>
          <a:xfrm>
            <a:off x="457200" y="3223132"/>
            <a:ext cx="5657868" cy="5994961"/>
            <a:chOff x="1964872" y="3804098"/>
            <a:chExt cx="5657868" cy="5994961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0E6E56D0-5B90-BC3C-44FC-1C9F764FD49E}"/>
                </a:ext>
              </a:extLst>
            </p:cNvPr>
            <p:cNvGrpSpPr/>
            <p:nvPr/>
          </p:nvGrpSpPr>
          <p:grpSpPr>
            <a:xfrm rot="-5400000">
              <a:off x="2159573" y="4335892"/>
              <a:ext cx="5268466" cy="5657868"/>
              <a:chOff x="-2285788" y="-104469"/>
              <a:chExt cx="18857066" cy="36198886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850A221-A11F-329F-20B4-EBE8FBCEAE00}"/>
                  </a:ext>
                </a:extLst>
              </p:cNvPr>
              <p:cNvSpPr/>
              <p:nvPr/>
            </p:nvSpPr>
            <p:spPr>
              <a:xfrm>
                <a:off x="-2285788" y="-104469"/>
                <a:ext cx="18857066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433CE9-5505-B60E-85AD-961CD8AD2EEC}"/>
                </a:ext>
              </a:extLst>
            </p:cNvPr>
            <p:cNvSpPr/>
            <p:nvPr/>
          </p:nvSpPr>
          <p:spPr>
            <a:xfrm>
              <a:off x="3193604" y="3804098"/>
              <a:ext cx="3200400" cy="12192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Li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A34398-136C-74D8-1F35-2CA5FD801E15}"/>
                </a:ext>
              </a:extLst>
            </p:cNvPr>
            <p:cNvSpPr txBox="1"/>
            <p:nvPr/>
          </p:nvSpPr>
          <p:spPr>
            <a:xfrm>
              <a:off x="2191620" y="5774660"/>
              <a:ext cx="5204369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 để truyền, ngắt công suất từ động cơ đến hộp số.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FA07AA-5768-3C05-28E9-65A811D449FD}"/>
              </a:ext>
            </a:extLst>
          </p:cNvPr>
          <p:cNvGrpSpPr/>
          <p:nvPr/>
        </p:nvGrpSpPr>
        <p:grpSpPr>
          <a:xfrm>
            <a:off x="6363588" y="3149999"/>
            <a:ext cx="5657868" cy="6068094"/>
            <a:chOff x="1964872" y="3763041"/>
            <a:chExt cx="5657868" cy="606809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AC57B81F-19CB-EB89-336A-CF044F874F58}"/>
                </a:ext>
              </a:extLst>
            </p:cNvPr>
            <p:cNvGrpSpPr/>
            <p:nvPr/>
          </p:nvGrpSpPr>
          <p:grpSpPr>
            <a:xfrm rot="-5400000">
              <a:off x="2143534" y="4351930"/>
              <a:ext cx="5300543" cy="5657868"/>
              <a:chOff x="-2400598" y="-104472"/>
              <a:chExt cx="18971877" cy="36198886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F24315C5-5A6F-0471-21B0-4493F571333F}"/>
                  </a:ext>
                </a:extLst>
              </p:cNvPr>
              <p:cNvSpPr/>
              <p:nvPr/>
            </p:nvSpPr>
            <p:spPr>
              <a:xfrm>
                <a:off x="-2400598" y="-104472"/>
                <a:ext cx="18971877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4F6AC56-D1CA-024B-F0B6-1EBE20B121B1}"/>
                </a:ext>
              </a:extLst>
            </p:cNvPr>
            <p:cNvSpPr/>
            <p:nvPr/>
          </p:nvSpPr>
          <p:spPr>
            <a:xfrm>
              <a:off x="3129369" y="3763041"/>
              <a:ext cx="3200400" cy="12192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F23DCE-1508-775A-0639-B0832084C8C6}"/>
                </a:ext>
              </a:extLst>
            </p:cNvPr>
            <p:cNvSpPr txBox="1"/>
            <p:nvPr/>
          </p:nvSpPr>
          <p:spPr>
            <a:xfrm>
              <a:off x="2191621" y="5085551"/>
              <a:ext cx="5253867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 để thay đổi tỉ số truyền nhằm làm thay đổi số vòng quay,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từ động cơ đến bộ truyền xích.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21592-7C65-4CC5-F312-582634FC106C}"/>
              </a:ext>
            </a:extLst>
          </p:cNvPr>
          <p:cNvGrpSpPr/>
          <p:nvPr/>
        </p:nvGrpSpPr>
        <p:grpSpPr>
          <a:xfrm>
            <a:off x="12248206" y="3223132"/>
            <a:ext cx="5657868" cy="5994961"/>
            <a:chOff x="1964872" y="3804098"/>
            <a:chExt cx="5657868" cy="5994961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4AB8C743-0234-C0DD-2344-8C5E8E73A63A}"/>
                </a:ext>
              </a:extLst>
            </p:cNvPr>
            <p:cNvGrpSpPr/>
            <p:nvPr/>
          </p:nvGrpSpPr>
          <p:grpSpPr>
            <a:xfrm rot="-5400000">
              <a:off x="2159573" y="4335892"/>
              <a:ext cx="5268466" cy="5657868"/>
              <a:chOff x="-2285788" y="-104469"/>
              <a:chExt cx="18857066" cy="36198886"/>
            </a:xfrm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15B85C83-8E09-F053-5C9A-ED05858535DD}"/>
                  </a:ext>
                </a:extLst>
              </p:cNvPr>
              <p:cNvSpPr/>
              <p:nvPr/>
            </p:nvSpPr>
            <p:spPr>
              <a:xfrm>
                <a:off x="-2285788" y="-104469"/>
                <a:ext cx="18857066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E610EB5-4A34-E3F4-3EFD-000983CA8277}"/>
                </a:ext>
              </a:extLst>
            </p:cNvPr>
            <p:cNvSpPr/>
            <p:nvPr/>
          </p:nvSpPr>
          <p:spPr>
            <a:xfrm>
              <a:off x="2670666" y="3804098"/>
              <a:ext cx="4419600" cy="12192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xích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2244EA-82CE-DC3F-5A92-168CBFB8344F}"/>
                </a:ext>
              </a:extLst>
            </p:cNvPr>
            <p:cNvSpPr txBox="1"/>
            <p:nvPr/>
          </p:nvSpPr>
          <p:spPr>
            <a:xfrm>
              <a:off x="2191621" y="5575387"/>
              <a:ext cx="5204369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 để truyền và biến đổi số vòng quay và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từ trục ra của hộp số.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505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138798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Hệ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027624A-24FE-181E-D3CC-2A7FC4034BE1}"/>
              </a:ext>
            </a:extLst>
          </p:cNvPr>
          <p:cNvGrpSpPr/>
          <p:nvPr/>
        </p:nvGrpSpPr>
        <p:grpSpPr>
          <a:xfrm>
            <a:off x="902966" y="3049098"/>
            <a:ext cx="7677389" cy="4661591"/>
            <a:chOff x="717424" y="3170400"/>
            <a:chExt cx="7677389" cy="4661591"/>
          </a:xfrm>
        </p:grpSpPr>
        <p:pic>
          <p:nvPicPr>
            <p:cNvPr id="7" name="Picture 6" descr="A picture containing transport, metalware, chain, gear&#10;&#10;Description automatically generated">
              <a:extLst>
                <a:ext uri="{FF2B5EF4-FFF2-40B4-BE49-F238E27FC236}">
                  <a16:creationId xmlns:a16="http://schemas.microsoft.com/office/drawing/2014/main" id="{900511F0-D964-DB52-1616-3A527762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6562">
              <a:off x="1356973" y="3433341"/>
              <a:ext cx="7037840" cy="439865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B26A61-F2A9-72DD-A4B6-DCA3E47B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24" y="3170400"/>
              <a:ext cx="1234541" cy="120530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92A34C-30BC-C86F-EE74-78AB2FFEA84E}"/>
              </a:ext>
            </a:extLst>
          </p:cNvPr>
          <p:cNvGrpSpPr/>
          <p:nvPr/>
        </p:nvGrpSpPr>
        <p:grpSpPr>
          <a:xfrm>
            <a:off x="9952783" y="3356012"/>
            <a:ext cx="7432251" cy="4419037"/>
            <a:chOff x="10039448" y="3471469"/>
            <a:chExt cx="7432251" cy="4419037"/>
          </a:xfrm>
        </p:grpSpPr>
        <p:pic>
          <p:nvPicPr>
            <p:cNvPr id="14" name="Picture 13" descr="A picture containing motorcycle, outdoor, parked, ground&#10;&#10;Description automatically generated">
              <a:extLst>
                <a:ext uri="{FF2B5EF4-FFF2-40B4-BE49-F238E27FC236}">
                  <a16:creationId xmlns:a16="http://schemas.microsoft.com/office/drawing/2014/main" id="{3B7F7327-C27E-D9CB-0A12-4BCFC3816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981">
              <a:off x="10039448" y="3497810"/>
              <a:ext cx="6590652" cy="439269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785B19-5F02-D8E9-B125-AD4C43D5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18962">
              <a:off x="16251777" y="3486089"/>
              <a:ext cx="1234541" cy="120530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7E4661A-7A75-F2DA-E078-720235D5A658}"/>
              </a:ext>
            </a:extLst>
          </p:cNvPr>
          <p:cNvSpPr/>
          <p:nvPr/>
        </p:nvSpPr>
        <p:spPr>
          <a:xfrm>
            <a:off x="1618657" y="8109273"/>
            <a:ext cx="144780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thay đổi số vòng quay từ động cơ đến bánh sau xe máy, có thể thay đổi tỉ số truyền trong hộp số.</a:t>
            </a:r>
            <a:endParaRPr lang="en-US" sz="36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664083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Máy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FE47D4E-2339-F82B-25D2-2FE2EB0CE367}"/>
              </a:ext>
            </a:extLst>
          </p:cNvPr>
          <p:cNvSpPr/>
          <p:nvPr/>
        </p:nvSpPr>
        <p:spPr>
          <a:xfrm>
            <a:off x="9296400" y="2577331"/>
            <a:ext cx="3657600" cy="1643552"/>
          </a:xfrm>
          <a:prstGeom prst="wedgeRoundRectCallout">
            <a:avLst>
              <a:gd name="adj1" fmla="val 33886"/>
              <a:gd name="adj2" fmla="val 10976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Vai trò</a:t>
            </a: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6ACD1A-7C0B-EA81-E618-35F075313327}"/>
              </a:ext>
            </a:extLst>
          </p:cNvPr>
          <p:cNvSpPr/>
          <p:nvPr/>
        </p:nvSpPr>
        <p:spPr>
          <a:xfrm>
            <a:off x="8132745" y="5357534"/>
            <a:ext cx="8432019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bộ phận nhận năng lượng từ nguồn động lực thông qua hệ thống truyền động để thực hiện nhiệm vụ của hệ thống cơ khí động lực.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0644A955-5311-D279-D6BE-BB234B867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1" y="2427111"/>
            <a:ext cx="7749543" cy="774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6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564DF2D6-9E27-799B-F3FA-E8C7A8585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550" y="6743700"/>
            <a:ext cx="3848100" cy="3848100"/>
          </a:xfrm>
          <a:prstGeom prst="rect">
            <a:avLst/>
          </a:prstGeom>
        </p:spPr>
      </p:pic>
      <p:pic>
        <p:nvPicPr>
          <p:cNvPr id="15" name="Picture 14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EA662462-E003-915D-1F71-7670C3903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3545">
            <a:off x="-1102449" y="-998298"/>
            <a:ext cx="3429000" cy="3429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4AE92-A37E-77B0-00D2-C214253A2C2B}"/>
              </a:ext>
            </a:extLst>
          </p:cNvPr>
          <p:cNvGrpSpPr/>
          <p:nvPr/>
        </p:nvGrpSpPr>
        <p:grpSpPr>
          <a:xfrm>
            <a:off x="5981700" y="0"/>
            <a:ext cx="6324600" cy="1563773"/>
            <a:chOff x="5715000" y="-1"/>
            <a:chExt cx="6324600" cy="1563773"/>
          </a:xfrm>
        </p:grpSpPr>
        <p:sp>
          <p:nvSpPr>
            <p:cNvPr id="17" name="Round Same Side Corner Rectangle 11">
              <a:extLst>
                <a:ext uri="{FF2B5EF4-FFF2-40B4-BE49-F238E27FC236}">
                  <a16:creationId xmlns:a16="http://schemas.microsoft.com/office/drawing/2014/main" id="{9610B1F6-D945-BBA4-70F4-85627862FF4F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C9A6FF-16E4-AD57-383C-F43A39398B78}"/>
                </a:ext>
              </a:extLst>
            </p:cNvPr>
            <p:cNvSpPr txBox="1"/>
            <p:nvPr/>
          </p:nvSpPr>
          <p:spPr>
            <a:xfrm>
              <a:off x="6515100" y="319173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2E8960-FA58-FBE6-ABA8-5B81DDA07FFE}"/>
              </a:ext>
            </a:extLst>
          </p:cNvPr>
          <p:cNvSpPr txBox="1"/>
          <p:nvPr/>
        </p:nvSpPr>
        <p:spPr>
          <a:xfrm>
            <a:off x="2876570" y="2068259"/>
            <a:ext cx="14478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đoạn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lắp ráp cơ khí và trả lời câu 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ráp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547F0A12-3AC0-DBF4-D5EC-A0C876991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272">
            <a:off x="977878" y="2038505"/>
            <a:ext cx="1543050" cy="1884433"/>
          </a:xfrm>
          <a:prstGeom prst="rect">
            <a:avLst/>
          </a:prstGeom>
        </p:spPr>
      </p:pic>
      <p:pic>
        <p:nvPicPr>
          <p:cNvPr id="23" name="Garage construction machinery - Construction and application - animations for childre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E4A455D5-151F-69A6-8CE3-D8745B2FC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659" y="1010330"/>
            <a:ext cx="16501533" cy="928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92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-up of a motorcycle&#10;&#10;Description automatically generated with medium confidence">
            <a:extLst>
              <a:ext uri="{FF2B5EF4-FFF2-40B4-BE49-F238E27FC236}">
                <a16:creationId xmlns:a16="http://schemas.microsoft.com/office/drawing/2014/main" id="{F3B7392F-FA83-7E40-800D-FA894376A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6324600" cy="421722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795FED5-E245-7C4F-46BB-9FA00A6AF1A2}"/>
              </a:ext>
            </a:extLst>
          </p:cNvPr>
          <p:cNvSpPr/>
          <p:nvPr/>
        </p:nvSpPr>
        <p:spPr>
          <a:xfrm>
            <a:off x="1509738" y="4333438"/>
            <a:ext cx="7581900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Bánh xe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giúp xe di chuyển được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propeller, outdoor object&#10;&#10;Description automatically generated">
            <a:extLst>
              <a:ext uri="{FF2B5EF4-FFF2-40B4-BE49-F238E27FC236}">
                <a16:creationId xmlns:a16="http://schemas.microsoft.com/office/drawing/2014/main" id="{84A1F283-2C27-B133-E864-58E8C5F47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51" y="2238433"/>
            <a:ext cx="5857212" cy="4190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2CA487D-33AF-26AF-9626-B6B672F41E96}"/>
              </a:ext>
            </a:extLst>
          </p:cNvPr>
          <p:cNvSpPr/>
          <p:nvPr/>
        </p:nvSpPr>
        <p:spPr>
          <a:xfrm>
            <a:off x="9601200" y="379993"/>
            <a:ext cx="7162799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vị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tàu thủy hoạt động được trên mặt nước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FB0E76-F3AF-0B71-4EAF-BE09D25C2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24" y="5859547"/>
            <a:ext cx="6698728" cy="4457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85EF6EE-D624-2E29-BBE2-3E814F1DD39A}"/>
              </a:ext>
            </a:extLst>
          </p:cNvPr>
          <p:cNvSpPr/>
          <p:nvPr/>
        </p:nvSpPr>
        <p:spPr>
          <a:xfrm>
            <a:off x="9080752" y="7429500"/>
            <a:ext cx="844021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xay, xát, và nghiền các loại nguyên liệu như gạo, lúa, ngô, khoai,...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0" y="-2668354"/>
            <a:ext cx="18288000" cy="1828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3759F24-C914-36BA-F1ED-DFCABCBAD505}"/>
              </a:ext>
            </a:extLst>
          </p:cNvPr>
          <p:cNvGrpSpPr/>
          <p:nvPr/>
        </p:nvGrpSpPr>
        <p:grpSpPr>
          <a:xfrm>
            <a:off x="2819399" y="1257300"/>
            <a:ext cx="12649200" cy="7082020"/>
            <a:chOff x="2819399" y="1211046"/>
            <a:chExt cx="12649200" cy="70820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C24DD4-CE65-E853-EA2E-890812C11762}"/>
                </a:ext>
              </a:extLst>
            </p:cNvPr>
            <p:cNvSpPr/>
            <p:nvPr/>
          </p:nvSpPr>
          <p:spPr>
            <a:xfrm>
              <a:off x="2819399" y="1790700"/>
              <a:ext cx="12649200" cy="650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E848E9B-58C1-5262-9A26-BCFFEC7B2EC4}"/>
                </a:ext>
              </a:extLst>
            </p:cNvPr>
            <p:cNvSpPr txBox="1"/>
            <p:nvPr/>
          </p:nvSpPr>
          <p:spPr>
            <a:xfrm>
              <a:off x="2971798" y="2856955"/>
              <a:ext cx="12344401" cy="438222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II.</a:t>
              </a:r>
            </a:p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MÁY MÓC THUỘC LĨNH VỰC CƠ KHÍ ĐỘNG LỰC</a:t>
              </a: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D6E4974-2519-BED1-305A-5BEFB607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130028" y="1211046"/>
              <a:ext cx="5945161" cy="1159307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0CFF82C-D538-B592-30F4-E5450B579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3546033" y="354256"/>
            <a:ext cx="4092784" cy="3908568"/>
          </a:xfrm>
          <a:prstGeom prst="rect">
            <a:avLst/>
          </a:prstGeom>
        </p:spPr>
      </p:pic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id="{74E3CD02-B840-26F5-C727-9A0BBD603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6100094"/>
            <a:ext cx="4884918" cy="48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2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>
            <a:extLst>
              <a:ext uri="{FF2B5EF4-FFF2-40B4-BE49-F238E27FC236}">
                <a16:creationId xmlns:a16="http://schemas.microsoft.com/office/drawing/2014/main" id="{2BC35DF4-215C-91E9-7C40-6F77167B8037}"/>
              </a:ext>
            </a:extLst>
          </p:cNvPr>
          <p:cNvGrpSpPr/>
          <p:nvPr/>
        </p:nvGrpSpPr>
        <p:grpSpPr>
          <a:xfrm rot="-5400000">
            <a:off x="5081907" y="-2834007"/>
            <a:ext cx="8200386" cy="17145000"/>
            <a:chOff x="-532358" y="-3"/>
            <a:chExt cx="19403969" cy="4396270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E1B4C03-DE5C-DB44-0043-99F404E0A734}"/>
                </a:ext>
              </a:extLst>
            </p:cNvPr>
            <p:cNvSpPr/>
            <p:nvPr/>
          </p:nvSpPr>
          <p:spPr>
            <a:xfrm>
              <a:off x="-532358" y="-3"/>
              <a:ext cx="19403969" cy="43962705"/>
            </a:xfrm>
            <a:custGeom>
              <a:avLst/>
              <a:gdLst/>
              <a:ahLst/>
              <a:cxnLst/>
              <a:rect l="l" t="t" r="r" b="b"/>
              <a:pathLst>
                <a:path w="19403969" h="43962706">
                  <a:moveTo>
                    <a:pt x="190991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3657906"/>
                  </a:lnTo>
                  <a:cubicBezTo>
                    <a:pt x="0" y="43826816"/>
                    <a:pt x="135890" y="43962706"/>
                    <a:pt x="304800" y="43962706"/>
                  </a:cubicBezTo>
                  <a:lnTo>
                    <a:pt x="19099169" y="43962706"/>
                  </a:lnTo>
                  <a:cubicBezTo>
                    <a:pt x="19268078" y="43962706"/>
                    <a:pt x="19403969" y="43826816"/>
                    <a:pt x="19403969" y="43657906"/>
                  </a:cubicBezTo>
                  <a:lnTo>
                    <a:pt x="19403969" y="304800"/>
                  </a:lnTo>
                  <a:cubicBezTo>
                    <a:pt x="19403969" y="135890"/>
                    <a:pt x="19268078" y="0"/>
                    <a:pt x="19099169" y="0"/>
                  </a:cubicBezTo>
                  <a:close/>
                </a:path>
              </a:pathLst>
            </a:custGeom>
            <a:solidFill>
              <a:srgbClr val="FDDBEA"/>
            </a:solidFill>
          </p:spPr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75" y="7507575"/>
            <a:ext cx="2940526" cy="2940526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7102221-4625-DF2D-C7F2-0FD5B0EF76DA}"/>
              </a:ext>
            </a:extLst>
          </p:cNvPr>
          <p:cNvSpPr txBox="1"/>
          <p:nvPr/>
        </p:nvSpPr>
        <p:spPr>
          <a:xfrm>
            <a:off x="630925" y="448314"/>
            <a:ext cx="15354303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699"/>
              </a:lnSpc>
              <a:buFont typeface="Wingdings" panose="05000000000000000000" pitchFamily="2" charset="2"/>
              <a:buChar char="Ø"/>
            </a:pP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Đặc điểm một số máy móc thuộc cơ khí động lực 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95FDA6-15A4-2D72-2023-750DC1DD3254}"/>
              </a:ext>
            </a:extLst>
          </p:cNvPr>
          <p:cNvSpPr/>
          <p:nvPr/>
        </p:nvSpPr>
        <p:spPr>
          <a:xfrm>
            <a:off x="2102740" y="2128165"/>
            <a:ext cx="14711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6368B98-D818-A1EA-20FE-AAD9D179B4A5}"/>
              </a:ext>
            </a:extLst>
          </p:cNvPr>
          <p:cNvSpPr/>
          <p:nvPr/>
        </p:nvSpPr>
        <p:spPr>
          <a:xfrm>
            <a:off x="1517056" y="3337165"/>
            <a:ext cx="3581400" cy="10668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F66B5531-8956-D129-E550-DFF0C416F96F}"/>
              </a:ext>
            </a:extLst>
          </p:cNvPr>
          <p:cNvSpPr/>
          <p:nvPr/>
        </p:nvSpPr>
        <p:spPr>
          <a:xfrm>
            <a:off x="6954584" y="3324794"/>
            <a:ext cx="3581400" cy="10668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65F7A9A5-5E9E-D01B-88BD-97A21DAFF898}"/>
              </a:ext>
            </a:extLst>
          </p:cNvPr>
          <p:cNvSpPr/>
          <p:nvPr/>
        </p:nvSpPr>
        <p:spPr>
          <a:xfrm>
            <a:off x="12403828" y="3304398"/>
            <a:ext cx="3581400" cy="1066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+ 6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254CD-B538-C069-5369-BFA0D376E1A0}"/>
              </a:ext>
            </a:extLst>
          </p:cNvPr>
          <p:cNvSpPr/>
          <p:nvPr/>
        </p:nvSpPr>
        <p:spPr>
          <a:xfrm>
            <a:off x="903604" y="4892137"/>
            <a:ext cx="5063683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cs typeface="Arial" panose="020B0604020202020204" pitchFamily="34" charset="0"/>
              </a:rPr>
              <a:t>Kể tên một số phương tiện giao thông thuộc lĩnh vực cơ khí động lực.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54B61-DD19-44A7-60AE-59C8B554BC40}"/>
              </a:ext>
            </a:extLst>
          </p:cNvPr>
          <p:cNvSpPr/>
          <p:nvPr/>
        </p:nvSpPr>
        <p:spPr>
          <a:xfrm>
            <a:off x="11994746" y="4870623"/>
            <a:ext cx="5353775" cy="313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cs typeface="Arial" panose="020B0604020202020204" pitchFamily="34" charset="0"/>
              </a:rPr>
              <a:t>Cho biết máy bơm nước, máy phát điện sử dụng động cơ đốt trong thường được sử dụng ở đâu?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7">
            <a:extLst>
              <a:ext uri="{FF2B5EF4-FFF2-40B4-BE49-F238E27FC236}">
                <a16:creationId xmlns:a16="http://schemas.microsoft.com/office/drawing/2014/main" id="{37F27231-8A06-1008-B8E5-C582FDDD311F}"/>
              </a:ext>
            </a:extLst>
          </p:cNvPr>
          <p:cNvSpPr/>
          <p:nvPr/>
        </p:nvSpPr>
        <p:spPr>
          <a:xfrm>
            <a:off x="3193456" y="4589080"/>
            <a:ext cx="381000" cy="457200"/>
          </a:xfrm>
          <a:prstGeom prst="down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8">
            <a:extLst>
              <a:ext uri="{FF2B5EF4-FFF2-40B4-BE49-F238E27FC236}">
                <a16:creationId xmlns:a16="http://schemas.microsoft.com/office/drawing/2014/main" id="{95D3800B-0A61-8C24-4DE3-29052122EFB3}"/>
              </a:ext>
            </a:extLst>
          </p:cNvPr>
          <p:cNvSpPr/>
          <p:nvPr/>
        </p:nvSpPr>
        <p:spPr>
          <a:xfrm>
            <a:off x="8554784" y="4561502"/>
            <a:ext cx="381000" cy="457200"/>
          </a:xfrm>
          <a:prstGeom prst="down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9">
            <a:extLst>
              <a:ext uri="{FF2B5EF4-FFF2-40B4-BE49-F238E27FC236}">
                <a16:creationId xmlns:a16="http://schemas.microsoft.com/office/drawing/2014/main" id="{AB6866D7-0839-C39A-309A-54A6DFBA64D0}"/>
              </a:ext>
            </a:extLst>
          </p:cNvPr>
          <p:cNvSpPr/>
          <p:nvPr/>
        </p:nvSpPr>
        <p:spPr>
          <a:xfrm>
            <a:off x="14060664" y="4555675"/>
            <a:ext cx="381000" cy="457200"/>
          </a:xfrm>
          <a:prstGeom prst="down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A9125-F6E3-F25D-CE2F-A61432835FA5}"/>
              </a:ext>
            </a:extLst>
          </p:cNvPr>
          <p:cNvSpPr/>
          <p:nvPr/>
        </p:nvSpPr>
        <p:spPr>
          <a:xfrm>
            <a:off x="2937591" y="8178024"/>
            <a:ext cx="12503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52DFF3C-15FD-3F06-EC2D-8C0399FDA2F0}"/>
              </a:ext>
            </a:extLst>
          </p:cNvPr>
          <p:cNvSpPr/>
          <p:nvPr/>
        </p:nvSpPr>
        <p:spPr>
          <a:xfrm flipV="1">
            <a:off x="8762466" y="9198342"/>
            <a:ext cx="686865" cy="5921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E0C3F08B-E381-3759-9A4B-95076F2C7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2957">
            <a:off x="1200529" y="1835138"/>
            <a:ext cx="753381" cy="10840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D1B3A8-2F39-A10E-F2AD-3F9EBEFC5361}"/>
              </a:ext>
            </a:extLst>
          </p:cNvPr>
          <p:cNvSpPr/>
          <p:nvPr/>
        </p:nvSpPr>
        <p:spPr>
          <a:xfrm>
            <a:off x="6769831" y="4953494"/>
            <a:ext cx="4422371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cs typeface="Arial" panose="020B0604020202020204" pitchFamily="34" charset="0"/>
              </a:rPr>
              <a:t>Kể tên một số máy xây dựng thuộc lĩnh vực cơ khí động lực.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82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4" grpId="0" animBg="1"/>
      <p:bldP spid="5" grpId="0" animBg="1"/>
      <p:bldP spid="6" grpId="0"/>
      <p:bldP spid="9" grpId="0"/>
      <p:bldP spid="11" grpId="0" animBg="1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0" y="-7737475"/>
            <a:ext cx="18288000" cy="1828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93BCB5-B698-7906-A2E0-3C3581D7D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563641"/>
              </p:ext>
            </p:extLst>
          </p:nvPr>
        </p:nvGraphicFramePr>
        <p:xfrm>
          <a:off x="533399" y="228600"/>
          <a:ext cx="17221201" cy="9829800"/>
        </p:xfrm>
        <a:graphic>
          <a:graphicData uri="http://schemas.openxmlformats.org/drawingml/2006/table">
            <a:tbl>
              <a:tblPr bandRow="1"/>
              <a:tblGrid>
                <a:gridCol w="352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1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3357">
                  <a:extLst>
                    <a:ext uri="{9D8B030D-6E8A-4147-A177-3AD203B41FA5}">
                      <a16:colId xmlns:a16="http://schemas.microsoft.com/office/drawing/2014/main" val="1535429168"/>
                    </a:ext>
                  </a:extLst>
                </a:gridCol>
              </a:tblGrid>
              <a:tr h="160019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nl-NL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36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máy cơ khí động lực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19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1. Giao thông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Xây dựng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3. Một số máy tĩnh tại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AA9E4F08-0F2F-2095-5AC3-B09F1CF7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4000501" y="-4000501"/>
            <a:ext cx="10287000" cy="18288002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2061D86C-D8A9-37B9-153F-933FCA0E7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53543"/>
              </p:ext>
            </p:extLst>
          </p:nvPr>
        </p:nvGraphicFramePr>
        <p:xfrm>
          <a:off x="428625" y="262250"/>
          <a:ext cx="17430750" cy="9762499"/>
        </p:xfrm>
        <a:graphic>
          <a:graphicData uri="http://schemas.openxmlformats.org/drawingml/2006/table">
            <a:tbl>
              <a:tblPr bandRow="1"/>
              <a:tblGrid>
                <a:gridCol w="2152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1">
                  <a:extLst>
                    <a:ext uri="{9D8B030D-6E8A-4147-A177-3AD203B41FA5}">
                      <a16:colId xmlns:a16="http://schemas.microsoft.com/office/drawing/2014/main" val="1535429168"/>
                    </a:ext>
                  </a:extLst>
                </a:gridCol>
              </a:tblGrid>
              <a:tr h="9979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máy cơ khí động lực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086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1. Giao thông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Ô tô 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hương tiện giao thông đường bộ phổ biến nhất trong các phương tiện giao thông vận tải.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 nhiều chủng loại khác nhau dùng để chuyên chở hàng hóa, chở người hoặc làm các nhiệm vụ riêng như xe cứu hỏa, xe cứu thương...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7071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Tàu </a:t>
                      </a:r>
                      <a:r>
                        <a:rPr lang="en-US" sz="3000" b="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thủy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 phương tiện giao thông vận tải đường thủy, phục vụ chuyên chở hành khách, hàng hóa.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chân vịt (cánh quạt).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1348"/>
                  </a:ext>
                </a:extLst>
              </a:tr>
              <a:tr h="790046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Tàu </a:t>
                      </a:r>
                      <a:r>
                        <a:rPr lang="en-US" sz="3000" b="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hỏa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 phương tiện giao thông vận tải đường sắt.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ồm đầu máy và các toa tàu nối với nhau và chỉ chạy được trên đường ray.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573693"/>
                  </a:ext>
                </a:extLst>
              </a:tr>
              <a:tr h="262484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bay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hương tiện giao thông vận tải đường hàng không, có máy công tác là cánh quạt hoặc cánh bằng kết hợp với cánh quạt.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 loại: máy bay dân dụng, máy bay quân sự.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Ưu điểm nổi bật là chuyên chở người và hàng hóa nhanh chóng, an toàn so với các phương tiện giao thông khác.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83018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F1614-5555-E5D7-87B4-88B03F43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4000501" y="-4000501"/>
            <a:ext cx="10287000" cy="182880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49B54F-C44B-E5EC-B76C-5266B426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56754"/>
              </p:ext>
            </p:extLst>
          </p:nvPr>
        </p:nvGraphicFramePr>
        <p:xfrm>
          <a:off x="342899" y="419100"/>
          <a:ext cx="17602201" cy="9448800"/>
        </p:xfrm>
        <a:graphic>
          <a:graphicData uri="http://schemas.openxmlformats.org/drawingml/2006/table">
            <a:tbl>
              <a:tblPr bandRow="1"/>
              <a:tblGrid>
                <a:gridCol w="2781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1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9801">
                  <a:extLst>
                    <a:ext uri="{9D8B030D-6E8A-4147-A177-3AD203B41FA5}">
                      <a16:colId xmlns:a16="http://schemas.microsoft.com/office/drawing/2014/main" val="1535429168"/>
                    </a:ext>
                  </a:extLst>
                </a:gridCol>
              </a:tblGrid>
              <a:tr h="96882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nl-NL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máy cơ khí động lực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6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Xây dựng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đào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 sử dụng phổ biến trên các công trường khai thác khoáng sản, các công trình thi công xây dựng.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Công dụng: đào kênh mương, hố móng...; xúc đất, đá, vật liệu rời đổ lên thiết bị vận chuyển khác.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 (bánh xích), gầu đào và tay cần trợ lực.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đầm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Công dụng: làm chặt đất.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đầm có nhiều loại, trong đó loại máy đầm rung quả lăn nhẵn (xe lu rung) được sử dụng phổ biến. 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xe, quả lăn.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Một số máy tĩnh tại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</a:t>
                      </a:r>
                      <a:r>
                        <a:rPr lang="en-US" sz="30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Sử dụng động cơ đốt trong.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Thường được lắp đặt tại các doanh nghiệp, trường học, bệnh viện, trung tâm thương mại...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152807"/>
                  </a:ext>
                </a:extLst>
              </a:tr>
              <a:tr h="131717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</a:t>
                      </a:r>
                      <a:r>
                        <a:rPr lang="en-US" sz="30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bơm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 sử dụng phổ biến trong lĩnh vực cấp thoát nước, tưới tiêu cây trồng, phòng cháy chữa cháy...</a:t>
                      </a:r>
                      <a:endParaRPr lang="vi-VN" sz="2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1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6296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2206380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phận của hệ thống cơ khí động lực cơ khí gồm: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14FB46C-9B33-A62F-FB92-51B94391C634}"/>
              </a:ext>
            </a:extLst>
          </p:cNvPr>
          <p:cNvSpPr/>
          <p:nvPr/>
        </p:nvSpPr>
        <p:spPr>
          <a:xfrm>
            <a:off x="847359" y="4591815"/>
            <a:ext cx="7514514" cy="2206381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A3020F-443C-7AC2-5072-8BA04E805025}"/>
              </a:ext>
            </a:extLst>
          </p:cNvPr>
          <p:cNvSpPr/>
          <p:nvPr/>
        </p:nvSpPr>
        <p:spPr>
          <a:xfrm>
            <a:off x="838200" y="7341640"/>
            <a:ext cx="7523673" cy="242238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B44CFED8-D47A-6D97-1024-DD7ECFFA32ED}"/>
              </a:ext>
            </a:extLst>
          </p:cNvPr>
          <p:cNvSpPr/>
          <p:nvPr/>
        </p:nvSpPr>
        <p:spPr>
          <a:xfrm>
            <a:off x="9708928" y="4591816"/>
            <a:ext cx="7242869" cy="220638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11583CE8-BBB8-19DD-FE65-4A771DDE868E}"/>
              </a:ext>
            </a:extLst>
          </p:cNvPr>
          <p:cNvSpPr/>
          <p:nvPr/>
        </p:nvSpPr>
        <p:spPr>
          <a:xfrm>
            <a:off x="9754479" y="7249425"/>
            <a:ext cx="7242869" cy="251460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996" y="818989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521" y="540704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4" y="846718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0" y="5421510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491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1708471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nguồn động lực là: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14FB46C-9B33-A62F-FB92-51B94391C634}"/>
              </a:ext>
            </a:extLst>
          </p:cNvPr>
          <p:cNvSpPr/>
          <p:nvPr/>
        </p:nvSpPr>
        <p:spPr>
          <a:xfrm>
            <a:off x="847359" y="4008189"/>
            <a:ext cx="7514514" cy="2559142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mômen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A3020F-443C-7AC2-5072-8BA04E805025}"/>
              </a:ext>
            </a:extLst>
          </p:cNvPr>
          <p:cNvSpPr/>
          <p:nvPr/>
        </p:nvSpPr>
        <p:spPr>
          <a:xfrm>
            <a:off x="838200" y="7018559"/>
            <a:ext cx="7523673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quay,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mômen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B44CFED8-D47A-6D97-1024-DD7ECFFA32ED}"/>
              </a:ext>
            </a:extLst>
          </p:cNvPr>
          <p:cNvSpPr/>
          <p:nvPr/>
        </p:nvSpPr>
        <p:spPr>
          <a:xfrm>
            <a:off x="9708928" y="4008187"/>
            <a:ext cx="7242869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cho hệ thống làm việc được ở các môi trường, điều kiện khác nhau.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11583CE8-BBB8-19DD-FE65-4A771DDE868E}"/>
              </a:ext>
            </a:extLst>
          </p:cNvPr>
          <p:cNvSpPr/>
          <p:nvPr/>
        </p:nvSpPr>
        <p:spPr>
          <a:xfrm>
            <a:off x="9754479" y="7018558"/>
            <a:ext cx="7242869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70" y="4924468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939" y="5056459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37" y="8335099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038" y="8197982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53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2206380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cơ phổ biến hiện nay là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14FB46C-9B33-A62F-FB92-51B94391C634}"/>
              </a:ext>
            </a:extLst>
          </p:cNvPr>
          <p:cNvSpPr/>
          <p:nvPr/>
        </p:nvSpPr>
        <p:spPr>
          <a:xfrm>
            <a:off x="847359" y="4591815"/>
            <a:ext cx="7514514" cy="2206381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A3020F-443C-7AC2-5072-8BA04E805025}"/>
              </a:ext>
            </a:extLst>
          </p:cNvPr>
          <p:cNvSpPr/>
          <p:nvPr/>
        </p:nvSpPr>
        <p:spPr>
          <a:xfrm>
            <a:off x="838200" y="7341640"/>
            <a:ext cx="7523673" cy="242238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B44CFED8-D47A-6D97-1024-DD7ECFFA32ED}"/>
              </a:ext>
            </a:extLst>
          </p:cNvPr>
          <p:cNvSpPr/>
          <p:nvPr/>
        </p:nvSpPr>
        <p:spPr>
          <a:xfrm>
            <a:off x="9708928" y="4591816"/>
            <a:ext cx="7242869" cy="220638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11583CE8-BBB8-19DD-FE65-4A771DDE868E}"/>
              </a:ext>
            </a:extLst>
          </p:cNvPr>
          <p:cNvSpPr/>
          <p:nvPr/>
        </p:nvSpPr>
        <p:spPr>
          <a:xfrm>
            <a:off x="9754479" y="7249425"/>
            <a:ext cx="7242869" cy="251460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218" y="5143500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008" y="827119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4" y="846718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0" y="5421510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2206380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máy cơ khí động lực nào dưới đây có máy công tác là cánh quạt (chân vịt) để hoạt động trên mặt nước?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14FB46C-9B33-A62F-FB92-51B94391C634}"/>
              </a:ext>
            </a:extLst>
          </p:cNvPr>
          <p:cNvSpPr/>
          <p:nvPr/>
        </p:nvSpPr>
        <p:spPr>
          <a:xfrm>
            <a:off x="847359" y="4591815"/>
            <a:ext cx="7514514" cy="2206381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A3020F-443C-7AC2-5072-8BA04E805025}"/>
              </a:ext>
            </a:extLst>
          </p:cNvPr>
          <p:cNvSpPr/>
          <p:nvPr/>
        </p:nvSpPr>
        <p:spPr>
          <a:xfrm>
            <a:off x="838200" y="7341640"/>
            <a:ext cx="7523673" cy="242238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B44CFED8-D47A-6D97-1024-DD7ECFFA32ED}"/>
              </a:ext>
            </a:extLst>
          </p:cNvPr>
          <p:cNvSpPr/>
          <p:nvPr/>
        </p:nvSpPr>
        <p:spPr>
          <a:xfrm>
            <a:off x="9708928" y="4591816"/>
            <a:ext cx="7242869" cy="220638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11583CE8-BBB8-19DD-FE65-4A771DDE868E}"/>
              </a:ext>
            </a:extLst>
          </p:cNvPr>
          <p:cNvSpPr/>
          <p:nvPr/>
        </p:nvSpPr>
        <p:spPr>
          <a:xfrm>
            <a:off x="9754479" y="7249425"/>
            <a:ext cx="7242869" cy="251460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Máy bay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08" y="814773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824" y="5208970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787" y="8423827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82" y="5390747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16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6182FFA-82E3-88DE-BA2F-AEB28B714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550" y="6743700"/>
            <a:ext cx="3848100" cy="3848100"/>
          </a:xfrm>
          <a:prstGeom prst="rect">
            <a:avLst/>
          </a:prstGeom>
        </p:spPr>
      </p:pic>
      <p:pic>
        <p:nvPicPr>
          <p:cNvPr id="15" name="Picture 14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EA662462-E003-915D-1F71-7670C3903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3545">
            <a:off x="-1102449" y="-998298"/>
            <a:ext cx="3429000" cy="3429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4AE92-A37E-77B0-00D2-C214253A2C2B}"/>
              </a:ext>
            </a:extLst>
          </p:cNvPr>
          <p:cNvGrpSpPr/>
          <p:nvPr/>
        </p:nvGrpSpPr>
        <p:grpSpPr>
          <a:xfrm>
            <a:off x="5981700" y="0"/>
            <a:ext cx="6324600" cy="1563773"/>
            <a:chOff x="5715000" y="-1"/>
            <a:chExt cx="6324600" cy="1563773"/>
          </a:xfrm>
        </p:grpSpPr>
        <p:sp>
          <p:nvSpPr>
            <p:cNvPr id="17" name="Round Same Side Corner Rectangle 11">
              <a:extLst>
                <a:ext uri="{FF2B5EF4-FFF2-40B4-BE49-F238E27FC236}">
                  <a16:creationId xmlns:a16="http://schemas.microsoft.com/office/drawing/2014/main" id="{9610B1F6-D945-BBA4-70F4-85627862FF4F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C9A6FF-16E4-AD57-383C-F43A39398B78}"/>
                </a:ext>
              </a:extLst>
            </p:cNvPr>
            <p:cNvSpPr txBox="1"/>
            <p:nvPr/>
          </p:nvSpPr>
          <p:spPr>
            <a:xfrm>
              <a:off x="6515100" y="319173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" name="Google Shape;2694;p48">
            <a:extLst>
              <a:ext uri="{FF2B5EF4-FFF2-40B4-BE49-F238E27FC236}">
                <a16:creationId xmlns:a16="http://schemas.microsoft.com/office/drawing/2014/main" id="{5BABF282-2CCB-0062-9B3B-5658D1B063EE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20169"/>
            <a:ext cx="9889671" cy="4701527"/>
          </a:xfrm>
          <a:prstGeom prst="roundRect">
            <a:avLst>
              <a:gd name="adj" fmla="val 6069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2DD637-7DCC-97EF-7153-49561AF6C373}"/>
              </a:ext>
            </a:extLst>
          </p:cNvPr>
          <p:cNvSpPr/>
          <p:nvPr/>
        </p:nvSpPr>
        <p:spPr>
          <a:xfrm>
            <a:off x="1903106" y="2969581"/>
            <a:ext cx="6529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ráp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3">
            <a:extLst>
              <a:ext uri="{FF2B5EF4-FFF2-40B4-BE49-F238E27FC236}">
                <a16:creationId xmlns:a16="http://schemas.microsoft.com/office/drawing/2014/main" id="{3B5B5429-384E-67E8-F221-7E923CEA809B}"/>
              </a:ext>
            </a:extLst>
          </p:cNvPr>
          <p:cNvSpPr/>
          <p:nvPr/>
        </p:nvSpPr>
        <p:spPr>
          <a:xfrm>
            <a:off x="10896600" y="2701248"/>
            <a:ext cx="6858000" cy="1342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2">
            <a:extLst>
              <a:ext uri="{FF2B5EF4-FFF2-40B4-BE49-F238E27FC236}">
                <a16:creationId xmlns:a16="http://schemas.microsoft.com/office/drawing/2014/main" id="{E81F33CC-CAED-A3C9-B467-B752A96E34F1}"/>
              </a:ext>
            </a:extLst>
          </p:cNvPr>
          <p:cNvSpPr/>
          <p:nvPr/>
        </p:nvSpPr>
        <p:spPr>
          <a:xfrm>
            <a:off x="9087069" y="3018821"/>
            <a:ext cx="1160780" cy="7386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36187-5572-AAA1-CB76-63D7BC627905}"/>
              </a:ext>
            </a:extLst>
          </p:cNvPr>
          <p:cNvSpPr/>
          <p:nvPr/>
        </p:nvSpPr>
        <p:spPr>
          <a:xfrm>
            <a:off x="11239500" y="4686300"/>
            <a:ext cx="61722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Đào,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493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1708471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của phương tiện máy bay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14FB46C-9B33-A62F-FB92-51B94391C634}"/>
              </a:ext>
            </a:extLst>
          </p:cNvPr>
          <p:cNvSpPr/>
          <p:nvPr/>
        </p:nvSpPr>
        <p:spPr>
          <a:xfrm>
            <a:off x="847358" y="4073503"/>
            <a:ext cx="8047639" cy="2559142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A3020F-443C-7AC2-5072-8BA04E805025}"/>
              </a:ext>
            </a:extLst>
          </p:cNvPr>
          <p:cNvSpPr/>
          <p:nvPr/>
        </p:nvSpPr>
        <p:spPr>
          <a:xfrm>
            <a:off x="838200" y="7083873"/>
            <a:ext cx="8056798" cy="288609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chở hành khách và hàng hóa an toàn hơn so với các phương tiện giao thông khác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B44CFED8-D47A-6D97-1024-DD7ECFFA32ED}"/>
              </a:ext>
            </a:extLst>
          </p:cNvPr>
          <p:cNvSpPr/>
          <p:nvPr/>
        </p:nvSpPr>
        <p:spPr>
          <a:xfrm>
            <a:off x="9708928" y="4073501"/>
            <a:ext cx="7242869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Đòi hỏi hạ tầng phức tạp.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11583CE8-BBB8-19DD-FE65-4A771DDE868E}"/>
              </a:ext>
            </a:extLst>
          </p:cNvPr>
          <p:cNvSpPr/>
          <p:nvPr/>
        </p:nvSpPr>
        <p:spPr>
          <a:xfrm>
            <a:off x="9754479" y="7083872"/>
            <a:ext cx="7242869" cy="288609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045" y="837306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045" y="510852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52" y="8542404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71" y="528303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1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0000">
            <a:off x="-1257300" y="-1169437"/>
            <a:ext cx="3429000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3C0CE1-CC88-07B4-0754-D7A090A40880}"/>
              </a:ext>
            </a:extLst>
          </p:cNvPr>
          <p:cNvSpPr/>
          <p:nvPr/>
        </p:nvSpPr>
        <p:spPr>
          <a:xfrm>
            <a:off x="2757522" y="1470215"/>
            <a:ext cx="142813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hệ thống cơ khí động lực thường gồm những bộ phận nào? Cho biết vai trò của từng bộ phận?</a:t>
            </a:r>
            <a:endParaRPr lang="en-US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38FFAFB4-9C6D-6EE6-16E4-2F81E724E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5368" y="1727052"/>
            <a:ext cx="1580912" cy="1553246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91E5617-37FC-06C1-3BB0-C1EABBB3AA05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B1C76E-536B-EDAD-A0F5-51C462E72C23}"/>
              </a:ext>
            </a:extLst>
          </p:cNvPr>
          <p:cNvGrpSpPr/>
          <p:nvPr/>
        </p:nvGrpSpPr>
        <p:grpSpPr>
          <a:xfrm>
            <a:off x="398255" y="3716810"/>
            <a:ext cx="5334000" cy="6192270"/>
            <a:chOff x="1964872" y="4006351"/>
            <a:chExt cx="5334000" cy="6192270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9BCB7F2C-832A-82D3-FE69-9DF6BDADF183}"/>
                </a:ext>
              </a:extLst>
            </p:cNvPr>
            <p:cNvGrpSpPr/>
            <p:nvPr/>
          </p:nvGrpSpPr>
          <p:grpSpPr>
            <a:xfrm rot="-5400000">
              <a:off x="1759338" y="4659088"/>
              <a:ext cx="5745067" cy="5334000"/>
              <a:chOff x="-3715915" y="-104472"/>
              <a:chExt cx="20562932" cy="34126787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9DAED4E4-205B-5D24-A986-AEA52315594A}"/>
                  </a:ext>
                </a:extLst>
              </p:cNvPr>
              <p:cNvSpPr/>
              <p:nvPr/>
            </p:nvSpPr>
            <p:spPr>
              <a:xfrm>
                <a:off x="-3715915" y="-104472"/>
                <a:ext cx="20562932" cy="34126787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E52B603-E853-811A-990B-79A6746EE009}"/>
                </a:ext>
              </a:extLst>
            </p:cNvPr>
            <p:cNvSpPr/>
            <p:nvPr/>
          </p:nvSpPr>
          <p:spPr>
            <a:xfrm>
              <a:off x="2304553" y="4006351"/>
              <a:ext cx="4516642" cy="108798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Nguồn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E960E7-530B-17A0-4817-99AF14417AD6}"/>
                </a:ext>
              </a:extLst>
            </p:cNvPr>
            <p:cNvSpPr txBox="1"/>
            <p:nvPr/>
          </p:nvSpPr>
          <p:spPr>
            <a:xfrm>
              <a:off x="2478920" y="5790699"/>
              <a:ext cx="4282937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 ra công suất và </a:t>
              </a:r>
              <a:r>
                <a:rPr lang="vi-VN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kéo máy công tác.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E90F1-D032-C412-4135-BA965C25E80B}"/>
              </a:ext>
            </a:extLst>
          </p:cNvPr>
          <p:cNvGrpSpPr/>
          <p:nvPr/>
        </p:nvGrpSpPr>
        <p:grpSpPr>
          <a:xfrm>
            <a:off x="5974034" y="3710784"/>
            <a:ext cx="6029710" cy="6198297"/>
            <a:chOff x="1767228" y="3972216"/>
            <a:chExt cx="6029710" cy="6198297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F3430A4A-16E7-2648-0E70-C978F016E6EB}"/>
                </a:ext>
              </a:extLst>
            </p:cNvPr>
            <p:cNvGrpSpPr/>
            <p:nvPr/>
          </p:nvGrpSpPr>
          <p:grpSpPr>
            <a:xfrm rot="-5400000">
              <a:off x="1909550" y="4283125"/>
              <a:ext cx="5745066" cy="6029710"/>
              <a:chOff x="-3615308" y="-1368990"/>
              <a:chExt cx="20562929" cy="38577921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9E24DD77-6394-B896-CD1D-E259A06F0B4D}"/>
                  </a:ext>
                </a:extLst>
              </p:cNvPr>
              <p:cNvSpPr/>
              <p:nvPr/>
            </p:nvSpPr>
            <p:spPr>
              <a:xfrm>
                <a:off x="-3615308" y="-1368990"/>
                <a:ext cx="20562929" cy="38577921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DEB6DCD-C651-0024-E234-A3F4961139C6}"/>
                </a:ext>
              </a:extLst>
            </p:cNvPr>
            <p:cNvSpPr/>
            <p:nvPr/>
          </p:nvSpPr>
          <p:spPr>
            <a:xfrm>
              <a:off x="1981356" y="3972216"/>
              <a:ext cx="5639726" cy="11000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Hệ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BAA81C-1491-389E-7863-4C2571858231}"/>
                </a:ext>
              </a:extLst>
            </p:cNvPr>
            <p:cNvSpPr txBox="1"/>
            <p:nvPr/>
          </p:nvSpPr>
          <p:spPr>
            <a:xfrm>
              <a:off x="2300756" y="5269585"/>
              <a:ext cx="4994985" cy="422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ộ phận trung gian thực hiện truyền và biến đổi số vòng quay, </a:t>
              </a:r>
              <a:r>
                <a:rPr lang="vi-VN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từ nguồn động lực đến máy công tác</a:t>
              </a: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58FB42-F015-0D1D-BD40-CF0640957116}"/>
              </a:ext>
            </a:extLst>
          </p:cNvPr>
          <p:cNvGrpSpPr/>
          <p:nvPr/>
        </p:nvGrpSpPr>
        <p:grpSpPr>
          <a:xfrm>
            <a:off x="12207889" y="3575896"/>
            <a:ext cx="5657868" cy="6333189"/>
            <a:chOff x="1964872" y="3942472"/>
            <a:chExt cx="5657868" cy="6333189"/>
          </a:xfrm>
        </p:grpSpPr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id="{4CEB17F4-A9F1-C426-3419-7A39A2D5B454}"/>
                </a:ext>
              </a:extLst>
            </p:cNvPr>
            <p:cNvGrpSpPr/>
            <p:nvPr/>
          </p:nvGrpSpPr>
          <p:grpSpPr>
            <a:xfrm rot="-5400000">
              <a:off x="1921272" y="4574193"/>
              <a:ext cx="5745068" cy="5657868"/>
              <a:chOff x="-3991657" y="-104469"/>
              <a:chExt cx="20562935" cy="36198886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977FF339-AFD6-2DEF-414E-B03BB922F6D4}"/>
                  </a:ext>
                </a:extLst>
              </p:cNvPr>
              <p:cNvSpPr/>
              <p:nvPr/>
            </p:nvSpPr>
            <p:spPr>
              <a:xfrm>
                <a:off x="-3991657" y="-104469"/>
                <a:ext cx="20562935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DB53E69-C360-AF51-AC34-CE54DACC5FEB}"/>
                </a:ext>
              </a:extLst>
            </p:cNvPr>
            <p:cNvSpPr/>
            <p:nvPr/>
          </p:nvSpPr>
          <p:spPr>
            <a:xfrm>
              <a:off x="2670666" y="3942472"/>
              <a:ext cx="4419600" cy="110003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Máy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D0423A-6DC7-F8E4-FC9E-D734B9FB32CA}"/>
                </a:ext>
              </a:extLst>
            </p:cNvPr>
            <p:cNvSpPr txBox="1"/>
            <p:nvPr/>
          </p:nvSpPr>
          <p:spPr>
            <a:xfrm>
              <a:off x="2255101" y="5033962"/>
              <a:ext cx="5204369" cy="4975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Bộ phận nhận năng lượng từ nguồn động lực thông qua hệ thống truyền động để thực hiện nhiệm vụ của hệ thống cơ khí động lực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176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FE47D4E-2339-F82B-25D2-2FE2EB0CE367}"/>
              </a:ext>
            </a:extLst>
          </p:cNvPr>
          <p:cNvSpPr/>
          <p:nvPr/>
        </p:nvSpPr>
        <p:spPr>
          <a:xfrm>
            <a:off x="3276600" y="2000692"/>
            <a:ext cx="4114800" cy="1872152"/>
          </a:xfrm>
          <a:prstGeom prst="wedgeRoundRectCallout">
            <a:avLst>
              <a:gd name="adj1" fmla="val 34283"/>
              <a:gd name="adj2" fmla="val 108021"/>
              <a:gd name="adj3" fmla="val 16667"/>
            </a:avLst>
          </a:prstGeom>
          <a:solidFill>
            <a:srgbClr val="EC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833DB-8C1C-C31E-65F3-23B9359D5219}"/>
              </a:ext>
            </a:extLst>
          </p:cNvPr>
          <p:cNvGrpSpPr/>
          <p:nvPr/>
        </p:nvGrpSpPr>
        <p:grpSpPr>
          <a:xfrm>
            <a:off x="1894114" y="5295900"/>
            <a:ext cx="9244209" cy="4198654"/>
            <a:chOff x="1894114" y="5295900"/>
            <a:chExt cx="9244209" cy="41986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09D7F73-B345-7D59-32AE-F67CD10994F0}"/>
                </a:ext>
              </a:extLst>
            </p:cNvPr>
            <p:cNvSpPr/>
            <p:nvPr/>
          </p:nvSpPr>
          <p:spPr>
            <a:xfrm>
              <a:off x="1894114" y="5295900"/>
              <a:ext cx="9244209" cy="4198654"/>
            </a:xfrm>
            <a:prstGeom prst="rect">
              <a:avLst/>
            </a:prstGeom>
            <a:solidFill>
              <a:srgbClr val="FEE6F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6ACD1A-7C0B-EA81-E618-35F075313327}"/>
                </a:ext>
              </a:extLst>
            </p:cNvPr>
            <p:cNvSpPr/>
            <p:nvPr/>
          </p:nvSpPr>
          <p:spPr>
            <a:xfrm>
              <a:off x="2103707" y="6313017"/>
              <a:ext cx="8825021" cy="1998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dirty="0">
                  <a:cs typeface="Arial" panose="020B0604020202020204" pitchFamily="34" charset="0"/>
                </a:rPr>
                <a:t>Kể tên một số máy móc thuộc lĩnh vực cơ khí động lực mà em biết.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6DE78F22-F43D-3D68-1D87-DC25C005F0E7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6B4A958-D20B-3770-E2B9-2D071DE67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37" y="1504778"/>
            <a:ext cx="7787163" cy="865787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E9E57BA-09C2-5BDD-06A6-DA7F5376F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393" y="7571145"/>
            <a:ext cx="2940526" cy="2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05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r, outdoor, vehicle, pulling&#10;&#10;Description automatically generated">
            <a:extLst>
              <a:ext uri="{FF2B5EF4-FFF2-40B4-BE49-F238E27FC236}">
                <a16:creationId xmlns:a16="http://schemas.microsoft.com/office/drawing/2014/main" id="{42A3B8F1-C883-2A6E-7BAD-91BDCC2CB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2648" cy="5448300"/>
          </a:xfrm>
          <a:prstGeom prst="rect">
            <a:avLst/>
          </a:prstGeom>
        </p:spPr>
      </p:pic>
      <p:pic>
        <p:nvPicPr>
          <p:cNvPr id="10" name="Picture 9" descr="A large cruise ship&#10;&#10;Description automatically generated with medium confidence">
            <a:extLst>
              <a:ext uri="{FF2B5EF4-FFF2-40B4-BE49-F238E27FC236}">
                <a16:creationId xmlns:a16="http://schemas.microsoft.com/office/drawing/2014/main" id="{828F5EAB-9827-E800-3753-C3FB5AD0D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 b="3067"/>
          <a:stretch/>
        </p:blipFill>
        <p:spPr>
          <a:xfrm>
            <a:off x="8720225" y="0"/>
            <a:ext cx="9594989" cy="5448300"/>
          </a:xfrm>
          <a:prstGeom prst="rect">
            <a:avLst/>
          </a:prstGeom>
        </p:spPr>
      </p:pic>
      <p:pic>
        <p:nvPicPr>
          <p:cNvPr id="16" name="Picture 15" descr="A train travels down the tracks&#10;&#10;Description automatically generated">
            <a:extLst>
              <a:ext uri="{FF2B5EF4-FFF2-40B4-BE49-F238E27FC236}">
                <a16:creationId xmlns:a16="http://schemas.microsoft.com/office/drawing/2014/main" id="{8B401510-078D-B83C-26C4-A7C5442D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9" y="5448300"/>
            <a:ext cx="7026729" cy="4837633"/>
          </a:xfrm>
          <a:prstGeom prst="rect">
            <a:avLst/>
          </a:prstGeom>
        </p:spPr>
      </p:pic>
      <p:pic>
        <p:nvPicPr>
          <p:cNvPr id="18" name="Picture 17" descr="A picture containing sky, plane, outdoor, transport&#10;&#10;Description automatically generated">
            <a:extLst>
              <a:ext uri="{FF2B5EF4-FFF2-40B4-BE49-F238E27FC236}">
                <a16:creationId xmlns:a16="http://schemas.microsoft.com/office/drawing/2014/main" id="{58D74584-30AA-6E1F-7E13-F18C88C5E1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2" b="2480"/>
          <a:stretch/>
        </p:blipFill>
        <p:spPr>
          <a:xfrm>
            <a:off x="7010400" y="5448300"/>
            <a:ext cx="11319328" cy="48376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984E21-3C10-2151-E64C-9160EAEB174F}"/>
              </a:ext>
            </a:extLst>
          </p:cNvPr>
          <p:cNvGrpSpPr/>
          <p:nvPr/>
        </p:nvGrpSpPr>
        <p:grpSpPr>
          <a:xfrm>
            <a:off x="-5443" y="3019426"/>
            <a:ext cx="5949042" cy="3952874"/>
            <a:chOff x="314352" y="-1876424"/>
            <a:chExt cx="5949042" cy="3952874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id="{E5FAB3B0-2A6D-7BAF-7FDE-0EDE804D7270}"/>
                </a:ext>
              </a:extLst>
            </p:cNvPr>
            <p:cNvSpPr/>
            <p:nvPr/>
          </p:nvSpPr>
          <p:spPr>
            <a:xfrm rot="5400000">
              <a:off x="1312436" y="-2874508"/>
              <a:ext cx="3952874" cy="594904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68FCF6-3996-5D97-A2F3-419004C3535F}"/>
                </a:ext>
              </a:extLst>
            </p:cNvPr>
            <p:cNvSpPr txBox="1"/>
            <p:nvPr/>
          </p:nvSpPr>
          <p:spPr>
            <a:xfrm>
              <a:off x="833441" y="-1406907"/>
              <a:ext cx="4893854" cy="301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thuộc lĩnh vực cơ khí động lực</a:t>
              </a:r>
              <a:endParaRPr lang="en-US" sz="4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ransport, sky, yellow, power shovel&#10;&#10;Description automatically generated">
            <a:extLst>
              <a:ext uri="{FF2B5EF4-FFF2-40B4-BE49-F238E27FC236}">
                <a16:creationId xmlns:a16="http://schemas.microsoft.com/office/drawing/2014/main" id="{A40433E3-DAC0-BCA3-B124-EE431A46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10886"/>
            <a:ext cx="6710414" cy="5032810"/>
          </a:xfrm>
          <a:prstGeom prst="rect">
            <a:avLst/>
          </a:prstGeom>
        </p:spPr>
      </p:pic>
      <p:pic>
        <p:nvPicPr>
          <p:cNvPr id="24" name="Picture 2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1193827-F1BF-8182-4469-0E3E27E6F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66" y="0"/>
            <a:ext cx="5951500" cy="5032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508DFD3-59AC-7119-E768-9E99A929C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189" y="10885"/>
            <a:ext cx="5032811" cy="5032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A picture containing sky, ground, outdoor, transport&#10;&#10;Description automatically generated">
            <a:extLst>
              <a:ext uri="{FF2B5EF4-FFF2-40B4-BE49-F238E27FC236}">
                <a16:creationId xmlns:a16="http://schemas.microsoft.com/office/drawing/2014/main" id="{60C0AC11-D57D-587F-66CF-046E2C8FF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31" y="5043696"/>
            <a:ext cx="13576051" cy="51598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984E21-3C10-2151-E64C-9160EAEB174F}"/>
              </a:ext>
            </a:extLst>
          </p:cNvPr>
          <p:cNvGrpSpPr/>
          <p:nvPr/>
        </p:nvGrpSpPr>
        <p:grpSpPr>
          <a:xfrm>
            <a:off x="-21771" y="5032811"/>
            <a:ext cx="6270170" cy="5254190"/>
            <a:chOff x="314352" y="-1876425"/>
            <a:chExt cx="6270170" cy="5254191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id="{E5FAB3B0-2A6D-7BAF-7FDE-0EDE804D7270}"/>
                </a:ext>
              </a:extLst>
            </p:cNvPr>
            <p:cNvSpPr/>
            <p:nvPr/>
          </p:nvSpPr>
          <p:spPr>
            <a:xfrm rot="5400000">
              <a:off x="822341" y="-2384414"/>
              <a:ext cx="5254191" cy="6270170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68FCF6-3996-5D97-A2F3-419004C3535F}"/>
                </a:ext>
              </a:extLst>
            </p:cNvPr>
            <p:cNvSpPr txBox="1"/>
            <p:nvPr/>
          </p:nvSpPr>
          <p:spPr>
            <a:xfrm>
              <a:off x="1199149" y="-792545"/>
              <a:ext cx="4500576" cy="301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móc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thuộc lĩnh vực cơ khí động lực</a:t>
              </a:r>
              <a:endParaRPr lang="en-US" sz="4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16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1" name="Picture 3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3B5CA7F-FC0E-DDD7-2C98-A890EE4D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 b="436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2" name="Pentagon 12">
            <a:extLst>
              <a:ext uri="{FF2B5EF4-FFF2-40B4-BE49-F238E27FC236}">
                <a16:creationId xmlns:a16="http://schemas.microsoft.com/office/drawing/2014/main" id="{A1D34816-9DA6-E392-8DAE-48F3AB98AA0E}"/>
              </a:ext>
            </a:extLst>
          </p:cNvPr>
          <p:cNvSpPr/>
          <p:nvPr/>
        </p:nvSpPr>
        <p:spPr>
          <a:xfrm>
            <a:off x="0" y="952500"/>
            <a:ext cx="7483929" cy="1524000"/>
          </a:xfrm>
          <a:prstGeom prst="homePlate">
            <a:avLst/>
          </a:prstGeom>
          <a:solidFill>
            <a:srgbClr val="FE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F22B44-FEDA-953B-C998-707E077C51B3}"/>
              </a:ext>
            </a:extLst>
          </p:cNvPr>
          <p:cNvGrpSpPr/>
          <p:nvPr/>
        </p:nvGrpSpPr>
        <p:grpSpPr>
          <a:xfrm>
            <a:off x="9527287" y="1181100"/>
            <a:ext cx="7848600" cy="4572000"/>
            <a:chOff x="8305800" y="419100"/>
            <a:chExt cx="7848600" cy="4572000"/>
          </a:xfrm>
        </p:grpSpPr>
        <p:sp>
          <p:nvSpPr>
            <p:cNvPr id="34" name="Oval Callout 13">
              <a:extLst>
                <a:ext uri="{FF2B5EF4-FFF2-40B4-BE49-F238E27FC236}">
                  <a16:creationId xmlns:a16="http://schemas.microsoft.com/office/drawing/2014/main" id="{B3DFB82C-31DB-8A84-A936-9BAFF1A84A3C}"/>
                </a:ext>
              </a:extLst>
            </p:cNvPr>
            <p:cNvSpPr/>
            <p:nvPr/>
          </p:nvSpPr>
          <p:spPr>
            <a:xfrm>
              <a:off x="8305800" y="419100"/>
              <a:ext cx="7848600" cy="4572000"/>
            </a:xfrm>
            <a:prstGeom prst="wedgeEllipseCallout">
              <a:avLst>
                <a:gd name="adj1" fmla="val -71078"/>
                <a:gd name="adj2" fmla="val 440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ECAB0B-1B9F-F73B-36C8-7BCAC7266B5C}"/>
                </a:ext>
              </a:extLst>
            </p:cNvPr>
            <p:cNvSpPr/>
            <p:nvPr/>
          </p:nvSpPr>
          <p:spPr>
            <a:xfrm>
              <a:off x="9182100" y="1330973"/>
              <a:ext cx="6337773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Hãy sưu tầm hình ảnh một số máy móc thuộc lĩnh vực cơ khí và nêu công dụng.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6F73892-EEFA-ED9A-D8E4-326679448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80" y="4381500"/>
            <a:ext cx="6800849" cy="680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8669">
            <a:off x="-982735" y="7594667"/>
            <a:ext cx="3429000" cy="3429000"/>
          </a:xfrm>
          <a:prstGeom prst="rect">
            <a:avLst/>
          </a:prstGeom>
        </p:spPr>
      </p:pic>
      <p:pic>
        <p:nvPicPr>
          <p:cNvPr id="10" name="Picture 9" descr="A helicopter on a runway&#10;&#10;Description automatically generated with medium confidence">
            <a:extLst>
              <a:ext uri="{FF2B5EF4-FFF2-40B4-BE49-F238E27FC236}">
                <a16:creationId xmlns:a16="http://schemas.microsoft.com/office/drawing/2014/main" id="{8817D604-BE33-CB67-20F9-54AFC68C1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1448"/>
            <a:ext cx="8534400" cy="4803719"/>
          </a:xfrm>
          <a:prstGeom prst="rect">
            <a:avLst/>
          </a:prstGeom>
        </p:spPr>
      </p:pic>
      <p:pic>
        <p:nvPicPr>
          <p:cNvPr id="21" name="Picture 20" descr="A picture containing grass, sky, outdoor, outdoor object&#10;&#10;Description automatically generated">
            <a:extLst>
              <a:ext uri="{FF2B5EF4-FFF2-40B4-BE49-F238E27FC236}">
                <a16:creationId xmlns:a16="http://schemas.microsoft.com/office/drawing/2014/main" id="{228CCC6B-31B7-50FD-4B59-473E63E2D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448300"/>
            <a:ext cx="7928455" cy="442259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0D134E-B454-2DF0-1A00-D0796F41448C}"/>
              </a:ext>
            </a:extLst>
          </p:cNvPr>
          <p:cNvSpPr/>
          <p:nvPr/>
        </p:nvSpPr>
        <p:spPr>
          <a:xfrm>
            <a:off x="9753600" y="1186476"/>
            <a:ext cx="7391400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 trực thăng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sử dụng như máy bay cứu thương, cứu nạn, cảnh sát, kiểm soát giao thông, an ninh, thể thao, báo chí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C5097-E7A4-9F74-B187-38E9A444311E}"/>
              </a:ext>
            </a:extLst>
          </p:cNvPr>
          <p:cNvSpPr/>
          <p:nvPr/>
        </p:nvSpPr>
        <p:spPr>
          <a:xfrm>
            <a:off x="1600200" y="6833759"/>
            <a:ext cx="73914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gặt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công việc thu hoạch lúa cho bà con.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2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8669">
            <a:off x="-982735" y="7594667"/>
            <a:ext cx="3429000" cy="3429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0D134E-B454-2DF0-1A00-D0796F41448C}"/>
              </a:ext>
            </a:extLst>
          </p:cNvPr>
          <p:cNvSpPr/>
          <p:nvPr/>
        </p:nvSpPr>
        <p:spPr>
          <a:xfrm>
            <a:off x="9443143" y="2431528"/>
            <a:ext cx="7391400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Máy cày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dùng để cày lật đất.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C5097-E7A4-9F74-B187-38E9A444311E}"/>
              </a:ext>
            </a:extLst>
          </p:cNvPr>
          <p:cNvSpPr/>
          <p:nvPr/>
        </p:nvSpPr>
        <p:spPr>
          <a:xfrm>
            <a:off x="1137557" y="6134100"/>
            <a:ext cx="7707303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ủi đất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công việc đào và vận chuyển đất; lấp hào, hố và san mặt bằng nền móng công trình...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EFD4E9D2-A55D-F14A-5BAE-21B6B9263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7" y="680792"/>
            <a:ext cx="7707302" cy="4335357"/>
          </a:xfrm>
          <a:prstGeom prst="rect">
            <a:avLst/>
          </a:prstGeom>
        </p:spPr>
      </p:pic>
      <p:pic>
        <p:nvPicPr>
          <p:cNvPr id="3" name="Picture 2" descr="A picture containing text, truck, outdoor, yellow&#10;&#10;Description automatically generated">
            <a:extLst>
              <a:ext uri="{FF2B5EF4-FFF2-40B4-BE49-F238E27FC236}">
                <a16:creationId xmlns:a16="http://schemas.microsoft.com/office/drawing/2014/main" id="{27BAA1E3-84F2-9B81-DE30-CD34DFBFBB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7281" r="6789" b="18254"/>
          <a:stretch/>
        </p:blipFill>
        <p:spPr>
          <a:xfrm>
            <a:off x="9296400" y="5380607"/>
            <a:ext cx="8382000" cy="398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9534DE-D553-3056-61B9-94F454EE5F53}"/>
              </a:ext>
            </a:extLst>
          </p:cNvPr>
          <p:cNvSpPr/>
          <p:nvPr/>
        </p:nvSpPr>
        <p:spPr>
          <a:xfrm>
            <a:off x="5720126" y="495299"/>
            <a:ext cx="6847748" cy="2819397"/>
          </a:xfrm>
          <a:prstGeom prst="rect">
            <a:avLst/>
          </a:prstGeom>
          <a:solidFill>
            <a:srgbClr val="EC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pt-BR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FEEFC-E7E4-D734-8766-3EDC3C8734B5}"/>
              </a:ext>
            </a:extLst>
          </p:cNvPr>
          <p:cNvSpPr/>
          <p:nvPr/>
        </p:nvSpPr>
        <p:spPr>
          <a:xfrm>
            <a:off x="539042" y="4610099"/>
            <a:ext cx="5299363" cy="4876800"/>
          </a:xfrm>
          <a:prstGeom prst="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 kiến thức trong bài.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CE5D1-F658-EB9B-E801-BB541E548637}"/>
              </a:ext>
            </a:extLst>
          </p:cNvPr>
          <p:cNvSpPr/>
          <p:nvPr/>
        </p:nvSpPr>
        <p:spPr>
          <a:xfrm>
            <a:off x="12291558" y="4610099"/>
            <a:ext cx="5299361" cy="4876800"/>
          </a:xfrm>
          <a:prstGeom prst="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ngành nghề liên quan đến cơ khí động lực.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93706-9A2E-ECCC-280A-AC557A85D3AF}"/>
              </a:ext>
            </a:extLst>
          </p:cNvPr>
          <p:cNvSpPr/>
          <p:nvPr/>
        </p:nvSpPr>
        <p:spPr>
          <a:xfrm>
            <a:off x="6415297" y="4610098"/>
            <a:ext cx="5457401" cy="4876799"/>
          </a:xfrm>
          <a:prstGeom prst="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các bài tập trong SBT.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A9699D-729F-EAC8-FD8C-BD0C932243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144000" y="3314696"/>
            <a:ext cx="0" cy="129540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80B4B7-7498-CA4D-A992-06123A77D088}"/>
              </a:ext>
            </a:extLst>
          </p:cNvPr>
          <p:cNvGrpSpPr/>
          <p:nvPr/>
        </p:nvGrpSpPr>
        <p:grpSpPr>
          <a:xfrm>
            <a:off x="12567873" y="2053769"/>
            <a:ext cx="2531401" cy="2556329"/>
            <a:chOff x="11242221" y="3096183"/>
            <a:chExt cx="660429" cy="96931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38E7C3-C39D-FB07-D8C5-FBB932405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242221" y="3096183"/>
              <a:ext cx="660429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08A02D-6869-6BE2-0A3A-B470D453BD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650" y="3096183"/>
              <a:ext cx="0" cy="969317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069C09-157D-C758-5F6B-B9EE03B9B917}"/>
              </a:ext>
            </a:extLst>
          </p:cNvPr>
          <p:cNvGrpSpPr/>
          <p:nvPr/>
        </p:nvGrpSpPr>
        <p:grpSpPr>
          <a:xfrm>
            <a:off x="3188724" y="2055973"/>
            <a:ext cx="2491231" cy="2554125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B59583A-CE8A-15D3-1506-6A4A3D521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A6E0CF-894E-5C8C-3D2D-CB1F9F058F2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135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2154" b="43837"/>
          <a:stretch>
            <a:fillRect/>
          </a:stretch>
        </p:blipFill>
        <p:spPr>
          <a:xfrm flipH="1">
            <a:off x="0" y="8648700"/>
            <a:ext cx="18288000" cy="16383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855B22B-9A3A-E319-CEDF-54E2FF4A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4368823" y="-456055"/>
            <a:ext cx="4724399" cy="4511754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1057832"/>
            <a:ext cx="5613193" cy="5613193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673D001D-0B56-8236-B042-F441BAD9E66D}"/>
              </a:ext>
            </a:extLst>
          </p:cNvPr>
          <p:cNvSpPr txBox="1"/>
          <p:nvPr/>
        </p:nvSpPr>
        <p:spPr>
          <a:xfrm>
            <a:off x="820918" y="3771900"/>
            <a:ext cx="16892700" cy="337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00"/>
              </a:lnSpc>
            </a:pPr>
            <a:r>
              <a:rPr lang="en-US" sz="8000" b="1" spc="-1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584035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086" y="-1348443"/>
            <a:ext cx="4884918" cy="48849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1BC68A-E060-19F3-ECA2-A101118CE40F}"/>
              </a:ext>
            </a:extLst>
          </p:cNvPr>
          <p:cNvGrpSpPr/>
          <p:nvPr/>
        </p:nvGrpSpPr>
        <p:grpSpPr>
          <a:xfrm>
            <a:off x="2940832" y="5437417"/>
            <a:ext cx="12406335" cy="4289569"/>
            <a:chOff x="2940832" y="5289797"/>
            <a:chExt cx="12406335" cy="4289569"/>
          </a:xfrm>
        </p:grpSpPr>
        <p:sp>
          <p:nvSpPr>
            <p:cNvPr id="9" name="Picture 2"/>
            <p:cNvSpPr/>
            <p:nvPr/>
          </p:nvSpPr>
          <p:spPr>
            <a:xfrm>
              <a:off x="2940832" y="5289797"/>
              <a:ext cx="12406335" cy="4289569"/>
            </a:xfrm>
            <a:custGeom>
              <a:avLst/>
              <a:gdLst>
                <a:gd name="connsiteX0" fmla="*/ 0 w 13944600"/>
                <a:gd name="connsiteY0" fmla="*/ 0 h 37259618"/>
                <a:gd name="connsiteX1" fmla="*/ 13944600 w 13944600"/>
                <a:gd name="connsiteY1" fmla="*/ 0 h 37259618"/>
                <a:gd name="connsiteX2" fmla="*/ 13944600 w 13944600"/>
                <a:gd name="connsiteY2" fmla="*/ 37259620 h 37259618"/>
                <a:gd name="connsiteX3" fmla="*/ 0 w 13944600"/>
                <a:gd name="connsiteY3" fmla="*/ 37259620 h 3725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4600" h="37259618">
                  <a:moveTo>
                    <a:pt x="0" y="0"/>
                  </a:moveTo>
                  <a:lnTo>
                    <a:pt x="13944600" y="0"/>
                  </a:lnTo>
                  <a:lnTo>
                    <a:pt x="13944600" y="37259620"/>
                  </a:lnTo>
                  <a:lnTo>
                    <a:pt x="0" y="37259620"/>
                  </a:lnTo>
                  <a:close/>
                </a:path>
              </a:pathLst>
            </a:custGeom>
            <a:gradFill>
              <a:gsLst>
                <a:gs pos="0">
                  <a:srgbClr val="9E93DF"/>
                </a:gs>
                <a:gs pos="50000">
                  <a:srgbClr val="BE99CC"/>
                </a:gs>
                <a:gs pos="100000">
                  <a:srgbClr val="DF9FBA"/>
                </a:gs>
              </a:gsLst>
              <a:lin ang="0" scaled="1"/>
            </a:gradFill>
            <a:ln w="27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03BEFCA9-DF00-9FD0-D6E3-482D195AEF2B}"/>
                </a:ext>
              </a:extLst>
            </p:cNvPr>
            <p:cNvSpPr txBox="1"/>
            <p:nvPr/>
          </p:nvSpPr>
          <p:spPr>
            <a:xfrm>
              <a:off x="4323871" y="5911088"/>
              <a:ext cx="9640258" cy="2858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6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15: KHÁI QUÁT VỀ CƠ KHÍ ĐỘNG LỰC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7953F93-6951-C7C2-2246-DBE3BD7CEC83}"/>
              </a:ext>
            </a:extLst>
          </p:cNvPr>
          <p:cNvSpPr/>
          <p:nvPr/>
        </p:nvSpPr>
        <p:spPr>
          <a:xfrm>
            <a:off x="2326642" y="647909"/>
            <a:ext cx="14091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HAI: CƠ KHÍ ĐỘNG LỰC</a:t>
            </a:r>
            <a:endParaRPr lang="en-US" sz="7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C12BB3-9E09-10F2-7991-13FC566215A3}"/>
              </a:ext>
            </a:extLst>
          </p:cNvPr>
          <p:cNvSpPr/>
          <p:nvPr/>
        </p:nvSpPr>
        <p:spPr>
          <a:xfrm>
            <a:off x="1828800" y="2060943"/>
            <a:ext cx="15087600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V: GIỚI THIỆU CHUNG VỀ CƠ KHÍ ĐỘNG LỰC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C350636-1AF7-A0C7-E087-CE7F88117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049913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12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6750526"/>
            <a:ext cx="3848100" cy="3848100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086" y="-1348443"/>
            <a:ext cx="4884918" cy="48849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A800E93-FE50-D46D-DE76-54E72A16EB91}"/>
              </a:ext>
            </a:extLst>
          </p:cNvPr>
          <p:cNvGrpSpPr/>
          <p:nvPr/>
        </p:nvGrpSpPr>
        <p:grpSpPr>
          <a:xfrm>
            <a:off x="1513305" y="4062263"/>
            <a:ext cx="15163800" cy="326576"/>
            <a:chOff x="1562100" y="4972128"/>
            <a:chExt cx="15163800" cy="326576"/>
          </a:xfrm>
        </p:grpSpPr>
        <p:sp>
          <p:nvSpPr>
            <p:cNvPr id="3" name="AutoShape 14">
              <a:extLst>
                <a:ext uri="{FF2B5EF4-FFF2-40B4-BE49-F238E27FC236}">
                  <a16:creationId xmlns:a16="http://schemas.microsoft.com/office/drawing/2014/main" id="{B353119D-EB73-B2B9-7BAD-45BC48DEEFCD}"/>
                </a:ext>
              </a:extLst>
            </p:cNvPr>
            <p:cNvSpPr/>
            <p:nvPr/>
          </p:nvSpPr>
          <p:spPr>
            <a:xfrm>
              <a:off x="1562100" y="5143500"/>
              <a:ext cx="15163800" cy="0"/>
            </a:xfrm>
            <a:prstGeom prst="line">
              <a:avLst/>
            </a:prstGeom>
            <a:ln w="38100" cap="flat">
              <a:solidFill>
                <a:srgbClr val="C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B515778F-138E-E890-A948-7EE210895E5C}"/>
                </a:ext>
              </a:extLst>
            </p:cNvPr>
            <p:cNvSpPr/>
            <p:nvPr/>
          </p:nvSpPr>
          <p:spPr>
            <a:xfrm>
              <a:off x="5872135" y="4972128"/>
              <a:ext cx="71846" cy="293257"/>
            </a:xfrm>
            <a:custGeom>
              <a:avLst/>
              <a:gdLst/>
              <a:ahLst/>
              <a:cxnLst/>
              <a:rect l="l" t="t" r="r" b="b"/>
              <a:pathLst>
                <a:path w="70788" h="288939">
                  <a:moveTo>
                    <a:pt x="35394" y="0"/>
                  </a:moveTo>
                  <a:lnTo>
                    <a:pt x="35394" y="0"/>
                  </a:lnTo>
                  <a:cubicBezTo>
                    <a:pt x="70788" y="93061"/>
                    <a:pt x="70788" y="195878"/>
                    <a:pt x="35394" y="288939"/>
                  </a:cubicBezTo>
                  <a:cubicBezTo>
                    <a:pt x="0" y="195878"/>
                    <a:pt x="0" y="93061"/>
                    <a:pt x="35394" y="0"/>
                  </a:cubicBezTo>
                  <a:close/>
                </a:path>
              </a:pathLst>
            </a:custGeom>
            <a:solidFill>
              <a:srgbClr val="F6F6F6"/>
            </a:solidFill>
            <a:ln w="85725">
              <a:solidFill>
                <a:srgbClr val="C00000"/>
              </a:solidFill>
            </a:ln>
          </p:spPr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6903FC23-0AE9-260F-32E7-EF78BEBAF9A1}"/>
                </a:ext>
              </a:extLst>
            </p:cNvPr>
            <p:cNvSpPr/>
            <p:nvPr/>
          </p:nvSpPr>
          <p:spPr>
            <a:xfrm>
              <a:off x="13074259" y="5005447"/>
              <a:ext cx="71846" cy="293257"/>
            </a:xfrm>
            <a:custGeom>
              <a:avLst/>
              <a:gdLst/>
              <a:ahLst/>
              <a:cxnLst/>
              <a:rect l="l" t="t" r="r" b="b"/>
              <a:pathLst>
                <a:path w="70788" h="288939">
                  <a:moveTo>
                    <a:pt x="35394" y="0"/>
                  </a:moveTo>
                  <a:lnTo>
                    <a:pt x="35394" y="0"/>
                  </a:lnTo>
                  <a:cubicBezTo>
                    <a:pt x="70788" y="93061"/>
                    <a:pt x="70788" y="195878"/>
                    <a:pt x="35394" y="288939"/>
                  </a:cubicBezTo>
                  <a:cubicBezTo>
                    <a:pt x="0" y="195878"/>
                    <a:pt x="0" y="93061"/>
                    <a:pt x="35394" y="0"/>
                  </a:cubicBezTo>
                  <a:close/>
                </a:path>
              </a:pathLst>
            </a:custGeom>
            <a:solidFill>
              <a:srgbClr val="F6F6F6"/>
            </a:solidFill>
            <a:ln w="85725">
              <a:solidFill>
                <a:srgbClr val="C00000"/>
              </a:solidFill>
            </a:ln>
          </p:spPr>
        </p:sp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id="{FE0B2535-1651-9E03-2D26-5FCE93915E55}"/>
              </a:ext>
            </a:extLst>
          </p:cNvPr>
          <p:cNvSpPr txBox="1"/>
          <p:nvPr/>
        </p:nvSpPr>
        <p:spPr>
          <a:xfrm>
            <a:off x="2334795" y="1103456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0472FA64-91B5-B41E-256E-E660215607B2}"/>
              </a:ext>
            </a:extLst>
          </p:cNvPr>
          <p:cNvSpPr txBox="1"/>
          <p:nvPr/>
        </p:nvSpPr>
        <p:spPr>
          <a:xfrm>
            <a:off x="4570809" y="2836930"/>
            <a:ext cx="264875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93784794-4470-E243-466C-59EFCBD22651}"/>
              </a:ext>
            </a:extLst>
          </p:cNvPr>
          <p:cNvSpPr txBox="1"/>
          <p:nvPr/>
        </p:nvSpPr>
        <p:spPr>
          <a:xfrm>
            <a:off x="11701087" y="2836929"/>
            <a:ext cx="264875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C25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196514-2BCF-2DB7-FA48-859CBC99DDFA}"/>
              </a:ext>
            </a:extLst>
          </p:cNvPr>
          <p:cNvGrpSpPr/>
          <p:nvPr/>
        </p:nvGrpSpPr>
        <p:grpSpPr>
          <a:xfrm>
            <a:off x="2659244" y="4944779"/>
            <a:ext cx="6400037" cy="3327583"/>
            <a:chOff x="2940832" y="5075644"/>
            <a:chExt cx="6400037" cy="3327583"/>
          </a:xfrm>
        </p:grpSpPr>
        <p:sp>
          <p:nvSpPr>
            <p:cNvPr id="22" name="Picture 2">
              <a:extLst>
                <a:ext uri="{FF2B5EF4-FFF2-40B4-BE49-F238E27FC236}">
                  <a16:creationId xmlns:a16="http://schemas.microsoft.com/office/drawing/2014/main" id="{7A9A5670-5DC5-EE5B-683C-495027243EBD}"/>
                </a:ext>
              </a:extLst>
            </p:cNvPr>
            <p:cNvSpPr/>
            <p:nvPr/>
          </p:nvSpPr>
          <p:spPr>
            <a:xfrm>
              <a:off x="2940833" y="5075644"/>
              <a:ext cx="6400036" cy="3327583"/>
            </a:xfrm>
            <a:prstGeom prst="snip1Rect">
              <a:avLst/>
            </a:prstGeom>
            <a:solidFill>
              <a:srgbClr val="EED0CE"/>
            </a:solidFill>
            <a:ln w="27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D5A7B4-B461-5356-8BC3-8A8C2FCCF64F}"/>
                </a:ext>
              </a:extLst>
            </p:cNvPr>
            <p:cNvSpPr txBox="1"/>
            <p:nvPr/>
          </p:nvSpPr>
          <p:spPr>
            <a:xfrm>
              <a:off x="2940832" y="5652112"/>
              <a:ext cx="640003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 tạo chung hệ thống cơ khí động lực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9FB33B-96EF-98DC-35E1-51EF03B3B87C}"/>
              </a:ext>
            </a:extLst>
          </p:cNvPr>
          <p:cNvGrpSpPr/>
          <p:nvPr/>
        </p:nvGrpSpPr>
        <p:grpSpPr>
          <a:xfrm>
            <a:off x="9559357" y="4978099"/>
            <a:ext cx="7117747" cy="3327583"/>
            <a:chOff x="9559357" y="4978099"/>
            <a:chExt cx="7117747" cy="3327583"/>
          </a:xfrm>
        </p:grpSpPr>
        <p:sp>
          <p:nvSpPr>
            <p:cNvPr id="28" name="Picture 2">
              <a:extLst>
                <a:ext uri="{FF2B5EF4-FFF2-40B4-BE49-F238E27FC236}">
                  <a16:creationId xmlns:a16="http://schemas.microsoft.com/office/drawing/2014/main" id="{A4CD4A65-BA45-5203-1BC5-83A2C9FAA6CA}"/>
                </a:ext>
              </a:extLst>
            </p:cNvPr>
            <p:cNvSpPr/>
            <p:nvPr/>
          </p:nvSpPr>
          <p:spPr>
            <a:xfrm>
              <a:off x="9601199" y="4978099"/>
              <a:ext cx="7075905" cy="3327583"/>
            </a:xfrm>
            <a:prstGeom prst="snip1Rect">
              <a:avLst/>
            </a:prstGeom>
            <a:solidFill>
              <a:srgbClr val="D8BEEC"/>
            </a:solidFill>
            <a:ln w="27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31032D-6791-BEBA-5CD0-1FD290AF3782}"/>
                </a:ext>
              </a:extLst>
            </p:cNvPr>
            <p:cNvSpPr txBox="1"/>
            <p:nvPr/>
          </p:nvSpPr>
          <p:spPr>
            <a:xfrm>
              <a:off x="9559357" y="5521247"/>
              <a:ext cx="7075905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số máy móc thuộc lĩnh vực cơ khí động lực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180869" y="-237540"/>
            <a:ext cx="4092784" cy="39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3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0" y="-2668354"/>
            <a:ext cx="18288000" cy="1828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3759F24-C914-36BA-F1ED-DFCABCBAD505}"/>
              </a:ext>
            </a:extLst>
          </p:cNvPr>
          <p:cNvGrpSpPr/>
          <p:nvPr/>
        </p:nvGrpSpPr>
        <p:grpSpPr>
          <a:xfrm>
            <a:off x="2819399" y="1257300"/>
            <a:ext cx="12649200" cy="7082020"/>
            <a:chOff x="2819399" y="1211046"/>
            <a:chExt cx="12649200" cy="70820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C24DD4-CE65-E853-EA2E-890812C11762}"/>
                </a:ext>
              </a:extLst>
            </p:cNvPr>
            <p:cNvSpPr/>
            <p:nvPr/>
          </p:nvSpPr>
          <p:spPr>
            <a:xfrm>
              <a:off x="2819399" y="1790700"/>
              <a:ext cx="12649200" cy="650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E848E9B-58C1-5262-9A26-BCFFEC7B2EC4}"/>
                </a:ext>
              </a:extLst>
            </p:cNvPr>
            <p:cNvSpPr txBox="1"/>
            <p:nvPr/>
          </p:nvSpPr>
          <p:spPr>
            <a:xfrm>
              <a:off x="3503334" y="2952387"/>
              <a:ext cx="11198547" cy="438222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I.</a:t>
              </a:r>
            </a:p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 TẠO CHUNG HỆ THỐNG CƠ KHÍ ĐỘNG LỰC</a:t>
              </a: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D6E4974-2519-BED1-305A-5BEFB607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130028" y="1211046"/>
              <a:ext cx="5945161" cy="1159307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0CFF82C-D538-B592-30F4-E5450B579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3546033" y="354256"/>
            <a:ext cx="4092784" cy="3908568"/>
          </a:xfrm>
          <a:prstGeom prst="rect">
            <a:avLst/>
          </a:prstGeom>
        </p:spPr>
      </p:pic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id="{74E3CD02-B840-26F5-C727-9A0BBD603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6100094"/>
            <a:ext cx="4884918" cy="4884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>
            <a:extLst>
              <a:ext uri="{FF2B5EF4-FFF2-40B4-BE49-F238E27FC236}">
                <a16:creationId xmlns:a16="http://schemas.microsoft.com/office/drawing/2014/main" id="{2BC35DF4-215C-91E9-7C40-6F77167B8037}"/>
              </a:ext>
            </a:extLst>
          </p:cNvPr>
          <p:cNvGrpSpPr/>
          <p:nvPr/>
        </p:nvGrpSpPr>
        <p:grpSpPr>
          <a:xfrm rot="-5400000">
            <a:off x="5113045" y="-2446047"/>
            <a:ext cx="8061906" cy="16230600"/>
            <a:chOff x="-532358" y="-3"/>
            <a:chExt cx="19403969" cy="4396270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E1B4C03-DE5C-DB44-0043-99F404E0A734}"/>
                </a:ext>
              </a:extLst>
            </p:cNvPr>
            <p:cNvSpPr/>
            <p:nvPr/>
          </p:nvSpPr>
          <p:spPr>
            <a:xfrm>
              <a:off x="-532358" y="-3"/>
              <a:ext cx="19403969" cy="43962705"/>
            </a:xfrm>
            <a:custGeom>
              <a:avLst/>
              <a:gdLst/>
              <a:ahLst/>
              <a:cxnLst/>
              <a:rect l="l" t="t" r="r" b="b"/>
              <a:pathLst>
                <a:path w="19403969" h="43962706">
                  <a:moveTo>
                    <a:pt x="190991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3657906"/>
                  </a:lnTo>
                  <a:cubicBezTo>
                    <a:pt x="0" y="43826816"/>
                    <a:pt x="135890" y="43962706"/>
                    <a:pt x="304800" y="43962706"/>
                  </a:cubicBezTo>
                  <a:lnTo>
                    <a:pt x="19099169" y="43962706"/>
                  </a:lnTo>
                  <a:cubicBezTo>
                    <a:pt x="19268078" y="43962706"/>
                    <a:pt x="19403969" y="43826816"/>
                    <a:pt x="19403969" y="43657906"/>
                  </a:cubicBezTo>
                  <a:lnTo>
                    <a:pt x="19403969" y="304800"/>
                  </a:lnTo>
                  <a:cubicBezTo>
                    <a:pt x="19403969" y="135890"/>
                    <a:pt x="19268078" y="0"/>
                    <a:pt x="19099169" y="0"/>
                  </a:cubicBezTo>
                  <a:close/>
                </a:path>
              </a:pathLst>
            </a:custGeom>
            <a:solidFill>
              <a:srgbClr val="FDDBEA"/>
            </a:solidFill>
          </p:spPr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75" y="7507575"/>
            <a:ext cx="2940526" cy="2940526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7102221-4625-DF2D-C7F2-0FD5B0EF76DA}"/>
              </a:ext>
            </a:extLst>
          </p:cNvPr>
          <p:cNvSpPr txBox="1"/>
          <p:nvPr/>
        </p:nvSpPr>
        <p:spPr>
          <a:xfrm>
            <a:off x="1028697" y="447811"/>
            <a:ext cx="11544300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Sơ đồ khối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C84944-18B0-FD3C-B7C1-9966DE7F8B66}"/>
              </a:ext>
            </a:extLst>
          </p:cNvPr>
          <p:cNvSpPr/>
          <p:nvPr/>
        </p:nvSpPr>
        <p:spPr>
          <a:xfrm>
            <a:off x="3307869" y="1947726"/>
            <a:ext cx="13280858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I.1 (SGK_tr.69),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15.1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ho biết các bộ phận của hệ thống cơ khí động lực.</a:t>
            </a:r>
          </a:p>
        </p:txBody>
      </p:sp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1004F55-57F8-AE51-84A2-92C4FB6ED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2" y="2252526"/>
            <a:ext cx="2152650" cy="215265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C500A42C-59A9-96FF-4524-275D783BD2AC}"/>
              </a:ext>
            </a:extLst>
          </p:cNvPr>
          <p:cNvGrpSpPr/>
          <p:nvPr/>
        </p:nvGrpSpPr>
        <p:grpSpPr>
          <a:xfrm>
            <a:off x="1747228" y="5291392"/>
            <a:ext cx="14841499" cy="3812768"/>
            <a:chOff x="1755249" y="5134476"/>
            <a:chExt cx="14841499" cy="38127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6027A6-440D-69CE-1D4B-35618DD1394D}"/>
                </a:ext>
              </a:extLst>
            </p:cNvPr>
            <p:cNvSpPr/>
            <p:nvPr/>
          </p:nvSpPr>
          <p:spPr>
            <a:xfrm>
              <a:off x="3013947" y="8239358"/>
              <a:ext cx="129198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15.1.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hệ thống cơ khí động lực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78EF991-9936-44CF-4AFC-F5FB8BBFBF08}"/>
                </a:ext>
              </a:extLst>
            </p:cNvPr>
            <p:cNvGrpSpPr/>
            <p:nvPr/>
          </p:nvGrpSpPr>
          <p:grpSpPr>
            <a:xfrm>
              <a:off x="1755249" y="5134476"/>
              <a:ext cx="14841499" cy="2612858"/>
              <a:chOff x="1755249" y="5134476"/>
              <a:chExt cx="14841499" cy="2612858"/>
            </a:xfrm>
          </p:grpSpPr>
          <p:sp>
            <p:nvSpPr>
              <p:cNvPr id="42" name="Rounded Rectangle 39">
                <a:extLst>
                  <a:ext uri="{FF2B5EF4-FFF2-40B4-BE49-F238E27FC236}">
                    <a16:creationId xmlns:a16="http://schemas.microsoft.com/office/drawing/2014/main" id="{6EA40133-1055-8E5B-A5BD-E1081592E631}"/>
                  </a:ext>
                </a:extLst>
              </p:cNvPr>
              <p:cNvSpPr/>
              <p:nvPr/>
            </p:nvSpPr>
            <p:spPr>
              <a:xfrm>
                <a:off x="1755249" y="5148513"/>
                <a:ext cx="4393749" cy="259079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Nguồn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lực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ounded Rectangle 39">
                <a:extLst>
                  <a:ext uri="{FF2B5EF4-FFF2-40B4-BE49-F238E27FC236}">
                    <a16:creationId xmlns:a16="http://schemas.microsoft.com/office/drawing/2014/main" id="{F22137B8-F649-59C1-4542-C3323668DDD2}"/>
                  </a:ext>
                </a:extLst>
              </p:cNvPr>
              <p:cNvSpPr/>
              <p:nvPr/>
            </p:nvSpPr>
            <p:spPr>
              <a:xfrm>
                <a:off x="6979124" y="5134476"/>
                <a:ext cx="4393749" cy="260483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truyền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ounded Rectangle 39">
                <a:extLst>
                  <a:ext uri="{FF2B5EF4-FFF2-40B4-BE49-F238E27FC236}">
                    <a16:creationId xmlns:a16="http://schemas.microsoft.com/office/drawing/2014/main" id="{1D10AEEC-9995-9E63-4CDE-1F2D91DC66C8}"/>
                  </a:ext>
                </a:extLst>
              </p:cNvPr>
              <p:cNvSpPr/>
              <p:nvPr/>
            </p:nvSpPr>
            <p:spPr>
              <a:xfrm>
                <a:off x="12202999" y="5142497"/>
                <a:ext cx="4393749" cy="260483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792761D6-9784-C16F-0149-02E21D6CFCBE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>
                <a:off x="6148998" y="6436895"/>
                <a:ext cx="830126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8AE25BB4-4B15-9ED6-82F0-D9FCBB82A9CD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11372873" y="6436895"/>
                <a:ext cx="830126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82657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ED245335-9EF8-476E-6D2B-5C1429EA1892}"/>
              </a:ext>
            </a:extLst>
          </p:cNvPr>
          <p:cNvSpPr/>
          <p:nvPr/>
        </p:nvSpPr>
        <p:spPr>
          <a:xfrm rot="16200000">
            <a:off x="3708350" y="1782998"/>
            <a:ext cx="5562603" cy="9321703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403EC4-FCE8-A607-D9C1-787986CE595D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57420-C031-8588-FF77-5F5281C96157}"/>
              </a:ext>
            </a:extLst>
          </p:cNvPr>
          <p:cNvSpPr/>
          <p:nvPr/>
        </p:nvSpPr>
        <p:spPr>
          <a:xfrm>
            <a:off x="2260551" y="3980640"/>
            <a:ext cx="8458200" cy="47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1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trò của nguồn động lực là gì?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máy móc, thiết bị có sử dụng động cơ đốt trong làm nguồn động lực.</a:t>
            </a:r>
          </a:p>
        </p:txBody>
      </p: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B14CA7-292E-744C-AE31-486E4843D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776228"/>
            <a:ext cx="3189390" cy="31893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06D31-D358-A383-4E62-F42E920DFBEB}"/>
              </a:ext>
            </a:extLst>
          </p:cNvPr>
          <p:cNvGrpSpPr/>
          <p:nvPr/>
        </p:nvGrpSpPr>
        <p:grpSpPr>
          <a:xfrm>
            <a:off x="11353800" y="3835623"/>
            <a:ext cx="6339090" cy="5216451"/>
            <a:chOff x="1072509" y="3896101"/>
            <a:chExt cx="6339090" cy="5216451"/>
          </a:xfrm>
        </p:grpSpPr>
        <p:pic>
          <p:nvPicPr>
            <p:cNvPr id="15" name="Picture 14" descr="A 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89C1D0B4-2C80-900C-0086-9035C83DF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1" r="10163"/>
            <a:stretch/>
          </p:blipFill>
          <p:spPr>
            <a:xfrm>
              <a:off x="1859113" y="3896101"/>
              <a:ext cx="5076650" cy="43735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14677A-856D-F0B5-76F8-12AD769EF2D4}"/>
                </a:ext>
              </a:extLst>
            </p:cNvPr>
            <p:cNvSpPr/>
            <p:nvPr/>
          </p:nvSpPr>
          <p:spPr>
            <a:xfrm>
              <a:off x="1072509" y="8466221"/>
              <a:ext cx="63390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15.2.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151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ED245335-9EF8-476E-6D2B-5C1429EA1892}"/>
              </a:ext>
            </a:extLst>
          </p:cNvPr>
          <p:cNvSpPr/>
          <p:nvPr/>
        </p:nvSpPr>
        <p:spPr>
          <a:xfrm rot="16200000">
            <a:off x="10185350" y="2113850"/>
            <a:ext cx="5562603" cy="9169303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57420-C031-8588-FF77-5F5281C96157}"/>
              </a:ext>
            </a:extLst>
          </p:cNvPr>
          <p:cNvSpPr/>
          <p:nvPr/>
        </p:nvSpPr>
        <p:spPr>
          <a:xfrm>
            <a:off x="8610600" y="4152901"/>
            <a:ext cx="8585151" cy="47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thống truyền động có vai trò gì trong hệ thống cơ khí động lực?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và nêu vai trò của một số hệ thống truyền động cơ khí.</a:t>
            </a:r>
          </a:p>
        </p:txBody>
      </p:sp>
      <p:pic>
        <p:nvPicPr>
          <p:cNvPr id="4" name="Picture 3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CB984DAB-E74A-5379-5722-5503AB376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051" y="7862452"/>
            <a:ext cx="2971800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08B405-7AB5-F95A-EF93-17CE448DCFA9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EF8BEC-3A9E-7A4F-D8A0-7A87B49D6BFB}"/>
              </a:ext>
            </a:extLst>
          </p:cNvPr>
          <p:cNvGrpSpPr/>
          <p:nvPr/>
        </p:nvGrpSpPr>
        <p:grpSpPr>
          <a:xfrm>
            <a:off x="417161" y="3647363"/>
            <a:ext cx="7727110" cy="6027204"/>
            <a:chOff x="417161" y="3572918"/>
            <a:chExt cx="7727110" cy="60272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1A356F-FFDF-48D4-CBF5-ACE56A3964F8}"/>
                </a:ext>
              </a:extLst>
            </p:cNvPr>
            <p:cNvGrpSpPr/>
            <p:nvPr/>
          </p:nvGrpSpPr>
          <p:grpSpPr>
            <a:xfrm>
              <a:off x="417161" y="3572918"/>
              <a:ext cx="7727110" cy="6027204"/>
              <a:chOff x="417161" y="3572918"/>
              <a:chExt cx="7727110" cy="602720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743E391-3FF1-2CBF-6093-0638E91F128F}"/>
                  </a:ext>
                </a:extLst>
              </p:cNvPr>
              <p:cNvGrpSpPr/>
              <p:nvPr/>
            </p:nvGrpSpPr>
            <p:grpSpPr>
              <a:xfrm>
                <a:off x="417161" y="5592433"/>
                <a:ext cx="7727110" cy="4007689"/>
                <a:chOff x="417161" y="5795279"/>
                <a:chExt cx="7727110" cy="4007689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51497DA-73C5-5EAE-B475-11A84AE396DB}"/>
                    </a:ext>
                  </a:extLst>
                </p:cNvPr>
                <p:cNvSpPr/>
                <p:nvPr/>
              </p:nvSpPr>
              <p:spPr>
                <a:xfrm>
                  <a:off x="731254" y="5795279"/>
                  <a:ext cx="2891860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a) Truyền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dai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CEDCED3-8852-1604-1DE2-6CE3638A080E}"/>
                    </a:ext>
                  </a:extLst>
                </p:cNvPr>
                <p:cNvSpPr/>
                <p:nvPr/>
              </p:nvSpPr>
              <p:spPr>
                <a:xfrm>
                  <a:off x="4201577" y="5832841"/>
                  <a:ext cx="3480753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b) Truyền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bánh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răng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6A14963-DDB9-F860-FF8A-389700FCD6A2}"/>
                    </a:ext>
                  </a:extLst>
                </p:cNvPr>
                <p:cNvGrpSpPr/>
                <p:nvPr/>
              </p:nvGrpSpPr>
              <p:grpSpPr>
                <a:xfrm>
                  <a:off x="2394127" y="6562358"/>
                  <a:ext cx="3669033" cy="2189883"/>
                  <a:chOff x="2040251" y="6737305"/>
                  <a:chExt cx="3669033" cy="2189883"/>
                </a:xfrm>
              </p:grpSpPr>
              <p:pic>
                <p:nvPicPr>
                  <p:cNvPr id="15" name="Picture 14" descr="A picture containing weapon&#10;&#10;Description automatically generated">
                    <a:extLst>
                      <a:ext uri="{FF2B5EF4-FFF2-40B4-BE49-F238E27FC236}">
                        <a16:creationId xmlns:a16="http://schemas.microsoft.com/office/drawing/2014/main" id="{C453F184-D7A8-5DE3-03C3-823E386E12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179" t="11907" r="13990"/>
                  <a:stretch/>
                </p:blipFill>
                <p:spPr>
                  <a:xfrm>
                    <a:off x="2040251" y="6737305"/>
                    <a:ext cx="3669033" cy="1844084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CC8ADF7F-1FE4-117B-EBC7-AF1B01E99092}"/>
                      </a:ext>
                    </a:extLst>
                  </p:cNvPr>
                  <p:cNvSpPr/>
                  <p:nvPr/>
                </p:nvSpPr>
                <p:spPr>
                  <a:xfrm>
                    <a:off x="2073362" y="8496301"/>
                    <a:ext cx="3635922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c) Truyền </a:t>
                    </a:r>
                    <a:r>
                      <a:rPr lang="en-US" sz="2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động</a:t>
                    </a:r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2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các</a:t>
                    </a:r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2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dăng</a:t>
                    </a:r>
                    <a:endParaRPr lang="en-US" sz="2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6845CA3-695F-8740-7B9B-FEC809230FCF}"/>
                    </a:ext>
                  </a:extLst>
                </p:cNvPr>
                <p:cNvSpPr/>
                <p:nvPr/>
              </p:nvSpPr>
              <p:spPr>
                <a:xfrm>
                  <a:off x="417161" y="9156637"/>
                  <a:ext cx="772711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15.3.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dạng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truyền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endParaRPr lang="en-US" sz="36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" name="Picture 22" descr="A picture containing gear&#10;&#10;Description automatically generated">
                <a:extLst>
                  <a:ext uri="{FF2B5EF4-FFF2-40B4-BE49-F238E27FC236}">
                    <a16:creationId xmlns:a16="http://schemas.microsoft.com/office/drawing/2014/main" id="{216A9756-CA27-5868-CEBF-C2D301CC7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 t="6471" r="5670" b="4068"/>
              <a:stretch/>
            </p:blipFill>
            <p:spPr>
              <a:xfrm>
                <a:off x="1383355" y="3572918"/>
                <a:ext cx="2087766" cy="1859861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gear, metalware, wheel&#10;&#10;Description automatically generated">
              <a:extLst>
                <a:ext uri="{FF2B5EF4-FFF2-40B4-BE49-F238E27FC236}">
                  <a16:creationId xmlns:a16="http://schemas.microsoft.com/office/drawing/2014/main" id="{43451E3E-1B3F-19CF-0F30-3FA5F8AB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04" y="3591173"/>
              <a:ext cx="2528772" cy="1841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2096</Words>
  <Application>Microsoft Office PowerPoint</Application>
  <PresentationFormat>Custom</PresentationFormat>
  <Paragraphs>232</Paragraphs>
  <Slides>39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Arial</vt:lpstr>
      <vt:lpstr>Wingdings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 Hồng 3D Bản trình bày đấu thầu Bản thuyết trình kinh doanh</dc:title>
  <cp:lastModifiedBy>Linh Phan</cp:lastModifiedBy>
  <cp:revision>3</cp:revision>
  <dcterms:created xsi:type="dcterms:W3CDTF">2006-08-16T00:00:00Z</dcterms:created>
  <dcterms:modified xsi:type="dcterms:W3CDTF">2023-02-25T04:27:39Z</dcterms:modified>
  <dc:identifier>DAFbeE6Reo0</dc:identifier>
</cp:coreProperties>
</file>