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9" r:id="rId2"/>
  </p:sldMasterIdLst>
  <p:notesMasterIdLst>
    <p:notesMasterId r:id="rId31"/>
  </p:notesMasterIdLst>
  <p:sldIdLst>
    <p:sldId id="275" r:id="rId3"/>
    <p:sldId id="300" r:id="rId4"/>
    <p:sldId id="305" r:id="rId5"/>
    <p:sldId id="298" r:id="rId6"/>
    <p:sldId id="306" r:id="rId7"/>
    <p:sldId id="299" r:id="rId8"/>
    <p:sldId id="303" r:id="rId9"/>
    <p:sldId id="302" r:id="rId10"/>
    <p:sldId id="277" r:id="rId11"/>
    <p:sldId id="279" r:id="rId12"/>
    <p:sldId id="276" r:id="rId13"/>
    <p:sldId id="271" r:id="rId14"/>
    <p:sldId id="288" r:id="rId15"/>
    <p:sldId id="257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58" r:id="rId26"/>
    <p:sldId id="260" r:id="rId27"/>
    <p:sldId id="308" r:id="rId28"/>
    <p:sldId id="309" r:id="rId29"/>
    <p:sldId id="274" r:id="rId30"/>
  </p:sldIdLst>
  <p:sldSz cx="9144000" cy="6858000" type="screen4x3"/>
  <p:notesSz cx="6735763" cy="9866313"/>
  <p:custShowLst>
    <p:custShow name="Custom Show 1" id="0">
      <p:sldLst>
        <p:sld r:id="rId3"/>
      </p:sldLst>
    </p:custShow>
    <p:custShow name="Custom Show 2" id="1">
      <p:sldLst>
        <p:sld r:id="rId4"/>
      </p:sldLst>
    </p:custShow>
    <p:custShow name="Custom Show 3" id="2">
      <p:sldLst>
        <p:sld r:id="rId3"/>
        <p:sld r:id="rId4"/>
        <p:sld r:id="rId5"/>
        <p:sld r:id="rId6"/>
        <p:sld r:id="rId7"/>
        <p:sld r:id="rId8"/>
      </p:sldLst>
    </p:custShow>
    <p:custShow name="Custom Show 4" id="3">
      <p:sldLst>
        <p:sld r:id="rId6"/>
      </p:sldLst>
    </p:custShow>
    <p:custShow name="Custom Show 5" id="4">
      <p:sldLst>
        <p:sld r:id="rId6"/>
      </p:sldLst>
    </p:custShow>
    <p:custShow name="Custom Show 6" id="5">
      <p:sldLst>
        <p:sld r:id="rId8"/>
      </p:sldLst>
    </p:custShow>
    <p:custShow name="Custom Show 7" id="6">
      <p:sldLst>
        <p:sld r:id="rId6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2427" autoAdjust="0"/>
  </p:normalViewPr>
  <p:slideViewPr>
    <p:cSldViewPr>
      <p:cViewPr varScale="1">
        <p:scale>
          <a:sx n="74" d="100"/>
          <a:sy n="74" d="100"/>
        </p:scale>
        <p:origin x="127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294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68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79.wmf"/><Relationship Id="rId7" Type="http://schemas.openxmlformats.org/officeDocument/2006/relationships/image" Target="../media/image83.wmf"/><Relationship Id="rId2" Type="http://schemas.openxmlformats.org/officeDocument/2006/relationships/image" Target="../media/image78.wmf"/><Relationship Id="rId1" Type="http://schemas.openxmlformats.org/officeDocument/2006/relationships/image" Target="../media/image68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10" Type="http://schemas.openxmlformats.org/officeDocument/2006/relationships/image" Target="../media/image86.wmf"/><Relationship Id="rId4" Type="http://schemas.openxmlformats.org/officeDocument/2006/relationships/image" Target="../media/image80.wmf"/><Relationship Id="rId9" Type="http://schemas.openxmlformats.org/officeDocument/2006/relationships/image" Target="../media/image85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image" Target="../media/image92.wmf"/><Relationship Id="rId7" Type="http://schemas.openxmlformats.org/officeDocument/2006/relationships/image" Target="../media/image96.wmf"/><Relationship Id="rId2" Type="http://schemas.openxmlformats.org/officeDocument/2006/relationships/image" Target="../media/image91.wmf"/><Relationship Id="rId1" Type="http://schemas.openxmlformats.org/officeDocument/2006/relationships/image" Target="../media/image68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Relationship Id="rId9" Type="http://schemas.openxmlformats.org/officeDocument/2006/relationships/image" Target="../media/image98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3" Type="http://schemas.openxmlformats.org/officeDocument/2006/relationships/image" Target="../media/image103.wmf"/><Relationship Id="rId7" Type="http://schemas.openxmlformats.org/officeDocument/2006/relationships/image" Target="../media/image107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6" Type="http://schemas.openxmlformats.org/officeDocument/2006/relationships/image" Target="../media/image106.wmf"/><Relationship Id="rId11" Type="http://schemas.openxmlformats.org/officeDocument/2006/relationships/image" Target="../media/image111.wmf"/><Relationship Id="rId5" Type="http://schemas.openxmlformats.org/officeDocument/2006/relationships/image" Target="../media/image105.wmf"/><Relationship Id="rId10" Type="http://schemas.openxmlformats.org/officeDocument/2006/relationships/image" Target="../media/image110.wmf"/><Relationship Id="rId4" Type="http://schemas.openxmlformats.org/officeDocument/2006/relationships/image" Target="../media/image104.wmf"/><Relationship Id="rId9" Type="http://schemas.openxmlformats.org/officeDocument/2006/relationships/image" Target="../media/image10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1.wmf"/><Relationship Id="rId1" Type="http://schemas.openxmlformats.org/officeDocument/2006/relationships/image" Target="../media/image117.wmf"/><Relationship Id="rId4" Type="http://schemas.openxmlformats.org/officeDocument/2006/relationships/image" Target="../media/image11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0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10" Type="http://schemas.openxmlformats.org/officeDocument/2006/relationships/image" Target="../media/image43.wmf"/><Relationship Id="rId4" Type="http://schemas.openxmlformats.org/officeDocument/2006/relationships/image" Target="../media/image37.wmf"/><Relationship Id="rId9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30.wmf"/><Relationship Id="rId4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12" Type="http://schemas.openxmlformats.org/officeDocument/2006/relationships/image" Target="../media/image62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11" Type="http://schemas.openxmlformats.org/officeDocument/2006/relationships/image" Target="../media/image61.wmf"/><Relationship Id="rId5" Type="http://schemas.openxmlformats.org/officeDocument/2006/relationships/image" Target="../media/image55.wmf"/><Relationship Id="rId10" Type="http://schemas.openxmlformats.org/officeDocument/2006/relationships/image" Target="../media/image60.wmf"/><Relationship Id="rId4" Type="http://schemas.openxmlformats.org/officeDocument/2006/relationships/image" Target="../media/image54.wmf"/><Relationship Id="rId9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34597-E3FF-4069-AC4B-ED66B121A7B8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F7690-89C4-4211-A5B6-9AF6B2A38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5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F7690-89C4-4211-A5B6-9AF6B2A38D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01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1102-A6C8-44C9-BF9A-A40BBCC16311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B687-F025-4706-95CB-8E151B476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02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1102-A6C8-44C9-BF9A-A40BBCC16311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B687-F025-4706-95CB-8E151B476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40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1102-A6C8-44C9-BF9A-A40BBCC16311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B687-F025-4706-95CB-8E151B476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37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7547-63F0-466B-B4D3-76E0638C842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8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8614-91AC-4B95-B2B0-EF5B375D616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598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05F88-B3DA-44D4-94E9-5A7CC480DA4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01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B8A9-C2FF-447E-808A-7CEA2F333F8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79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6ACB-13E6-4DF2-A7C1-FF75262FB82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574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E8CD3-7C2B-4B56-AD94-000AE997926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84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8D17-2DA7-4A7D-A07F-B67D883BE9B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683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C077-C678-4EFF-BF19-E9BDD616010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62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1102-A6C8-44C9-BF9A-A40BBCC16311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B687-F025-4706-95CB-8E151B476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06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95687-16F2-4988-A079-1CBAF22F0D9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916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F92E-37E9-4A29-80AC-A90A9D31ED0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707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D0E5-EDB8-4D2E-BC09-04E08C27126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62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1102-A6C8-44C9-BF9A-A40BBCC16311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B687-F025-4706-95CB-8E151B476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06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1102-A6C8-44C9-BF9A-A40BBCC16311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B687-F025-4706-95CB-8E151B476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95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22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22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1102-A6C8-44C9-BF9A-A40BBCC16311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B687-F025-4706-95CB-8E151B476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97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1102-A6C8-44C9-BF9A-A40BBCC16311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B687-F025-4706-95CB-8E151B476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1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1102-A6C8-44C9-BF9A-A40BBCC16311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B687-F025-4706-95CB-8E151B476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89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5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1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1102-A6C8-44C9-BF9A-A40BBCC16311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B687-F025-4706-95CB-8E151B476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0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1102-A6C8-44C9-BF9A-A40BBCC16311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B687-F025-4706-95CB-8E151B476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6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51102-A6C8-44C9-BF9A-A40BBCC16311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6B687-F025-4706-95CB-8E151B476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9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51102-A6C8-44C9-BF9A-A40BBCC16311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6B687-F025-4706-95CB-8E151B476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24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image" Target="../media/image38.wmf"/><Relationship Id="rId18" Type="http://schemas.openxmlformats.org/officeDocument/2006/relationships/oleObject" Target="../embeddings/oleObject27.bin"/><Relationship Id="rId3" Type="http://schemas.openxmlformats.org/officeDocument/2006/relationships/oleObject" Target="../embeddings/oleObject20.bin"/><Relationship Id="rId21" Type="http://schemas.openxmlformats.org/officeDocument/2006/relationships/image" Target="../media/image42.wmf"/><Relationship Id="rId7" Type="http://schemas.openxmlformats.org/officeDocument/2006/relationships/oleObject" Target="../embeddings/oleObject22.bin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6.bin"/><Relationship Id="rId20" Type="http://schemas.openxmlformats.org/officeDocument/2006/relationships/oleObject" Target="../embeddings/oleObject28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35.wmf"/><Relationship Id="rId11" Type="http://schemas.openxmlformats.org/officeDocument/2006/relationships/image" Target="../media/image44.png"/><Relationship Id="rId24" Type="http://schemas.openxmlformats.org/officeDocument/2006/relationships/image" Target="../media/image43.wmf"/><Relationship Id="rId5" Type="http://schemas.openxmlformats.org/officeDocument/2006/relationships/oleObject" Target="../embeddings/oleObject21.bin"/><Relationship Id="rId15" Type="http://schemas.openxmlformats.org/officeDocument/2006/relationships/image" Target="../media/image39.wmf"/><Relationship Id="rId23" Type="http://schemas.openxmlformats.org/officeDocument/2006/relationships/oleObject" Target="../embeddings/oleObject30.bin"/><Relationship Id="rId10" Type="http://schemas.openxmlformats.org/officeDocument/2006/relationships/image" Target="../media/image37.wmf"/><Relationship Id="rId19" Type="http://schemas.openxmlformats.org/officeDocument/2006/relationships/image" Target="../media/image41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3.bin"/><Relationship Id="rId14" Type="http://schemas.openxmlformats.org/officeDocument/2006/relationships/oleObject" Target="../embeddings/oleObject25.bin"/><Relationship Id="rId22" Type="http://schemas.openxmlformats.org/officeDocument/2006/relationships/oleObject" Target="../embeddings/oleObject2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35.bin"/><Relationship Id="rId3" Type="http://schemas.openxmlformats.org/officeDocument/2006/relationships/image" Target="../media/image48.png"/><Relationship Id="rId7" Type="http://schemas.openxmlformats.org/officeDocument/2006/relationships/oleObject" Target="../embeddings/oleObject32.bin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wmf"/><Relationship Id="rId11" Type="http://schemas.openxmlformats.org/officeDocument/2006/relationships/image" Target="../media/image50.png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46.wmf"/><Relationship Id="rId4" Type="http://schemas.openxmlformats.org/officeDocument/2006/relationships/image" Target="../media/image49.png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4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oleObject" Target="../embeddings/oleObject40.bin"/><Relationship Id="rId18" Type="http://schemas.openxmlformats.org/officeDocument/2006/relationships/image" Target="../media/image57.wmf"/><Relationship Id="rId26" Type="http://schemas.openxmlformats.org/officeDocument/2006/relationships/image" Target="../media/image61.wmf"/><Relationship Id="rId3" Type="http://schemas.openxmlformats.org/officeDocument/2006/relationships/image" Target="../media/image63.png"/><Relationship Id="rId21" Type="http://schemas.openxmlformats.org/officeDocument/2006/relationships/oleObject" Target="../embeddings/oleObject44.bin"/><Relationship Id="rId7" Type="http://schemas.openxmlformats.org/officeDocument/2006/relationships/image" Target="../media/image52.wmf"/><Relationship Id="rId12" Type="http://schemas.openxmlformats.org/officeDocument/2006/relationships/image" Target="../media/image64.png"/><Relationship Id="rId17" Type="http://schemas.openxmlformats.org/officeDocument/2006/relationships/oleObject" Target="../embeddings/oleObject42.bin"/><Relationship Id="rId25" Type="http://schemas.openxmlformats.org/officeDocument/2006/relationships/oleObject" Target="../embeddings/oleObject46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6.wmf"/><Relationship Id="rId20" Type="http://schemas.openxmlformats.org/officeDocument/2006/relationships/image" Target="../media/image58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54.wmf"/><Relationship Id="rId24" Type="http://schemas.openxmlformats.org/officeDocument/2006/relationships/image" Target="../media/image60.wmf"/><Relationship Id="rId5" Type="http://schemas.openxmlformats.org/officeDocument/2006/relationships/image" Target="../media/image51.wmf"/><Relationship Id="rId15" Type="http://schemas.openxmlformats.org/officeDocument/2006/relationships/oleObject" Target="../embeddings/oleObject41.bin"/><Relationship Id="rId23" Type="http://schemas.openxmlformats.org/officeDocument/2006/relationships/oleObject" Target="../embeddings/oleObject45.bin"/><Relationship Id="rId28" Type="http://schemas.openxmlformats.org/officeDocument/2006/relationships/image" Target="../media/image62.wmf"/><Relationship Id="rId10" Type="http://schemas.openxmlformats.org/officeDocument/2006/relationships/oleObject" Target="../embeddings/oleObject39.bin"/><Relationship Id="rId19" Type="http://schemas.openxmlformats.org/officeDocument/2006/relationships/oleObject" Target="../embeddings/oleObject43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53.wmf"/><Relationship Id="rId14" Type="http://schemas.openxmlformats.org/officeDocument/2006/relationships/image" Target="../media/image55.wmf"/><Relationship Id="rId22" Type="http://schemas.openxmlformats.org/officeDocument/2006/relationships/image" Target="../media/image59.wmf"/><Relationship Id="rId27" Type="http://schemas.openxmlformats.org/officeDocument/2006/relationships/oleObject" Target="../embeddings/oleObject47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image" Target="../media/image73.png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7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71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5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7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68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oleObject" Target="../embeddings/oleObject60.bin"/><Relationship Id="rId18" Type="http://schemas.openxmlformats.org/officeDocument/2006/relationships/oleObject" Target="../embeddings/oleObject62.bin"/><Relationship Id="rId3" Type="http://schemas.openxmlformats.org/officeDocument/2006/relationships/oleObject" Target="../embeddings/oleObject55.bin"/><Relationship Id="rId21" Type="http://schemas.openxmlformats.org/officeDocument/2006/relationships/oleObject" Target="../embeddings/oleObject64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81.wmf"/><Relationship Id="rId17" Type="http://schemas.openxmlformats.org/officeDocument/2006/relationships/image" Target="../media/image8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1.bin"/><Relationship Id="rId20" Type="http://schemas.openxmlformats.org/officeDocument/2006/relationships/image" Target="../media/image84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59.bin"/><Relationship Id="rId24" Type="http://schemas.openxmlformats.org/officeDocument/2006/relationships/image" Target="../media/image86.wmf"/><Relationship Id="rId5" Type="http://schemas.openxmlformats.org/officeDocument/2006/relationships/oleObject" Target="../embeddings/oleObject56.bin"/><Relationship Id="rId15" Type="http://schemas.openxmlformats.org/officeDocument/2006/relationships/image" Target="../media/image87.emf"/><Relationship Id="rId23" Type="http://schemas.openxmlformats.org/officeDocument/2006/relationships/oleObject" Target="../embeddings/oleObject65.bin"/><Relationship Id="rId10" Type="http://schemas.openxmlformats.org/officeDocument/2006/relationships/image" Target="../media/image80.wmf"/><Relationship Id="rId19" Type="http://schemas.openxmlformats.org/officeDocument/2006/relationships/oleObject" Target="../embeddings/oleObject63.bin"/><Relationship Id="rId4" Type="http://schemas.openxmlformats.org/officeDocument/2006/relationships/image" Target="../media/image68.wmf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82.wmf"/><Relationship Id="rId22" Type="http://schemas.openxmlformats.org/officeDocument/2006/relationships/image" Target="../media/image85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image" Target="../media/image94.wmf"/><Relationship Id="rId18" Type="http://schemas.openxmlformats.org/officeDocument/2006/relationships/oleObject" Target="../embeddings/oleObject73.bin"/><Relationship Id="rId3" Type="http://schemas.openxmlformats.org/officeDocument/2006/relationships/image" Target="../media/image99.png"/><Relationship Id="rId21" Type="http://schemas.openxmlformats.org/officeDocument/2006/relationships/image" Target="../media/image98.wmf"/><Relationship Id="rId7" Type="http://schemas.openxmlformats.org/officeDocument/2006/relationships/image" Target="../media/image91.wmf"/><Relationship Id="rId12" Type="http://schemas.openxmlformats.org/officeDocument/2006/relationships/oleObject" Target="../embeddings/oleObject70.bin"/><Relationship Id="rId17" Type="http://schemas.openxmlformats.org/officeDocument/2006/relationships/image" Target="../media/image9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2.bin"/><Relationship Id="rId20" Type="http://schemas.openxmlformats.org/officeDocument/2006/relationships/oleObject" Target="../embeddings/oleObject74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93.wmf"/><Relationship Id="rId5" Type="http://schemas.openxmlformats.org/officeDocument/2006/relationships/image" Target="../media/image68.wmf"/><Relationship Id="rId15" Type="http://schemas.openxmlformats.org/officeDocument/2006/relationships/image" Target="../media/image95.wmf"/><Relationship Id="rId10" Type="http://schemas.openxmlformats.org/officeDocument/2006/relationships/oleObject" Target="../embeddings/oleObject69.bin"/><Relationship Id="rId19" Type="http://schemas.openxmlformats.org/officeDocument/2006/relationships/image" Target="../media/image97.wmf"/><Relationship Id="rId4" Type="http://schemas.openxmlformats.org/officeDocument/2006/relationships/oleObject" Target="../embeddings/oleObject66.bin"/><Relationship Id="rId9" Type="http://schemas.openxmlformats.org/officeDocument/2006/relationships/image" Target="../media/image92.wmf"/><Relationship Id="rId14" Type="http://schemas.openxmlformats.org/officeDocument/2006/relationships/oleObject" Target="../embeddings/oleObject71.bin"/><Relationship Id="rId22" Type="http://schemas.openxmlformats.org/officeDocument/2006/relationships/image" Target="../media/image10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13" Type="http://schemas.openxmlformats.org/officeDocument/2006/relationships/oleObject" Target="../embeddings/oleObject80.bin"/><Relationship Id="rId18" Type="http://schemas.openxmlformats.org/officeDocument/2006/relationships/image" Target="../media/image108.wmf"/><Relationship Id="rId26" Type="http://schemas.openxmlformats.org/officeDocument/2006/relationships/image" Target="../media/image111.wmf"/><Relationship Id="rId3" Type="http://schemas.openxmlformats.org/officeDocument/2006/relationships/oleObject" Target="../embeddings/oleObject75.bin"/><Relationship Id="rId21" Type="http://schemas.openxmlformats.org/officeDocument/2006/relationships/oleObject" Target="../embeddings/oleObject84.bin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105.wmf"/><Relationship Id="rId17" Type="http://schemas.openxmlformats.org/officeDocument/2006/relationships/oleObject" Target="../embeddings/oleObject82.bin"/><Relationship Id="rId25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7.wmf"/><Relationship Id="rId20" Type="http://schemas.openxmlformats.org/officeDocument/2006/relationships/image" Target="../media/image109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02.wmf"/><Relationship Id="rId11" Type="http://schemas.openxmlformats.org/officeDocument/2006/relationships/oleObject" Target="../embeddings/oleObject79.bin"/><Relationship Id="rId24" Type="http://schemas.openxmlformats.org/officeDocument/2006/relationships/oleObject" Target="../embeddings/oleObject85.bin"/><Relationship Id="rId5" Type="http://schemas.openxmlformats.org/officeDocument/2006/relationships/oleObject" Target="../embeddings/oleObject76.bin"/><Relationship Id="rId15" Type="http://schemas.openxmlformats.org/officeDocument/2006/relationships/oleObject" Target="../embeddings/oleObject81.bin"/><Relationship Id="rId23" Type="http://schemas.openxmlformats.org/officeDocument/2006/relationships/image" Target="../media/image112.emf"/><Relationship Id="rId10" Type="http://schemas.openxmlformats.org/officeDocument/2006/relationships/image" Target="../media/image104.wmf"/><Relationship Id="rId19" Type="http://schemas.openxmlformats.org/officeDocument/2006/relationships/oleObject" Target="../embeddings/oleObject83.bin"/><Relationship Id="rId4" Type="http://schemas.openxmlformats.org/officeDocument/2006/relationships/image" Target="../media/image101.wmf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106.wmf"/><Relationship Id="rId22" Type="http://schemas.openxmlformats.org/officeDocument/2006/relationships/image" Target="../media/image110.wmf"/><Relationship Id="rId27" Type="http://schemas.openxmlformats.org/officeDocument/2006/relationships/oleObject" Target="../embeddings/oleObject87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3" Type="http://schemas.openxmlformats.org/officeDocument/2006/relationships/oleObject" Target="../embeddings/oleObject88.bin"/><Relationship Id="rId7" Type="http://schemas.openxmlformats.org/officeDocument/2006/relationships/image" Target="../media/image11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4.wmf"/><Relationship Id="rId5" Type="http://schemas.openxmlformats.org/officeDocument/2006/relationships/oleObject" Target="../embeddings/oleObject89.bin"/><Relationship Id="rId4" Type="http://schemas.openxmlformats.org/officeDocument/2006/relationships/image" Target="../media/image113.wmf"/><Relationship Id="rId9" Type="http://schemas.openxmlformats.org/officeDocument/2006/relationships/image" Target="../media/image115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3" Type="http://schemas.openxmlformats.org/officeDocument/2006/relationships/image" Target="../media/image120.png"/><Relationship Id="rId7" Type="http://schemas.openxmlformats.org/officeDocument/2006/relationships/image" Target="../media/image1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92.bin"/><Relationship Id="rId11" Type="http://schemas.openxmlformats.org/officeDocument/2006/relationships/image" Target="../media/image119.wmf"/><Relationship Id="rId5" Type="http://schemas.openxmlformats.org/officeDocument/2006/relationships/image" Target="../media/image117.wmf"/><Relationship Id="rId10" Type="http://schemas.openxmlformats.org/officeDocument/2006/relationships/oleObject" Target="../embeddings/oleObject94.bin"/><Relationship Id="rId4" Type="http://schemas.openxmlformats.org/officeDocument/2006/relationships/oleObject" Target="../embeddings/oleObject91.bin"/><Relationship Id="rId9" Type="http://schemas.openxmlformats.org/officeDocument/2006/relationships/image" Target="../media/image118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6.wmf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5.wmf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6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5.wmf"/><Relationship Id="rId4" Type="http://schemas.openxmlformats.org/officeDocument/2006/relationships/image" Target="../media/image17.png"/><Relationship Id="rId9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8.bin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wmf"/><Relationship Id="rId9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34.png"/><Relationship Id="rId18" Type="http://schemas.openxmlformats.org/officeDocument/2006/relationships/oleObject" Target="../embeddings/oleObject18.bin"/><Relationship Id="rId3" Type="http://schemas.openxmlformats.org/officeDocument/2006/relationships/image" Target="../media/image32.png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8.wmf"/><Relationship Id="rId1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19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png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25.wmf"/><Relationship Id="rId15" Type="http://schemas.openxmlformats.org/officeDocument/2006/relationships/image" Target="../media/image29.wmf"/><Relationship Id="rId10" Type="http://schemas.openxmlformats.org/officeDocument/2006/relationships/image" Target="../media/image27.wmf"/><Relationship Id="rId19" Type="http://schemas.openxmlformats.org/officeDocument/2006/relationships/image" Target="../media/image31.wmf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4.bin"/><Relationship Id="rId14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" y="1066800"/>
            <a:ext cx="8991600" cy="54322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tabLst>
                <a:tab pos="444500" algn="l"/>
              </a:tabLst>
            </a:pPr>
            <a:r>
              <a:rPr lang="en-US" sz="36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12A2</a:t>
            </a:r>
            <a:endParaRPr lang="en-US" sz="3600" b="1" cap="none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44500" algn="l"/>
              </a:tabLst>
            </a:pPr>
            <a:r>
              <a:rPr lang="en-US" sz="36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THPT</a:t>
            </a:r>
            <a:r>
              <a:rPr lang="en-US" sz="3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3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Giữ</a:t>
            </a:r>
            <a:endParaRPr lang="en-US" sz="3600" b="1" cap="none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44500" algn="l"/>
              </a:tabLst>
            </a:pPr>
            <a:endParaRPr lang="en-US" sz="6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44500" algn="l"/>
              </a:tabLst>
            </a:pPr>
            <a:endParaRPr lang="en-US" sz="11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44500" algn="l"/>
              </a:tabLst>
            </a:pPr>
            <a:r>
              <a:rPr lang="en-US" sz="3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tabLst>
                <a:tab pos="444500" algn="l"/>
              </a:tabLst>
            </a:pPr>
            <a:endParaRPr lang="en-US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444500" algn="l"/>
              </a:tabLst>
            </a:pPr>
            <a:endParaRPr lang="en-US" sz="1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444500" algn="l"/>
              </a:tabLst>
            </a:pPr>
            <a:r>
              <a:rPr lang="en-US" sz="3600" b="1" cap="none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6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I-</a:t>
            </a:r>
            <a:r>
              <a:rPr lang="en-US" sz="3600" b="1" cap="none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18</a:t>
            </a:r>
          </a:p>
          <a:p>
            <a:pPr algn="ctr">
              <a:tabLst>
                <a:tab pos="444500" algn="l"/>
              </a:tabLst>
            </a:pPr>
            <a:endParaRPr lang="en-US" b="1" cap="none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444500" algn="l"/>
              </a:tabLst>
            </a:pPr>
            <a:r>
              <a:rPr lang="en-US" sz="36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ỨNG</a:t>
            </a:r>
            <a:r>
              <a:rPr lang="en-US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DỤNG</a:t>
            </a:r>
            <a:r>
              <a:rPr lang="en-US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ĐẠO</a:t>
            </a:r>
            <a:r>
              <a:rPr lang="en-US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HÀM</a:t>
            </a:r>
            <a:r>
              <a:rPr lang="en-US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ĐỂ</a:t>
            </a:r>
            <a:r>
              <a:rPr lang="en-US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KHẢO</a:t>
            </a:r>
            <a:r>
              <a:rPr lang="en-US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SÁT</a:t>
            </a:r>
            <a:endParaRPr lang="en-US" sz="3600" b="1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tabLst>
                <a:tab pos="444500" algn="l"/>
              </a:tabLst>
            </a:pPr>
            <a:r>
              <a:rPr lang="en-US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VẼ</a:t>
            </a:r>
            <a:r>
              <a:rPr lang="en-US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ĐỒ</a:t>
            </a:r>
            <a:r>
              <a:rPr lang="en-US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THỊ</a:t>
            </a:r>
            <a:r>
              <a:rPr lang="en-US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HÀM</a:t>
            </a:r>
            <a:r>
              <a:rPr lang="en-US" sz="3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SỐ</a:t>
            </a:r>
            <a:endParaRPr lang="en-US" sz="36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0"/>
            <a:ext cx="43434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86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381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ÔN TẬP LÝ THUYẾT</a:t>
            </a:r>
            <a:endParaRPr lang="en-US" sz="18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8200" y="493253"/>
            <a:ext cx="6934200" cy="707886"/>
            <a:chOff x="838200" y="493253"/>
            <a:chExt cx="6934200" cy="707886"/>
          </a:xfrm>
        </p:grpSpPr>
        <p:grpSp>
          <p:nvGrpSpPr>
            <p:cNvPr id="53" name="Group 52"/>
            <p:cNvGrpSpPr/>
            <p:nvPr/>
          </p:nvGrpSpPr>
          <p:grpSpPr>
            <a:xfrm>
              <a:off x="838200" y="493253"/>
              <a:ext cx="6934200" cy="707886"/>
              <a:chOff x="135520" y="2846684"/>
              <a:chExt cx="6934200" cy="707886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135520" y="2846684"/>
                <a:ext cx="6934200" cy="707886"/>
                <a:chOff x="29901" y="387753"/>
                <a:chExt cx="6934200" cy="707886"/>
              </a:xfrm>
            </p:grpSpPr>
            <p:sp>
              <p:nvSpPr>
                <p:cNvPr id="84" name="TextBox 83"/>
                <p:cNvSpPr txBox="1"/>
                <p:nvPr/>
              </p:nvSpPr>
              <p:spPr>
                <a:xfrm>
                  <a:off x="29901" y="387753"/>
                  <a:ext cx="69342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latin typeface="Times New Roman" pitchFamily="18" charset="0"/>
                      <a:cs typeface="Times New Roman" pitchFamily="18" charset="0"/>
                    </a:rPr>
                    <a:t>      </a:t>
                  </a:r>
                  <a:r>
                    <a:rPr lang="en-US" sz="2000" dirty="0" err="1" smtClean="0">
                      <a:latin typeface="Times New Roman" pitchFamily="18" charset="0"/>
                      <a:cs typeface="Times New Roman" pitchFamily="18" charset="0"/>
                    </a:rPr>
                    <a:t>Giả</a:t>
                  </a:r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 dirty="0" err="1" smtClean="0">
                      <a:latin typeface="Times New Roman" pitchFamily="18" charset="0"/>
                      <a:cs typeface="Times New Roman" pitchFamily="18" charset="0"/>
                    </a:rPr>
                    <a:t>sử</a:t>
                  </a:r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 dirty="0" err="1" smtClean="0">
                      <a:latin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 dirty="0" err="1" smtClean="0"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</a:rPr>
                    <a:t>                 </a:t>
                  </a:r>
                  <a:r>
                    <a:rPr lang="en-US" sz="2000" dirty="0" err="1" smtClean="0">
                      <a:latin typeface="Times New Roman" pitchFamily="18" charset="0"/>
                      <a:cs typeface="Times New Roman" pitchFamily="18" charset="0"/>
                    </a:rPr>
                    <a:t>có</a:t>
                  </a:r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 dirty="0" err="1" smtClean="0">
                      <a:latin typeface="Times New Roman" pitchFamily="18" charset="0"/>
                      <a:cs typeface="Times New Roman" pitchFamily="18" charset="0"/>
                    </a:rPr>
                    <a:t>đồ</a:t>
                  </a:r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 dirty="0" err="1" smtClean="0">
                      <a:latin typeface="Times New Roman" pitchFamily="18" charset="0"/>
                      <a:cs typeface="Times New Roman" pitchFamily="18" charset="0"/>
                    </a:rPr>
                    <a:t>thị</a:t>
                  </a:r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 dirty="0" err="1" smtClean="0"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</a:rPr>
                    <a:t>         </a:t>
                  </a:r>
                  <a:r>
                    <a:rPr lang="en-US" sz="2000" dirty="0" err="1" smtClean="0"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 dirty="0" err="1" smtClean="0">
                      <a:latin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 dirty="0" err="1" smtClean="0"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</a:rPr>
                    <a:t>                    </a:t>
                  </a:r>
                </a:p>
                <a:p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</a:rPr>
                    <a:t>    </a:t>
                  </a:r>
                  <a:r>
                    <a:rPr lang="en-US" sz="2000" dirty="0" err="1" smtClean="0">
                      <a:latin typeface="Times New Roman" pitchFamily="18" charset="0"/>
                      <a:cs typeface="Times New Roman" pitchFamily="18" charset="0"/>
                    </a:rPr>
                    <a:t>có</a:t>
                  </a:r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 dirty="0" err="1" smtClean="0">
                      <a:latin typeface="Times New Roman" pitchFamily="18" charset="0"/>
                      <a:cs typeface="Times New Roman" pitchFamily="18" charset="0"/>
                    </a:rPr>
                    <a:t>đồ</a:t>
                  </a:r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 dirty="0" err="1" smtClean="0">
                      <a:latin typeface="Times New Roman" pitchFamily="18" charset="0"/>
                      <a:cs typeface="Times New Roman" pitchFamily="18" charset="0"/>
                    </a:rPr>
                    <a:t>thị</a:t>
                  </a:r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 dirty="0" err="1" smtClean="0"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</a:rPr>
                    <a:t>          . </a:t>
                  </a:r>
                  <a:endParaRPr lang="en-US" sz="2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aphicFrame>
              <p:nvGraphicFramePr>
                <p:cNvPr id="85" name="Object 8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71568212"/>
                    </p:ext>
                  </p:extLst>
                </p:nvPr>
              </p:nvGraphicFramePr>
              <p:xfrm>
                <a:off x="2087301" y="431906"/>
                <a:ext cx="927100" cy="3048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3056" name="Equation" r:id="rId3" imgW="927000" imgH="304560" progId="Equation.DSMT4">
                        <p:embed/>
                      </p:oleObj>
                    </mc:Choice>
                    <mc:Fallback>
                      <p:oleObj name="Equation" r:id="rId3" imgW="927000" imgH="3045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087301" y="431906"/>
                              <a:ext cx="927100" cy="3048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65" name="Object 6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40282605"/>
                  </p:ext>
                </p:extLst>
              </p:nvPr>
            </p:nvGraphicFramePr>
            <p:xfrm>
              <a:off x="4326520" y="2879934"/>
              <a:ext cx="469900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057" name="Equation" r:id="rId5" imgW="469800" imgH="380880" progId="Equation.DSMT4">
                      <p:embed/>
                    </p:oleObj>
                  </mc:Choice>
                  <mc:Fallback>
                    <p:oleObj name="Equation" r:id="rId5" imgW="469800" imgH="3808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4326520" y="2879934"/>
                            <a:ext cx="469900" cy="381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6" name="Object 6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43631442"/>
                  </p:ext>
                </p:extLst>
              </p:nvPr>
            </p:nvGraphicFramePr>
            <p:xfrm>
              <a:off x="5926720" y="2921544"/>
              <a:ext cx="914400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058" name="Equation" r:id="rId7" imgW="914400" imgH="304560" progId="Equation.DSMT4">
                      <p:embed/>
                    </p:oleObj>
                  </mc:Choice>
                  <mc:Fallback>
                    <p:oleObj name="Equation" r:id="rId7" imgW="914400" imgH="3045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5926720" y="2921544"/>
                            <a:ext cx="914400" cy="3048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7" name="Object 6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48354351"/>
                  </p:ext>
                </p:extLst>
              </p:nvPr>
            </p:nvGraphicFramePr>
            <p:xfrm>
              <a:off x="1735720" y="3119437"/>
              <a:ext cx="495300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059" name="Equation" r:id="rId9" imgW="495000" imgH="380880" progId="Equation.DSMT4">
                      <p:embed/>
                    </p:oleObj>
                  </mc:Choice>
                  <mc:Fallback>
                    <p:oleObj name="Equation" r:id="rId9" imgW="495000" imgH="3808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35720" y="3119437"/>
                            <a:ext cx="495300" cy="381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96" name="Heptagon 95"/>
            <p:cNvSpPr/>
            <p:nvPr/>
          </p:nvSpPr>
          <p:spPr>
            <a:xfrm>
              <a:off x="838200" y="493253"/>
              <a:ext cx="381000" cy="375428"/>
            </a:xfrm>
            <a:prstGeom prst="hept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2482" name="Picture 104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1200150"/>
            <a:ext cx="37719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251857" y="4982365"/>
            <a:ext cx="6858000" cy="1037435"/>
            <a:chOff x="1251857" y="2133600"/>
            <a:chExt cx="6858000" cy="1037435"/>
          </a:xfrm>
        </p:grpSpPr>
        <p:sp>
          <p:nvSpPr>
            <p:cNvPr id="2" name="TextBox 1"/>
            <p:cNvSpPr txBox="1"/>
            <p:nvPr/>
          </p:nvSpPr>
          <p:spPr>
            <a:xfrm>
              <a:off x="1251857" y="2133600"/>
              <a:ext cx="6858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Số nghiệm của phương trình (1) </a:t>
              </a:r>
              <a:r>
                <a:rPr lang="en-US" sz="200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là </a:t>
              </a:r>
              <a:r>
                <a:rPr lang="en-US" sz="2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số giao điểm </a:t>
              </a:r>
              <a:r>
                <a:rPr lang="en-US" sz="200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của hai đồ thị.</a:t>
              </a:r>
            </a:p>
            <a:p>
              <a:pPr lvl="0"/>
              <a:r>
                <a:rPr lang="en-US" sz="200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Giả </a:t>
              </a:r>
              <a:r>
                <a:rPr lang="en-US" sz="2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sử phương trình (1) có các nghiệm là             .  Khi </a:t>
              </a:r>
              <a:r>
                <a:rPr lang="en-US" sz="200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đó, </a:t>
              </a:r>
              <a:r>
                <a:rPr lang="en-US" sz="2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</a:p>
            <a:p>
              <a:pPr lvl="0"/>
              <a:r>
                <a:rPr lang="en-US" sz="200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giao </a:t>
              </a:r>
              <a:r>
                <a:rPr lang="en-US" sz="2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điểm của        và      </a:t>
              </a:r>
              <a:r>
                <a:rPr lang="en-US" sz="2000" i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2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là </a:t>
              </a:r>
            </a:p>
          </p:txBody>
        </p:sp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51204"/>
                </p:ext>
              </p:extLst>
            </p:nvPr>
          </p:nvGraphicFramePr>
          <p:xfrm>
            <a:off x="5608700" y="2523998"/>
            <a:ext cx="704273" cy="300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060" name="Equation" r:id="rId12" imgW="774360" imgH="330120" progId="Equation.DSMT4">
                    <p:embed/>
                  </p:oleObj>
                </mc:Choice>
                <mc:Fallback>
                  <p:oleObj name="Equation" r:id="rId12" imgW="774360" imgH="330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5608700" y="2523998"/>
                          <a:ext cx="704273" cy="30018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9184307"/>
                </p:ext>
              </p:extLst>
            </p:nvPr>
          </p:nvGraphicFramePr>
          <p:xfrm>
            <a:off x="2775858" y="2754086"/>
            <a:ext cx="4699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061" name="Equation" r:id="rId14" imgW="469696" imgH="380835" progId="Equation.DSMT4">
                    <p:embed/>
                  </p:oleObj>
                </mc:Choice>
                <mc:Fallback>
                  <p:oleObj name="Equation" r:id="rId14" imgW="469696" imgH="38083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5858" y="2754086"/>
                          <a:ext cx="4699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7279907"/>
                </p:ext>
              </p:extLst>
            </p:nvPr>
          </p:nvGraphicFramePr>
          <p:xfrm>
            <a:off x="3604305" y="2768600"/>
            <a:ext cx="4953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062" name="Equation" r:id="rId16" imgW="495000" imgH="380880" progId="Equation.DSMT4">
                    <p:embed/>
                  </p:oleObj>
                </mc:Choice>
                <mc:Fallback>
                  <p:oleObj name="Equation" r:id="rId16" imgW="495000" imgH="380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4305" y="2768600"/>
                          <a:ext cx="4953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18671488"/>
                </p:ext>
              </p:extLst>
            </p:nvPr>
          </p:nvGraphicFramePr>
          <p:xfrm>
            <a:off x="4448629" y="2764635"/>
            <a:ext cx="33782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063" name="Equation" r:id="rId18" imgW="3377880" imgH="406080" progId="Equation.DSMT4">
                    <p:embed/>
                  </p:oleObj>
                </mc:Choice>
                <mc:Fallback>
                  <p:oleObj name="Equation" r:id="rId18" imgW="3377880" imgH="4060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8629" y="2764635"/>
                          <a:ext cx="33782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461858"/>
              </p:ext>
            </p:extLst>
          </p:nvPr>
        </p:nvGraphicFramePr>
        <p:xfrm>
          <a:off x="3352800" y="4516903"/>
          <a:ext cx="213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64" name="Equation" r:id="rId20" imgW="1777680" imgH="380880" progId="Equation.DSMT4">
                  <p:embed/>
                </p:oleObj>
              </mc:Choice>
              <mc:Fallback>
                <p:oleObj name="Equation" r:id="rId20" imgW="17776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516903"/>
                        <a:ext cx="2133600" cy="4572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219200" y="4067965"/>
            <a:ext cx="7408817" cy="427167"/>
            <a:chOff x="1219200" y="1219200"/>
            <a:chExt cx="7408817" cy="427167"/>
          </a:xfrm>
        </p:grpSpPr>
        <p:sp>
          <p:nvSpPr>
            <p:cNvPr id="10" name="Rectangle 9"/>
            <p:cNvSpPr/>
            <p:nvPr/>
          </p:nvSpPr>
          <p:spPr>
            <a:xfrm>
              <a:off x="1219200" y="1246257"/>
              <a:ext cx="74088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Để tìm hoành độ giao điểm của          </a:t>
              </a:r>
              <a:r>
                <a:rPr lang="en-US" sz="200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và          ta đi giải phương trình       </a:t>
              </a:r>
              <a:endParaRPr lang="en-US" sz="2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4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4184755"/>
                </p:ext>
              </p:extLst>
            </p:nvPr>
          </p:nvGraphicFramePr>
          <p:xfrm>
            <a:off x="4559300" y="1246257"/>
            <a:ext cx="4699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065" name="Equation" r:id="rId22" imgW="469800" imgH="380880" progId="Equation.DSMT4">
                    <p:embed/>
                  </p:oleObj>
                </mc:Choice>
                <mc:Fallback>
                  <p:oleObj name="Equation" r:id="rId22" imgW="469800" imgH="380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9300" y="1246257"/>
                          <a:ext cx="4699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7612172"/>
                </p:ext>
              </p:extLst>
            </p:nvPr>
          </p:nvGraphicFramePr>
          <p:xfrm>
            <a:off x="5448300" y="1219200"/>
            <a:ext cx="4953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066" name="Equation" r:id="rId23" imgW="495000" imgH="380880" progId="Equation.DSMT4">
                    <p:embed/>
                  </p:oleObj>
                </mc:Choice>
                <mc:Fallback>
                  <p:oleObj name="Equation" r:id="rId23" imgW="495000" imgH="380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8300" y="1219200"/>
                          <a:ext cx="4953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99278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0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59162"/>
            <a:ext cx="2667000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10053"/>
            <a:ext cx="2141538" cy="233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381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ÔN TẬP LÝ THUYẾT</a:t>
            </a:r>
            <a:endParaRPr lang="en-US" sz="18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89294" y="408009"/>
            <a:ext cx="8915400" cy="2246769"/>
            <a:chOff x="228600" y="3810000"/>
            <a:chExt cx="8915400" cy="2246769"/>
          </a:xfrm>
        </p:grpSpPr>
        <p:grpSp>
          <p:nvGrpSpPr>
            <p:cNvPr id="31" name="Group 30"/>
            <p:cNvGrpSpPr/>
            <p:nvPr/>
          </p:nvGrpSpPr>
          <p:grpSpPr>
            <a:xfrm>
              <a:off x="228600" y="3810000"/>
              <a:ext cx="8915400" cy="2246769"/>
              <a:chOff x="29901" y="387753"/>
              <a:chExt cx="9144000" cy="2246769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29901" y="387753"/>
                <a:ext cx="914400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     *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Cho 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                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).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                </a:t>
                </a:r>
              </a:p>
              <a:p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gồm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phần</a:t>
                </a:r>
                <a:endParaRPr lang="en-US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     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1: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Giữ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nguyên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phía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     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2: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Lấy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xứng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phía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dưới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qua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(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bỏ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phía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dưới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). </a:t>
                </a:r>
              </a:p>
              <a:p>
                <a:endParaRPr lang="en-US" sz="20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33" name="Object 3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15845399"/>
                  </p:ext>
                </p:extLst>
              </p:nvPr>
            </p:nvGraphicFramePr>
            <p:xfrm>
              <a:off x="2112960" y="455513"/>
              <a:ext cx="927101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924" name="Equation" r:id="rId5" imgW="927000" imgH="304560" progId="Equation.DSMT4">
                      <p:embed/>
                    </p:oleObj>
                  </mc:Choice>
                  <mc:Fallback>
                    <p:oleObj name="Equation" r:id="rId5" imgW="927000" imgH="3045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2112960" y="455513"/>
                            <a:ext cx="927101" cy="3048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693927"/>
                </p:ext>
              </p:extLst>
            </p:nvPr>
          </p:nvGraphicFramePr>
          <p:xfrm>
            <a:off x="2141799" y="4137930"/>
            <a:ext cx="15875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925" name="Equation" r:id="rId7" imgW="1587240" imgH="355320" progId="Equation.DSMT4">
                    <p:embed/>
                  </p:oleObj>
                </mc:Choice>
                <mc:Fallback>
                  <p:oleObj name="Equation" r:id="rId7" imgW="1587240" imgH="3553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141799" y="4137930"/>
                          <a:ext cx="1587500" cy="355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4529809"/>
                </p:ext>
              </p:extLst>
            </p:nvPr>
          </p:nvGraphicFramePr>
          <p:xfrm>
            <a:off x="952500" y="4498634"/>
            <a:ext cx="5334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926" name="Equation" r:id="rId9" imgW="533160" imgH="330120" progId="Equation.DSMT4">
                    <p:embed/>
                  </p:oleObj>
                </mc:Choice>
                <mc:Fallback>
                  <p:oleObj name="Equation" r:id="rId9" imgW="533160" imgH="3301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2500" y="4498634"/>
                          <a:ext cx="533400" cy="330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2008" name="Picture 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38" y="3733800"/>
            <a:ext cx="23486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14544" y="4676001"/>
            <a:ext cx="285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O</a:t>
            </a:r>
          </a:p>
        </p:txBody>
      </p:sp>
      <p:sp>
        <p:nvSpPr>
          <p:cNvPr id="3" name="Rectangle 2"/>
          <p:cNvSpPr/>
          <p:nvPr/>
        </p:nvSpPr>
        <p:spPr>
          <a:xfrm>
            <a:off x="3628539" y="4676001"/>
            <a:ext cx="2856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71702" y="4676001"/>
            <a:ext cx="2856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O</a:t>
            </a:r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730949"/>
              </p:ext>
            </p:extLst>
          </p:nvPr>
        </p:nvGraphicFramePr>
        <p:xfrm>
          <a:off x="315278" y="3962400"/>
          <a:ext cx="90392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27" name="Equation" r:id="rId12" imgW="927000" imgH="304560" progId="Equation.DSMT4">
                  <p:embed/>
                </p:oleObj>
              </mc:Choice>
              <mc:Fallback>
                <p:oleObj name="Equation" r:id="rId12" imgW="9270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5278" y="3962400"/>
                        <a:ext cx="903922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90828"/>
              </p:ext>
            </p:extLst>
          </p:nvPr>
        </p:nvGraphicFramePr>
        <p:xfrm>
          <a:off x="7621588" y="4495800"/>
          <a:ext cx="98901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28" name="Equation" r:id="rId13" imgW="1015920" imgH="355320" progId="Equation.DSMT4">
                  <p:embed/>
                </p:oleObj>
              </mc:Choice>
              <mc:Fallback>
                <p:oleObj name="Equation" r:id="rId13" imgW="1015920" imgH="35532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1588" y="4495800"/>
                        <a:ext cx="989012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Heptagon 50"/>
          <p:cNvSpPr/>
          <p:nvPr/>
        </p:nvSpPr>
        <p:spPr>
          <a:xfrm>
            <a:off x="152400" y="381000"/>
            <a:ext cx="381000" cy="37542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76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  <p:bldP spid="14" grpId="0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06" name="Picture 1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65701"/>
            <a:ext cx="2209800" cy="177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81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1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1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TIỆM</a:t>
            </a: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endParaRPr lang="en-US" sz="1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370" y="353720"/>
            <a:ext cx="8458200" cy="2209800"/>
          </a:xfrm>
        </p:spPr>
        <p:txBody>
          <a:bodyPr>
            <a:normAutofit/>
          </a:bodyPr>
          <a:lstStyle/>
          <a:p>
            <a:pPr marL="629920" marR="0" indent="-62992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629920" algn="l"/>
              </a:tabLst>
            </a:pPr>
            <a:r>
              <a:rPr lang="en-US" sz="2000" b="1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Câu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1: </a:t>
            </a:r>
            <a:r>
              <a:rPr lang="en-US" sz="2400" b="1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Đường</a:t>
            </a:r>
            <a:r>
              <a:rPr lang="en-US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cong</a:t>
            </a:r>
            <a:r>
              <a:rPr lang="en-US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vẽ</a:t>
            </a:r>
            <a:r>
              <a:rPr lang="en-US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bên</a:t>
            </a:r>
            <a:r>
              <a:rPr lang="en-US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đồ</a:t>
            </a:r>
            <a:r>
              <a:rPr lang="en-US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hàm</a:t>
            </a:r>
            <a:r>
              <a:rPr lang="en-US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nào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?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629920" marR="0" indent="-62992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AutoNum type="alphaUcPeriod"/>
              <a:tabLst>
                <a:tab pos="629920" algn="l"/>
              </a:tabLst>
            </a:pPr>
            <a:r>
              <a:rPr lang="en-US" sz="20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B.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	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	</a:t>
            </a:r>
          </a:p>
          <a:p>
            <a:pPr marR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629920" algn="l"/>
              </a:tabLst>
            </a:pPr>
            <a:r>
              <a:rPr lang="en-US" sz="20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C.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      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D.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     </a:t>
            </a:r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702244"/>
              </p:ext>
            </p:extLst>
          </p:nvPr>
        </p:nvGraphicFramePr>
        <p:xfrm>
          <a:off x="793750" y="914400"/>
          <a:ext cx="2146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99" name="Equation" r:id="rId4" imgW="2145960" imgH="342720" progId="Equation.DSMT4">
                  <p:embed/>
                </p:oleObj>
              </mc:Choice>
              <mc:Fallback>
                <p:oleObj name="Equation" r:id="rId4" imgW="214596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3750" y="914400"/>
                        <a:ext cx="21463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651212"/>
              </p:ext>
            </p:extLst>
          </p:nvPr>
        </p:nvGraphicFramePr>
        <p:xfrm>
          <a:off x="3873500" y="876300"/>
          <a:ext cx="1663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0" name="Equation" r:id="rId6" imgW="1663560" imgH="342720" progId="Equation.DSMT4">
                  <p:embed/>
                </p:oleObj>
              </mc:Choice>
              <mc:Fallback>
                <p:oleObj name="Equation" r:id="rId6" imgW="166356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73500" y="876300"/>
                        <a:ext cx="16637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271523"/>
              </p:ext>
            </p:extLst>
          </p:nvPr>
        </p:nvGraphicFramePr>
        <p:xfrm>
          <a:off x="723900" y="1333500"/>
          <a:ext cx="2247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1" name="Equation" r:id="rId8" imgW="2247840" imgH="342720" progId="Equation.DSMT4">
                  <p:embed/>
                </p:oleObj>
              </mc:Choice>
              <mc:Fallback>
                <p:oleObj name="Equation" r:id="rId8" imgW="224784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3900" y="1333500"/>
                        <a:ext cx="22479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676717"/>
              </p:ext>
            </p:extLst>
          </p:nvPr>
        </p:nvGraphicFramePr>
        <p:xfrm>
          <a:off x="3689350" y="1352550"/>
          <a:ext cx="2311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2" name="Equation" r:id="rId10" imgW="2311200" imgH="342720" progId="Equation.DSMT4">
                  <p:embed/>
                </p:oleObj>
              </mc:Choice>
              <mc:Fallback>
                <p:oleObj name="Equation" r:id="rId10" imgW="23112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89350" y="1352550"/>
                        <a:ext cx="23114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ubtitle 2"/>
          <p:cNvSpPr txBox="1">
            <a:spLocks/>
          </p:cNvSpPr>
          <p:nvPr/>
        </p:nvSpPr>
        <p:spPr>
          <a:xfrm>
            <a:off x="304800" y="2481559"/>
            <a:ext cx="8458200" cy="20904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9920" indent="-629920" algn="just">
              <a:lnSpc>
                <a:spcPct val="115000"/>
              </a:lnSpc>
              <a:spcBef>
                <a:spcPts val="600"/>
              </a:spcBef>
              <a:tabLst>
                <a:tab pos="629920" algn="l"/>
              </a:tabLst>
            </a:pP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Câu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2: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Đồ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thị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HS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nào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sau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đây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không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có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tiệm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cận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ngang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?</a:t>
            </a:r>
          </a:p>
          <a:p>
            <a:pPr marL="629920" indent="-629920" algn="just">
              <a:lnSpc>
                <a:spcPct val="115000"/>
              </a:lnSpc>
              <a:spcBef>
                <a:spcPts val="600"/>
              </a:spcBef>
              <a:buFont typeface="Arial" pitchFamily="34" charset="0"/>
              <a:buAutoNum type="alphaUcPeriod"/>
              <a:tabLst>
                <a:tab pos="629920" algn="l"/>
              </a:tabLst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B.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	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	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tabLst>
                <a:tab pos="629920" algn="l"/>
              </a:tabLst>
            </a:pPr>
            <a:endParaRPr lang="en-US" sz="2000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tabLst>
                <a:tab pos="629920" algn="l"/>
              </a:tabLst>
            </a:pPr>
            <a:endParaRPr lang="en-US" sz="2000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tabLst>
                <a:tab pos="629920" algn="l"/>
              </a:tabLst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C.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     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D.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</a:t>
            </a:r>
            <a:endParaRPr lang="en-US" sz="2000" dirty="0"/>
          </a:p>
        </p:txBody>
      </p:sp>
      <p:sp>
        <p:nvSpPr>
          <p:cNvPr id="28" name="Oval 23"/>
          <p:cNvSpPr>
            <a:spLocks noChangeArrowheads="1"/>
          </p:cNvSpPr>
          <p:nvPr/>
        </p:nvSpPr>
        <p:spPr bwMode="auto">
          <a:xfrm>
            <a:off x="291921" y="4087633"/>
            <a:ext cx="425852" cy="3952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59948" y="4038601"/>
            <a:ext cx="8655452" cy="2514600"/>
            <a:chOff x="259948" y="2393877"/>
            <a:chExt cx="8655452" cy="2514600"/>
          </a:xfrm>
        </p:grpSpPr>
        <p:grpSp>
          <p:nvGrpSpPr>
            <p:cNvPr id="13" name="Group 12"/>
            <p:cNvGrpSpPr/>
            <p:nvPr/>
          </p:nvGrpSpPr>
          <p:grpSpPr>
            <a:xfrm>
              <a:off x="259948" y="2393877"/>
              <a:ext cx="8655452" cy="2514600"/>
              <a:chOff x="259948" y="2393877"/>
              <a:chExt cx="8655452" cy="2514600"/>
            </a:xfrm>
          </p:grpSpPr>
          <p:pic>
            <p:nvPicPr>
              <p:cNvPr id="2151" name="Picture 103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00750" y="2393877"/>
                <a:ext cx="2914650" cy="2514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0" name="Subtitle 2"/>
              <p:cNvSpPr txBox="1">
                <a:spLocks/>
              </p:cNvSpPr>
              <p:nvPr/>
            </p:nvSpPr>
            <p:spPr>
              <a:xfrm>
                <a:off x="259948" y="3044057"/>
                <a:ext cx="8458200" cy="15731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en-US" sz="2200" b="1" dirty="0" err="1" smtClean="0">
                    <a:solidFill>
                      <a:schemeClr val="tx1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Câu</a:t>
                </a:r>
                <a:r>
                  <a:rPr lang="en-US" sz="2200" b="1" dirty="0" smtClean="0">
                    <a:solidFill>
                      <a:schemeClr val="tx1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3: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Đường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cong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là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đồ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thị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của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hs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600" b="1" dirty="0" err="1" smtClean="0">
                    <a:solidFill>
                      <a:schemeClr val="tx1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nào</a:t>
                </a:r>
                <a:r>
                  <a:rPr lang="en-US" sz="2200" dirty="0" smtClean="0">
                    <a:solidFill>
                      <a:schemeClr val="tx1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?</a:t>
                </a:r>
              </a:p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buFont typeface="Arial" pitchFamily="34" charset="0"/>
                  <a:buAutoNum type="alphaUcPeriod"/>
                  <a:tabLst>
                    <a:tab pos="629920" algn="l"/>
                  </a:tabLst>
                </a:pPr>
                <a:r>
                  <a:rPr lang="en-US" sz="2000" b="1" dirty="0" smtClean="0">
                    <a:solidFill>
                      <a:schemeClr val="tx1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                                     B.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	</a:t>
                </a:r>
                <a:r>
                  <a:rPr lang="en-US" sz="2000" dirty="0" smtClean="0">
                    <a:latin typeface="Times New Roman"/>
                    <a:ea typeface="Calibri"/>
                    <a:cs typeface="Times New Roman"/>
                  </a:rPr>
                  <a:t>	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tabLst>
                    <a:tab pos="629920" algn="l"/>
                  </a:tabLst>
                </a:pPr>
                <a:endParaRPr lang="en-US" sz="2000" b="1" dirty="0" smtClean="0">
                  <a:solidFill>
                    <a:schemeClr val="tx1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en-US" sz="2000" b="1" dirty="0" smtClean="0">
                    <a:solidFill>
                      <a:schemeClr val="tx1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C.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                                           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D.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     </a:t>
                </a:r>
                <a:endParaRPr lang="en-US" sz="2000" dirty="0"/>
              </a:p>
            </p:txBody>
          </p:sp>
        </p:grpSp>
        <p:graphicFrame>
          <p:nvGraphicFramePr>
            <p:cNvPr id="2085" name="Object 208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7472748"/>
                </p:ext>
              </p:extLst>
            </p:nvPr>
          </p:nvGraphicFramePr>
          <p:xfrm>
            <a:off x="685800" y="3369200"/>
            <a:ext cx="1092200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803" name="Equation" r:id="rId13" imgW="1091880" imgH="609480" progId="Equation.DSMT4">
                    <p:embed/>
                  </p:oleObj>
                </mc:Choice>
                <mc:Fallback>
                  <p:oleObj name="Equation" r:id="rId13" imgW="1091880" imgH="609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85800" y="3369200"/>
                          <a:ext cx="1092200" cy="609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86" name="Object 208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2681845"/>
                </p:ext>
              </p:extLst>
            </p:nvPr>
          </p:nvGraphicFramePr>
          <p:xfrm>
            <a:off x="3528350" y="3352800"/>
            <a:ext cx="914400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804" name="Equation" r:id="rId15" imgW="914400" imgH="609480" progId="Equation.DSMT4">
                    <p:embed/>
                  </p:oleObj>
                </mc:Choice>
                <mc:Fallback>
                  <p:oleObj name="Equation" r:id="rId15" imgW="914400" imgH="609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8350" y="3352800"/>
                          <a:ext cx="914400" cy="609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87" name="Object 208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6761068"/>
                </p:ext>
              </p:extLst>
            </p:nvPr>
          </p:nvGraphicFramePr>
          <p:xfrm>
            <a:off x="640226" y="4122335"/>
            <a:ext cx="927100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805" name="Equation" r:id="rId17" imgW="927000" imgH="609480" progId="Equation.DSMT4">
                    <p:embed/>
                  </p:oleObj>
                </mc:Choice>
                <mc:Fallback>
                  <p:oleObj name="Equation" r:id="rId17" imgW="927000" imgH="609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640226" y="4122335"/>
                          <a:ext cx="927100" cy="609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89" name="Object 208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2001632"/>
                </p:ext>
              </p:extLst>
            </p:nvPr>
          </p:nvGraphicFramePr>
          <p:xfrm>
            <a:off x="3585098" y="4138909"/>
            <a:ext cx="927100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806" name="Equation" r:id="rId19" imgW="927000" imgH="609480" progId="Equation.DSMT4">
                    <p:embed/>
                  </p:oleObj>
                </mc:Choice>
                <mc:Fallback>
                  <p:oleObj name="Equation" r:id="rId19" imgW="927000" imgH="609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3585098" y="4138909"/>
                          <a:ext cx="927100" cy="609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Oval 23"/>
          <p:cNvSpPr>
            <a:spLocks noChangeArrowheads="1"/>
          </p:cNvSpPr>
          <p:nvPr/>
        </p:nvSpPr>
        <p:spPr bwMode="auto">
          <a:xfrm>
            <a:off x="3127379" y="5827354"/>
            <a:ext cx="425852" cy="3952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23"/>
          <p:cNvSpPr>
            <a:spLocks noChangeArrowheads="1"/>
          </p:cNvSpPr>
          <p:nvPr/>
        </p:nvSpPr>
        <p:spPr bwMode="auto">
          <a:xfrm>
            <a:off x="152400" y="1283595"/>
            <a:ext cx="425852" cy="3952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18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" name="Rectangle 187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" name="Rectangle 187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408724"/>
              </p:ext>
            </p:extLst>
          </p:nvPr>
        </p:nvGraphicFramePr>
        <p:xfrm>
          <a:off x="866775" y="2816812"/>
          <a:ext cx="1897395" cy="76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7" name="Equation" r:id="rId21" imgW="660400" imgH="393700" progId="Equation.DSMT4">
                  <p:embed/>
                </p:oleObj>
              </mc:Choice>
              <mc:Fallback>
                <p:oleObj name="Equation" r:id="rId21" imgW="660400" imgH="393700" progId="Equation.DSMT4">
                  <p:embed/>
                  <p:pic>
                    <p:nvPicPr>
                      <p:cNvPr id="0" name="Object 18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775" y="2816812"/>
                        <a:ext cx="1897395" cy="764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ctangle 188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127762"/>
              </p:ext>
            </p:extLst>
          </p:nvPr>
        </p:nvGraphicFramePr>
        <p:xfrm>
          <a:off x="3873501" y="2886075"/>
          <a:ext cx="27559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8" name="Equation" r:id="rId23" imgW="1016000" imgH="419100" progId="Equation.DSMT4">
                  <p:embed/>
                </p:oleObj>
              </mc:Choice>
              <mc:Fallback>
                <p:oleObj name="Equation" r:id="rId23" imgW="1016000" imgH="419100" progId="Equation.DSMT4">
                  <p:embed/>
                  <p:pic>
                    <p:nvPicPr>
                      <p:cNvPr id="0" name="Object 18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1" y="2886075"/>
                        <a:ext cx="2755900" cy="695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tangle 188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934231"/>
              </p:ext>
            </p:extLst>
          </p:nvPr>
        </p:nvGraphicFramePr>
        <p:xfrm>
          <a:off x="866775" y="3810001"/>
          <a:ext cx="2073275" cy="838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9" name="Equation" r:id="rId25" imgW="952500" imgH="419100" progId="Equation.DSMT4">
                  <p:embed/>
                </p:oleObj>
              </mc:Choice>
              <mc:Fallback>
                <p:oleObj name="Equation" r:id="rId25" imgW="952500" imgH="419100" progId="Equation.DSMT4">
                  <p:embed/>
                  <p:pic>
                    <p:nvPicPr>
                      <p:cNvPr id="0" name="Object 18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775" y="3810001"/>
                        <a:ext cx="2073275" cy="8381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ectangle 189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17590"/>
              </p:ext>
            </p:extLst>
          </p:nvPr>
        </p:nvGraphicFramePr>
        <p:xfrm>
          <a:off x="4076700" y="3841225"/>
          <a:ext cx="2019300" cy="80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0" name="Equation" r:id="rId27" imgW="571500" imgH="393700" progId="Equation.DSMT4">
                  <p:embed/>
                </p:oleObj>
              </mc:Choice>
              <mc:Fallback>
                <p:oleObj name="Equation" r:id="rId27" imgW="571500" imgH="393700" progId="Equation.DSMT4">
                  <p:embed/>
                  <p:pic>
                    <p:nvPicPr>
                      <p:cNvPr id="0" name="Object 18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700" y="3841225"/>
                        <a:ext cx="2019300" cy="806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307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5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1351005" y="381000"/>
            <a:ext cx="5867400" cy="990600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ÔNG LÀ AI?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5806346" cy="5105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238485" y="4038600"/>
            <a:ext cx="2438400" cy="1524000"/>
          </a:xfrm>
          <a:prstGeom prst="cloudCallout">
            <a:avLst>
              <a:gd name="adj1" fmla="val 73561"/>
              <a:gd name="adj2" fmla="val 91455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Ông là một Trạng nguyên của nước ta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-35835" y="1356360"/>
            <a:ext cx="2743200" cy="1981200"/>
          </a:xfrm>
          <a:prstGeom prst="cloudCallout">
            <a:avLst>
              <a:gd name="adj1" fmla="val 69362"/>
              <a:gd name="adj2" fmla="val 8087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Sau khi trả lời đúng một câu hỏi một câu hỏi sẽ xuất hiện một gợi ý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12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645060"/>
            <a:ext cx="8534400" cy="206620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762000"/>
            <a:ext cx="8610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Câu 1: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Cho hàm số có đồ thị như hình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vẽ bên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. Mệnh đề nào dưới đây đúng?</a:t>
            </a:r>
          </a:p>
          <a:p>
            <a:r>
              <a:rPr lang="vi-VN" sz="2000" b="1" smtClean="0"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Hàm số có giá trị cực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 bằng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vi-VN" sz="2000" b="1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Hàm số đạt cực đại tại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/>
                <a:cs typeface="Times New Roman"/>
              </a:rPr>
              <a:t>= 2 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và đạt cực tiểu tại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vi-VN" sz="2000" b="1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Hàm số có giá trị lớn nhất bằng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  và giá trị nhỏ nhất bằng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/>
                <a:cs typeface="Times New Roman"/>
              </a:rPr>
              <a:t>₋ 1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r>
              <a:rPr lang="vi-VN" sz="2000" b="1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Hàm số có ba điểm cực trị.</a:t>
            </a:r>
            <a:endParaRPr lang="vi-VN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Oval 23"/>
          <p:cNvSpPr>
            <a:spLocks noChangeArrowheads="1"/>
          </p:cNvSpPr>
          <p:nvPr/>
        </p:nvSpPr>
        <p:spPr bwMode="auto">
          <a:xfrm>
            <a:off x="228600" y="1379964"/>
            <a:ext cx="425852" cy="3952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9144000" cy="381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DẠNG </a:t>
            </a:r>
            <a:r>
              <a:rPr lang="en-US" sz="1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1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ĐỒNG BIẾN, NGHỊCH BIẾN, CỰC TRỊ</a:t>
            </a:r>
            <a:r>
              <a:rPr lang="en-US" sz="1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SỐ NGHIỆM CỦA PHƯƠNG TRÌNH</a:t>
            </a:r>
            <a:endParaRPr lang="en-US" sz="18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65" name="Picture 10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656" y="2756331"/>
            <a:ext cx="2586344" cy="250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50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4953000" cy="5007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Flowchart: Terminator 2"/>
          <p:cNvSpPr/>
          <p:nvPr/>
        </p:nvSpPr>
        <p:spPr>
          <a:xfrm>
            <a:off x="1371600" y="609600"/>
            <a:ext cx="5867400" cy="990600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Nam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29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533400"/>
            <a:ext cx="8885981" cy="1676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9144000" cy="381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DẠNG </a:t>
            </a:r>
            <a:r>
              <a:rPr lang="en-US" sz="1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1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ĐỒNG BIẾN, NGHỊCH BIẾN, CỰC TRỊ</a:t>
            </a:r>
            <a:r>
              <a:rPr lang="en-US" sz="1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SỐ NGHIỆM CỦA PHƯƠNG TRÌNH</a:t>
            </a:r>
            <a:endParaRPr lang="en-US" sz="18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6290" y="533400"/>
            <a:ext cx="8610600" cy="2985433"/>
            <a:chOff x="120694" y="2512671"/>
            <a:chExt cx="8610600" cy="2985433"/>
          </a:xfrm>
        </p:grpSpPr>
        <p:sp>
          <p:nvSpPr>
            <p:cNvPr id="11" name="TextBox 10"/>
            <p:cNvSpPr txBox="1"/>
            <p:nvPr/>
          </p:nvSpPr>
          <p:spPr>
            <a:xfrm>
              <a:off x="120694" y="2512671"/>
              <a:ext cx="8610600" cy="2985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2: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x-none" sz="2400" b="1" dirty="0">
                  <a:latin typeface="Times New Roman" pitchFamily="18" charset="0"/>
                  <a:cs typeface="Times New Roman" pitchFamily="18" charset="0"/>
                </a:rPr>
                <a:t>Cho hàm số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             </a:t>
              </a:r>
              <a:r>
                <a:rPr lang="x-none" sz="2400" b="1" dirty="0" smtClean="0">
                  <a:latin typeface="Times New Roman" pitchFamily="18" charset="0"/>
                  <a:cs typeface="Times New Roman" pitchFamily="18" charset="0"/>
                </a:rPr>
                <a:t>có </a:t>
              </a:r>
              <a:r>
                <a:rPr lang="x-none" sz="2400" b="1" dirty="0">
                  <a:latin typeface="Times New Roman" pitchFamily="18" charset="0"/>
                  <a:cs typeface="Times New Roman" pitchFamily="18" charset="0"/>
                </a:rPr>
                <a:t>đồ thị như hình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bên</a:t>
              </a:r>
              <a:r>
                <a:rPr lang="x-none" sz="2400" b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x-none" sz="2400" b="1" dirty="0">
                  <a:latin typeface="Times New Roman" pitchFamily="18" charset="0"/>
                  <a:cs typeface="Times New Roman" pitchFamily="18" charset="0"/>
                </a:rPr>
                <a:t>Hàm số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x-none" sz="2400" b="1" dirty="0" smtClean="0">
                  <a:latin typeface="Times New Roman" pitchFamily="18" charset="0"/>
                  <a:cs typeface="Times New Roman" pitchFamily="18" charset="0"/>
                </a:rPr>
                <a:t>biến </a:t>
              </a:r>
              <a:r>
                <a:rPr lang="x-none" sz="2400" b="1" dirty="0">
                  <a:latin typeface="Times New Roman" pitchFamily="18" charset="0"/>
                  <a:cs typeface="Times New Roman" pitchFamily="18" charset="0"/>
                </a:rPr>
                <a:t>trên khoảng nào dưới đây</a:t>
              </a:r>
              <a:r>
                <a:rPr lang="x-none" sz="2000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000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en-US" sz="20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A.                        B.                         C.                         D. </a:t>
              </a:r>
            </a:p>
            <a:p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  <a:p>
              <a:endParaRPr lang="en-US" sz="2000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  <a:p>
              <a:endParaRPr lang="en-US" sz="2000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392134"/>
                </p:ext>
              </p:extLst>
            </p:nvPr>
          </p:nvGraphicFramePr>
          <p:xfrm>
            <a:off x="2662704" y="2588871"/>
            <a:ext cx="9779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642" name="Equation" r:id="rId3" imgW="977760" imgH="380880" progId="Equation.DSMT4">
                    <p:embed/>
                  </p:oleObj>
                </mc:Choice>
                <mc:Fallback>
                  <p:oleObj name="Equation" r:id="rId3" imgW="977760" imgH="380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662704" y="2588871"/>
                          <a:ext cx="9779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6884906"/>
                </p:ext>
              </p:extLst>
            </p:nvPr>
          </p:nvGraphicFramePr>
          <p:xfrm>
            <a:off x="693738" y="3408363"/>
            <a:ext cx="5715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643" name="Equation" r:id="rId5" imgW="571320" imgH="380880" progId="Equation.DSMT4">
                    <p:embed/>
                  </p:oleObj>
                </mc:Choice>
                <mc:Fallback>
                  <p:oleObj name="Equation" r:id="rId5" imgW="571320" imgH="380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93738" y="3408363"/>
                          <a:ext cx="5715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6262990"/>
                </p:ext>
              </p:extLst>
            </p:nvPr>
          </p:nvGraphicFramePr>
          <p:xfrm>
            <a:off x="2351088" y="3429000"/>
            <a:ext cx="6985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644" name="Equation" r:id="rId7" imgW="698400" imgH="380880" progId="Equation.DSMT4">
                    <p:embed/>
                  </p:oleObj>
                </mc:Choice>
                <mc:Fallback>
                  <p:oleObj name="Equation" r:id="rId7" imgW="698400" imgH="380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351088" y="3429000"/>
                          <a:ext cx="6985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0730420"/>
                </p:ext>
              </p:extLst>
            </p:nvPr>
          </p:nvGraphicFramePr>
          <p:xfrm>
            <a:off x="4222750" y="3429000"/>
            <a:ext cx="5588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645" name="Equation" r:id="rId9" imgW="558720" imgH="380880" progId="Equation.DSMT4">
                    <p:embed/>
                  </p:oleObj>
                </mc:Choice>
                <mc:Fallback>
                  <p:oleObj name="Equation" r:id="rId9" imgW="558720" imgH="380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222750" y="3429000"/>
                          <a:ext cx="5588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7266691"/>
                </p:ext>
              </p:extLst>
            </p:nvPr>
          </p:nvGraphicFramePr>
          <p:xfrm>
            <a:off x="5962650" y="3429000"/>
            <a:ext cx="6858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646" name="Equation" r:id="rId11" imgW="685800" imgH="380880" progId="Equation.DSMT4">
                    <p:embed/>
                  </p:oleObj>
                </mc:Choice>
                <mc:Fallback>
                  <p:oleObj name="Equation" r:id="rId11" imgW="685800" imgH="380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962650" y="3429000"/>
                          <a:ext cx="6858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Oval 23"/>
          <p:cNvSpPr>
            <a:spLocks noChangeArrowheads="1"/>
          </p:cNvSpPr>
          <p:nvPr/>
        </p:nvSpPr>
        <p:spPr bwMode="auto">
          <a:xfrm>
            <a:off x="5780059" y="1585912"/>
            <a:ext cx="425852" cy="3952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2293" name="Picture 109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81274"/>
            <a:ext cx="4343401" cy="3895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64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1524000" y="609600"/>
            <a:ext cx="5867400" cy="990600"/>
          </a:xfrm>
          <a:prstGeom prst="flowChartTermina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Ông đỗ Trạng nguyên năm 23 tuổi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981200"/>
            <a:ext cx="5262365" cy="454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236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099" y="533400"/>
            <a:ext cx="9038381" cy="1752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9144000" cy="381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DẠNG </a:t>
            </a:r>
            <a:r>
              <a:rPr lang="en-US" sz="1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1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ĐỒNG BIẾN, NGHỊCH BIẾN, CỰC TRỊ</a:t>
            </a:r>
            <a:r>
              <a:rPr lang="en-US" sz="1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SỐ NGHIỆM CỦA PHƯƠNG TRÌNH</a:t>
            </a:r>
            <a:endParaRPr lang="en-US" sz="18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1178121" y="1524000"/>
            <a:ext cx="425852" cy="3952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0" y="596906"/>
            <a:ext cx="9114581" cy="1631216"/>
            <a:chOff x="29418" y="3837974"/>
            <a:chExt cx="9114581" cy="1631216"/>
          </a:xfrm>
        </p:grpSpPr>
        <p:sp>
          <p:nvSpPr>
            <p:cNvPr id="24" name="TextBox 23"/>
            <p:cNvSpPr txBox="1"/>
            <p:nvPr/>
          </p:nvSpPr>
          <p:spPr>
            <a:xfrm>
              <a:off x="29418" y="3837974"/>
              <a:ext cx="911458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3: </a:t>
              </a:r>
              <a:r>
                <a:rPr lang="x-none" sz="2000" b="1" dirty="0">
                  <a:latin typeface="Times New Roman" pitchFamily="18" charset="0"/>
                  <a:cs typeface="Times New Roman" pitchFamily="18" charset="0"/>
                </a:rPr>
                <a:t>Cho hàm số  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                </a:t>
              </a:r>
              <a:r>
                <a:rPr lang="x-none" sz="2000" b="1" dirty="0" smtClean="0">
                  <a:latin typeface="Times New Roman" pitchFamily="18" charset="0"/>
                  <a:cs typeface="Times New Roman" pitchFamily="18" charset="0"/>
                </a:rPr>
                <a:t>có </a:t>
              </a:r>
              <a:r>
                <a:rPr lang="x-none" sz="2000" b="1" dirty="0">
                  <a:latin typeface="Times New Roman" pitchFamily="18" charset="0"/>
                  <a:cs typeface="Times New Roman" pitchFamily="18" charset="0"/>
                </a:rPr>
                <a:t>đồ thị như hình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bên</a:t>
              </a:r>
              <a:r>
                <a:rPr lang="x-none" sz="2000" b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thị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h</a:t>
              </a:r>
              <a:r>
                <a:rPr lang="x-none" sz="2000" b="1" dirty="0" smtClean="0">
                  <a:latin typeface="Times New Roman" pitchFamily="18" charset="0"/>
                  <a:cs typeface="Times New Roman" pitchFamily="18" charset="0"/>
                </a:rPr>
                <a:t>àm </a:t>
              </a:r>
              <a:r>
                <a:rPr lang="x-none" sz="2000" b="1" dirty="0">
                  <a:latin typeface="Times New Roman" pitchFamily="18" charset="0"/>
                  <a:cs typeface="Times New Roman" pitchFamily="18" charset="0"/>
                </a:rPr>
                <a:t>số  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                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cực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tiểu</a:t>
              </a:r>
              <a:r>
                <a:rPr lang="x-none" sz="2000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000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en-US" sz="20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A.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           B.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             C.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               D.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7 </a:t>
              </a:r>
            </a:p>
            <a:p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8775197"/>
                </p:ext>
              </p:extLst>
            </p:nvPr>
          </p:nvGraphicFramePr>
          <p:xfrm>
            <a:off x="2209800" y="3848100"/>
            <a:ext cx="9779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86" name="Equation" r:id="rId3" imgW="977760" imgH="380880" progId="Equation.DSMT4">
                    <p:embed/>
                  </p:oleObj>
                </mc:Choice>
                <mc:Fallback>
                  <p:oleObj name="Equation" r:id="rId3" imgW="977760" imgH="380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209800" y="3848100"/>
                          <a:ext cx="9779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5846240"/>
                </p:ext>
              </p:extLst>
            </p:nvPr>
          </p:nvGraphicFramePr>
          <p:xfrm>
            <a:off x="242345" y="4191000"/>
            <a:ext cx="9779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87" name="Equation" r:id="rId5" imgW="977760" imgH="380880" progId="Equation.DSMT4">
                    <p:embed/>
                  </p:oleObj>
                </mc:Choice>
                <mc:Fallback>
                  <p:oleObj name="Equation" r:id="rId5" imgW="977760" imgH="380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345" y="4191000"/>
                          <a:ext cx="9779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6411" name="Picture 9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38400"/>
            <a:ext cx="5029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49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1371600" y="609600"/>
            <a:ext cx="5867400" cy="9906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Tên ông được đặt tên cho một ngôi trường nổi tiếng ở Hà Nội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000250"/>
            <a:ext cx="7658100" cy="4171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77439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 bwMode="auto">
          <a:xfrm>
            <a:off x="1828800" y="533400"/>
            <a:ext cx="5029200" cy="2133600"/>
          </a:xfrm>
          <a:prstGeom prst="cloudCallout">
            <a:avLst>
              <a:gd name="adj1" fmla="val -33214"/>
              <a:gd name="adj2" fmla="val 123269"/>
            </a:avLst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ÔN</a:t>
            </a:r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7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TẬP</a:t>
            </a:r>
            <a:endParaRPr kumimoji="0" lang="en-US" sz="7200" b="1" i="0" u="none" strike="noStrike" cap="all" normalizeH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565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460" y="572631"/>
            <a:ext cx="7432140" cy="209436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9144000" cy="381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DẠNG </a:t>
            </a:r>
            <a:r>
              <a:rPr lang="en-US" sz="1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1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ĐỒNG </a:t>
            </a:r>
            <a:r>
              <a:rPr lang="en-US" sz="1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BIẾN, NGHỊCH BIẾN, CỰC TRỊ, SỐ NGHIỆM CỦA PHƯƠNG TRÌNH</a:t>
            </a:r>
            <a:endParaRPr lang="en-US" sz="18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/>
        </p:nvSpPr>
        <p:spPr bwMode="auto">
          <a:xfrm>
            <a:off x="31348" y="1447800"/>
            <a:ext cx="425852" cy="3952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35460" y="525804"/>
            <a:ext cx="16652340" cy="2293596"/>
            <a:chOff x="26701" y="464799"/>
            <a:chExt cx="16652340" cy="2293596"/>
          </a:xfrm>
        </p:grpSpPr>
        <p:grpSp>
          <p:nvGrpSpPr>
            <p:cNvPr id="17" name="Group 16"/>
            <p:cNvGrpSpPr/>
            <p:nvPr/>
          </p:nvGrpSpPr>
          <p:grpSpPr>
            <a:xfrm>
              <a:off x="26701" y="511626"/>
              <a:ext cx="8610600" cy="2246769"/>
              <a:chOff x="26701" y="511626"/>
              <a:chExt cx="8610600" cy="2246769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26701" y="511626"/>
                <a:ext cx="861060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4: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x-none" sz="2000" dirty="0">
                    <a:latin typeface="Times New Roman" pitchFamily="18" charset="0"/>
                    <a:cs typeface="Times New Roman" pitchFamily="18" charset="0"/>
                  </a:rPr>
                  <a:t>Cho hàm số 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                </a:t>
                </a:r>
                <a:r>
                  <a:rPr lang="x-none" sz="2000" dirty="0" smtClean="0">
                    <a:latin typeface="Times New Roman" pitchFamily="18" charset="0"/>
                    <a:cs typeface="Times New Roman" pitchFamily="18" charset="0"/>
                  </a:rPr>
                  <a:t>có </a:t>
                </a:r>
                <a:r>
                  <a:rPr lang="x-none" sz="2000" dirty="0">
                    <a:latin typeface="Times New Roman" pitchFamily="18" charset="0"/>
                    <a:cs typeface="Times New Roman" pitchFamily="18" charset="0"/>
                  </a:rPr>
                  <a:t>đồ thị như </a:t>
                </a:r>
                <a:r>
                  <a:rPr lang="x-none" sz="2000" dirty="0" smtClean="0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x-none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bên</a:t>
                </a:r>
                <a:r>
                  <a:rPr lang="x-none" sz="2000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tất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cả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tham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m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</a:t>
                </a:r>
              </a:p>
              <a:p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4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biệt</a:t>
                </a:r>
                <a:endParaRPr lang="en-US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A.                                       B.                         </a:t>
                </a:r>
              </a:p>
              <a:p>
                <a:endParaRPr lang="en-US" sz="20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C.                                        D. </a:t>
                </a:r>
              </a:p>
              <a:p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5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47886496"/>
                  </p:ext>
                </p:extLst>
              </p:nvPr>
            </p:nvGraphicFramePr>
            <p:xfrm>
              <a:off x="2263669" y="525130"/>
              <a:ext cx="977900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8193" name="Equation" r:id="rId3" imgW="977760" imgH="380880" progId="Equation.DSMT4">
                      <p:embed/>
                    </p:oleObj>
                  </mc:Choice>
                  <mc:Fallback>
                    <p:oleObj name="Equation" r:id="rId3" imgW="977760" imgH="3808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2263669" y="525130"/>
                            <a:ext cx="977900" cy="381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55689068"/>
                  </p:ext>
                </p:extLst>
              </p:nvPr>
            </p:nvGraphicFramePr>
            <p:xfrm>
              <a:off x="3112266" y="1447120"/>
              <a:ext cx="1752600" cy="241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8194" name="Equation" r:id="rId5" imgW="1752480" imgH="241200" progId="Equation.DSMT4">
                      <p:embed/>
                    </p:oleObj>
                  </mc:Choice>
                  <mc:Fallback>
                    <p:oleObj name="Equation" r:id="rId5" imgW="1752480" imgH="2412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3112266" y="1447120"/>
                            <a:ext cx="1752600" cy="2413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40449943"/>
                  </p:ext>
                </p:extLst>
              </p:nvPr>
            </p:nvGraphicFramePr>
            <p:xfrm>
              <a:off x="3197991" y="1880508"/>
              <a:ext cx="1117600" cy="736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8195" name="Equation" r:id="rId7" imgW="1117440" imgH="736560" progId="Equation.DSMT4">
                      <p:embed/>
                    </p:oleObj>
                  </mc:Choice>
                  <mc:Fallback>
                    <p:oleObj name="Equation" r:id="rId7" imgW="1117440" imgH="7365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3197991" y="1880508"/>
                            <a:ext cx="1117600" cy="7366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46269400"/>
                  </p:ext>
                </p:extLst>
              </p:nvPr>
            </p:nvGraphicFramePr>
            <p:xfrm>
              <a:off x="546866" y="1818595"/>
              <a:ext cx="1092200" cy="736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8196" name="Equation" r:id="rId9" imgW="1091880" imgH="736560" progId="Equation.DSMT4">
                      <p:embed/>
                    </p:oleObj>
                  </mc:Choice>
                  <mc:Fallback>
                    <p:oleObj name="Equation" r:id="rId9" imgW="1091880" imgH="7365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546866" y="1818595"/>
                            <a:ext cx="1092200" cy="7366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62422729"/>
                  </p:ext>
                </p:extLst>
              </p:nvPr>
            </p:nvGraphicFramePr>
            <p:xfrm>
              <a:off x="562741" y="1505858"/>
              <a:ext cx="1739900" cy="241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8197" name="Equation" r:id="rId11" imgW="1739880" imgH="241200" progId="Equation.DSMT4">
                      <p:embed/>
                    </p:oleObj>
                  </mc:Choice>
                  <mc:Fallback>
                    <p:oleObj name="Equation" r:id="rId11" imgW="1739880" imgH="2412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562741" y="1505858"/>
                            <a:ext cx="1739900" cy="2413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5501207"/>
                </p:ext>
              </p:extLst>
            </p:nvPr>
          </p:nvGraphicFramePr>
          <p:xfrm>
            <a:off x="4494047" y="838200"/>
            <a:ext cx="20955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198" name="Equation" r:id="rId13" imgW="2095200" imgH="380880" progId="Equation.DSMT4">
                    <p:embed/>
                  </p:oleObj>
                </mc:Choice>
                <mc:Fallback>
                  <p:oleObj name="Equation" r:id="rId13" imgW="2095200" imgH="380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494047" y="838200"/>
                          <a:ext cx="20955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3794" name="Picture 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8475" y="464799"/>
              <a:ext cx="9260566" cy="2293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3" name="Straight Connector 2"/>
          <p:cNvCxnSpPr/>
          <p:nvPr/>
        </p:nvCxnSpPr>
        <p:spPr>
          <a:xfrm>
            <a:off x="7685095" y="2362200"/>
            <a:ext cx="1219198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398550"/>
              </p:ext>
            </p:extLst>
          </p:nvPr>
        </p:nvGraphicFramePr>
        <p:xfrm>
          <a:off x="209550" y="3022600"/>
          <a:ext cx="2387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99" name="Equation" r:id="rId16" imgW="2387520" imgH="380880" progId="Equation.DSMT4">
                  <p:embed/>
                </p:oleObj>
              </mc:Choice>
              <mc:Fallback>
                <p:oleObj name="Equation" r:id="rId16" imgW="23875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" y="3022600"/>
                        <a:ext cx="2387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6701" y="3429000"/>
            <a:ext cx="91172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(1)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PT (1)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43000" y="44196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  </a:t>
            </a:r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429083"/>
              </p:ext>
            </p:extLst>
          </p:nvPr>
        </p:nvGraphicFramePr>
        <p:xfrm>
          <a:off x="7239000" y="3429000"/>
          <a:ext cx="977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00" name="Equation" r:id="rId18" imgW="977760" imgH="380880" progId="Equation.DSMT4">
                  <p:embed/>
                </p:oleObj>
              </mc:Choice>
              <mc:Fallback>
                <p:oleObj name="Equation" r:id="rId18" imgW="9777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39000" y="3429000"/>
                        <a:ext cx="9779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071472"/>
              </p:ext>
            </p:extLst>
          </p:nvPr>
        </p:nvGraphicFramePr>
        <p:xfrm>
          <a:off x="1828800" y="3872396"/>
          <a:ext cx="1358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01" name="Equation" r:id="rId19" imgW="1358640" imgH="291960" progId="Equation.DSMT4">
                  <p:embed/>
                </p:oleObj>
              </mc:Choice>
              <mc:Fallback>
                <p:oleObj name="Equation" r:id="rId19" imgW="135864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872396"/>
                        <a:ext cx="1358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639414"/>
              </p:ext>
            </p:extLst>
          </p:nvPr>
        </p:nvGraphicFramePr>
        <p:xfrm>
          <a:off x="3327400" y="4116388"/>
          <a:ext cx="2311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02" name="Equation" r:id="rId21" imgW="2311200" imgH="241200" progId="Equation.DSMT4">
                  <p:embed/>
                </p:oleObj>
              </mc:Choice>
              <mc:Fallback>
                <p:oleObj name="Equation" r:id="rId21" imgW="2311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4116388"/>
                        <a:ext cx="23114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897364"/>
              </p:ext>
            </p:extLst>
          </p:nvPr>
        </p:nvGraphicFramePr>
        <p:xfrm>
          <a:off x="3346450" y="4483100"/>
          <a:ext cx="20701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03" name="Equation" r:id="rId23" imgW="2070000" imgH="241200" progId="Equation.DSMT4">
                  <p:embed/>
                </p:oleObj>
              </mc:Choice>
              <mc:Fallback>
                <p:oleObj name="Equation" r:id="rId23" imgW="2070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6450" y="4483100"/>
                        <a:ext cx="20701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620933" y="849868"/>
            <a:ext cx="914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(1)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9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172199" cy="5120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Flowchart: Terminator 3"/>
          <p:cNvSpPr/>
          <p:nvPr/>
        </p:nvSpPr>
        <p:spPr>
          <a:xfrm>
            <a:off x="1371600" y="304800"/>
            <a:ext cx="5867400" cy="990600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Nhân dân gọi ông là trạng Lường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280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721708" y="2517689"/>
            <a:ext cx="5867400" cy="990600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Quê ông ở Nam Định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1622854" y="3560805"/>
            <a:ext cx="5867400" cy="990600"/>
          </a:xfrm>
          <a:prstGeom prst="flowChartTermina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Ông đỗ Trạng nguyên năm 23 tuổi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1587843" y="4578178"/>
            <a:ext cx="5867400" cy="9906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Tên ông được đặt tên cho một ngôi trường nổi tiếng ở Hà Nội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1721708" y="5638800"/>
            <a:ext cx="5867400" cy="990600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Nhân dân gọi ông là trạng Lường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1351005" y="381000"/>
            <a:ext cx="5867400" cy="990600"/>
          </a:xfrm>
          <a:prstGeom prst="flowChartTermina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ÔNG LÀ AI?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470" y="475735"/>
            <a:ext cx="2037726" cy="17917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16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1741855" y="4119"/>
            <a:ext cx="5867400" cy="990600"/>
          </a:xfrm>
          <a:prstGeom prst="flowChartTermina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Trạng nguyên Lương Thế Vinh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521" y="1066800"/>
            <a:ext cx="3841785" cy="4153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6" name="Group 5"/>
          <p:cNvGrpSpPr/>
          <p:nvPr/>
        </p:nvGrpSpPr>
        <p:grpSpPr>
          <a:xfrm>
            <a:off x="-61784" y="2133600"/>
            <a:ext cx="3124200" cy="2339106"/>
            <a:chOff x="-348048" y="3657600"/>
            <a:chExt cx="3124200" cy="2339106"/>
          </a:xfrm>
        </p:grpSpPr>
        <p:sp>
          <p:nvSpPr>
            <p:cNvPr id="5" name="Cloud Callout 4"/>
            <p:cNvSpPr/>
            <p:nvPr/>
          </p:nvSpPr>
          <p:spPr>
            <a:xfrm>
              <a:off x="-348048" y="3657600"/>
              <a:ext cx="3124200" cy="2339106"/>
            </a:xfrm>
            <a:prstGeom prst="cloudCallout">
              <a:avLst>
                <a:gd name="adj1" fmla="val 47592"/>
                <a:gd name="adj2" fmla="val 72009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0" y="3949990"/>
              <a:ext cx="247650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dirty="0"/>
                <a:t>Ông đã biên soạn cuốn Đại thành toán pháp </a:t>
              </a:r>
              <a:r>
                <a:rPr lang="vi-VN" dirty="0" smtClean="0"/>
                <a:t>là </a:t>
              </a:r>
              <a:r>
                <a:rPr lang="vi-VN" dirty="0"/>
                <a:t>cuốn sách giáo khoa toán đầu tiên ở nước ta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50692" y="3963685"/>
            <a:ext cx="3124200" cy="2339106"/>
            <a:chOff x="6050692" y="3963685"/>
            <a:chExt cx="3124200" cy="2339106"/>
          </a:xfrm>
        </p:grpSpPr>
        <p:sp>
          <p:nvSpPr>
            <p:cNvPr id="10" name="Cloud Callout 9"/>
            <p:cNvSpPr/>
            <p:nvPr/>
          </p:nvSpPr>
          <p:spPr>
            <a:xfrm>
              <a:off x="6050692" y="3963685"/>
              <a:ext cx="3124200" cy="2339106"/>
            </a:xfrm>
            <a:prstGeom prst="cloudCallou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317392" y="4533073"/>
              <a:ext cx="25908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mtClean="0"/>
                <a:t>ông </a:t>
              </a:r>
              <a:r>
                <a:rPr lang="vi-VN"/>
                <a:t>đã sáng chế ra bàn tính gẩy - chiếc bàn tính đầu tiên của Việt Nam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565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08585" y="487503"/>
            <a:ext cx="7576639" cy="16904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27339" y="2177936"/>
            <a:ext cx="3987118" cy="3235828"/>
            <a:chOff x="1127339" y="2177936"/>
            <a:chExt cx="3987118" cy="3235828"/>
          </a:xfrm>
        </p:grpSpPr>
        <p:grpSp>
          <p:nvGrpSpPr>
            <p:cNvPr id="5" name="Group 4"/>
            <p:cNvGrpSpPr/>
            <p:nvPr/>
          </p:nvGrpSpPr>
          <p:grpSpPr>
            <a:xfrm>
              <a:off x="1127339" y="2177936"/>
              <a:ext cx="3987118" cy="3235828"/>
              <a:chOff x="1122174" y="2765457"/>
              <a:chExt cx="3987118" cy="3235828"/>
            </a:xfrm>
          </p:grpSpPr>
          <p:pic>
            <p:nvPicPr>
              <p:cNvPr id="35222" name="Picture 40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2174" y="2919948"/>
                <a:ext cx="3716185" cy="3081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2430294" y="4267200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981200" y="5528204"/>
                <a:ext cx="3978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smtClean="0">
                    <a:latin typeface="Times New Roman" pitchFamily="18" charset="0"/>
                    <a:cs typeface="Times New Roman" pitchFamily="18" charset="0"/>
                  </a:rPr>
                  <a:t>-1</a:t>
                </a:r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120898" y="5528204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810812" y="5246625"/>
                <a:ext cx="2984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en-US" sz="20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684946" y="2765457"/>
                <a:ext cx="2984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en-US" sz="20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608095" y="3418132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2328331" y="4595224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000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08585" y="487503"/>
            <a:ext cx="8610600" cy="3170099"/>
            <a:chOff x="208585" y="487503"/>
            <a:chExt cx="8610600" cy="3170099"/>
          </a:xfrm>
        </p:grpSpPr>
        <p:sp>
          <p:nvSpPr>
            <p:cNvPr id="18" name="TextBox 17"/>
            <p:cNvSpPr txBox="1"/>
            <p:nvPr/>
          </p:nvSpPr>
          <p:spPr>
            <a:xfrm>
              <a:off x="208585" y="487503"/>
              <a:ext cx="861060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1: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x-none" sz="2000" dirty="0">
                  <a:latin typeface="Times New Roman" pitchFamily="18" charset="0"/>
                  <a:cs typeface="Times New Roman" pitchFamily="18" charset="0"/>
                </a:rPr>
                <a:t>Cho hàm số 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                </a:t>
              </a:r>
              <a:r>
                <a:rPr lang="x-none" sz="2000" dirty="0" smtClean="0">
                  <a:latin typeface="Times New Roman" pitchFamily="18" charset="0"/>
                  <a:cs typeface="Times New Roman" pitchFamily="18" charset="0"/>
                </a:rPr>
                <a:t>có </a:t>
              </a:r>
              <a:r>
                <a:rPr lang="x-none" sz="2000" dirty="0">
                  <a:latin typeface="Times New Roman" pitchFamily="18" charset="0"/>
                  <a:cs typeface="Times New Roman" pitchFamily="18" charset="0"/>
                </a:rPr>
                <a:t>đồ thị như hình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bên</a:t>
              </a:r>
              <a:r>
                <a:rPr lang="x-none" sz="20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tham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m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                       </a:t>
              </a:r>
            </a:p>
            <a:p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6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nghiệm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biệt</a:t>
              </a:r>
              <a:endParaRPr lang="en-US" sz="20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A.                                        B.                         </a:t>
              </a:r>
            </a:p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C.                                        D. </a:t>
              </a:r>
            </a:p>
            <a:p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  <a:p>
              <a:endParaRPr lang="en-US" sz="2000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  <a:p>
              <a:endParaRPr lang="en-US" sz="2000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4413883"/>
                </p:ext>
              </p:extLst>
            </p:nvPr>
          </p:nvGraphicFramePr>
          <p:xfrm>
            <a:off x="2445553" y="501007"/>
            <a:ext cx="9779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70" name="Equation" r:id="rId4" imgW="977760" imgH="380880" progId="Equation.DSMT4">
                    <p:embed/>
                  </p:oleObj>
                </mc:Choice>
                <mc:Fallback>
                  <p:oleObj name="Equation" r:id="rId4" imgW="977760" imgH="380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445553" y="501007"/>
                          <a:ext cx="9779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122037"/>
                </p:ext>
              </p:extLst>
            </p:nvPr>
          </p:nvGraphicFramePr>
          <p:xfrm>
            <a:off x="3428518" y="1448273"/>
            <a:ext cx="9652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71" name="Equation" r:id="rId6" imgW="965160" imgH="241200" progId="Equation.DSMT4">
                    <p:embed/>
                  </p:oleObj>
                </mc:Choice>
                <mc:Fallback>
                  <p:oleObj name="Equation" r:id="rId6" imgW="96516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428518" y="1448273"/>
                          <a:ext cx="965200" cy="241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2133709"/>
                </p:ext>
              </p:extLst>
            </p:nvPr>
          </p:nvGraphicFramePr>
          <p:xfrm>
            <a:off x="3463687" y="1818965"/>
            <a:ext cx="9652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72" name="Equation" r:id="rId8" imgW="965160" imgH="241200" progId="Equation.DSMT4">
                    <p:embed/>
                  </p:oleObj>
                </mc:Choice>
                <mc:Fallback>
                  <p:oleObj name="Equation" r:id="rId8" imgW="96516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463687" y="1818965"/>
                          <a:ext cx="965200" cy="241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8725904"/>
                </p:ext>
              </p:extLst>
            </p:nvPr>
          </p:nvGraphicFramePr>
          <p:xfrm>
            <a:off x="768350" y="1758950"/>
            <a:ext cx="5969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73" name="Equation" r:id="rId10" imgW="596880" imgH="241200" progId="Equation.DSMT4">
                    <p:embed/>
                  </p:oleObj>
                </mc:Choice>
                <mc:Fallback>
                  <p:oleObj name="Equation" r:id="rId10" imgW="59688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768350" y="1758950"/>
                          <a:ext cx="596900" cy="241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0507129"/>
                </p:ext>
              </p:extLst>
            </p:nvPr>
          </p:nvGraphicFramePr>
          <p:xfrm>
            <a:off x="685800" y="1511302"/>
            <a:ext cx="12573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74" name="Equation" r:id="rId12" imgW="1257120" imgH="241200" progId="Equation.DSMT4">
                    <p:embed/>
                  </p:oleObj>
                </mc:Choice>
                <mc:Fallback>
                  <p:oleObj name="Equation" r:id="rId12" imgW="125712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85800" y="1511302"/>
                          <a:ext cx="1257300" cy="241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2971800" y="1697983"/>
            <a:ext cx="425852" cy="3952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093754"/>
              </p:ext>
            </p:extLst>
          </p:nvPr>
        </p:nvGraphicFramePr>
        <p:xfrm>
          <a:off x="4648200" y="838200"/>
          <a:ext cx="1092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75" name="Equation" r:id="rId14" imgW="1091880" imgH="406080" progId="Equation.DSMT4">
                  <p:embed/>
                </p:oleObj>
              </mc:Choice>
              <mc:Fallback>
                <p:oleObj name="Equation" r:id="rId14" imgW="10918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648200" y="838200"/>
                        <a:ext cx="10922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50800" y="-60325"/>
            <a:ext cx="9144000" cy="441326"/>
            <a:chOff x="50800" y="-60325"/>
            <a:chExt cx="9144000" cy="441326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50800" y="1"/>
              <a:ext cx="9144000" cy="381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8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                                           </a:t>
              </a:r>
              <a:r>
                <a:rPr lang="en-US" sz="18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18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3: </a:t>
              </a:r>
              <a:r>
                <a:rPr lang="en-US" sz="18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18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THỊ</a:t>
              </a:r>
              <a:r>
                <a:rPr lang="en-US" sz="18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HÀM</a:t>
              </a:r>
              <a:r>
                <a:rPr lang="en-US" sz="18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18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10868472"/>
                </p:ext>
              </p:extLst>
            </p:nvPr>
          </p:nvGraphicFramePr>
          <p:xfrm>
            <a:off x="6192838" y="-60325"/>
            <a:ext cx="11049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76" name="Equation" r:id="rId16" imgW="1104840" imgH="406080" progId="Equation.DSMT4">
                    <p:embed/>
                  </p:oleObj>
                </mc:Choice>
                <mc:Fallback>
                  <p:oleObj name="Equation" r:id="rId16" imgW="1104840" imgH="4060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6192838" y="-60325"/>
                          <a:ext cx="11049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302413"/>
              </p:ext>
            </p:extLst>
          </p:nvPr>
        </p:nvGraphicFramePr>
        <p:xfrm>
          <a:off x="2185298" y="5486400"/>
          <a:ext cx="10541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77" name="Equation" r:id="rId18" imgW="1054080" imgH="406080" progId="Equation.DSMT4">
                  <p:embed/>
                </p:oleObj>
              </mc:Choice>
              <mc:Fallback>
                <p:oleObj name="Equation" r:id="rId18" imgW="10540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185298" y="5486400"/>
                        <a:ext cx="10541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196380" y="3485864"/>
            <a:ext cx="2987461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034436"/>
              </p:ext>
            </p:extLst>
          </p:nvPr>
        </p:nvGraphicFramePr>
        <p:xfrm>
          <a:off x="520700" y="3375553"/>
          <a:ext cx="6223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78" name="Equation" r:id="rId20" imgW="622080" imgH="241200" progId="Equation.DSMT4">
                  <p:embed/>
                </p:oleObj>
              </mc:Choice>
              <mc:Fallback>
                <p:oleObj name="Equation" r:id="rId20" imgW="6220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20700" y="3375553"/>
                        <a:ext cx="6223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5486400" y="2072789"/>
            <a:ext cx="3508360" cy="3337411"/>
            <a:chOff x="5486400" y="1018401"/>
            <a:chExt cx="3657600" cy="3537466"/>
          </a:xfrm>
        </p:grpSpPr>
        <p:grpSp>
          <p:nvGrpSpPr>
            <p:cNvPr id="3" name="Group 2"/>
            <p:cNvGrpSpPr/>
            <p:nvPr/>
          </p:nvGrpSpPr>
          <p:grpSpPr>
            <a:xfrm>
              <a:off x="5486400" y="1018401"/>
              <a:ext cx="3657600" cy="3537466"/>
              <a:chOff x="2971800" y="2787134"/>
              <a:chExt cx="3657600" cy="3537466"/>
            </a:xfrm>
          </p:grpSpPr>
          <p:pic>
            <p:nvPicPr>
              <p:cNvPr id="35213" name="Picture 397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1800" y="2971800"/>
                <a:ext cx="3448050" cy="3257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4957718" y="4191000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450870" y="2787134"/>
                <a:ext cx="2984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en-US" sz="20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572000" y="5924490"/>
                <a:ext cx="3978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smtClean="0">
                    <a:latin typeface="Times New Roman" pitchFamily="18" charset="0"/>
                    <a:cs typeface="Times New Roman" pitchFamily="18" charset="0"/>
                  </a:rPr>
                  <a:t>-3</a:t>
                </a:r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572000" y="5169932"/>
                <a:ext cx="3978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smtClean="0">
                    <a:latin typeface="Times New Roman" pitchFamily="18" charset="0"/>
                    <a:cs typeface="Times New Roman" pitchFamily="18" charset="0"/>
                  </a:rPr>
                  <a:t>-2</a:t>
                </a:r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330920" y="4282533"/>
                <a:ext cx="2984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en-US" sz="20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886200" y="4180358"/>
                <a:ext cx="3978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smtClean="0">
                    <a:latin typeface="Times New Roman" pitchFamily="18" charset="0"/>
                    <a:cs typeface="Times New Roman" pitchFamily="18" charset="0"/>
                  </a:rPr>
                  <a:t>-1</a:t>
                </a:r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6802318" y="2401536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000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571276" y="5413764"/>
            <a:ext cx="5555791" cy="1015663"/>
            <a:chOff x="3571276" y="5413764"/>
            <a:chExt cx="5555791" cy="1015663"/>
          </a:xfrm>
        </p:grpSpPr>
        <p:sp>
          <p:nvSpPr>
            <p:cNvPr id="15" name="Rounded Rectangle 14"/>
            <p:cNvSpPr/>
            <p:nvPr/>
          </p:nvSpPr>
          <p:spPr>
            <a:xfrm>
              <a:off x="3571276" y="5413764"/>
              <a:ext cx="5555791" cy="101566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71276" y="5413764"/>
              <a:ext cx="555579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Phần 1:</a:t>
              </a: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 Giữ nguyên đồ thị (C) phía trên trục hoành.</a:t>
              </a:r>
            </a:p>
            <a:p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Phần </a:t>
              </a:r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2:</a:t>
              </a: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 Lấy đối xứng phần đồ thị (C) phía dưới trục hoành qua trục hoành ( bỏ phần phía dưới).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16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" y="413267"/>
            <a:ext cx="6542665" cy="19661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" y="32267"/>
            <a:ext cx="9144000" cy="381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DẠNG 4: ĐỒ THỊ HÀM SỐ  </a:t>
            </a:r>
            <a:endParaRPr lang="en-US" sz="18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323069"/>
              </p:ext>
            </p:extLst>
          </p:nvPr>
        </p:nvGraphicFramePr>
        <p:xfrm>
          <a:off x="6096000" y="30429"/>
          <a:ext cx="1104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75" name="Equation" r:id="rId3" imgW="1104840" imgH="380880" progId="Equation.DSMT4">
                  <p:embed/>
                </p:oleObj>
              </mc:Choice>
              <mc:Fallback>
                <p:oleObj name="Equation" r:id="rId3" imgW="110484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30429"/>
                        <a:ext cx="11049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72"/>
          <p:cNvSpPr>
            <a:spLocks noChangeArrowheads="1"/>
          </p:cNvSpPr>
          <p:nvPr/>
        </p:nvSpPr>
        <p:spPr bwMode="auto">
          <a:xfrm>
            <a:off x="2" y="-15240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0" y="400543"/>
            <a:ext cx="8610600" cy="2040590"/>
            <a:chOff x="214132" y="2512671"/>
            <a:chExt cx="8610600" cy="2040590"/>
          </a:xfrm>
        </p:grpSpPr>
        <p:sp>
          <p:nvSpPr>
            <p:cNvPr id="77" name="TextBox 76"/>
            <p:cNvSpPr txBox="1"/>
            <p:nvPr/>
          </p:nvSpPr>
          <p:spPr>
            <a:xfrm>
              <a:off x="214132" y="2512671"/>
              <a:ext cx="8610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1: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x-none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Cho hàm số  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             </a:t>
              </a:r>
              <a:r>
                <a:rPr lang="x-none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 </a:t>
              </a:r>
              <a:r>
                <a:rPr lang="en-US" sz="20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đạo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hàm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              </a:t>
              </a:r>
              <a:r>
                <a:rPr lang="en-US" sz="20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liên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tục</a:t>
              </a:r>
              <a:endPara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20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x-none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đồ </a:t>
              </a:r>
              <a:r>
                <a:rPr lang="x-none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thị </a:t>
              </a:r>
              <a:r>
                <a:rPr lang="en-US" sz="20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hàm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                </a:t>
              </a:r>
              <a:r>
                <a:rPr lang="en-US" sz="20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          </a:t>
              </a:r>
              <a:r>
                <a:rPr lang="x-none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endPara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x-none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x-none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hình </a:t>
              </a:r>
              <a:r>
                <a:rPr lang="en-US" sz="20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bên</a:t>
              </a:r>
              <a:r>
                <a:rPr lang="x-none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khẳng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r>
                <a:rPr lang="en-US" sz="2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A.                                                       B.                         </a:t>
              </a:r>
            </a:p>
            <a:p>
              <a:endPara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C.                                                        D. 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78" name="Object 7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5906575"/>
                </p:ext>
              </p:extLst>
            </p:nvPr>
          </p:nvGraphicFramePr>
          <p:xfrm>
            <a:off x="2451206" y="2526508"/>
            <a:ext cx="9779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876" name="Equation" r:id="rId5" imgW="977760" imgH="380880" progId="Equation.DSMT4">
                    <p:embed/>
                  </p:oleObj>
                </mc:Choice>
                <mc:Fallback>
                  <p:oleObj name="Equation" r:id="rId5" imgW="977760" imgH="380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451206" y="2526508"/>
                          <a:ext cx="9779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" name="Object 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4998800"/>
                </p:ext>
              </p:extLst>
            </p:nvPr>
          </p:nvGraphicFramePr>
          <p:xfrm>
            <a:off x="4388967" y="3447339"/>
            <a:ext cx="1879600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877" name="Equation" r:id="rId7" imgW="1879560" imgH="469800" progId="Equation.DSMT4">
                    <p:embed/>
                  </p:oleObj>
                </mc:Choice>
                <mc:Fallback>
                  <p:oleObj name="Equation" r:id="rId7" imgW="1879560" imgH="469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388967" y="3447339"/>
                          <a:ext cx="1879600" cy="469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7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4417223"/>
                </p:ext>
              </p:extLst>
            </p:nvPr>
          </p:nvGraphicFramePr>
          <p:xfrm>
            <a:off x="4465167" y="4048020"/>
            <a:ext cx="2006600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878" name="Equation" r:id="rId9" imgW="2006280" imgH="469800" progId="Equation.DSMT4">
                    <p:embed/>
                  </p:oleObj>
                </mc:Choice>
                <mc:Fallback>
                  <p:oleObj name="Equation" r:id="rId9" imgW="2006280" imgH="469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465167" y="4048020"/>
                          <a:ext cx="2006600" cy="469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6806615"/>
                </p:ext>
              </p:extLst>
            </p:nvPr>
          </p:nvGraphicFramePr>
          <p:xfrm>
            <a:off x="619231" y="4070661"/>
            <a:ext cx="33147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879" name="Equation" r:id="rId11" imgW="3314520" imgH="482400" progId="Equation.DSMT4">
                    <p:embed/>
                  </p:oleObj>
                </mc:Choice>
                <mc:Fallback>
                  <p:oleObj name="Equation" r:id="rId11" imgW="3314520" imgH="48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19231" y="4070661"/>
                          <a:ext cx="33147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8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8514633"/>
                </p:ext>
              </p:extLst>
            </p:nvPr>
          </p:nvGraphicFramePr>
          <p:xfrm>
            <a:off x="644631" y="3448301"/>
            <a:ext cx="2019300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880" name="Equation" r:id="rId13" imgW="2019240" imgH="469800" progId="Equation.DSMT4">
                    <p:embed/>
                  </p:oleObj>
                </mc:Choice>
                <mc:Fallback>
                  <p:oleObj name="Equation" r:id="rId13" imgW="2019240" imgH="469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44631" y="3448301"/>
                          <a:ext cx="2019300" cy="469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315373"/>
              </p:ext>
            </p:extLst>
          </p:nvPr>
        </p:nvGraphicFramePr>
        <p:xfrm>
          <a:off x="4519899" y="374689"/>
          <a:ext cx="1028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81" name="Equation" r:id="rId15" imgW="1028520" imgH="380880" progId="Equation.DSMT4">
                  <p:embed/>
                </p:oleObj>
              </mc:Choice>
              <mc:Fallback>
                <p:oleObj name="Equation" r:id="rId15" imgW="102852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519899" y="374689"/>
                        <a:ext cx="10287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324279"/>
              </p:ext>
            </p:extLst>
          </p:nvPr>
        </p:nvGraphicFramePr>
        <p:xfrm>
          <a:off x="2792699" y="767947"/>
          <a:ext cx="1028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82" name="Equation" r:id="rId17" imgW="1028520" imgH="380880" progId="Equation.DSMT4">
                  <p:embed/>
                </p:oleObj>
              </mc:Choice>
              <mc:Fallback>
                <p:oleObj name="Equation" r:id="rId17" imgW="10285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2699" y="767947"/>
                        <a:ext cx="1028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018781"/>
              </p:ext>
            </p:extLst>
          </p:nvPr>
        </p:nvGraphicFramePr>
        <p:xfrm>
          <a:off x="4926299" y="767947"/>
          <a:ext cx="685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83" name="Equation" r:id="rId19" imgW="685800" imgH="380880" progId="Equation.DSMT4">
                  <p:embed/>
                </p:oleObj>
              </mc:Choice>
              <mc:Fallback>
                <p:oleObj name="Equation" r:id="rId19" imgW="6858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926299" y="767947"/>
                        <a:ext cx="6858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478242"/>
              </p:ext>
            </p:extLst>
          </p:nvPr>
        </p:nvGraphicFramePr>
        <p:xfrm>
          <a:off x="609600" y="7620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84" name="Equation" r:id="rId21" imgW="228600" imgH="228600" progId="Equation.DSMT4">
                  <p:embed/>
                </p:oleObj>
              </mc:Choice>
              <mc:Fallback>
                <p:oleObj name="Equation" r:id="rId21" imgW="22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762000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25854" y="2895600"/>
            <a:ext cx="4069946" cy="1295400"/>
            <a:chOff x="425854" y="4800600"/>
            <a:chExt cx="4069946" cy="1295400"/>
          </a:xfrm>
        </p:grpSpPr>
        <p:sp>
          <p:nvSpPr>
            <p:cNvPr id="5" name="Rounded Rectangle 4"/>
            <p:cNvSpPr/>
            <p:nvPr/>
          </p:nvSpPr>
          <p:spPr>
            <a:xfrm>
              <a:off x="425854" y="4800600"/>
              <a:ext cx="4069946" cy="12954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25854" y="4800600"/>
              <a:ext cx="40699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thị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y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 f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’(</a:t>
              </a:r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) </a:t>
              </a:r>
            </a:p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+)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Nghiệm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f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’(</a:t>
              </a:r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) = 0</a:t>
              </a:r>
            </a:p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+)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f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’(</a:t>
              </a:r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)?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76800" y="2743200"/>
            <a:ext cx="10914593" cy="2362200"/>
            <a:chOff x="4495800" y="2514600"/>
            <a:chExt cx="10914593" cy="2362200"/>
          </a:xfrm>
        </p:grpSpPr>
        <p:pic>
          <p:nvPicPr>
            <p:cNvPr id="76" name="Picture 10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2514600"/>
              <a:ext cx="10914593" cy="2362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4406141"/>
                </p:ext>
              </p:extLst>
            </p:nvPr>
          </p:nvGraphicFramePr>
          <p:xfrm>
            <a:off x="7162800" y="2743200"/>
            <a:ext cx="10287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885" name="Equation" r:id="rId24" imgW="1028700" imgH="381000" progId="Equation.DSMT4">
                    <p:embed/>
                  </p:oleObj>
                </mc:Choice>
                <mc:Fallback>
                  <p:oleObj name="Equation" r:id="rId24" imgW="1028700" imgH="381000" progId="Equation.DSMT4">
                    <p:embed/>
                    <p:pic>
                      <p:nvPicPr>
                        <p:cNvPr id="0" name="Object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2800" y="2743200"/>
                          <a:ext cx="10287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TextBox 9"/>
          <p:cNvSpPr txBox="1"/>
          <p:nvPr/>
        </p:nvSpPr>
        <p:spPr>
          <a:xfrm>
            <a:off x="609600" y="4895671"/>
            <a:ext cx="769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BBT</a:t>
            </a:r>
            <a:r>
              <a:rPr lang="en-US" b="1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180086"/>
              </p:ext>
            </p:extLst>
          </p:nvPr>
        </p:nvGraphicFramePr>
        <p:xfrm>
          <a:off x="1524000" y="5278120"/>
          <a:ext cx="6096000" cy="117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5334000"/>
              </a:tblGrid>
              <a:tr h="43688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                         -1                            2                               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+            0              -             0                 +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09453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86" name="Equation" r:id="rId25" imgW="914400" imgH="198720" progId="Equation.DSMT4">
                  <p:embed/>
                </p:oleObj>
              </mc:Choice>
              <mc:Fallback>
                <p:oleObj name="Equation" r:id="rId25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572177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87" name="Equation" r:id="rId27" imgW="914400" imgH="198720" progId="Equation.DSMT4">
                  <p:embed/>
                </p:oleObj>
              </mc:Choice>
              <mc:Fallback>
                <p:oleObj name="Equation" r:id="rId27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0" y="1966912"/>
            <a:ext cx="425852" cy="3952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9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30262"/>
            <a:ext cx="914400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Câu</a:t>
            </a:r>
            <a:r>
              <a:rPr lang="en-US" sz="2000" b="1" dirty="0" smtClean="0"/>
              <a:t> 1: </a:t>
            </a:r>
            <a:r>
              <a:rPr lang="en-US" sz="2000" b="1" dirty="0" err="1" smtClean="0"/>
              <a:t>Hàm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số</a:t>
            </a:r>
            <a:r>
              <a:rPr lang="en-US" sz="2000" b="1" dirty="0" smtClean="0"/>
              <a:t>                                   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số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đường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tiệm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cận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là</a:t>
            </a:r>
            <a:r>
              <a:rPr lang="en-US" sz="2000" b="1" dirty="0" smtClean="0"/>
              <a:t>: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A. 1</a:t>
            </a:r>
            <a:r>
              <a:rPr lang="en-US" sz="2000" dirty="0" smtClean="0"/>
              <a:t>			</a:t>
            </a:r>
            <a:r>
              <a:rPr lang="en-US" sz="2000" b="1" dirty="0" smtClean="0"/>
              <a:t>B. 2</a:t>
            </a:r>
            <a:r>
              <a:rPr lang="en-US" sz="2000" dirty="0" smtClean="0"/>
              <a:t>			</a:t>
            </a:r>
            <a:r>
              <a:rPr lang="en-US" sz="2000" b="1" dirty="0" smtClean="0"/>
              <a:t>C. 3</a:t>
            </a:r>
            <a:r>
              <a:rPr lang="en-US" sz="2000" dirty="0" smtClean="0"/>
              <a:t>			</a:t>
            </a:r>
            <a:r>
              <a:rPr lang="en-US" sz="2000" b="1" dirty="0" smtClean="0"/>
              <a:t>D. 0</a:t>
            </a:r>
          </a:p>
          <a:p>
            <a:endParaRPr lang="en-US" sz="2000" b="1" dirty="0"/>
          </a:p>
          <a:p>
            <a:r>
              <a:rPr lang="en-US" sz="2000" b="1" dirty="0" err="1" smtClean="0"/>
              <a:t>Câu</a:t>
            </a:r>
            <a:r>
              <a:rPr lang="en-US" sz="2000" b="1" dirty="0" smtClean="0"/>
              <a:t> 2: </a:t>
            </a:r>
            <a:r>
              <a:rPr lang="en-US" sz="2000" b="1" dirty="0" err="1" smtClean="0"/>
              <a:t>Giá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cực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đại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của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hàm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số</a:t>
            </a:r>
            <a:r>
              <a:rPr lang="en-US" sz="2000" b="1" dirty="0" smtClean="0"/>
              <a:t>                                          </a:t>
            </a:r>
            <a:r>
              <a:rPr lang="en-US" sz="2000" b="1" dirty="0" err="1" smtClean="0"/>
              <a:t>là</a:t>
            </a:r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A. -17		B. </a:t>
            </a:r>
            <a:r>
              <a:rPr lang="en-US" sz="2000" b="1" dirty="0"/>
              <a:t>1</a:t>
            </a:r>
            <a:r>
              <a:rPr lang="en-US" sz="2000" b="1" dirty="0" smtClean="0"/>
              <a:t>5		C. 25		D. -1</a:t>
            </a:r>
          </a:p>
          <a:p>
            <a:endParaRPr lang="en-US" sz="2000" b="1" dirty="0"/>
          </a:p>
          <a:p>
            <a:r>
              <a:rPr lang="en-US" sz="2000" b="1" dirty="0" err="1" smtClean="0"/>
              <a:t>Câu</a:t>
            </a:r>
            <a:r>
              <a:rPr lang="en-US" sz="2000" b="1" dirty="0" smtClean="0"/>
              <a:t> 3: Cho HS f(x) </a:t>
            </a:r>
            <a:r>
              <a:rPr lang="en-US" sz="2000" b="1" dirty="0" err="1" smtClean="0"/>
              <a:t>xác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định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liên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tục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trên</a:t>
            </a:r>
            <a:r>
              <a:rPr lang="en-US" sz="2000" b="1" dirty="0" smtClean="0"/>
              <a:t>                   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bảng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biến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thiên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chọn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khẳng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định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sai</a:t>
            </a:r>
            <a:r>
              <a:rPr lang="en-US" sz="2000" b="1" dirty="0" smtClean="0"/>
              <a:t>?</a:t>
            </a:r>
            <a:endParaRPr lang="en-US" sz="2000" dirty="0" smtClean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pPr marL="457200" indent="-457200">
              <a:buAutoNum type="alphaUcPeriod"/>
            </a:pPr>
            <a:r>
              <a:rPr lang="pt-BR" sz="2000" b="1" dirty="0" smtClean="0"/>
              <a:t>Đồ </a:t>
            </a:r>
            <a:r>
              <a:rPr lang="pt-BR" sz="2000" b="1" dirty="0"/>
              <a:t>thị hàm số không có điểm chung với trục hoành</a:t>
            </a:r>
            <a:r>
              <a:rPr lang="pt-BR" sz="2000" b="1" dirty="0" smtClean="0"/>
              <a:t>.</a:t>
            </a:r>
          </a:p>
          <a:p>
            <a:pPr marL="457200" indent="-457200">
              <a:buAutoNum type="alphaUcPeriod"/>
            </a:pPr>
            <a:r>
              <a:rPr lang="pt-BR" sz="2000" b="1" dirty="0"/>
              <a:t>Hàm số có hai điểm cực trị</a:t>
            </a:r>
            <a:r>
              <a:rPr lang="pt-BR" sz="2000" b="1" dirty="0" smtClean="0"/>
              <a:t>.</a:t>
            </a:r>
          </a:p>
          <a:p>
            <a:pPr marL="457200" indent="-457200">
              <a:buAutoNum type="alphaUcPeriod"/>
            </a:pPr>
            <a:r>
              <a:rPr lang="en-US" sz="2000" b="1" dirty="0" err="1" smtClean="0"/>
              <a:t>Hàm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số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nghịch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biến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trên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khoảng</a:t>
            </a:r>
            <a:r>
              <a:rPr lang="en-US" sz="2000" b="1" dirty="0" smtClean="0"/>
              <a:t> (-2;0)</a:t>
            </a:r>
          </a:p>
          <a:p>
            <a:pPr marL="457200" indent="-457200">
              <a:buAutoNum type="alphaUcPeriod"/>
            </a:pPr>
            <a:r>
              <a:rPr lang="pt-BR" sz="2000" b="1" dirty="0"/>
              <a:t>Đồ thị hàm số có tiệm cận đứng</a:t>
            </a:r>
            <a:r>
              <a:rPr lang="pt-BR" sz="2000" b="1" dirty="0" smtClean="0"/>
              <a:t>.</a:t>
            </a:r>
          </a:p>
          <a:p>
            <a:pPr marL="457200" indent="-457200">
              <a:buAutoNum type="alphaUcPeriod"/>
            </a:pPr>
            <a:endParaRPr lang="pt-BR" sz="2000" b="1" dirty="0"/>
          </a:p>
          <a:p>
            <a:endParaRPr lang="pt-BR" sz="2000" b="1" dirty="0" smtClean="0"/>
          </a:p>
          <a:p>
            <a:pPr marL="457200" indent="-457200">
              <a:buAutoNum type="alphaUcPeriod"/>
            </a:pPr>
            <a:endParaRPr lang="pt-BR" sz="2000" b="1" dirty="0"/>
          </a:p>
          <a:p>
            <a:pPr marL="457200" indent="-457200">
              <a:buAutoNum type="alphaUcPeriod"/>
            </a:pPr>
            <a:endParaRPr lang="pt-BR" sz="2000" b="1" dirty="0" smtClean="0"/>
          </a:p>
          <a:p>
            <a:endParaRPr lang="pt-BR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304287"/>
              </p:ext>
            </p:extLst>
          </p:nvPr>
        </p:nvGraphicFramePr>
        <p:xfrm>
          <a:off x="1774825" y="609600"/>
          <a:ext cx="15017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51" name="Equation" r:id="rId3" imgW="825480" imgH="393480" progId="Equation.DSMT4">
                  <p:embed/>
                </p:oleObj>
              </mc:Choice>
              <mc:Fallback>
                <p:oleObj name="Equation" r:id="rId3" imgW="825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4825" y="609600"/>
                        <a:ext cx="1501775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695947"/>
              </p:ext>
            </p:extLst>
          </p:nvPr>
        </p:nvGraphicFramePr>
        <p:xfrm>
          <a:off x="3619500" y="2006958"/>
          <a:ext cx="2095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52" name="Equation" r:id="rId5" imgW="952500" imgH="228600" progId="Equation.DSMT4">
                  <p:embed/>
                </p:oleObj>
              </mc:Choice>
              <mc:Fallback>
                <p:oleObj name="Equation" r:id="rId5" imgW="952500" imgH="2286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0" y="2006958"/>
                        <a:ext cx="2095500" cy="533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Oval 23"/>
          <p:cNvSpPr>
            <a:spLocks noChangeArrowheads="1"/>
          </p:cNvSpPr>
          <p:nvPr/>
        </p:nvSpPr>
        <p:spPr bwMode="auto">
          <a:xfrm>
            <a:off x="2645758" y="1447800"/>
            <a:ext cx="425852" cy="3952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Oval 23"/>
          <p:cNvSpPr>
            <a:spLocks noChangeArrowheads="1"/>
          </p:cNvSpPr>
          <p:nvPr/>
        </p:nvSpPr>
        <p:spPr bwMode="auto">
          <a:xfrm>
            <a:off x="1733506" y="2640907"/>
            <a:ext cx="425852" cy="3952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69687" name="Picture 5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72448"/>
            <a:ext cx="6781800" cy="146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0" y="6019800"/>
            <a:ext cx="425852" cy="3952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1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335731"/>
              </p:ext>
            </p:extLst>
          </p:nvPr>
        </p:nvGraphicFramePr>
        <p:xfrm>
          <a:off x="4648200" y="3276063"/>
          <a:ext cx="990600" cy="45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53" name="Equation" r:id="rId8" imgW="533400" imgH="254000" progId="Equation.DSMT4">
                  <p:embed/>
                </p:oleObj>
              </mc:Choice>
              <mc:Fallback>
                <p:oleObj name="Equation" r:id="rId8" imgW="533400" imgH="254000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276063"/>
                        <a:ext cx="990600" cy="457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ectangle 64"/>
          <p:cNvSpPr>
            <a:spLocks noChangeArrowheads="1"/>
          </p:cNvSpPr>
          <p:nvPr/>
        </p:nvSpPr>
        <p:spPr bwMode="auto">
          <a:xfrm>
            <a:off x="0" y="257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5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6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9916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Câu</a:t>
            </a:r>
            <a:r>
              <a:rPr lang="en-US" sz="2000" b="1" dirty="0" smtClean="0"/>
              <a:t> 4: Cho </a:t>
            </a:r>
            <a:r>
              <a:rPr lang="en-US" sz="2000" b="1" dirty="0" err="1" smtClean="0"/>
              <a:t>hàm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số</a:t>
            </a:r>
            <a:r>
              <a:rPr lang="en-US" sz="2000" b="1" dirty="0" smtClean="0"/>
              <a:t> y = f(x) </a:t>
            </a:r>
            <a:r>
              <a:rPr lang="en-US" sz="2000" b="1" dirty="0" err="1" smtClean="0"/>
              <a:t>xác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định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liên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tục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trên</a:t>
            </a:r>
            <a:r>
              <a:rPr lang="en-US" sz="2000" b="1" dirty="0" smtClean="0"/>
              <a:t> R </a:t>
            </a:r>
            <a:r>
              <a:rPr lang="en-US" sz="2000" b="1" dirty="0" err="1" smtClean="0"/>
              <a:t>và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bảng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biến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thiên</a:t>
            </a:r>
            <a:r>
              <a:rPr lang="en-US" sz="2000" b="1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b="1" dirty="0" err="1" smtClean="0"/>
              <a:t>Số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nghiệm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của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phương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trình</a:t>
            </a:r>
            <a:r>
              <a:rPr lang="en-US" sz="2400" b="1" dirty="0" smtClean="0"/>
              <a:t> f(x) +1 = 0 </a:t>
            </a:r>
          </a:p>
          <a:p>
            <a:pPr marL="342900" indent="-342900">
              <a:buAutoNum type="alphaUcPeriod"/>
            </a:pPr>
            <a:r>
              <a:rPr lang="en-US" dirty="0" smtClean="0"/>
              <a:t>1		B. 2		C. 3		D. 4</a:t>
            </a:r>
          </a:p>
          <a:p>
            <a:endParaRPr lang="en-US" dirty="0"/>
          </a:p>
          <a:p>
            <a:r>
              <a:rPr lang="en-US" sz="2000" b="1" dirty="0" err="1" smtClean="0"/>
              <a:t>Câu</a:t>
            </a:r>
            <a:r>
              <a:rPr lang="en-US" sz="2000" b="1" dirty="0" smtClean="0"/>
              <a:t> 5: </a:t>
            </a:r>
            <a:r>
              <a:rPr lang="en-US" sz="2000" b="1" dirty="0" err="1" smtClean="0"/>
              <a:t>Đồ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hàm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số</a:t>
            </a:r>
            <a:r>
              <a:rPr lang="en-US" sz="2000" b="1" dirty="0" smtClean="0"/>
              <a:t>                                                     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tiệm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cận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xiên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khi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chỉ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khi</a:t>
            </a:r>
            <a:r>
              <a:rPr lang="en-US" sz="2000" b="1" dirty="0" smtClean="0"/>
              <a:t>:</a:t>
            </a:r>
          </a:p>
          <a:p>
            <a:endParaRPr lang="en-US" dirty="0" smtClean="0"/>
          </a:p>
          <a:p>
            <a:pPr marL="342900" indent="-342900">
              <a:buAutoNum type="alphaUcPeriod"/>
            </a:pPr>
            <a:r>
              <a:rPr lang="en-US" sz="2400" b="1" dirty="0" smtClean="0"/>
              <a:t>m=0	</a:t>
            </a:r>
            <a:r>
              <a:rPr lang="en-US" dirty="0" smtClean="0"/>
              <a:t>	</a:t>
            </a:r>
            <a:r>
              <a:rPr lang="en-US" sz="2400" b="1" dirty="0" smtClean="0"/>
              <a:t>B. m=8</a:t>
            </a:r>
            <a:r>
              <a:rPr lang="en-US" dirty="0" smtClean="0"/>
              <a:t>		C. 		D. </a:t>
            </a:r>
            <a:endParaRPr lang="en-US" dirty="0"/>
          </a:p>
          <a:p>
            <a:endParaRPr lang="en-US" dirty="0" smtClean="0"/>
          </a:p>
          <a:p>
            <a:pPr marL="342900" indent="-342900">
              <a:buAutoNum type="alphaUcPeriod"/>
            </a:pPr>
            <a:endParaRPr lang="en-US" dirty="0"/>
          </a:p>
          <a:p>
            <a:pPr marL="342900" indent="-342900">
              <a:buAutoNum type="alphaUcPeriod"/>
            </a:pPr>
            <a:endParaRPr lang="en-US" dirty="0" smtClean="0"/>
          </a:p>
          <a:p>
            <a:pPr marL="342900" indent="-342900">
              <a:buAutoNum type="alphaUcPeriod"/>
            </a:pPr>
            <a:endParaRPr lang="en-US" dirty="0"/>
          </a:p>
          <a:p>
            <a:pPr marL="342900" indent="-342900">
              <a:buAutoNum type="alphaUcPeriod"/>
            </a:pPr>
            <a:endParaRPr lang="en-US" dirty="0"/>
          </a:p>
          <a:p>
            <a:endParaRPr lang="en-US" dirty="0"/>
          </a:p>
        </p:txBody>
      </p:sp>
      <p:pic>
        <p:nvPicPr>
          <p:cNvPr id="716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631283"/>
            <a:ext cx="5654675" cy="211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23"/>
          <p:cNvSpPr>
            <a:spLocks noChangeArrowheads="1"/>
          </p:cNvSpPr>
          <p:nvPr/>
        </p:nvSpPr>
        <p:spPr bwMode="auto">
          <a:xfrm>
            <a:off x="1860148" y="3277674"/>
            <a:ext cx="425852" cy="3952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838677"/>
              </p:ext>
            </p:extLst>
          </p:nvPr>
        </p:nvGraphicFramePr>
        <p:xfrm>
          <a:off x="2476500" y="3695700"/>
          <a:ext cx="25527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2" name="Equation" r:id="rId4" imgW="1028700" imgH="419100" progId="Equation.DSMT4">
                  <p:embed/>
                </p:oleObj>
              </mc:Choice>
              <mc:Fallback>
                <p:oleObj name="Equation" r:id="rId4" imgW="1028700" imgH="419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3695700"/>
                        <a:ext cx="2552700" cy="723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19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352973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3"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17696"/>
              </p:ext>
            </p:extLst>
          </p:nvPr>
        </p:nvGraphicFramePr>
        <p:xfrm>
          <a:off x="4276724" y="4437063"/>
          <a:ext cx="904875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4" name="Equation" r:id="rId8" imgW="469800" imgH="177480" progId="Equation.DSMT4">
                  <p:embed/>
                </p:oleObj>
              </mc:Choice>
              <mc:Fallback>
                <p:oleObj name="Equation" r:id="rId8" imgW="469800" imgH="177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724" y="4437063"/>
                        <a:ext cx="904875" cy="4016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0" y="180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815909"/>
              </p:ext>
            </p:extLst>
          </p:nvPr>
        </p:nvGraphicFramePr>
        <p:xfrm>
          <a:off x="5965825" y="4397375"/>
          <a:ext cx="59848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5" name="Equation" r:id="rId10" imgW="393480" imgH="177480" progId="Equation.DSMT4">
                  <p:embed/>
                </p:oleObj>
              </mc:Choice>
              <mc:Fallback>
                <p:oleObj name="Equation" r:id="rId10" imgW="393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5825" y="4397375"/>
                        <a:ext cx="598488" cy="403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Oval 23"/>
          <p:cNvSpPr>
            <a:spLocks noChangeArrowheads="1"/>
          </p:cNvSpPr>
          <p:nvPr/>
        </p:nvSpPr>
        <p:spPr bwMode="auto">
          <a:xfrm>
            <a:off x="3701827" y="4468633"/>
            <a:ext cx="425852" cy="3952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80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Picture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81602" y="152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53689" y="1896070"/>
            <a:ext cx="7176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Xin chân thành cảm ơn!</a:t>
            </a:r>
            <a:endParaRPr lang="en-US" sz="5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142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34" name="AutoShape 46"/>
          <p:cNvSpPr>
            <a:spLocks noChangeArrowheads="1"/>
          </p:cNvSpPr>
          <p:nvPr/>
        </p:nvSpPr>
        <p:spPr bwMode="ltGray">
          <a:xfrm rot="5400000">
            <a:off x="-2422524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89135" name="AutoShape 47"/>
          <p:cNvSpPr>
            <a:spLocks noChangeArrowheads="1"/>
          </p:cNvSpPr>
          <p:nvPr/>
        </p:nvSpPr>
        <p:spPr bwMode="ltGray">
          <a:xfrm rot="5400000" flipH="1">
            <a:off x="-2024857" y="1902622"/>
            <a:ext cx="4032250" cy="3944939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89140" name="AutoShape 52"/>
          <p:cNvSpPr>
            <a:spLocks noChangeArrowheads="1"/>
          </p:cNvSpPr>
          <p:nvPr/>
        </p:nvSpPr>
        <p:spPr bwMode="gray">
          <a:xfrm>
            <a:off x="2120100" y="1833629"/>
            <a:ext cx="4473216" cy="91317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0" indent="0" algn="ctr">
              <a:buNone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681225" y="2161905"/>
            <a:ext cx="381000" cy="519245"/>
            <a:chOff x="2078" y="1387"/>
            <a:chExt cx="1615" cy="2201"/>
          </a:xfrm>
        </p:grpSpPr>
        <p:sp>
          <p:nvSpPr>
            <p:cNvPr id="8914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4" name="Oval 56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9145" name="Oval 57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9146" name="Oval 58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9147" name="Oval 59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2091844" y="3248130"/>
            <a:ext cx="381000" cy="519245"/>
            <a:chOff x="2078" y="1387"/>
            <a:chExt cx="1615" cy="2201"/>
          </a:xfrm>
        </p:grpSpPr>
        <p:sp>
          <p:nvSpPr>
            <p:cNvPr id="89156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57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58" name="Oval 70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9159" name="Oval 71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9160" name="Oval 72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9161" name="Oval 73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81"/>
          <p:cNvGrpSpPr>
            <a:grpSpLocks/>
          </p:cNvGrpSpPr>
          <p:nvPr/>
        </p:nvGrpSpPr>
        <p:grpSpPr bwMode="auto">
          <a:xfrm>
            <a:off x="1981200" y="4426680"/>
            <a:ext cx="355600" cy="519245"/>
            <a:chOff x="2078" y="1387"/>
            <a:chExt cx="1615" cy="2201"/>
          </a:xfrm>
        </p:grpSpPr>
        <p:sp>
          <p:nvSpPr>
            <p:cNvPr id="89170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71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72" name="Oval 84"/>
            <p:cNvSpPr>
              <a:spLocks noChangeArrowheads="1"/>
            </p:cNvSpPr>
            <p:nvPr/>
          </p:nvSpPr>
          <p:spPr bwMode="gray">
            <a:xfrm>
              <a:off x="2254" y="1387"/>
              <a:ext cx="1180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9173" name="Oval 85"/>
            <p:cNvSpPr>
              <a:spLocks noChangeArrowheads="1"/>
            </p:cNvSpPr>
            <p:nvPr/>
          </p:nvSpPr>
          <p:spPr bwMode="gray">
            <a:xfrm>
              <a:off x="2254" y="1387"/>
              <a:ext cx="1180" cy="2201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9174" name="Oval 86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9175" name="Oval 87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838200"/>
          </a:xfrm>
        </p:spPr>
        <p:txBody>
          <a:bodyPr>
            <a:normAutofit fontScale="90000"/>
          </a:bodyPr>
          <a:lstStyle/>
          <a:p>
            <a:pPr indent="457200" algn="ctr">
              <a:defRPr/>
            </a:pPr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AutoShape 52"/>
          <p:cNvSpPr>
            <a:spLocks noChangeArrowheads="1"/>
          </p:cNvSpPr>
          <p:nvPr/>
        </p:nvSpPr>
        <p:spPr bwMode="gray">
          <a:xfrm>
            <a:off x="2587306" y="2898500"/>
            <a:ext cx="5261294" cy="105691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0" indent="0" algn="ctr">
              <a:buNone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algn="ctr">
              <a:buNone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34" name="Group 81"/>
          <p:cNvGrpSpPr>
            <a:grpSpLocks/>
          </p:cNvGrpSpPr>
          <p:nvPr/>
        </p:nvGrpSpPr>
        <p:grpSpPr bwMode="auto">
          <a:xfrm>
            <a:off x="1466610" y="5302980"/>
            <a:ext cx="355600" cy="519245"/>
            <a:chOff x="2078" y="1387"/>
            <a:chExt cx="1615" cy="2201"/>
          </a:xfrm>
        </p:grpSpPr>
        <p:sp>
          <p:nvSpPr>
            <p:cNvPr id="35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84"/>
            <p:cNvSpPr>
              <a:spLocks noChangeArrowheads="1"/>
            </p:cNvSpPr>
            <p:nvPr/>
          </p:nvSpPr>
          <p:spPr bwMode="gray">
            <a:xfrm>
              <a:off x="2254" y="1387"/>
              <a:ext cx="1180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" name="Oval 85"/>
            <p:cNvSpPr>
              <a:spLocks noChangeArrowheads="1"/>
            </p:cNvSpPr>
            <p:nvPr/>
          </p:nvSpPr>
          <p:spPr bwMode="gray">
            <a:xfrm>
              <a:off x="2254" y="1387"/>
              <a:ext cx="1180" cy="2201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" name="Oval 86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0" name="Oval 87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solidFill>
              <a:srgbClr val="FF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1" name="Title 1"/>
          <p:cNvSpPr txBox="1">
            <a:spLocks/>
          </p:cNvSpPr>
          <p:nvPr/>
        </p:nvSpPr>
        <p:spPr>
          <a:xfrm>
            <a:off x="0" y="1"/>
            <a:ext cx="9144000" cy="381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NỘI DUNG BÀI HỌC</a:t>
            </a:r>
            <a:endParaRPr lang="en-US" sz="18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75147" y="5202924"/>
            <a:ext cx="4982854" cy="969276"/>
            <a:chOff x="1714231" y="5318674"/>
            <a:chExt cx="5642725" cy="1158326"/>
          </a:xfrm>
        </p:grpSpPr>
        <p:sp>
          <p:nvSpPr>
            <p:cNvPr id="54" name="AutoShape 52"/>
            <p:cNvSpPr>
              <a:spLocks noChangeArrowheads="1"/>
            </p:cNvSpPr>
            <p:nvPr/>
          </p:nvSpPr>
          <p:spPr bwMode="gray">
            <a:xfrm>
              <a:off x="1787044" y="5318674"/>
              <a:ext cx="5569912" cy="1158326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indent="0" algn="ctr">
                <a:buNone/>
              </a:pPr>
              <a:endParaRPr lang="en-US" sz="2400" b="1" smtClean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714231" y="5667005"/>
              <a:ext cx="4294960" cy="551710"/>
              <a:chOff x="1745781" y="5385286"/>
              <a:chExt cx="4294960" cy="551710"/>
            </a:xfrm>
          </p:grpSpPr>
          <p:graphicFrame>
            <p:nvGraphicFramePr>
              <p:cNvPr id="3" name="Object 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4808841" y="5385440"/>
              <a:ext cx="1231900" cy="5469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6618" name="Equation" r:id="rId3" imgW="1231560" imgH="431640" progId="Equation.DSMT4">
                      <p:embed/>
                    </p:oleObj>
                  </mc:Choice>
                  <mc:Fallback>
                    <p:oleObj name="Equation" r:id="rId3" imgW="1231560" imgH="43164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4808841" y="5385440"/>
                            <a:ext cx="1231900" cy="54698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" name="TextBox 4"/>
              <p:cNvSpPr txBox="1"/>
              <p:nvPr/>
            </p:nvSpPr>
            <p:spPr>
              <a:xfrm>
                <a:off x="1745781" y="5385286"/>
                <a:ext cx="3844446" cy="551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Đồ </a:t>
                </a:r>
                <a:r>
                  <a:rPr lang="en-US" sz="2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thị hàm số </a:t>
                </a: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2362200" y="4114798"/>
            <a:ext cx="5410200" cy="963445"/>
            <a:chOff x="2514600" y="3948078"/>
            <a:chExt cx="5410200" cy="827339"/>
          </a:xfrm>
        </p:grpSpPr>
        <p:sp>
          <p:nvSpPr>
            <p:cNvPr id="45" name="AutoShape 52"/>
            <p:cNvSpPr>
              <a:spLocks noChangeArrowheads="1"/>
            </p:cNvSpPr>
            <p:nvPr/>
          </p:nvSpPr>
          <p:spPr bwMode="gray">
            <a:xfrm>
              <a:off x="2514600" y="3948078"/>
              <a:ext cx="5410200" cy="827339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indent="0" algn="ctr">
                <a:buNone/>
              </a:pP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thị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hàm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                               </a:t>
              </a:r>
            </a:p>
          </p:txBody>
        </p:sp>
        <p:graphicFrame>
          <p:nvGraphicFramePr>
            <p:cNvPr id="46" name="Object 45"/>
            <p:cNvGraphicFramePr>
              <a:graphicFrameLocks noChangeAspect="1"/>
            </p:cNvGraphicFramePr>
            <p:nvPr>
              <p:extLst/>
            </p:nvPr>
          </p:nvGraphicFramePr>
          <p:xfrm>
            <a:off x="5811838" y="4087130"/>
            <a:ext cx="1257300" cy="4825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19" name="Equation" r:id="rId5" imgW="1257120" imgH="482400" progId="Equation.DSMT4">
                    <p:embed/>
                  </p:oleObj>
                </mc:Choice>
                <mc:Fallback>
                  <p:oleObj name="Equation" r:id="rId5" imgW="1257120" imgH="48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811838" y="4087130"/>
                          <a:ext cx="1257300" cy="48258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6" name="Group 81"/>
          <p:cNvGrpSpPr>
            <a:grpSpLocks/>
          </p:cNvGrpSpPr>
          <p:nvPr/>
        </p:nvGrpSpPr>
        <p:grpSpPr bwMode="auto">
          <a:xfrm>
            <a:off x="577125" y="1352885"/>
            <a:ext cx="355600" cy="519245"/>
            <a:chOff x="2078" y="1387"/>
            <a:chExt cx="1615" cy="2201"/>
          </a:xfrm>
        </p:grpSpPr>
        <p:sp>
          <p:nvSpPr>
            <p:cNvPr id="57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84"/>
            <p:cNvSpPr>
              <a:spLocks noChangeArrowheads="1"/>
            </p:cNvSpPr>
            <p:nvPr/>
          </p:nvSpPr>
          <p:spPr bwMode="gray">
            <a:xfrm>
              <a:off x="2254" y="1387"/>
              <a:ext cx="1180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0" name="Oval 85"/>
            <p:cNvSpPr>
              <a:spLocks noChangeArrowheads="1"/>
            </p:cNvSpPr>
            <p:nvPr/>
          </p:nvSpPr>
          <p:spPr bwMode="gray">
            <a:xfrm>
              <a:off x="2254" y="1387"/>
              <a:ext cx="1180" cy="2201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1" name="Oval 86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2" name="Oval 87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solidFill>
              <a:srgbClr val="FF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3" name="AutoShape 52"/>
          <p:cNvSpPr>
            <a:spLocks noChangeArrowheads="1"/>
          </p:cNvSpPr>
          <p:nvPr/>
        </p:nvSpPr>
        <p:spPr bwMode="gray">
          <a:xfrm>
            <a:off x="895228" y="914403"/>
            <a:ext cx="4819772" cy="7909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0" indent="0" algn="ctr">
              <a:buNone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thuyết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86217" y="3378356"/>
            <a:ext cx="185118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ĐỒ THỊ</a:t>
            </a:r>
            <a:endParaRPr lang="en-US" sz="36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1738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34" grpId="0" animBg="1"/>
      <p:bldP spid="89135" grpId="0" animBg="1"/>
      <p:bldP spid="89140" grpId="0" animBg="1"/>
      <p:bldP spid="53" grpId="0" animBg="1"/>
      <p:bldP spid="63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503673"/>
              </p:ext>
            </p:extLst>
          </p:nvPr>
        </p:nvGraphicFramePr>
        <p:xfrm>
          <a:off x="3581400" y="52388"/>
          <a:ext cx="2984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96" name="Equation" r:id="rId3" imgW="2984400" imgH="342720" progId="Equation.DSMT4">
                  <p:embed/>
                </p:oleObj>
              </mc:Choice>
              <mc:Fallback>
                <p:oleObj name="Equation" r:id="rId3" imgW="29844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1400" y="52388"/>
                        <a:ext cx="29845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76200" y="38426"/>
            <a:ext cx="5912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/>
              <a:t>Dạng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en-US" sz="2000" b="1" dirty="0" err="1"/>
              <a:t>đồ</a:t>
            </a:r>
            <a:r>
              <a:rPr lang="en-US" sz="2000" b="1" dirty="0"/>
              <a:t> </a:t>
            </a:r>
            <a:r>
              <a:rPr lang="en-US" sz="2000" b="1" dirty="0" err="1"/>
              <a:t>thị</a:t>
            </a:r>
            <a:r>
              <a:rPr lang="en-US" sz="2000" b="1" dirty="0"/>
              <a:t> </a:t>
            </a:r>
            <a:r>
              <a:rPr lang="en-US" sz="2000" b="1" dirty="0" err="1"/>
              <a:t>hàm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bậc</a:t>
            </a:r>
            <a:r>
              <a:rPr lang="en-US" sz="2000" b="1" dirty="0"/>
              <a:t> </a:t>
            </a:r>
            <a:r>
              <a:rPr lang="en-US" sz="2000" b="1" dirty="0" err="1" smtClean="0"/>
              <a:t>ba</a:t>
            </a:r>
            <a:r>
              <a:rPr lang="en-US" sz="2000" b="1" dirty="0" smtClean="0"/>
              <a:t>                                     </a:t>
            </a:r>
            <a:endParaRPr lang="en-US" sz="2000" dirty="0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19162"/>
            <a:ext cx="200977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834855"/>
              </p:ext>
            </p:extLst>
          </p:nvPr>
        </p:nvGraphicFramePr>
        <p:xfrm>
          <a:off x="3517900" y="18669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97" name="Equation" r:id="rId6" imgW="914400" imgH="216000" progId="Equation.DSMT4">
                  <p:embed/>
                </p:oleObj>
              </mc:Choice>
              <mc:Fallback>
                <p:oleObj name="Equation" r:id="rId6" imgW="914400" imgH="2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17900" y="18669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022064"/>
              </p:ext>
            </p:extLst>
          </p:nvPr>
        </p:nvGraphicFramePr>
        <p:xfrm>
          <a:off x="152400" y="533400"/>
          <a:ext cx="8839200" cy="646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/>
                <a:gridCol w="3073400"/>
                <a:gridCol w="3733800"/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a &gt; 0</a:t>
                      </a:r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a &lt; 0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Phương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trình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y’ = 0 </a:t>
                      </a:r>
                    </a:p>
                    <a:p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nghiệm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phân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biệt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Phương trình </a:t>
                      </a:r>
                    </a:p>
                    <a:p>
                      <a:r>
                        <a:rPr lang="en-US" sz="20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y’ = 0 </a:t>
                      </a:r>
                    </a:p>
                    <a:p>
                      <a:r>
                        <a:rPr lang="en-US" sz="20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 nghiệm kép</a:t>
                      </a:r>
                    </a:p>
                    <a:p>
                      <a:endParaRPr lang="en-US" sz="2000" kern="120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000" kern="120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000" kern="120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Phương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trình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y’ = 0 </a:t>
                      </a:r>
                    </a:p>
                    <a:p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vô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nghiệm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990600"/>
            <a:ext cx="238125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717093"/>
            <a:ext cx="2305050" cy="193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40893"/>
            <a:ext cx="2105025" cy="193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4876800"/>
            <a:ext cx="22955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4810123"/>
            <a:ext cx="2667000" cy="181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 bwMode="auto">
          <a:xfrm>
            <a:off x="4533900" y="960120"/>
            <a:ext cx="685800" cy="45720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8305800" y="4810123"/>
            <a:ext cx="685800" cy="45720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4533900" y="4810123"/>
            <a:ext cx="685800" cy="45720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8201025" y="2610413"/>
            <a:ext cx="685800" cy="45720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33900" y="2610413"/>
            <a:ext cx="685800" cy="45720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8267701" y="960120"/>
            <a:ext cx="685800" cy="45720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33069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59864"/>
            <a:ext cx="3352800" cy="317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38400"/>
            <a:ext cx="3505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245757"/>
              </p:ext>
            </p:extLst>
          </p:nvPr>
        </p:nvGraphicFramePr>
        <p:xfrm>
          <a:off x="1143000" y="1905000"/>
          <a:ext cx="1612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0" name="Equation" r:id="rId5" imgW="1612800" imgH="253800" progId="Equation.DSMT4">
                  <p:embed/>
                </p:oleObj>
              </mc:Choice>
              <mc:Fallback>
                <p:oleObj name="Equation" r:id="rId5" imgW="1612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3000" y="1905000"/>
                        <a:ext cx="16129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76455"/>
              </p:ext>
            </p:extLst>
          </p:nvPr>
        </p:nvGraphicFramePr>
        <p:xfrm>
          <a:off x="5183187" y="1905000"/>
          <a:ext cx="1612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1" name="Equation" r:id="rId7" imgW="1612800" imgH="253800" progId="Equation.DSMT4">
                  <p:embed/>
                </p:oleObj>
              </mc:Choice>
              <mc:Fallback>
                <p:oleObj name="Equation" r:id="rId7" imgW="1612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187" y="1905000"/>
                        <a:ext cx="16129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 bwMode="auto">
          <a:xfrm>
            <a:off x="3657600" y="2667000"/>
            <a:ext cx="685800" cy="45720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11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7848600" y="2459864"/>
            <a:ext cx="685800" cy="445824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135240"/>
              </p:ext>
            </p:extLst>
          </p:nvPr>
        </p:nvGraphicFramePr>
        <p:xfrm>
          <a:off x="304800" y="1752600"/>
          <a:ext cx="8670610" cy="42498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40039"/>
                <a:gridCol w="4230571"/>
              </a:tblGrid>
              <a:tr h="4550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698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92391" y="838200"/>
            <a:ext cx="31842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Dạng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đồ</a:t>
            </a:r>
            <a:r>
              <a:rPr lang="en-US" sz="2400" b="1" dirty="0"/>
              <a:t> </a:t>
            </a:r>
            <a:r>
              <a:rPr lang="en-US" sz="2400" b="1" dirty="0" err="1"/>
              <a:t>thị</a:t>
            </a:r>
            <a:r>
              <a:rPr lang="en-US" sz="2400" b="1" dirty="0"/>
              <a:t> </a:t>
            </a:r>
            <a:r>
              <a:rPr lang="en-US" sz="2400" b="1" dirty="0" err="1"/>
              <a:t>hàm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endParaRPr lang="en-US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067731"/>
              </p:ext>
            </p:extLst>
          </p:nvPr>
        </p:nvGraphicFramePr>
        <p:xfrm>
          <a:off x="4038600" y="690265"/>
          <a:ext cx="3086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2" name="Equation" r:id="rId9" imgW="3085920" imgH="609480" progId="Equation.DSMT4">
                  <p:embed/>
                </p:oleObj>
              </mc:Choice>
              <mc:Fallback>
                <p:oleObj name="Equation" r:id="rId9" imgW="308592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38600" y="690265"/>
                        <a:ext cx="30861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420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003397"/>
              </p:ext>
            </p:extLst>
          </p:nvPr>
        </p:nvGraphicFramePr>
        <p:xfrm>
          <a:off x="4495800" y="52388"/>
          <a:ext cx="2971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27" name="Equation" r:id="rId3" imgW="2501640" imgH="342720" progId="Equation.DSMT4">
                  <p:embed/>
                </p:oleObj>
              </mc:Choice>
              <mc:Fallback>
                <p:oleObj name="Equation" r:id="rId3" imgW="250164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5800" y="52388"/>
                        <a:ext cx="29718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418749"/>
              </p:ext>
            </p:extLst>
          </p:nvPr>
        </p:nvGraphicFramePr>
        <p:xfrm>
          <a:off x="273406" y="533400"/>
          <a:ext cx="8863885" cy="5052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7675"/>
                <a:gridCol w="3081983"/>
                <a:gridCol w="3744227"/>
              </a:tblGrid>
              <a:tr h="39346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a &gt; 0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a &lt; 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429">
                <a:tc>
                  <a:txBody>
                    <a:bodyPr/>
                    <a:lstStyle/>
                    <a:p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Phương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trình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y’ = 0 </a:t>
                      </a:r>
                    </a:p>
                    <a:p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nghiệm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phân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biệt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1064">
                <a:tc>
                  <a:txBody>
                    <a:bodyPr/>
                    <a:lstStyle/>
                    <a:p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Phương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trình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y’ = 0 </a:t>
                      </a:r>
                    </a:p>
                    <a:p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nghiệm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US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4" y="3429001"/>
            <a:ext cx="1971675" cy="205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76602"/>
            <a:ext cx="2133600" cy="1981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4" y="838200"/>
            <a:ext cx="1971675" cy="175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669479"/>
              </p:ext>
            </p:extLst>
          </p:nvPr>
        </p:nvGraphicFramePr>
        <p:xfrm>
          <a:off x="3517900" y="18669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28" name="Equation" r:id="rId8" imgW="914400" imgH="216000" progId="Equation.DSMT4">
                  <p:embed/>
                </p:oleObj>
              </mc:Choice>
              <mc:Fallback>
                <p:oleObj name="Equation" r:id="rId8" imgW="914400" imgH="2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17900" y="18669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44880"/>
            <a:ext cx="1847850" cy="198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Oval 22"/>
          <p:cNvSpPr/>
          <p:nvPr/>
        </p:nvSpPr>
        <p:spPr bwMode="auto">
          <a:xfrm>
            <a:off x="4533900" y="868681"/>
            <a:ext cx="685800" cy="45720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4533900" y="3505200"/>
            <a:ext cx="685800" cy="45720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9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8229600" y="3429000"/>
            <a:ext cx="685800" cy="45720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8229600" y="868681"/>
            <a:ext cx="685800" cy="45720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" y="0"/>
            <a:ext cx="78197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Dạng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đồ</a:t>
            </a:r>
            <a:r>
              <a:rPr lang="en-US" sz="2400" b="1" dirty="0"/>
              <a:t> </a:t>
            </a:r>
            <a:r>
              <a:rPr lang="en-US" sz="2400" b="1" dirty="0" err="1"/>
              <a:t>thị</a:t>
            </a:r>
            <a:r>
              <a:rPr lang="en-US" sz="2400" b="1" dirty="0"/>
              <a:t> </a:t>
            </a:r>
            <a:r>
              <a:rPr lang="en-US" sz="2400" b="1" dirty="0" err="1"/>
              <a:t>hàm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bậc</a:t>
            </a:r>
            <a:r>
              <a:rPr lang="en-US" sz="2400" b="1" dirty="0"/>
              <a:t> </a:t>
            </a:r>
            <a:r>
              <a:rPr lang="en-US" sz="2400" b="1" dirty="0" err="1" smtClean="0"/>
              <a:t>bốn</a:t>
            </a:r>
            <a:r>
              <a:rPr lang="en-US" sz="2400" b="1" dirty="0" smtClean="0"/>
              <a:t>                               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131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graph of a function&#10;&#10;Description automatically generated"/>
          <p:cNvPicPr/>
          <p:nvPr/>
        </p:nvPicPr>
        <p:blipFill>
          <a:blip r:embed="rId4"/>
          <a:stretch>
            <a:fillRect/>
          </a:stretch>
        </p:blipFill>
        <p:spPr>
          <a:xfrm>
            <a:off x="96982" y="1205865"/>
            <a:ext cx="9047018" cy="5652135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108716"/>
              </p:ext>
            </p:extLst>
          </p:nvPr>
        </p:nvGraphicFramePr>
        <p:xfrm>
          <a:off x="3657600" y="109537"/>
          <a:ext cx="34290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7" name="Equation" r:id="rId5" imgW="1015920" imgH="419040" progId="Equation.DSMT4">
                  <p:embed/>
                </p:oleObj>
              </mc:Choice>
              <mc:Fallback>
                <p:oleObj name="Equation" r:id="rId5" imgW="10159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57600" y="109537"/>
                        <a:ext cx="3429000" cy="8048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3517900" y="18669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8" name="Equation" r:id="rId7" imgW="914400" imgH="216000" progId="Equation.DSMT4">
                  <p:embed/>
                </p:oleObj>
              </mc:Choice>
              <mc:Fallback>
                <p:oleObj name="Equation" r:id="rId7" imgW="914400" imgH="2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17900" y="18669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-15009" y="275183"/>
            <a:ext cx="8894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Dạng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đồ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thị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hàm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số</a:t>
            </a:r>
            <a:r>
              <a:rPr lang="en-US" sz="3200" b="1" dirty="0" smtClean="0"/>
              <a:t>: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07161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56" name="Group 28"/>
          <p:cNvGrpSpPr>
            <a:grpSpLocks/>
          </p:cNvGrpSpPr>
          <p:nvPr/>
        </p:nvGrpSpPr>
        <p:grpSpPr bwMode="auto">
          <a:xfrm>
            <a:off x="2362200" y="2543175"/>
            <a:ext cx="4724400" cy="3810000"/>
            <a:chOff x="1440" y="1602"/>
            <a:chExt cx="2976" cy="2400"/>
          </a:xfrm>
        </p:grpSpPr>
        <p:sp>
          <p:nvSpPr>
            <p:cNvPr id="99342" name="Line 14"/>
            <p:cNvSpPr>
              <a:spLocks noChangeShapeType="1"/>
            </p:cNvSpPr>
            <p:nvPr/>
          </p:nvSpPr>
          <p:spPr bwMode="auto">
            <a:xfrm>
              <a:off x="1440" y="3426"/>
              <a:ext cx="2832" cy="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eknical" pitchFamily="34" charset="0"/>
              </a:endParaRPr>
            </a:p>
          </p:txBody>
        </p:sp>
        <p:sp>
          <p:nvSpPr>
            <p:cNvPr id="99343" name="Line 15"/>
            <p:cNvSpPr>
              <a:spLocks noChangeShapeType="1"/>
            </p:cNvSpPr>
            <p:nvPr/>
          </p:nvSpPr>
          <p:spPr bwMode="auto">
            <a:xfrm flipV="1">
              <a:off x="2640" y="1746"/>
              <a:ext cx="0" cy="2256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eknical" pitchFamily="34" charset="0"/>
              </a:endParaRPr>
            </a:p>
          </p:txBody>
        </p:sp>
        <p:sp>
          <p:nvSpPr>
            <p:cNvPr id="99344" name="Freeform 16"/>
            <p:cNvSpPr>
              <a:spLocks/>
            </p:cNvSpPr>
            <p:nvPr/>
          </p:nvSpPr>
          <p:spPr bwMode="auto">
            <a:xfrm>
              <a:off x="1706" y="1831"/>
              <a:ext cx="1872" cy="1584"/>
            </a:xfrm>
            <a:custGeom>
              <a:avLst/>
              <a:gdLst>
                <a:gd name="T0" fmla="*/ 0 w 1872"/>
                <a:gd name="T1" fmla="*/ 0 h 1584"/>
                <a:gd name="T2" fmla="*/ 960 w 1872"/>
                <a:gd name="T3" fmla="*/ 1584 h 1584"/>
                <a:gd name="T4" fmla="*/ 1872 w 1872"/>
                <a:gd name="T5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2" h="1584">
                  <a:moveTo>
                    <a:pt x="0" y="0"/>
                  </a:moveTo>
                  <a:cubicBezTo>
                    <a:pt x="324" y="792"/>
                    <a:pt x="648" y="1584"/>
                    <a:pt x="960" y="1584"/>
                  </a:cubicBezTo>
                  <a:cubicBezTo>
                    <a:pt x="1272" y="1584"/>
                    <a:pt x="1720" y="264"/>
                    <a:pt x="1872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eknical" pitchFamily="34" charset="0"/>
              </a:endParaRPr>
            </a:p>
          </p:txBody>
        </p:sp>
        <p:sp>
          <p:nvSpPr>
            <p:cNvPr id="99345" name="Line 17"/>
            <p:cNvSpPr>
              <a:spLocks noChangeShapeType="1"/>
            </p:cNvSpPr>
            <p:nvPr/>
          </p:nvSpPr>
          <p:spPr bwMode="auto">
            <a:xfrm rot="21233734" flipV="1">
              <a:off x="1488" y="2370"/>
              <a:ext cx="2544" cy="1479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eknical" pitchFamily="34" charset="0"/>
              </a:endParaRPr>
            </a:p>
          </p:txBody>
        </p:sp>
        <p:sp>
          <p:nvSpPr>
            <p:cNvPr id="99346" name="Text Box 18"/>
            <p:cNvSpPr txBox="1">
              <a:spLocks noChangeArrowheads="1"/>
            </p:cNvSpPr>
            <p:nvPr/>
          </p:nvSpPr>
          <p:spPr bwMode="auto">
            <a:xfrm>
              <a:off x="2428" y="3310"/>
              <a:ext cx="38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>
                  <a:solidFill>
                    <a:srgbClr val="3333FF"/>
                  </a:solidFill>
                </a:rPr>
                <a:t>o</a:t>
              </a:r>
            </a:p>
          </p:txBody>
        </p:sp>
        <p:sp>
          <p:nvSpPr>
            <p:cNvPr id="99347" name="Text Box 19"/>
            <p:cNvSpPr txBox="1">
              <a:spLocks noChangeArrowheads="1"/>
            </p:cNvSpPr>
            <p:nvPr/>
          </p:nvSpPr>
          <p:spPr bwMode="auto">
            <a:xfrm>
              <a:off x="2392" y="1602"/>
              <a:ext cx="38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>
                  <a:solidFill>
                    <a:srgbClr val="3333FF"/>
                  </a:solidFill>
                </a:rPr>
                <a:t>y</a:t>
              </a:r>
            </a:p>
          </p:txBody>
        </p:sp>
        <p:sp>
          <p:nvSpPr>
            <p:cNvPr id="99348" name="Text Box 20"/>
            <p:cNvSpPr txBox="1">
              <a:spLocks noChangeArrowheads="1"/>
            </p:cNvSpPr>
            <p:nvPr/>
          </p:nvSpPr>
          <p:spPr bwMode="auto">
            <a:xfrm>
              <a:off x="4032" y="3090"/>
              <a:ext cx="38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>
                  <a:solidFill>
                    <a:srgbClr val="3333FF"/>
                  </a:solidFill>
                </a:rPr>
                <a:t>x</a:t>
              </a:r>
            </a:p>
          </p:txBody>
        </p:sp>
        <p:sp>
          <p:nvSpPr>
            <p:cNvPr id="99349" name="Freeform 21"/>
            <p:cNvSpPr>
              <a:spLocks/>
            </p:cNvSpPr>
            <p:nvPr/>
          </p:nvSpPr>
          <p:spPr bwMode="auto">
            <a:xfrm>
              <a:off x="1574" y="2370"/>
              <a:ext cx="2112" cy="1144"/>
            </a:xfrm>
            <a:custGeom>
              <a:avLst/>
              <a:gdLst>
                <a:gd name="T0" fmla="*/ 0 w 2112"/>
                <a:gd name="T1" fmla="*/ 1144 h 1144"/>
                <a:gd name="T2" fmla="*/ 528 w 2112"/>
                <a:gd name="T3" fmla="*/ 88 h 1144"/>
                <a:gd name="T4" fmla="*/ 1056 w 2112"/>
                <a:gd name="T5" fmla="*/ 616 h 1144"/>
                <a:gd name="T6" fmla="*/ 1536 w 2112"/>
                <a:gd name="T7" fmla="*/ 88 h 1144"/>
                <a:gd name="T8" fmla="*/ 2112 w 2112"/>
                <a:gd name="T9" fmla="*/ 1144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2" h="1144">
                  <a:moveTo>
                    <a:pt x="0" y="1144"/>
                  </a:moveTo>
                  <a:cubicBezTo>
                    <a:pt x="176" y="660"/>
                    <a:pt x="352" y="176"/>
                    <a:pt x="528" y="88"/>
                  </a:cubicBezTo>
                  <a:cubicBezTo>
                    <a:pt x="704" y="0"/>
                    <a:pt x="888" y="616"/>
                    <a:pt x="1056" y="616"/>
                  </a:cubicBezTo>
                  <a:cubicBezTo>
                    <a:pt x="1224" y="616"/>
                    <a:pt x="1360" y="0"/>
                    <a:pt x="1536" y="88"/>
                  </a:cubicBezTo>
                  <a:cubicBezTo>
                    <a:pt x="1712" y="176"/>
                    <a:pt x="2016" y="968"/>
                    <a:pt x="2112" y="1144"/>
                  </a:cubicBezTo>
                </a:path>
              </a:pathLst>
            </a:custGeom>
            <a:noFill/>
            <a:ln w="38100" cmpd="sng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eknical" pitchFamily="34" charset="0"/>
              </a:endParaRPr>
            </a:p>
          </p:txBody>
        </p:sp>
        <p:sp>
          <p:nvSpPr>
            <p:cNvPr id="99350" name="Freeform 22"/>
            <p:cNvSpPr>
              <a:spLocks/>
            </p:cNvSpPr>
            <p:nvPr/>
          </p:nvSpPr>
          <p:spPr bwMode="auto">
            <a:xfrm rot="-1993604">
              <a:off x="2400" y="2994"/>
              <a:ext cx="1920" cy="512"/>
            </a:xfrm>
            <a:custGeom>
              <a:avLst/>
              <a:gdLst>
                <a:gd name="T0" fmla="*/ 0 w 1920"/>
                <a:gd name="T1" fmla="*/ 512 h 512"/>
                <a:gd name="T2" fmla="*/ 624 w 1920"/>
                <a:gd name="T3" fmla="*/ 32 h 512"/>
                <a:gd name="T4" fmla="*/ 1920 w 1920"/>
                <a:gd name="T5" fmla="*/ 32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20" h="512">
                  <a:moveTo>
                    <a:pt x="0" y="512"/>
                  </a:moveTo>
                  <a:cubicBezTo>
                    <a:pt x="152" y="288"/>
                    <a:pt x="304" y="64"/>
                    <a:pt x="624" y="32"/>
                  </a:cubicBezTo>
                  <a:cubicBezTo>
                    <a:pt x="944" y="0"/>
                    <a:pt x="1432" y="160"/>
                    <a:pt x="1920" y="320"/>
                  </a:cubicBezTo>
                </a:path>
              </a:pathLst>
            </a:custGeom>
            <a:noFill/>
            <a:ln w="38100" cmpd="sng">
              <a:solidFill>
                <a:srgbClr val="99FF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eknical" pitchFamily="34" charset="0"/>
              </a:endParaRPr>
            </a:p>
          </p:txBody>
        </p:sp>
        <p:sp>
          <p:nvSpPr>
            <p:cNvPr id="99351" name="Text Box 23"/>
            <p:cNvSpPr txBox="1">
              <a:spLocks noChangeArrowheads="1"/>
            </p:cNvSpPr>
            <p:nvPr/>
          </p:nvSpPr>
          <p:spPr bwMode="auto">
            <a:xfrm rot="17576201">
              <a:off x="1272" y="2704"/>
              <a:ext cx="72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FFFF00"/>
                  </a:solidFill>
                </a:rPr>
                <a:t>y=f</a:t>
              </a:r>
              <a:r>
                <a:rPr lang="en-US" sz="2400" b="1" baseline="-25000">
                  <a:solidFill>
                    <a:srgbClr val="FFFF00"/>
                  </a:solidFill>
                </a:rPr>
                <a:t>4</a:t>
              </a:r>
              <a:r>
                <a:rPr lang="en-US" sz="2400" b="1">
                  <a:solidFill>
                    <a:srgbClr val="FFFF00"/>
                  </a:solidFill>
                </a:rPr>
                <a:t>(x)</a:t>
              </a:r>
            </a:p>
          </p:txBody>
        </p:sp>
        <p:sp>
          <p:nvSpPr>
            <p:cNvPr id="99352" name="Text Box 24"/>
            <p:cNvSpPr txBox="1">
              <a:spLocks noChangeArrowheads="1"/>
            </p:cNvSpPr>
            <p:nvPr/>
          </p:nvSpPr>
          <p:spPr bwMode="auto">
            <a:xfrm rot="20474239">
              <a:off x="3504" y="2561"/>
              <a:ext cx="76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00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99FF99"/>
                  </a:solidFill>
                </a:rPr>
                <a:t>y=f</a:t>
              </a:r>
              <a:r>
                <a:rPr lang="en-US" sz="2400" b="1" baseline="-25000">
                  <a:solidFill>
                    <a:srgbClr val="99FF99"/>
                  </a:solidFill>
                </a:rPr>
                <a:t>3</a:t>
              </a:r>
              <a:r>
                <a:rPr lang="en-US" sz="2400" b="1">
                  <a:solidFill>
                    <a:srgbClr val="99FF99"/>
                  </a:solidFill>
                </a:rPr>
                <a:t>(x)</a:t>
              </a:r>
            </a:p>
          </p:txBody>
        </p:sp>
        <p:sp>
          <p:nvSpPr>
            <p:cNvPr id="99353" name="Text Box 25"/>
            <p:cNvSpPr txBox="1">
              <a:spLocks noChangeArrowheads="1"/>
            </p:cNvSpPr>
            <p:nvPr/>
          </p:nvSpPr>
          <p:spPr bwMode="auto">
            <a:xfrm rot="19319947">
              <a:off x="1440" y="3521"/>
              <a:ext cx="72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FF00"/>
                  </a:solidFill>
                </a:rPr>
                <a:t>y=f</a:t>
              </a:r>
              <a:r>
                <a:rPr lang="en-US" sz="2400" b="1" baseline="-25000">
                  <a:solidFill>
                    <a:srgbClr val="00FF00"/>
                  </a:solidFill>
                </a:rPr>
                <a:t>1</a:t>
              </a:r>
              <a:r>
                <a:rPr lang="en-US" sz="2400" b="1">
                  <a:solidFill>
                    <a:srgbClr val="00FF00"/>
                  </a:solidFill>
                </a:rPr>
                <a:t>(x)</a:t>
              </a:r>
            </a:p>
          </p:txBody>
        </p:sp>
        <p:sp>
          <p:nvSpPr>
            <p:cNvPr id="99354" name="Text Box 26"/>
            <p:cNvSpPr txBox="1">
              <a:spLocks noChangeArrowheads="1"/>
            </p:cNvSpPr>
            <p:nvPr/>
          </p:nvSpPr>
          <p:spPr bwMode="auto">
            <a:xfrm rot="3965370">
              <a:off x="1628" y="1960"/>
              <a:ext cx="72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FF0000"/>
                  </a:solidFill>
                </a:rPr>
                <a:t>y=f</a:t>
              </a:r>
              <a:r>
                <a:rPr lang="en-US" sz="2400" b="1" baseline="-25000">
                  <a:solidFill>
                    <a:srgbClr val="FF0000"/>
                  </a:solidFill>
                </a:rPr>
                <a:t>2</a:t>
              </a:r>
              <a:r>
                <a:rPr lang="en-US" sz="2400" b="1">
                  <a:solidFill>
                    <a:srgbClr val="FF0000"/>
                  </a:solidFill>
                </a:rPr>
                <a:t>(x)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385504" y="534785"/>
            <a:ext cx="8296794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90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BÀI GIẢNG</a:t>
            </a:r>
          </a:p>
          <a:p>
            <a:pPr algn="ctr"/>
            <a:r>
              <a:rPr lang="en-US" sz="3200" b="1" smtClean="0">
                <a:ln w="190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ĐỌC ĐỒ THỊ HÀM SỐ</a:t>
            </a:r>
            <a:endParaRPr lang="en-US" sz="3200" b="1">
              <a:ln w="190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6011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76396" y="1566434"/>
            <a:ext cx="2231713" cy="1786367"/>
            <a:chOff x="6709261" y="1466582"/>
            <a:chExt cx="2231713" cy="1886218"/>
          </a:xfrm>
        </p:grpSpPr>
        <p:grpSp>
          <p:nvGrpSpPr>
            <p:cNvPr id="61" name="Group 60"/>
            <p:cNvGrpSpPr/>
            <p:nvPr/>
          </p:nvGrpSpPr>
          <p:grpSpPr>
            <a:xfrm>
              <a:off x="6709261" y="1466582"/>
              <a:ext cx="2231713" cy="1886218"/>
              <a:chOff x="6400800" y="823039"/>
              <a:chExt cx="2231713" cy="1886218"/>
            </a:xfrm>
          </p:grpSpPr>
          <p:pic>
            <p:nvPicPr>
              <p:cNvPr id="39401" name="Picture 48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0800" y="914401"/>
                <a:ext cx="2162175" cy="17948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5" name="Rectangle 54"/>
              <p:cNvSpPr/>
              <p:nvPr/>
            </p:nvSpPr>
            <p:spPr>
              <a:xfrm>
                <a:off x="6706502" y="1948934"/>
                <a:ext cx="3513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8345255" y="1840468"/>
                <a:ext cx="2872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>
                    <a:latin typeface="Times New Roman" pitchFamily="18" charset="0"/>
                    <a:cs typeface="Times New Roman" pitchFamily="18" charset="0"/>
                  </a:rPr>
                  <a:t>x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6764921" y="823039"/>
                <a:ext cx="287258" cy="369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en-US" i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2854760"/>
                </p:ext>
              </p:extLst>
            </p:nvPr>
          </p:nvGraphicFramePr>
          <p:xfrm>
            <a:off x="7790116" y="1604051"/>
            <a:ext cx="8382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950" name="Equation" r:id="rId4" imgW="838080" imgH="266400" progId="Equation.DSMT4">
                    <p:embed/>
                  </p:oleObj>
                </mc:Choice>
                <mc:Fallback>
                  <p:oleObj name="Equation" r:id="rId4" imgW="838080" imgH="266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90116" y="1604051"/>
                          <a:ext cx="838200" cy="26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6791243" y="3352800"/>
            <a:ext cx="2352757" cy="1406975"/>
            <a:chOff x="6715046" y="3067412"/>
            <a:chExt cx="2352757" cy="1725212"/>
          </a:xfrm>
        </p:grpSpPr>
        <p:grpSp>
          <p:nvGrpSpPr>
            <p:cNvPr id="60" name="Group 59"/>
            <p:cNvGrpSpPr/>
            <p:nvPr/>
          </p:nvGrpSpPr>
          <p:grpSpPr>
            <a:xfrm>
              <a:off x="6715046" y="3067412"/>
              <a:ext cx="2352757" cy="1725212"/>
              <a:chOff x="6423386" y="2130072"/>
              <a:chExt cx="2438400" cy="1714337"/>
            </a:xfrm>
          </p:grpSpPr>
          <p:pic>
            <p:nvPicPr>
              <p:cNvPr id="39422" name="Picture 51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23386" y="2491860"/>
                <a:ext cx="2438400" cy="13525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4" name="TextBox 53"/>
              <p:cNvSpPr txBox="1"/>
              <p:nvPr/>
            </p:nvSpPr>
            <p:spPr>
              <a:xfrm>
                <a:off x="6748888" y="3156025"/>
                <a:ext cx="344232" cy="336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smtClean="0"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en-US" sz="16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8488884" y="3168134"/>
                <a:ext cx="297715" cy="3670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en-US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7057880" y="2130072"/>
                <a:ext cx="297715" cy="3670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>
                    <a:latin typeface="Times New Roman" pitchFamily="18" charset="0"/>
                    <a:cs typeface="Times New Roman" pitchFamily="18" charset="0"/>
                  </a:rPr>
                  <a:t>y</a:t>
                </a:r>
              </a:p>
            </p:txBody>
          </p:sp>
        </p:grp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3992077"/>
                </p:ext>
              </p:extLst>
            </p:nvPr>
          </p:nvGraphicFramePr>
          <p:xfrm>
            <a:off x="8077200" y="3602433"/>
            <a:ext cx="8382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951" name="Equation" r:id="rId7" imgW="838080" imgH="266400" progId="Equation.DSMT4">
                    <p:embed/>
                  </p:oleObj>
                </mc:Choice>
                <mc:Fallback>
                  <p:oleObj name="Equation" r:id="rId7" imgW="838080" imgH="266400" progId="Equation.DSMT4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77200" y="3602433"/>
                          <a:ext cx="838200" cy="26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TextBox 22"/>
          <p:cNvSpPr txBox="1"/>
          <p:nvPr/>
        </p:nvSpPr>
        <p:spPr>
          <a:xfrm>
            <a:off x="17844" y="5295299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381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ÔN TẬP LÝ THUYẾT</a:t>
            </a:r>
            <a:endParaRPr lang="en-US" sz="18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52305" y="1566433"/>
            <a:ext cx="7136847" cy="1631216"/>
            <a:chOff x="-20256" y="1597804"/>
            <a:chExt cx="7136847" cy="1631216"/>
          </a:xfrm>
        </p:grpSpPr>
        <p:sp>
          <p:nvSpPr>
            <p:cNvPr id="10" name="TextBox 9"/>
            <p:cNvSpPr txBox="1"/>
            <p:nvPr/>
          </p:nvSpPr>
          <p:spPr>
            <a:xfrm>
              <a:off x="-20256" y="1597804"/>
              <a:ext cx="713684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smtClean="0">
                  <a:latin typeface="Times New Roman" pitchFamily="18" charset="0"/>
                  <a:cs typeface="Times New Roman" pitchFamily="18" charset="0"/>
                </a:rPr>
                <a:t>    </a:t>
              </a:r>
            </a:p>
            <a:p>
              <a:pPr algn="just"/>
              <a:r>
                <a:rPr lang="en-US" sz="2000" smtClean="0">
                  <a:latin typeface="Times New Roman" pitchFamily="18" charset="0"/>
                  <a:cs typeface="Times New Roman" pitchFamily="18" charset="0"/>
                </a:rPr>
                <a:t>  Kí hiệu K là khoảng hoặc đoạn hoặc nửa khoảng</a:t>
              </a:r>
            </a:p>
            <a:p>
              <a:pPr algn="just"/>
              <a:r>
                <a:rPr lang="en-US" sz="2000" smtClean="0">
                  <a:latin typeface="Times New Roman" pitchFamily="18" charset="0"/>
                  <a:cs typeface="Times New Roman" pitchFamily="18" charset="0"/>
                </a:rPr>
                <a:t>Giả sử hàm số                    xác định trên K.     </a:t>
              </a:r>
            </a:p>
            <a:p>
              <a:pPr algn="just"/>
              <a:r>
                <a:rPr lang="en-US" sz="2000" smtClean="0">
                  <a:latin typeface="Times New Roman" pitchFamily="18" charset="0"/>
                  <a:cs typeface="Times New Roman" pitchFamily="18" charset="0"/>
                </a:rPr>
                <a:t>Nếu hàm số                 đồng biến trên K thì     </a:t>
              </a:r>
            </a:p>
            <a:p>
              <a:pPr algn="just"/>
              <a:r>
                <a:rPr lang="en-US" sz="2000" smtClean="0">
                  <a:latin typeface="Times New Roman" pitchFamily="18" charset="0"/>
                  <a:cs typeface="Times New Roman" pitchFamily="18" charset="0"/>
                </a:rPr>
                <a:t>đồ thị “</a:t>
              </a:r>
              <a:r>
                <a:rPr lang="en-US" sz="2000" i="1" smtClean="0">
                  <a:latin typeface="Times New Roman" pitchFamily="18" charset="0"/>
                  <a:cs typeface="Times New Roman" pitchFamily="18" charset="0"/>
                </a:rPr>
                <a:t>đi lên</a:t>
              </a:r>
              <a:r>
                <a:rPr lang="en-US" sz="2000" smtClean="0">
                  <a:latin typeface="Times New Roman" pitchFamily="18" charset="0"/>
                  <a:cs typeface="Times New Roman" pitchFamily="18" charset="0"/>
                </a:rPr>
                <a:t>” từ trái sang phải. </a:t>
              </a: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7896484"/>
                </p:ext>
              </p:extLst>
            </p:nvPr>
          </p:nvGraphicFramePr>
          <p:xfrm>
            <a:off x="1655143" y="2258266"/>
            <a:ext cx="9271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952" name="Equation" r:id="rId9" imgW="927000" imgH="304560" progId="Equation.DSMT4">
                    <p:embed/>
                  </p:oleObj>
                </mc:Choice>
                <mc:Fallback>
                  <p:oleObj name="Equation" r:id="rId9" imgW="927000" imgH="304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655143" y="2258266"/>
                          <a:ext cx="927100" cy="304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9206273"/>
                </p:ext>
              </p:extLst>
            </p:nvPr>
          </p:nvGraphicFramePr>
          <p:xfrm>
            <a:off x="1426543" y="2519132"/>
            <a:ext cx="9271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953" name="Equation" r:id="rId11" imgW="927000" imgH="304560" progId="Equation.DSMT4">
                    <p:embed/>
                  </p:oleObj>
                </mc:Choice>
                <mc:Fallback>
                  <p:oleObj name="Equation" r:id="rId11" imgW="927000" imgH="3045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6543" y="2519132"/>
                          <a:ext cx="927100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" name="Group 31"/>
          <p:cNvGrpSpPr/>
          <p:nvPr/>
        </p:nvGrpSpPr>
        <p:grpSpPr>
          <a:xfrm>
            <a:off x="6687816" y="5069430"/>
            <a:ext cx="2436197" cy="1424852"/>
            <a:chOff x="6351664" y="3429000"/>
            <a:chExt cx="2580784" cy="1543529"/>
          </a:xfrm>
        </p:grpSpPr>
        <p:pic>
          <p:nvPicPr>
            <p:cNvPr id="39423" name="Picture 51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664" y="3557059"/>
              <a:ext cx="2428874" cy="1333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0" name="TextBox 69"/>
            <p:cNvSpPr txBox="1"/>
            <p:nvPr/>
          </p:nvSpPr>
          <p:spPr>
            <a:xfrm>
              <a:off x="6751900" y="4576676"/>
              <a:ext cx="351854" cy="366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16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8628142" y="4343400"/>
              <a:ext cx="304306" cy="4000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988394" y="3429000"/>
              <a:ext cx="304306" cy="4000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8351993" y="4572435"/>
              <a:ext cx="317891" cy="4000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516573" y="4531246"/>
              <a:ext cx="317891" cy="4000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6721881" y="387753"/>
            <a:ext cx="109030" cy="6429360"/>
          </a:xfrm>
          <a:prstGeom prst="line">
            <a:avLst/>
          </a:prstGeom>
          <a:ln w="254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-10610" y="1604051"/>
            <a:ext cx="9144000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-36080" y="3368518"/>
            <a:ext cx="9144000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9901" y="4855092"/>
            <a:ext cx="9144000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9901" y="6817113"/>
            <a:ext cx="9144000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-36080" y="398363"/>
            <a:ext cx="6735471" cy="1015663"/>
            <a:chOff x="-36080" y="398363"/>
            <a:chExt cx="6735471" cy="1015663"/>
          </a:xfrm>
        </p:grpSpPr>
        <p:grpSp>
          <p:nvGrpSpPr>
            <p:cNvPr id="9" name="Group 8"/>
            <p:cNvGrpSpPr/>
            <p:nvPr/>
          </p:nvGrpSpPr>
          <p:grpSpPr>
            <a:xfrm>
              <a:off x="-36080" y="398363"/>
              <a:ext cx="6735471" cy="1015663"/>
              <a:chOff x="29901" y="387753"/>
              <a:chExt cx="6735471" cy="1015663"/>
            </a:xfrm>
          </p:grpSpPr>
          <p:graphicFrame>
            <p:nvGraphicFramePr>
              <p:cNvPr id="8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04010312"/>
                  </p:ext>
                </p:extLst>
              </p:nvPr>
            </p:nvGraphicFramePr>
            <p:xfrm>
              <a:off x="6155772" y="1084965"/>
              <a:ext cx="609600" cy="241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954" name="Equation" r:id="rId14" imgW="609480" imgH="241200" progId="Equation.DSMT4">
                      <p:embed/>
                    </p:oleObj>
                  </mc:Choice>
                  <mc:Fallback>
                    <p:oleObj name="Equation" r:id="rId14" imgW="609480" imgH="2412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5"/>
                          <a:stretch>
                            <a:fillRect/>
                          </a:stretch>
                        </p:blipFill>
                        <p:spPr>
                          <a:xfrm>
                            <a:off x="6155772" y="1084965"/>
                            <a:ext cx="609600" cy="2413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" name="TextBox 4"/>
              <p:cNvSpPr txBox="1"/>
              <p:nvPr/>
            </p:nvSpPr>
            <p:spPr>
              <a:xfrm>
                <a:off x="29901" y="387753"/>
                <a:ext cx="672389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rabicParenR"/>
                </a:pPr>
                <a:endParaRPr lang="en-US" sz="20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               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xác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just"/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tất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cả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                   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tọa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mọi</a:t>
                </a:r>
                <a:endParaRPr lang="en-US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6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24212614"/>
                  </p:ext>
                </p:extLst>
              </p:nvPr>
            </p:nvGraphicFramePr>
            <p:xfrm>
              <a:off x="2514600" y="761843"/>
              <a:ext cx="927100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955" name="Equation" r:id="rId16" imgW="927000" imgH="304560" progId="Equation.DSMT4">
                      <p:embed/>
                    </p:oleObj>
                  </mc:Choice>
                  <mc:Fallback>
                    <p:oleObj name="Equation" r:id="rId16" imgW="927000" imgH="3045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7"/>
                          <a:stretch>
                            <a:fillRect/>
                          </a:stretch>
                        </p:blipFill>
                        <p:spPr>
                          <a:xfrm>
                            <a:off x="2514600" y="761843"/>
                            <a:ext cx="927100" cy="3048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78685942"/>
                  </p:ext>
                </p:extLst>
              </p:nvPr>
            </p:nvGraphicFramePr>
            <p:xfrm>
              <a:off x="1780481" y="1056190"/>
              <a:ext cx="1181100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956" name="Equation" r:id="rId18" imgW="1180800" imgH="304560" progId="Equation.DSMT4">
                      <p:embed/>
                    </p:oleObj>
                  </mc:Choice>
                  <mc:Fallback>
                    <p:oleObj name="Equation" r:id="rId18" imgW="1180800" imgH="3045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9"/>
                          <a:stretch>
                            <a:fillRect/>
                          </a:stretch>
                        </p:blipFill>
                        <p:spPr>
                          <a:xfrm>
                            <a:off x="1780481" y="1056190"/>
                            <a:ext cx="1181100" cy="3048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6" name="Heptagon 35"/>
            <p:cNvSpPr/>
            <p:nvPr/>
          </p:nvSpPr>
          <p:spPr>
            <a:xfrm>
              <a:off x="76200" y="684655"/>
              <a:ext cx="381000" cy="375428"/>
            </a:xfrm>
            <a:prstGeom prst="hept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9" name="Heptagon 108"/>
          <p:cNvSpPr/>
          <p:nvPr/>
        </p:nvSpPr>
        <p:spPr>
          <a:xfrm>
            <a:off x="59320" y="5252499"/>
            <a:ext cx="381000" cy="37542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Heptagon 109"/>
          <p:cNvSpPr/>
          <p:nvPr/>
        </p:nvSpPr>
        <p:spPr>
          <a:xfrm>
            <a:off x="61805" y="1819445"/>
            <a:ext cx="381000" cy="37542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66700" y="3546025"/>
            <a:ext cx="6096000" cy="707886"/>
            <a:chOff x="591816" y="3942783"/>
            <a:chExt cx="6096000" cy="707886"/>
          </a:xfrm>
        </p:grpSpPr>
        <p:sp>
          <p:nvSpPr>
            <p:cNvPr id="16" name="TextBox 15"/>
            <p:cNvSpPr txBox="1"/>
            <p:nvPr/>
          </p:nvSpPr>
          <p:spPr>
            <a:xfrm>
              <a:off x="591816" y="3942783"/>
              <a:ext cx="609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Nếu hàm số                  nghịch biến trên K,</a:t>
              </a:r>
            </a:p>
            <a:p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thì đồ thị “</a:t>
              </a:r>
              <a:r>
                <a:rPr lang="en-US" sz="2000" i="1">
                  <a:latin typeface="Times New Roman" pitchFamily="18" charset="0"/>
                  <a:cs typeface="Times New Roman" pitchFamily="18" charset="0"/>
                </a:rPr>
                <a:t>đi xuống</a:t>
              </a: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” từ trái sang phải. </a:t>
              </a:r>
            </a:p>
          </p:txBody>
        </p:sp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8080593"/>
                </p:ext>
              </p:extLst>
            </p:nvPr>
          </p:nvGraphicFramePr>
          <p:xfrm>
            <a:off x="1950720" y="4025311"/>
            <a:ext cx="9271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957" name="Equation" r:id="rId20" imgW="926698" imgH="304668" progId="Equation.DSMT4">
                    <p:embed/>
                  </p:oleObj>
                </mc:Choice>
                <mc:Fallback>
                  <p:oleObj name="Equation" r:id="rId20" imgW="926698" imgH="30466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0720" y="4025311"/>
                          <a:ext cx="927100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2329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09" grpId="0" animBg="1"/>
      <p:bldP spid="1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3828</TotalTime>
  <Words>1235</Words>
  <Application>Microsoft Office PowerPoint</Application>
  <PresentationFormat>On-screen Show (4:3)</PresentationFormat>
  <Paragraphs>286</Paragraphs>
  <Slides>28</Slides>
  <Notes>1</Notes>
  <HiddenSlides>0</HiddenSlides>
  <MMClips>0</MMClips>
  <ScaleCrop>false</ScaleCrop>
  <HeadingPairs>
    <vt:vector size="10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  <vt:variant>
        <vt:lpstr>Custom Shows</vt:lpstr>
      </vt:variant>
      <vt:variant>
        <vt:i4>7</vt:i4>
      </vt:variant>
    </vt:vector>
  </HeadingPairs>
  <TitlesOfParts>
    <vt:vector size="43" baseType="lpstr">
      <vt:lpstr>.VnTeknical</vt:lpstr>
      <vt:lpstr>Arial</vt:lpstr>
      <vt:lpstr>Calibri</vt:lpstr>
      <vt:lpstr>Calibri Light</vt:lpstr>
      <vt:lpstr>Times New Roman</vt:lpstr>
      <vt:lpstr>Office Theme</vt:lpstr>
      <vt:lpstr>2_Office Theme</vt:lpstr>
      <vt:lpstr>Equation</vt:lpstr>
      <vt:lpstr>PowerPoint Presentation</vt:lpstr>
      <vt:lpstr>PowerPoint Presentation</vt:lpstr>
      <vt:lpstr> NỘI DUNG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DẠNG 1: NHẬN DẠNG ĐỒ THỊ, TIỆM CẬN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  <vt:lpstr>Custom Show 2</vt:lpstr>
      <vt:lpstr>Custom Show 3</vt:lpstr>
      <vt:lpstr>Custom Show 4</vt:lpstr>
      <vt:lpstr>Custom Show 5</vt:lpstr>
      <vt:lpstr>Custom Show 6</vt:lpstr>
      <vt:lpstr>Custom Show 7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236</cp:revision>
  <cp:lastPrinted>2019-01-04T15:19:35Z</cp:lastPrinted>
  <dcterms:created xsi:type="dcterms:W3CDTF">2018-12-24T08:00:40Z</dcterms:created>
  <dcterms:modified xsi:type="dcterms:W3CDTF">2024-10-21T00:39:26Z</dcterms:modified>
</cp:coreProperties>
</file>