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68" r:id="rId13"/>
    <p:sldId id="269" r:id="rId14"/>
    <p:sldId id="270" r:id="rId15"/>
    <p:sldId id="273" r:id="rId16"/>
    <p:sldId id="271" r:id="rId17"/>
    <p:sldId id="272" r:id="rId18"/>
    <p:sldId id="276" r:id="rId19"/>
    <p:sldId id="277" r:id="rId20"/>
    <p:sldId id="280" r:id="rId21"/>
    <p:sldId id="275" r:id="rId22"/>
    <p:sldId id="274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D3514-6B14-4350-A9C9-F86E43BA3769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B0A0-F17F-4EC2-9AC1-758A2D78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28E-C75D-83DC-99F7-8DB056E68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6B2DC-EAD2-0A8D-5CA8-8E76D99F1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A536D-5246-2759-65D0-8783BC08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F7E44-FBD7-48EC-EFFC-3E6471E1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DC987-1456-43B6-A86E-127F3C69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C21A-6915-4A55-9A72-6744CB91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2C347-B0EA-138A-494D-A4B524EFC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EA15-2032-2D8C-A9C5-B486CC3E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886D-5C53-098E-3B76-B16E2966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DFF9-012F-D92D-5869-5F749659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DBAB9-2628-50EE-0BCD-F8A79D3CC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4B3C3-BD8B-D78E-45F0-7E89438A6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129E-5227-2777-7512-FD6E10BE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5D17F-4465-A747-F07B-3CF8793C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72A73-6F66-D07C-762F-152D46EC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21A6-8FAA-9FB8-6768-8CC64F63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668D-8670-7509-7EF4-C4162BD1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11E74-E14F-5F1D-1424-9D165B8A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E226-33F7-FFB1-0768-5B738393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36827-E10D-AC2A-2D1C-369E728A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6CA7-3AFC-26B2-A146-EED4C20F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A40A4-89E3-3F52-F475-60FCDEAA8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5C222-B739-767B-44A0-E9AA17FB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AF4E-2A25-C88E-B53B-178AFDC7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6ECB-3405-ACFE-6D6D-E094AC54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78E3-A9E4-DF64-84E7-EC9ABDDF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67C5-B05C-7076-6E49-53A968CC2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E787C-0033-C7AA-729E-9CCDE3660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A4518-2936-F674-255D-90B9B6A8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90705-30CC-E4CE-3518-683E6C00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62B7C-C9D2-53AA-DFF5-99394A7A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5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6CD0-263C-E720-C008-5B49AB5C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E6C8D-AC7B-9435-EB27-4984F4A95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4828D-DBD3-D05D-55ED-E3ECD17DF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C53FD-9E82-89E2-644F-C3BB8FF97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0D96A-C66F-9219-F6EC-2706F0FD9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7006B-EB2C-732A-20DC-205D61B5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D749C-243B-A9F8-7F9E-520616E5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2D895-DC68-0478-8547-230C4316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7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1B01-ED5E-6745-C897-90426D77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1B1D2-E34D-4F2D-B8F8-66A24772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017EA-0840-A2EE-7AD9-7D3F13E8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2D026-F451-979C-CE13-8C853665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F744D-33C3-E130-6A95-610717A1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E36A8-11B7-54FA-3EB5-08D60A33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5EF04-DBD6-7D45-7D10-6B51BCD5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3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4735-635C-745C-E278-915D526E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EDFD-5542-D8FA-01AB-48A62F25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97D4-377D-B9E2-7C94-B7DEDDAD1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AE5F7-B7D9-7BF8-D201-E2203C47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C5BBD-FA69-EC50-F0A6-33101F80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1918E-A0B0-3D5B-FC56-7773944E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FD7D-E829-AE1F-0A56-558AD9E1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19E95-08EE-B3FE-71B0-FB37D1A51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9798D-C45F-2A0C-12B0-CB7DD0AA7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5C0FC-BEF2-C25B-49B3-BDFE3169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F06BD-F4A2-8DBD-B373-44BD1C93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C7A6B-1D50-60BF-E79E-F747F65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8FFFD-7621-7DD3-4499-64172EB2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3CCC6-76F4-DB6D-4086-48C0029B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1713F-87D7-3EB0-AEFE-1FC3ACCC2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4C60-407B-43E3-B36F-F0682CA1048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15C97-2540-0378-3666-28E288E9C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EECF-DD9A-BDE7-C0D6-327F673A1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3D44-5D97-4AE6-93F2-F23CF5B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CCFA-4601-AA6C-3B23-3364850F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329" y="1111348"/>
            <a:ext cx="10290517" cy="4375052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b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EM ĐẾN VỚI TIẾT HỌC HÔM NAY.</a:t>
            </a:r>
          </a:p>
        </p:txBody>
      </p:sp>
    </p:spTree>
    <p:extLst>
      <p:ext uri="{BB962C8B-B14F-4D97-AF65-F5344CB8AC3E}">
        <p14:creationId xmlns:p14="http://schemas.microsoft.com/office/powerpoint/2010/main" val="365931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F1FC01-8E58-982C-D128-6BD25649FC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084148" cy="6858000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vi-VN" dirty="0"/>
                  <a:t>- Vectơ có điểm đầu là A và điểm cuối là B</a:t>
                </a:r>
                <a:br>
                  <a:rPr lang="en-US" dirty="0"/>
                </a:br>
                <a:r>
                  <a:rPr lang="vi-VN" dirty="0"/>
                  <a:t>kí hiệu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đọc là “vec tơ AB”</a:t>
                </a:r>
                <a:br>
                  <a:rPr lang="vi-VN" dirty="0"/>
                </a:br>
                <a:r>
                  <a:rPr lang="vi-VN" dirty="0"/>
                  <a:t>- Đường thẳng d đi qua hai điểm A và B là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dirty="0"/>
                  <a:t>.					 </a:t>
                </a:r>
                <a:br>
                  <a:rPr lang="vi-VN" dirty="0"/>
                </a:br>
                <a:r>
                  <a:rPr lang="vi-VN" dirty="0"/>
                  <a:t>- Độ dài đoạn thẳng AB là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:r>
                  <a:rPr lang="vi-VN" dirty="0"/>
                  <a:t>kí hiệu</a:t>
                </a:r>
                <a:r>
                  <a:rPr lang="en-US" dirty="0"/>
                  <a:t>:</a:t>
                </a:r>
                <a:r>
                  <a:rPr lang="vi-VN" dirty="0"/>
                  <a:t>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|. Ta có: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|=AB.</a:t>
                </a:r>
                <a:br>
                  <a:rPr lang="vi-VN" dirty="0"/>
                </a:br>
                <a:r>
                  <a:rPr lang="vi-VN" dirty="0"/>
                  <a:t>- Vectơ còn được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vi-VN" dirty="0"/>
                  <a:t>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vi-VN" dirty="0"/>
                  <a:t>được kí hiệu là |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|.</a:t>
                </a:r>
                <a:br>
                  <a:rPr lang="vi-VN" dirty="0"/>
                </a:br>
                <a:r>
                  <a:rPr lang="en-US" dirty="0"/>
                  <a:t>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F1FC01-8E58-982C-D128-6BD25649F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084148" cy="6858000"/>
              </a:xfrm>
              <a:blipFill>
                <a:blip r:embed="rId2"/>
                <a:stretch>
                  <a:fillRect l="-2018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3F795B-BD1D-5BB7-CB51-FBCC89D8DD5C}"/>
              </a:ext>
            </a:extLst>
          </p:cNvPr>
          <p:cNvCxnSpPr>
            <a:cxnSpLocks/>
          </p:cNvCxnSpPr>
          <p:nvPr/>
        </p:nvCxnSpPr>
        <p:spPr>
          <a:xfrm flipV="1">
            <a:off x="2672862" y="5894363"/>
            <a:ext cx="3165230" cy="492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F46877-8F31-080B-3922-D7FDF2B252E8}"/>
              </a:ext>
            </a:extLst>
          </p:cNvPr>
          <p:cNvCxnSpPr>
            <a:cxnSpLocks/>
          </p:cNvCxnSpPr>
          <p:nvPr/>
        </p:nvCxnSpPr>
        <p:spPr>
          <a:xfrm>
            <a:off x="6893169" y="5542671"/>
            <a:ext cx="3207434" cy="84406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DAF1-1F0C-6AA1-7B09-C1E51998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72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vectơ có hai yếu tố là độ dài và hướng để phân biệt với đoạn thẳng.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viết và đọc vectơ, điểm đầu đọc và viết trước, điểm cuối đọc và viết sau.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6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5AF3-FF99-D79F-61D1-304D90F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8669"/>
            <a:ext cx="1095052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vi-VN" u="sng" dirty="0"/>
              <a:t>Chú ý 2:</a:t>
            </a:r>
            <a:r>
              <a:rPr lang="en-US" dirty="0"/>
              <a:t> </a:t>
            </a:r>
            <a:r>
              <a:rPr lang="vi-VN" dirty="0"/>
              <a:t>Hai điểm phân biệt sẽ tạo ra hai vectơ.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1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8037-6582-549A-5AAC-BAB9B162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1" y="2447144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6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2C55BD-7F80-710C-DDA3-763C1DC99B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0677" y="520505"/>
                <a:ext cx="11690251" cy="5556738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Nhìn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>
                    <a:latin typeface="Times New Roman" panose="02020603050405020304" pitchFamily="18" charset="0"/>
                  </a:rPr>
                </a:br>
                <a:br>
                  <a:rPr lang="en-US" b="0" dirty="0">
                    <a:latin typeface="Times New Roman" panose="02020603050405020304" pitchFamily="18" charset="0"/>
                  </a:rPr>
                </a:br>
                <a:br>
                  <a:rPr lang="en-US" dirty="0">
                    <a:latin typeface="Times New Roman" panose="02020603050405020304" pitchFamily="18" charset="0"/>
                  </a:rPr>
                </a:br>
                <a:br>
                  <a:rPr lang="en-US" dirty="0">
                    <a:latin typeface="Times New Roman" panose="02020603050405020304" pitchFamily="18" charset="0"/>
                  </a:rPr>
                </a:br>
                <a:br>
                  <a:rPr lang="en-US" b="0" dirty="0">
                    <a:latin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2C55BD-7F80-710C-DDA3-763C1DC99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0677" y="520505"/>
                <a:ext cx="11690251" cy="5556738"/>
              </a:xfrm>
              <a:blipFill>
                <a:blip r:embed="rId2"/>
                <a:stretch>
                  <a:fillRect l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2D64BB-4374-EE1B-E385-BBF165C06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53" y="2926280"/>
            <a:ext cx="7666893" cy="21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07B5-B41E-F476-4DBC-B7B2ACC9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02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vi-VN" b="1" i="1" u="sng" dirty="0"/>
              <a:t>Kết luận: </a:t>
            </a:r>
            <a:br>
              <a:rPr lang="en-US" b="1" i="1" dirty="0"/>
            </a:br>
            <a:r>
              <a:rPr lang="vi-VN" dirty="0"/>
              <a:t>Hai vectơ cùng phương nếu giá của chúng song song hoặc trùng nhau.</a:t>
            </a:r>
            <a:br>
              <a:rPr lang="vi-VN" dirty="0"/>
            </a:b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7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72F6-AC36-4247-DDFC-5594D9F2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37449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b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C93C6-A378-2806-77FD-F02DDF03A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698" y="1533378"/>
            <a:ext cx="5331656" cy="3348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5674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38BE-D2F8-96EC-255C-91534959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83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99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978C-B5C6-F7E2-8B15-C91E75A9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0"/>
            <a:ext cx="1202710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ABCD,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ABCD,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lang="fr-FR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 Liệt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ABCD,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E57A4D-399B-3151-D39D-71072C6120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16835" y="1094282"/>
                <a:ext cx="11211340" cy="4901784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, 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, 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b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E57A4D-399B-3151-D39D-71072C612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6835" y="1094282"/>
                <a:ext cx="11211340" cy="4901784"/>
              </a:xfrm>
              <a:blipFill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95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9CF545-CF7D-584A-E89E-2E3C6A737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40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BA39AC-5663-E1EA-182E-3C68CE6E44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04144" y="0"/>
                <a:ext cx="9503764" cy="632584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b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br>
                  <a:rPr lang="en-US" sz="36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 cm</a:t>
                </a:r>
                <a:br>
                  <a:rPr lang="fr-F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fr-FR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  <m:r>
                              <a:rPr lang="fr-F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BA39AC-5663-E1EA-182E-3C68CE6E4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04144" y="0"/>
                <a:ext cx="9503764" cy="6325849"/>
              </a:xfrm>
              <a:blipFill>
                <a:blip r:embed="rId2"/>
                <a:stretch>
                  <a:fillRect r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26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974849-D71E-BCC4-E0F3-115CD5E74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58837" y="787154"/>
                <a:ext cx="10874326" cy="5008733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b="1" u="sng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b="1" u="sng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u="sng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en-US" sz="4400" b="1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</a:t>
                </a:r>
                <a:r>
                  <a:rPr kumimoji="0" lang="en-US" sz="4400" b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br>
                  <a:rPr kumimoji="0" lang="en-US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</a:br>
                <a:b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</a:b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Cho A, B, C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B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giữa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A, C.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cặp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vec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tơ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hướng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ngược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hướng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những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vec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tơ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𝐴𝐵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𝐴𝐶</m:t>
                        </m:r>
                      </m:e>
                    </m:acc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𝐵𝐴</m:t>
                        </m:r>
                      </m:e>
                    </m:acc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𝐵𝐶</m:t>
                        </m:r>
                      </m:e>
                    </m:acc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𝐶𝐴</m:t>
                        </m:r>
                      </m:e>
                    </m:acc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𝐶𝐵</m:t>
                        </m:r>
                      </m:e>
                    </m:acc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b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974849-D71E-BCC4-E0F3-115CD5E74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8837" y="787154"/>
                <a:ext cx="10874326" cy="5008733"/>
              </a:xfrm>
              <a:blipFill>
                <a:blip r:embed="rId2"/>
                <a:stretch>
                  <a:fillRect l="-2242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23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59826-B628-C8A1-28B9-AB615EE512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552043" cy="5529238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A, B, 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C.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59826-B628-C8A1-28B9-AB615EE51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552043" cy="5529238"/>
              </a:xfrm>
              <a:blipFill>
                <a:blip r:embed="rId2"/>
                <a:stretch>
                  <a:fillRect l="-2022" r="-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6F81EF0-54FF-758A-914E-3C31D2ED7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32" y="4375052"/>
            <a:ext cx="5036234" cy="12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E5BF8D-45ED-5FE3-00D5-7B5B68D5C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49114" y="539646"/>
                <a:ext cx="9069049" cy="5531370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; 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b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NL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; 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b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NL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; 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b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;      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;   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; </m:t>
                    </m:r>
                  </m:oMath>
                </a14:m>
                <a:br>
                  <a:rPr lang="en-US" sz="2800" b="0" i="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;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;         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;     </m:t>
                    </m:r>
                  </m:oMath>
                </a14:m>
                <a:br>
                  <a:rPr lang="en-US" sz="2800" b="0" i="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;  </m:t>
                    </m:r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;     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nl-NL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E5BF8D-45ED-5FE3-00D5-7B5B68D5C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9114" y="539646"/>
                <a:ext cx="9069049" cy="5531370"/>
              </a:xfrm>
              <a:blipFill>
                <a:blip r:embed="rId2"/>
                <a:stretch>
                  <a:fillRect l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05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1D60-8D2E-60B6-8D5A-EBB431D1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10" y="1154243"/>
            <a:ext cx="9818557" cy="40323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fr-FR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NHÀ: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 kiến thức trong bài. 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các bài tập trong SGK. SBT.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Hai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0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A488-F52E-54F6-0C30-DF231F50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681"/>
            <a:ext cx="10515600" cy="52056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KHÁI NIỆM VECTƠ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biểu, nhận biết và thể hiện được khái niệm vectơ, hai vectơ cùng phương, hai vectơ cùng hướng.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7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A041-92A0-50FD-2C23-C1BAE5D3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848"/>
            <a:ext cx="10515600" cy="364416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0" lang="en-US" sz="53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5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</a:t>
            </a: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KHÁI NIỆM VECTƠ</a:t>
            </a:r>
            <a:b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5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3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53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53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88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7AD7-E38B-2299-45DA-76076AF5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20678"/>
          </a:xfrm>
        </p:spPr>
        <p:txBody>
          <a:bodyPr>
            <a:normAutofit fontScale="90000"/>
          </a:bodyPr>
          <a:lstStyle/>
          <a:p>
            <a:b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35.</a:t>
            </a:r>
            <a:br>
              <a:rPr lang="en-US" dirty="0"/>
            </a:b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8C49B-69AE-B50D-47D9-7F27F786E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78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BFEDE4-981B-9FC6-F9BA-4B30CFEA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57283"/>
              </p:ext>
            </p:extLst>
          </p:nvPr>
        </p:nvGraphicFramePr>
        <p:xfrm>
          <a:off x="2719228" y="1679739"/>
          <a:ext cx="6753543" cy="177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3543">
                  <a:extLst>
                    <a:ext uri="{9D8B030D-6E8A-4147-A177-3AD203B41FA5}">
                      <a16:colId xmlns:a16="http://schemas.microsoft.com/office/drawing/2014/main" val="2761865375"/>
                    </a:ext>
                  </a:extLst>
                </a:gridCol>
              </a:tblGrid>
              <a:tr h="1575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200 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Cổng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A                                             B 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Khu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vui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54835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E7FDCEDD-DDF9-AD5B-C5A7-1550FF48B3A8}"/>
              </a:ext>
            </a:extLst>
          </p:cNvPr>
          <p:cNvSpPr/>
          <p:nvPr/>
        </p:nvSpPr>
        <p:spPr>
          <a:xfrm>
            <a:off x="4454510" y="2286120"/>
            <a:ext cx="3108959" cy="2682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BEACB-5FA2-2EF0-0F0C-457BF342BF56}"/>
              </a:ext>
            </a:extLst>
          </p:cNvPr>
          <p:cNvSpPr/>
          <p:nvPr/>
        </p:nvSpPr>
        <p:spPr>
          <a:xfrm>
            <a:off x="5769839" y="3429000"/>
            <a:ext cx="478302" cy="2011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9EF6-3DBB-FAE4-B875-D81CE964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636104"/>
            <a:ext cx="9362659" cy="42141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9C8C982-A221-0183-2893-48B5B9517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09" y="2632759"/>
            <a:ext cx="6261652" cy="1044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90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16423E-F574-6966-45B5-8869E7C864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04144" y="1034321"/>
                <a:ext cx="10118361" cy="4467069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vi-VN" dirty="0"/>
                  <a:t>- Vectơ có điểm đầu là A và điểm cuối là B</a:t>
                </a:r>
                <a:br>
                  <a:rPr lang="en-US" dirty="0"/>
                </a:br>
                <a:r>
                  <a:rPr lang="vi-VN" dirty="0"/>
                  <a:t>kí hiệu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đọc là “vec tơ AB”</a:t>
                </a:r>
                <a:br>
                  <a:rPr lang="vi-VN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16423E-F574-6966-45B5-8869E7C86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04144" y="1034321"/>
                <a:ext cx="10118361" cy="4467069"/>
              </a:xfrm>
              <a:blipFill>
                <a:blip r:embed="rId2"/>
                <a:stretch>
                  <a:fillRect l="-2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75183A1-1EE6-12A6-A015-86906D289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32" y="1603603"/>
            <a:ext cx="626113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7AA49D-B699-0C05-4BFA-1326525C5F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573968"/>
                <a:ext cx="10515600" cy="2863121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                        A                           B        d                                        </a:t>
                </a:r>
                <a:br>
                  <a:rPr lang="en-US" dirty="0"/>
                </a:br>
                <a:r>
                  <a:rPr lang="en-US" dirty="0"/>
                  <a:t>          </a:t>
                </a:r>
                <a:br>
                  <a:rPr lang="vi-VN" dirty="0"/>
                </a:br>
                <a:r>
                  <a:rPr lang="vi-VN" dirty="0"/>
                  <a:t>- Đường thẳng d đi qua hai điểm A và B là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dirty="0"/>
                  <a:t>.					 </a:t>
                </a:r>
                <a:br>
                  <a:rPr lang="vi-VN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7AA49D-B699-0C05-4BFA-1326525C5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573968"/>
                <a:ext cx="10515600" cy="2863121"/>
              </a:xfrm>
              <a:blipFill>
                <a:blip r:embed="rId2"/>
                <a:stretch>
                  <a:fillRect l="-2087" t="-6596" r="-19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7EC61-4540-DAEB-E41D-E7B4C0B77E51}"/>
              </a:ext>
            </a:extLst>
          </p:cNvPr>
          <p:cNvCxnSpPr/>
          <p:nvPr/>
        </p:nvCxnSpPr>
        <p:spPr>
          <a:xfrm>
            <a:off x="3043004" y="2263516"/>
            <a:ext cx="5441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5869AB-6DEB-3F5B-199F-3971F63D127E}"/>
              </a:ext>
            </a:extLst>
          </p:cNvPr>
          <p:cNvCxnSpPr>
            <a:cxnSpLocks/>
          </p:cNvCxnSpPr>
          <p:nvPr/>
        </p:nvCxnSpPr>
        <p:spPr>
          <a:xfrm>
            <a:off x="3747541" y="2263515"/>
            <a:ext cx="3432748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2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2A7F5D-249F-FD17-6441-D2DD3DF2CF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626518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vi-VN" dirty="0"/>
                  <a:t>- Vectơ có điểm đầu là A và điểm cuối là B</a:t>
                </a:r>
                <a:br>
                  <a:rPr lang="en-US" dirty="0"/>
                </a:br>
                <a:r>
                  <a:rPr lang="vi-VN" dirty="0"/>
                  <a:t>kí hiệu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đọc là “vec tơ AB”</a:t>
                </a:r>
                <a:br>
                  <a:rPr lang="vi-VN" dirty="0"/>
                </a:br>
                <a:r>
                  <a:rPr lang="vi-VN" dirty="0"/>
                  <a:t>- Đường thẳng d đi qua hai điểm A và B là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dirty="0"/>
                  <a:t>.					 </a:t>
                </a:r>
                <a:br>
                  <a:rPr lang="vi-VN" dirty="0"/>
                </a:br>
                <a:r>
                  <a:rPr lang="vi-VN" dirty="0"/>
                  <a:t>- Độ dài đoạn thẳng AB là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:r>
                  <a:rPr lang="vi-VN" dirty="0"/>
                  <a:t>kí hiệu</a:t>
                </a:r>
                <a:r>
                  <a:rPr lang="en-US" dirty="0"/>
                  <a:t>:</a:t>
                </a:r>
                <a:r>
                  <a:rPr lang="vi-VN" dirty="0"/>
                  <a:t>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|. Ta có: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|=AB.</a:t>
                </a:r>
                <a:br>
                  <a:rPr lang="vi-VN" dirty="0"/>
                </a:br>
                <a:r>
                  <a:rPr lang="vi-V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2A7F5D-249F-FD17-6441-D2DD3DF2C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626518"/>
              </a:xfrm>
              <a:blipFill>
                <a:blip r:embed="rId2"/>
                <a:stretch>
                  <a:fillRect l="-2377" r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9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1074</Words>
  <Application>Microsoft Office PowerPoint</Application>
  <PresentationFormat>Widescreen</PresentationFormat>
  <Paragraphs>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CHÀO MỪNG  THẦY CÔ VÀ CÁC EM ĐẾN VỚI TIẾT HỌC HÔM NAY.</vt:lpstr>
      <vt:lpstr>PowerPoint Presentation</vt:lpstr>
      <vt:lpstr>Bài 3: KHÁI NIỆM VECTƠ  Thời gian thực hiện: 2 tiết (tiết 7, tiết 8)  Tiết 7:  Mục tiêu: Phát biểu, nhận biết và thể hiện được khái niệm vectơ, hai vectơ cùng phương, hai vectơ cùng hướng.</vt:lpstr>
      <vt:lpstr>Bài 3: KHÁI NIỆM VECTƠ  I. Khái niệm vectơ</vt:lpstr>
      <vt:lpstr> Hoạt động 1: Nhìn hình 35, hình ảnh về mũi tên chỉ dẫn cho biết những thông tin gì?                                             Hình 35. </vt:lpstr>
      <vt:lpstr>    Kết luận: Vectơ là 1 đoạn thẳng có hướng.  Ví dụ:         </vt:lpstr>
      <vt:lpstr>   - Vectơ có điểm đầu là A và điểm cuối là B kí hiệu là: (AB) ⃗  đọc là “vec tơ AB” </vt:lpstr>
      <vt:lpstr>                        A                           B        d                                                    - Đường thẳng d đi qua hai điểm A và B là giá của vectơ (AB) ⃗.       </vt:lpstr>
      <vt:lpstr>- Vectơ có điểm đầu là A và điểm cuối là B kí hiệu là: (AB) ⃗  đọc là “vec tơ AB” - Đường thẳng d đi qua hai điểm A và B là giá của vectơ (AB) ⃗.       - Độ dài đoạn thẳng AB là độ dài của vectơ (AB) ⃗  , kí hiệu: |(AB) ⃗  |. Ta có: |(AB) ⃗  |=AB.  </vt:lpstr>
      <vt:lpstr>- Vectơ có điểm đầu là A và điểm cuối là B kí hiệu là: (AB) ⃗  đọc là “vec tơ AB” - Đường thẳng d đi qua hai điểm A và B là giá của vectơ (AB) ⃗.       - Độ dài đoạn thẳng AB là độ dài của vectơ (AB) ⃗  , kí hiệu: |(AB) ⃗  |. Ta có: |(AB) ⃗  |=AB. - Vectơ còn được kí hiệu là a ⃗  , b ⃗  , u ⃗, v ⃗.  Độ dài của vectơ a ⃗ được kí hiệu là | a ⃗  |.                                          a ⃗                      u ⃗ </vt:lpstr>
      <vt:lpstr>Chú ý 1:  - Một vectơ có hai yếu tố là độ dài và hướng để phân biệt với đoạn thẳng. - Khi viết và đọc vectơ, điểm đầu đọc và viết trước, điểm cuối đọc và viết sau. </vt:lpstr>
      <vt:lpstr>Chú ý 2: Hai điểm phân biệt sẽ tạo ra hai vectơ.</vt:lpstr>
      <vt:lpstr>II. Vectơ cùng phương, vectơ cùng hướng</vt:lpstr>
      <vt:lpstr>Hoạt động 2: Nhìn hình vẽ, cho biết vị trí tương đối giữa giá vectơ (CD) ⃗ với giá của vectơ (AB) ⃗  ,(PQ) ⃗       </vt:lpstr>
      <vt:lpstr>Kết luận:  Hai vectơ cùng phương nếu giá của chúng song song hoặc trùng nhau.  </vt:lpstr>
      <vt:lpstr>Hoạt động 3:     </vt:lpstr>
      <vt:lpstr>Kết luận:  Hai vectơ cùng phương nếu giá của chúng song song hoặc trùng nhau.  Nhận xét:  Nếu 2 vectơ cùng phương thì chúng cùng hướng hoặc ngược hướng.</vt:lpstr>
      <vt:lpstr>Luyện tập:  Cho hình vuông ABCD cạnh bằng 1 cm Nhóm 1: Liệt kê tất cả các vectơ tạo từ 2 đỉnh bất kì của hình vuông ABCD, tìm các vectơ cùng hướng. Nhóm 2: Liệt kê tất cả các vectơ tạo từ 2 đỉnh bất kì của hình vuông ABCD, tìm các vectơ ngược hướng. Nhóm 3, 4: Liệt kê tất cả các vectơ tạo từ 2 đỉnh bất kì của hình vuông ABCD, tìm độ dài các vectơ. </vt:lpstr>
      <vt:lpstr>* Các vectơ : (AB) ⃗  , (BC) ⃗, (CD) ⃗, (DA , ) ⃗(BA) ⃗  , (CB) ⃗, (DC) ⃗, (AD , ) ⃗(AC) ⃗  , (CA) ⃗, (DC) ⃗, (AD ) ⃗ * Vec tơ cùng hướng: (AB) ⃗  và (DC) ⃗, (CD) ⃗  và (BA) ⃗  , (BC ) ⃗và (AD ) ⃗, (DA ) ⃗  và (CB) ⃗</vt:lpstr>
      <vt:lpstr>* Vectơ ngược hướng: (AB) ⃗  và (CD) ⃗, (DC) ⃗  và (BA) ⃗  , (BC ) ⃗và (DA ) ⃗, (AD ) ⃗  và (CB) ⃗, (AB ) ⃗  và (BA) ⃗, (BC ) ⃗  và (CB) ⃗, (DC ) ⃗  và (CD) ⃗, (AD ) ⃗  và (DA) ⃗ *|(AB) ⃗ |= |(BC) ⃗ |= |(CD) ⃗ |= |(DA ) ⃗ | =|(BA) ⃗ |=| (CB) ⃗ |= |(DC) ⃗ |= |(AD ) ⃗ |= 1 cm * |(AC) ⃗ |=|(CA) ⃗ |=|(DB) ⃗ |=| (BD ) ⃗ |=√2  cm</vt:lpstr>
      <vt:lpstr>Vận dụng:   Cho A, B, C là ba điểm thẳng hàng, B nằm giữa A, C. Viết các cặp vec tơ cùng hướng, ngược hướng trong những vec tơ sau: (AB) ⃗, (AC) ⃗, (BA) ⃗, (BC) ⃗, (CA) ⃗, (CB) ⃗. </vt:lpstr>
      <vt:lpstr>Vận dụng:   Cho A, B, C là ba điểm thẳng hàng, B nằm giữa A, C. Viết các cặp vec tơ cùng hướng, ngược hướng trong những vec tơ sau: (AB) ⃗, (AC) ⃗, (BA) ⃗, (BC) ⃗, (CA) ⃗, (CB) ⃗.   </vt:lpstr>
      <vt:lpstr>Các cặp vectơ cùng hướng là: (AB) ⃗  và (AC) ⃗     ;      (AC) ⃗  và (BC) ⃗        (AB) ⃗  và (BC) ⃗      ;      (BA) ⃗  và (CA) ⃗        (BA) ⃗  và (CB) ⃗        ;      (CA) ⃗  và (CB) ⃗ Các cặp vectơ ngược hướng là: (AB) ⃗  và (BA) ⃗        ;           (AB) ⃗  và (CB) ⃗           ;        (AB) ⃗  và (CA) ⃗          ;   (AC) ⃗  và (BA) ⃗ ;         (AC) ⃗  và (CA) ⃗          ;              (AC) ⃗  và (CB) ⃗         ;         (BA) ⃗  và (BC) ⃗        ;   (BC) ⃗  và (CA) ⃗          ;          (BC) ⃗  và (CB) ⃗   </vt:lpstr>
      <vt:lpstr> * HƯỚNG DẪN VỀ NHÀ: - Ghi nhớ kiến thức trong bài.  - Hoàn thành các bài tập trong SGK. SBT. - Chuẩn bị nội dung còn lại của bài:  “III. Hai vec tơ bằng nhau” và “IV. Vec tơ – không”.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27</cp:revision>
  <dcterms:created xsi:type="dcterms:W3CDTF">2024-10-03T13:06:59Z</dcterms:created>
  <dcterms:modified xsi:type="dcterms:W3CDTF">2024-10-14T21:06:56Z</dcterms:modified>
</cp:coreProperties>
</file>