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rimo" panose="020B0604020202020204" pitchFamily="34" charset="0"/>
      <p:regular r:id="rId22"/>
    </p:embeddedFont>
    <p:embeddedFont>
      <p:font typeface="Arimo Bold" panose="020B0704020202020204" pitchFamily="34" charset="0"/>
      <p:regular r:id="rId23"/>
      <p:bold r:id="rId24"/>
    </p:embeddedFont>
    <p:embeddedFont>
      <p:font typeface="Arimo Bold Italics" panose="020B0704020202090204" pitchFamily="34" charset="0"/>
      <p:regular r:id="rId25"/>
      <p:bold r:id="rId26"/>
      <p:italic r:id="rId27"/>
      <p:boldItalic r:id="rId28"/>
    </p:embeddedFont>
    <p:embeddedFont>
      <p:font typeface="DejaVu Serif Bold" panose="02060803050605020204" pitchFamily="18" charset="0"/>
      <p:regular r:id="rId29"/>
      <p:bold r:id="rId30"/>
    </p:embeddedFont>
    <p:embeddedFont>
      <p:font typeface="DejaVu Serif Bold Italics" panose="020608030503050B0204" pitchFamily="18" charset="0"/>
      <p:regular r:id="rId31"/>
      <p:bold r:id="rId32"/>
      <p:italic r:id="rId33"/>
      <p:boldItalic r:id="rId34"/>
    </p:embeddedFont>
    <p:embeddedFont>
      <p:font typeface="Jella" pitchFamily="2" charset="-34"/>
      <p:regular r:id="rId35"/>
    </p:embeddedFont>
    <p:embeddedFont>
      <p:font typeface="Jella Bold" pitchFamily="2" charset="-34"/>
      <p:regular r:id="rId36"/>
      <p:bold r:id="rId37"/>
    </p:embeddedFont>
    <p:embeddedFont>
      <p:font typeface="Lazydog" pitchFamily="2" charset="0"/>
      <p:regular r:id="rId38"/>
    </p:embeddedFont>
    <p:embeddedFont>
      <p:font typeface="Maven Pro Bold" pitchFamily="2" charset="77"/>
      <p:regular r:id="rId39"/>
      <p:bold r:id="rId40"/>
    </p:embeddedFont>
    <p:embeddedFont>
      <p:font typeface="Muli" pitchFamily="2" charset="77"/>
      <p:regular r:id="rId41"/>
    </p:embeddedFont>
    <p:embeddedFont>
      <p:font typeface="Muli Bold" pitchFamily="2" charset="77"/>
      <p:regular r:id="rId42"/>
      <p:bold r:id="rId43"/>
    </p:embeddedFont>
    <p:embeddedFont>
      <p:font typeface="Muli Bold Italics" pitchFamily="2" charset="77"/>
      <p:regular r:id="rId44"/>
      <p:bold r:id="rId45"/>
      <p:italic r:id="rId46"/>
      <p:boldItalic r:id="rId47"/>
    </p:embeddedFont>
    <p:embeddedFont>
      <p:font typeface="Noto Sans Bold" panose="020B0802040504020204" pitchFamily="34" charset="0"/>
      <p:regular r:id="rId48"/>
      <p:bold r:id="rId49"/>
    </p:embeddedFont>
    <p:embeddedFont>
      <p:font typeface="Noto Serif Display" panose="02020502080505020204" pitchFamily="18" charset="0"/>
      <p:regular r:id="rId50"/>
    </p:embeddedFont>
    <p:embeddedFont>
      <p:font typeface="Noto Serif Display Bold" panose="02020802080505020204" pitchFamily="18" charset="0"/>
      <p:regular r:id="rId51"/>
      <p:bold r:id="rId52"/>
    </p:embeddedFont>
    <p:embeddedFont>
      <p:font typeface="Noto Serif Display Bold Italics" panose="02020802080505090204" pitchFamily="18" charset="0"/>
      <p:regular r:id="rId53"/>
      <p:bold r:id="rId54"/>
      <p:italic r:id="rId55"/>
      <p:boldItalic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  <p:embeddedFont>
      <p:font typeface="Wedges" panose="02000500000000000000" pitchFamily="2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640" autoAdjust="0"/>
  </p:normalViewPr>
  <p:slideViewPr>
    <p:cSldViewPr>
      <p:cViewPr varScale="1">
        <p:scale>
          <a:sx n="74" d="100"/>
          <a:sy n="74" d="100"/>
        </p:scale>
        <p:origin x="7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font" Target="fonts/font37.fntdata"/><Relationship Id="rId5" Type="http://schemas.openxmlformats.org/officeDocument/2006/relationships/slide" Target="slides/slide4.xml"/><Relationship Id="rId61" Type="http://schemas.openxmlformats.org/officeDocument/2006/relationships/font" Target="fonts/font4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font" Target="fonts/font38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10" Type="http://schemas.openxmlformats.org/officeDocument/2006/relationships/slide" Target="slides/slide9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font" Target="fonts/font3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36.svg"/><Relationship Id="rId4" Type="http://schemas.openxmlformats.org/officeDocument/2006/relationships/image" Target="../media/image20.sv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44.svg"/><Relationship Id="rId4" Type="http://schemas.openxmlformats.org/officeDocument/2006/relationships/image" Target="../media/image20.sv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4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45.png"/><Relationship Id="rId5" Type="http://schemas.openxmlformats.org/officeDocument/2006/relationships/image" Target="../media/image19.png"/><Relationship Id="rId10" Type="http://schemas.openxmlformats.org/officeDocument/2006/relationships/image" Target="../media/image32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18.sv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33.png"/><Relationship Id="rId5" Type="http://schemas.openxmlformats.org/officeDocument/2006/relationships/image" Target="../media/image19.png"/><Relationship Id="rId10" Type="http://schemas.openxmlformats.org/officeDocument/2006/relationships/image" Target="../media/image32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36.svg"/><Relationship Id="rId4" Type="http://schemas.openxmlformats.org/officeDocument/2006/relationships/image" Target="../media/image20.sv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30.svg"/><Relationship Id="rId4" Type="http://schemas.openxmlformats.org/officeDocument/2006/relationships/image" Target="../media/image20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7.png"/><Relationship Id="rId7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30.svg"/><Relationship Id="rId4" Type="http://schemas.openxmlformats.org/officeDocument/2006/relationships/image" Target="../media/image18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Ti%E1%BA%BFn_s%C4%A9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i.wikipedia.org/wiki/Nh%C3%A0_khoa_h%E1%BB%8Dc" TargetMode="External"/><Relationship Id="rId4" Type="http://schemas.openxmlformats.org/officeDocument/2006/relationships/hyperlink" Target="https://vi.wikipedia.org/wiki/Gi%C3%A1o_d%E1%BB%A5c_h%E1%BB%8D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48099" y="7995854"/>
            <a:ext cx="3411201" cy="3256147"/>
          </a:xfrm>
          <a:custGeom>
            <a:avLst/>
            <a:gdLst/>
            <a:ahLst/>
            <a:cxnLst/>
            <a:rect l="l" t="t" r="r" b="b"/>
            <a:pathLst>
              <a:path w="3411201" h="3256147">
                <a:moveTo>
                  <a:pt x="0" y="0"/>
                </a:moveTo>
                <a:lnTo>
                  <a:pt x="3411201" y="0"/>
                </a:lnTo>
                <a:lnTo>
                  <a:pt x="3411201" y="3256147"/>
                </a:lnTo>
                <a:lnTo>
                  <a:pt x="0" y="32561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6" b="-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01261" y="9258300"/>
            <a:ext cx="3293675" cy="3330002"/>
          </a:xfrm>
          <a:custGeom>
            <a:avLst/>
            <a:gdLst/>
            <a:ahLst/>
            <a:cxnLst/>
            <a:rect l="l" t="t" r="r" b="b"/>
            <a:pathLst>
              <a:path w="3293675" h="3330002">
                <a:moveTo>
                  <a:pt x="0" y="0"/>
                </a:moveTo>
                <a:lnTo>
                  <a:pt x="3293675" y="0"/>
                </a:lnTo>
                <a:lnTo>
                  <a:pt x="3293675" y="3330002"/>
                </a:lnTo>
                <a:lnTo>
                  <a:pt x="0" y="333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69" b="-16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95184" y="1190244"/>
            <a:ext cx="3781595" cy="4176460"/>
          </a:xfrm>
          <a:custGeom>
            <a:avLst/>
            <a:gdLst/>
            <a:ahLst/>
            <a:cxnLst/>
            <a:rect l="l" t="t" r="r" b="b"/>
            <a:pathLst>
              <a:path w="3781595" h="4176460">
                <a:moveTo>
                  <a:pt x="0" y="0"/>
                </a:moveTo>
                <a:lnTo>
                  <a:pt x="3781595" y="0"/>
                </a:lnTo>
                <a:lnTo>
                  <a:pt x="3781595" y="4176460"/>
                </a:lnTo>
                <a:lnTo>
                  <a:pt x="0" y="4176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0" b="-5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51321" y="2205517"/>
            <a:ext cx="2609079" cy="2528435"/>
          </a:xfrm>
          <a:custGeom>
            <a:avLst/>
            <a:gdLst/>
            <a:ahLst/>
            <a:cxnLst/>
            <a:rect l="l" t="t" r="r" b="b"/>
            <a:pathLst>
              <a:path w="2609079" h="2528435">
                <a:moveTo>
                  <a:pt x="0" y="0"/>
                </a:moveTo>
                <a:lnTo>
                  <a:pt x="2609079" y="0"/>
                </a:lnTo>
                <a:lnTo>
                  <a:pt x="2609079" y="2528435"/>
                </a:lnTo>
                <a:lnTo>
                  <a:pt x="0" y="25284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88" b="-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98915" y="-289978"/>
            <a:ext cx="5188680" cy="1575472"/>
          </a:xfrm>
          <a:custGeom>
            <a:avLst/>
            <a:gdLst/>
            <a:ahLst/>
            <a:cxnLst/>
            <a:rect l="l" t="t" r="r" b="b"/>
            <a:pathLst>
              <a:path w="5188680" h="1575472">
                <a:moveTo>
                  <a:pt x="0" y="0"/>
                </a:moveTo>
                <a:lnTo>
                  <a:pt x="5188680" y="0"/>
                </a:lnTo>
                <a:lnTo>
                  <a:pt x="5188680" y="1575472"/>
                </a:lnTo>
                <a:lnTo>
                  <a:pt x="0" y="15754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760" b="-76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238171" y="885242"/>
            <a:ext cx="5291976" cy="3848710"/>
          </a:xfrm>
          <a:custGeom>
            <a:avLst/>
            <a:gdLst/>
            <a:ahLst/>
            <a:cxnLst/>
            <a:rect l="l" t="t" r="r" b="b"/>
            <a:pathLst>
              <a:path w="5291976" h="3848710">
                <a:moveTo>
                  <a:pt x="0" y="0"/>
                </a:moveTo>
                <a:lnTo>
                  <a:pt x="5291976" y="0"/>
                </a:lnTo>
                <a:lnTo>
                  <a:pt x="5291976" y="3848710"/>
                </a:lnTo>
                <a:lnTo>
                  <a:pt x="0" y="38487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325" b="-325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372958" y="2643280"/>
            <a:ext cx="11178363" cy="3794762"/>
            <a:chOff x="0" y="0"/>
            <a:chExt cx="14904484" cy="5059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04484" cy="5059682"/>
            </a:xfrm>
            <a:custGeom>
              <a:avLst/>
              <a:gdLst/>
              <a:ahLst/>
              <a:cxnLst/>
              <a:rect l="l" t="t" r="r" b="b"/>
              <a:pathLst>
                <a:path w="14904484" h="5059682">
                  <a:moveTo>
                    <a:pt x="0" y="0"/>
                  </a:moveTo>
                  <a:lnTo>
                    <a:pt x="14904484" y="0"/>
                  </a:lnTo>
                  <a:lnTo>
                    <a:pt x="14904484" y="5059682"/>
                  </a:lnTo>
                  <a:lnTo>
                    <a:pt x="0" y="50596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33350"/>
              <a:ext cx="14904484" cy="5193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959"/>
                </a:lnSpc>
              </a:pPr>
              <a:r>
                <a:rPr lang="en-US" sz="6398" dirty="0">
                  <a:solidFill>
                    <a:srgbClr val="FFA800"/>
                  </a:solidFill>
                  <a:latin typeface="Lazydog"/>
                  <a:ea typeface="Lazydog"/>
                  <a:cs typeface="Lazydog"/>
                  <a:sym typeface="Lazydog"/>
                </a:rPr>
                <a:t>CHÀO </a:t>
              </a:r>
              <a:r>
                <a:rPr lang="en-US" sz="6398" dirty="0" err="1">
                  <a:solidFill>
                    <a:srgbClr val="FFA800"/>
                  </a:solidFill>
                  <a:latin typeface="Lazydog"/>
                  <a:ea typeface="Lazydog"/>
                  <a:cs typeface="Lazydog"/>
                  <a:sym typeface="Lazydog"/>
                </a:rPr>
                <a:t>mừng</a:t>
              </a:r>
              <a:r>
                <a:rPr lang="en-US" sz="6398" dirty="0">
                  <a:solidFill>
                    <a:srgbClr val="FFA800"/>
                  </a:solidFill>
                  <a:latin typeface="Lazydog"/>
                  <a:ea typeface="Lazydog"/>
                  <a:cs typeface="Lazydog"/>
                  <a:sym typeface="Lazydog"/>
                </a:rPr>
                <a:t> QUÝ THẦY, CÔ VÀ CÁC EM HỌC SINH</a:t>
              </a:r>
              <a:r>
                <a:rPr lang="en-US" sz="6398" dirty="0">
                  <a:solidFill>
                    <a:srgbClr val="F4CA44"/>
                  </a:solidFill>
                  <a:latin typeface="Lazydog"/>
                  <a:ea typeface="Lazydog"/>
                  <a:cs typeface="Lazydog"/>
                  <a:sym typeface="Lazydog"/>
                </a:rPr>
                <a:t> 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5938454"/>
            <a:ext cx="3000063" cy="4114800"/>
          </a:xfrm>
          <a:custGeom>
            <a:avLst/>
            <a:gdLst/>
            <a:ahLst/>
            <a:cxnLst/>
            <a:rect l="l" t="t" r="r" b="b"/>
            <a:pathLst>
              <a:path w="3000063" h="4114800">
                <a:moveTo>
                  <a:pt x="0" y="0"/>
                </a:moveTo>
                <a:lnTo>
                  <a:pt x="3000063" y="0"/>
                </a:lnTo>
                <a:lnTo>
                  <a:pt x="3000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10" b="-110"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 r="526"/>
          <a:stretch>
            <a:fillRect/>
          </a:stretch>
        </p:blipFill>
        <p:spPr>
          <a:xfrm>
            <a:off x="3000063" y="7995854"/>
            <a:ext cx="2734696" cy="1039185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7237213" y="6981723"/>
            <a:ext cx="6917471" cy="2448996"/>
            <a:chOff x="0" y="-824601"/>
            <a:chExt cx="9223296" cy="32653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084762" cy="2440728"/>
            </a:xfrm>
            <a:custGeom>
              <a:avLst/>
              <a:gdLst/>
              <a:ahLst/>
              <a:cxnLst/>
              <a:rect l="l" t="t" r="r" b="b"/>
              <a:pathLst>
                <a:path w="5084762" h="2440728">
                  <a:moveTo>
                    <a:pt x="0" y="0"/>
                  </a:moveTo>
                  <a:lnTo>
                    <a:pt x="5084762" y="0"/>
                  </a:lnTo>
                  <a:lnTo>
                    <a:pt x="5084762" y="2440728"/>
                  </a:lnTo>
                  <a:lnTo>
                    <a:pt x="0" y="24407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408782" y="-824601"/>
              <a:ext cx="8814514" cy="25074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59"/>
                </a:lnSpc>
              </a:pPr>
              <a:r>
                <a:rPr lang="en-US" sz="3600" b="1" dirty="0"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Môn</a:t>
              </a:r>
              <a:r>
                <a:rPr lang="en-US" sz="3600" b="1" dirty="0">
                  <a:solidFill>
                    <a:srgbClr val="C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: </a:t>
              </a:r>
              <a:r>
                <a:rPr lang="en-US" sz="3600" b="1" dirty="0" err="1">
                  <a:solidFill>
                    <a:srgbClr val="C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Ngữ</a:t>
              </a:r>
              <a:r>
                <a:rPr lang="en-US" sz="3600" b="1" dirty="0">
                  <a:solidFill>
                    <a:srgbClr val="C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Văn</a:t>
              </a:r>
            </a:p>
            <a:p>
              <a:pPr>
                <a:lnSpc>
                  <a:spcPts val="4759"/>
                </a:lnSpc>
              </a:pPr>
              <a:r>
                <a:rPr lang="en-US" sz="3600" b="1" dirty="0" err="1"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Lớp</a:t>
              </a:r>
              <a:r>
                <a:rPr lang="en-US" sz="3600" b="1" dirty="0"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:</a:t>
              </a:r>
              <a:r>
                <a:rPr lang="en-US" sz="3600" b="1" dirty="0">
                  <a:solidFill>
                    <a:srgbClr val="C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10A3</a:t>
              </a:r>
            </a:p>
            <a:p>
              <a:pPr>
                <a:lnSpc>
                  <a:spcPts val="4759"/>
                </a:lnSpc>
              </a:pPr>
              <a:r>
                <a:rPr lang="en-US" sz="3600" b="1" dirty="0" err="1"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Tiết</a:t>
              </a:r>
              <a:r>
                <a:rPr lang="en-US" sz="3600" b="1" dirty="0"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:</a:t>
              </a:r>
              <a:r>
                <a:rPr lang="en-US" sz="3600" b="1" dirty="0">
                  <a:solidFill>
                    <a:srgbClr val="C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92</a:t>
              </a:r>
            </a:p>
            <a:p>
              <a:pPr>
                <a:lnSpc>
                  <a:spcPts val="4759"/>
                </a:lnSpc>
              </a:pPr>
              <a:r>
                <a:rPr lang="en-US" sz="3600" b="1" dirty="0"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GV:</a:t>
              </a:r>
              <a:r>
                <a:rPr lang="en-US" sz="3600" b="1" dirty="0">
                  <a:solidFill>
                    <a:srgbClr val="C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Huỳnh Thị Hằng Ny</a:t>
              </a:r>
            </a:p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08166" y="5623783"/>
            <a:ext cx="8576120" cy="101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8"/>
              </a:lnSpc>
            </a:pPr>
            <a:r>
              <a:rPr lang="en-US" sz="5806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Thêm tiêu đề phụ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22227" y="1123531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28600" y="-800100"/>
            <a:ext cx="19403212" cy="10340295"/>
          </a:xfrm>
          <a:custGeom>
            <a:avLst/>
            <a:gdLst/>
            <a:ahLst/>
            <a:cxnLst/>
            <a:rect l="l" t="t" r="r" b="b"/>
            <a:pathLst>
              <a:path w="19403212" h="10340295">
                <a:moveTo>
                  <a:pt x="0" y="0"/>
                </a:moveTo>
                <a:lnTo>
                  <a:pt x="19403211" y="0"/>
                </a:lnTo>
                <a:lnTo>
                  <a:pt x="19403211" y="10340294"/>
                </a:lnTo>
                <a:lnTo>
                  <a:pt x="0" y="1034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615042"/>
            <a:ext cx="9927524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5000" spc="28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I. TÌM HIỂU CHUNG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91258" y="2533727"/>
            <a:ext cx="4225826" cy="82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0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3.Tác </a:t>
            </a:r>
            <a:r>
              <a:rPr lang="en-US" sz="40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endParaRPr lang="en-US" sz="40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778661" y="4810156"/>
            <a:ext cx="2525510" cy="600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3"/>
              </a:lnSpc>
            </a:pPr>
            <a:r>
              <a:rPr lang="en-US" sz="3517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Nhiệm vụ: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92462" y="3826341"/>
            <a:ext cx="9744184" cy="2577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 dirty="0"/>
          </a:p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Nêu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hiểu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biết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em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văn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bản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Noto Serif Display Bold Italics"/>
                <a:ea typeface="Noto Serif Display Bold Italics"/>
                <a:cs typeface="Noto Serif Display Bold Italics"/>
                <a:sym typeface="Noto Serif Display Bold Italics"/>
              </a:rPr>
              <a:t>Bản</a:t>
            </a:r>
            <a:r>
              <a:rPr lang="en-US" sz="3000" b="1" i="1" dirty="0">
                <a:solidFill>
                  <a:srgbClr val="000000"/>
                </a:solidFill>
                <a:latin typeface="Noto Serif Display Bold Italics"/>
                <a:ea typeface="Noto Serif Display Bold Italics"/>
                <a:cs typeface="Noto Serif Display Bold Italics"/>
                <a:sym typeface="Noto Serif Display Bold Italics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Noto Serif Display Bold Italics"/>
                <a:ea typeface="Noto Serif Display Bold Italics"/>
                <a:cs typeface="Noto Serif Display Bold Italics"/>
                <a:sym typeface="Noto Serif Display Bold Italics"/>
              </a:rPr>
              <a:t>sắc</a:t>
            </a:r>
            <a:r>
              <a:rPr lang="en-US" sz="3000" b="1" i="1" dirty="0">
                <a:solidFill>
                  <a:srgbClr val="000000"/>
                </a:solidFill>
                <a:latin typeface="Noto Serif Display Bold Italics"/>
                <a:ea typeface="Noto Serif Display Bold Italics"/>
                <a:cs typeface="Noto Serif Display Bold Italics"/>
                <a:sym typeface="Noto Serif Display Bold Italics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Noto Serif Display Bold Italics"/>
                <a:ea typeface="Noto Serif Display Bold Italics"/>
                <a:cs typeface="Noto Serif Display Bold Italics"/>
                <a:sym typeface="Noto Serif Display Bold Italics"/>
              </a:rPr>
              <a:t>là</a:t>
            </a:r>
            <a:r>
              <a:rPr lang="en-US" sz="3000" b="1" i="1" dirty="0">
                <a:solidFill>
                  <a:srgbClr val="000000"/>
                </a:solidFill>
                <a:latin typeface="Noto Serif Display Bold Italics"/>
                <a:ea typeface="Noto Serif Display Bold Italics"/>
                <a:cs typeface="Noto Serif Display Bold Italics"/>
                <a:sym typeface="Noto Serif Display Bold Italics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Noto Serif Display Bold Italics"/>
                <a:ea typeface="Noto Serif Display Bold Italics"/>
                <a:cs typeface="Noto Serif Display Bold Italics"/>
                <a:sym typeface="Noto Serif Display Bold Italics"/>
              </a:rPr>
              <a:t>hành</a:t>
            </a:r>
            <a:r>
              <a:rPr lang="en-US" sz="3000" b="1" i="1" dirty="0">
                <a:solidFill>
                  <a:srgbClr val="000000"/>
                </a:solidFill>
                <a:latin typeface="Noto Serif Display Bold Italics"/>
                <a:ea typeface="Noto Serif Display Bold Italics"/>
                <a:cs typeface="Noto Serif Display Bold Italics"/>
                <a:sym typeface="Noto Serif Display Bold Italics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Noto Serif Display Bold Italics"/>
                <a:ea typeface="Noto Serif Display Bold Italics"/>
                <a:cs typeface="Noto Serif Display Bold Italics"/>
                <a:sym typeface="Noto Serif Display Bold Italics"/>
              </a:rPr>
              <a:t>trang</a:t>
            </a:r>
            <a:r>
              <a:rPr lang="en-US" sz="3000" b="1" i="1" dirty="0">
                <a:solidFill>
                  <a:srgbClr val="000000"/>
                </a:solidFill>
                <a:latin typeface="Noto Serif Display Bold Italics"/>
                <a:ea typeface="Noto Serif Display Bold Italics"/>
                <a:cs typeface="Noto Serif Display Bold Italics"/>
                <a:sym typeface="Noto Serif Display Bold Italics"/>
              </a:rPr>
              <a:t>?</a:t>
            </a:r>
          </a:p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Xác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định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loại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bố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cục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văn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bản</a:t>
            </a:r>
            <a:r>
              <a:rPr lang="en-US" sz="30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?</a:t>
            </a:r>
          </a:p>
          <a:p>
            <a:pPr algn="ctr">
              <a:lnSpc>
                <a:spcPts val="3602"/>
              </a:lnSpc>
            </a:pPr>
            <a:endParaRPr lang="en-US" sz="3000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1049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53513" y="3551465"/>
            <a:ext cx="10580973" cy="5664708"/>
            <a:chOff x="0" y="0"/>
            <a:chExt cx="2786758" cy="14919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6758" cy="1491940"/>
            </a:xfrm>
            <a:custGeom>
              <a:avLst/>
              <a:gdLst/>
              <a:ahLst/>
              <a:cxnLst/>
              <a:rect l="l" t="t" r="r" b="b"/>
              <a:pathLst>
                <a:path w="2786758" h="1491940">
                  <a:moveTo>
                    <a:pt x="0" y="0"/>
                  </a:moveTo>
                  <a:lnTo>
                    <a:pt x="2786758" y="0"/>
                  </a:lnTo>
                  <a:lnTo>
                    <a:pt x="2786758" y="1491940"/>
                  </a:lnTo>
                  <a:lnTo>
                    <a:pt x="0" y="149194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786758" cy="1549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9" lvl="1" indent="-302260" algn="just">
                <a:lnSpc>
                  <a:spcPts val="3919"/>
                </a:lnSpc>
                <a:buFont typeface="Arial"/>
                <a:buChar char="•"/>
              </a:pP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Xuất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xứ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đoạn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trích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: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Trích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trong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Những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nghịch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lý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của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thời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gian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năm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2011</a:t>
              </a:r>
            </a:p>
            <a:p>
              <a:pPr marL="604519" lvl="1" indent="-302260" algn="l">
                <a:lnSpc>
                  <a:spcPts val="3919"/>
                </a:lnSpc>
                <a:buFont typeface="Arial"/>
                <a:buChar char="•"/>
              </a:pP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</a:t>
              </a: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hể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loại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: Văn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bản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nghị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luận</a:t>
              </a:r>
              <a:endParaRPr lang="en-US" sz="2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marL="604519" lvl="1" indent="-302260" algn="l">
                <a:lnSpc>
                  <a:spcPts val="3919"/>
                </a:lnSpc>
                <a:buFont typeface="Arial"/>
                <a:buChar char="•"/>
              </a:pP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Bố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cục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:</a:t>
              </a:r>
            </a:p>
            <a:p>
              <a:pPr algn="l">
                <a:lnSpc>
                  <a:spcPts val="391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-       </a:t>
              </a: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Mở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bài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: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Từ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đầu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đến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biến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vào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thế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giới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: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Giới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thiệu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bản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sắc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văn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hoá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là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hành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trang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hoà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nhập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thế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giới</a:t>
              </a:r>
              <a:endParaRPr lang="en-US" sz="2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algn="l">
                <a:lnSpc>
                  <a:spcPts val="391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-       </a:t>
              </a: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Thân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bài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: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Tiếp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đến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lẫn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nước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ngoài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: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Tầm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quan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trọng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,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giá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trị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của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bản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sắc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và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việc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giữ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gìn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bản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sắc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trong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quá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trình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hội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nhập</a:t>
              </a:r>
              <a:endParaRPr lang="en-US" sz="2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algn="l">
                <a:lnSpc>
                  <a:spcPts val="391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-       </a:t>
              </a: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Kết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bài</a:t>
              </a:r>
              <a:r>
                <a:rPr lang="en-US" sz="27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: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Còn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lại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: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Trách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nhiệm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giữ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gìn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và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phát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huy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bản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sắc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dân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tộc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của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mỗi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cá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nhân</a:t>
              </a:r>
              <a:r>
                <a:rPr lang="en-US" sz="27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.</a:t>
              </a:r>
            </a:p>
            <a:p>
              <a:pPr algn="ctr">
                <a:lnSpc>
                  <a:spcPts val="3919"/>
                </a:lnSpc>
              </a:pPr>
              <a:endParaRPr lang="en-US" sz="2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1028700" y="1615042"/>
            <a:ext cx="9927524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5000" spc="28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I. TÌM HIỂU CHUNG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91258" y="2533727"/>
            <a:ext cx="4225826" cy="82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0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3.Tác </a:t>
            </a:r>
            <a:r>
              <a:rPr lang="en-US" sz="40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endParaRPr lang="en-US" sz="40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65631" y="4465032"/>
            <a:ext cx="10496678" cy="3900728"/>
            <a:chOff x="0" y="0"/>
            <a:chExt cx="2764557" cy="10273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64557" cy="1027352"/>
            </a:xfrm>
            <a:custGeom>
              <a:avLst/>
              <a:gdLst/>
              <a:ahLst/>
              <a:cxnLst/>
              <a:rect l="l" t="t" r="r" b="b"/>
              <a:pathLst>
                <a:path w="2764557" h="1027352">
                  <a:moveTo>
                    <a:pt x="0" y="0"/>
                  </a:moveTo>
                  <a:lnTo>
                    <a:pt x="2764557" y="0"/>
                  </a:lnTo>
                  <a:lnTo>
                    <a:pt x="2764557" y="1027352"/>
                  </a:lnTo>
                  <a:lnTo>
                    <a:pt x="0" y="1027352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764557" cy="110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91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Em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hiểu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như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thế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nào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về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nhan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đề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b="1" i="1" dirty="0" err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Bản</a:t>
              </a:r>
              <a:r>
                <a:rPr lang="en-US" sz="2799" b="1" i="1" dirty="0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 </a:t>
              </a:r>
              <a:r>
                <a:rPr lang="en-US" sz="2799" b="1" i="1" dirty="0" err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sắc</a:t>
              </a:r>
              <a:r>
                <a:rPr lang="en-US" sz="2799" b="1" i="1" dirty="0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 </a:t>
              </a:r>
              <a:r>
                <a:rPr lang="en-US" sz="2799" b="1" i="1" dirty="0" err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là</a:t>
              </a:r>
              <a:r>
                <a:rPr lang="en-US" sz="2799" b="1" i="1" dirty="0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 </a:t>
              </a:r>
              <a:r>
                <a:rPr lang="en-US" sz="2799" b="1" i="1" dirty="0" err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hành</a:t>
              </a:r>
              <a:r>
                <a:rPr lang="en-US" sz="2799" b="1" i="1" dirty="0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 </a:t>
              </a:r>
              <a:r>
                <a:rPr lang="en-US" sz="2799" b="1" i="1" dirty="0" err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trang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?</a:t>
              </a:r>
            </a:p>
            <a:p>
              <a:pPr algn="l">
                <a:lnSpc>
                  <a:spcPts val="391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Nhan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đề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này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cho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em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biết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vấn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đề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tác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giả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bàn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luận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trong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văn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bản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là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gì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?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Vấn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đề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ấy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có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ý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nghĩa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như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thế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nào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trong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bối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cảnh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toàn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cầu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hoá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và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hội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nhập</a:t>
              </a:r>
              <a:r>
                <a:rPr lang="en-US" sz="27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?</a:t>
              </a:r>
            </a:p>
            <a:p>
              <a:pPr algn="l">
                <a:lnSpc>
                  <a:spcPts val="1679"/>
                </a:lnSpc>
              </a:pPr>
              <a:endParaRPr lang="en-US" sz="27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ctr">
                <a:lnSpc>
                  <a:spcPts val="2659"/>
                </a:lnSpc>
              </a:pPr>
              <a:endParaRPr lang="en-US" sz="27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ctr">
                <a:lnSpc>
                  <a:spcPts val="2659"/>
                </a:lnSpc>
              </a:pPr>
              <a:endParaRPr lang="en-US" sz="27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688314" y="5107027"/>
            <a:ext cx="3677317" cy="1858765"/>
          </a:xfrm>
          <a:custGeom>
            <a:avLst/>
            <a:gdLst/>
            <a:ahLst/>
            <a:cxnLst/>
            <a:rect l="l" t="t" r="r" b="b"/>
            <a:pathLst>
              <a:path w="3677317" h="1858765">
                <a:moveTo>
                  <a:pt x="0" y="0"/>
                </a:moveTo>
                <a:lnTo>
                  <a:pt x="3677317" y="0"/>
                </a:lnTo>
                <a:lnTo>
                  <a:pt x="3677317" y="1858765"/>
                </a:lnTo>
                <a:lnTo>
                  <a:pt x="0" y="1858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180238" y="1856904"/>
            <a:ext cx="10965172" cy="165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5000" spc="280" dirty="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II TÌM HIỂU CHI TIẾT</a:t>
            </a:r>
          </a:p>
          <a:p>
            <a:pPr algn="ctr">
              <a:lnSpc>
                <a:spcPts val="7080"/>
              </a:lnSpc>
            </a:pPr>
            <a:endParaRPr lang="en-US" sz="5000" spc="280" dirty="0">
              <a:solidFill>
                <a:srgbClr val="65503D"/>
              </a:solidFill>
              <a:latin typeface="Wedges"/>
              <a:ea typeface="Wedges"/>
              <a:cs typeface="Wedges"/>
              <a:sym typeface="Wedge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395709" y="2980854"/>
            <a:ext cx="1394047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AutoNum type="arabicPeriod"/>
            </a:pPr>
            <a:r>
              <a:rPr lang="en-US" sz="5199" b="1" dirty="0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Nhan </a:t>
            </a:r>
            <a:r>
              <a:rPr lang="en-US" sz="5199" b="1" dirty="0" err="1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5199" b="1" dirty="0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i="1" dirty="0" err="1">
                <a:solidFill>
                  <a:srgbClr val="65503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Bản</a:t>
            </a:r>
            <a:r>
              <a:rPr lang="en-US" sz="5199" b="1" i="1" dirty="0">
                <a:solidFill>
                  <a:srgbClr val="65503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65503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sắc</a:t>
            </a:r>
            <a:r>
              <a:rPr lang="en-US" sz="5199" b="1" i="1" dirty="0">
                <a:solidFill>
                  <a:srgbClr val="65503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65503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là</a:t>
            </a:r>
            <a:r>
              <a:rPr lang="en-US" sz="5199" b="1" i="1" dirty="0">
                <a:solidFill>
                  <a:srgbClr val="65503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65503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hành</a:t>
            </a:r>
            <a:r>
              <a:rPr lang="en-US" sz="5199" b="1" i="1" dirty="0">
                <a:solidFill>
                  <a:srgbClr val="65503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65503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trang</a:t>
            </a:r>
            <a:endParaRPr lang="en-US" sz="5199" b="1" i="1" dirty="0">
              <a:solidFill>
                <a:srgbClr val="65503D"/>
              </a:solidFill>
              <a:latin typeface="DejaVu Serif Bold Italics"/>
              <a:ea typeface="DejaVu Serif Bold Italics"/>
              <a:cs typeface="DejaVu Serif Bold Italics"/>
              <a:sym typeface="DejaVu Serif Bold Itali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24207" y="5520309"/>
            <a:ext cx="4041424" cy="51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Nhiệm vụ: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6336180" y="8685862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6"/>
                </a:lnTo>
                <a:lnTo>
                  <a:pt x="0" y="1144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469220" y="8410114"/>
            <a:ext cx="4074017" cy="2201667"/>
          </a:xfrm>
          <a:custGeom>
            <a:avLst/>
            <a:gdLst/>
            <a:ahLst/>
            <a:cxnLst/>
            <a:rect l="l" t="t" r="r" b="b"/>
            <a:pathLst>
              <a:path w="4074017" h="2201667">
                <a:moveTo>
                  <a:pt x="0" y="0"/>
                </a:moveTo>
                <a:lnTo>
                  <a:pt x="4074017" y="0"/>
                </a:lnTo>
                <a:lnTo>
                  <a:pt x="4074017" y="2201666"/>
                </a:lnTo>
                <a:lnTo>
                  <a:pt x="0" y="22016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75301" y="1098134"/>
            <a:ext cx="10197463" cy="693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6"/>
              </a:lnSpc>
            </a:pPr>
            <a:r>
              <a:rPr lang="en-US" sz="4649" spc="26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II TÌM HIỂU CHI TIẾT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95709" y="1974154"/>
            <a:ext cx="1394047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AutoNum type="arabicPeriod"/>
            </a:pPr>
            <a:r>
              <a:rPr lang="en-US" sz="51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Nhan </a:t>
            </a:r>
            <a:r>
              <a:rPr lang="en-US" sz="51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51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Bản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sắc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là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hành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trang</a:t>
            </a:r>
            <a:endParaRPr lang="en-US" sz="5199" b="1" i="1" dirty="0">
              <a:solidFill>
                <a:srgbClr val="004AAD"/>
              </a:solidFill>
              <a:latin typeface="DejaVu Serif Bold Italics"/>
              <a:ea typeface="DejaVu Serif Bold Italics"/>
              <a:cs typeface="DejaVu Serif Bold Italics"/>
              <a:sym typeface="DejaVu Serif Bold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66863" y="3108899"/>
            <a:ext cx="14964773" cy="691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+ </a:t>
            </a:r>
            <a:r>
              <a:rPr lang="en-US" sz="3000" b="1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Bản</a:t>
            </a:r>
            <a:r>
              <a:rPr lang="en-US" sz="3000" b="1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sắc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nét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đặc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trưng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nên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độc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đáo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đối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tượng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+</a:t>
            </a:r>
            <a:r>
              <a:rPr lang="en-US" sz="3000" b="1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Hành</a:t>
            </a:r>
            <a:r>
              <a:rPr lang="en-US" sz="3000" b="1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trang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cái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mang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theo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xa.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      -Khi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đặt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nhan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đề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này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“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hành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trang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”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hiểu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chuẩn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bị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con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tri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thức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kỹ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năng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thói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quen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...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hành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quan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trọng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=&gt;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Nhan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đề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muốn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nói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nét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đặc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thù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đặc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sắc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làm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nên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diện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mạo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giá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trị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chính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điều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phải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mang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theo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hiện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tại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tương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lai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 Nhan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đề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gợi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mở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vấn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đề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giữ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gìn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phát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huy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bản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sắc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văn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hoá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)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dân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tộc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=&gt; 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Trong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bối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cảnh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toàn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cầu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hoá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hội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nhập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đây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vấn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đề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ý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nghĩa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cả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dân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tộc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mỗi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cá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vì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nguy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cơ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hoà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tan,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mất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bản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sắc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văn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hoá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truyền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...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đã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đang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hiện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hữu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ở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mức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dộ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khác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3690" y="1312824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86621" y="5365531"/>
            <a:ext cx="10161138" cy="235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Nhiệm</a:t>
            </a:r>
            <a:r>
              <a:rPr lang="en-US" sz="3799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vụ</a:t>
            </a:r>
            <a:r>
              <a:rPr lang="en-US" sz="3799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:</a:t>
            </a:r>
          </a:p>
          <a:p>
            <a:pPr algn="l"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Theo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tác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giả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,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Hội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nhập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có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nghĩa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là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gì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?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Cách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định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nghĩa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của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tác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giả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có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gì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đặc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biệt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?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Nhận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xét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về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nghệ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thuật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đặt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vấn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đề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của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tác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giả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ở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luận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điểm</a:t>
            </a:r>
            <a:r>
              <a:rPr lang="en-US" sz="3199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?</a:t>
            </a:r>
          </a:p>
        </p:txBody>
      </p:sp>
      <p:sp>
        <p:nvSpPr>
          <p:cNvPr id="15" name="Freeform 15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4003238" y="1561871"/>
            <a:ext cx="10197463" cy="693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6"/>
              </a:lnSpc>
            </a:pPr>
            <a:r>
              <a:rPr lang="en-US" sz="4649" spc="26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II TÌM HIỂU CHI TIẾT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95709" y="2559891"/>
            <a:ext cx="13940471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</a:t>
            </a:r>
            <a:r>
              <a:rPr lang="en-US" sz="51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Mở</a:t>
            </a:r>
            <a:r>
              <a:rPr lang="en-US" sz="51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51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Bản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sắc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dân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tộc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trong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thòi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kỳ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hội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5199" b="1" i="1" dirty="0" err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nhập</a:t>
            </a:r>
            <a:r>
              <a:rPr lang="en-US" sz="5199" b="1" i="1" dirty="0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6670" y="813226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25157" y="4179974"/>
            <a:ext cx="13280223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 dirty="0" err="1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Khái</a:t>
            </a:r>
            <a:r>
              <a:rPr lang="en-US" sz="3399" b="1" dirty="0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399" b="1" dirty="0" err="1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niệm</a:t>
            </a:r>
            <a:r>
              <a:rPr lang="en-US" sz="3399" b="1" dirty="0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399" b="1" dirty="0" err="1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hội</a:t>
            </a:r>
            <a:r>
              <a:rPr lang="en-US" sz="3399" b="1" dirty="0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399" b="1" dirty="0" err="1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nhập</a:t>
            </a:r>
            <a:r>
              <a:rPr lang="en-US" sz="3399" b="1" dirty="0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:</a:t>
            </a:r>
            <a:r>
              <a:rPr lang="en-US" sz="3399" dirty="0">
                <a:solidFill>
                  <a:srgbClr val="65503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b="1" dirty="0" err="1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Hôi</a:t>
            </a:r>
            <a:r>
              <a:rPr lang="en-US" sz="3399" b="1" dirty="0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399" b="1" dirty="0" err="1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nhập</a:t>
            </a:r>
            <a:r>
              <a:rPr lang="en-US" sz="3399" dirty="0">
                <a:solidFill>
                  <a:srgbClr val="65503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65503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à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viêc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sông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kết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vào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với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biển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chứ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không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phải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việc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sông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tan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biến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vào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trong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biển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+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Khái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niệm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mới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mẻ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dễ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hiểu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</a:t>
            </a:r>
          </a:p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+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Khẳng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định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hội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nhập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là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quá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trình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hòa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nhập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chứ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không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hòa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tan.</a:t>
            </a:r>
          </a:p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Đặt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ra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vấn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để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có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ý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nghĩa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quan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trọng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với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Việt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Nam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và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cả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thế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giới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04797" y="6228198"/>
            <a:ext cx="1620360" cy="723019"/>
            <a:chOff x="0" y="0"/>
            <a:chExt cx="717129" cy="3199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7129" cy="319989"/>
            </a:xfrm>
            <a:custGeom>
              <a:avLst/>
              <a:gdLst/>
              <a:ahLst/>
              <a:cxnLst/>
              <a:rect l="l" t="t" r="r" b="b"/>
              <a:pathLst>
                <a:path w="717129" h="319989">
                  <a:moveTo>
                    <a:pt x="0" y="0"/>
                  </a:moveTo>
                  <a:lnTo>
                    <a:pt x="513929" y="0"/>
                  </a:lnTo>
                  <a:lnTo>
                    <a:pt x="717129" y="159995"/>
                  </a:lnTo>
                  <a:lnTo>
                    <a:pt x="513929" y="319989"/>
                  </a:lnTo>
                  <a:lnTo>
                    <a:pt x="0" y="319989"/>
                  </a:lnTo>
                  <a:lnTo>
                    <a:pt x="203200" y="1599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D4F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77800" y="-38100"/>
              <a:ext cx="463129" cy="35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003238" y="1561871"/>
            <a:ext cx="10197463" cy="693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6"/>
              </a:lnSpc>
            </a:pPr>
            <a:r>
              <a:rPr lang="en-US" sz="4649" spc="26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II TÌM HIỂU CHI TIẾT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9317" y="2578941"/>
            <a:ext cx="15969983" cy="63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Mở bài: </a:t>
            </a:r>
            <a:r>
              <a:rPr lang="en-US" sz="3600" b="1" i="1">
                <a:solidFill>
                  <a:srgbClr val="004AAD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Bản sắc dân tộc trong thòi kỳ hội nhập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604797" y="7204968"/>
            <a:ext cx="1620360" cy="723019"/>
            <a:chOff x="0" y="0"/>
            <a:chExt cx="717129" cy="3199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17129" cy="319989"/>
            </a:xfrm>
            <a:custGeom>
              <a:avLst/>
              <a:gdLst/>
              <a:ahLst/>
              <a:cxnLst/>
              <a:rect l="l" t="t" r="r" b="b"/>
              <a:pathLst>
                <a:path w="717129" h="319989">
                  <a:moveTo>
                    <a:pt x="0" y="0"/>
                  </a:moveTo>
                  <a:lnTo>
                    <a:pt x="513929" y="0"/>
                  </a:lnTo>
                  <a:lnTo>
                    <a:pt x="717129" y="159995"/>
                  </a:lnTo>
                  <a:lnTo>
                    <a:pt x="513929" y="319989"/>
                  </a:lnTo>
                  <a:lnTo>
                    <a:pt x="0" y="319989"/>
                  </a:lnTo>
                  <a:lnTo>
                    <a:pt x="203200" y="1599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D4F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77800" y="-38100"/>
              <a:ext cx="463129" cy="35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3668734" y="4486022"/>
            <a:ext cx="5510922" cy="2933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7"/>
              </a:lnSpc>
            </a:pP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Cách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giới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thiệu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vấn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để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trực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tiếp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,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ngắn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gọn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,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nhấn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mạnh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nội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dung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vấn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755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để</a:t>
            </a:r>
            <a:r>
              <a:rPr lang="en-US" sz="3755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2479792" y="4610942"/>
            <a:ext cx="1065117" cy="1065117"/>
          </a:xfrm>
          <a:custGeom>
            <a:avLst/>
            <a:gdLst/>
            <a:ahLst/>
            <a:cxnLst/>
            <a:rect l="l" t="t" r="r" b="b"/>
            <a:pathLst>
              <a:path w="1065117" h="1065117">
                <a:moveTo>
                  <a:pt x="0" y="0"/>
                </a:moveTo>
                <a:lnTo>
                  <a:pt x="1065117" y="0"/>
                </a:lnTo>
                <a:lnTo>
                  <a:pt x="1065117" y="1065116"/>
                </a:lnTo>
                <a:lnTo>
                  <a:pt x="0" y="1065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892702" y="4466764"/>
            <a:ext cx="5385367" cy="295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5"/>
              </a:lnSpc>
            </a:pP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Ngôn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ngữ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giàu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hình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ảnh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,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cách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diễn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đạt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bằng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liên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tưởng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so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sánh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sáng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 </a:t>
            </a:r>
            <a:r>
              <a:rPr lang="en-US" sz="3810" dirty="0" err="1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tạo</a:t>
            </a:r>
            <a:r>
              <a:rPr lang="en-US" sz="3810" dirty="0">
                <a:solidFill>
                  <a:srgbClr val="000000"/>
                </a:solidFill>
                <a:latin typeface="Jella"/>
                <a:ea typeface="Jella"/>
                <a:cs typeface="Jella"/>
                <a:sym typeface="Jella"/>
              </a:rPr>
              <a:t>.</a:t>
            </a:r>
          </a:p>
        </p:txBody>
      </p:sp>
      <p:sp>
        <p:nvSpPr>
          <p:cNvPr id="19" name="Freeform 19"/>
          <p:cNvSpPr/>
          <p:nvPr/>
        </p:nvSpPr>
        <p:spPr>
          <a:xfrm>
            <a:off x="9827585" y="4610942"/>
            <a:ext cx="1065117" cy="1065117"/>
          </a:xfrm>
          <a:custGeom>
            <a:avLst/>
            <a:gdLst/>
            <a:ahLst/>
            <a:cxnLst/>
            <a:rect l="l" t="t" r="r" b="b"/>
            <a:pathLst>
              <a:path w="1065117" h="1065117">
                <a:moveTo>
                  <a:pt x="0" y="0"/>
                </a:moveTo>
                <a:lnTo>
                  <a:pt x="1065117" y="0"/>
                </a:lnTo>
                <a:lnTo>
                  <a:pt x="1065117" y="1065116"/>
                </a:lnTo>
                <a:lnTo>
                  <a:pt x="0" y="1065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48482" y="1317972"/>
            <a:ext cx="6632847" cy="50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1"/>
              </a:lnSpc>
            </a:pPr>
            <a:r>
              <a:rPr lang="en-US" sz="3340" spc="187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II.TÌM HIỂU CHI TIẾT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96108" y="2218602"/>
            <a:ext cx="9867336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2. Mở bài: Bản sắc dân tộc trong thòi kỳ hội nhập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93745" y="2858504"/>
            <a:ext cx="8872062" cy="71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1649" lvl="1" indent="-450824" algn="ctr">
              <a:lnSpc>
                <a:spcPts val="5846"/>
              </a:lnSpc>
              <a:buFont typeface="Arial"/>
              <a:buChar char="•"/>
            </a:pPr>
            <a:r>
              <a:rPr lang="en-US" sz="4176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4176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176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r>
              <a:rPr lang="en-US" sz="4176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176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đặt</a:t>
            </a:r>
            <a:r>
              <a:rPr lang="en-US" sz="4176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176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vấn</a:t>
            </a:r>
            <a:r>
              <a:rPr lang="en-US" sz="4176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176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endParaRPr lang="en-US" sz="4176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3156" y="1181099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181481" cy="2149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r>
                <a:rPr lang="en-US" sz="3299" b="1" dirty="0" err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Câu</a:t>
              </a:r>
              <a:r>
                <a:rPr lang="en-US" sz="3299" b="1" dirty="0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 1: </a:t>
              </a:r>
              <a:r>
                <a:rPr lang="en-US" sz="32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Văn </a:t>
              </a:r>
              <a:r>
                <a:rPr lang="en-US" sz="32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bản</a:t>
              </a:r>
              <a:r>
                <a:rPr lang="en-US" sz="32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3299" b="1" i="1" dirty="0" err="1">
                  <a:solidFill>
                    <a:srgbClr val="000000"/>
                  </a:solidFill>
                  <a:latin typeface="Muli Bold Italics"/>
                  <a:ea typeface="Muli Bold Italics"/>
                  <a:cs typeface="Muli Bold Italics"/>
                  <a:sym typeface="Muli Bold Italics"/>
                </a:rPr>
                <a:t>Bản</a:t>
              </a:r>
              <a:r>
                <a:rPr lang="en-US" sz="3299" b="1" i="1" dirty="0">
                  <a:solidFill>
                    <a:srgbClr val="000000"/>
                  </a:solidFill>
                  <a:latin typeface="Muli Bold Italics"/>
                  <a:ea typeface="Muli Bold Italics"/>
                  <a:cs typeface="Muli Bold Italics"/>
                  <a:sym typeface="Muli Bold Italics"/>
                </a:rPr>
                <a:t> </a:t>
              </a:r>
              <a:r>
                <a:rPr lang="en-US" sz="3299" b="1" i="1" dirty="0" err="1">
                  <a:solidFill>
                    <a:srgbClr val="000000"/>
                  </a:solidFill>
                  <a:latin typeface="Muli Bold Italics"/>
                  <a:ea typeface="Muli Bold Italics"/>
                  <a:cs typeface="Muli Bold Italics"/>
                  <a:sym typeface="Muli Bold Italics"/>
                </a:rPr>
                <a:t>sắc</a:t>
              </a:r>
              <a:r>
                <a:rPr lang="en-US" sz="3299" b="1" i="1" dirty="0">
                  <a:solidFill>
                    <a:srgbClr val="000000"/>
                  </a:solidFill>
                  <a:latin typeface="Muli Bold Italics"/>
                  <a:ea typeface="Muli Bold Italics"/>
                  <a:cs typeface="Muli Bold Italics"/>
                  <a:sym typeface="Muli Bold Italics"/>
                </a:rPr>
                <a:t> </a:t>
              </a:r>
              <a:r>
                <a:rPr lang="en-US" sz="3299" b="1" i="1" dirty="0" err="1">
                  <a:solidFill>
                    <a:srgbClr val="000000"/>
                  </a:solidFill>
                  <a:latin typeface="Muli Bold Italics"/>
                  <a:ea typeface="Muli Bold Italics"/>
                  <a:cs typeface="Muli Bold Italics"/>
                  <a:sym typeface="Muli Bold Italics"/>
                </a:rPr>
                <a:t>là</a:t>
              </a:r>
              <a:r>
                <a:rPr lang="en-US" sz="3299" b="1" i="1" dirty="0">
                  <a:solidFill>
                    <a:srgbClr val="000000"/>
                  </a:solidFill>
                  <a:latin typeface="Muli Bold Italics"/>
                  <a:ea typeface="Muli Bold Italics"/>
                  <a:cs typeface="Muli Bold Italics"/>
                  <a:sym typeface="Muli Bold Italics"/>
                </a:rPr>
                <a:t> </a:t>
              </a:r>
              <a:r>
                <a:rPr lang="en-US" sz="3299" b="1" i="1" dirty="0" err="1">
                  <a:solidFill>
                    <a:srgbClr val="000000"/>
                  </a:solidFill>
                  <a:latin typeface="Muli Bold Italics"/>
                  <a:ea typeface="Muli Bold Italics"/>
                  <a:cs typeface="Muli Bold Italics"/>
                  <a:sym typeface="Muli Bold Italics"/>
                </a:rPr>
                <a:t>hành</a:t>
              </a:r>
              <a:r>
                <a:rPr lang="en-US" sz="3299" b="1" i="1" dirty="0">
                  <a:solidFill>
                    <a:srgbClr val="000000"/>
                  </a:solidFill>
                  <a:latin typeface="Muli Bold Italics"/>
                  <a:ea typeface="Muli Bold Italics"/>
                  <a:cs typeface="Muli Bold Italics"/>
                  <a:sym typeface="Muli Bold Italics"/>
                </a:rPr>
                <a:t> </a:t>
              </a:r>
              <a:r>
                <a:rPr lang="en-US" sz="3299" b="1" i="1" dirty="0" err="1">
                  <a:solidFill>
                    <a:srgbClr val="000000"/>
                  </a:solidFill>
                  <a:latin typeface="Muli Bold Italics"/>
                  <a:ea typeface="Muli Bold Italics"/>
                  <a:cs typeface="Muli Bold Italics"/>
                  <a:sym typeface="Muli Bold Italics"/>
                </a:rPr>
                <a:t>trang</a:t>
              </a:r>
              <a:r>
                <a:rPr lang="en-US" sz="32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thuộc</a:t>
              </a:r>
              <a:r>
                <a:rPr lang="en-US" sz="32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thể</a:t>
              </a:r>
              <a:r>
                <a:rPr lang="en-US" sz="32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 </a:t>
              </a:r>
              <a:r>
                <a:rPr lang="en-US" sz="32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văn</a:t>
              </a:r>
              <a:r>
                <a:rPr lang="en-US" sz="32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học</a:t>
              </a:r>
              <a:r>
                <a:rPr lang="en-US" sz="32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nào</a:t>
              </a:r>
              <a:r>
                <a:rPr lang="en-US" sz="3299" dirty="0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?</a:t>
              </a:r>
            </a:p>
            <a:p>
              <a:pPr algn="l">
                <a:lnSpc>
                  <a:spcPts val="1679"/>
                </a:lnSpc>
              </a:pPr>
              <a:endParaRPr lang="en-US" sz="32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948482" y="1317972"/>
            <a:ext cx="15194786" cy="528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41"/>
              </a:lnSpc>
            </a:pPr>
            <a:r>
              <a:rPr lang="en-US" sz="4000" spc="187" dirty="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III LUYỆN TẬP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96108" y="2218602"/>
            <a:ext cx="9867336" cy="10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Dựa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vào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kiến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thức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vừa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học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được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em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hãy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trả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lời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các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câu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hỏi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sau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1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đây</a:t>
            </a:r>
            <a:r>
              <a:rPr lang="en-US" sz="31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39528" y="5656860"/>
            <a:ext cx="5276255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Trả</a:t>
            </a:r>
            <a:r>
              <a:rPr lang="en-US" sz="27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79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lời</a:t>
            </a:r>
            <a:r>
              <a:rPr lang="en-US" sz="27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2799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 </a:t>
            </a:r>
            <a:r>
              <a:rPr lang="en-US" sz="2799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2799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799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nghị</a:t>
            </a:r>
            <a:r>
              <a:rPr lang="en-US" sz="2799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799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r>
              <a:rPr lang="en-US" sz="2799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75894" y="1028700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181481" cy="2149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endParaRPr dirty="0"/>
            </a:p>
            <a:p>
              <a:pPr algn="l">
                <a:lnSpc>
                  <a:spcPts val="1679"/>
                </a:lnSpc>
              </a:pPr>
              <a:endParaRPr dirty="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948482" y="1317972"/>
            <a:ext cx="6632847" cy="50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1"/>
              </a:lnSpc>
            </a:pPr>
            <a:r>
              <a:rPr lang="en-US" sz="3340" spc="187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III LUYỆN TẬP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96108" y="2218602"/>
            <a:ext cx="9867336" cy="10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Dựa vào kiến thức vừa học được, em hãy trả lời các câu hỏi sau đây: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64905" y="4187745"/>
            <a:ext cx="9498539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Câu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2:  Văn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sắc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hành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trang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trích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96108" y="5086350"/>
            <a:ext cx="949853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Trả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lời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Những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nghịch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lí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endParaRPr lang="en-US" sz="2600" b="1" dirty="0">
              <a:solidFill>
                <a:srgbClr val="E45F14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394731" y="6075661"/>
            <a:ext cx="9498539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Câu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3: 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quan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điểm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bao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trùm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toàn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bộ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viết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thường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đặt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tại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ví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trí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94731" y="7071184"/>
            <a:ext cx="949853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trả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lời</a:t>
            </a:r>
            <a:r>
              <a:rPr lang="en-US" sz="26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Ở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nhan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hoặc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mở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đầu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2600" b="1" dirty="0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00" b="1" dirty="0" err="1">
                <a:solidFill>
                  <a:srgbClr val="E45F1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viết</a:t>
            </a:r>
            <a:endParaRPr lang="en-US" sz="2600" b="1" dirty="0">
              <a:solidFill>
                <a:srgbClr val="E45F14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TextBox 13"/>
          <p:cNvSpPr txBox="1"/>
          <p:nvPr/>
        </p:nvSpPr>
        <p:spPr>
          <a:xfrm>
            <a:off x="2562225" y="3404845"/>
            <a:ext cx="13428229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Trong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thời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đại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hội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nhập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quốc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tế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việc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giữ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gìn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bản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sắc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cá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nhân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dân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tộc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ý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như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thế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nào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đối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với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giới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trẻ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ngày</a:t>
            </a:r>
            <a:r>
              <a:rPr lang="en-US" sz="30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 nay?</a:t>
            </a:r>
          </a:p>
          <a:p>
            <a:pPr algn="l">
              <a:lnSpc>
                <a:spcPts val="4200"/>
              </a:lnSpc>
            </a:pPr>
            <a:endParaRPr lang="en-US" sz="3000" b="1" dirty="0">
              <a:solidFill>
                <a:srgbClr val="004AAD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4200"/>
              </a:lnSpc>
            </a:pPr>
            <a:r>
              <a:rPr lang="en-US" sz="3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Gợi</a:t>
            </a:r>
            <a:r>
              <a:rPr lang="en-US" sz="3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ý</a:t>
            </a:r>
            <a:r>
              <a:rPr lang="en-US" sz="3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triển</a:t>
            </a:r>
            <a:r>
              <a:rPr lang="en-US" sz="3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khai</a:t>
            </a:r>
            <a:r>
              <a:rPr lang="en-US" sz="3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: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•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Hội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nhập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tan.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•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sắc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giúp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định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vị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thân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cộng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đồng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•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Ví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dụ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tế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trang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phục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truyền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phong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tục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quán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mẹ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đẻ</a:t>
            </a:r>
            <a:r>
              <a:rPr lang="en-US" sz="3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…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59917" y="1866429"/>
            <a:ext cx="6632847" cy="59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9"/>
              </a:lnSpc>
            </a:pPr>
            <a:r>
              <a:rPr lang="en-US" sz="3999" spc="223" dirty="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IV.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2252" y="1317972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8563" y="4538427"/>
            <a:ext cx="1988661" cy="1124498"/>
          </a:xfrm>
          <a:custGeom>
            <a:avLst/>
            <a:gdLst/>
            <a:ahLst/>
            <a:cxnLst/>
            <a:rect l="l" t="t" r="r" b="b"/>
            <a:pathLst>
              <a:path w="1988661" h="1124498">
                <a:moveTo>
                  <a:pt x="0" y="0"/>
                </a:moveTo>
                <a:lnTo>
                  <a:pt x="1988662" y="0"/>
                </a:lnTo>
                <a:lnTo>
                  <a:pt x="1988662" y="1124497"/>
                </a:lnTo>
                <a:lnTo>
                  <a:pt x="0" y="1124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17225" y="1866429"/>
            <a:ext cx="12726043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 spc="42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KHỞI ĐỘNG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60176" y="2923704"/>
            <a:ext cx="10709988" cy="1286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0"/>
              </a:lnSpc>
            </a:pPr>
            <a:r>
              <a:rPr lang="en-US" sz="3628" b="1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Mời Cô và các em học sinh cùng xem video sau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34529" y="4365455"/>
            <a:ext cx="11891435" cy="1819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0"/>
              </a:lnSpc>
            </a:pP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Cảm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nhận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của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em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về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ca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từ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và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hình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ảnh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được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thể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hiện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trong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MV ca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nhạc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Bắc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Ninh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Bắc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Bling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của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Hoà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7" b="1" dirty="0" err="1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Minzy</a:t>
            </a:r>
            <a:r>
              <a:rPr lang="en-US" sz="2607" b="1" dirty="0">
                <a:solidFill>
                  <a:srgbClr val="004AA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?</a:t>
            </a:r>
          </a:p>
          <a:p>
            <a:pPr algn="ctr">
              <a:lnSpc>
                <a:spcPts val="3650"/>
              </a:lnSpc>
            </a:pPr>
            <a:endParaRPr lang="en-US" sz="2607" b="1" dirty="0">
              <a:solidFill>
                <a:srgbClr val="004AAD"/>
              </a:solidFill>
              <a:latin typeface="Noto Serif Display Bold"/>
              <a:ea typeface="Noto Serif Display Bold"/>
              <a:cs typeface="Noto Serif Display Bold"/>
              <a:sym typeface="Noto Serif Display Bold"/>
            </a:endParaRPr>
          </a:p>
          <a:p>
            <a:pPr algn="ctr">
              <a:lnSpc>
                <a:spcPts val="3650"/>
              </a:lnSpc>
            </a:pPr>
            <a:endParaRPr lang="en-US" sz="2607" b="1" dirty="0">
              <a:solidFill>
                <a:srgbClr val="004AAD"/>
              </a:solidFill>
              <a:latin typeface="Noto Serif Display Bold"/>
              <a:ea typeface="Noto Serif Display Bold"/>
              <a:cs typeface="Noto Serif Display Bold"/>
              <a:sym typeface="Noto Serif Display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04797" y="5729599"/>
            <a:ext cx="15513645" cy="227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ca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từ:</a:t>
            </a:r>
            <a:r>
              <a:rPr lang="en-US" sz="26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Bắc</a:t>
            </a:r>
            <a:r>
              <a:rPr lang="en-US" sz="26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Ninh </a:t>
            </a:r>
            <a:r>
              <a:rPr lang="en-US" sz="26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Bắc</a:t>
            </a:r>
            <a:r>
              <a:rPr lang="en-US" sz="26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Bling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”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là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sự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kết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hợp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đầy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sáng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tạo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giữa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ngôn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ngữ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hiện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đại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chất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liệu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dân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gian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</a:t>
            </a:r>
          </a:p>
          <a:p>
            <a:pPr algn="ctr">
              <a:lnSpc>
                <a:spcPts val="3640"/>
              </a:lnSpc>
            </a:pP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câu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“</a:t>
            </a:r>
            <a:r>
              <a:rPr lang="en-US" sz="26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người</a:t>
            </a:r>
            <a:r>
              <a:rPr lang="en-US" sz="26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ơi</a:t>
            </a:r>
            <a:r>
              <a:rPr lang="en-US" sz="26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người</a:t>
            </a:r>
            <a:r>
              <a:rPr lang="en-US" sz="26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ở</a:t>
            </a:r>
            <a:r>
              <a:rPr lang="en-US" sz="26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đừng</a:t>
            </a:r>
            <a:r>
              <a:rPr lang="en-US" sz="26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về</a:t>
            </a:r>
            <a:r>
              <a:rPr lang="en-US" sz="26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”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–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vốn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là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đặc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sản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quan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họ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–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giữ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nguyên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bản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lời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nhấn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mạnh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giá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trị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thể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thay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văn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hóa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dân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tộc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giữa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dòng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chảy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sôi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âm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nhạc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hiện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đại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20850" y="1771950"/>
            <a:ext cx="12246300" cy="6271126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17919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309402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4276960" y="4392963"/>
            <a:ext cx="9734081" cy="1580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27"/>
              </a:lnSpc>
              <a:spcBef>
                <a:spcPct val="0"/>
              </a:spcBef>
            </a:pPr>
            <a:r>
              <a:rPr lang="en-US" sz="10616" spc="594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2717123" y="5460741"/>
            <a:ext cx="1339023" cy="1025868"/>
          </a:xfrm>
          <a:custGeom>
            <a:avLst/>
            <a:gdLst/>
            <a:ahLst/>
            <a:cxnLst/>
            <a:rect l="l" t="t" r="r" b="b"/>
            <a:pathLst>
              <a:path w="1339023" h="1025868">
                <a:moveTo>
                  <a:pt x="1339024" y="0"/>
                </a:moveTo>
                <a:lnTo>
                  <a:pt x="0" y="0"/>
                </a:lnTo>
                <a:lnTo>
                  <a:pt x="0" y="1025868"/>
                </a:lnTo>
                <a:lnTo>
                  <a:pt x="1339024" y="1025868"/>
                </a:lnTo>
                <a:lnTo>
                  <a:pt x="13390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704622">
            <a:off x="3714588" y="3808059"/>
            <a:ext cx="1124744" cy="990889"/>
          </a:xfrm>
          <a:custGeom>
            <a:avLst/>
            <a:gdLst/>
            <a:ahLst/>
            <a:cxnLst/>
            <a:rect l="l" t="t" r="r" b="b"/>
            <a:pathLst>
              <a:path w="1124744" h="990889">
                <a:moveTo>
                  <a:pt x="0" y="0"/>
                </a:moveTo>
                <a:lnTo>
                  <a:pt x="1124743" y="0"/>
                </a:lnTo>
                <a:lnTo>
                  <a:pt x="1124743" y="990889"/>
                </a:lnTo>
                <a:lnTo>
                  <a:pt x="0" y="9908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2252" y="1317972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31755" y="3554308"/>
            <a:ext cx="4484725" cy="2597678"/>
          </a:xfrm>
          <a:custGeom>
            <a:avLst/>
            <a:gdLst/>
            <a:ahLst/>
            <a:cxnLst/>
            <a:rect l="l" t="t" r="r" b="b"/>
            <a:pathLst>
              <a:path w="4484725" h="2597678">
                <a:moveTo>
                  <a:pt x="0" y="0"/>
                </a:moveTo>
                <a:lnTo>
                  <a:pt x="4484725" y="0"/>
                </a:lnTo>
                <a:lnTo>
                  <a:pt x="4484725" y="2597678"/>
                </a:lnTo>
                <a:lnTo>
                  <a:pt x="0" y="25976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73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99734" y="2790862"/>
            <a:ext cx="2773773" cy="4124570"/>
          </a:xfrm>
          <a:custGeom>
            <a:avLst/>
            <a:gdLst/>
            <a:ahLst/>
            <a:cxnLst/>
            <a:rect l="l" t="t" r="r" b="b"/>
            <a:pathLst>
              <a:path w="2773773" h="4124570">
                <a:moveTo>
                  <a:pt x="0" y="0"/>
                </a:moveTo>
                <a:lnTo>
                  <a:pt x="2773774" y="0"/>
                </a:lnTo>
                <a:lnTo>
                  <a:pt x="2773774" y="4124570"/>
                </a:lnTo>
                <a:lnTo>
                  <a:pt x="0" y="41245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74727" y="3844661"/>
            <a:ext cx="4029091" cy="3339109"/>
          </a:xfrm>
          <a:custGeom>
            <a:avLst/>
            <a:gdLst/>
            <a:ahLst/>
            <a:cxnLst/>
            <a:rect l="l" t="t" r="r" b="b"/>
            <a:pathLst>
              <a:path w="4029091" h="3339109">
                <a:moveTo>
                  <a:pt x="0" y="0"/>
                </a:moveTo>
                <a:lnTo>
                  <a:pt x="4029091" y="0"/>
                </a:lnTo>
                <a:lnTo>
                  <a:pt x="4029091" y="3339109"/>
                </a:lnTo>
                <a:lnTo>
                  <a:pt x="0" y="3339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00773" y="3354767"/>
            <a:ext cx="3073601" cy="2996761"/>
          </a:xfrm>
          <a:custGeom>
            <a:avLst/>
            <a:gdLst/>
            <a:ahLst/>
            <a:cxnLst/>
            <a:rect l="l" t="t" r="r" b="b"/>
            <a:pathLst>
              <a:path w="3073601" h="2996761">
                <a:moveTo>
                  <a:pt x="0" y="0"/>
                </a:moveTo>
                <a:lnTo>
                  <a:pt x="3073601" y="0"/>
                </a:lnTo>
                <a:lnTo>
                  <a:pt x="3073601" y="2996760"/>
                </a:lnTo>
                <a:lnTo>
                  <a:pt x="0" y="29967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17225" y="1866429"/>
            <a:ext cx="12726043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 spc="42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KHỞI ĐỘNG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60729" y="7438390"/>
            <a:ext cx="15513645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Về</a:t>
            </a:r>
            <a:r>
              <a:rPr lang="en-US" sz="26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hình</a:t>
            </a:r>
            <a:r>
              <a:rPr lang="en-US" sz="26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ảnh</a:t>
            </a:r>
            <a:r>
              <a:rPr lang="en-US" sz="26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tái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hiện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gian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Bắc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Ninh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với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ảnh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đậm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chất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truyền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thống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Nón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quai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thao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tứ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thân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lễ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hội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làng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sân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đình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.....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Kết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hợp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với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hiệu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ảnh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sôi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vũ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đạo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trẻ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trung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Sự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xuất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hiện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yếu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tố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“bling” -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lấp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lánh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nổi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bật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đậm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chất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gen z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càng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làm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tôn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theo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cách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mới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mẻ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hiện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đại</a:t>
            </a:r>
            <a:r>
              <a:rPr lang="en-US" sz="26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86895" y="1462121"/>
            <a:ext cx="13456373" cy="6890784"/>
          </a:xfrm>
          <a:custGeom>
            <a:avLst/>
            <a:gdLst/>
            <a:ahLst/>
            <a:cxnLst/>
            <a:rect l="l" t="t" r="r" b="b"/>
            <a:pathLst>
              <a:path w="13456373" h="6890784">
                <a:moveTo>
                  <a:pt x="0" y="0"/>
                </a:moveTo>
                <a:lnTo>
                  <a:pt x="13456373" y="0"/>
                </a:lnTo>
                <a:lnTo>
                  <a:pt x="13456373" y="6890785"/>
                </a:lnTo>
                <a:lnTo>
                  <a:pt x="0" y="68907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17919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309402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flipH="1">
            <a:off x="13027894" y="5540254"/>
            <a:ext cx="1177117" cy="901826"/>
          </a:xfrm>
          <a:custGeom>
            <a:avLst/>
            <a:gdLst/>
            <a:ahLst/>
            <a:cxnLst/>
            <a:rect l="l" t="t" r="r" b="b"/>
            <a:pathLst>
              <a:path w="1177117" h="901826">
                <a:moveTo>
                  <a:pt x="1177116" y="0"/>
                </a:moveTo>
                <a:lnTo>
                  <a:pt x="0" y="0"/>
                </a:lnTo>
                <a:lnTo>
                  <a:pt x="0" y="901826"/>
                </a:lnTo>
                <a:lnTo>
                  <a:pt x="1177116" y="901826"/>
                </a:lnTo>
                <a:lnTo>
                  <a:pt x="117711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80238" y="3648943"/>
            <a:ext cx="9927524" cy="25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29"/>
              </a:lnSpc>
              <a:spcBef>
                <a:spcPct val="0"/>
              </a:spcBef>
            </a:pPr>
            <a:r>
              <a:rPr lang="en-US" sz="8499" spc="475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BẢN SẮC LÀ HÀNH TRANG</a:t>
            </a:r>
          </a:p>
        </p:txBody>
      </p:sp>
      <p:sp>
        <p:nvSpPr>
          <p:cNvPr id="10" name="Freeform 10"/>
          <p:cNvSpPr/>
          <p:nvPr/>
        </p:nvSpPr>
        <p:spPr>
          <a:xfrm rot="-840127">
            <a:off x="4102638" y="3843232"/>
            <a:ext cx="1199384" cy="1172589"/>
          </a:xfrm>
          <a:custGeom>
            <a:avLst/>
            <a:gdLst/>
            <a:ahLst/>
            <a:cxnLst/>
            <a:rect l="l" t="t" r="r" b="b"/>
            <a:pathLst>
              <a:path w="1199384" h="1172589">
                <a:moveTo>
                  <a:pt x="0" y="0"/>
                </a:moveTo>
                <a:lnTo>
                  <a:pt x="1199384" y="0"/>
                </a:lnTo>
                <a:lnTo>
                  <a:pt x="1199384" y="1172588"/>
                </a:lnTo>
                <a:lnTo>
                  <a:pt x="0" y="1172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937509" y="6089655"/>
            <a:ext cx="5805552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Nguyễn Sĩ Dũng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5756" y="1180558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80978" y="4733383"/>
            <a:ext cx="12726043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 spc="42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HÌNH THÀNH KIẾN THỨC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65631" y="4465032"/>
            <a:ext cx="9333795" cy="3721823"/>
            <a:chOff x="0" y="0"/>
            <a:chExt cx="2458284" cy="9802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58283" cy="980233"/>
            </a:xfrm>
            <a:custGeom>
              <a:avLst/>
              <a:gdLst/>
              <a:ahLst/>
              <a:cxnLst/>
              <a:rect l="l" t="t" r="r" b="b"/>
              <a:pathLst>
                <a:path w="2458283" h="980233">
                  <a:moveTo>
                    <a:pt x="0" y="0"/>
                  </a:moveTo>
                  <a:lnTo>
                    <a:pt x="2458283" y="0"/>
                  </a:lnTo>
                  <a:lnTo>
                    <a:pt x="2458283" y="980233"/>
                  </a:lnTo>
                  <a:lnTo>
                    <a:pt x="0" y="98023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458284" cy="1037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Nêu đặc điểm của văn nghị luận?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Trình bày đặc điểm các yếu tố: Luận đề, luận điểm?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     Cách sắp xếp các luận đề, luận điểm, lí lẽ và dẫn chứng có ý nghĩa gì trong văn bản?</a:t>
              </a:r>
            </a:p>
            <a:p>
              <a:pPr algn="ctr">
                <a:lnSpc>
                  <a:spcPts val="2659"/>
                </a:lnSpc>
              </a:pPr>
              <a:endParaRPr lang="en-US" sz="27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algn="ctr">
                <a:lnSpc>
                  <a:spcPts val="2659"/>
                </a:lnSpc>
              </a:pPr>
              <a:endParaRPr lang="en-US" sz="27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688314" y="5107027"/>
            <a:ext cx="3677317" cy="1858765"/>
          </a:xfrm>
          <a:custGeom>
            <a:avLst/>
            <a:gdLst/>
            <a:ahLst/>
            <a:cxnLst/>
            <a:rect l="l" t="t" r="r" b="b"/>
            <a:pathLst>
              <a:path w="3677317" h="1858765">
                <a:moveTo>
                  <a:pt x="0" y="0"/>
                </a:moveTo>
                <a:lnTo>
                  <a:pt x="3677317" y="0"/>
                </a:lnTo>
                <a:lnTo>
                  <a:pt x="3677317" y="1858765"/>
                </a:lnTo>
                <a:lnTo>
                  <a:pt x="0" y="1858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180238" y="1866429"/>
            <a:ext cx="9927524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 spc="42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I. TÌM HIỂU CHUNG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95709" y="2980854"/>
            <a:ext cx="1394047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AutoNum type="arabicPeriod"/>
            </a:pPr>
            <a:r>
              <a:rPr lang="en-US" sz="5199" b="1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Khái lược chung về văn nghị luận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24207" y="5520309"/>
            <a:ext cx="4041424" cy="51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6550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Nhiệm vụ: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2227" y="1123531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6362318" y="8685219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21375" y="4285225"/>
            <a:ext cx="13029917" cy="953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6"/>
              </a:lnSpc>
            </a:pP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Người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nói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,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người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viết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chủ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yếu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sử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dụng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lí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lẽ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,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dẫn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chứng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,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lập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luận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nhằm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xác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lập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cho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người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đọc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,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người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nghe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một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quan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điểm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tư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tưởng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nhất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định</a:t>
            </a:r>
            <a:endParaRPr lang="en-US" sz="2226" b="1" dirty="0">
              <a:solidFill>
                <a:srgbClr val="65503D"/>
              </a:solidFill>
              <a:latin typeface="Jella Bold"/>
              <a:ea typeface="Jella Bold"/>
              <a:cs typeface="Jella Bold"/>
              <a:sym typeface="Jella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973376" y="4175129"/>
            <a:ext cx="1137622" cy="1063203"/>
          </a:xfrm>
          <a:custGeom>
            <a:avLst/>
            <a:gdLst/>
            <a:ahLst/>
            <a:cxnLst/>
            <a:rect l="l" t="t" r="r" b="b"/>
            <a:pathLst>
              <a:path w="1137622" h="1063203">
                <a:moveTo>
                  <a:pt x="0" y="0"/>
                </a:moveTo>
                <a:lnTo>
                  <a:pt x="1137622" y="0"/>
                </a:lnTo>
                <a:lnTo>
                  <a:pt x="1137622" y="1063202"/>
                </a:lnTo>
                <a:lnTo>
                  <a:pt x="0" y="1063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21375" y="5695531"/>
            <a:ext cx="13029917" cy="134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6"/>
              </a:lnSpc>
            </a:pP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Có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luận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điểm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rõ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ràng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,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lí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lẽ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,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dẫn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chứng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thuyết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phục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,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hướng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tới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giải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quyết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những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vấn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đề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đặt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ra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trong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cuộc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sống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,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xã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hội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.</a:t>
            </a:r>
          </a:p>
          <a:p>
            <a:pPr algn="l">
              <a:lnSpc>
                <a:spcPts val="3116"/>
              </a:lnSpc>
            </a:pPr>
            <a:endParaRPr lang="en-US" sz="2226" b="1" dirty="0">
              <a:solidFill>
                <a:srgbClr val="65503D"/>
              </a:solidFill>
              <a:latin typeface="Jella Bold"/>
              <a:ea typeface="Jella Bold"/>
              <a:cs typeface="Jella Bold"/>
              <a:sym typeface="Jella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889675" y="5773530"/>
            <a:ext cx="1137622" cy="1063203"/>
          </a:xfrm>
          <a:custGeom>
            <a:avLst/>
            <a:gdLst/>
            <a:ahLst/>
            <a:cxnLst/>
            <a:rect l="l" t="t" r="r" b="b"/>
            <a:pathLst>
              <a:path w="1137622" h="1063203">
                <a:moveTo>
                  <a:pt x="0" y="0"/>
                </a:moveTo>
                <a:lnTo>
                  <a:pt x="1137622" y="0"/>
                </a:lnTo>
                <a:lnTo>
                  <a:pt x="1137622" y="1063203"/>
                </a:lnTo>
                <a:lnTo>
                  <a:pt x="0" y="1063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391211" y="7323914"/>
            <a:ext cx="13029917" cy="953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6"/>
              </a:lnSpc>
            </a:pP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Thường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có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sự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tham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gia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của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yếu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tố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biểu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cảm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biểu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hiện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qua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ngôn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từ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,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thái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độ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của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người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226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viết</a:t>
            </a:r>
            <a:r>
              <a:rPr lang="en-US" sz="2226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889675" y="7293933"/>
            <a:ext cx="1137622" cy="1063203"/>
          </a:xfrm>
          <a:custGeom>
            <a:avLst/>
            <a:gdLst/>
            <a:ahLst/>
            <a:cxnLst/>
            <a:rect l="l" t="t" r="r" b="b"/>
            <a:pathLst>
              <a:path w="1137622" h="1063203">
                <a:moveTo>
                  <a:pt x="0" y="0"/>
                </a:moveTo>
                <a:lnTo>
                  <a:pt x="1137622" y="0"/>
                </a:lnTo>
                <a:lnTo>
                  <a:pt x="1137622" y="1063202"/>
                </a:lnTo>
                <a:lnTo>
                  <a:pt x="0" y="1063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2469220" y="7903533"/>
            <a:ext cx="5011407" cy="2708248"/>
          </a:xfrm>
          <a:custGeom>
            <a:avLst/>
            <a:gdLst/>
            <a:ahLst/>
            <a:cxnLst/>
            <a:rect l="l" t="t" r="r" b="b"/>
            <a:pathLst>
              <a:path w="5011407" h="2708248">
                <a:moveTo>
                  <a:pt x="0" y="0"/>
                </a:moveTo>
                <a:lnTo>
                  <a:pt x="5011407" y="0"/>
                </a:lnTo>
                <a:lnTo>
                  <a:pt x="5011407" y="2708247"/>
                </a:lnTo>
                <a:lnTo>
                  <a:pt x="0" y="2708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48482" y="1317972"/>
            <a:ext cx="9927524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5000" spc="28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I. TÌM HIỂU CHUNG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27297" y="2268099"/>
            <a:ext cx="12101813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ctr">
              <a:lnSpc>
                <a:spcPts val="5599"/>
              </a:lnSpc>
              <a:buAutoNum type="arabicPeriod"/>
            </a:pPr>
            <a:r>
              <a:rPr lang="en-US" sz="3999" b="1" dirty="0" err="1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Khái</a:t>
            </a:r>
            <a:r>
              <a:rPr lang="en-US" sz="3999" b="1" dirty="0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b="1" dirty="0" err="1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lược</a:t>
            </a:r>
            <a:r>
              <a:rPr lang="en-US" sz="3999" b="1" dirty="0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b="1" dirty="0" err="1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r>
              <a:rPr lang="en-US" sz="3999" b="1" dirty="0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b="1" dirty="0" err="1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3999" b="1" dirty="0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b="1" dirty="0" err="1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b="1" dirty="0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b="1" dirty="0" err="1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nghị</a:t>
            </a:r>
            <a:r>
              <a:rPr lang="en-US" sz="3999" b="1" dirty="0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b="1" dirty="0" err="1">
                <a:solidFill>
                  <a:srgbClr val="65503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endParaRPr lang="en-US" sz="3999" b="1" dirty="0">
              <a:solidFill>
                <a:srgbClr val="65503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455332" y="3142025"/>
            <a:ext cx="6901675" cy="6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3"/>
              </a:lnSpc>
              <a:spcBef>
                <a:spcPct val="0"/>
              </a:spcBef>
            </a:pPr>
            <a:r>
              <a:rPr lang="en-US" sz="3895" b="1" u="none" strike="noStrike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 </a:t>
            </a:r>
            <a:r>
              <a:rPr lang="en-US" sz="3895" b="1" u="none" strike="noStrike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nghị</a:t>
            </a:r>
            <a:r>
              <a:rPr lang="en-US" sz="3895" b="1" u="none" strike="noStrike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895" b="1" u="none" strike="noStrike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r>
              <a:rPr lang="en-US" sz="3895" b="1" u="none" strike="noStrike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312824"/>
            <a:ext cx="16332133" cy="9051867"/>
            <a:chOff x="0" y="0"/>
            <a:chExt cx="4301467" cy="23840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01467" cy="2384031"/>
            </a:xfrm>
            <a:custGeom>
              <a:avLst/>
              <a:gdLst/>
              <a:ahLst/>
              <a:cxnLst/>
              <a:rect l="l" t="t" r="r" b="b"/>
              <a:pathLst>
                <a:path w="4301467" h="2384031">
                  <a:moveTo>
                    <a:pt x="0" y="0"/>
                  </a:moveTo>
                  <a:lnTo>
                    <a:pt x="4301467" y="0"/>
                  </a:lnTo>
                  <a:lnTo>
                    <a:pt x="4301467" y="2384031"/>
                  </a:lnTo>
                  <a:lnTo>
                    <a:pt x="0" y="238403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301467" cy="2422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640871" y="9139772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210074" y="3296230"/>
            <a:ext cx="6933926" cy="4856637"/>
          </a:xfrm>
          <a:custGeom>
            <a:avLst/>
            <a:gdLst/>
            <a:ahLst/>
            <a:cxnLst/>
            <a:rect l="l" t="t" r="r" b="b"/>
            <a:pathLst>
              <a:path w="6933926" h="4856637">
                <a:moveTo>
                  <a:pt x="0" y="0"/>
                </a:moveTo>
                <a:lnTo>
                  <a:pt x="6933926" y="0"/>
                </a:lnTo>
                <a:lnTo>
                  <a:pt x="6933926" y="4856637"/>
                </a:lnTo>
                <a:lnTo>
                  <a:pt x="0" y="48566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349902" y="3719485"/>
            <a:ext cx="6654270" cy="193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3"/>
              </a:lnSpc>
            </a:pP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Luận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đề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:</a:t>
            </a:r>
          </a:p>
          <a:p>
            <a:pPr algn="ctr">
              <a:lnSpc>
                <a:spcPts val="3873"/>
              </a:lnSpc>
            </a:pP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Là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quan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điểm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bao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trùm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toàn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bộ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bài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viết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,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nêu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ở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nhan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đề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hoặc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phần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mở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đầu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của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bài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  <a:r>
              <a:rPr lang="en-US" sz="2766" b="1" dirty="0" err="1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viết</a:t>
            </a:r>
            <a:r>
              <a:rPr lang="en-US" sz="2766" b="1" dirty="0">
                <a:solidFill>
                  <a:srgbClr val="65503D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.</a:t>
            </a:r>
          </a:p>
        </p:txBody>
      </p:sp>
      <p:sp>
        <p:nvSpPr>
          <p:cNvPr id="16" name="Freeform 16"/>
          <p:cNvSpPr/>
          <p:nvPr/>
        </p:nvSpPr>
        <p:spPr>
          <a:xfrm>
            <a:off x="9504950" y="3366228"/>
            <a:ext cx="6734051" cy="4716642"/>
          </a:xfrm>
          <a:custGeom>
            <a:avLst/>
            <a:gdLst/>
            <a:ahLst/>
            <a:cxnLst/>
            <a:rect l="l" t="t" r="r" b="b"/>
            <a:pathLst>
              <a:path w="6734051" h="4716642">
                <a:moveTo>
                  <a:pt x="0" y="0"/>
                </a:moveTo>
                <a:lnTo>
                  <a:pt x="6734051" y="0"/>
                </a:lnTo>
                <a:lnTo>
                  <a:pt x="6734051" y="4716641"/>
                </a:lnTo>
                <a:lnTo>
                  <a:pt x="0" y="4716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805299" y="3527657"/>
            <a:ext cx="6133354" cy="4024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12"/>
              </a:lnSpc>
            </a:pP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Luận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điểm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:</a:t>
            </a:r>
          </a:p>
          <a:p>
            <a:pPr marL="0" lvl="0" indent="0" algn="ctr">
              <a:lnSpc>
                <a:spcPts val="3412"/>
              </a:lnSpc>
            </a:pPr>
            <a:endParaRPr lang="en-US" sz="2437" b="1" dirty="0">
              <a:solidFill>
                <a:srgbClr val="65503D"/>
              </a:solidFill>
              <a:latin typeface="Jella Bold"/>
              <a:ea typeface="Jella Bold"/>
              <a:cs typeface="Jella Bold"/>
              <a:sym typeface="Jella Bold"/>
            </a:endParaRPr>
          </a:p>
          <a:p>
            <a:pPr marL="526283" lvl="1" indent="-263142" algn="ctr">
              <a:lnSpc>
                <a:spcPts val="3412"/>
              </a:lnSpc>
              <a:buFont typeface="Arial"/>
              <a:buChar char="•"/>
            </a:pP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Triển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khai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làm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rõ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cho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luận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đề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. </a:t>
            </a:r>
          </a:p>
          <a:p>
            <a:pPr marL="526283" lvl="1" indent="-263142" algn="ctr">
              <a:lnSpc>
                <a:spcPts val="3412"/>
              </a:lnSpc>
              <a:buFont typeface="Arial"/>
              <a:buChar char="•"/>
            </a:pP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Số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luận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điểm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nhiều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hay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ít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tùy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thuộc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vào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dung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lượng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và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nội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dung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của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vấn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đề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.</a:t>
            </a:r>
          </a:p>
          <a:p>
            <a:pPr algn="ctr">
              <a:lnSpc>
                <a:spcPts val="3412"/>
              </a:lnSpc>
            </a:pP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Thường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trình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bày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bằng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một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câu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khái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quát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và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được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làm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sáng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tỏ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bằng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các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lý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lẽ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,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dẫn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37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chứng</a:t>
            </a:r>
            <a:r>
              <a:rPr lang="en-US" sz="2437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.</a:t>
            </a:r>
          </a:p>
        </p:txBody>
      </p:sp>
      <p:sp>
        <p:nvSpPr>
          <p:cNvPr id="18" name="Freeform 18"/>
          <p:cNvSpPr/>
          <p:nvPr/>
        </p:nvSpPr>
        <p:spPr>
          <a:xfrm>
            <a:off x="-2469220" y="8231628"/>
            <a:ext cx="4404292" cy="2380153"/>
          </a:xfrm>
          <a:custGeom>
            <a:avLst/>
            <a:gdLst/>
            <a:ahLst/>
            <a:cxnLst/>
            <a:rect l="l" t="t" r="r" b="b"/>
            <a:pathLst>
              <a:path w="4404292" h="2380153">
                <a:moveTo>
                  <a:pt x="0" y="0"/>
                </a:moveTo>
                <a:lnTo>
                  <a:pt x="4404292" y="0"/>
                </a:lnTo>
                <a:lnTo>
                  <a:pt x="4404292" y="2380152"/>
                </a:lnTo>
                <a:lnTo>
                  <a:pt x="0" y="23801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48482" y="1327497"/>
            <a:ext cx="8556468" cy="641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5"/>
              </a:lnSpc>
            </a:pPr>
            <a:r>
              <a:rPr lang="en-US" sz="4309" spc="241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I. TÌM HIỂU CHUNG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56036" y="8237954"/>
            <a:ext cx="13682965" cy="175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57"/>
              </a:lnSpc>
            </a:pP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Cách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sắp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xếp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trình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bày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các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yếu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tố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trên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thể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hiện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bố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cục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và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trình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tự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thứ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bậc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của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hệ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thống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ý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trong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bài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nghị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540" b="1" dirty="0" err="1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luận</a:t>
            </a:r>
            <a:r>
              <a:rPr lang="en-US" sz="2540" b="1" dirty="0">
                <a:solidFill>
                  <a:srgbClr val="65503D"/>
                </a:solidFill>
                <a:latin typeface="Muli Bold"/>
                <a:ea typeface="Muli Bold"/>
                <a:cs typeface="Muli Bold"/>
                <a:sym typeface="Muli Bold"/>
              </a:rPr>
              <a:t>.</a:t>
            </a:r>
          </a:p>
          <a:p>
            <a:pPr marL="0" lvl="0" indent="0" algn="ctr">
              <a:lnSpc>
                <a:spcPts val="3557"/>
              </a:lnSpc>
            </a:pPr>
            <a:endParaRPr lang="en-US" sz="2540" b="1" dirty="0">
              <a:solidFill>
                <a:srgbClr val="65503D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ctr">
              <a:lnSpc>
                <a:spcPts val="3417"/>
              </a:lnSpc>
            </a:pPr>
            <a:r>
              <a:rPr lang="en-US" sz="2440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=&gt; </a:t>
            </a:r>
            <a:r>
              <a:rPr lang="en-US" sz="2440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Bài</a:t>
            </a:r>
            <a:r>
              <a:rPr lang="en-US" sz="2440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40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viết</a:t>
            </a:r>
            <a:r>
              <a:rPr lang="en-US" sz="2440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40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rõ</a:t>
            </a:r>
            <a:r>
              <a:rPr lang="en-US" sz="2440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40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ràng</a:t>
            </a:r>
            <a:r>
              <a:rPr lang="en-US" sz="2440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, </a:t>
            </a:r>
            <a:r>
              <a:rPr lang="en-US" sz="2440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mạch</a:t>
            </a:r>
            <a:r>
              <a:rPr lang="en-US" sz="2440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40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lạc</a:t>
            </a:r>
            <a:r>
              <a:rPr lang="en-US" sz="2440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, </a:t>
            </a:r>
            <a:r>
              <a:rPr lang="en-US" sz="2440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có</a:t>
            </a:r>
            <a:r>
              <a:rPr lang="en-US" sz="2440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40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sức</a:t>
            </a:r>
            <a:r>
              <a:rPr lang="en-US" sz="2440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40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thuyết</a:t>
            </a:r>
            <a:r>
              <a:rPr lang="en-US" sz="2440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40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phục</a:t>
            </a:r>
            <a:r>
              <a:rPr lang="en-US" sz="2440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 </a:t>
            </a:r>
            <a:r>
              <a:rPr lang="en-US" sz="2440" b="1" dirty="0" err="1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cao</a:t>
            </a:r>
            <a:r>
              <a:rPr lang="en-US" sz="2440" b="1" dirty="0">
                <a:solidFill>
                  <a:srgbClr val="65503D"/>
                </a:solidFill>
                <a:latin typeface="Jella Bold"/>
                <a:ea typeface="Jella Bold"/>
                <a:cs typeface="Jella Bold"/>
                <a:sym typeface="Jella Bol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76897" y="2310483"/>
            <a:ext cx="13462105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Cách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sắp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xếp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trình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bày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luận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đề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,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luận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điểm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lí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lẽ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và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dẫn</a:t>
            </a:r>
            <a:r>
              <a:rPr lang="en-US" sz="3499" b="1" dirty="0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499" b="1" dirty="0" err="1">
                <a:solidFill>
                  <a:srgbClr val="004AAD"/>
                </a:solidFill>
                <a:latin typeface="Muli Bold"/>
                <a:ea typeface="Muli Bold"/>
                <a:cs typeface="Muli Bold"/>
                <a:sym typeface="Muli Bold"/>
              </a:rPr>
              <a:t>chứng</a:t>
            </a:r>
            <a:endParaRPr lang="en-US" sz="3499" b="1" dirty="0">
              <a:solidFill>
                <a:srgbClr val="004AAD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00211" y="0"/>
            <a:ext cx="5385519" cy="10287000"/>
            <a:chOff x="0" y="0"/>
            <a:chExt cx="182176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1768" cy="3479800"/>
            </a:xfrm>
            <a:custGeom>
              <a:avLst/>
              <a:gdLst/>
              <a:ahLst/>
              <a:cxnLst/>
              <a:rect l="l" t="t" r="r" b="b"/>
              <a:pathLst>
                <a:path w="1821768" h="3479800">
                  <a:moveTo>
                    <a:pt x="1697308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7308" y="0"/>
                  </a:lnTo>
                  <a:cubicBezTo>
                    <a:pt x="1765888" y="0"/>
                    <a:pt x="1821768" y="55880"/>
                    <a:pt x="1821768" y="124460"/>
                  </a:cubicBezTo>
                  <a:lnTo>
                    <a:pt x="1821768" y="3355340"/>
                  </a:lnTo>
                  <a:cubicBezTo>
                    <a:pt x="1821768" y="3423920"/>
                    <a:pt x="1765888" y="3479800"/>
                    <a:pt x="1697308" y="3479800"/>
                  </a:cubicBezTo>
                  <a:close/>
                </a:path>
              </a:pathLst>
            </a:custGeom>
            <a:solidFill>
              <a:srgbClr val="F6D8B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660743" y="1096093"/>
            <a:ext cx="6032566" cy="8162207"/>
          </a:xfrm>
          <a:custGeom>
            <a:avLst/>
            <a:gdLst/>
            <a:ahLst/>
            <a:cxnLst/>
            <a:rect l="l" t="t" r="r" b="b"/>
            <a:pathLst>
              <a:path w="6032566" h="8162207">
                <a:moveTo>
                  <a:pt x="0" y="0"/>
                </a:moveTo>
                <a:lnTo>
                  <a:pt x="6032566" y="0"/>
                </a:lnTo>
                <a:lnTo>
                  <a:pt x="6032566" y="8162207"/>
                </a:lnTo>
                <a:lnTo>
                  <a:pt x="0" y="81622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91" r="-2487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7438" y="3548539"/>
            <a:ext cx="11198671" cy="4530538"/>
            <a:chOff x="0" y="0"/>
            <a:chExt cx="14931561" cy="6040717"/>
          </a:xfrm>
        </p:grpSpPr>
        <p:sp>
          <p:nvSpPr>
            <p:cNvPr id="6" name="TextBox 6"/>
            <p:cNvSpPr txBox="1"/>
            <p:nvPr/>
          </p:nvSpPr>
          <p:spPr>
            <a:xfrm>
              <a:off x="0" y="-76200"/>
              <a:ext cx="14931561" cy="1466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972"/>
                </a:lnSpc>
              </a:pPr>
              <a:r>
                <a:rPr lang="en-US" sz="6901" dirty="0" err="1">
                  <a:solidFill>
                    <a:srgbClr val="E45F14"/>
                  </a:solidFill>
                  <a:latin typeface="Roboto"/>
                  <a:ea typeface="Roboto"/>
                  <a:cs typeface="Roboto"/>
                  <a:sym typeface="Roboto"/>
                </a:rPr>
                <a:t>Nguyễn</a:t>
              </a:r>
              <a:r>
                <a:rPr lang="en-US" sz="6901" dirty="0">
                  <a:solidFill>
                    <a:srgbClr val="E45F14"/>
                  </a:solidFill>
                  <a:latin typeface="Roboto"/>
                  <a:ea typeface="Roboto"/>
                  <a:cs typeface="Roboto"/>
                  <a:sym typeface="Roboto"/>
                </a:rPr>
                <a:t> Sĩ </a:t>
              </a:r>
              <a:r>
                <a:rPr lang="en-US" sz="6901" dirty="0" err="1">
                  <a:solidFill>
                    <a:srgbClr val="E45F14"/>
                  </a:solidFill>
                  <a:latin typeface="Roboto"/>
                  <a:ea typeface="Roboto"/>
                  <a:cs typeface="Roboto"/>
                  <a:sym typeface="Roboto"/>
                </a:rPr>
                <a:t>Dũng</a:t>
              </a:r>
              <a:r>
                <a:rPr lang="en-US" sz="6901" dirty="0">
                  <a:solidFill>
                    <a:srgbClr val="E45F14"/>
                  </a:solidFill>
                  <a:latin typeface="Roboto"/>
                  <a:ea typeface="Roboto"/>
                  <a:cs typeface="Roboto"/>
                  <a:sym typeface="Roboto"/>
                </a:rPr>
                <a:t> 1955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38359"/>
              <a:ext cx="14931561" cy="424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-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Quê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ở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Nghê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̣ An.</a:t>
              </a:r>
            </a:p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-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Ông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là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một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u="sng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  <a:hlinkClick r:id="rId3" tooltip="https://vi.wikipedia.org/wiki/Ti%E1%BA%BFn_s%C4%A9"/>
                </a:rPr>
                <a:t>tiến sĩ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ngành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u="sng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  <a:hlinkClick r:id="rId4" tooltip="https://vi.wikipedia.org/wiki/Gi%C3%A1o_d%E1%BB%A5c_h%E1%BB%8Dc"/>
                </a:rPr>
                <a:t>giáo dục học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3000" u="sng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  <a:hlinkClick r:id="rId5" tooltip="https://vi.wikipedia.org/wiki/Nh%C3%A0_khoa_h%E1%BB%8Dc"/>
                </a:rPr>
                <a:t>nhà khoa học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;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Là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nhà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phản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biện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xã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hội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và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chuyên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gia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trong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lĩnh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vực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khoa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học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chính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trị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của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Việt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Nam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hiện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nay.</a:t>
              </a:r>
            </a:p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-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Tác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phẩm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chính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: "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Những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nghịch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lý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của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thời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gian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", “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Thế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sự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-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một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góc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000" dirty="0" err="1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nhìn</a:t>
              </a:r>
              <a:r>
                <a:rPr lang="en-US" sz="3000" dirty="0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”,...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76990" y="1265595"/>
            <a:ext cx="5758725" cy="86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6"/>
              </a:lnSpc>
            </a:pPr>
            <a:r>
              <a:rPr lang="en-US" sz="504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2.Tác </a:t>
            </a:r>
            <a:r>
              <a:rPr lang="en-US" sz="504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giả</a:t>
            </a:r>
            <a:endParaRPr lang="en-US" sz="5040" b="1" dirty="0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725834" y="437515"/>
            <a:ext cx="10673135" cy="59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9"/>
              </a:lnSpc>
            </a:pPr>
            <a:r>
              <a:rPr lang="en-US" sz="3999" spc="223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I. TÌM HIỂU CHUNG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1459</Words>
  <Application>Microsoft Macintosh PowerPoint</Application>
  <PresentationFormat>Custom</PresentationFormat>
  <Paragraphs>109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Muli Bold</vt:lpstr>
      <vt:lpstr>DejaVu Serif Bold Italics</vt:lpstr>
      <vt:lpstr>Arimo</vt:lpstr>
      <vt:lpstr>Arimo Bold Italics</vt:lpstr>
      <vt:lpstr>Arial</vt:lpstr>
      <vt:lpstr>DejaVu Serif Bold</vt:lpstr>
      <vt:lpstr>Roboto</vt:lpstr>
      <vt:lpstr>Calibri</vt:lpstr>
      <vt:lpstr>Jella</vt:lpstr>
      <vt:lpstr>Lazydog</vt:lpstr>
      <vt:lpstr>Noto Serif Display</vt:lpstr>
      <vt:lpstr>Noto Serif Display Bold</vt:lpstr>
      <vt:lpstr>Arimo Bold</vt:lpstr>
      <vt:lpstr>Noto Sans Bold</vt:lpstr>
      <vt:lpstr>Muli Bold Italics</vt:lpstr>
      <vt:lpstr>Noto Serif Display Bold Italics</vt:lpstr>
      <vt:lpstr>Muli</vt:lpstr>
      <vt:lpstr>Jella Bold</vt:lpstr>
      <vt:lpstr>Wedges</vt:lpstr>
      <vt:lpstr>Maven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Colorful Pastel Cute Illustration Project Presentation </dc:title>
  <cp:lastModifiedBy>Huỳnh Thị Hằng Ny</cp:lastModifiedBy>
  <cp:revision>7</cp:revision>
  <dcterms:created xsi:type="dcterms:W3CDTF">2006-08-16T00:00:00Z</dcterms:created>
  <dcterms:modified xsi:type="dcterms:W3CDTF">2025-06-14T23:48:44Z</dcterms:modified>
  <dc:identifier>DAGlJ3p69IA</dc:identifier>
</cp:coreProperties>
</file>