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0" r:id="rId3"/>
    <p:sldId id="261" r:id="rId4"/>
    <p:sldId id="262" r:id="rId5"/>
    <p:sldId id="292" r:id="rId6"/>
    <p:sldId id="265" r:id="rId7"/>
    <p:sldId id="273" r:id="rId8"/>
    <p:sldId id="263" r:id="rId9"/>
    <p:sldId id="297" r:id="rId10"/>
    <p:sldId id="272" r:id="rId11"/>
    <p:sldId id="296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34" autoAdjust="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EC08A-5744-4511-8E36-6969BC7FB138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EF254-6554-4173-9E4A-E456EAB904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7960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636D4-E5C7-423C-9AB9-5D4B040F334A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4F359-175D-4158-AE03-3AE8EF53E1C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333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4F359-175D-4158-AE03-3AE8EF53E1C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32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708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135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20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99D92E-E28E-4D54-8A24-6EE83B75C4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06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81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795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29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64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372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57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098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47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B18E2-18C5-438E-A6CD-8DDFBE4C36F0}" type="datetimeFigureOut">
              <a:rPr lang="vi-VN" smtClean="0"/>
              <a:t>14/06/2025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CDCF-8BA1-4BC0-AB3B-D0A7DFBA4B0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308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image" Target="../media/image22.gif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44955" y="5694347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phẫu thuật điều trị u não với dao Gamma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7011" y="5694346"/>
            <a:ext cx="4067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ạ trị là phương pháp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dung để chữa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ung thư</a:t>
            </a:r>
          </a:p>
        </p:txBody>
      </p:sp>
      <p:pic>
        <p:nvPicPr>
          <p:cNvPr id="6146" name="Picture 2" descr="dao gam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238" y="2395550"/>
            <a:ext cx="4610258" cy="307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Xạ trị - Những điều bệnh nhân cần biết - Ảnh 1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04818"/>
            <a:ext cx="4248472" cy="307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WordArt 5"/>
          <p:cNvSpPr>
            <a:spLocks noChangeArrowheads="1" noChangeShapeType="1" noTextEdit="1"/>
          </p:cNvSpPr>
          <p:nvPr/>
        </p:nvSpPr>
        <p:spPr bwMode="auto">
          <a:xfrm>
            <a:off x="1187624" y="476672"/>
            <a:ext cx="6408712" cy="14695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gradFill rotWithShape="1">
                  <a:gsLst>
                    <a:gs pos="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cs typeface="Times New Roman"/>
              </a:rPr>
              <a:t>HIỆN TƯỢNG PHÓNG XẠ</a:t>
            </a:r>
            <a:endParaRPr lang="en-US" sz="3600" b="1" kern="10" dirty="0">
              <a:gradFill rotWithShape="1">
                <a:gsLst>
                  <a:gs pos="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272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65244" y="887028"/>
            <a:ext cx="887125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Phóng xạ nào không làm thay đổi cấu tạo hạt nhân?</a:t>
            </a: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1524000" y="1807344"/>
            <a:ext cx="3184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Phóng xạ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4572000" y="1790700"/>
            <a:ext cx="3184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Phóng xạ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4"/>
          <p:cNvSpPr txBox="1">
            <a:spLocks noChangeArrowheads="1"/>
          </p:cNvSpPr>
          <p:nvPr/>
        </p:nvSpPr>
        <p:spPr bwMode="auto">
          <a:xfrm>
            <a:off x="1503218" y="2438400"/>
            <a:ext cx="3184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Phóng xạ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4572000" y="2327805"/>
            <a:ext cx="3184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Phóng xạ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190500" y="3067868"/>
            <a:ext cx="4518025" cy="61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 eaLnBrk="1" hangingPunct="1"/>
            <a:r>
              <a:rPr lang="en-US" altLang="en-US" sz="2400" b="1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altLang="en-US" sz="2400" b="1" kern="0">
                <a:latin typeface="Times New Roman" panose="02020603050405020304" pitchFamily="18" charset="0"/>
                <a:cs typeface="Times New Roman" panose="02020603050405020304" pitchFamily="18" charset="0"/>
              </a:rPr>
              <a:t>Tia là hạt nhân 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42850" y="3552636"/>
            <a:ext cx="1295474" cy="738188"/>
            <a:chOff x="542850" y="3552636"/>
            <a:chExt cx="1295474" cy="738188"/>
          </a:xfrm>
        </p:grpSpPr>
        <p:graphicFrame>
          <p:nvGraphicFramePr>
            <p:cNvPr id="3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3781532"/>
                </p:ext>
              </p:extLst>
            </p:nvPr>
          </p:nvGraphicFramePr>
          <p:xfrm>
            <a:off x="1060449" y="3552636"/>
            <a:ext cx="777875" cy="738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8" name="Equation" r:id="rId3" imgW="241200" imgH="228600" progId="Equation.3">
                    <p:embed/>
                  </p:oleObj>
                </mc:Choice>
                <mc:Fallback>
                  <p:oleObj name="Equation" r:id="rId3" imgW="241200" imgH="228600" progId="Equation.3">
                    <p:embed/>
                    <p:pic>
                      <p:nvPicPr>
                        <p:cNvPr id="13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0449" y="3552636"/>
                          <a:ext cx="777875" cy="738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42850" y="3682856"/>
              <a:ext cx="64694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A.     </a:t>
              </a:r>
            </a:p>
          </p:txBody>
        </p:sp>
      </p:grpSp>
      <p:grpSp>
        <p:nvGrpSpPr>
          <p:cNvPr id="37" name="Group 8"/>
          <p:cNvGrpSpPr>
            <a:grpSpLocks/>
          </p:cNvGrpSpPr>
          <p:nvPr/>
        </p:nvGrpSpPr>
        <p:grpSpPr bwMode="auto">
          <a:xfrm>
            <a:off x="2453595" y="3575825"/>
            <a:ext cx="1436688" cy="749301"/>
            <a:chOff x="626" y="1693"/>
            <a:chExt cx="905" cy="472"/>
          </a:xfrm>
        </p:grpSpPr>
        <p:graphicFrame>
          <p:nvGraphicFramePr>
            <p:cNvPr id="3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1493877"/>
                </p:ext>
              </p:extLst>
            </p:nvPr>
          </p:nvGraphicFramePr>
          <p:xfrm>
            <a:off x="927" y="1693"/>
            <a:ext cx="604" cy="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9" name="Equation" r:id="rId5" imgW="291960" imgH="228600" progId="Equation.3">
                    <p:embed/>
                  </p:oleObj>
                </mc:Choice>
                <mc:Fallback>
                  <p:oleObj name="Equation" r:id="rId5" imgW="291960" imgH="228600" progId="Equation.3">
                    <p:embed/>
                    <p:pic>
                      <p:nvPicPr>
                        <p:cNvPr id="18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7" y="1693"/>
                          <a:ext cx="604" cy="4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10"/>
            <p:cNvSpPr>
              <a:spLocks noChangeArrowheads="1"/>
            </p:cNvSpPr>
            <p:nvPr/>
          </p:nvSpPr>
          <p:spPr bwMode="auto">
            <a:xfrm>
              <a:off x="626" y="1794"/>
              <a:ext cx="5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r>
                <a:rPr lang="en-US" altLang="en-US" sz="2400" b="1">
                  <a:latin typeface="Arial" panose="020B0604020202020204" pitchFamily="34" charset="0"/>
                </a:rPr>
                <a:t>     </a:t>
              </a:r>
            </a:p>
          </p:txBody>
        </p:sp>
      </p:grpSp>
      <p:grpSp>
        <p:nvGrpSpPr>
          <p:cNvPr id="40" name="Group 11"/>
          <p:cNvGrpSpPr>
            <a:grpSpLocks/>
          </p:cNvGrpSpPr>
          <p:nvPr/>
        </p:nvGrpSpPr>
        <p:grpSpPr bwMode="auto">
          <a:xfrm>
            <a:off x="4539175" y="3583094"/>
            <a:ext cx="1481138" cy="738188"/>
            <a:chOff x="336" y="1681"/>
            <a:chExt cx="933" cy="465"/>
          </a:xfrm>
        </p:grpSpPr>
        <p:graphicFrame>
          <p:nvGraphicFramePr>
            <p:cNvPr id="4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2250797"/>
                </p:ext>
              </p:extLst>
            </p:nvPr>
          </p:nvGraphicFramePr>
          <p:xfrm>
            <a:off x="674" y="1681"/>
            <a:ext cx="595" cy="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0" name="Equation" r:id="rId7" imgW="291960" imgH="228600" progId="Equation.3">
                    <p:embed/>
                  </p:oleObj>
                </mc:Choice>
                <mc:Fallback>
                  <p:oleObj name="Equation" r:id="rId7" imgW="291960" imgH="228600" progId="Equation.3">
                    <p:embed/>
                    <p:pic>
                      <p:nvPicPr>
                        <p:cNvPr id="2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" y="1681"/>
                          <a:ext cx="595" cy="4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Rectangle 13"/>
            <p:cNvSpPr>
              <a:spLocks noChangeArrowheads="1"/>
            </p:cNvSpPr>
            <p:nvPr/>
          </p:nvSpPr>
          <p:spPr bwMode="auto">
            <a:xfrm>
              <a:off x="336" y="1776"/>
              <a:ext cx="54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C.     </a:t>
              </a:r>
            </a:p>
          </p:txBody>
        </p:sp>
      </p:grpSp>
      <p:grpSp>
        <p:nvGrpSpPr>
          <p:cNvPr id="43" name="Group 14"/>
          <p:cNvGrpSpPr>
            <a:grpSpLocks/>
          </p:cNvGrpSpPr>
          <p:nvPr/>
        </p:nvGrpSpPr>
        <p:grpSpPr bwMode="auto">
          <a:xfrm>
            <a:off x="6642217" y="3715042"/>
            <a:ext cx="1150938" cy="692150"/>
            <a:chOff x="336" y="1700"/>
            <a:chExt cx="725" cy="436"/>
          </a:xfrm>
        </p:grpSpPr>
        <p:graphicFrame>
          <p:nvGraphicFramePr>
            <p:cNvPr id="4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4584575"/>
                </p:ext>
              </p:extLst>
            </p:nvPr>
          </p:nvGraphicFramePr>
          <p:xfrm>
            <a:off x="625" y="1700"/>
            <a:ext cx="436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1" name="Equation" r:id="rId9" imgW="228600" imgH="228600" progId="Equation.3">
                    <p:embed/>
                  </p:oleObj>
                </mc:Choice>
                <mc:Fallback>
                  <p:oleObj name="Equation" r:id="rId9" imgW="228600" imgH="228600" progId="Equation.3">
                    <p:embed/>
                    <p:pic>
                      <p:nvPicPr>
                        <p:cNvPr id="24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" y="1700"/>
                          <a:ext cx="436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336" y="1776"/>
              <a:ext cx="5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D.</a:t>
              </a:r>
              <a:r>
                <a:rPr lang="en-US" altLang="en-US" sz="2400" b="1">
                  <a:latin typeface="Arial" panose="020B0604020202020204" pitchFamily="34" charset="0"/>
                </a:rPr>
                <a:t>     </a:t>
              </a:r>
            </a:p>
          </p:txBody>
        </p:sp>
      </p:grpSp>
      <p:sp>
        <p:nvSpPr>
          <p:cNvPr id="46" name="Rectangle 45"/>
          <p:cNvSpPr/>
          <p:nvPr/>
        </p:nvSpPr>
        <p:spPr>
          <a:xfrm>
            <a:off x="2592870" y="177225"/>
            <a:ext cx="39582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 HỎI</a:t>
            </a:r>
            <a:endParaRPr lang="en-US" sz="32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7"/>
          <p:cNvSpPr>
            <a:spLocks noChangeArrowheads="1"/>
          </p:cNvSpPr>
          <p:nvPr/>
        </p:nvSpPr>
        <p:spPr bwMode="auto">
          <a:xfrm>
            <a:off x="4561362" y="234888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 b="1"/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4539175" y="3715042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 b="1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103549" y="4659367"/>
            <a:ext cx="893294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Tia nào không bị lệch trong điện trường và từ trường?</a:t>
            </a:r>
          </a:p>
        </p:txBody>
      </p:sp>
      <p:sp>
        <p:nvSpPr>
          <p:cNvPr id="50" name="TextBox 1"/>
          <p:cNvSpPr txBox="1">
            <a:spLocks noChangeArrowheads="1"/>
          </p:cNvSpPr>
          <p:nvPr/>
        </p:nvSpPr>
        <p:spPr bwMode="auto">
          <a:xfrm>
            <a:off x="1462305" y="5579683"/>
            <a:ext cx="3184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Tia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11"/>
          <p:cNvSpPr txBox="1">
            <a:spLocks noChangeArrowheads="1"/>
          </p:cNvSpPr>
          <p:nvPr/>
        </p:nvSpPr>
        <p:spPr bwMode="auto">
          <a:xfrm>
            <a:off x="4510305" y="5563039"/>
            <a:ext cx="3184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Tia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14"/>
          <p:cNvSpPr txBox="1">
            <a:spLocks noChangeArrowheads="1"/>
          </p:cNvSpPr>
          <p:nvPr/>
        </p:nvSpPr>
        <p:spPr bwMode="auto">
          <a:xfrm>
            <a:off x="1441523" y="6210739"/>
            <a:ext cx="3184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Tia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5"/>
          <p:cNvSpPr txBox="1">
            <a:spLocks noChangeArrowheads="1"/>
          </p:cNvSpPr>
          <p:nvPr/>
        </p:nvSpPr>
        <p:spPr bwMode="auto">
          <a:xfrm>
            <a:off x="4510305" y="6100144"/>
            <a:ext cx="3184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Tia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7"/>
          <p:cNvSpPr>
            <a:spLocks noChangeArrowheads="1"/>
          </p:cNvSpPr>
          <p:nvPr/>
        </p:nvSpPr>
        <p:spPr bwMode="auto">
          <a:xfrm>
            <a:off x="4499667" y="6121219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3741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  <p:bldP spid="30" grpId="0"/>
      <p:bldP spid="31" grpId="0"/>
      <p:bldP spid="33" grpId="0"/>
      <p:bldP spid="46" grpId="0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304800" y="2057400"/>
            <a:ext cx="8686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0033CC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Tạm biệt</a:t>
            </a:r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0033CC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0033CC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9459" name="Picture 3" descr="hoa-hong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5562600"/>
            <a:ext cx="933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hoa-hong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49900"/>
            <a:ext cx="9334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3346450" y="4191000"/>
            <a:ext cx="2292350" cy="1524000"/>
            <a:chOff x="4356" y="7526"/>
            <a:chExt cx="3484" cy="2205"/>
          </a:xfrm>
        </p:grpSpPr>
        <p:grpSp>
          <p:nvGrpSpPr>
            <p:cNvPr id="19465" name="Group 6"/>
            <p:cNvGrpSpPr>
              <a:grpSpLocks/>
            </p:cNvGrpSpPr>
            <p:nvPr/>
          </p:nvGrpSpPr>
          <p:grpSpPr bwMode="auto">
            <a:xfrm>
              <a:off x="4523" y="8498"/>
              <a:ext cx="3317" cy="1233"/>
              <a:chOff x="3474" y="4938"/>
              <a:chExt cx="5577" cy="2898"/>
            </a:xfrm>
          </p:grpSpPr>
          <p:graphicFrame>
            <p:nvGraphicFramePr>
              <p:cNvPr id="19470" name="Object 7"/>
              <p:cNvGraphicFramePr>
                <a:graphicFrameLocks noChangeAspect="1"/>
              </p:cNvGraphicFramePr>
              <p:nvPr/>
            </p:nvGraphicFramePr>
            <p:xfrm>
              <a:off x="3474" y="5118"/>
              <a:ext cx="5577" cy="27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4" r:id="rId4" imgW="1036015" imgH="504749" progId="">
                      <p:embed/>
                    </p:oleObj>
                  </mc:Choice>
                  <mc:Fallback>
                    <p:oleObj r:id="rId4" imgW="1036015" imgH="504749" progId="">
                      <p:embed/>
                      <p:pic>
                        <p:nvPicPr>
                          <p:cNvPr id="1947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4" y="5118"/>
                            <a:ext cx="5577" cy="271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71" name="Object 8"/>
              <p:cNvGraphicFramePr>
                <a:graphicFrameLocks noChangeAspect="1"/>
              </p:cNvGraphicFramePr>
              <p:nvPr/>
            </p:nvGraphicFramePr>
            <p:xfrm>
              <a:off x="6545" y="4938"/>
              <a:ext cx="1291" cy="1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5" r:id="rId6" imgW="630022" imgH="643738" progId="">
                      <p:embed/>
                    </p:oleObj>
                  </mc:Choice>
                  <mc:Fallback>
                    <p:oleObj r:id="rId6" imgW="630022" imgH="643738" progId="">
                      <p:embed/>
                      <p:pic>
                        <p:nvPicPr>
                          <p:cNvPr id="19471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45" y="4938"/>
                            <a:ext cx="1291" cy="1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466" name="Freeform 9"/>
            <p:cNvSpPr>
              <a:spLocks/>
            </p:cNvSpPr>
            <p:nvPr/>
          </p:nvSpPr>
          <p:spPr bwMode="auto">
            <a:xfrm>
              <a:off x="4509" y="8775"/>
              <a:ext cx="60" cy="193"/>
            </a:xfrm>
            <a:custGeom>
              <a:avLst/>
              <a:gdLst>
                <a:gd name="T0" fmla="*/ 0 w 60"/>
                <a:gd name="T1" fmla="*/ 11 h 193"/>
                <a:gd name="T2" fmla="*/ 3 w 60"/>
                <a:gd name="T3" fmla="*/ 56 h 193"/>
                <a:gd name="T4" fmla="*/ 13 w 60"/>
                <a:gd name="T5" fmla="*/ 101 h 193"/>
                <a:gd name="T6" fmla="*/ 23 w 60"/>
                <a:gd name="T7" fmla="*/ 146 h 193"/>
                <a:gd name="T8" fmla="*/ 34 w 60"/>
                <a:gd name="T9" fmla="*/ 193 h 193"/>
                <a:gd name="T10" fmla="*/ 43 w 60"/>
                <a:gd name="T11" fmla="*/ 161 h 193"/>
                <a:gd name="T12" fmla="*/ 45 w 60"/>
                <a:gd name="T13" fmla="*/ 131 h 193"/>
                <a:gd name="T14" fmla="*/ 48 w 60"/>
                <a:gd name="T15" fmla="*/ 106 h 193"/>
                <a:gd name="T16" fmla="*/ 60 w 60"/>
                <a:gd name="T17" fmla="*/ 92 h 193"/>
                <a:gd name="T18" fmla="*/ 50 w 60"/>
                <a:gd name="T19" fmla="*/ 77 h 193"/>
                <a:gd name="T20" fmla="*/ 43 w 60"/>
                <a:gd name="T21" fmla="*/ 56 h 193"/>
                <a:gd name="T22" fmla="*/ 43 w 60"/>
                <a:gd name="T23" fmla="*/ 31 h 193"/>
                <a:gd name="T24" fmla="*/ 50 w 60"/>
                <a:gd name="T25" fmla="*/ 0 h 193"/>
                <a:gd name="T26" fmla="*/ 0 w 60"/>
                <a:gd name="T27" fmla="*/ 11 h 1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0" h="193">
                  <a:moveTo>
                    <a:pt x="0" y="11"/>
                  </a:moveTo>
                  <a:lnTo>
                    <a:pt x="3" y="56"/>
                  </a:lnTo>
                  <a:lnTo>
                    <a:pt x="13" y="101"/>
                  </a:lnTo>
                  <a:lnTo>
                    <a:pt x="23" y="146"/>
                  </a:lnTo>
                  <a:lnTo>
                    <a:pt x="34" y="193"/>
                  </a:lnTo>
                  <a:lnTo>
                    <a:pt x="43" y="161"/>
                  </a:lnTo>
                  <a:lnTo>
                    <a:pt x="45" y="131"/>
                  </a:lnTo>
                  <a:lnTo>
                    <a:pt x="48" y="106"/>
                  </a:lnTo>
                  <a:lnTo>
                    <a:pt x="60" y="92"/>
                  </a:lnTo>
                  <a:lnTo>
                    <a:pt x="50" y="77"/>
                  </a:lnTo>
                  <a:lnTo>
                    <a:pt x="43" y="56"/>
                  </a:lnTo>
                  <a:lnTo>
                    <a:pt x="43" y="31"/>
                  </a:lnTo>
                  <a:lnTo>
                    <a:pt x="5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Freeform 10"/>
            <p:cNvSpPr>
              <a:spLocks/>
            </p:cNvSpPr>
            <p:nvPr/>
          </p:nvSpPr>
          <p:spPr bwMode="auto">
            <a:xfrm>
              <a:off x="4508" y="7526"/>
              <a:ext cx="1216" cy="1260"/>
            </a:xfrm>
            <a:custGeom>
              <a:avLst/>
              <a:gdLst>
                <a:gd name="T0" fmla="*/ 1 w 1216"/>
                <a:gd name="T1" fmla="*/ 1257 h 1260"/>
                <a:gd name="T2" fmla="*/ 0 w 1216"/>
                <a:gd name="T3" fmla="*/ 1229 h 1260"/>
                <a:gd name="T4" fmla="*/ 1 w 1216"/>
                <a:gd name="T5" fmla="*/ 1174 h 1260"/>
                <a:gd name="T6" fmla="*/ 12 w 1216"/>
                <a:gd name="T7" fmla="*/ 1097 h 1260"/>
                <a:gd name="T8" fmla="*/ 37 w 1216"/>
                <a:gd name="T9" fmla="*/ 1000 h 1260"/>
                <a:gd name="T10" fmla="*/ 82 w 1216"/>
                <a:gd name="T11" fmla="*/ 884 h 1260"/>
                <a:gd name="T12" fmla="*/ 150 w 1216"/>
                <a:gd name="T13" fmla="*/ 755 h 1260"/>
                <a:gd name="T14" fmla="*/ 247 w 1216"/>
                <a:gd name="T15" fmla="*/ 616 h 1260"/>
                <a:gd name="T16" fmla="*/ 375 w 1216"/>
                <a:gd name="T17" fmla="*/ 472 h 1260"/>
                <a:gd name="T18" fmla="*/ 517 w 1216"/>
                <a:gd name="T19" fmla="*/ 349 h 1260"/>
                <a:gd name="T20" fmla="*/ 669 w 1216"/>
                <a:gd name="T21" fmla="*/ 246 h 1260"/>
                <a:gd name="T22" fmla="*/ 819 w 1216"/>
                <a:gd name="T23" fmla="*/ 162 h 1260"/>
                <a:gd name="T24" fmla="*/ 956 w 1216"/>
                <a:gd name="T25" fmla="*/ 96 h 1260"/>
                <a:gd name="T26" fmla="*/ 1074 w 1216"/>
                <a:gd name="T27" fmla="*/ 49 h 1260"/>
                <a:gd name="T28" fmla="*/ 1162 w 1216"/>
                <a:gd name="T29" fmla="*/ 17 h 1260"/>
                <a:gd name="T30" fmla="*/ 1210 w 1216"/>
                <a:gd name="T31" fmla="*/ 2 h 1260"/>
                <a:gd name="T32" fmla="*/ 1214 w 1216"/>
                <a:gd name="T33" fmla="*/ 2 h 1260"/>
                <a:gd name="T34" fmla="*/ 1197 w 1216"/>
                <a:gd name="T35" fmla="*/ 24 h 1260"/>
                <a:gd name="T36" fmla="*/ 1154 w 1216"/>
                <a:gd name="T37" fmla="*/ 72 h 1260"/>
                <a:gd name="T38" fmla="*/ 1077 w 1216"/>
                <a:gd name="T39" fmla="*/ 146 h 1260"/>
                <a:gd name="T40" fmla="*/ 978 w 1216"/>
                <a:gd name="T41" fmla="*/ 237 h 1260"/>
                <a:gd name="T42" fmla="*/ 910 w 1216"/>
                <a:gd name="T43" fmla="*/ 314 h 1260"/>
                <a:gd name="T44" fmla="*/ 867 w 1216"/>
                <a:gd name="T45" fmla="*/ 382 h 1260"/>
                <a:gd name="T46" fmla="*/ 842 w 1216"/>
                <a:gd name="T47" fmla="*/ 443 h 1260"/>
                <a:gd name="T48" fmla="*/ 831 w 1216"/>
                <a:gd name="T49" fmla="*/ 494 h 1260"/>
                <a:gd name="T50" fmla="*/ 830 w 1216"/>
                <a:gd name="T51" fmla="*/ 534 h 1260"/>
                <a:gd name="T52" fmla="*/ 833 w 1216"/>
                <a:gd name="T53" fmla="*/ 562 h 1260"/>
                <a:gd name="T54" fmla="*/ 837 w 1216"/>
                <a:gd name="T55" fmla="*/ 575 h 1260"/>
                <a:gd name="T56" fmla="*/ 839 w 1216"/>
                <a:gd name="T57" fmla="*/ 578 h 1260"/>
                <a:gd name="T58" fmla="*/ 842 w 1216"/>
                <a:gd name="T59" fmla="*/ 574 h 1260"/>
                <a:gd name="T60" fmla="*/ 834 w 1216"/>
                <a:gd name="T61" fmla="*/ 573 h 1260"/>
                <a:gd name="T62" fmla="*/ 800 w 1216"/>
                <a:gd name="T63" fmla="*/ 577 h 1260"/>
                <a:gd name="T64" fmla="*/ 734 w 1216"/>
                <a:gd name="T65" fmla="*/ 590 h 1260"/>
                <a:gd name="T66" fmla="*/ 675 w 1216"/>
                <a:gd name="T67" fmla="*/ 602 h 1260"/>
                <a:gd name="T68" fmla="*/ 632 w 1216"/>
                <a:gd name="T69" fmla="*/ 611 h 1260"/>
                <a:gd name="T70" fmla="*/ 610 w 1216"/>
                <a:gd name="T71" fmla="*/ 614 h 1260"/>
                <a:gd name="T72" fmla="*/ 610 w 1216"/>
                <a:gd name="T73" fmla="*/ 614 h 1260"/>
                <a:gd name="T74" fmla="*/ 632 w 1216"/>
                <a:gd name="T75" fmla="*/ 606 h 1260"/>
                <a:gd name="T76" fmla="*/ 669 w 1216"/>
                <a:gd name="T77" fmla="*/ 596 h 1260"/>
                <a:gd name="T78" fmla="*/ 717 w 1216"/>
                <a:gd name="T79" fmla="*/ 594 h 1260"/>
                <a:gd name="T80" fmla="*/ 766 w 1216"/>
                <a:gd name="T81" fmla="*/ 603 h 1260"/>
                <a:gd name="T82" fmla="*/ 800 w 1216"/>
                <a:gd name="T83" fmla="*/ 618 h 1260"/>
                <a:gd name="T84" fmla="*/ 819 w 1216"/>
                <a:gd name="T85" fmla="*/ 633 h 1260"/>
                <a:gd name="T86" fmla="*/ 827 w 1216"/>
                <a:gd name="T87" fmla="*/ 642 h 1260"/>
                <a:gd name="T88" fmla="*/ 825 w 1216"/>
                <a:gd name="T89" fmla="*/ 645 h 1260"/>
                <a:gd name="T90" fmla="*/ 799 w 1216"/>
                <a:gd name="T91" fmla="*/ 655 h 1260"/>
                <a:gd name="T92" fmla="*/ 755 w 1216"/>
                <a:gd name="T93" fmla="*/ 680 h 1260"/>
                <a:gd name="T94" fmla="*/ 698 w 1216"/>
                <a:gd name="T95" fmla="*/ 723 h 1260"/>
                <a:gd name="T96" fmla="*/ 633 w 1216"/>
                <a:gd name="T97" fmla="*/ 793 h 1260"/>
                <a:gd name="T98" fmla="*/ 553 w 1216"/>
                <a:gd name="T99" fmla="*/ 906 h 1260"/>
                <a:gd name="T100" fmla="*/ 479 w 1216"/>
                <a:gd name="T101" fmla="*/ 1023 h 1260"/>
                <a:gd name="T102" fmla="*/ 431 w 1216"/>
                <a:gd name="T103" fmla="*/ 1102 h 1260"/>
                <a:gd name="T104" fmla="*/ 423 w 1216"/>
                <a:gd name="T105" fmla="*/ 1113 h 1260"/>
                <a:gd name="T106" fmla="*/ 414 w 1216"/>
                <a:gd name="T107" fmla="*/ 1108 h 1260"/>
                <a:gd name="T108" fmla="*/ 386 w 1216"/>
                <a:gd name="T109" fmla="*/ 1103 h 1260"/>
                <a:gd name="T110" fmla="*/ 333 w 1216"/>
                <a:gd name="T111" fmla="*/ 1103 h 1260"/>
                <a:gd name="T112" fmla="*/ 255 w 1216"/>
                <a:gd name="T113" fmla="*/ 1116 h 1260"/>
                <a:gd name="T114" fmla="*/ 185 w 1216"/>
                <a:gd name="T115" fmla="*/ 1139 h 1260"/>
                <a:gd name="T116" fmla="*/ 136 w 1216"/>
                <a:gd name="T117" fmla="*/ 1162 h 1260"/>
                <a:gd name="T118" fmla="*/ 109 w 1216"/>
                <a:gd name="T119" fmla="*/ 1179 h 1260"/>
                <a:gd name="T120" fmla="*/ 41 w 1216"/>
                <a:gd name="T121" fmla="*/ 1259 h 126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16" h="1260">
                  <a:moveTo>
                    <a:pt x="1" y="1260"/>
                  </a:moveTo>
                  <a:lnTo>
                    <a:pt x="1" y="1257"/>
                  </a:lnTo>
                  <a:lnTo>
                    <a:pt x="0" y="1246"/>
                  </a:lnTo>
                  <a:lnTo>
                    <a:pt x="0" y="1229"/>
                  </a:lnTo>
                  <a:lnTo>
                    <a:pt x="0" y="1204"/>
                  </a:lnTo>
                  <a:lnTo>
                    <a:pt x="1" y="1174"/>
                  </a:lnTo>
                  <a:lnTo>
                    <a:pt x="6" y="1138"/>
                  </a:lnTo>
                  <a:lnTo>
                    <a:pt x="12" y="1097"/>
                  </a:lnTo>
                  <a:lnTo>
                    <a:pt x="23" y="1050"/>
                  </a:lnTo>
                  <a:lnTo>
                    <a:pt x="37" y="1000"/>
                  </a:lnTo>
                  <a:lnTo>
                    <a:pt x="57" y="944"/>
                  </a:lnTo>
                  <a:lnTo>
                    <a:pt x="82" y="884"/>
                  </a:lnTo>
                  <a:lnTo>
                    <a:pt x="112" y="822"/>
                  </a:lnTo>
                  <a:lnTo>
                    <a:pt x="150" y="755"/>
                  </a:lnTo>
                  <a:lnTo>
                    <a:pt x="194" y="687"/>
                  </a:lnTo>
                  <a:lnTo>
                    <a:pt x="247" y="616"/>
                  </a:lnTo>
                  <a:lnTo>
                    <a:pt x="309" y="541"/>
                  </a:lnTo>
                  <a:lnTo>
                    <a:pt x="375" y="472"/>
                  </a:lnTo>
                  <a:lnTo>
                    <a:pt x="445" y="408"/>
                  </a:lnTo>
                  <a:lnTo>
                    <a:pt x="517" y="349"/>
                  </a:lnTo>
                  <a:lnTo>
                    <a:pt x="593" y="294"/>
                  </a:lnTo>
                  <a:lnTo>
                    <a:pt x="669" y="246"/>
                  </a:lnTo>
                  <a:lnTo>
                    <a:pt x="745" y="201"/>
                  </a:lnTo>
                  <a:lnTo>
                    <a:pt x="819" y="162"/>
                  </a:lnTo>
                  <a:lnTo>
                    <a:pt x="890" y="127"/>
                  </a:lnTo>
                  <a:lnTo>
                    <a:pt x="956" y="96"/>
                  </a:lnTo>
                  <a:lnTo>
                    <a:pt x="1018" y="69"/>
                  </a:lnTo>
                  <a:lnTo>
                    <a:pt x="1074" y="49"/>
                  </a:lnTo>
                  <a:lnTo>
                    <a:pt x="1122" y="30"/>
                  </a:lnTo>
                  <a:lnTo>
                    <a:pt x="1162" y="17"/>
                  </a:lnTo>
                  <a:lnTo>
                    <a:pt x="1191" y="7"/>
                  </a:lnTo>
                  <a:lnTo>
                    <a:pt x="1210" y="2"/>
                  </a:lnTo>
                  <a:lnTo>
                    <a:pt x="1216" y="0"/>
                  </a:lnTo>
                  <a:lnTo>
                    <a:pt x="1214" y="2"/>
                  </a:lnTo>
                  <a:lnTo>
                    <a:pt x="1208" y="11"/>
                  </a:lnTo>
                  <a:lnTo>
                    <a:pt x="1197" y="24"/>
                  </a:lnTo>
                  <a:lnTo>
                    <a:pt x="1180" y="45"/>
                  </a:lnTo>
                  <a:lnTo>
                    <a:pt x="1154" y="72"/>
                  </a:lnTo>
                  <a:lnTo>
                    <a:pt x="1120" y="105"/>
                  </a:lnTo>
                  <a:lnTo>
                    <a:pt x="1077" y="146"/>
                  </a:lnTo>
                  <a:lnTo>
                    <a:pt x="1021" y="196"/>
                  </a:lnTo>
                  <a:lnTo>
                    <a:pt x="978" y="237"/>
                  </a:lnTo>
                  <a:lnTo>
                    <a:pt x="941" y="276"/>
                  </a:lnTo>
                  <a:lnTo>
                    <a:pt x="910" y="314"/>
                  </a:lnTo>
                  <a:lnTo>
                    <a:pt x="887" y="349"/>
                  </a:lnTo>
                  <a:lnTo>
                    <a:pt x="867" y="382"/>
                  </a:lnTo>
                  <a:lnTo>
                    <a:pt x="853" y="414"/>
                  </a:lnTo>
                  <a:lnTo>
                    <a:pt x="842" y="443"/>
                  </a:lnTo>
                  <a:lnTo>
                    <a:pt x="834" y="470"/>
                  </a:lnTo>
                  <a:lnTo>
                    <a:pt x="831" y="494"/>
                  </a:lnTo>
                  <a:lnTo>
                    <a:pt x="830" y="516"/>
                  </a:lnTo>
                  <a:lnTo>
                    <a:pt x="830" y="534"/>
                  </a:lnTo>
                  <a:lnTo>
                    <a:pt x="831" y="550"/>
                  </a:lnTo>
                  <a:lnTo>
                    <a:pt x="833" y="562"/>
                  </a:lnTo>
                  <a:lnTo>
                    <a:pt x="834" y="571"/>
                  </a:lnTo>
                  <a:lnTo>
                    <a:pt x="837" y="575"/>
                  </a:lnTo>
                  <a:lnTo>
                    <a:pt x="837" y="578"/>
                  </a:lnTo>
                  <a:lnTo>
                    <a:pt x="839" y="578"/>
                  </a:lnTo>
                  <a:lnTo>
                    <a:pt x="840" y="575"/>
                  </a:lnTo>
                  <a:lnTo>
                    <a:pt x="842" y="574"/>
                  </a:lnTo>
                  <a:lnTo>
                    <a:pt x="840" y="573"/>
                  </a:lnTo>
                  <a:lnTo>
                    <a:pt x="834" y="573"/>
                  </a:lnTo>
                  <a:lnTo>
                    <a:pt x="822" y="574"/>
                  </a:lnTo>
                  <a:lnTo>
                    <a:pt x="800" y="577"/>
                  </a:lnTo>
                  <a:lnTo>
                    <a:pt x="769" y="583"/>
                  </a:lnTo>
                  <a:lnTo>
                    <a:pt x="734" y="590"/>
                  </a:lnTo>
                  <a:lnTo>
                    <a:pt x="703" y="596"/>
                  </a:lnTo>
                  <a:lnTo>
                    <a:pt x="675" y="602"/>
                  </a:lnTo>
                  <a:lnTo>
                    <a:pt x="652" y="606"/>
                  </a:lnTo>
                  <a:lnTo>
                    <a:pt x="632" y="611"/>
                  </a:lnTo>
                  <a:lnTo>
                    <a:pt x="618" y="613"/>
                  </a:lnTo>
                  <a:lnTo>
                    <a:pt x="610" y="614"/>
                  </a:lnTo>
                  <a:lnTo>
                    <a:pt x="607" y="616"/>
                  </a:lnTo>
                  <a:lnTo>
                    <a:pt x="610" y="614"/>
                  </a:lnTo>
                  <a:lnTo>
                    <a:pt x="618" y="611"/>
                  </a:lnTo>
                  <a:lnTo>
                    <a:pt x="632" y="606"/>
                  </a:lnTo>
                  <a:lnTo>
                    <a:pt x="649" y="601"/>
                  </a:lnTo>
                  <a:lnTo>
                    <a:pt x="669" y="596"/>
                  </a:lnTo>
                  <a:lnTo>
                    <a:pt x="692" y="594"/>
                  </a:lnTo>
                  <a:lnTo>
                    <a:pt x="717" y="594"/>
                  </a:lnTo>
                  <a:lnTo>
                    <a:pt x="743" y="597"/>
                  </a:lnTo>
                  <a:lnTo>
                    <a:pt x="766" y="603"/>
                  </a:lnTo>
                  <a:lnTo>
                    <a:pt x="786" y="611"/>
                  </a:lnTo>
                  <a:lnTo>
                    <a:pt x="800" y="618"/>
                  </a:lnTo>
                  <a:lnTo>
                    <a:pt x="811" y="625"/>
                  </a:lnTo>
                  <a:lnTo>
                    <a:pt x="819" y="633"/>
                  </a:lnTo>
                  <a:lnTo>
                    <a:pt x="825" y="639"/>
                  </a:lnTo>
                  <a:lnTo>
                    <a:pt x="827" y="642"/>
                  </a:lnTo>
                  <a:lnTo>
                    <a:pt x="828" y="644"/>
                  </a:lnTo>
                  <a:lnTo>
                    <a:pt x="825" y="645"/>
                  </a:lnTo>
                  <a:lnTo>
                    <a:pt x="814" y="648"/>
                  </a:lnTo>
                  <a:lnTo>
                    <a:pt x="799" y="655"/>
                  </a:lnTo>
                  <a:lnTo>
                    <a:pt x="779" y="665"/>
                  </a:lnTo>
                  <a:lnTo>
                    <a:pt x="755" y="680"/>
                  </a:lnTo>
                  <a:lnTo>
                    <a:pt x="728" y="700"/>
                  </a:lnTo>
                  <a:lnTo>
                    <a:pt x="698" y="723"/>
                  </a:lnTo>
                  <a:lnTo>
                    <a:pt x="667" y="753"/>
                  </a:lnTo>
                  <a:lnTo>
                    <a:pt x="633" y="793"/>
                  </a:lnTo>
                  <a:lnTo>
                    <a:pt x="595" y="847"/>
                  </a:lnTo>
                  <a:lnTo>
                    <a:pt x="553" y="906"/>
                  </a:lnTo>
                  <a:lnTo>
                    <a:pt x="514" y="966"/>
                  </a:lnTo>
                  <a:lnTo>
                    <a:pt x="479" y="1023"/>
                  </a:lnTo>
                  <a:lnTo>
                    <a:pt x="449" y="1071"/>
                  </a:lnTo>
                  <a:lnTo>
                    <a:pt x="431" y="1102"/>
                  </a:lnTo>
                  <a:lnTo>
                    <a:pt x="423" y="1114"/>
                  </a:lnTo>
                  <a:lnTo>
                    <a:pt x="423" y="1113"/>
                  </a:lnTo>
                  <a:lnTo>
                    <a:pt x="420" y="1111"/>
                  </a:lnTo>
                  <a:lnTo>
                    <a:pt x="414" y="1108"/>
                  </a:lnTo>
                  <a:lnTo>
                    <a:pt x="403" y="1106"/>
                  </a:lnTo>
                  <a:lnTo>
                    <a:pt x="386" y="1103"/>
                  </a:lnTo>
                  <a:lnTo>
                    <a:pt x="364" y="1102"/>
                  </a:lnTo>
                  <a:lnTo>
                    <a:pt x="333" y="1103"/>
                  </a:lnTo>
                  <a:lnTo>
                    <a:pt x="295" y="1108"/>
                  </a:lnTo>
                  <a:lnTo>
                    <a:pt x="255" y="1116"/>
                  </a:lnTo>
                  <a:lnTo>
                    <a:pt x="218" y="1127"/>
                  </a:lnTo>
                  <a:lnTo>
                    <a:pt x="185" y="1139"/>
                  </a:lnTo>
                  <a:lnTo>
                    <a:pt x="159" y="1151"/>
                  </a:lnTo>
                  <a:lnTo>
                    <a:pt x="136" y="1162"/>
                  </a:lnTo>
                  <a:lnTo>
                    <a:pt x="120" y="1172"/>
                  </a:lnTo>
                  <a:lnTo>
                    <a:pt x="109" y="1179"/>
                  </a:lnTo>
                  <a:lnTo>
                    <a:pt x="106" y="1181"/>
                  </a:lnTo>
                  <a:lnTo>
                    <a:pt x="41" y="1259"/>
                  </a:lnTo>
                  <a:lnTo>
                    <a:pt x="1" y="12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Freeform 11"/>
            <p:cNvSpPr>
              <a:spLocks/>
            </p:cNvSpPr>
            <p:nvPr/>
          </p:nvSpPr>
          <p:spPr bwMode="auto">
            <a:xfrm>
              <a:off x="4526" y="7560"/>
              <a:ext cx="1136" cy="1264"/>
            </a:xfrm>
            <a:custGeom>
              <a:avLst/>
              <a:gdLst>
                <a:gd name="T0" fmla="*/ 16 w 1136"/>
                <a:gd name="T1" fmla="*/ 1234 h 1264"/>
                <a:gd name="T2" fmla="*/ 23 w 1136"/>
                <a:gd name="T3" fmla="*/ 1200 h 1264"/>
                <a:gd name="T4" fmla="*/ 45 w 1136"/>
                <a:gd name="T5" fmla="*/ 1166 h 1264"/>
                <a:gd name="T6" fmla="*/ 77 w 1136"/>
                <a:gd name="T7" fmla="*/ 1134 h 1264"/>
                <a:gd name="T8" fmla="*/ 124 w 1136"/>
                <a:gd name="T9" fmla="*/ 1105 h 1264"/>
                <a:gd name="T10" fmla="*/ 181 w 1136"/>
                <a:gd name="T11" fmla="*/ 1080 h 1264"/>
                <a:gd name="T12" fmla="*/ 251 w 1136"/>
                <a:gd name="T13" fmla="*/ 1062 h 1264"/>
                <a:gd name="T14" fmla="*/ 334 w 1136"/>
                <a:gd name="T15" fmla="*/ 1051 h 1264"/>
                <a:gd name="T16" fmla="*/ 388 w 1136"/>
                <a:gd name="T17" fmla="*/ 1033 h 1264"/>
                <a:gd name="T18" fmla="*/ 421 w 1136"/>
                <a:gd name="T19" fmla="*/ 978 h 1264"/>
                <a:gd name="T20" fmla="*/ 470 w 1136"/>
                <a:gd name="T21" fmla="*/ 905 h 1264"/>
                <a:gd name="T22" fmla="*/ 529 w 1136"/>
                <a:gd name="T23" fmla="*/ 824 h 1264"/>
                <a:gd name="T24" fmla="*/ 594 w 1136"/>
                <a:gd name="T25" fmla="*/ 743 h 1264"/>
                <a:gd name="T26" fmla="*/ 659 w 1136"/>
                <a:gd name="T27" fmla="*/ 673 h 1264"/>
                <a:gd name="T28" fmla="*/ 717 w 1136"/>
                <a:gd name="T29" fmla="*/ 623 h 1264"/>
                <a:gd name="T30" fmla="*/ 767 w 1136"/>
                <a:gd name="T31" fmla="*/ 602 h 1264"/>
                <a:gd name="T32" fmla="*/ 775 w 1136"/>
                <a:gd name="T33" fmla="*/ 600 h 1264"/>
                <a:gd name="T34" fmla="*/ 750 w 1136"/>
                <a:gd name="T35" fmla="*/ 591 h 1264"/>
                <a:gd name="T36" fmla="*/ 722 w 1136"/>
                <a:gd name="T37" fmla="*/ 588 h 1264"/>
                <a:gd name="T38" fmla="*/ 691 w 1136"/>
                <a:gd name="T39" fmla="*/ 589 h 1264"/>
                <a:gd name="T40" fmla="*/ 659 w 1136"/>
                <a:gd name="T41" fmla="*/ 595 h 1264"/>
                <a:gd name="T42" fmla="*/ 625 w 1136"/>
                <a:gd name="T43" fmla="*/ 605 h 1264"/>
                <a:gd name="T44" fmla="*/ 589 w 1136"/>
                <a:gd name="T45" fmla="*/ 619 h 1264"/>
                <a:gd name="T46" fmla="*/ 554 w 1136"/>
                <a:gd name="T47" fmla="*/ 638 h 1264"/>
                <a:gd name="T48" fmla="*/ 544 w 1136"/>
                <a:gd name="T49" fmla="*/ 638 h 1264"/>
                <a:gd name="T50" fmla="*/ 564 w 1136"/>
                <a:gd name="T51" fmla="*/ 618 h 1264"/>
                <a:gd name="T52" fmla="*/ 591 w 1136"/>
                <a:gd name="T53" fmla="*/ 597 h 1264"/>
                <a:gd name="T54" fmla="*/ 622 w 1136"/>
                <a:gd name="T55" fmla="*/ 577 h 1264"/>
                <a:gd name="T56" fmla="*/ 656 w 1136"/>
                <a:gd name="T57" fmla="*/ 558 h 1264"/>
                <a:gd name="T58" fmla="*/ 693 w 1136"/>
                <a:gd name="T59" fmla="*/ 544 h 1264"/>
                <a:gd name="T60" fmla="*/ 733 w 1136"/>
                <a:gd name="T61" fmla="*/ 533 h 1264"/>
                <a:gd name="T62" fmla="*/ 771 w 1136"/>
                <a:gd name="T63" fmla="*/ 527 h 1264"/>
                <a:gd name="T64" fmla="*/ 787 w 1136"/>
                <a:gd name="T65" fmla="*/ 512 h 1264"/>
                <a:gd name="T66" fmla="*/ 781 w 1136"/>
                <a:gd name="T67" fmla="*/ 482 h 1264"/>
                <a:gd name="T68" fmla="*/ 784 w 1136"/>
                <a:gd name="T69" fmla="*/ 442 h 1264"/>
                <a:gd name="T70" fmla="*/ 798 w 1136"/>
                <a:gd name="T71" fmla="*/ 392 h 1264"/>
                <a:gd name="T72" fmla="*/ 829 w 1136"/>
                <a:gd name="T73" fmla="*/ 331 h 1264"/>
                <a:gd name="T74" fmla="*/ 881 w 1136"/>
                <a:gd name="T75" fmla="*/ 256 h 1264"/>
                <a:gd name="T76" fmla="*/ 960 w 1136"/>
                <a:gd name="T77" fmla="*/ 167 h 1264"/>
                <a:gd name="T78" fmla="*/ 1068 w 1136"/>
                <a:gd name="T79" fmla="*/ 60 h 1264"/>
                <a:gd name="T80" fmla="*/ 1096 w 1136"/>
                <a:gd name="T81" fmla="*/ 12 h 1264"/>
                <a:gd name="T82" fmla="*/ 1011 w 1136"/>
                <a:gd name="T83" fmla="*/ 43 h 1264"/>
                <a:gd name="T84" fmla="*/ 921 w 1136"/>
                <a:gd name="T85" fmla="*/ 80 h 1264"/>
                <a:gd name="T86" fmla="*/ 827 w 1136"/>
                <a:gd name="T87" fmla="*/ 125 h 1264"/>
                <a:gd name="T88" fmla="*/ 733 w 1136"/>
                <a:gd name="T89" fmla="*/ 179 h 1264"/>
                <a:gd name="T90" fmla="*/ 637 w 1136"/>
                <a:gd name="T91" fmla="*/ 239 h 1264"/>
                <a:gd name="T92" fmla="*/ 541 w 1136"/>
                <a:gd name="T93" fmla="*/ 305 h 1264"/>
                <a:gd name="T94" fmla="*/ 450 w 1136"/>
                <a:gd name="T95" fmla="*/ 380 h 1264"/>
                <a:gd name="T96" fmla="*/ 362 w 1136"/>
                <a:gd name="T97" fmla="*/ 460 h 1264"/>
                <a:gd name="T98" fmla="*/ 280 w 1136"/>
                <a:gd name="T99" fmla="*/ 546 h 1264"/>
                <a:gd name="T100" fmla="*/ 206 w 1136"/>
                <a:gd name="T101" fmla="*/ 640 h 1264"/>
                <a:gd name="T102" fmla="*/ 141 w 1136"/>
                <a:gd name="T103" fmla="*/ 740 h 1264"/>
                <a:gd name="T104" fmla="*/ 85 w 1136"/>
                <a:gd name="T105" fmla="*/ 847 h 1264"/>
                <a:gd name="T106" fmla="*/ 43 w 1136"/>
                <a:gd name="T107" fmla="*/ 959 h 1264"/>
                <a:gd name="T108" fmla="*/ 14 w 1136"/>
                <a:gd name="T109" fmla="*/ 1077 h 1264"/>
                <a:gd name="T110" fmla="*/ 0 w 1136"/>
                <a:gd name="T111" fmla="*/ 1200 h 1264"/>
                <a:gd name="T112" fmla="*/ 17 w 1136"/>
                <a:gd name="T113" fmla="*/ 1251 h 12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36" h="1264">
                  <a:moveTo>
                    <a:pt x="17" y="1251"/>
                  </a:moveTo>
                  <a:lnTo>
                    <a:pt x="16" y="1234"/>
                  </a:lnTo>
                  <a:lnTo>
                    <a:pt x="19" y="1217"/>
                  </a:lnTo>
                  <a:lnTo>
                    <a:pt x="23" y="1200"/>
                  </a:lnTo>
                  <a:lnTo>
                    <a:pt x="33" y="1183"/>
                  </a:lnTo>
                  <a:lnTo>
                    <a:pt x="45" y="1166"/>
                  </a:lnTo>
                  <a:lnTo>
                    <a:pt x="59" y="1150"/>
                  </a:lnTo>
                  <a:lnTo>
                    <a:pt x="77" y="1134"/>
                  </a:lnTo>
                  <a:lnTo>
                    <a:pt x="99" y="1118"/>
                  </a:lnTo>
                  <a:lnTo>
                    <a:pt x="124" y="1105"/>
                  </a:lnTo>
                  <a:lnTo>
                    <a:pt x="150" y="1091"/>
                  </a:lnTo>
                  <a:lnTo>
                    <a:pt x="181" y="1080"/>
                  </a:lnTo>
                  <a:lnTo>
                    <a:pt x="215" y="1069"/>
                  </a:lnTo>
                  <a:lnTo>
                    <a:pt x="251" y="1062"/>
                  </a:lnTo>
                  <a:lnTo>
                    <a:pt x="291" y="1056"/>
                  </a:lnTo>
                  <a:lnTo>
                    <a:pt x="334" y="1051"/>
                  </a:lnTo>
                  <a:lnTo>
                    <a:pt x="379" y="1050"/>
                  </a:lnTo>
                  <a:lnTo>
                    <a:pt x="388" y="1033"/>
                  </a:lnTo>
                  <a:lnTo>
                    <a:pt x="402" y="1009"/>
                  </a:lnTo>
                  <a:lnTo>
                    <a:pt x="421" y="978"/>
                  </a:lnTo>
                  <a:lnTo>
                    <a:pt x="444" y="943"/>
                  </a:lnTo>
                  <a:lnTo>
                    <a:pt x="470" y="905"/>
                  </a:lnTo>
                  <a:lnTo>
                    <a:pt x="498" y="865"/>
                  </a:lnTo>
                  <a:lnTo>
                    <a:pt x="529" y="824"/>
                  </a:lnTo>
                  <a:lnTo>
                    <a:pt x="561" y="782"/>
                  </a:lnTo>
                  <a:lnTo>
                    <a:pt x="594" y="743"/>
                  </a:lnTo>
                  <a:lnTo>
                    <a:pt x="626" y="706"/>
                  </a:lnTo>
                  <a:lnTo>
                    <a:pt x="659" y="673"/>
                  </a:lnTo>
                  <a:lnTo>
                    <a:pt x="690" y="645"/>
                  </a:lnTo>
                  <a:lnTo>
                    <a:pt x="717" y="623"/>
                  </a:lnTo>
                  <a:lnTo>
                    <a:pt x="744" y="608"/>
                  </a:lnTo>
                  <a:lnTo>
                    <a:pt x="767" y="602"/>
                  </a:lnTo>
                  <a:lnTo>
                    <a:pt x="785" y="606"/>
                  </a:lnTo>
                  <a:lnTo>
                    <a:pt x="775" y="600"/>
                  </a:lnTo>
                  <a:lnTo>
                    <a:pt x="762" y="595"/>
                  </a:lnTo>
                  <a:lnTo>
                    <a:pt x="750" y="591"/>
                  </a:lnTo>
                  <a:lnTo>
                    <a:pt x="736" y="589"/>
                  </a:lnTo>
                  <a:lnTo>
                    <a:pt x="722" y="588"/>
                  </a:lnTo>
                  <a:lnTo>
                    <a:pt x="707" y="588"/>
                  </a:lnTo>
                  <a:lnTo>
                    <a:pt x="691" y="589"/>
                  </a:lnTo>
                  <a:lnTo>
                    <a:pt x="676" y="591"/>
                  </a:lnTo>
                  <a:lnTo>
                    <a:pt x="659" y="595"/>
                  </a:lnTo>
                  <a:lnTo>
                    <a:pt x="642" y="599"/>
                  </a:lnTo>
                  <a:lnTo>
                    <a:pt x="625" y="605"/>
                  </a:lnTo>
                  <a:lnTo>
                    <a:pt x="606" y="611"/>
                  </a:lnTo>
                  <a:lnTo>
                    <a:pt x="589" y="619"/>
                  </a:lnTo>
                  <a:lnTo>
                    <a:pt x="572" y="628"/>
                  </a:lnTo>
                  <a:lnTo>
                    <a:pt x="554" y="638"/>
                  </a:lnTo>
                  <a:lnTo>
                    <a:pt x="537" y="647"/>
                  </a:lnTo>
                  <a:lnTo>
                    <a:pt x="544" y="638"/>
                  </a:lnTo>
                  <a:lnTo>
                    <a:pt x="554" y="628"/>
                  </a:lnTo>
                  <a:lnTo>
                    <a:pt x="564" y="618"/>
                  </a:lnTo>
                  <a:lnTo>
                    <a:pt x="577" y="607"/>
                  </a:lnTo>
                  <a:lnTo>
                    <a:pt x="591" y="597"/>
                  </a:lnTo>
                  <a:lnTo>
                    <a:pt x="606" y="586"/>
                  </a:lnTo>
                  <a:lnTo>
                    <a:pt x="622" y="577"/>
                  </a:lnTo>
                  <a:lnTo>
                    <a:pt x="639" y="568"/>
                  </a:lnTo>
                  <a:lnTo>
                    <a:pt x="656" y="558"/>
                  </a:lnTo>
                  <a:lnTo>
                    <a:pt x="674" y="551"/>
                  </a:lnTo>
                  <a:lnTo>
                    <a:pt x="693" y="544"/>
                  </a:lnTo>
                  <a:lnTo>
                    <a:pt x="713" y="538"/>
                  </a:lnTo>
                  <a:lnTo>
                    <a:pt x="733" y="533"/>
                  </a:lnTo>
                  <a:lnTo>
                    <a:pt x="751" y="529"/>
                  </a:lnTo>
                  <a:lnTo>
                    <a:pt x="771" y="527"/>
                  </a:lnTo>
                  <a:lnTo>
                    <a:pt x="792" y="526"/>
                  </a:lnTo>
                  <a:lnTo>
                    <a:pt x="787" y="512"/>
                  </a:lnTo>
                  <a:lnTo>
                    <a:pt x="784" y="498"/>
                  </a:lnTo>
                  <a:lnTo>
                    <a:pt x="781" y="482"/>
                  </a:lnTo>
                  <a:lnTo>
                    <a:pt x="781" y="464"/>
                  </a:lnTo>
                  <a:lnTo>
                    <a:pt x="784" y="442"/>
                  </a:lnTo>
                  <a:lnTo>
                    <a:pt x="788" y="419"/>
                  </a:lnTo>
                  <a:lnTo>
                    <a:pt x="798" y="392"/>
                  </a:lnTo>
                  <a:lnTo>
                    <a:pt x="812" y="363"/>
                  </a:lnTo>
                  <a:lnTo>
                    <a:pt x="829" y="331"/>
                  </a:lnTo>
                  <a:lnTo>
                    <a:pt x="852" y="296"/>
                  </a:lnTo>
                  <a:lnTo>
                    <a:pt x="881" y="256"/>
                  </a:lnTo>
                  <a:lnTo>
                    <a:pt x="917" y="213"/>
                  </a:lnTo>
                  <a:lnTo>
                    <a:pt x="960" y="167"/>
                  </a:lnTo>
                  <a:lnTo>
                    <a:pt x="1011" y="116"/>
                  </a:lnTo>
                  <a:lnTo>
                    <a:pt x="1068" y="60"/>
                  </a:lnTo>
                  <a:lnTo>
                    <a:pt x="1136" y="0"/>
                  </a:lnTo>
                  <a:lnTo>
                    <a:pt x="1096" y="12"/>
                  </a:lnTo>
                  <a:lnTo>
                    <a:pt x="1054" y="27"/>
                  </a:lnTo>
                  <a:lnTo>
                    <a:pt x="1011" y="43"/>
                  </a:lnTo>
                  <a:lnTo>
                    <a:pt x="966" y="61"/>
                  </a:lnTo>
                  <a:lnTo>
                    <a:pt x="921" y="80"/>
                  </a:lnTo>
                  <a:lnTo>
                    <a:pt x="875" y="102"/>
                  </a:lnTo>
                  <a:lnTo>
                    <a:pt x="827" y="125"/>
                  </a:lnTo>
                  <a:lnTo>
                    <a:pt x="781" y="151"/>
                  </a:lnTo>
                  <a:lnTo>
                    <a:pt x="733" y="179"/>
                  </a:lnTo>
                  <a:lnTo>
                    <a:pt x="685" y="208"/>
                  </a:lnTo>
                  <a:lnTo>
                    <a:pt x="637" y="239"/>
                  </a:lnTo>
                  <a:lnTo>
                    <a:pt x="589" y="271"/>
                  </a:lnTo>
                  <a:lnTo>
                    <a:pt x="541" y="305"/>
                  </a:lnTo>
                  <a:lnTo>
                    <a:pt x="495" y="342"/>
                  </a:lnTo>
                  <a:lnTo>
                    <a:pt x="450" y="380"/>
                  </a:lnTo>
                  <a:lnTo>
                    <a:pt x="405" y="419"/>
                  </a:lnTo>
                  <a:lnTo>
                    <a:pt x="362" y="460"/>
                  </a:lnTo>
                  <a:lnTo>
                    <a:pt x="320" y="503"/>
                  </a:lnTo>
                  <a:lnTo>
                    <a:pt x="280" y="546"/>
                  </a:lnTo>
                  <a:lnTo>
                    <a:pt x="243" y="593"/>
                  </a:lnTo>
                  <a:lnTo>
                    <a:pt x="206" y="640"/>
                  </a:lnTo>
                  <a:lnTo>
                    <a:pt x="172" y="690"/>
                  </a:lnTo>
                  <a:lnTo>
                    <a:pt x="141" y="740"/>
                  </a:lnTo>
                  <a:lnTo>
                    <a:pt x="111" y="792"/>
                  </a:lnTo>
                  <a:lnTo>
                    <a:pt x="85" y="847"/>
                  </a:lnTo>
                  <a:lnTo>
                    <a:pt x="64" y="902"/>
                  </a:lnTo>
                  <a:lnTo>
                    <a:pt x="43" y="959"/>
                  </a:lnTo>
                  <a:lnTo>
                    <a:pt x="26" y="1017"/>
                  </a:lnTo>
                  <a:lnTo>
                    <a:pt x="14" y="1077"/>
                  </a:lnTo>
                  <a:lnTo>
                    <a:pt x="5" y="1138"/>
                  </a:lnTo>
                  <a:lnTo>
                    <a:pt x="0" y="1200"/>
                  </a:lnTo>
                  <a:lnTo>
                    <a:pt x="0" y="1264"/>
                  </a:lnTo>
                  <a:lnTo>
                    <a:pt x="17" y="1251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4356" y="8816"/>
              <a:ext cx="373" cy="339"/>
            </a:xfrm>
            <a:custGeom>
              <a:avLst/>
              <a:gdLst>
                <a:gd name="T0" fmla="*/ 343 w 373"/>
                <a:gd name="T1" fmla="*/ 338 h 339"/>
                <a:gd name="T2" fmla="*/ 360 w 373"/>
                <a:gd name="T3" fmla="*/ 332 h 339"/>
                <a:gd name="T4" fmla="*/ 371 w 373"/>
                <a:gd name="T5" fmla="*/ 317 h 339"/>
                <a:gd name="T6" fmla="*/ 373 w 373"/>
                <a:gd name="T7" fmla="*/ 295 h 339"/>
                <a:gd name="T8" fmla="*/ 356 w 373"/>
                <a:gd name="T9" fmla="*/ 221 h 339"/>
                <a:gd name="T10" fmla="*/ 328 w 373"/>
                <a:gd name="T11" fmla="*/ 144 h 339"/>
                <a:gd name="T12" fmla="*/ 298 w 373"/>
                <a:gd name="T13" fmla="*/ 111 h 339"/>
                <a:gd name="T14" fmla="*/ 268 w 373"/>
                <a:gd name="T15" fmla="*/ 103 h 339"/>
                <a:gd name="T16" fmla="*/ 252 w 373"/>
                <a:gd name="T17" fmla="*/ 101 h 339"/>
                <a:gd name="T18" fmla="*/ 252 w 373"/>
                <a:gd name="T19" fmla="*/ 85 h 339"/>
                <a:gd name="T20" fmla="*/ 263 w 373"/>
                <a:gd name="T21" fmla="*/ 69 h 339"/>
                <a:gd name="T22" fmla="*/ 281 w 373"/>
                <a:gd name="T23" fmla="*/ 63 h 339"/>
                <a:gd name="T24" fmla="*/ 297 w 373"/>
                <a:gd name="T25" fmla="*/ 52 h 339"/>
                <a:gd name="T26" fmla="*/ 305 w 373"/>
                <a:gd name="T27" fmla="*/ 39 h 339"/>
                <a:gd name="T28" fmla="*/ 305 w 373"/>
                <a:gd name="T29" fmla="*/ 21 h 339"/>
                <a:gd name="T30" fmla="*/ 297 w 373"/>
                <a:gd name="T31" fmla="*/ 11 h 339"/>
                <a:gd name="T32" fmla="*/ 281 w 373"/>
                <a:gd name="T33" fmla="*/ 3 h 339"/>
                <a:gd name="T34" fmla="*/ 263 w 373"/>
                <a:gd name="T35" fmla="*/ 0 h 339"/>
                <a:gd name="T36" fmla="*/ 121 w 373"/>
                <a:gd name="T37" fmla="*/ 0 h 339"/>
                <a:gd name="T38" fmla="*/ 101 w 373"/>
                <a:gd name="T39" fmla="*/ 1 h 339"/>
                <a:gd name="T40" fmla="*/ 82 w 373"/>
                <a:gd name="T41" fmla="*/ 6 h 339"/>
                <a:gd name="T42" fmla="*/ 71 w 373"/>
                <a:gd name="T43" fmla="*/ 15 h 339"/>
                <a:gd name="T44" fmla="*/ 67 w 373"/>
                <a:gd name="T45" fmla="*/ 30 h 339"/>
                <a:gd name="T46" fmla="*/ 71 w 373"/>
                <a:gd name="T47" fmla="*/ 46 h 339"/>
                <a:gd name="T48" fmla="*/ 82 w 373"/>
                <a:gd name="T49" fmla="*/ 58 h 339"/>
                <a:gd name="T50" fmla="*/ 101 w 373"/>
                <a:gd name="T51" fmla="*/ 66 h 339"/>
                <a:gd name="T52" fmla="*/ 121 w 373"/>
                <a:gd name="T53" fmla="*/ 70 h 339"/>
                <a:gd name="T54" fmla="*/ 121 w 373"/>
                <a:gd name="T55" fmla="*/ 94 h 339"/>
                <a:gd name="T56" fmla="*/ 121 w 373"/>
                <a:gd name="T57" fmla="*/ 103 h 339"/>
                <a:gd name="T58" fmla="*/ 90 w 373"/>
                <a:gd name="T59" fmla="*/ 105 h 339"/>
                <a:gd name="T60" fmla="*/ 60 w 373"/>
                <a:gd name="T61" fmla="*/ 124 h 339"/>
                <a:gd name="T62" fmla="*/ 31 w 373"/>
                <a:gd name="T63" fmla="*/ 176 h 339"/>
                <a:gd name="T64" fmla="*/ 3 w 373"/>
                <a:gd name="T65" fmla="*/ 281 h 339"/>
                <a:gd name="T66" fmla="*/ 0 w 373"/>
                <a:gd name="T67" fmla="*/ 307 h 339"/>
                <a:gd name="T68" fmla="*/ 6 w 373"/>
                <a:gd name="T69" fmla="*/ 326 h 339"/>
                <a:gd name="T70" fmla="*/ 20 w 373"/>
                <a:gd name="T71" fmla="*/ 335 h 339"/>
                <a:gd name="T72" fmla="*/ 40 w 373"/>
                <a:gd name="T73" fmla="*/ 339 h 33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73" h="339">
                  <a:moveTo>
                    <a:pt x="332" y="339"/>
                  </a:moveTo>
                  <a:lnTo>
                    <a:pt x="343" y="338"/>
                  </a:lnTo>
                  <a:lnTo>
                    <a:pt x="353" y="335"/>
                  </a:lnTo>
                  <a:lnTo>
                    <a:pt x="360" y="332"/>
                  </a:lnTo>
                  <a:lnTo>
                    <a:pt x="366" y="326"/>
                  </a:lnTo>
                  <a:lnTo>
                    <a:pt x="371" y="317"/>
                  </a:lnTo>
                  <a:lnTo>
                    <a:pt x="373" y="307"/>
                  </a:lnTo>
                  <a:lnTo>
                    <a:pt x="373" y="295"/>
                  </a:lnTo>
                  <a:lnTo>
                    <a:pt x="370" y="281"/>
                  </a:lnTo>
                  <a:lnTo>
                    <a:pt x="356" y="221"/>
                  </a:lnTo>
                  <a:lnTo>
                    <a:pt x="342" y="176"/>
                  </a:lnTo>
                  <a:lnTo>
                    <a:pt x="328" y="144"/>
                  </a:lnTo>
                  <a:lnTo>
                    <a:pt x="312" y="124"/>
                  </a:lnTo>
                  <a:lnTo>
                    <a:pt x="298" y="111"/>
                  </a:lnTo>
                  <a:lnTo>
                    <a:pt x="283" y="105"/>
                  </a:lnTo>
                  <a:lnTo>
                    <a:pt x="268" y="103"/>
                  </a:lnTo>
                  <a:lnTo>
                    <a:pt x="252" y="103"/>
                  </a:lnTo>
                  <a:lnTo>
                    <a:pt x="252" y="101"/>
                  </a:lnTo>
                  <a:lnTo>
                    <a:pt x="252" y="94"/>
                  </a:lnTo>
                  <a:lnTo>
                    <a:pt x="252" y="85"/>
                  </a:lnTo>
                  <a:lnTo>
                    <a:pt x="252" y="70"/>
                  </a:lnTo>
                  <a:lnTo>
                    <a:pt x="263" y="69"/>
                  </a:lnTo>
                  <a:lnTo>
                    <a:pt x="272" y="66"/>
                  </a:lnTo>
                  <a:lnTo>
                    <a:pt x="281" y="63"/>
                  </a:lnTo>
                  <a:lnTo>
                    <a:pt x="291" y="58"/>
                  </a:lnTo>
                  <a:lnTo>
                    <a:pt x="297" y="52"/>
                  </a:lnTo>
                  <a:lnTo>
                    <a:pt x="302" y="46"/>
                  </a:lnTo>
                  <a:lnTo>
                    <a:pt x="305" y="39"/>
                  </a:lnTo>
                  <a:lnTo>
                    <a:pt x="306" y="30"/>
                  </a:lnTo>
                  <a:lnTo>
                    <a:pt x="305" y="21"/>
                  </a:lnTo>
                  <a:lnTo>
                    <a:pt x="302" y="15"/>
                  </a:lnTo>
                  <a:lnTo>
                    <a:pt x="297" y="11"/>
                  </a:lnTo>
                  <a:lnTo>
                    <a:pt x="291" y="6"/>
                  </a:lnTo>
                  <a:lnTo>
                    <a:pt x="281" y="3"/>
                  </a:lnTo>
                  <a:lnTo>
                    <a:pt x="272" y="1"/>
                  </a:lnTo>
                  <a:lnTo>
                    <a:pt x="263" y="0"/>
                  </a:lnTo>
                  <a:lnTo>
                    <a:pt x="252" y="0"/>
                  </a:lnTo>
                  <a:lnTo>
                    <a:pt x="121" y="0"/>
                  </a:lnTo>
                  <a:lnTo>
                    <a:pt x="110" y="0"/>
                  </a:lnTo>
                  <a:lnTo>
                    <a:pt x="101" y="1"/>
                  </a:lnTo>
                  <a:lnTo>
                    <a:pt x="91" y="3"/>
                  </a:lnTo>
                  <a:lnTo>
                    <a:pt x="82" y="6"/>
                  </a:lnTo>
                  <a:lnTo>
                    <a:pt x="76" y="11"/>
                  </a:lnTo>
                  <a:lnTo>
                    <a:pt x="71" y="15"/>
                  </a:lnTo>
                  <a:lnTo>
                    <a:pt x="68" y="21"/>
                  </a:lnTo>
                  <a:lnTo>
                    <a:pt x="67" y="30"/>
                  </a:lnTo>
                  <a:lnTo>
                    <a:pt x="68" y="39"/>
                  </a:lnTo>
                  <a:lnTo>
                    <a:pt x="71" y="46"/>
                  </a:lnTo>
                  <a:lnTo>
                    <a:pt x="76" y="52"/>
                  </a:lnTo>
                  <a:lnTo>
                    <a:pt x="82" y="58"/>
                  </a:lnTo>
                  <a:lnTo>
                    <a:pt x="91" y="63"/>
                  </a:lnTo>
                  <a:lnTo>
                    <a:pt x="101" y="66"/>
                  </a:lnTo>
                  <a:lnTo>
                    <a:pt x="110" y="69"/>
                  </a:lnTo>
                  <a:lnTo>
                    <a:pt x="121" y="70"/>
                  </a:lnTo>
                  <a:lnTo>
                    <a:pt x="121" y="85"/>
                  </a:lnTo>
                  <a:lnTo>
                    <a:pt x="121" y="94"/>
                  </a:lnTo>
                  <a:lnTo>
                    <a:pt x="121" y="101"/>
                  </a:lnTo>
                  <a:lnTo>
                    <a:pt x="121" y="103"/>
                  </a:lnTo>
                  <a:lnTo>
                    <a:pt x="105" y="103"/>
                  </a:lnTo>
                  <a:lnTo>
                    <a:pt x="90" y="105"/>
                  </a:lnTo>
                  <a:lnTo>
                    <a:pt x="74" y="111"/>
                  </a:lnTo>
                  <a:lnTo>
                    <a:pt x="60" y="124"/>
                  </a:lnTo>
                  <a:lnTo>
                    <a:pt x="45" y="144"/>
                  </a:lnTo>
                  <a:lnTo>
                    <a:pt x="31" y="176"/>
                  </a:lnTo>
                  <a:lnTo>
                    <a:pt x="17" y="221"/>
                  </a:lnTo>
                  <a:lnTo>
                    <a:pt x="3" y="281"/>
                  </a:lnTo>
                  <a:lnTo>
                    <a:pt x="0" y="295"/>
                  </a:lnTo>
                  <a:lnTo>
                    <a:pt x="0" y="307"/>
                  </a:lnTo>
                  <a:lnTo>
                    <a:pt x="2" y="317"/>
                  </a:lnTo>
                  <a:lnTo>
                    <a:pt x="6" y="326"/>
                  </a:lnTo>
                  <a:lnTo>
                    <a:pt x="13" y="332"/>
                  </a:lnTo>
                  <a:lnTo>
                    <a:pt x="20" y="335"/>
                  </a:lnTo>
                  <a:lnTo>
                    <a:pt x="30" y="338"/>
                  </a:lnTo>
                  <a:lnTo>
                    <a:pt x="40" y="339"/>
                  </a:lnTo>
                  <a:lnTo>
                    <a:pt x="332" y="3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379413" y="228600"/>
            <a:ext cx="1677987" cy="1676400"/>
            <a:chOff x="576" y="288"/>
            <a:chExt cx="1968" cy="1680"/>
          </a:xfrm>
        </p:grpSpPr>
        <p:sp>
          <p:nvSpPr>
            <p:cNvPr id="19463" name="Oval 12"/>
            <p:cNvSpPr>
              <a:spLocks noChangeArrowheads="1"/>
            </p:cNvSpPr>
            <p:nvPr/>
          </p:nvSpPr>
          <p:spPr bwMode="auto">
            <a:xfrm>
              <a:off x="576" y="288"/>
              <a:ext cx="1968" cy="1680"/>
            </a:xfrm>
            <a:prstGeom prst="ellipse">
              <a:avLst/>
            </a:prstGeom>
            <a:gradFill rotWithShape="1">
              <a:gsLst>
                <a:gs pos="0">
                  <a:srgbClr val="AAF4E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 b="0"/>
            </a:p>
          </p:txBody>
        </p:sp>
        <p:pic>
          <p:nvPicPr>
            <p:cNvPr id="19464" name="Picture 13" descr="numberone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07178">
              <a:off x="624" y="528"/>
              <a:ext cx="1536" cy="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411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33600" y="6135687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0" lang="vi-VN" sz="2400" b="1">
              <a:solidFill>
                <a:schemeClr val="tx2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759450" y="5542197"/>
            <a:ext cx="3384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ja-JP" sz="2400" b="1">
                <a:solidFill>
                  <a:srgbClr val="000099"/>
                </a:solidFill>
                <a:latin typeface="Times New Roman" pitchFamily="18" charset="0"/>
                <a:cs typeface="Arial" charset="0"/>
              </a:rPr>
              <a:t> </a:t>
            </a:r>
            <a:r>
              <a:rPr kumimoji="0" lang="en-US" altLang="ja-JP" sz="2400" b="1">
                <a:latin typeface="Times New Roman" pitchFamily="18" charset="0"/>
                <a:cs typeface="Arial" charset="0"/>
              </a:rPr>
              <a:t>Ma-ri Quy-ri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71800" y="5558072"/>
            <a:ext cx="297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altLang="ja-JP" sz="2400" b="1">
                <a:latin typeface="Times New Roman" pitchFamily="18" charset="0"/>
                <a:cs typeface="Arial" charset="0"/>
              </a:rPr>
              <a:t>Pi-e Quy-ri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6525" y="5615930"/>
            <a:ext cx="2819400" cy="36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altLang="ja-JP" sz="2400" b="1">
                <a:latin typeface="Times New Roman" pitchFamily="18" charset="0"/>
              </a:rPr>
              <a:t>Béc-cơ-ren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070335"/>
            <a:ext cx="2752725" cy="349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27050" y="585551"/>
            <a:ext cx="838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US" altLang="ja-JP" sz="2800" b="1" dirty="0">
                <a:latin typeface="VNI-Times" pitchFamily="2" charset="0"/>
              </a:rPr>
              <a:t>CAÙC NHAØ VAÄT LYÙ ÑI TIEÂN PHONG</a:t>
            </a:r>
          </a:p>
          <a:p>
            <a:pPr algn="ctr" eaLnBrk="0" hangingPunct="0"/>
            <a:r>
              <a:rPr kumimoji="0" lang="en-US" altLang="ja-JP" sz="2800" b="1" dirty="0">
                <a:latin typeface="VNI-Times" pitchFamily="2" charset="0"/>
              </a:rPr>
              <a:t> NGHIEÂN CÖÙU HIEÄN TÖÔÏNG PHOÙNG XAÏ</a:t>
            </a:r>
          </a:p>
        </p:txBody>
      </p:sp>
      <p:pic>
        <p:nvPicPr>
          <p:cNvPr id="12" name="Picture 13" descr="pierre-cur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070335"/>
            <a:ext cx="2590800" cy="349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70335"/>
            <a:ext cx="2857500" cy="349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496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33600" y="6233880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0" lang="vi-VN" sz="2400" b="1">
              <a:solidFill>
                <a:schemeClr val="tx2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45326" y="1196752"/>
            <a:ext cx="85137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ja-JP" altLang="en-US" sz="2400" dirty="0"/>
              <a:t> </a:t>
            </a:r>
            <a:r>
              <a:rPr lang="en-US" altLang="ja-JP" sz="2400" dirty="0"/>
              <a:t>	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ja-JP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99035" y="3693173"/>
            <a:ext cx="34086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X: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Y: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627784" y="3022044"/>
            <a:ext cx="3462799" cy="46166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ja-JP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→ </a:t>
            </a:r>
            <a:r>
              <a:rPr lang="en-US" altLang="ja-JP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ja-JP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Tia </a:t>
            </a:r>
            <a:r>
              <a:rPr kumimoji="0" lang="en-US" altLang="ja-JP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phóng</a:t>
            </a:r>
            <a:r>
              <a:rPr kumimoji="0" lang="en-US" altLang="ja-JP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xạ</a:t>
            </a:r>
            <a:endParaRPr kumimoji="0" lang="en-US" altLang="ja-JP" sz="2400" b="1" i="1" dirty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50825" y="159023"/>
            <a:ext cx="6842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ja-JP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45326" y="735087"/>
            <a:ext cx="7777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Định nghĩa hiện tượng phóng xạ</a:t>
            </a:r>
            <a:endParaRPr lang="ja-JP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1199035" y="2478730"/>
            <a:ext cx="31037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vi-VN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phóng xạ:</a:t>
            </a:r>
            <a:endParaRPr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ABCC5098-7792-A4A2-9073-1930779B4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26" y="4824208"/>
            <a:ext cx="77771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 tính chất cơ bản của hiện tượng phóng xạ</a:t>
            </a:r>
          </a:p>
          <a:p>
            <a:r>
              <a:rPr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hai tính chất cơ bản là </a:t>
            </a:r>
          </a:p>
          <a:p>
            <a:pPr marL="342900" indent="-342900">
              <a:buFontTx/>
              <a:buChar char="-"/>
            </a:pPr>
            <a:r>
              <a:rPr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tự phát</a:t>
            </a:r>
          </a:p>
          <a:p>
            <a:pPr marL="342900" indent="-342900">
              <a:buFontTx/>
              <a:buChar char="-"/>
            </a:pPr>
            <a:r>
              <a:rPr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ngẫu nhiên</a:t>
            </a:r>
            <a:endParaRPr lang="ja-JP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1" grpId="0"/>
      <p:bldP spid="1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4099" y="116632"/>
            <a:ext cx="495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kumimoji="0"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Các </a:t>
            </a:r>
            <a:r>
              <a:rPr kumimoji="0" lang="en-US" altLang="ja-JP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kumimoji="0" lang="en-US" altLang="ja-JP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kumimoji="0" lang="en-US" altLang="ja-JP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386363" y="591071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 xạ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11560" y="1685329"/>
            <a:ext cx="6813261" cy="484492"/>
            <a:chOff x="697512" y="1685329"/>
            <a:chExt cx="6813261" cy="484492"/>
          </a:xfrm>
        </p:grpSpPr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697512" y="1700808"/>
              <a:ext cx="40322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vi-V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Phương trình: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262301" y="1685329"/>
                  <a:ext cx="4248472" cy="4844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vi-VN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→ </m:t>
                      </m:r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 +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𝑯𝒆</m:t>
                          </m:r>
                        </m:e>
                      </m:sPre>
                    </m:oMath>
                  </a14:m>
                  <a:endParaRPr lang="vi-VN" sz="2400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2301" y="1685329"/>
                  <a:ext cx="4248472" cy="484492"/>
                </a:xfrm>
                <a:prstGeom prst="rect">
                  <a:avLst/>
                </a:prstGeom>
                <a:blipFill>
                  <a:blip r:embed="rId3"/>
                  <a:stretch>
                    <a:fillRect t="-5000" b="-2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2195736" y="2230604"/>
            <a:ext cx="3310081" cy="611423"/>
            <a:chOff x="2195736" y="2420550"/>
            <a:chExt cx="3310081" cy="6114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419872" y="2420550"/>
                  <a:ext cx="2085945" cy="5651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∝</m:t>
                          </m:r>
                        </m:e>
                      </m:groupChr>
                      <m:r>
                        <a:rPr lang="vi-VN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sPre>
                    </m:oMath>
                  </a14:m>
                  <a:endParaRPr lang="vi-VN" sz="2400" b="1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872" y="2420550"/>
                  <a:ext cx="2085945" cy="56515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2195736" y="2570308"/>
              <a:ext cx="1970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Times New Roman" panose="02020603050405020304" pitchFamily="18" charset="0"/>
                  <a:ea typeface="ＭＳ Ｐゴシック" pitchFamily="34" charset="-128"/>
                  <a:cs typeface="Times New Roman" panose="02020603050405020304" pitchFamily="18" charset="0"/>
                </a:rPr>
                <a:t>Hoặc</a:t>
              </a:r>
              <a:endParaRPr lang="vi-VN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 Box 24"/>
              <p:cNvSpPr txBox="1">
                <a:spLocks noChangeArrowheads="1"/>
              </p:cNvSpPr>
              <p:nvPr/>
            </p:nvSpPr>
            <p:spPr bwMode="auto">
              <a:xfrm>
                <a:off x="633354" y="1072300"/>
                <a:ext cx="8331134" cy="465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phóng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phát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là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dòng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hạt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kumimoji="0" lang="vi-VN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kumimoji="0" lang="vi-VN" sz="24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vi-VN" sz="24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kumimoji="0" lang="vi-VN" sz="24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𝐻𝑒</m:t>
                        </m:r>
                        <m:r>
                          <a:rPr kumimoji="0"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</m:oMath>
                </a14:m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altLang="ja-JP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354" y="1072300"/>
                <a:ext cx="8331134" cy="465127"/>
              </a:xfrm>
              <a:prstGeom prst="rect">
                <a:avLst/>
              </a:prstGeom>
              <a:blipFill>
                <a:blip r:embed="rId5"/>
                <a:stretch>
                  <a:fillRect l="-1170" t="-10526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50449" y="305991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: 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lùi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2 ô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mẹ</a:t>
            </a:r>
            <a:endParaRPr lang="vi-VN" sz="2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6363" y="4153350"/>
            <a:ext cx="77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355578"/>
              </p:ext>
            </p:extLst>
          </p:nvPr>
        </p:nvGraphicFramePr>
        <p:xfrm>
          <a:off x="2892429" y="4744751"/>
          <a:ext cx="239871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6" imgW="838080" imgH="241200" progId="Equation.3">
                  <p:embed/>
                </p:oleObj>
              </mc:Choice>
              <mc:Fallback>
                <p:oleObj name="Equation" r:id="rId6" imgW="83808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9" y="4744751"/>
                        <a:ext cx="2398713" cy="684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648568"/>
              </p:ext>
            </p:extLst>
          </p:nvPr>
        </p:nvGraphicFramePr>
        <p:xfrm>
          <a:off x="2932626" y="5428964"/>
          <a:ext cx="301625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8" imgW="1054080" imgH="241200" progId="Equation.3">
                  <p:embed/>
                </p:oleObj>
              </mc:Choice>
              <mc:Fallback>
                <p:oleObj name="Equation" r:id="rId8" imgW="1054080" imgH="2412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626" y="5428964"/>
                        <a:ext cx="3016250" cy="684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73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51813" y="285333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 xạ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ja-JP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endParaRPr lang="ja-JP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813" y="2924855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- Nhận xét:  </a:t>
            </a:r>
            <a:r>
              <a:rPr lang="en-US" sz="240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Hạt nhân con tiến 1 ô trong bảng hệ thống tuần hoàn so với hạt nhân mẹ.</a:t>
            </a:r>
            <a:endParaRPr lang="vi-VN" sz="2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8727" y="4077072"/>
            <a:ext cx="77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phương trình phóng xạ sau? 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24"/>
              <p:cNvSpPr txBox="1">
                <a:spLocks noChangeArrowheads="1"/>
              </p:cNvSpPr>
              <p:nvPr/>
            </p:nvSpPr>
            <p:spPr bwMode="auto">
              <a:xfrm>
                <a:off x="314172" y="810293"/>
                <a:ext cx="8630866" cy="487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phóng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phát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n-US" altLang="ja-JP" sz="2400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-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n-US" altLang="ja-JP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-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là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dòng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hạt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electron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  <m:e>
                        <m:r>
                          <a:rPr lang="vi-VN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e>
                    </m:sPre>
                  </m:oMath>
                </a14:m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altLang="ja-JP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72" y="810293"/>
                <a:ext cx="8630866" cy="487249"/>
              </a:xfrm>
              <a:prstGeom prst="rect">
                <a:avLst/>
              </a:prstGeom>
              <a:blipFill>
                <a:blip r:embed="rId3"/>
                <a:stretch>
                  <a:fillRect l="-1131" t="-6250" b="-27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2205" y="1392037"/>
            <a:ext cx="5526358" cy="487249"/>
            <a:chOff x="302205" y="1392037"/>
            <a:chExt cx="5526358" cy="487249"/>
          </a:xfrm>
        </p:grpSpPr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302205" y="1399668"/>
              <a:ext cx="40322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vi-V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Phương trình: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987824" y="1392037"/>
                  <a:ext cx="2840739" cy="4872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vi-VN" sz="24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→ </m:t>
                      </m:r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 +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</m:sPre>
                    </m:oMath>
                  </a14:m>
                  <a:endParaRPr lang="vi-VN" sz="2400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1392037"/>
                  <a:ext cx="2840739" cy="487249"/>
                </a:xfrm>
                <a:prstGeom prst="rect">
                  <a:avLst/>
                </a:prstGeom>
                <a:blipFill>
                  <a:blip r:embed="rId4"/>
                  <a:stretch>
                    <a:fillRect t="-5000" b="-2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 1"/>
          <p:cNvGrpSpPr/>
          <p:nvPr/>
        </p:nvGrpSpPr>
        <p:grpSpPr>
          <a:xfrm>
            <a:off x="1837147" y="2121850"/>
            <a:ext cx="3991416" cy="661720"/>
            <a:chOff x="1837147" y="2121850"/>
            <a:chExt cx="3991416" cy="661720"/>
          </a:xfrm>
        </p:grpSpPr>
        <p:sp>
          <p:nvSpPr>
            <p:cNvPr id="17" name="TextBox 16"/>
            <p:cNvSpPr txBox="1"/>
            <p:nvPr/>
          </p:nvSpPr>
          <p:spPr>
            <a:xfrm>
              <a:off x="1837147" y="2321905"/>
              <a:ext cx="1970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Times New Roman" panose="02020603050405020304" pitchFamily="18" charset="0"/>
                  <a:ea typeface="ＭＳ Ｐゴシック" pitchFamily="34" charset="-128"/>
                  <a:cs typeface="Times New Roman" panose="02020603050405020304" pitchFamily="18" charset="0"/>
                </a:rPr>
                <a:t>Hoặc</a:t>
              </a:r>
              <a:endParaRPr lang="vi-VN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014599" y="2121850"/>
                  <a:ext cx="2813964" cy="6617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i="1" dirty="0">
                      <a:solidFill>
                        <a:srgbClr val="C00000"/>
                      </a:solidFill>
                      <a:latin typeface="Cambria Math"/>
                    </a:rPr>
                    <a:t>    </a:t>
                  </a:r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nor/>
                            </m:rPr>
                            <a:rPr lang="en-US" altLang="ja-JP" sz="2400" b="1" i="1" dirty="0">
                              <a:solidFill>
                                <a:srgbClr val="C00000"/>
                              </a:solidFill>
                              <a:latin typeface="Cambria Math"/>
                              <a:sym typeface="Symbol" pitchFamily="18" charset="2"/>
                            </a:rPr>
                            <m:t></m:t>
                          </m:r>
                          <m:r>
                            <m:rPr>
                              <m:nor/>
                            </m:rPr>
                            <a:rPr lang="en-US" altLang="ja-JP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ja-JP" sz="2400" b="1" i="1" baseline="30000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</m:e>
                      </m:groupChr>
                      <m:r>
                        <a:rPr lang="vi-VN" sz="2400" b="1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r>
                    <a:rPr lang="vi-VN" sz="2400" b="1" i="1" dirty="0">
                      <a:solidFill>
                        <a:srgbClr val="C00000"/>
                      </a:solidFill>
                      <a:latin typeface="Cambria Math"/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sPre>
                    </m:oMath>
                  </a14:m>
                  <a:endParaRPr lang="vi-VN" sz="2400" b="1" i="1" dirty="0">
                    <a:solidFill>
                      <a:srgbClr val="C00000"/>
                    </a:solidFill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4599" y="2121850"/>
                  <a:ext cx="2813964" cy="6617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65469"/>
              </p:ext>
            </p:extLst>
          </p:nvPr>
        </p:nvGraphicFramePr>
        <p:xfrm>
          <a:off x="2659063" y="5317044"/>
          <a:ext cx="30543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6" imgW="1066680" imgH="241200" progId="Equation.3">
                  <p:embed/>
                </p:oleObj>
              </mc:Choice>
              <mc:Fallback>
                <p:oleObj name="Equation" r:id="rId6" imgW="1066680" imgH="2412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5317044"/>
                        <a:ext cx="3054350" cy="684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156664"/>
              </p:ext>
            </p:extLst>
          </p:nvPr>
        </p:nvGraphicFramePr>
        <p:xfrm>
          <a:off x="2822575" y="4568043"/>
          <a:ext cx="272573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8" imgW="952200" imgH="241200" progId="Equation.3">
                  <p:embed/>
                </p:oleObj>
              </mc:Choice>
              <mc:Fallback>
                <p:oleObj name="Equation" r:id="rId8" imgW="952200" imgH="241200" progId="Equation.3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4568043"/>
                        <a:ext cx="2725738" cy="684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244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21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251813" y="285333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 xạ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ja-JP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ja-JP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3140968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- Nhận xét:  </a:t>
            </a:r>
            <a:r>
              <a:rPr lang="en-US" sz="240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Hạt nhân con lùi 1 ô trong bảng hệ thống tuần hoàn so với hạt nhân mẹ.</a:t>
            </a:r>
            <a:endParaRPr lang="vi-VN" sz="2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2703" y="4206257"/>
            <a:ext cx="77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3: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phương trình phóng xạ sau? 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24"/>
              <p:cNvSpPr txBox="1">
                <a:spLocks noChangeArrowheads="1"/>
              </p:cNvSpPr>
              <p:nvPr/>
            </p:nvSpPr>
            <p:spPr bwMode="auto">
              <a:xfrm>
                <a:off x="314172" y="810293"/>
                <a:ext cx="8829828" cy="4891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phóng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xạ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phát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n-US" altLang="ja-JP" sz="2400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+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n-US" altLang="ja-JP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+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là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dòng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hạt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pôzitrôn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  <m:e>
                        <m:r>
                          <a:rPr lang="vi-VN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e>
                    </m:sPre>
                  </m:oMath>
                </a14:m>
                <a:r>
                  <a:rPr lang="en-US" altLang="ja-JP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altLang="ja-JP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72" y="810293"/>
                <a:ext cx="8829828" cy="489108"/>
              </a:xfrm>
              <a:prstGeom prst="rect">
                <a:avLst/>
              </a:prstGeom>
              <a:blipFill>
                <a:blip r:embed="rId3"/>
                <a:stretch>
                  <a:fillRect l="-1105" t="-6250" b="-27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309765"/>
              </p:ext>
            </p:extLst>
          </p:nvPr>
        </p:nvGraphicFramePr>
        <p:xfrm>
          <a:off x="2730500" y="5553100"/>
          <a:ext cx="290988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" imgW="1015920" imgH="241200" progId="Equation.3">
                  <p:embed/>
                </p:oleObj>
              </mc:Choice>
              <mc:Fallback>
                <p:oleObj name="Equation" r:id="rId4" imgW="1015920" imgH="241200" progId="Equation.3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5553100"/>
                        <a:ext cx="2909888" cy="684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69397"/>
              </p:ext>
            </p:extLst>
          </p:nvPr>
        </p:nvGraphicFramePr>
        <p:xfrm>
          <a:off x="2878138" y="4833019"/>
          <a:ext cx="26162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6" imgW="914400" imgH="241200" progId="Equation.3">
                  <p:embed/>
                </p:oleObj>
              </mc:Choice>
              <mc:Fallback>
                <p:oleObj name="Equation" r:id="rId6" imgW="914400" imgH="241200" progId="Equation.3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8" y="4833019"/>
                        <a:ext cx="2616200" cy="684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02205" y="1412776"/>
            <a:ext cx="5709955" cy="510265"/>
            <a:chOff x="302205" y="1412776"/>
            <a:chExt cx="5709955" cy="510265"/>
          </a:xfrm>
        </p:grpSpPr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02205" y="1412776"/>
              <a:ext cx="40322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vi-V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Phương trình: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974571" y="1435792"/>
                  <a:ext cx="3037589" cy="4872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vi-VN" sz="24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→ </m:t>
                      </m:r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sPre>
                    </m:oMath>
                  </a14:m>
                  <a:r>
                    <a:rPr lang="vi-VN" sz="2400" b="1" dirty="0">
                      <a:solidFill>
                        <a:srgbClr val="C00000"/>
                      </a:solidFill>
                    </a:rPr>
                    <a:t>  +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  <m:e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</m:sPre>
                    </m:oMath>
                  </a14:m>
                  <a:endParaRPr lang="vi-VN" sz="2400" b="1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4571" y="1435792"/>
                  <a:ext cx="3037589" cy="487249"/>
                </a:xfrm>
                <a:prstGeom prst="rect">
                  <a:avLst/>
                </a:prstGeom>
                <a:blipFill>
                  <a:blip r:embed="rId8"/>
                  <a:stretch>
                    <a:fillRect t="-5063" b="-291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 1"/>
          <p:cNvGrpSpPr/>
          <p:nvPr/>
        </p:nvGrpSpPr>
        <p:grpSpPr>
          <a:xfrm>
            <a:off x="1438085" y="2125851"/>
            <a:ext cx="4350450" cy="661720"/>
            <a:chOff x="1438085" y="2125851"/>
            <a:chExt cx="4350450" cy="661720"/>
          </a:xfrm>
        </p:grpSpPr>
        <p:sp>
          <p:nvSpPr>
            <p:cNvPr id="11" name="TextBox 10"/>
            <p:cNvSpPr txBox="1"/>
            <p:nvPr/>
          </p:nvSpPr>
          <p:spPr>
            <a:xfrm>
              <a:off x="1438085" y="2276872"/>
              <a:ext cx="1970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Times New Roman" panose="02020603050405020304" pitchFamily="18" charset="0"/>
                  <a:ea typeface="ＭＳ Ｐゴシック" pitchFamily="34" charset="-128"/>
                  <a:cs typeface="Times New Roman" panose="02020603050405020304" pitchFamily="18" charset="0"/>
                </a:rPr>
                <a:t>Hoặc</a:t>
              </a:r>
              <a:endParaRPr lang="vi-VN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974571" y="2125851"/>
                  <a:ext cx="2813964" cy="6617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</m:sub>
                        <m:sup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</m:sPre>
                    </m:oMath>
                  </a14:m>
                  <a:r>
                    <a:rPr lang="vi-VN" sz="2400" b="1" i="1" dirty="0">
                      <a:solidFill>
                        <a:srgbClr val="C00000"/>
                      </a:solidFill>
                      <a:latin typeface="Cambria Math"/>
                    </a:rPr>
                    <a:t>    </a:t>
                  </a:r>
                  <a14:m>
                    <m:oMath xmlns:m="http://schemas.openxmlformats.org/officeDocument/2006/math">
                      <m:groupChr>
                        <m:groupChrPr>
                          <m:chr m:val="→"/>
                          <m:vertJc m:val="bot"/>
                          <m:ctrlP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nor/>
                            </m:rPr>
                            <a:rPr lang="en-US" altLang="ja-JP" sz="2400" b="1" i="1" dirty="0">
                              <a:solidFill>
                                <a:srgbClr val="C00000"/>
                              </a:solidFill>
                              <a:latin typeface="Cambria Math"/>
                              <a:sym typeface="Symbol" pitchFamily="18" charset="2"/>
                            </a:rPr>
                            <m:t></m:t>
                          </m:r>
                          <m:r>
                            <m:rPr>
                              <m:nor/>
                            </m:rPr>
                            <a:rPr lang="en-US" altLang="ja-JP" sz="2400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ja-JP" sz="2400" b="1" i="1" baseline="30000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+</m:t>
                          </m:r>
                        </m:e>
                      </m:groupChr>
                      <m:r>
                        <a:rPr lang="vi-VN" sz="2400" b="1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r>
                    <a:rPr lang="vi-VN" sz="2400" b="1" i="1" dirty="0">
                      <a:solidFill>
                        <a:srgbClr val="C00000"/>
                      </a:solidFill>
                      <a:latin typeface="Cambria Math"/>
                    </a:rPr>
                    <a:t> </a:t>
                  </a:r>
                  <a14:m>
                    <m:oMath xmlns:m="http://schemas.openxmlformats.org/officeDocument/2006/math">
                      <m:sPre>
                        <m:sPrePr>
                          <m:ctrlP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𝒁</m:t>
                          </m:r>
                          <m:r>
                            <a:rPr lang="vi-VN" sz="2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  <m:e>
                          <m:r>
                            <a:rPr lang="vi-VN" sz="2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𝒀</m:t>
                          </m:r>
                        </m:e>
                      </m:sPre>
                    </m:oMath>
                  </a14:m>
                  <a:endParaRPr lang="vi-VN" sz="2400" b="1" i="1" dirty="0">
                    <a:solidFill>
                      <a:srgbClr val="C00000"/>
                    </a:solidFill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4571" y="2125851"/>
                  <a:ext cx="2813964" cy="6617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7847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251813" y="285333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ja-JP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 xạ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14172" y="810293"/>
            <a:ext cx="88298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ja-JP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bức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xạ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điện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bước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sóng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cực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ngắn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phát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kèm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phóng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xạ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, 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</a:t>
            </a:r>
            <a:r>
              <a:rPr lang="en-US" altLang="ja-JP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kumimoji="0"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51813" y="1844824"/>
            <a:ext cx="88298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xét: </a:t>
            </a:r>
            <a:r>
              <a:rPr lang="en-US" altLang="ja-JP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 xạ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 làm thay đổi bản chất hạt nhân. </a:t>
            </a:r>
            <a:r>
              <a:rPr lang="en-US" altLang="ja-JP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7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910013" y="1052736"/>
            <a:ext cx="5414962" cy="5656262"/>
            <a:chOff x="3910013" y="1052736"/>
            <a:chExt cx="5414962" cy="5656262"/>
          </a:xfrm>
        </p:grpSpPr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114800" y="2343373"/>
              <a:ext cx="426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ja-JP" sz="2400" b="1">
                  <a:cs typeface="Arial" charset="0"/>
                </a:rPr>
                <a:t>            </a:t>
              </a:r>
              <a:endParaRPr kumimoji="0" lang="el-GR" sz="2400" b="1">
                <a:cs typeface="Arial" charset="0"/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4362450" y="4453161"/>
              <a:ext cx="1581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ja-JP" sz="24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l-GR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3910013" y="5927948"/>
              <a:ext cx="4800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kumimoji="0" lang="el-GR" sz="2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7620000" y="3714973"/>
              <a:ext cx="3810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kumimoji="0" lang="vi-VN" sz="2800" b="1">
                <a:cs typeface="Arial" charset="0"/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7467600" y="3486373"/>
              <a:ext cx="3048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kumimoji="0" lang="vi-VN" sz="2800" b="1">
                <a:cs typeface="Arial" charset="0"/>
              </a:endParaRPr>
            </a:p>
          </p:txBody>
        </p: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6034088" y="5402486"/>
              <a:ext cx="3290887" cy="1306512"/>
              <a:chOff x="873" y="2909"/>
              <a:chExt cx="2073" cy="823"/>
            </a:xfrm>
          </p:grpSpPr>
          <p:sp>
            <p:nvSpPr>
              <p:cNvPr id="31" name="Rectangle 33"/>
              <p:cNvSpPr>
                <a:spLocks noChangeArrowheads="1"/>
              </p:cNvSpPr>
              <p:nvPr/>
            </p:nvSpPr>
            <p:spPr bwMode="auto">
              <a:xfrm>
                <a:off x="873" y="3320"/>
                <a:ext cx="851" cy="41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2" name="Rectangle 34"/>
              <p:cNvSpPr>
                <a:spLocks noChangeArrowheads="1"/>
              </p:cNvSpPr>
              <p:nvPr/>
            </p:nvSpPr>
            <p:spPr bwMode="auto">
              <a:xfrm>
                <a:off x="928" y="3376"/>
                <a:ext cx="744" cy="29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3" name="Rectangle 35"/>
              <p:cNvSpPr>
                <a:spLocks noChangeArrowheads="1"/>
              </p:cNvSpPr>
              <p:nvPr/>
            </p:nvSpPr>
            <p:spPr bwMode="auto">
              <a:xfrm>
                <a:off x="1242" y="3233"/>
                <a:ext cx="104" cy="17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4" name="Oval 36"/>
              <p:cNvSpPr>
                <a:spLocks noChangeArrowheads="1"/>
              </p:cNvSpPr>
              <p:nvPr/>
            </p:nvSpPr>
            <p:spPr bwMode="auto">
              <a:xfrm>
                <a:off x="1190" y="3447"/>
                <a:ext cx="208" cy="20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vi-VN">
                  <a:ea typeface="ＭＳ Ｐゴシック" pitchFamily="50" charset="-128"/>
                </a:endParaRPr>
              </a:p>
            </p:txBody>
          </p:sp>
          <p:sp>
            <p:nvSpPr>
              <p:cNvPr id="35" name="Freeform 37"/>
              <p:cNvSpPr>
                <a:spLocks/>
              </p:cNvSpPr>
              <p:nvPr/>
            </p:nvSpPr>
            <p:spPr bwMode="auto">
              <a:xfrm>
                <a:off x="1292" y="3081"/>
                <a:ext cx="652" cy="432"/>
              </a:xfrm>
              <a:custGeom>
                <a:avLst/>
                <a:gdLst>
                  <a:gd name="T0" fmla="*/ 0 w 1200"/>
                  <a:gd name="T1" fmla="*/ 432 h 432"/>
                  <a:gd name="T2" fmla="*/ 5 w 1200"/>
                  <a:gd name="T3" fmla="*/ 0 h 432"/>
                  <a:gd name="T4" fmla="*/ 9 w 1200"/>
                  <a:gd name="T5" fmla="*/ 0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32">
                    <a:moveTo>
                      <a:pt x="0" y="432"/>
                    </a:moveTo>
                    <a:lnTo>
                      <a:pt x="708" y="0"/>
                    </a:lnTo>
                    <a:lnTo>
                      <a:pt x="1200" y="0"/>
                    </a:lnTo>
                  </a:path>
                </a:pathLst>
              </a:custGeom>
              <a:noFill/>
              <a:ln w="19050" cmpd="sng">
                <a:solidFill>
                  <a:schemeClr val="bg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6" name="Rectangle 38"/>
              <p:cNvSpPr>
                <a:spLocks noChangeArrowheads="1"/>
              </p:cNvSpPr>
              <p:nvPr/>
            </p:nvSpPr>
            <p:spPr bwMode="auto">
              <a:xfrm>
                <a:off x="1178" y="3031"/>
                <a:ext cx="60" cy="2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7" name="Rectangle 39"/>
              <p:cNvSpPr>
                <a:spLocks noChangeArrowheads="1"/>
              </p:cNvSpPr>
              <p:nvPr/>
            </p:nvSpPr>
            <p:spPr bwMode="auto">
              <a:xfrm>
                <a:off x="1350" y="3031"/>
                <a:ext cx="60" cy="2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8" name="Text Box 40"/>
              <p:cNvSpPr txBox="1">
                <a:spLocks noChangeArrowheads="1"/>
              </p:cNvSpPr>
              <p:nvPr/>
            </p:nvSpPr>
            <p:spPr bwMode="auto">
              <a:xfrm>
                <a:off x="1632" y="2909"/>
                <a:ext cx="1314" cy="6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kumimoji="0" lang="en-GB" sz="3200" b="1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Nguồn phóng xạ</a:t>
                </a:r>
              </a:p>
            </p:txBody>
          </p:sp>
        </p:grpSp>
        <p:grpSp>
          <p:nvGrpSpPr>
            <p:cNvPr id="39" name="Group 41"/>
            <p:cNvGrpSpPr>
              <a:grpSpLocks/>
            </p:cNvGrpSpPr>
            <p:nvPr/>
          </p:nvGrpSpPr>
          <p:grpSpPr bwMode="auto">
            <a:xfrm>
              <a:off x="4738688" y="2727548"/>
              <a:ext cx="3590925" cy="2736850"/>
              <a:chOff x="262" y="1020"/>
              <a:chExt cx="2214" cy="1574"/>
            </a:xfrm>
            <a:solidFill>
              <a:schemeClr val="tx2">
                <a:lumMod val="50000"/>
              </a:schemeClr>
            </a:solidFill>
          </p:grpSpPr>
          <p:grpSp>
            <p:nvGrpSpPr>
              <p:cNvPr id="40" name="Group 42"/>
              <p:cNvGrpSpPr>
                <a:grpSpLocks/>
              </p:cNvGrpSpPr>
              <p:nvPr/>
            </p:nvGrpSpPr>
            <p:grpSpPr bwMode="auto">
              <a:xfrm>
                <a:off x="262" y="1020"/>
                <a:ext cx="2214" cy="1574"/>
                <a:chOff x="262" y="1020"/>
                <a:chExt cx="2214" cy="1574"/>
              </a:xfrm>
              <a:grpFill/>
            </p:grpSpPr>
            <p:sp>
              <p:nvSpPr>
                <p:cNvPr id="43" name="Rectangle 43"/>
                <p:cNvSpPr>
                  <a:spLocks noChangeArrowheads="1"/>
                </p:cNvSpPr>
                <p:nvPr/>
              </p:nvSpPr>
              <p:spPr bwMode="auto">
                <a:xfrm>
                  <a:off x="262" y="1020"/>
                  <a:ext cx="2214" cy="157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44" name="Group 44"/>
                <p:cNvGrpSpPr>
                  <a:grpSpLocks/>
                </p:cNvGrpSpPr>
                <p:nvPr/>
              </p:nvGrpSpPr>
              <p:grpSpPr bwMode="auto">
                <a:xfrm>
                  <a:off x="386" y="1104"/>
                  <a:ext cx="174" cy="1334"/>
                  <a:chOff x="386" y="1104"/>
                  <a:chExt cx="174" cy="1334"/>
                </a:xfrm>
                <a:grpFill/>
              </p:grpSpPr>
              <p:grpSp>
                <p:nvGrpSpPr>
                  <p:cNvPr id="93" name="Group 45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21" y="11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106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7" name="Line 47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94" name="Group 48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13" y="14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104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5" name="Line 50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95" name="Group 51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01" y="17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102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3" name="Line 53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96" name="Group 54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98" y="2028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100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101" name="Line 5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97" name="Group 57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86" y="2299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9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9" name="Line 5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</p:grpSp>
            <p:grpSp>
              <p:nvGrpSpPr>
                <p:cNvPr id="45" name="Group 60"/>
                <p:cNvGrpSpPr>
                  <a:grpSpLocks/>
                </p:cNvGrpSpPr>
                <p:nvPr/>
              </p:nvGrpSpPr>
              <p:grpSpPr bwMode="auto">
                <a:xfrm>
                  <a:off x="913" y="1104"/>
                  <a:ext cx="174" cy="1334"/>
                  <a:chOff x="386" y="1104"/>
                  <a:chExt cx="174" cy="1334"/>
                </a:xfrm>
                <a:grpFill/>
              </p:grpSpPr>
              <p:grpSp>
                <p:nvGrpSpPr>
                  <p:cNvPr id="78" name="Group 61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21" y="11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91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2" name="Line 63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79" name="Group 64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13" y="14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89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90" name="Line 6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80" name="Group 67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01" y="17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87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8" name="Line 6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81" name="Group 70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98" y="2028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85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6" name="Line 7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82" name="Group 73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86" y="2299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83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4" name="Line 7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</p:grpSp>
            <p:grpSp>
              <p:nvGrpSpPr>
                <p:cNvPr id="46" name="Group 76"/>
                <p:cNvGrpSpPr>
                  <a:grpSpLocks/>
                </p:cNvGrpSpPr>
                <p:nvPr/>
              </p:nvGrpSpPr>
              <p:grpSpPr bwMode="auto">
                <a:xfrm>
                  <a:off x="1552" y="1104"/>
                  <a:ext cx="174" cy="1334"/>
                  <a:chOff x="386" y="1104"/>
                  <a:chExt cx="174" cy="1334"/>
                </a:xfrm>
                <a:grpFill/>
              </p:grpSpPr>
              <p:grpSp>
                <p:nvGrpSpPr>
                  <p:cNvPr id="63" name="Group 77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21" y="11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76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7" name="Line 7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4" name="Group 80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13" y="14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74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5" name="Line 8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5" name="Group 83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01" y="17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72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3" name="Line 8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6" name="Group 86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98" y="2028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70" name="Line 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1" name="Line 8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67" name="Group 89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86" y="2299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68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9" name="Line 9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</p:grpSp>
            <p:grpSp>
              <p:nvGrpSpPr>
                <p:cNvPr id="47" name="Group 92"/>
                <p:cNvGrpSpPr>
                  <a:grpSpLocks/>
                </p:cNvGrpSpPr>
                <p:nvPr/>
              </p:nvGrpSpPr>
              <p:grpSpPr bwMode="auto">
                <a:xfrm>
                  <a:off x="2092" y="1104"/>
                  <a:ext cx="174" cy="1334"/>
                  <a:chOff x="386" y="1104"/>
                  <a:chExt cx="174" cy="1334"/>
                </a:xfrm>
                <a:grpFill/>
              </p:grpSpPr>
              <p:grpSp>
                <p:nvGrpSpPr>
                  <p:cNvPr id="48" name="Group 93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21" y="11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61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2" name="Line 9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49" name="Group 96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13" y="14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59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0" name="Line 9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0" name="Group 99"/>
                  <p:cNvGrpSpPr>
                    <a:grpSpLocks/>
                  </p:cNvGrpSpPr>
                  <p:nvPr/>
                </p:nvGrpSpPr>
                <p:grpSpPr bwMode="auto">
                  <a:xfrm rot="2700000">
                    <a:off x="401" y="1704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57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8" name="Line 10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1" name="Group 102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98" y="2028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55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6" name="Line 10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52" name="Group 105"/>
                  <p:cNvGrpSpPr>
                    <a:grpSpLocks/>
                  </p:cNvGrpSpPr>
                  <p:nvPr/>
                </p:nvGrpSpPr>
                <p:grpSpPr bwMode="auto">
                  <a:xfrm rot="2700000">
                    <a:off x="386" y="2299"/>
                    <a:ext cx="139" cy="139"/>
                    <a:chOff x="404" y="3320"/>
                    <a:chExt cx="139" cy="139"/>
                  </a:xfrm>
                  <a:grpFill/>
                </p:grpSpPr>
                <p:sp>
                  <p:nvSpPr>
                    <p:cNvPr id="53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3320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4" name="Line 107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74" y="3321"/>
                      <a:ext cx="0" cy="139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FF99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</p:grpSp>
          </p:grpSp>
          <p:graphicFrame>
            <p:nvGraphicFramePr>
              <p:cNvPr id="41" name="Object 108"/>
              <p:cNvGraphicFramePr>
                <a:graphicFrameLocks noChangeAspect="1"/>
              </p:cNvGraphicFramePr>
              <p:nvPr/>
            </p:nvGraphicFramePr>
            <p:xfrm>
              <a:off x="2264" y="1020"/>
              <a:ext cx="184" cy="2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7" name="Equation" r:id="rId3" imgW="0" imgH="0" progId="Equation.DSMT4">
                      <p:embed/>
                    </p:oleObj>
                  </mc:Choice>
                  <mc:Fallback>
                    <p:oleObj name="Equation" r:id="rId3" imgW="0" imgH="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64" y="1020"/>
                            <a:ext cx="184" cy="24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" name="Oval 109"/>
              <p:cNvSpPr>
                <a:spLocks noChangeArrowheads="1"/>
              </p:cNvSpPr>
              <p:nvPr/>
            </p:nvSpPr>
            <p:spPr bwMode="auto">
              <a:xfrm>
                <a:off x="2089" y="1058"/>
                <a:ext cx="226" cy="226"/>
              </a:xfrm>
              <a:prstGeom prst="ellipse">
                <a:avLst/>
              </a:prstGeom>
              <a:grpFill/>
              <a:ln w="9525">
                <a:solidFill>
                  <a:srgbClr val="00FF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8" name="Text Box 110"/>
            <p:cNvSpPr txBox="1">
              <a:spLocks noChangeArrowheads="1"/>
            </p:cNvSpPr>
            <p:nvPr/>
          </p:nvSpPr>
          <p:spPr bwMode="auto">
            <a:xfrm>
              <a:off x="5410200" y="1548036"/>
              <a:ext cx="3825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GB" sz="2400" b="1">
                  <a:latin typeface="VNI-Times" pitchFamily="2" charset="0"/>
                  <a:cs typeface="Arial" charset="0"/>
                  <a:sym typeface="Symbol" pitchFamily="18" charset="2"/>
                </a:rPr>
                <a:t></a:t>
              </a:r>
            </a:p>
          </p:txBody>
        </p:sp>
        <p:sp>
          <p:nvSpPr>
            <p:cNvPr id="109" name="Text Box 111"/>
            <p:cNvSpPr txBox="1">
              <a:spLocks noChangeArrowheads="1"/>
            </p:cNvSpPr>
            <p:nvPr/>
          </p:nvSpPr>
          <p:spPr bwMode="auto">
            <a:xfrm>
              <a:off x="8761413" y="1505173"/>
              <a:ext cx="3825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GB" sz="2400" b="1">
                  <a:latin typeface="VNI-Times" pitchFamily="2" charset="0"/>
                  <a:cs typeface="Arial" charset="0"/>
                  <a:sym typeface="Symbol" pitchFamily="18" charset="2"/>
                </a:rPr>
                <a:t></a:t>
              </a:r>
              <a:r>
                <a:rPr kumimoji="0" lang="en-GB" sz="2400" b="1" baseline="30000">
                  <a:latin typeface="VNI-Times" pitchFamily="2" charset="0"/>
                  <a:cs typeface="Arial" charset="0"/>
                  <a:sym typeface="Symbol" pitchFamily="18" charset="2"/>
                </a:rPr>
                <a:t>-</a:t>
              </a:r>
              <a:endParaRPr kumimoji="0" lang="en-GB" sz="2400" b="1">
                <a:latin typeface="VNI-Times" pitchFamily="2" charset="0"/>
                <a:cs typeface="Arial" charset="0"/>
                <a:sym typeface="Symbol" pitchFamily="18" charset="2"/>
              </a:endParaRPr>
            </a:p>
          </p:txBody>
        </p:sp>
        <p:sp>
          <p:nvSpPr>
            <p:cNvPr id="110" name="Text Box 112"/>
            <p:cNvSpPr txBox="1">
              <a:spLocks noChangeArrowheads="1"/>
            </p:cNvSpPr>
            <p:nvPr/>
          </p:nvSpPr>
          <p:spPr bwMode="auto">
            <a:xfrm>
              <a:off x="6553200" y="1052736"/>
              <a:ext cx="3825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GB" sz="2400" b="1">
                  <a:latin typeface="VNI-Times" pitchFamily="2" charset="0"/>
                  <a:cs typeface="Arial" charset="0"/>
                  <a:sym typeface="Symbol" pitchFamily="18" charset="2"/>
                </a:rPr>
                <a:t></a:t>
              </a:r>
            </a:p>
          </p:txBody>
        </p:sp>
        <p:sp>
          <p:nvSpPr>
            <p:cNvPr id="111" name="Freeform 113"/>
            <p:cNvSpPr>
              <a:spLocks/>
            </p:cNvSpPr>
            <p:nvPr/>
          </p:nvSpPr>
          <p:spPr bwMode="auto">
            <a:xfrm>
              <a:off x="6705600" y="1936973"/>
              <a:ext cx="1849438" cy="4297363"/>
            </a:xfrm>
            <a:custGeom>
              <a:avLst/>
              <a:gdLst>
                <a:gd name="T0" fmla="*/ 0 w 1165"/>
                <a:gd name="T1" fmla="*/ 2147483647 h 3556"/>
                <a:gd name="T2" fmla="*/ 2147483647 w 1165"/>
                <a:gd name="T3" fmla="*/ 2147483647 h 3556"/>
                <a:gd name="T4" fmla="*/ 2147483647 w 1165"/>
                <a:gd name="T5" fmla="*/ 0 h 35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5" h="3556">
                  <a:moveTo>
                    <a:pt x="0" y="3556"/>
                  </a:moveTo>
                  <a:cubicBezTo>
                    <a:pt x="28" y="2656"/>
                    <a:pt x="57" y="1757"/>
                    <a:pt x="251" y="1164"/>
                  </a:cubicBezTo>
                  <a:cubicBezTo>
                    <a:pt x="445" y="571"/>
                    <a:pt x="805" y="285"/>
                    <a:pt x="1165" y="0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" name="Freeform 114"/>
            <p:cNvSpPr>
              <a:spLocks/>
            </p:cNvSpPr>
            <p:nvPr/>
          </p:nvSpPr>
          <p:spPr bwMode="auto">
            <a:xfrm flipH="1">
              <a:off x="5675313" y="2043336"/>
              <a:ext cx="1030287" cy="4251325"/>
            </a:xfrm>
            <a:custGeom>
              <a:avLst/>
              <a:gdLst>
                <a:gd name="T0" fmla="*/ 0 w 1165"/>
                <a:gd name="T1" fmla="*/ 2147483647 h 3556"/>
                <a:gd name="T2" fmla="*/ 2147483647 w 1165"/>
                <a:gd name="T3" fmla="*/ 2147483647 h 3556"/>
                <a:gd name="T4" fmla="*/ 2147483647 w 1165"/>
                <a:gd name="T5" fmla="*/ 0 h 35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5" h="3556">
                  <a:moveTo>
                    <a:pt x="0" y="3556"/>
                  </a:moveTo>
                  <a:cubicBezTo>
                    <a:pt x="28" y="2656"/>
                    <a:pt x="57" y="1757"/>
                    <a:pt x="251" y="1164"/>
                  </a:cubicBezTo>
                  <a:cubicBezTo>
                    <a:pt x="445" y="571"/>
                    <a:pt x="805" y="285"/>
                    <a:pt x="1165" y="0"/>
                  </a:cubicBezTo>
                </a:path>
              </a:pathLst>
            </a:custGeom>
            <a:noFill/>
            <a:ln w="57150" cmpd="sng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" name="Freeform 115"/>
            <p:cNvSpPr>
              <a:spLocks/>
            </p:cNvSpPr>
            <p:nvPr/>
          </p:nvSpPr>
          <p:spPr bwMode="auto">
            <a:xfrm flipH="1">
              <a:off x="4859338" y="1975073"/>
              <a:ext cx="1849437" cy="4297363"/>
            </a:xfrm>
            <a:custGeom>
              <a:avLst/>
              <a:gdLst>
                <a:gd name="T0" fmla="*/ 0 w 1165"/>
                <a:gd name="T1" fmla="*/ 2147483647 h 3556"/>
                <a:gd name="T2" fmla="*/ 2147483647 w 1165"/>
                <a:gd name="T3" fmla="*/ 2147483647 h 3556"/>
                <a:gd name="T4" fmla="*/ 2147483647 w 1165"/>
                <a:gd name="T5" fmla="*/ 0 h 35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5" h="3556">
                  <a:moveTo>
                    <a:pt x="0" y="3556"/>
                  </a:moveTo>
                  <a:cubicBezTo>
                    <a:pt x="28" y="2656"/>
                    <a:pt x="57" y="1757"/>
                    <a:pt x="251" y="1164"/>
                  </a:cubicBezTo>
                  <a:cubicBezTo>
                    <a:pt x="445" y="571"/>
                    <a:pt x="805" y="285"/>
                    <a:pt x="1165" y="0"/>
                  </a:cubicBezTo>
                </a:path>
              </a:pathLst>
            </a:custGeom>
            <a:noFill/>
            <a:ln w="57150" cmpd="sng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" name="Text Box 116"/>
            <p:cNvSpPr txBox="1">
              <a:spLocks noChangeArrowheads="1"/>
            </p:cNvSpPr>
            <p:nvPr/>
          </p:nvSpPr>
          <p:spPr bwMode="auto">
            <a:xfrm>
              <a:off x="4572000" y="1592486"/>
              <a:ext cx="38258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GB" sz="2400" b="1">
                  <a:latin typeface="VNI-Times" pitchFamily="2" charset="0"/>
                  <a:cs typeface="Arial" charset="0"/>
                  <a:sym typeface="Symbol" pitchFamily="18" charset="2"/>
                </a:rPr>
                <a:t></a:t>
              </a:r>
              <a:r>
                <a:rPr kumimoji="0" lang="en-GB" sz="2400" b="1" baseline="30000">
                  <a:latin typeface="VNI-Times" pitchFamily="2" charset="0"/>
                  <a:cs typeface="Arial" charset="0"/>
                  <a:sym typeface="Symbol" pitchFamily="18" charset="2"/>
                </a:rPr>
                <a:t>+</a:t>
              </a:r>
              <a:endParaRPr kumimoji="0" lang="en-GB" sz="2400" b="1">
                <a:latin typeface="VNI-Times" pitchFamily="2" charset="0"/>
                <a:cs typeface="Arial" charset="0"/>
                <a:sym typeface="Symbol" pitchFamily="18" charset="2"/>
              </a:endParaRPr>
            </a:p>
          </p:txBody>
        </p:sp>
        <p:sp>
          <p:nvSpPr>
            <p:cNvPr id="115" name="Line 117"/>
            <p:cNvSpPr>
              <a:spLocks noChangeShapeType="1"/>
            </p:cNvSpPr>
            <p:nvPr/>
          </p:nvSpPr>
          <p:spPr bwMode="auto">
            <a:xfrm flipV="1">
              <a:off x="6705600" y="1581373"/>
              <a:ext cx="0" cy="4719638"/>
            </a:xfrm>
            <a:prstGeom prst="line">
              <a:avLst/>
            </a:prstGeom>
            <a:noFill/>
            <a:ln w="57150" cap="rnd">
              <a:solidFill>
                <a:schemeClr val="accent6">
                  <a:lumMod val="50000"/>
                </a:schemeClr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0" y="1917923"/>
            <a:ext cx="3721100" cy="4587875"/>
            <a:chOff x="0" y="1917923"/>
            <a:chExt cx="3721100" cy="458787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3232373"/>
              <a:ext cx="3721100" cy="3273425"/>
              <a:chOff x="-1" y="1634"/>
              <a:chExt cx="2344" cy="2062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407" y="3029"/>
                <a:ext cx="117" cy="633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050" y="3458"/>
                <a:ext cx="381" cy="207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567" y="1634"/>
                <a:ext cx="126" cy="2046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-1" y="257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815" y="2564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1140" y="3278"/>
                <a:ext cx="192" cy="192"/>
              </a:xfrm>
              <a:prstGeom prst="ellipse">
                <a:avLst/>
              </a:prstGeom>
              <a:gradFill rotWithShape="1">
                <a:gsLst>
                  <a:gs pos="0">
                    <a:srgbClr val="800000"/>
                  </a:gs>
                  <a:gs pos="50000">
                    <a:srgbClr val="F83B08"/>
                  </a:gs>
                  <a:gs pos="100000">
                    <a:srgbClr val="800000"/>
                  </a:gs>
                </a:gsLst>
                <a:lin ang="0" scaled="1"/>
              </a:gradFill>
              <a:ln w="9525">
                <a:round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83B08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189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948" y="3032"/>
                <a:ext cx="117" cy="633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99990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1769" y="1650"/>
                <a:ext cx="126" cy="2046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231" y="2684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5" name="Group 13"/>
              <p:cNvGrpSpPr>
                <a:grpSpLocks/>
              </p:cNvGrpSpPr>
              <p:nvPr/>
            </p:nvGrpSpPr>
            <p:grpSpPr bwMode="auto">
              <a:xfrm>
                <a:off x="1941" y="2618"/>
                <a:ext cx="144" cy="144"/>
                <a:chOff x="1824" y="2661"/>
                <a:chExt cx="144" cy="144"/>
              </a:xfrm>
            </p:grpSpPr>
            <p:sp>
              <p:nvSpPr>
                <p:cNvPr id="16" name="Line 14"/>
                <p:cNvSpPr>
                  <a:spLocks noChangeShapeType="1"/>
                </p:cNvSpPr>
                <p:nvPr/>
              </p:nvSpPr>
              <p:spPr bwMode="auto">
                <a:xfrm>
                  <a:off x="1824" y="2736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7" name="Line 15"/>
                <p:cNvSpPr>
                  <a:spLocks noChangeShapeType="1"/>
                </p:cNvSpPr>
                <p:nvPr/>
              </p:nvSpPr>
              <p:spPr bwMode="auto">
                <a:xfrm>
                  <a:off x="1896" y="2661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2890838" y="2170336"/>
              <a:ext cx="762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l-GR" sz="2400" b="1">
                  <a:cs typeface="Arial" charset="0"/>
                </a:rPr>
                <a:t>β</a:t>
              </a:r>
              <a:r>
                <a:rPr kumimoji="0" lang="en-US" altLang="ja-JP" sz="2400" b="1" baseline="30000">
                  <a:cs typeface="Arial" charset="0"/>
                </a:rPr>
                <a:t>-</a:t>
              </a:r>
              <a:endParaRPr kumimoji="0" lang="el-GR" sz="2400" b="1">
                <a:cs typeface="Arial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23863" y="2194148"/>
              <a:ext cx="762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l-GR" sz="2400" b="1">
                  <a:cs typeface="Arial" charset="0"/>
                </a:rPr>
                <a:t>β</a:t>
              </a:r>
              <a:r>
                <a:rPr kumimoji="0" lang="en-US" altLang="ja-JP" sz="2400" b="1" baseline="30000">
                  <a:cs typeface="Arial" charset="0"/>
                </a:rPr>
                <a:t>+</a:t>
              </a:r>
              <a:endParaRPr kumimoji="0" lang="el-GR" sz="2400" b="1">
                <a:cs typeface="Arial" charset="0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1042988" y="2089373"/>
              <a:ext cx="762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l-GR" sz="3200" b="1">
                  <a:latin typeface="Times New Roman" pitchFamily="18" charset="0"/>
                  <a:cs typeface="Times New Roman" pitchFamily="18" charset="0"/>
                </a:rPr>
                <a:t>α</a:t>
              </a:r>
            </a:p>
          </p:txBody>
        </p:sp>
        <p:sp>
          <p:nvSpPr>
            <p:cNvPr id="24" name="Arc 26"/>
            <p:cNvSpPr>
              <a:spLocks/>
            </p:cNvSpPr>
            <p:nvPr/>
          </p:nvSpPr>
          <p:spPr bwMode="auto">
            <a:xfrm rot="11604007">
              <a:off x="2170113" y="2559273"/>
              <a:ext cx="685800" cy="3327400"/>
            </a:xfrm>
            <a:custGeom>
              <a:avLst/>
              <a:gdLst>
                <a:gd name="T0" fmla="*/ 2147483647 w 21600"/>
                <a:gd name="T1" fmla="*/ 0 h 32594"/>
                <a:gd name="T2" fmla="*/ 2147483647 w 21600"/>
                <a:gd name="T3" fmla="*/ 2147483647 h 32594"/>
                <a:gd name="T4" fmla="*/ 0 w 21600"/>
                <a:gd name="T5" fmla="*/ 2147483647 h 325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2594" fill="none" extrusionOk="0">
                  <a:moveTo>
                    <a:pt x="17069" y="0"/>
                  </a:moveTo>
                  <a:cubicBezTo>
                    <a:pt x="20006" y="3787"/>
                    <a:pt x="21600" y="8443"/>
                    <a:pt x="21600" y="13236"/>
                  </a:cubicBezTo>
                  <a:cubicBezTo>
                    <a:pt x="21600" y="21448"/>
                    <a:pt x="16942" y="28950"/>
                    <a:pt x="9582" y="32593"/>
                  </a:cubicBezTo>
                </a:path>
                <a:path w="21600" h="32594" stroke="0" extrusionOk="0">
                  <a:moveTo>
                    <a:pt x="17069" y="0"/>
                  </a:moveTo>
                  <a:cubicBezTo>
                    <a:pt x="20006" y="3787"/>
                    <a:pt x="21600" y="8443"/>
                    <a:pt x="21600" y="13236"/>
                  </a:cubicBezTo>
                  <a:cubicBezTo>
                    <a:pt x="21600" y="21448"/>
                    <a:pt x="16942" y="28950"/>
                    <a:pt x="9582" y="32593"/>
                  </a:cubicBezTo>
                  <a:lnTo>
                    <a:pt x="0" y="13236"/>
                  </a:lnTo>
                  <a:lnTo>
                    <a:pt x="17069" y="0"/>
                  </a:lnTo>
                  <a:close/>
                </a:path>
              </a:pathLst>
            </a:custGeom>
            <a:noFill/>
            <a:ln w="57150">
              <a:solidFill>
                <a:srgbClr val="EF390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endParaRPr lang="vi-VN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1890713" y="2522761"/>
              <a:ext cx="0" cy="3276600"/>
            </a:xfrm>
            <a:prstGeom prst="line">
              <a:avLst/>
            </a:prstGeom>
            <a:noFill/>
            <a:ln w="76200" cap="rnd">
              <a:solidFill>
                <a:srgbClr val="99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 rot="21358616">
              <a:off x="304800" y="2597373"/>
              <a:ext cx="1406525" cy="3275013"/>
            </a:xfrm>
            <a:custGeom>
              <a:avLst/>
              <a:gdLst>
                <a:gd name="T0" fmla="*/ 2147483647 w 21600"/>
                <a:gd name="T1" fmla="*/ 0 h 20280"/>
                <a:gd name="T2" fmla="*/ 2147483647 w 21600"/>
                <a:gd name="T3" fmla="*/ 2147483647 h 20280"/>
                <a:gd name="T4" fmla="*/ 0 w 21600"/>
                <a:gd name="T5" fmla="*/ 2147483647 h 202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0280" fill="none" extrusionOk="0">
                  <a:moveTo>
                    <a:pt x="7436" y="0"/>
                  </a:moveTo>
                  <a:cubicBezTo>
                    <a:pt x="15944" y="3120"/>
                    <a:pt x="21600" y="11218"/>
                    <a:pt x="21600" y="20280"/>
                  </a:cubicBezTo>
                </a:path>
                <a:path w="21600" h="20280" stroke="0" extrusionOk="0">
                  <a:moveTo>
                    <a:pt x="7436" y="0"/>
                  </a:moveTo>
                  <a:cubicBezTo>
                    <a:pt x="15944" y="3120"/>
                    <a:pt x="21600" y="11218"/>
                    <a:pt x="21600" y="20280"/>
                  </a:cubicBezTo>
                  <a:lnTo>
                    <a:pt x="0" y="20280"/>
                  </a:lnTo>
                  <a:lnTo>
                    <a:pt x="7436" y="0"/>
                  </a:lnTo>
                  <a:close/>
                </a:path>
              </a:pathLst>
            </a:custGeom>
            <a:noFill/>
            <a:ln w="57150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7" name="Arc 29"/>
            <p:cNvSpPr>
              <a:spLocks/>
            </p:cNvSpPr>
            <p:nvPr/>
          </p:nvSpPr>
          <p:spPr bwMode="auto">
            <a:xfrm rot="21425650">
              <a:off x="1065213" y="2638648"/>
              <a:ext cx="715962" cy="3211513"/>
            </a:xfrm>
            <a:custGeom>
              <a:avLst/>
              <a:gdLst>
                <a:gd name="T0" fmla="*/ 2147483647 w 21600"/>
                <a:gd name="T1" fmla="*/ 0 h 21973"/>
                <a:gd name="T2" fmla="*/ 2147483647 w 21600"/>
                <a:gd name="T3" fmla="*/ 2147483647 h 21973"/>
                <a:gd name="T4" fmla="*/ 0 w 21600"/>
                <a:gd name="T5" fmla="*/ 2147483647 h 219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973" fill="none" extrusionOk="0">
                  <a:moveTo>
                    <a:pt x="7883" y="0"/>
                  </a:moveTo>
                  <a:cubicBezTo>
                    <a:pt x="16157" y="3243"/>
                    <a:pt x="21600" y="11223"/>
                    <a:pt x="21600" y="20110"/>
                  </a:cubicBezTo>
                  <a:cubicBezTo>
                    <a:pt x="21600" y="20731"/>
                    <a:pt x="21573" y="21353"/>
                    <a:pt x="21519" y="21972"/>
                  </a:cubicBezTo>
                </a:path>
                <a:path w="21600" h="21973" stroke="0" extrusionOk="0">
                  <a:moveTo>
                    <a:pt x="7883" y="0"/>
                  </a:moveTo>
                  <a:cubicBezTo>
                    <a:pt x="16157" y="3243"/>
                    <a:pt x="21600" y="11223"/>
                    <a:pt x="21600" y="20110"/>
                  </a:cubicBezTo>
                  <a:cubicBezTo>
                    <a:pt x="21600" y="20731"/>
                    <a:pt x="21573" y="21353"/>
                    <a:pt x="21519" y="21972"/>
                  </a:cubicBezTo>
                  <a:lnTo>
                    <a:pt x="0" y="20110"/>
                  </a:lnTo>
                  <a:lnTo>
                    <a:pt x="7883" y="0"/>
                  </a:lnTo>
                  <a:close/>
                </a:path>
              </a:pathLst>
            </a:custGeom>
            <a:noFill/>
            <a:ln w="57150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6" name="Text Box 112"/>
            <p:cNvSpPr txBox="1">
              <a:spLocks noChangeArrowheads="1"/>
            </p:cNvSpPr>
            <p:nvPr/>
          </p:nvSpPr>
          <p:spPr bwMode="auto">
            <a:xfrm>
              <a:off x="1862138" y="1917923"/>
              <a:ext cx="411162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GB" sz="2400" b="1" dirty="0">
                  <a:cs typeface="Arial" charset="0"/>
                  <a:sym typeface="Symbol" pitchFamily="18" charset="2"/>
                </a:rPr>
                <a:t></a:t>
              </a: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190300" y="221530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ý</a:t>
            </a: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: Tia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xạ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, </a:t>
            </a:r>
            <a:r>
              <a:rPr lang="en-US" altLang="ja-JP" sz="24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</a:t>
            </a:r>
            <a:r>
              <a:rPr lang="en-US" altLang="ja-JP" sz="24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hạt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mang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điện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nên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lệch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điện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altLang="ja-JP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còn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tia</a:t>
            </a:r>
            <a:r>
              <a:rPr lang="en-US" altLang="ja-JP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ja-JP" alt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ja-JP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altLang="ja-JP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altLang="ja-JP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ja-JP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lệch</a:t>
            </a:r>
            <a:r>
              <a:rPr lang="en-US" altLang="ja-JP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ja-JP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5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95736" y="836712"/>
            <a:ext cx="39582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1540" y="2348880"/>
            <a:ext cx="8280920" cy="1151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 hiện tượng phóng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 ?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Bản chất các dạng phóng xạ (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, </a:t>
            </a:r>
            <a:r>
              <a:rPr lang="en-US" sz="2400" b="1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</a:t>
            </a:r>
            <a:r>
              <a:rPr lang="en-US" sz="2400" b="1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và 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?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4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752</Words>
  <Application>Microsoft Office PowerPoint</Application>
  <PresentationFormat>On-screen Show (4:3)</PresentationFormat>
  <Paragraphs>80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Calibri</vt:lpstr>
      <vt:lpstr>Cambria Math</vt:lpstr>
      <vt:lpstr>Symbol</vt:lpstr>
      <vt:lpstr>Tahoma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GIA</dc:creator>
  <cp:lastModifiedBy>Windows User</cp:lastModifiedBy>
  <cp:revision>113</cp:revision>
  <cp:lastPrinted>2014-03-16T11:03:10Z</cp:lastPrinted>
  <dcterms:created xsi:type="dcterms:W3CDTF">2014-03-15T05:18:08Z</dcterms:created>
  <dcterms:modified xsi:type="dcterms:W3CDTF">2025-06-14T07:47:11Z</dcterms:modified>
</cp:coreProperties>
</file>