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Inter Semi-Bold" panose="020B0604020202020204" charset="0"/>
      <p:regular r:id="rId19"/>
    </p:embeddedFont>
    <p:embeddedFont>
      <p:font typeface="Open Sans" panose="020B0606030504020204" pitchFamily="34" charset="0"/>
      <p:regular r:id="rId20"/>
    </p:embeddedFont>
    <p:embeddedFont>
      <p:font typeface="Open Sans Bold" panose="020B0806030504020204" charset="0"/>
      <p:regular r:id="rId21"/>
    </p:embeddedFont>
    <p:embeddedFont>
      <p:font typeface="Open Sans Italics" panose="020B0604020202020204" charset="0"/>
      <p:regular r:id="rId22"/>
    </p:embeddedFont>
    <p:embeddedFont>
      <p:font typeface="Open Sans Semi-Bold" panose="020B0604020202020204" charset="0"/>
      <p:regular r:id="rId23"/>
    </p:embeddedFont>
    <p:embeddedFont>
      <p:font typeface="TT Norms" panose="020B0604020202020204" charset="0"/>
      <p:regular r:id="rId24"/>
    </p:embeddedFont>
    <p:embeddedFont>
      <p:font typeface="TT Norms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rot="-8163579">
            <a:off x="9585804" y="861253"/>
            <a:ext cx="8564494" cy="8564494"/>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140F6A">
                    <a:alpha val="61000"/>
                  </a:srgbClr>
                </a:gs>
                <a:gs pos="50000">
                  <a:srgbClr val="110A8F">
                    <a:alpha val="61000"/>
                  </a:srgbClr>
                </a:gs>
                <a:gs pos="100000">
                  <a:srgbClr val="004AAD">
                    <a:alpha val="0"/>
                  </a:srgbClr>
                </a:gs>
              </a:gsLst>
              <a:lin ang="0"/>
            </a:gradFill>
          </p:spPr>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908174" y="5280074"/>
            <a:ext cx="3959877" cy="3959877"/>
            <a:chOff x="0" y="0"/>
            <a:chExt cx="6350000" cy="6350000"/>
          </a:xfrm>
        </p:grpSpPr>
        <p:sp>
          <p:nvSpPr>
            <p:cNvPr id="6" name="Freeform 6"/>
            <p:cNvSpPr/>
            <p:nvPr/>
          </p:nvSpPr>
          <p:spPr>
            <a:xfrm>
              <a:off x="0" y="0"/>
              <a:ext cx="6350000" cy="6350000"/>
            </a:xfrm>
            <a:custGeom>
              <a:avLst/>
              <a:gdLst/>
              <a:ahLst/>
              <a:cxnLst/>
              <a:rect l="l" t="t" r="r" b="b"/>
              <a:pathLst>
                <a:path w="6350000" h="6350000">
                  <a:moveTo>
                    <a:pt x="0" y="0"/>
                  </a:moveTo>
                  <a:cubicBezTo>
                    <a:pt x="0" y="3506470"/>
                    <a:pt x="2843530" y="6350000"/>
                    <a:pt x="6350000" y="6350000"/>
                  </a:cubicBezTo>
                  <a:lnTo>
                    <a:pt x="6350000" y="0"/>
                  </a:lnTo>
                  <a:lnTo>
                    <a:pt x="0" y="0"/>
                  </a:lnTo>
                  <a:close/>
                </a:path>
              </a:pathLst>
            </a:custGeom>
            <a:blipFill>
              <a:blip r:embed="rId2"/>
              <a:stretch>
                <a:fillRect l="-37719" r="-37719"/>
              </a:stretch>
            </a:blipFill>
            <a:ln w="38100" cap="sq">
              <a:solidFill>
                <a:srgbClr val="FFFFFF"/>
              </a:solidFill>
              <a:prstDash val="solid"/>
              <a:miter/>
            </a:ln>
          </p:spPr>
        </p:sp>
      </p:grpSp>
      <p:grpSp>
        <p:nvGrpSpPr>
          <p:cNvPr id="7" name="Group 7"/>
          <p:cNvGrpSpPr/>
          <p:nvPr/>
        </p:nvGrpSpPr>
        <p:grpSpPr>
          <a:xfrm>
            <a:off x="13974160" y="1082247"/>
            <a:ext cx="4065395" cy="4065395"/>
            <a:chOff x="0" y="0"/>
            <a:chExt cx="6350000" cy="6350000"/>
          </a:xfrm>
        </p:grpSpPr>
        <p:sp>
          <p:nvSpPr>
            <p:cNvPr id="8" name="Freeform 8"/>
            <p:cNvSpPr/>
            <p:nvPr/>
          </p:nvSpPr>
          <p:spPr>
            <a:xfrm>
              <a:off x="0" y="0"/>
              <a:ext cx="6350000" cy="6350000"/>
            </a:xfrm>
            <a:custGeom>
              <a:avLst/>
              <a:gdLst/>
              <a:ahLst/>
              <a:cxnLst/>
              <a:rect l="l" t="t" r="r" b="b"/>
              <a:pathLst>
                <a:path w="6350000" h="6350000">
                  <a:moveTo>
                    <a:pt x="0" y="0"/>
                  </a:moveTo>
                  <a:lnTo>
                    <a:pt x="0" y="6350000"/>
                  </a:lnTo>
                  <a:lnTo>
                    <a:pt x="6350000" y="6350000"/>
                  </a:lnTo>
                  <a:cubicBezTo>
                    <a:pt x="6350000" y="2843530"/>
                    <a:pt x="3506470" y="0"/>
                    <a:pt x="0" y="0"/>
                  </a:cubicBezTo>
                  <a:close/>
                </a:path>
              </a:pathLst>
            </a:custGeom>
            <a:blipFill>
              <a:blip r:embed="rId3"/>
              <a:stretch>
                <a:fillRect l="-40799" r="-27621"/>
              </a:stretch>
            </a:blipFill>
            <a:ln w="38100" cap="sq">
              <a:solidFill>
                <a:srgbClr val="FFFFFF"/>
              </a:solidFill>
              <a:prstDash val="solid"/>
              <a:miter/>
            </a:ln>
          </p:spPr>
        </p:sp>
      </p:grpSp>
      <p:grpSp>
        <p:nvGrpSpPr>
          <p:cNvPr id="9" name="Group 9"/>
          <p:cNvGrpSpPr/>
          <p:nvPr/>
        </p:nvGrpSpPr>
        <p:grpSpPr>
          <a:xfrm>
            <a:off x="13974160" y="5280074"/>
            <a:ext cx="3463852" cy="3463852"/>
            <a:chOff x="0" y="0"/>
            <a:chExt cx="6350000" cy="6350000"/>
          </a:xfrm>
        </p:grpSpPr>
        <p:sp>
          <p:nvSpPr>
            <p:cNvPr id="10" name="Freeform 10"/>
            <p:cNvSpPr/>
            <p:nvPr/>
          </p:nvSpPr>
          <p:spPr>
            <a:xfrm>
              <a:off x="0" y="0"/>
              <a:ext cx="6350000" cy="6350000"/>
            </a:xfrm>
            <a:custGeom>
              <a:avLst/>
              <a:gdLst/>
              <a:ahLst/>
              <a:cxnLst/>
              <a:rect l="l" t="t" r="r" b="b"/>
              <a:pathLst>
                <a:path w="6350000" h="6350000">
                  <a:moveTo>
                    <a:pt x="0" y="0"/>
                  </a:moveTo>
                  <a:lnTo>
                    <a:pt x="0" y="6350000"/>
                  </a:lnTo>
                  <a:cubicBezTo>
                    <a:pt x="3506470" y="6350000"/>
                    <a:pt x="6350000" y="3506470"/>
                    <a:pt x="6350000" y="0"/>
                  </a:cubicBezTo>
                  <a:lnTo>
                    <a:pt x="0" y="0"/>
                  </a:lnTo>
                  <a:close/>
                </a:path>
              </a:pathLst>
            </a:custGeom>
            <a:blipFill>
              <a:blip r:embed="rId4"/>
              <a:stretch>
                <a:fillRect l="-34585" r="-15508"/>
              </a:stretch>
            </a:blipFill>
            <a:ln w="38100" cap="sq">
              <a:solidFill>
                <a:srgbClr val="FFFFFF"/>
              </a:solidFill>
              <a:prstDash val="solid"/>
              <a:miter/>
            </a:ln>
          </p:spPr>
        </p:sp>
      </p:grpSp>
      <p:grpSp>
        <p:nvGrpSpPr>
          <p:cNvPr id="11" name="Group 11"/>
          <p:cNvGrpSpPr/>
          <p:nvPr/>
        </p:nvGrpSpPr>
        <p:grpSpPr>
          <a:xfrm>
            <a:off x="10367185" y="1646775"/>
            <a:ext cx="3500866" cy="3500866"/>
            <a:chOff x="0" y="0"/>
            <a:chExt cx="6350000" cy="6350000"/>
          </a:xfrm>
        </p:grpSpPr>
        <p:sp>
          <p:nvSpPr>
            <p:cNvPr id="12" name="Freeform 12"/>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5"/>
              <a:stretch>
                <a:fillRect l="-46243" r="-10927"/>
              </a:stretch>
            </a:blipFill>
            <a:ln w="38100" cap="sq">
              <a:solidFill>
                <a:srgbClr val="FFFFFF"/>
              </a:solidFill>
              <a:prstDash val="solid"/>
              <a:miter/>
            </a:ln>
          </p:spPr>
        </p:sp>
      </p:grpSp>
      <p:grpSp>
        <p:nvGrpSpPr>
          <p:cNvPr id="13" name="Group 13"/>
          <p:cNvGrpSpPr/>
          <p:nvPr/>
        </p:nvGrpSpPr>
        <p:grpSpPr>
          <a:xfrm>
            <a:off x="1028700" y="6931696"/>
            <a:ext cx="5197251" cy="686329"/>
            <a:chOff x="0" y="0"/>
            <a:chExt cx="1701757" cy="224728"/>
          </a:xfrm>
        </p:grpSpPr>
        <p:sp>
          <p:nvSpPr>
            <p:cNvPr id="14" name="Freeform 14"/>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15" name="TextBox 15"/>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5489273" y="7061071"/>
            <a:ext cx="427580" cy="427580"/>
          </a:xfrm>
          <a:custGeom>
            <a:avLst/>
            <a:gdLst/>
            <a:ahLst/>
            <a:cxnLst/>
            <a:rect l="l" t="t" r="r" b="b"/>
            <a:pathLst>
              <a:path w="427580" h="427580">
                <a:moveTo>
                  <a:pt x="0" y="0"/>
                </a:moveTo>
                <a:lnTo>
                  <a:pt x="427580" y="0"/>
                </a:lnTo>
                <a:lnTo>
                  <a:pt x="427580" y="427580"/>
                </a:lnTo>
                <a:lnTo>
                  <a:pt x="0" y="4275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TextBox 17"/>
          <p:cNvSpPr txBox="1"/>
          <p:nvPr/>
        </p:nvSpPr>
        <p:spPr>
          <a:xfrm>
            <a:off x="1213290" y="6985695"/>
            <a:ext cx="4703563" cy="521183"/>
          </a:xfrm>
          <a:prstGeom prst="rect">
            <a:avLst/>
          </a:prstGeom>
        </p:spPr>
        <p:txBody>
          <a:bodyPr lIns="0" tIns="0" rIns="0" bIns="0" rtlCol="0" anchor="t">
            <a:spAutoFit/>
          </a:bodyPr>
          <a:lstStyle/>
          <a:p>
            <a:pPr algn="l">
              <a:lnSpc>
                <a:spcPts val="4348"/>
              </a:lnSpc>
            </a:pPr>
            <a:r>
              <a:rPr lang="en-US" sz="3105" b="1">
                <a:solidFill>
                  <a:srgbClr val="15136E"/>
                </a:solidFill>
                <a:latin typeface="Open Sans Bold"/>
                <a:ea typeface="Open Sans Bold"/>
                <a:cs typeface="Open Sans Bold"/>
                <a:sym typeface="Open Sans Bold"/>
              </a:rPr>
              <a:t>TIẾT 04 - VẬN DỤNG</a:t>
            </a:r>
          </a:p>
        </p:txBody>
      </p:sp>
      <p:sp>
        <p:nvSpPr>
          <p:cNvPr id="18" name="TextBox 18"/>
          <p:cNvSpPr txBox="1"/>
          <p:nvPr/>
        </p:nvSpPr>
        <p:spPr>
          <a:xfrm>
            <a:off x="1028700" y="3099615"/>
            <a:ext cx="8431836" cy="3246059"/>
          </a:xfrm>
          <a:prstGeom prst="rect">
            <a:avLst/>
          </a:prstGeom>
        </p:spPr>
        <p:txBody>
          <a:bodyPr lIns="0" tIns="0" rIns="0" bIns="0" rtlCol="0" anchor="t">
            <a:spAutoFit/>
          </a:bodyPr>
          <a:lstStyle/>
          <a:p>
            <a:pPr algn="l">
              <a:lnSpc>
                <a:spcPts val="6410"/>
              </a:lnSpc>
            </a:pPr>
            <a:r>
              <a:rPr lang="en-US" sz="5342" b="1" spc="-53">
                <a:solidFill>
                  <a:srgbClr val="FFFFFF"/>
                </a:solidFill>
                <a:latin typeface="Open Sans Bold"/>
                <a:ea typeface="Open Sans Bold"/>
                <a:cs typeface="Open Sans Bold"/>
                <a:sym typeface="Open Sans Bold"/>
              </a:rPr>
              <a:t>CÁC SỐ ĐẶC TRƯNG </a:t>
            </a:r>
          </a:p>
          <a:p>
            <a:pPr algn="l">
              <a:lnSpc>
                <a:spcPts val="6410"/>
              </a:lnSpc>
            </a:pPr>
            <a:r>
              <a:rPr lang="en-US" sz="5342" b="1" spc="-53">
                <a:solidFill>
                  <a:srgbClr val="FFFFFF"/>
                </a:solidFill>
                <a:latin typeface="Open Sans Bold"/>
                <a:ea typeface="Open Sans Bold"/>
                <a:cs typeface="Open Sans Bold"/>
                <a:sym typeface="Open Sans Bold"/>
              </a:rPr>
              <a:t>ĐO GIÁ TRỊ PHÂN TÁN CỦA MẪU SỐ LIỆU </a:t>
            </a:r>
          </a:p>
          <a:p>
            <a:pPr algn="l">
              <a:lnSpc>
                <a:spcPts val="6410"/>
              </a:lnSpc>
            </a:pPr>
            <a:r>
              <a:rPr lang="en-US" sz="5342" b="1" spc="-53">
                <a:solidFill>
                  <a:srgbClr val="FFFFFF"/>
                </a:solidFill>
                <a:latin typeface="Open Sans Bold"/>
                <a:ea typeface="Open Sans Bold"/>
                <a:cs typeface="Open Sans Bold"/>
                <a:sym typeface="Open Sans Bold"/>
              </a:rPr>
              <a:t>KHÔNG GHÉP NHÓM </a:t>
            </a:r>
          </a:p>
        </p:txBody>
      </p:sp>
      <p:sp>
        <p:nvSpPr>
          <p:cNvPr id="19" name="TextBox 19"/>
          <p:cNvSpPr txBox="1"/>
          <p:nvPr/>
        </p:nvSpPr>
        <p:spPr>
          <a:xfrm>
            <a:off x="1028700" y="971550"/>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20" name="TextBox 20"/>
          <p:cNvSpPr txBox="1"/>
          <p:nvPr/>
        </p:nvSpPr>
        <p:spPr>
          <a:xfrm>
            <a:off x="1028700" y="1399495"/>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21" name="TextBox 21"/>
          <p:cNvSpPr txBox="1"/>
          <p:nvPr/>
        </p:nvSpPr>
        <p:spPr>
          <a:xfrm>
            <a:off x="1028700" y="8826626"/>
            <a:ext cx="16230600" cy="497694"/>
          </a:xfrm>
          <a:prstGeom prst="rect">
            <a:avLst/>
          </a:prstGeom>
        </p:spPr>
        <p:txBody>
          <a:bodyPr lIns="0" tIns="0" rIns="0" bIns="0" rtlCol="0" anchor="t">
            <a:spAutoFit/>
          </a:bodyPr>
          <a:lstStyle/>
          <a:p>
            <a:pPr algn="l">
              <a:lnSpc>
                <a:spcPts val="4061"/>
              </a:lnSpc>
            </a:pPr>
            <a:r>
              <a:rPr lang="en-US" sz="2899" b="1">
                <a:solidFill>
                  <a:srgbClr val="FFFFFF"/>
                </a:solidFill>
                <a:latin typeface="Open Sans Bold"/>
                <a:ea typeface="Open Sans Bold"/>
                <a:cs typeface="Open Sans Bold"/>
                <a:sym typeface="Open Sans Bold"/>
              </a:rPr>
              <a:t>GV: Phan Hữu Thành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615767"/>
            <a:ext cx="5804891" cy="735565"/>
            <a:chOff x="0" y="0"/>
            <a:chExt cx="1773492" cy="224728"/>
          </a:xfrm>
        </p:grpSpPr>
        <p:sp>
          <p:nvSpPr>
            <p:cNvPr id="3" name="Freeform 3"/>
            <p:cNvSpPr/>
            <p:nvPr/>
          </p:nvSpPr>
          <p:spPr>
            <a:xfrm>
              <a:off x="0" y="0"/>
              <a:ext cx="1773492" cy="224728"/>
            </a:xfrm>
            <a:custGeom>
              <a:avLst/>
              <a:gdLst/>
              <a:ahLst/>
              <a:cxnLst/>
              <a:rect l="l" t="t" r="r" b="b"/>
              <a:pathLst>
                <a:path w="1773492" h="224728">
                  <a:moveTo>
                    <a:pt x="112364" y="0"/>
                  </a:moveTo>
                  <a:lnTo>
                    <a:pt x="1661128" y="0"/>
                  </a:lnTo>
                  <a:cubicBezTo>
                    <a:pt x="1723185" y="0"/>
                    <a:pt x="1773492" y="50307"/>
                    <a:pt x="1773492" y="112364"/>
                  </a:cubicBezTo>
                  <a:lnTo>
                    <a:pt x="1773492" y="112364"/>
                  </a:lnTo>
                  <a:cubicBezTo>
                    <a:pt x="1773492" y="142165"/>
                    <a:pt x="1761654" y="170745"/>
                    <a:pt x="1740581" y="191817"/>
                  </a:cubicBezTo>
                  <a:cubicBezTo>
                    <a:pt x="1719509" y="212889"/>
                    <a:pt x="1690929" y="224728"/>
                    <a:pt x="1661128"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73492"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86988" y="781766"/>
            <a:ext cx="458254" cy="458254"/>
          </a:xfrm>
          <a:custGeom>
            <a:avLst/>
            <a:gdLst/>
            <a:ahLst/>
            <a:cxnLst/>
            <a:rect l="l" t="t" r="r" b="b"/>
            <a:pathLst>
              <a:path w="458254" h="458254">
                <a:moveTo>
                  <a:pt x="0" y="0"/>
                </a:moveTo>
                <a:lnTo>
                  <a:pt x="458253" y="0"/>
                </a:lnTo>
                <a:lnTo>
                  <a:pt x="458253" y="458254"/>
                </a:lnTo>
                <a:lnTo>
                  <a:pt x="0" y="45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26532" y="668213"/>
            <a:ext cx="4873277" cy="571807"/>
          </a:xfrm>
          <a:prstGeom prst="rect">
            <a:avLst/>
          </a:prstGeom>
        </p:spPr>
        <p:txBody>
          <a:bodyPr lIns="0" tIns="0" rIns="0" bIns="0" rtlCol="0" anchor="t">
            <a:spAutoFit/>
          </a:bodyPr>
          <a:lstStyle/>
          <a:p>
            <a:pPr algn="l">
              <a:lnSpc>
                <a:spcPts val="4660"/>
              </a:lnSpc>
            </a:pPr>
            <a:r>
              <a:rPr lang="en-US" sz="3328" b="1">
                <a:solidFill>
                  <a:srgbClr val="15136E"/>
                </a:solidFill>
                <a:latin typeface="Open Sans Bold"/>
                <a:ea typeface="Open Sans Bold"/>
                <a:cs typeface="Open Sans Bold"/>
                <a:sym typeface="Open Sans Bold"/>
              </a:rPr>
              <a:t>KẾT QUẢ - NHÓM 01</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pic>
        <p:nvPicPr>
          <p:cNvPr id="10" name="Picture 9">
            <a:extLst>
              <a:ext uri="{FF2B5EF4-FFF2-40B4-BE49-F238E27FC236}">
                <a16:creationId xmlns:a16="http://schemas.microsoft.com/office/drawing/2014/main" id="{8A8286B7-1B66-FFD6-E65F-32BEECD2E0DF}"/>
              </a:ext>
            </a:extLst>
          </p:cNvPr>
          <p:cNvPicPr>
            <a:picLocks noChangeAspect="1"/>
          </p:cNvPicPr>
          <p:nvPr/>
        </p:nvPicPr>
        <p:blipFill>
          <a:blip r:embed="rId4"/>
          <a:stretch>
            <a:fillRect/>
          </a:stretch>
        </p:blipFill>
        <p:spPr>
          <a:xfrm>
            <a:off x="742184" y="1911745"/>
            <a:ext cx="16803632" cy="760618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615767"/>
            <a:ext cx="5804891" cy="735565"/>
            <a:chOff x="0" y="0"/>
            <a:chExt cx="1773492" cy="224728"/>
          </a:xfrm>
        </p:grpSpPr>
        <p:sp>
          <p:nvSpPr>
            <p:cNvPr id="3" name="Freeform 3"/>
            <p:cNvSpPr/>
            <p:nvPr/>
          </p:nvSpPr>
          <p:spPr>
            <a:xfrm>
              <a:off x="0" y="0"/>
              <a:ext cx="1773492" cy="224728"/>
            </a:xfrm>
            <a:custGeom>
              <a:avLst/>
              <a:gdLst/>
              <a:ahLst/>
              <a:cxnLst/>
              <a:rect l="l" t="t" r="r" b="b"/>
              <a:pathLst>
                <a:path w="1773492" h="224728">
                  <a:moveTo>
                    <a:pt x="112364" y="0"/>
                  </a:moveTo>
                  <a:lnTo>
                    <a:pt x="1661128" y="0"/>
                  </a:lnTo>
                  <a:cubicBezTo>
                    <a:pt x="1723185" y="0"/>
                    <a:pt x="1773492" y="50307"/>
                    <a:pt x="1773492" y="112364"/>
                  </a:cubicBezTo>
                  <a:lnTo>
                    <a:pt x="1773492" y="112364"/>
                  </a:lnTo>
                  <a:cubicBezTo>
                    <a:pt x="1773492" y="142165"/>
                    <a:pt x="1761654" y="170745"/>
                    <a:pt x="1740581" y="191817"/>
                  </a:cubicBezTo>
                  <a:cubicBezTo>
                    <a:pt x="1719509" y="212889"/>
                    <a:pt x="1690929" y="224728"/>
                    <a:pt x="1661128"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73492"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86988" y="781766"/>
            <a:ext cx="458254" cy="458254"/>
          </a:xfrm>
          <a:custGeom>
            <a:avLst/>
            <a:gdLst/>
            <a:ahLst/>
            <a:cxnLst/>
            <a:rect l="l" t="t" r="r" b="b"/>
            <a:pathLst>
              <a:path w="458254" h="458254">
                <a:moveTo>
                  <a:pt x="0" y="0"/>
                </a:moveTo>
                <a:lnTo>
                  <a:pt x="458253" y="0"/>
                </a:lnTo>
                <a:lnTo>
                  <a:pt x="458253" y="458254"/>
                </a:lnTo>
                <a:lnTo>
                  <a:pt x="0" y="45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26532" y="668213"/>
            <a:ext cx="4873277" cy="571807"/>
          </a:xfrm>
          <a:prstGeom prst="rect">
            <a:avLst/>
          </a:prstGeom>
        </p:spPr>
        <p:txBody>
          <a:bodyPr lIns="0" tIns="0" rIns="0" bIns="0" rtlCol="0" anchor="t">
            <a:spAutoFit/>
          </a:bodyPr>
          <a:lstStyle/>
          <a:p>
            <a:pPr algn="l">
              <a:lnSpc>
                <a:spcPts val="4660"/>
              </a:lnSpc>
            </a:pPr>
            <a:r>
              <a:rPr lang="en-US" sz="3328" b="1">
                <a:solidFill>
                  <a:srgbClr val="15136E"/>
                </a:solidFill>
                <a:latin typeface="Open Sans Bold"/>
                <a:ea typeface="Open Sans Bold"/>
                <a:cs typeface="Open Sans Bold"/>
                <a:sym typeface="Open Sans Bold"/>
              </a:rPr>
              <a:t>KẾT QUẢ - NHÓM 02</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pic>
        <p:nvPicPr>
          <p:cNvPr id="9" name="Picture 8">
            <a:extLst>
              <a:ext uri="{FF2B5EF4-FFF2-40B4-BE49-F238E27FC236}">
                <a16:creationId xmlns:a16="http://schemas.microsoft.com/office/drawing/2014/main" id="{F3B0139A-FCB3-CE2B-2FE4-26BC0DEF2553}"/>
              </a:ext>
            </a:extLst>
          </p:cNvPr>
          <p:cNvPicPr>
            <a:picLocks noChangeAspect="1"/>
          </p:cNvPicPr>
          <p:nvPr/>
        </p:nvPicPr>
        <p:blipFill>
          <a:blip r:embed="rId4"/>
          <a:stretch>
            <a:fillRect/>
          </a:stretch>
        </p:blipFill>
        <p:spPr>
          <a:xfrm>
            <a:off x="2965143" y="1616995"/>
            <a:ext cx="12357713" cy="791908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sp>
        <p:nvSpPr>
          <p:cNvPr id="2" name="TextBox 2"/>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3" name="TextBox 3"/>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4" name="TextBox 4"/>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grpSp>
        <p:nvGrpSpPr>
          <p:cNvPr id="5" name="Group 5"/>
          <p:cNvGrpSpPr/>
          <p:nvPr/>
        </p:nvGrpSpPr>
        <p:grpSpPr>
          <a:xfrm>
            <a:off x="1541020" y="2320787"/>
            <a:ext cx="15205962" cy="7168964"/>
            <a:chOff x="0" y="0"/>
            <a:chExt cx="20274615" cy="9558619"/>
          </a:xfrm>
        </p:grpSpPr>
        <p:grpSp>
          <p:nvGrpSpPr>
            <p:cNvPr id="6" name="Group 6"/>
            <p:cNvGrpSpPr/>
            <p:nvPr/>
          </p:nvGrpSpPr>
          <p:grpSpPr>
            <a:xfrm>
              <a:off x="0" y="1768248"/>
              <a:ext cx="9936955" cy="7790371"/>
              <a:chOff x="0" y="-47625"/>
              <a:chExt cx="1579297" cy="1238137"/>
            </a:xfrm>
          </p:grpSpPr>
          <p:sp>
            <p:nvSpPr>
              <p:cNvPr id="7" name="Freeform 7"/>
              <p:cNvSpPr/>
              <p:nvPr/>
            </p:nvSpPr>
            <p:spPr>
              <a:xfrm>
                <a:off x="0" y="0"/>
                <a:ext cx="1579297" cy="1190512"/>
              </a:xfrm>
              <a:custGeom>
                <a:avLst/>
                <a:gdLst/>
                <a:ahLst/>
                <a:cxnLst/>
                <a:rect l="l" t="t" r="r" b="b"/>
                <a:pathLst>
                  <a:path w="1579297" h="1190512">
                    <a:moveTo>
                      <a:pt x="18698" y="0"/>
                    </a:moveTo>
                    <a:lnTo>
                      <a:pt x="1560598" y="0"/>
                    </a:lnTo>
                    <a:cubicBezTo>
                      <a:pt x="1570925" y="0"/>
                      <a:pt x="1579297" y="8372"/>
                      <a:pt x="1579297" y="18698"/>
                    </a:cubicBezTo>
                    <a:lnTo>
                      <a:pt x="1579297" y="1171813"/>
                    </a:lnTo>
                    <a:cubicBezTo>
                      <a:pt x="1579297" y="1182140"/>
                      <a:pt x="1570925" y="1190512"/>
                      <a:pt x="1560598" y="1190512"/>
                    </a:cubicBezTo>
                    <a:lnTo>
                      <a:pt x="18698" y="1190512"/>
                    </a:lnTo>
                    <a:cubicBezTo>
                      <a:pt x="8372" y="1190512"/>
                      <a:pt x="0" y="1182140"/>
                      <a:pt x="0" y="1171813"/>
                    </a:cubicBezTo>
                    <a:lnTo>
                      <a:pt x="0" y="18698"/>
                    </a:lnTo>
                    <a:cubicBezTo>
                      <a:pt x="0" y="8372"/>
                      <a:pt x="8372" y="0"/>
                      <a:pt x="18698" y="0"/>
                    </a:cubicBezTo>
                    <a:close/>
                  </a:path>
                </a:pathLst>
              </a:custGeom>
              <a:solidFill>
                <a:srgbClr val="FFFFFF"/>
              </a:solidFill>
            </p:spPr>
          </p:sp>
          <p:sp>
            <p:nvSpPr>
              <p:cNvPr id="8" name="TextBox 8"/>
              <p:cNvSpPr txBox="1"/>
              <p:nvPr/>
            </p:nvSpPr>
            <p:spPr>
              <a:xfrm>
                <a:off x="0" y="-47625"/>
                <a:ext cx="1579297" cy="1238137"/>
              </a:xfrm>
              <a:prstGeom prst="rect">
                <a:avLst/>
              </a:prstGeom>
            </p:spPr>
            <p:txBody>
              <a:bodyPr lIns="50800" tIns="50800" rIns="50800" bIns="50800" rtlCol="0" anchor="ctr"/>
              <a:lstStyle/>
              <a:p>
                <a:pPr algn="ctr">
                  <a:lnSpc>
                    <a:spcPts val="3360"/>
                  </a:lnSpc>
                </a:pPr>
                <a:endParaRPr/>
              </a:p>
            </p:txBody>
          </p:sp>
        </p:grpSp>
        <p:grpSp>
          <p:nvGrpSpPr>
            <p:cNvPr id="9" name="Group 9"/>
            <p:cNvGrpSpPr/>
            <p:nvPr/>
          </p:nvGrpSpPr>
          <p:grpSpPr>
            <a:xfrm>
              <a:off x="2023790" y="1486493"/>
              <a:ext cx="5889375" cy="1162824"/>
              <a:chOff x="0" y="0"/>
              <a:chExt cx="936008" cy="184810"/>
            </a:xfrm>
          </p:grpSpPr>
          <p:sp>
            <p:nvSpPr>
              <p:cNvPr id="10" name="Freeform 10"/>
              <p:cNvSpPr/>
              <p:nvPr/>
            </p:nvSpPr>
            <p:spPr>
              <a:xfrm>
                <a:off x="0" y="0"/>
                <a:ext cx="936008" cy="184810"/>
              </a:xfrm>
              <a:custGeom>
                <a:avLst/>
                <a:gdLst/>
                <a:ahLst/>
                <a:cxnLst/>
                <a:rect l="l" t="t" r="r" b="b"/>
                <a:pathLst>
                  <a:path w="936008" h="184810">
                    <a:moveTo>
                      <a:pt x="31549" y="0"/>
                    </a:moveTo>
                    <a:lnTo>
                      <a:pt x="904459" y="0"/>
                    </a:lnTo>
                    <a:cubicBezTo>
                      <a:pt x="912826" y="0"/>
                      <a:pt x="920851" y="3324"/>
                      <a:pt x="926767" y="9241"/>
                    </a:cubicBezTo>
                    <a:cubicBezTo>
                      <a:pt x="932684" y="15157"/>
                      <a:pt x="936008" y="23182"/>
                      <a:pt x="936008" y="31549"/>
                    </a:cubicBezTo>
                    <a:lnTo>
                      <a:pt x="936008" y="153260"/>
                    </a:lnTo>
                    <a:cubicBezTo>
                      <a:pt x="936008" y="170684"/>
                      <a:pt x="921883" y="184810"/>
                      <a:pt x="904459" y="184810"/>
                    </a:cubicBezTo>
                    <a:lnTo>
                      <a:pt x="31549" y="184810"/>
                    </a:lnTo>
                    <a:cubicBezTo>
                      <a:pt x="14125" y="184810"/>
                      <a:pt x="0" y="170684"/>
                      <a:pt x="0" y="153260"/>
                    </a:cubicBezTo>
                    <a:lnTo>
                      <a:pt x="0" y="31549"/>
                    </a:lnTo>
                    <a:cubicBezTo>
                      <a:pt x="0" y="14125"/>
                      <a:pt x="14125" y="0"/>
                      <a:pt x="31549" y="0"/>
                    </a:cubicBezTo>
                    <a:close/>
                  </a:path>
                </a:pathLst>
              </a:custGeom>
              <a:solidFill>
                <a:srgbClr val="FFCF00"/>
              </a:solidFill>
            </p:spPr>
          </p:sp>
          <p:sp>
            <p:nvSpPr>
              <p:cNvPr id="11" name="TextBox 11"/>
              <p:cNvSpPr txBox="1"/>
              <p:nvPr/>
            </p:nvSpPr>
            <p:spPr>
              <a:xfrm>
                <a:off x="0" y="-47625"/>
                <a:ext cx="936008" cy="232435"/>
              </a:xfrm>
              <a:prstGeom prst="rect">
                <a:avLst/>
              </a:prstGeom>
            </p:spPr>
            <p:txBody>
              <a:bodyPr lIns="50800" tIns="50800" rIns="50800" bIns="50800" rtlCol="0" anchor="ctr"/>
              <a:lstStyle/>
              <a:p>
                <a:pPr algn="ctr">
                  <a:lnSpc>
                    <a:spcPts val="3360"/>
                  </a:lnSpc>
                </a:pPr>
                <a:endParaRPr/>
              </a:p>
            </p:txBody>
          </p:sp>
        </p:grpSp>
        <p:sp>
          <p:nvSpPr>
            <p:cNvPr id="12" name="TextBox 12"/>
            <p:cNvSpPr txBox="1"/>
            <p:nvPr/>
          </p:nvSpPr>
          <p:spPr>
            <a:xfrm>
              <a:off x="2430380" y="1714010"/>
              <a:ext cx="5076195" cy="650641"/>
            </a:xfrm>
            <a:prstGeom prst="rect">
              <a:avLst/>
            </a:prstGeom>
          </p:spPr>
          <p:txBody>
            <a:bodyPr lIns="0" tIns="0" rIns="0" bIns="0" rtlCol="0" anchor="t">
              <a:spAutoFit/>
            </a:bodyPr>
            <a:lstStyle/>
            <a:p>
              <a:pPr algn="ctr">
                <a:lnSpc>
                  <a:spcPts val="4176"/>
                </a:lnSpc>
              </a:pPr>
              <a:r>
                <a:rPr lang="en-US" sz="2982" b="1">
                  <a:solidFill>
                    <a:srgbClr val="15136E"/>
                  </a:solidFill>
                  <a:latin typeface="Inter Semi-Bold"/>
                  <a:ea typeface="Inter Semi-Bold"/>
                  <a:cs typeface="Inter Semi-Bold"/>
                  <a:sym typeface="Inter Semi-Bold"/>
                </a:rPr>
                <a:t>NHÓM 01</a:t>
              </a:r>
            </a:p>
          </p:txBody>
        </p:sp>
        <p:sp>
          <p:nvSpPr>
            <p:cNvPr id="13" name="TextBox 13"/>
            <p:cNvSpPr txBox="1"/>
            <p:nvPr/>
          </p:nvSpPr>
          <p:spPr>
            <a:xfrm>
              <a:off x="818365" y="3074312"/>
              <a:ext cx="8300224" cy="718963"/>
            </a:xfrm>
            <a:prstGeom prst="rect">
              <a:avLst/>
            </a:prstGeom>
          </p:spPr>
          <p:txBody>
            <a:bodyPr lIns="0" tIns="0" rIns="0" bIns="0" rtlCol="0" anchor="t">
              <a:spAutoFit/>
            </a:bodyPr>
            <a:lstStyle/>
            <a:p>
              <a:pPr algn="ctr">
                <a:lnSpc>
                  <a:spcPts val="4535"/>
                </a:lnSpc>
                <a:spcBef>
                  <a:spcPct val="0"/>
                </a:spcBef>
              </a:pPr>
              <a:r>
                <a:rPr lang="en-US" sz="3239" b="1">
                  <a:solidFill>
                    <a:srgbClr val="000000"/>
                  </a:solidFill>
                  <a:latin typeface="Open Sans Semi-Bold"/>
                  <a:ea typeface="Open Sans Semi-Bold"/>
                  <a:cs typeface="Open Sans Semi-Bold"/>
                  <a:sym typeface="Open Sans Semi-Bold"/>
                </a:rPr>
                <a:t>SẢN PHẨM HOẠT ĐỘNG 01</a:t>
              </a:r>
            </a:p>
          </p:txBody>
        </p:sp>
        <p:grpSp>
          <p:nvGrpSpPr>
            <p:cNvPr id="14" name="Group 14"/>
            <p:cNvGrpSpPr/>
            <p:nvPr/>
          </p:nvGrpSpPr>
          <p:grpSpPr>
            <a:xfrm>
              <a:off x="10337660" y="2067905"/>
              <a:ext cx="9936955" cy="7490714"/>
              <a:chOff x="0" y="0"/>
              <a:chExt cx="1579297" cy="1190512"/>
            </a:xfrm>
          </p:grpSpPr>
          <p:sp>
            <p:nvSpPr>
              <p:cNvPr id="15" name="Freeform 15"/>
              <p:cNvSpPr/>
              <p:nvPr/>
            </p:nvSpPr>
            <p:spPr>
              <a:xfrm>
                <a:off x="0" y="0"/>
                <a:ext cx="1579297" cy="1190512"/>
              </a:xfrm>
              <a:custGeom>
                <a:avLst/>
                <a:gdLst/>
                <a:ahLst/>
                <a:cxnLst/>
                <a:rect l="l" t="t" r="r" b="b"/>
                <a:pathLst>
                  <a:path w="1579297" h="1190512">
                    <a:moveTo>
                      <a:pt x="18698" y="0"/>
                    </a:moveTo>
                    <a:lnTo>
                      <a:pt x="1560598" y="0"/>
                    </a:lnTo>
                    <a:cubicBezTo>
                      <a:pt x="1570925" y="0"/>
                      <a:pt x="1579297" y="8372"/>
                      <a:pt x="1579297" y="18698"/>
                    </a:cubicBezTo>
                    <a:lnTo>
                      <a:pt x="1579297" y="1171813"/>
                    </a:lnTo>
                    <a:cubicBezTo>
                      <a:pt x="1579297" y="1182140"/>
                      <a:pt x="1570925" y="1190512"/>
                      <a:pt x="1560598" y="1190512"/>
                    </a:cubicBezTo>
                    <a:lnTo>
                      <a:pt x="18698" y="1190512"/>
                    </a:lnTo>
                    <a:cubicBezTo>
                      <a:pt x="8372" y="1190512"/>
                      <a:pt x="0" y="1182140"/>
                      <a:pt x="0" y="1171813"/>
                    </a:cubicBezTo>
                    <a:lnTo>
                      <a:pt x="0" y="18698"/>
                    </a:lnTo>
                    <a:cubicBezTo>
                      <a:pt x="0" y="8372"/>
                      <a:pt x="8372" y="0"/>
                      <a:pt x="18698" y="0"/>
                    </a:cubicBezTo>
                    <a:close/>
                  </a:path>
                </a:pathLst>
              </a:custGeom>
              <a:solidFill>
                <a:srgbClr val="FFFFFF"/>
              </a:solidFill>
            </p:spPr>
          </p:sp>
          <p:sp>
            <p:nvSpPr>
              <p:cNvPr id="16" name="TextBox 16"/>
              <p:cNvSpPr txBox="1"/>
              <p:nvPr/>
            </p:nvSpPr>
            <p:spPr>
              <a:xfrm>
                <a:off x="0" y="-47625"/>
                <a:ext cx="1579297" cy="1238137"/>
              </a:xfrm>
              <a:prstGeom prst="rect">
                <a:avLst/>
              </a:prstGeom>
            </p:spPr>
            <p:txBody>
              <a:bodyPr lIns="50800" tIns="50800" rIns="50800" bIns="50800" rtlCol="0" anchor="ctr"/>
              <a:lstStyle/>
              <a:p>
                <a:pPr algn="ctr">
                  <a:lnSpc>
                    <a:spcPts val="3360"/>
                  </a:lnSpc>
                </a:pPr>
                <a:endParaRPr/>
              </a:p>
            </p:txBody>
          </p:sp>
        </p:grpSp>
        <p:grpSp>
          <p:nvGrpSpPr>
            <p:cNvPr id="17" name="Group 17"/>
            <p:cNvGrpSpPr/>
            <p:nvPr/>
          </p:nvGrpSpPr>
          <p:grpSpPr>
            <a:xfrm>
              <a:off x="12361449" y="1486493"/>
              <a:ext cx="5889375" cy="1162824"/>
              <a:chOff x="0" y="0"/>
              <a:chExt cx="936008" cy="184810"/>
            </a:xfrm>
          </p:grpSpPr>
          <p:sp>
            <p:nvSpPr>
              <p:cNvPr id="18" name="Freeform 18"/>
              <p:cNvSpPr/>
              <p:nvPr/>
            </p:nvSpPr>
            <p:spPr>
              <a:xfrm>
                <a:off x="0" y="0"/>
                <a:ext cx="936008" cy="184810"/>
              </a:xfrm>
              <a:custGeom>
                <a:avLst/>
                <a:gdLst/>
                <a:ahLst/>
                <a:cxnLst/>
                <a:rect l="l" t="t" r="r" b="b"/>
                <a:pathLst>
                  <a:path w="936008" h="184810">
                    <a:moveTo>
                      <a:pt x="31549" y="0"/>
                    </a:moveTo>
                    <a:lnTo>
                      <a:pt x="904459" y="0"/>
                    </a:lnTo>
                    <a:cubicBezTo>
                      <a:pt x="912826" y="0"/>
                      <a:pt x="920851" y="3324"/>
                      <a:pt x="926767" y="9241"/>
                    </a:cubicBezTo>
                    <a:cubicBezTo>
                      <a:pt x="932684" y="15157"/>
                      <a:pt x="936008" y="23182"/>
                      <a:pt x="936008" y="31549"/>
                    </a:cubicBezTo>
                    <a:lnTo>
                      <a:pt x="936008" y="153260"/>
                    </a:lnTo>
                    <a:cubicBezTo>
                      <a:pt x="936008" y="170684"/>
                      <a:pt x="921883" y="184810"/>
                      <a:pt x="904459" y="184810"/>
                    </a:cubicBezTo>
                    <a:lnTo>
                      <a:pt x="31549" y="184810"/>
                    </a:lnTo>
                    <a:cubicBezTo>
                      <a:pt x="14125" y="184810"/>
                      <a:pt x="0" y="170684"/>
                      <a:pt x="0" y="153260"/>
                    </a:cubicBezTo>
                    <a:lnTo>
                      <a:pt x="0" y="31549"/>
                    </a:lnTo>
                    <a:cubicBezTo>
                      <a:pt x="0" y="14125"/>
                      <a:pt x="14125" y="0"/>
                      <a:pt x="31549" y="0"/>
                    </a:cubicBezTo>
                    <a:close/>
                  </a:path>
                </a:pathLst>
              </a:custGeom>
              <a:solidFill>
                <a:srgbClr val="FFCF00"/>
              </a:solidFill>
            </p:spPr>
          </p:sp>
          <p:sp>
            <p:nvSpPr>
              <p:cNvPr id="19" name="TextBox 19"/>
              <p:cNvSpPr txBox="1"/>
              <p:nvPr/>
            </p:nvSpPr>
            <p:spPr>
              <a:xfrm>
                <a:off x="0" y="-47625"/>
                <a:ext cx="936008" cy="232435"/>
              </a:xfrm>
              <a:prstGeom prst="rect">
                <a:avLst/>
              </a:prstGeom>
            </p:spPr>
            <p:txBody>
              <a:bodyPr lIns="50800" tIns="50800" rIns="50800" bIns="50800" rtlCol="0" anchor="ctr"/>
              <a:lstStyle/>
              <a:p>
                <a:pPr algn="ctr">
                  <a:lnSpc>
                    <a:spcPts val="3360"/>
                  </a:lnSpc>
                </a:pPr>
                <a:endParaRPr/>
              </a:p>
            </p:txBody>
          </p:sp>
        </p:grpSp>
        <p:sp>
          <p:nvSpPr>
            <p:cNvPr id="20" name="TextBox 20"/>
            <p:cNvSpPr txBox="1"/>
            <p:nvPr/>
          </p:nvSpPr>
          <p:spPr>
            <a:xfrm>
              <a:off x="12768039" y="1714010"/>
              <a:ext cx="5076195" cy="650641"/>
            </a:xfrm>
            <a:prstGeom prst="rect">
              <a:avLst/>
            </a:prstGeom>
          </p:spPr>
          <p:txBody>
            <a:bodyPr lIns="0" tIns="0" rIns="0" bIns="0" rtlCol="0" anchor="t">
              <a:spAutoFit/>
            </a:bodyPr>
            <a:lstStyle/>
            <a:p>
              <a:pPr algn="ctr">
                <a:lnSpc>
                  <a:spcPts val="4176"/>
                </a:lnSpc>
              </a:pPr>
              <a:r>
                <a:rPr lang="en-US" sz="2982" b="1">
                  <a:solidFill>
                    <a:srgbClr val="15136E"/>
                  </a:solidFill>
                  <a:latin typeface="Inter Semi-Bold"/>
                  <a:ea typeface="Inter Semi-Bold"/>
                  <a:cs typeface="Inter Semi-Bold"/>
                  <a:sym typeface="Inter Semi-Bold"/>
                </a:rPr>
                <a:t>NHÓM 02</a:t>
              </a:r>
            </a:p>
          </p:txBody>
        </p:sp>
        <p:grpSp>
          <p:nvGrpSpPr>
            <p:cNvPr id="21" name="Group 21"/>
            <p:cNvGrpSpPr/>
            <p:nvPr/>
          </p:nvGrpSpPr>
          <p:grpSpPr>
            <a:xfrm>
              <a:off x="4187251" y="0"/>
              <a:ext cx="11938725" cy="1013878"/>
              <a:chOff x="0" y="0"/>
              <a:chExt cx="2646236" cy="224728"/>
            </a:xfrm>
          </p:grpSpPr>
          <p:sp>
            <p:nvSpPr>
              <p:cNvPr id="22" name="Freeform 22"/>
              <p:cNvSpPr/>
              <p:nvPr/>
            </p:nvSpPr>
            <p:spPr>
              <a:xfrm>
                <a:off x="0" y="0"/>
                <a:ext cx="2646236" cy="224728"/>
              </a:xfrm>
              <a:custGeom>
                <a:avLst/>
                <a:gdLst/>
                <a:ahLst/>
                <a:cxnLst/>
                <a:rect l="l" t="t" r="r" b="b"/>
                <a:pathLst>
                  <a:path w="2646236" h="224728">
                    <a:moveTo>
                      <a:pt x="86463" y="0"/>
                    </a:moveTo>
                    <a:lnTo>
                      <a:pt x="2559773" y="0"/>
                    </a:lnTo>
                    <a:cubicBezTo>
                      <a:pt x="2607525" y="0"/>
                      <a:pt x="2646236" y="38711"/>
                      <a:pt x="2646236" y="86463"/>
                    </a:cubicBezTo>
                    <a:lnTo>
                      <a:pt x="2646236" y="138265"/>
                    </a:lnTo>
                    <a:cubicBezTo>
                      <a:pt x="2646236" y="186017"/>
                      <a:pt x="2607525" y="224728"/>
                      <a:pt x="2559773" y="224728"/>
                    </a:cubicBezTo>
                    <a:lnTo>
                      <a:pt x="86463" y="224728"/>
                    </a:lnTo>
                    <a:cubicBezTo>
                      <a:pt x="38711" y="224728"/>
                      <a:pt x="0" y="186017"/>
                      <a:pt x="0" y="138265"/>
                    </a:cubicBezTo>
                    <a:lnTo>
                      <a:pt x="0" y="86463"/>
                    </a:lnTo>
                    <a:cubicBezTo>
                      <a:pt x="0" y="38711"/>
                      <a:pt x="38711" y="0"/>
                      <a:pt x="86463" y="0"/>
                    </a:cubicBezTo>
                    <a:close/>
                  </a:path>
                </a:pathLst>
              </a:custGeom>
              <a:solidFill>
                <a:srgbClr val="FFFFFF"/>
              </a:solidFill>
              <a:ln cap="rnd">
                <a:noFill/>
                <a:prstDash val="solid"/>
                <a:round/>
              </a:ln>
            </p:spPr>
          </p:sp>
          <p:sp>
            <p:nvSpPr>
              <p:cNvPr id="23" name="TextBox 23"/>
              <p:cNvSpPr txBox="1"/>
              <p:nvPr/>
            </p:nvSpPr>
            <p:spPr>
              <a:xfrm>
                <a:off x="0" y="-38100"/>
                <a:ext cx="2646236" cy="262828"/>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14798907" y="185736"/>
              <a:ext cx="631641" cy="631641"/>
            </a:xfrm>
            <a:custGeom>
              <a:avLst/>
              <a:gdLst/>
              <a:ahLst/>
              <a:cxnLst/>
              <a:rect l="l" t="t" r="r" b="b"/>
              <a:pathLst>
                <a:path w="631641" h="631641">
                  <a:moveTo>
                    <a:pt x="0" y="0"/>
                  </a:moveTo>
                  <a:lnTo>
                    <a:pt x="631642" y="0"/>
                  </a:lnTo>
                  <a:lnTo>
                    <a:pt x="631642" y="631641"/>
                  </a:lnTo>
                  <a:lnTo>
                    <a:pt x="0" y="6316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4968477" y="92136"/>
              <a:ext cx="9710604" cy="762931"/>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ĐÁNH GIÁ CỦA BAN GIÁM KHẢO</a:t>
              </a:r>
            </a:p>
          </p:txBody>
        </p:sp>
        <p:sp>
          <p:nvSpPr>
            <p:cNvPr id="26" name="TextBox 26"/>
            <p:cNvSpPr txBox="1"/>
            <p:nvPr/>
          </p:nvSpPr>
          <p:spPr>
            <a:xfrm>
              <a:off x="818365" y="5669700"/>
              <a:ext cx="8300224" cy="718963"/>
            </a:xfrm>
            <a:prstGeom prst="rect">
              <a:avLst/>
            </a:prstGeom>
          </p:spPr>
          <p:txBody>
            <a:bodyPr lIns="0" tIns="0" rIns="0" bIns="0" rtlCol="0" anchor="t">
              <a:spAutoFit/>
            </a:bodyPr>
            <a:lstStyle/>
            <a:p>
              <a:pPr algn="ctr">
                <a:lnSpc>
                  <a:spcPts val="4535"/>
                </a:lnSpc>
                <a:spcBef>
                  <a:spcPct val="0"/>
                </a:spcBef>
              </a:pPr>
              <a:r>
                <a:rPr lang="en-US" sz="3239" b="1">
                  <a:solidFill>
                    <a:srgbClr val="000000"/>
                  </a:solidFill>
                  <a:latin typeface="Open Sans Semi-Bold"/>
                  <a:ea typeface="Open Sans Semi-Bold"/>
                  <a:cs typeface="Open Sans Semi-Bold"/>
                  <a:sym typeface="Open Sans Semi-Bold"/>
                </a:rPr>
                <a:t>SẢN PHẨM HOẠT ĐỘNG 02</a:t>
              </a:r>
            </a:p>
          </p:txBody>
        </p:sp>
        <p:sp>
          <p:nvSpPr>
            <p:cNvPr id="27" name="TextBox 27"/>
            <p:cNvSpPr txBox="1"/>
            <p:nvPr/>
          </p:nvSpPr>
          <p:spPr>
            <a:xfrm>
              <a:off x="1423015" y="7877218"/>
              <a:ext cx="7205197" cy="718963"/>
            </a:xfrm>
            <a:prstGeom prst="rect">
              <a:avLst/>
            </a:prstGeom>
          </p:spPr>
          <p:txBody>
            <a:bodyPr lIns="0" tIns="0" rIns="0" bIns="0" rtlCol="0" anchor="t">
              <a:spAutoFit/>
            </a:bodyPr>
            <a:lstStyle/>
            <a:p>
              <a:pPr algn="l">
                <a:lnSpc>
                  <a:spcPts val="4535"/>
                </a:lnSpc>
                <a:spcBef>
                  <a:spcPct val="0"/>
                </a:spcBef>
              </a:pPr>
              <a:r>
                <a:rPr lang="en-US" sz="3239" b="1">
                  <a:solidFill>
                    <a:srgbClr val="000000"/>
                  </a:solidFill>
                  <a:latin typeface="Open Sans Semi-Bold"/>
                  <a:ea typeface="Open Sans Semi-Bold"/>
                  <a:cs typeface="Open Sans Semi-Bold"/>
                  <a:sym typeface="Open Sans Semi-Bold"/>
                </a:rPr>
                <a:t>TỔNG ĐIỂM: </a:t>
              </a:r>
              <a:r>
                <a:rPr lang="en-US" sz="3239" b="1">
                  <a:solidFill>
                    <a:srgbClr val="FF0000"/>
                  </a:solidFill>
                  <a:latin typeface="Open Sans Semi-Bold"/>
                  <a:ea typeface="Open Sans Semi-Bold"/>
                  <a:cs typeface="Open Sans Semi-Bold"/>
                  <a:sym typeface="Open Sans Semi-Bold"/>
                </a:rPr>
                <a:t>49</a:t>
              </a:r>
            </a:p>
          </p:txBody>
        </p:sp>
        <p:sp>
          <p:nvSpPr>
            <p:cNvPr id="28" name="TextBox 28"/>
            <p:cNvSpPr txBox="1"/>
            <p:nvPr/>
          </p:nvSpPr>
          <p:spPr>
            <a:xfrm>
              <a:off x="1423015" y="4116936"/>
              <a:ext cx="7205197" cy="666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Điểm số: </a:t>
              </a:r>
              <a:r>
                <a:rPr lang="en-US" sz="3000" b="1">
                  <a:solidFill>
                    <a:srgbClr val="FF0000"/>
                  </a:solidFill>
                  <a:latin typeface="Open Sans"/>
                  <a:ea typeface="Open Sans"/>
                  <a:cs typeface="Open Sans"/>
                  <a:sym typeface="Open Sans"/>
                </a:rPr>
                <a:t>23,5</a:t>
              </a:r>
            </a:p>
          </p:txBody>
        </p:sp>
        <p:sp>
          <p:nvSpPr>
            <p:cNvPr id="29" name="TextBox 29"/>
            <p:cNvSpPr txBox="1"/>
            <p:nvPr/>
          </p:nvSpPr>
          <p:spPr>
            <a:xfrm>
              <a:off x="1465754" y="6712513"/>
              <a:ext cx="7205197" cy="666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Điểm số: </a:t>
              </a:r>
              <a:r>
                <a:rPr lang="en-US" sz="3000" b="1">
                  <a:solidFill>
                    <a:srgbClr val="FF0000"/>
                  </a:solidFill>
                  <a:latin typeface="Open Sans"/>
                  <a:ea typeface="Open Sans"/>
                  <a:cs typeface="Open Sans"/>
                  <a:sym typeface="Open Sans"/>
                </a:rPr>
                <a:t>25,5</a:t>
              </a:r>
            </a:p>
          </p:txBody>
        </p:sp>
        <p:sp>
          <p:nvSpPr>
            <p:cNvPr id="30" name="TextBox 30"/>
            <p:cNvSpPr txBox="1"/>
            <p:nvPr/>
          </p:nvSpPr>
          <p:spPr>
            <a:xfrm>
              <a:off x="11156025" y="3074312"/>
              <a:ext cx="8300224" cy="718963"/>
            </a:xfrm>
            <a:prstGeom prst="rect">
              <a:avLst/>
            </a:prstGeom>
          </p:spPr>
          <p:txBody>
            <a:bodyPr lIns="0" tIns="0" rIns="0" bIns="0" rtlCol="0" anchor="t">
              <a:spAutoFit/>
            </a:bodyPr>
            <a:lstStyle/>
            <a:p>
              <a:pPr algn="ctr">
                <a:lnSpc>
                  <a:spcPts val="4535"/>
                </a:lnSpc>
                <a:spcBef>
                  <a:spcPct val="0"/>
                </a:spcBef>
              </a:pPr>
              <a:r>
                <a:rPr lang="en-US" sz="3239" b="1">
                  <a:solidFill>
                    <a:srgbClr val="000000"/>
                  </a:solidFill>
                  <a:latin typeface="Open Sans Semi-Bold"/>
                  <a:ea typeface="Open Sans Semi-Bold"/>
                  <a:cs typeface="Open Sans Semi-Bold"/>
                  <a:sym typeface="Open Sans Semi-Bold"/>
                </a:rPr>
                <a:t>SẢN PHẨM HOẠT ĐỘNG 01</a:t>
              </a:r>
            </a:p>
          </p:txBody>
        </p:sp>
        <p:sp>
          <p:nvSpPr>
            <p:cNvPr id="31" name="TextBox 31"/>
            <p:cNvSpPr txBox="1"/>
            <p:nvPr/>
          </p:nvSpPr>
          <p:spPr>
            <a:xfrm>
              <a:off x="11156025" y="5669700"/>
              <a:ext cx="8300224" cy="718963"/>
            </a:xfrm>
            <a:prstGeom prst="rect">
              <a:avLst/>
            </a:prstGeom>
          </p:spPr>
          <p:txBody>
            <a:bodyPr lIns="0" tIns="0" rIns="0" bIns="0" rtlCol="0" anchor="t">
              <a:spAutoFit/>
            </a:bodyPr>
            <a:lstStyle/>
            <a:p>
              <a:pPr algn="ctr">
                <a:lnSpc>
                  <a:spcPts val="4535"/>
                </a:lnSpc>
                <a:spcBef>
                  <a:spcPct val="0"/>
                </a:spcBef>
              </a:pPr>
              <a:r>
                <a:rPr lang="en-US" sz="3239" b="1">
                  <a:solidFill>
                    <a:srgbClr val="000000"/>
                  </a:solidFill>
                  <a:latin typeface="Open Sans Semi-Bold"/>
                  <a:ea typeface="Open Sans Semi-Bold"/>
                  <a:cs typeface="Open Sans Semi-Bold"/>
                  <a:sym typeface="Open Sans Semi-Bold"/>
                </a:rPr>
                <a:t>SẢN PHẨM HOẠT ĐỘNG 02</a:t>
              </a:r>
            </a:p>
          </p:txBody>
        </p:sp>
        <p:sp>
          <p:nvSpPr>
            <p:cNvPr id="32" name="TextBox 32"/>
            <p:cNvSpPr txBox="1"/>
            <p:nvPr/>
          </p:nvSpPr>
          <p:spPr>
            <a:xfrm>
              <a:off x="11760675" y="7877218"/>
              <a:ext cx="7205197" cy="718963"/>
            </a:xfrm>
            <a:prstGeom prst="rect">
              <a:avLst/>
            </a:prstGeom>
          </p:spPr>
          <p:txBody>
            <a:bodyPr lIns="0" tIns="0" rIns="0" bIns="0" rtlCol="0" anchor="t">
              <a:spAutoFit/>
            </a:bodyPr>
            <a:lstStyle/>
            <a:p>
              <a:pPr algn="l">
                <a:lnSpc>
                  <a:spcPts val="4535"/>
                </a:lnSpc>
                <a:spcBef>
                  <a:spcPct val="0"/>
                </a:spcBef>
              </a:pPr>
              <a:r>
                <a:rPr lang="en-US" sz="3239" b="1">
                  <a:solidFill>
                    <a:srgbClr val="000000"/>
                  </a:solidFill>
                  <a:latin typeface="Open Sans Semi-Bold"/>
                  <a:ea typeface="Open Sans Semi-Bold"/>
                  <a:cs typeface="Open Sans Semi-Bold"/>
                  <a:sym typeface="Open Sans Semi-Bold"/>
                </a:rPr>
                <a:t>TỔNG ĐIỂM: </a:t>
              </a:r>
              <a:r>
                <a:rPr lang="en-US" sz="3239" b="1">
                  <a:solidFill>
                    <a:srgbClr val="FF0000"/>
                  </a:solidFill>
                  <a:latin typeface="Open Sans Semi-Bold"/>
                  <a:ea typeface="Open Sans Semi-Bold"/>
                  <a:cs typeface="Open Sans Semi-Bold"/>
                  <a:sym typeface="Open Sans Semi-Bold"/>
                </a:rPr>
                <a:t>46</a:t>
              </a:r>
            </a:p>
          </p:txBody>
        </p:sp>
        <p:sp>
          <p:nvSpPr>
            <p:cNvPr id="33" name="TextBox 33"/>
            <p:cNvSpPr txBox="1"/>
            <p:nvPr/>
          </p:nvSpPr>
          <p:spPr>
            <a:xfrm>
              <a:off x="11760675" y="4116936"/>
              <a:ext cx="7205197" cy="666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Điểm số: </a:t>
              </a:r>
              <a:r>
                <a:rPr lang="en-US" sz="3000" b="1">
                  <a:solidFill>
                    <a:srgbClr val="FF0000"/>
                  </a:solidFill>
                  <a:latin typeface="Open Sans"/>
                  <a:ea typeface="Open Sans"/>
                  <a:cs typeface="Open Sans"/>
                  <a:sym typeface="Open Sans"/>
                </a:rPr>
                <a:t>26</a:t>
              </a:r>
            </a:p>
          </p:txBody>
        </p:sp>
        <p:sp>
          <p:nvSpPr>
            <p:cNvPr id="34" name="TextBox 34"/>
            <p:cNvSpPr txBox="1"/>
            <p:nvPr/>
          </p:nvSpPr>
          <p:spPr>
            <a:xfrm>
              <a:off x="11803413" y="6712513"/>
              <a:ext cx="7205197" cy="666750"/>
            </a:xfrm>
            <a:prstGeom prst="rect">
              <a:avLst/>
            </a:prstGeom>
          </p:spPr>
          <p:txBody>
            <a:bodyPr lIns="0" tIns="0" rIns="0" bIns="0" rtlCol="0" anchor="t">
              <a:spAutoFit/>
            </a:bodyPr>
            <a:lstStyle/>
            <a:p>
              <a:pPr algn="l">
                <a:lnSpc>
                  <a:spcPts val="4200"/>
                </a:lnSpc>
                <a:spcBef>
                  <a:spcPct val="0"/>
                </a:spcBef>
              </a:pPr>
              <a:r>
                <a:rPr lang="en-US" sz="3000">
                  <a:solidFill>
                    <a:srgbClr val="000000"/>
                  </a:solidFill>
                  <a:latin typeface="Open Sans"/>
                  <a:ea typeface="Open Sans"/>
                  <a:cs typeface="Open Sans"/>
                  <a:sym typeface="Open Sans"/>
                </a:rPr>
                <a:t>Điểm số: </a:t>
              </a:r>
              <a:r>
                <a:rPr lang="en-US" sz="3000" b="1">
                  <a:solidFill>
                    <a:srgbClr val="FF0000"/>
                  </a:solidFill>
                  <a:latin typeface="Open Sans"/>
                  <a:ea typeface="Open Sans"/>
                  <a:cs typeface="Open Sans"/>
                  <a:sym typeface="Open Sans"/>
                </a:rPr>
                <a:t>20</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028267" y="2301322"/>
            <a:ext cx="6319189" cy="1563999"/>
          </a:xfrm>
          <a:custGeom>
            <a:avLst/>
            <a:gdLst/>
            <a:ahLst/>
            <a:cxnLst/>
            <a:rect l="l" t="t" r="r" b="b"/>
            <a:pathLst>
              <a:path w="6319189" h="1563999">
                <a:moveTo>
                  <a:pt x="0" y="0"/>
                </a:moveTo>
                <a:lnTo>
                  <a:pt x="6319190" y="0"/>
                </a:lnTo>
                <a:lnTo>
                  <a:pt x="6319190" y="1564000"/>
                </a:lnTo>
                <a:lnTo>
                  <a:pt x="0" y="1564000"/>
                </a:lnTo>
                <a:lnTo>
                  <a:pt x="0" y="0"/>
                </a:lnTo>
                <a:close/>
              </a:path>
            </a:pathLst>
          </a:custGeom>
          <a:blipFill>
            <a:blip r:embed="rId2"/>
            <a:stretch>
              <a:fillRect/>
            </a:stretch>
          </a:blipFill>
        </p:spPr>
      </p:sp>
      <p:sp>
        <p:nvSpPr>
          <p:cNvPr id="3" name="Freeform 3"/>
          <p:cNvSpPr/>
          <p:nvPr/>
        </p:nvSpPr>
        <p:spPr>
          <a:xfrm rot="-5400000" flipH="1">
            <a:off x="13347876" y="530184"/>
            <a:ext cx="3260080" cy="4902375"/>
          </a:xfrm>
          <a:custGeom>
            <a:avLst/>
            <a:gdLst/>
            <a:ahLst/>
            <a:cxnLst/>
            <a:rect l="l" t="t" r="r" b="b"/>
            <a:pathLst>
              <a:path w="3260080" h="4902375">
                <a:moveTo>
                  <a:pt x="3260080" y="0"/>
                </a:moveTo>
                <a:lnTo>
                  <a:pt x="0" y="0"/>
                </a:lnTo>
                <a:lnTo>
                  <a:pt x="0" y="4902376"/>
                </a:lnTo>
                <a:lnTo>
                  <a:pt x="3260080" y="4902376"/>
                </a:lnTo>
                <a:lnTo>
                  <a:pt x="3260080" y="0"/>
                </a:lnTo>
                <a:close/>
              </a:path>
            </a:pathLst>
          </a:custGeom>
          <a:blipFill>
            <a:blip r:embed="rId3"/>
            <a:stretch>
              <a:fillRect/>
            </a:stretch>
          </a:blipFill>
        </p:spPr>
      </p:sp>
      <p:sp>
        <p:nvSpPr>
          <p:cNvPr id="4" name="Freeform 4"/>
          <p:cNvSpPr/>
          <p:nvPr/>
        </p:nvSpPr>
        <p:spPr>
          <a:xfrm>
            <a:off x="83051" y="5925167"/>
            <a:ext cx="2380811" cy="3580166"/>
          </a:xfrm>
          <a:custGeom>
            <a:avLst/>
            <a:gdLst/>
            <a:ahLst/>
            <a:cxnLst/>
            <a:rect l="l" t="t" r="r" b="b"/>
            <a:pathLst>
              <a:path w="2380811" h="3580166">
                <a:moveTo>
                  <a:pt x="0" y="0"/>
                </a:moveTo>
                <a:lnTo>
                  <a:pt x="2380810" y="0"/>
                </a:lnTo>
                <a:lnTo>
                  <a:pt x="2380810" y="3580166"/>
                </a:lnTo>
                <a:lnTo>
                  <a:pt x="0" y="3580166"/>
                </a:lnTo>
                <a:lnTo>
                  <a:pt x="0" y="0"/>
                </a:lnTo>
                <a:close/>
              </a:path>
            </a:pathLst>
          </a:custGeom>
          <a:blipFill>
            <a:blip r:embed="rId3"/>
            <a:stretch>
              <a:fillRect/>
            </a:stretch>
          </a:blipFill>
        </p:spPr>
      </p:sp>
      <p:sp>
        <p:nvSpPr>
          <p:cNvPr id="5" name="Freeform 5"/>
          <p:cNvSpPr/>
          <p:nvPr/>
        </p:nvSpPr>
        <p:spPr>
          <a:xfrm>
            <a:off x="10897675" y="5143500"/>
            <a:ext cx="6531429" cy="5143500"/>
          </a:xfrm>
          <a:custGeom>
            <a:avLst/>
            <a:gdLst/>
            <a:ahLst/>
            <a:cxnLst/>
            <a:rect l="l" t="t" r="r" b="b"/>
            <a:pathLst>
              <a:path w="6531429" h="5143500">
                <a:moveTo>
                  <a:pt x="0" y="0"/>
                </a:moveTo>
                <a:lnTo>
                  <a:pt x="6531429" y="0"/>
                </a:lnTo>
                <a:lnTo>
                  <a:pt x="6531429" y="5143500"/>
                </a:lnTo>
                <a:lnTo>
                  <a:pt x="0" y="5143500"/>
                </a:lnTo>
                <a:lnTo>
                  <a:pt x="0" y="0"/>
                </a:lnTo>
                <a:close/>
              </a:path>
            </a:pathLst>
          </a:custGeom>
          <a:blipFill>
            <a:blip r:embed="rId4"/>
            <a:stretch>
              <a:fillRect/>
            </a:stretch>
          </a:blipFill>
        </p:spPr>
      </p:sp>
      <p:sp>
        <p:nvSpPr>
          <p:cNvPr id="6" name="TextBox 6"/>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7" name="TextBox 7"/>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8" name="TextBox 8"/>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9" name="TextBox 9"/>
          <p:cNvSpPr txBox="1"/>
          <p:nvPr/>
        </p:nvSpPr>
        <p:spPr>
          <a:xfrm>
            <a:off x="1273456" y="4094516"/>
            <a:ext cx="11253273" cy="2593467"/>
          </a:xfrm>
          <a:prstGeom prst="rect">
            <a:avLst/>
          </a:prstGeom>
        </p:spPr>
        <p:txBody>
          <a:bodyPr lIns="0" tIns="0" rIns="0" bIns="0" rtlCol="0" anchor="t">
            <a:spAutoFit/>
          </a:bodyPr>
          <a:lstStyle/>
          <a:p>
            <a:pPr algn="l">
              <a:lnSpc>
                <a:spcPts val="4059"/>
              </a:lnSpc>
            </a:pPr>
            <a:r>
              <a:rPr lang="en-US" sz="2899" i="1">
                <a:solidFill>
                  <a:srgbClr val="FFFFFF"/>
                </a:solidFill>
                <a:latin typeface="Open Sans Italics"/>
                <a:ea typeface="Open Sans Italics"/>
                <a:cs typeface="Open Sans Italics"/>
                <a:sym typeface="Open Sans Italics"/>
              </a:rPr>
              <a:t>Xin chúc mừng @NHÓM 01 đã xuất sắc giành chiến thắng trong cả 02 hoạt động của tiết học “CÁC SỐ ĐẶC TRƯNG ĐO GIÁ TRỊ PHÂN TÁN CỦA MẪU SỐ LIỆU KHÔNG GHÉP NHÓM”.</a:t>
            </a:r>
          </a:p>
          <a:p>
            <a:pPr algn="l">
              <a:lnSpc>
                <a:spcPts val="4059"/>
              </a:lnSpc>
            </a:pPr>
            <a:endParaRPr lang="en-US" sz="2899" i="1">
              <a:solidFill>
                <a:srgbClr val="FFFFFF"/>
              </a:solidFill>
              <a:latin typeface="Open Sans Italics"/>
              <a:ea typeface="Open Sans Italics"/>
              <a:cs typeface="Open Sans Italics"/>
              <a:sym typeface="Open Sans Italics"/>
            </a:endParaRPr>
          </a:p>
          <a:p>
            <a:pPr algn="l">
              <a:lnSpc>
                <a:spcPts val="4061"/>
              </a:lnSpc>
            </a:pPr>
            <a:r>
              <a:rPr lang="en-US" sz="2899" i="1">
                <a:solidFill>
                  <a:srgbClr val="FFFFFF"/>
                </a:solidFill>
                <a:latin typeface="Open Sans Italics"/>
                <a:ea typeface="Open Sans Italics"/>
                <a:cs typeface="Open Sans Italics"/>
                <a:sym typeface="Open Sans Italics"/>
              </a:rPr>
              <a:t>Chúc mừng các bạn!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068739" y="3693843"/>
            <a:ext cx="5758220" cy="760409"/>
            <a:chOff x="0" y="0"/>
            <a:chExt cx="1701757" cy="224728"/>
          </a:xfrm>
        </p:grpSpPr>
        <p:sp>
          <p:nvSpPr>
            <p:cNvPr id="3" name="Freeform 3"/>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010768" y="3837182"/>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273253" y="3750313"/>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03</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TextBox 8"/>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9" name="TextBox 9"/>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0" name="TextBox 10"/>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
        <p:nvSpPr>
          <p:cNvPr id="11" name="TextBox 11"/>
          <p:cNvSpPr txBox="1"/>
          <p:nvPr/>
        </p:nvSpPr>
        <p:spPr>
          <a:xfrm>
            <a:off x="1028700" y="4954606"/>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NHẬN XÉT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762962" y="3471082"/>
            <a:ext cx="5453954" cy="5787218"/>
            <a:chOff x="0" y="0"/>
            <a:chExt cx="920264" cy="976496"/>
          </a:xfrm>
        </p:grpSpPr>
        <p:sp>
          <p:nvSpPr>
            <p:cNvPr id="3" name="Freeform 3"/>
            <p:cNvSpPr/>
            <p:nvPr/>
          </p:nvSpPr>
          <p:spPr>
            <a:xfrm>
              <a:off x="0" y="0"/>
              <a:ext cx="920264" cy="976496"/>
            </a:xfrm>
            <a:custGeom>
              <a:avLst/>
              <a:gdLst/>
              <a:ahLst/>
              <a:cxnLst/>
              <a:rect l="l" t="t" r="r" b="b"/>
              <a:pathLst>
                <a:path w="920264" h="976496">
                  <a:moveTo>
                    <a:pt x="118114" y="0"/>
                  </a:moveTo>
                  <a:lnTo>
                    <a:pt x="802150" y="0"/>
                  </a:lnTo>
                  <a:cubicBezTo>
                    <a:pt x="867382" y="0"/>
                    <a:pt x="920264" y="52881"/>
                    <a:pt x="920264" y="118114"/>
                  </a:cubicBezTo>
                  <a:lnTo>
                    <a:pt x="920264" y="858383"/>
                  </a:lnTo>
                  <a:cubicBezTo>
                    <a:pt x="920264" y="923615"/>
                    <a:pt x="867382" y="976496"/>
                    <a:pt x="802150" y="976496"/>
                  </a:cubicBezTo>
                  <a:lnTo>
                    <a:pt x="118114" y="976496"/>
                  </a:lnTo>
                  <a:cubicBezTo>
                    <a:pt x="52881" y="976496"/>
                    <a:pt x="0" y="923615"/>
                    <a:pt x="0" y="858383"/>
                  </a:cubicBezTo>
                  <a:lnTo>
                    <a:pt x="0" y="118114"/>
                  </a:lnTo>
                  <a:cubicBezTo>
                    <a:pt x="0" y="52881"/>
                    <a:pt x="52881" y="0"/>
                    <a:pt x="118114" y="0"/>
                  </a:cubicBezTo>
                  <a:close/>
                </a:path>
              </a:pathLst>
            </a:custGeom>
            <a:solidFill>
              <a:srgbClr val="FFFFFF"/>
            </a:solidFill>
          </p:spPr>
        </p:sp>
        <p:sp>
          <p:nvSpPr>
            <p:cNvPr id="4" name="TextBox 4"/>
            <p:cNvSpPr txBox="1"/>
            <p:nvPr/>
          </p:nvSpPr>
          <p:spPr>
            <a:xfrm>
              <a:off x="0" y="9525"/>
              <a:ext cx="920264" cy="966971"/>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2911417" y="3811882"/>
            <a:ext cx="1157043" cy="951668"/>
          </a:xfrm>
          <a:custGeom>
            <a:avLst/>
            <a:gdLst/>
            <a:ahLst/>
            <a:cxnLst/>
            <a:rect l="l" t="t" r="r" b="b"/>
            <a:pathLst>
              <a:path w="1157043" h="951668">
                <a:moveTo>
                  <a:pt x="0" y="0"/>
                </a:moveTo>
                <a:lnTo>
                  <a:pt x="1157043" y="0"/>
                </a:lnTo>
                <a:lnTo>
                  <a:pt x="1157043" y="951668"/>
                </a:lnTo>
                <a:lnTo>
                  <a:pt x="0" y="9516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6" name="Group 6"/>
          <p:cNvGrpSpPr/>
          <p:nvPr/>
        </p:nvGrpSpPr>
        <p:grpSpPr>
          <a:xfrm>
            <a:off x="6418126" y="3471082"/>
            <a:ext cx="5453954" cy="5787218"/>
            <a:chOff x="0" y="0"/>
            <a:chExt cx="920264" cy="976496"/>
          </a:xfrm>
        </p:grpSpPr>
        <p:sp>
          <p:nvSpPr>
            <p:cNvPr id="7" name="Freeform 7"/>
            <p:cNvSpPr/>
            <p:nvPr/>
          </p:nvSpPr>
          <p:spPr>
            <a:xfrm>
              <a:off x="0" y="0"/>
              <a:ext cx="920264" cy="976496"/>
            </a:xfrm>
            <a:custGeom>
              <a:avLst/>
              <a:gdLst/>
              <a:ahLst/>
              <a:cxnLst/>
              <a:rect l="l" t="t" r="r" b="b"/>
              <a:pathLst>
                <a:path w="920264" h="976496">
                  <a:moveTo>
                    <a:pt x="118114" y="0"/>
                  </a:moveTo>
                  <a:lnTo>
                    <a:pt x="802150" y="0"/>
                  </a:lnTo>
                  <a:cubicBezTo>
                    <a:pt x="867382" y="0"/>
                    <a:pt x="920264" y="52881"/>
                    <a:pt x="920264" y="118114"/>
                  </a:cubicBezTo>
                  <a:lnTo>
                    <a:pt x="920264" y="858383"/>
                  </a:lnTo>
                  <a:cubicBezTo>
                    <a:pt x="920264" y="923615"/>
                    <a:pt x="867382" y="976496"/>
                    <a:pt x="802150" y="976496"/>
                  </a:cubicBezTo>
                  <a:lnTo>
                    <a:pt x="118114" y="976496"/>
                  </a:lnTo>
                  <a:cubicBezTo>
                    <a:pt x="52881" y="976496"/>
                    <a:pt x="0" y="923615"/>
                    <a:pt x="0" y="858383"/>
                  </a:cubicBezTo>
                  <a:lnTo>
                    <a:pt x="0" y="118114"/>
                  </a:lnTo>
                  <a:cubicBezTo>
                    <a:pt x="0" y="52881"/>
                    <a:pt x="52881" y="0"/>
                    <a:pt x="118114" y="0"/>
                  </a:cubicBezTo>
                  <a:close/>
                </a:path>
              </a:pathLst>
            </a:custGeom>
            <a:solidFill>
              <a:srgbClr val="FFFFFF"/>
            </a:solidFill>
          </p:spPr>
        </p:sp>
        <p:sp>
          <p:nvSpPr>
            <p:cNvPr id="8" name="TextBox 8"/>
            <p:cNvSpPr txBox="1"/>
            <p:nvPr/>
          </p:nvSpPr>
          <p:spPr>
            <a:xfrm>
              <a:off x="0" y="9525"/>
              <a:ext cx="920264" cy="966971"/>
            </a:xfrm>
            <a:prstGeom prst="rect">
              <a:avLst/>
            </a:prstGeom>
          </p:spPr>
          <p:txBody>
            <a:bodyPr lIns="50800" tIns="50800" rIns="50800" bIns="50800" rtlCol="0" anchor="ctr"/>
            <a:lstStyle/>
            <a:p>
              <a:pPr algn="ctr">
                <a:lnSpc>
                  <a:spcPts val="2879"/>
                </a:lnSpc>
              </a:pPr>
              <a:endParaRPr/>
            </a:p>
          </p:txBody>
        </p:sp>
      </p:grpSp>
      <p:grpSp>
        <p:nvGrpSpPr>
          <p:cNvPr id="9" name="Group 9"/>
          <p:cNvGrpSpPr/>
          <p:nvPr/>
        </p:nvGrpSpPr>
        <p:grpSpPr>
          <a:xfrm>
            <a:off x="12071084" y="3471082"/>
            <a:ext cx="5453954" cy="5787218"/>
            <a:chOff x="0" y="0"/>
            <a:chExt cx="920264" cy="976496"/>
          </a:xfrm>
        </p:grpSpPr>
        <p:sp>
          <p:nvSpPr>
            <p:cNvPr id="10" name="Freeform 10"/>
            <p:cNvSpPr/>
            <p:nvPr/>
          </p:nvSpPr>
          <p:spPr>
            <a:xfrm>
              <a:off x="0" y="0"/>
              <a:ext cx="920264" cy="976496"/>
            </a:xfrm>
            <a:custGeom>
              <a:avLst/>
              <a:gdLst/>
              <a:ahLst/>
              <a:cxnLst/>
              <a:rect l="l" t="t" r="r" b="b"/>
              <a:pathLst>
                <a:path w="920264" h="976496">
                  <a:moveTo>
                    <a:pt x="118114" y="0"/>
                  </a:moveTo>
                  <a:lnTo>
                    <a:pt x="802150" y="0"/>
                  </a:lnTo>
                  <a:cubicBezTo>
                    <a:pt x="867382" y="0"/>
                    <a:pt x="920264" y="52881"/>
                    <a:pt x="920264" y="118114"/>
                  </a:cubicBezTo>
                  <a:lnTo>
                    <a:pt x="920264" y="858383"/>
                  </a:lnTo>
                  <a:cubicBezTo>
                    <a:pt x="920264" y="923615"/>
                    <a:pt x="867382" y="976496"/>
                    <a:pt x="802150" y="976496"/>
                  </a:cubicBezTo>
                  <a:lnTo>
                    <a:pt x="118114" y="976496"/>
                  </a:lnTo>
                  <a:cubicBezTo>
                    <a:pt x="52881" y="976496"/>
                    <a:pt x="0" y="923615"/>
                    <a:pt x="0" y="858383"/>
                  </a:cubicBezTo>
                  <a:lnTo>
                    <a:pt x="0" y="118114"/>
                  </a:lnTo>
                  <a:cubicBezTo>
                    <a:pt x="0" y="52881"/>
                    <a:pt x="52881" y="0"/>
                    <a:pt x="118114" y="0"/>
                  </a:cubicBezTo>
                  <a:close/>
                </a:path>
              </a:pathLst>
            </a:custGeom>
            <a:solidFill>
              <a:srgbClr val="FFFFFF"/>
            </a:solidFill>
          </p:spPr>
        </p:sp>
        <p:sp>
          <p:nvSpPr>
            <p:cNvPr id="11" name="TextBox 11"/>
            <p:cNvSpPr txBox="1"/>
            <p:nvPr/>
          </p:nvSpPr>
          <p:spPr>
            <a:xfrm>
              <a:off x="0" y="9525"/>
              <a:ext cx="920264" cy="966971"/>
            </a:xfrm>
            <a:prstGeom prst="rect">
              <a:avLst/>
            </a:prstGeom>
          </p:spPr>
          <p:txBody>
            <a:bodyPr lIns="50800" tIns="50800" rIns="50800" bIns="50800" rtlCol="0" anchor="ctr"/>
            <a:lstStyle/>
            <a:p>
              <a:pPr algn="ctr">
                <a:lnSpc>
                  <a:spcPts val="2879"/>
                </a:lnSpc>
              </a:pPr>
              <a:endParaRPr/>
            </a:p>
          </p:txBody>
        </p:sp>
      </p:grpSp>
      <p:sp>
        <p:nvSpPr>
          <p:cNvPr id="12" name="Freeform 12"/>
          <p:cNvSpPr/>
          <p:nvPr/>
        </p:nvSpPr>
        <p:spPr>
          <a:xfrm>
            <a:off x="8659599" y="3564686"/>
            <a:ext cx="968803" cy="1201616"/>
          </a:xfrm>
          <a:custGeom>
            <a:avLst/>
            <a:gdLst/>
            <a:ahLst/>
            <a:cxnLst/>
            <a:rect l="l" t="t" r="r" b="b"/>
            <a:pathLst>
              <a:path w="968803" h="1201616">
                <a:moveTo>
                  <a:pt x="0" y="0"/>
                </a:moveTo>
                <a:lnTo>
                  <a:pt x="968802" y="0"/>
                </a:lnTo>
                <a:lnTo>
                  <a:pt x="968802" y="1201616"/>
                </a:lnTo>
                <a:lnTo>
                  <a:pt x="0" y="1201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14" name="TextBox 14"/>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15" name="TextBox 15"/>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6" name="TextBox 16"/>
          <p:cNvSpPr txBox="1"/>
          <p:nvPr/>
        </p:nvSpPr>
        <p:spPr>
          <a:xfrm>
            <a:off x="1028700" y="2061382"/>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KẾT QUẢ BUỔI HỌC</a:t>
            </a:r>
          </a:p>
        </p:txBody>
      </p:sp>
      <p:sp>
        <p:nvSpPr>
          <p:cNvPr id="17" name="TextBox 17"/>
          <p:cNvSpPr txBox="1"/>
          <p:nvPr/>
        </p:nvSpPr>
        <p:spPr>
          <a:xfrm>
            <a:off x="2122017" y="5023477"/>
            <a:ext cx="2735844" cy="481816"/>
          </a:xfrm>
          <a:prstGeom prst="rect">
            <a:avLst/>
          </a:prstGeom>
        </p:spPr>
        <p:txBody>
          <a:bodyPr lIns="0" tIns="0" rIns="0" bIns="0" rtlCol="0" anchor="t">
            <a:spAutoFit/>
          </a:bodyPr>
          <a:lstStyle/>
          <a:p>
            <a:pPr algn="ctr">
              <a:lnSpc>
                <a:spcPts val="3988"/>
              </a:lnSpc>
            </a:pPr>
            <a:r>
              <a:rPr lang="en-US" sz="2849" b="1">
                <a:solidFill>
                  <a:srgbClr val="000000"/>
                </a:solidFill>
                <a:latin typeface="Open Sans Bold"/>
                <a:ea typeface="Open Sans Bold"/>
                <a:cs typeface="Open Sans Bold"/>
                <a:sym typeface="Open Sans Bold"/>
              </a:rPr>
              <a:t>KIẾN THỨC</a:t>
            </a:r>
          </a:p>
        </p:txBody>
      </p:sp>
      <p:sp>
        <p:nvSpPr>
          <p:cNvPr id="18" name="TextBox 18"/>
          <p:cNvSpPr txBox="1"/>
          <p:nvPr/>
        </p:nvSpPr>
        <p:spPr>
          <a:xfrm>
            <a:off x="1072525" y="5765220"/>
            <a:ext cx="4834827" cy="2508042"/>
          </a:xfrm>
          <a:prstGeom prst="rect">
            <a:avLst/>
          </a:prstGeom>
        </p:spPr>
        <p:txBody>
          <a:bodyPr lIns="0" tIns="0" rIns="0" bIns="0" rtlCol="0" anchor="t">
            <a:spAutoFit/>
          </a:bodyPr>
          <a:lstStyle/>
          <a:p>
            <a:pPr algn="ctr">
              <a:lnSpc>
                <a:spcPts val="3988"/>
              </a:lnSpc>
            </a:pPr>
            <a:r>
              <a:rPr lang="en-US" sz="2849" spc="14">
                <a:solidFill>
                  <a:srgbClr val="000000"/>
                </a:solidFill>
                <a:latin typeface="Open Sans"/>
                <a:ea typeface="Open Sans"/>
                <a:cs typeface="Open Sans"/>
                <a:sym typeface="Open Sans"/>
              </a:rPr>
              <a:t>Nắm rõ và vận dụng được kiến thức về các số đặc trưng đo mức độ trung tâm và mức độ phân tán vào thực tiễn</a:t>
            </a:r>
          </a:p>
        </p:txBody>
      </p:sp>
      <p:sp>
        <p:nvSpPr>
          <p:cNvPr id="19" name="TextBox 19"/>
          <p:cNvSpPr txBox="1"/>
          <p:nvPr/>
        </p:nvSpPr>
        <p:spPr>
          <a:xfrm>
            <a:off x="7777181" y="5023477"/>
            <a:ext cx="2735844" cy="481816"/>
          </a:xfrm>
          <a:prstGeom prst="rect">
            <a:avLst/>
          </a:prstGeom>
        </p:spPr>
        <p:txBody>
          <a:bodyPr lIns="0" tIns="0" rIns="0" bIns="0" rtlCol="0" anchor="t">
            <a:spAutoFit/>
          </a:bodyPr>
          <a:lstStyle/>
          <a:p>
            <a:pPr algn="ctr">
              <a:lnSpc>
                <a:spcPts val="3988"/>
              </a:lnSpc>
            </a:pPr>
            <a:r>
              <a:rPr lang="en-US" sz="2849" b="1">
                <a:solidFill>
                  <a:srgbClr val="000000"/>
                </a:solidFill>
                <a:latin typeface="Open Sans Bold"/>
                <a:ea typeface="Open Sans Bold"/>
                <a:cs typeface="Open Sans Bold"/>
                <a:sym typeface="Open Sans Bold"/>
              </a:rPr>
              <a:t>KỸ NĂNG</a:t>
            </a:r>
          </a:p>
        </p:txBody>
      </p:sp>
      <p:sp>
        <p:nvSpPr>
          <p:cNvPr id="20" name="TextBox 20"/>
          <p:cNvSpPr txBox="1"/>
          <p:nvPr/>
        </p:nvSpPr>
        <p:spPr>
          <a:xfrm>
            <a:off x="6727690" y="5765220"/>
            <a:ext cx="4834827" cy="2508042"/>
          </a:xfrm>
          <a:prstGeom prst="rect">
            <a:avLst/>
          </a:prstGeom>
        </p:spPr>
        <p:txBody>
          <a:bodyPr lIns="0" tIns="0" rIns="0" bIns="0" rtlCol="0" anchor="t">
            <a:spAutoFit/>
          </a:bodyPr>
          <a:lstStyle/>
          <a:p>
            <a:pPr algn="ctr">
              <a:lnSpc>
                <a:spcPts val="3988"/>
              </a:lnSpc>
            </a:pPr>
            <a:r>
              <a:rPr lang="en-US" sz="2849" spc="14">
                <a:solidFill>
                  <a:srgbClr val="000000"/>
                </a:solidFill>
                <a:latin typeface="Open Sans"/>
                <a:ea typeface="Open Sans"/>
                <a:cs typeface="Open Sans"/>
                <a:sym typeface="Open Sans"/>
              </a:rPr>
              <a:t>Nắm được kỹ năng làm việc nhóm, kĩ năng thuyết trình, ứng dụng công nghệ thông tin vào thực tiễn thông qua Canva, Excel....</a:t>
            </a:r>
          </a:p>
        </p:txBody>
      </p:sp>
      <p:sp>
        <p:nvSpPr>
          <p:cNvPr id="21" name="TextBox 21"/>
          <p:cNvSpPr txBox="1"/>
          <p:nvPr/>
        </p:nvSpPr>
        <p:spPr>
          <a:xfrm>
            <a:off x="12759437" y="5023477"/>
            <a:ext cx="3862389" cy="481816"/>
          </a:xfrm>
          <a:prstGeom prst="rect">
            <a:avLst/>
          </a:prstGeom>
        </p:spPr>
        <p:txBody>
          <a:bodyPr lIns="0" tIns="0" rIns="0" bIns="0" rtlCol="0" anchor="t">
            <a:spAutoFit/>
          </a:bodyPr>
          <a:lstStyle/>
          <a:p>
            <a:pPr algn="ctr">
              <a:lnSpc>
                <a:spcPts val="3988"/>
              </a:lnSpc>
            </a:pPr>
            <a:r>
              <a:rPr lang="en-US" sz="2849" b="1">
                <a:solidFill>
                  <a:srgbClr val="000000"/>
                </a:solidFill>
                <a:latin typeface="Open Sans Bold"/>
                <a:ea typeface="Open Sans Bold"/>
                <a:cs typeface="Open Sans Bold"/>
                <a:sym typeface="Open Sans Bold"/>
              </a:rPr>
              <a:t>TINH THẦN HỢP TÁC</a:t>
            </a:r>
          </a:p>
        </p:txBody>
      </p:sp>
      <p:sp>
        <p:nvSpPr>
          <p:cNvPr id="22" name="TextBox 22"/>
          <p:cNvSpPr txBox="1"/>
          <p:nvPr/>
        </p:nvSpPr>
        <p:spPr>
          <a:xfrm>
            <a:off x="12380648" y="5765220"/>
            <a:ext cx="4834827" cy="1494929"/>
          </a:xfrm>
          <a:prstGeom prst="rect">
            <a:avLst/>
          </a:prstGeom>
        </p:spPr>
        <p:txBody>
          <a:bodyPr lIns="0" tIns="0" rIns="0" bIns="0" rtlCol="0" anchor="t">
            <a:spAutoFit/>
          </a:bodyPr>
          <a:lstStyle/>
          <a:p>
            <a:pPr algn="ctr">
              <a:lnSpc>
                <a:spcPts val="3988"/>
              </a:lnSpc>
            </a:pPr>
            <a:r>
              <a:rPr lang="en-US" sz="2849" spc="14">
                <a:solidFill>
                  <a:srgbClr val="000000"/>
                </a:solidFill>
                <a:latin typeface="Open Sans"/>
                <a:ea typeface="Open Sans"/>
                <a:cs typeface="Open Sans"/>
                <a:sym typeface="Open Sans"/>
              </a:rPr>
              <a:t>Có ý thức hỗ trợ, hợp tác với các thành viên trong nhóm để hoàn thành nhiệm vụ.</a:t>
            </a:r>
          </a:p>
        </p:txBody>
      </p:sp>
      <p:sp>
        <p:nvSpPr>
          <p:cNvPr id="23" name="Freeform 23"/>
          <p:cNvSpPr/>
          <p:nvPr/>
        </p:nvSpPr>
        <p:spPr>
          <a:xfrm>
            <a:off x="14224755" y="3811882"/>
            <a:ext cx="931753" cy="954420"/>
          </a:xfrm>
          <a:custGeom>
            <a:avLst/>
            <a:gdLst/>
            <a:ahLst/>
            <a:cxnLst/>
            <a:rect l="l" t="t" r="r" b="b"/>
            <a:pathLst>
              <a:path w="931753" h="954420">
                <a:moveTo>
                  <a:pt x="0" y="0"/>
                </a:moveTo>
                <a:lnTo>
                  <a:pt x="931753" y="0"/>
                </a:lnTo>
                <a:lnTo>
                  <a:pt x="931753" y="954420"/>
                </a:lnTo>
                <a:lnTo>
                  <a:pt x="0" y="95442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sp>
        <p:nvSpPr>
          <p:cNvPr id="2" name="AutoShape 2"/>
          <p:cNvSpPr/>
          <p:nvPr/>
        </p:nvSpPr>
        <p:spPr>
          <a:xfrm flipV="1">
            <a:off x="2852007" y="7167073"/>
            <a:ext cx="5415877" cy="7358"/>
          </a:xfrm>
          <a:prstGeom prst="line">
            <a:avLst/>
          </a:prstGeom>
          <a:ln w="28575" cap="flat">
            <a:solidFill>
              <a:srgbClr val="FFFFFF"/>
            </a:solidFill>
            <a:prstDash val="sysDash"/>
            <a:headEnd type="none" w="sm" len="sm"/>
            <a:tailEnd type="none" w="sm" len="sm"/>
          </a:ln>
        </p:spPr>
      </p:sp>
      <p:grpSp>
        <p:nvGrpSpPr>
          <p:cNvPr id="3" name="Group 3"/>
          <p:cNvGrpSpPr>
            <a:grpSpLocks noChangeAspect="1"/>
          </p:cNvGrpSpPr>
          <p:nvPr/>
        </p:nvGrpSpPr>
        <p:grpSpPr>
          <a:xfrm rot="-8100000">
            <a:off x="2009356" y="6353673"/>
            <a:ext cx="1685301" cy="1685301"/>
            <a:chOff x="0" y="0"/>
            <a:chExt cx="14400530" cy="14400530"/>
          </a:xfrm>
        </p:grpSpPr>
        <p:sp>
          <p:nvSpPr>
            <p:cNvPr id="4" name="Freeform 4"/>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FFFF"/>
            </a:solidFill>
          </p:spPr>
        </p:sp>
      </p:grpSp>
      <p:grpSp>
        <p:nvGrpSpPr>
          <p:cNvPr id="5" name="Group 5"/>
          <p:cNvGrpSpPr>
            <a:grpSpLocks noChangeAspect="1"/>
          </p:cNvGrpSpPr>
          <p:nvPr/>
        </p:nvGrpSpPr>
        <p:grpSpPr>
          <a:xfrm rot="-8100000">
            <a:off x="8267352" y="6353673"/>
            <a:ext cx="1685301" cy="1685301"/>
            <a:chOff x="0" y="0"/>
            <a:chExt cx="14400530" cy="14400530"/>
          </a:xfrm>
        </p:grpSpPr>
        <p:sp>
          <p:nvSpPr>
            <p:cNvPr id="6" name="Freeform 6"/>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FFFF"/>
            </a:solidFill>
          </p:spPr>
        </p:sp>
      </p:grpSp>
      <p:grpSp>
        <p:nvGrpSpPr>
          <p:cNvPr id="7" name="Group 7"/>
          <p:cNvGrpSpPr>
            <a:grpSpLocks noChangeAspect="1"/>
          </p:cNvGrpSpPr>
          <p:nvPr/>
        </p:nvGrpSpPr>
        <p:grpSpPr>
          <a:xfrm rot="-8100000">
            <a:off x="14525347" y="6355592"/>
            <a:ext cx="1685301" cy="1685301"/>
            <a:chOff x="0" y="0"/>
            <a:chExt cx="14400530" cy="14400530"/>
          </a:xfrm>
        </p:grpSpPr>
        <p:sp>
          <p:nvSpPr>
            <p:cNvPr id="8" name="Freeform 8"/>
            <p:cNvSpPr/>
            <p:nvPr/>
          </p:nvSpPr>
          <p:spPr>
            <a:xfrm>
              <a:off x="0" y="0"/>
              <a:ext cx="14400530" cy="14399261"/>
            </a:xfrm>
            <a:custGeom>
              <a:avLst/>
              <a:gdLst/>
              <a:ahLst/>
              <a:cxnLst/>
              <a:rect l="l" t="t" r="r" b="b"/>
              <a:pathLst>
                <a:path w="14400530" h="14399261">
                  <a:moveTo>
                    <a:pt x="7199630" y="0"/>
                  </a:moveTo>
                  <a:cubicBezTo>
                    <a:pt x="3223260" y="0"/>
                    <a:pt x="0" y="3223260"/>
                    <a:pt x="0" y="7199630"/>
                  </a:cubicBezTo>
                  <a:cubicBezTo>
                    <a:pt x="0" y="11176001"/>
                    <a:pt x="3223260" y="14399261"/>
                    <a:pt x="7199630" y="14399261"/>
                  </a:cubicBezTo>
                  <a:lnTo>
                    <a:pt x="14399261" y="14399261"/>
                  </a:lnTo>
                  <a:lnTo>
                    <a:pt x="14399261" y="7199630"/>
                  </a:lnTo>
                  <a:cubicBezTo>
                    <a:pt x="14400530" y="3223260"/>
                    <a:pt x="11176000" y="0"/>
                    <a:pt x="7199630" y="0"/>
                  </a:cubicBezTo>
                  <a:close/>
                </a:path>
              </a:pathLst>
            </a:custGeom>
            <a:solidFill>
              <a:srgbClr val="FFFFFF"/>
            </a:solidFill>
          </p:spPr>
        </p:sp>
      </p:grpSp>
      <p:sp>
        <p:nvSpPr>
          <p:cNvPr id="9" name="AutoShape 9"/>
          <p:cNvSpPr/>
          <p:nvPr/>
        </p:nvSpPr>
        <p:spPr>
          <a:xfrm flipV="1">
            <a:off x="9952586" y="7196168"/>
            <a:ext cx="4572791" cy="132"/>
          </a:xfrm>
          <a:prstGeom prst="line">
            <a:avLst/>
          </a:prstGeom>
          <a:ln w="28575" cap="flat">
            <a:solidFill>
              <a:srgbClr val="FFFFFF"/>
            </a:solidFill>
            <a:prstDash val="sysDash"/>
            <a:headEnd type="none" w="sm" len="sm"/>
            <a:tailEnd type="none" w="sm" len="sm"/>
          </a:ln>
        </p:spPr>
      </p:sp>
      <p:sp>
        <p:nvSpPr>
          <p:cNvPr id="10" name="Freeform 10"/>
          <p:cNvSpPr/>
          <p:nvPr/>
        </p:nvSpPr>
        <p:spPr>
          <a:xfrm>
            <a:off x="2433052" y="6676883"/>
            <a:ext cx="752440" cy="980378"/>
          </a:xfrm>
          <a:custGeom>
            <a:avLst/>
            <a:gdLst/>
            <a:ahLst/>
            <a:cxnLst/>
            <a:rect l="l" t="t" r="r" b="b"/>
            <a:pathLst>
              <a:path w="752440" h="980378">
                <a:moveTo>
                  <a:pt x="0" y="0"/>
                </a:moveTo>
                <a:lnTo>
                  <a:pt x="752440" y="0"/>
                </a:lnTo>
                <a:lnTo>
                  <a:pt x="752440" y="980379"/>
                </a:lnTo>
                <a:lnTo>
                  <a:pt x="0" y="9803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a:off x="8663711" y="6717953"/>
            <a:ext cx="960579" cy="960579"/>
          </a:xfrm>
          <a:custGeom>
            <a:avLst/>
            <a:gdLst/>
            <a:ahLst/>
            <a:cxnLst/>
            <a:rect l="l" t="t" r="r" b="b"/>
            <a:pathLst>
              <a:path w="960579" h="960579">
                <a:moveTo>
                  <a:pt x="0" y="0"/>
                </a:moveTo>
                <a:lnTo>
                  <a:pt x="960578" y="0"/>
                </a:lnTo>
                <a:lnTo>
                  <a:pt x="960578" y="960579"/>
                </a:lnTo>
                <a:lnTo>
                  <a:pt x="0" y="960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14881899" y="6704969"/>
            <a:ext cx="972198" cy="986548"/>
          </a:xfrm>
          <a:custGeom>
            <a:avLst/>
            <a:gdLst/>
            <a:ahLst/>
            <a:cxnLst/>
            <a:rect l="l" t="t" r="r" b="b"/>
            <a:pathLst>
              <a:path w="972198" h="986548">
                <a:moveTo>
                  <a:pt x="0" y="0"/>
                </a:moveTo>
                <a:lnTo>
                  <a:pt x="972198" y="0"/>
                </a:lnTo>
                <a:lnTo>
                  <a:pt x="972198" y="986548"/>
                </a:lnTo>
                <a:lnTo>
                  <a:pt x="0" y="98654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TextBox 13"/>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14" name="TextBox 14"/>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15" name="TextBox 15"/>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6" name="TextBox 16"/>
          <p:cNvSpPr txBox="1"/>
          <p:nvPr/>
        </p:nvSpPr>
        <p:spPr>
          <a:xfrm>
            <a:off x="1028700" y="2061382"/>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NHIỆM VỤ - BÀI HỌC MỚI </a:t>
            </a:r>
          </a:p>
        </p:txBody>
      </p:sp>
      <p:sp>
        <p:nvSpPr>
          <p:cNvPr id="17" name="TextBox 17"/>
          <p:cNvSpPr txBox="1"/>
          <p:nvPr/>
        </p:nvSpPr>
        <p:spPr>
          <a:xfrm>
            <a:off x="740327" y="4037555"/>
            <a:ext cx="4601957" cy="1489735"/>
          </a:xfrm>
          <a:prstGeom prst="rect">
            <a:avLst/>
          </a:prstGeom>
        </p:spPr>
        <p:txBody>
          <a:bodyPr lIns="0" tIns="0" rIns="0" bIns="0" rtlCol="0" anchor="t">
            <a:spAutoFit/>
          </a:bodyPr>
          <a:lstStyle/>
          <a:p>
            <a:pPr algn="ctr">
              <a:lnSpc>
                <a:spcPts val="3988"/>
              </a:lnSpc>
            </a:pPr>
            <a:r>
              <a:rPr lang="en-US" sz="2849" b="1">
                <a:solidFill>
                  <a:srgbClr val="FFFFFF"/>
                </a:solidFill>
                <a:latin typeface="Open Sans Bold"/>
                <a:ea typeface="Open Sans Bold"/>
                <a:cs typeface="Open Sans Bold"/>
                <a:sym typeface="Open Sans Bold"/>
              </a:rPr>
              <a:t>XÁC XUẤT CỦA BIẾN CỐ TRONG MỘT SỐ TRÒ CHƠI ĐƠN GIẢN </a:t>
            </a:r>
          </a:p>
        </p:txBody>
      </p:sp>
      <p:sp>
        <p:nvSpPr>
          <p:cNvPr id="18" name="TextBox 18"/>
          <p:cNvSpPr txBox="1"/>
          <p:nvPr/>
        </p:nvSpPr>
        <p:spPr>
          <a:xfrm>
            <a:off x="6809024" y="4289967"/>
            <a:ext cx="4601957" cy="984910"/>
          </a:xfrm>
          <a:prstGeom prst="rect">
            <a:avLst/>
          </a:prstGeom>
        </p:spPr>
        <p:txBody>
          <a:bodyPr lIns="0" tIns="0" rIns="0" bIns="0" rtlCol="0" anchor="t">
            <a:spAutoFit/>
          </a:bodyPr>
          <a:lstStyle/>
          <a:p>
            <a:pPr algn="ctr">
              <a:lnSpc>
                <a:spcPts val="3988"/>
              </a:lnSpc>
            </a:pPr>
            <a:r>
              <a:rPr lang="en-US" sz="2849" b="1">
                <a:solidFill>
                  <a:srgbClr val="FFFFFF"/>
                </a:solidFill>
                <a:latin typeface="Open Sans Bold"/>
                <a:ea typeface="Open Sans Bold"/>
                <a:cs typeface="Open Sans Bold"/>
                <a:sym typeface="Open Sans Bold"/>
              </a:rPr>
              <a:t>TRÒ CHƠI </a:t>
            </a:r>
          </a:p>
          <a:p>
            <a:pPr algn="ctr">
              <a:lnSpc>
                <a:spcPts val="3988"/>
              </a:lnSpc>
            </a:pPr>
            <a:r>
              <a:rPr lang="en-US" sz="2849" b="1">
                <a:solidFill>
                  <a:srgbClr val="FFFFFF"/>
                </a:solidFill>
                <a:latin typeface="Open Sans Bold"/>
                <a:ea typeface="Open Sans Bold"/>
                <a:cs typeface="Open Sans Bold"/>
                <a:sym typeface="Open Sans Bold"/>
              </a:rPr>
              <a:t>TUNG ĐỒNG XU</a:t>
            </a:r>
          </a:p>
        </p:txBody>
      </p:sp>
      <p:sp>
        <p:nvSpPr>
          <p:cNvPr id="19" name="TextBox 19"/>
          <p:cNvSpPr txBox="1"/>
          <p:nvPr/>
        </p:nvSpPr>
        <p:spPr>
          <a:xfrm>
            <a:off x="12657343" y="4289967"/>
            <a:ext cx="4601957" cy="984910"/>
          </a:xfrm>
          <a:prstGeom prst="rect">
            <a:avLst/>
          </a:prstGeom>
        </p:spPr>
        <p:txBody>
          <a:bodyPr lIns="0" tIns="0" rIns="0" bIns="0" rtlCol="0" anchor="t">
            <a:spAutoFit/>
          </a:bodyPr>
          <a:lstStyle/>
          <a:p>
            <a:pPr algn="ctr">
              <a:lnSpc>
                <a:spcPts val="3988"/>
              </a:lnSpc>
            </a:pPr>
            <a:r>
              <a:rPr lang="en-US" sz="2849" b="1">
                <a:solidFill>
                  <a:srgbClr val="FFFFFF"/>
                </a:solidFill>
                <a:latin typeface="Open Sans Bold"/>
                <a:ea typeface="Open Sans Bold"/>
                <a:cs typeface="Open Sans Bold"/>
                <a:sym typeface="Open Sans Bold"/>
              </a:rPr>
              <a:t>TRÒ CHƠI </a:t>
            </a:r>
          </a:p>
          <a:p>
            <a:pPr algn="ctr">
              <a:lnSpc>
                <a:spcPts val="3988"/>
              </a:lnSpc>
            </a:pPr>
            <a:r>
              <a:rPr lang="en-US" sz="2849" b="1">
                <a:solidFill>
                  <a:srgbClr val="FFFFFF"/>
                </a:solidFill>
                <a:latin typeface="Open Sans Bold"/>
                <a:ea typeface="Open Sans Bold"/>
                <a:cs typeface="Open Sans Bold"/>
                <a:sym typeface="Open Sans Bold"/>
              </a:rPr>
              <a:t>GIEO XÚC XẮC</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5486400" y="3895344"/>
            <a:ext cx="7315200" cy="2496312"/>
          </a:xfrm>
          <a:custGeom>
            <a:avLst/>
            <a:gdLst/>
            <a:ahLst/>
            <a:cxnLst/>
            <a:rect l="l" t="t" r="r" b="b"/>
            <a:pathLst>
              <a:path w="7315200" h="2496312">
                <a:moveTo>
                  <a:pt x="0" y="0"/>
                </a:moveTo>
                <a:lnTo>
                  <a:pt x="7315200" y="0"/>
                </a:lnTo>
                <a:lnTo>
                  <a:pt x="7315200" y="2496312"/>
                </a:lnTo>
                <a:lnTo>
                  <a:pt x="0" y="249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4" name="TextBox 4"/>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5" name="TextBox 5"/>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6" name="TextBox 6"/>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stretch>
              <a:fillRect l="-12888" r="-12888"/>
            </a:stretch>
          </a:blipFill>
        </p:spPr>
      </p:sp>
      <p:grpSp>
        <p:nvGrpSpPr>
          <p:cNvPr id="3" name="Group 3"/>
          <p:cNvGrpSpPr/>
          <p:nvPr/>
        </p:nvGrpSpPr>
        <p:grpSpPr>
          <a:xfrm rot="5400000">
            <a:off x="1518464" y="3288532"/>
            <a:ext cx="592771" cy="518674"/>
            <a:chOff x="0" y="0"/>
            <a:chExt cx="812800" cy="711200"/>
          </a:xfrm>
        </p:grpSpPr>
        <p:sp>
          <p:nvSpPr>
            <p:cNvPr id="4" name="Freeform 4"/>
            <p:cNvSpPr/>
            <p:nvPr/>
          </p:nvSpPr>
          <p:spPr>
            <a:xfrm>
              <a:off x="51394" y="75793"/>
              <a:ext cx="710012" cy="635407"/>
            </a:xfrm>
            <a:custGeom>
              <a:avLst/>
              <a:gdLst/>
              <a:ahLst/>
              <a:cxnLst/>
              <a:rect l="l" t="t" r="r" b="b"/>
              <a:pathLst>
                <a:path w="710012" h="635407">
                  <a:moveTo>
                    <a:pt x="419805" y="37604"/>
                  </a:moveTo>
                  <a:lnTo>
                    <a:pt x="696607" y="522010"/>
                  </a:lnTo>
                  <a:cubicBezTo>
                    <a:pt x="710012" y="545468"/>
                    <a:pt x="709916" y="574288"/>
                    <a:pt x="696355" y="597656"/>
                  </a:cubicBezTo>
                  <a:cubicBezTo>
                    <a:pt x="682794" y="621025"/>
                    <a:pt x="657818" y="635407"/>
                    <a:pt x="630800" y="635407"/>
                  </a:cubicBezTo>
                  <a:lnTo>
                    <a:pt x="79212" y="635407"/>
                  </a:lnTo>
                  <a:cubicBezTo>
                    <a:pt x="52194" y="635407"/>
                    <a:pt x="27218" y="621025"/>
                    <a:pt x="13657" y="597656"/>
                  </a:cubicBezTo>
                  <a:cubicBezTo>
                    <a:pt x="96" y="574288"/>
                    <a:pt x="0" y="545468"/>
                    <a:pt x="13405" y="522010"/>
                  </a:cubicBezTo>
                  <a:lnTo>
                    <a:pt x="290207" y="37604"/>
                  </a:lnTo>
                  <a:cubicBezTo>
                    <a:pt x="303495" y="14351"/>
                    <a:pt x="328224" y="0"/>
                    <a:pt x="355006" y="0"/>
                  </a:cubicBezTo>
                  <a:cubicBezTo>
                    <a:pt x="381788" y="0"/>
                    <a:pt x="406517" y="14351"/>
                    <a:pt x="419805" y="37604"/>
                  </a:cubicBezTo>
                  <a:close/>
                </a:path>
              </a:pathLst>
            </a:custGeom>
            <a:gradFill rotWithShape="1">
              <a:gsLst>
                <a:gs pos="0">
                  <a:srgbClr val="000000">
                    <a:alpha val="90000"/>
                  </a:srgbClr>
                </a:gs>
                <a:gs pos="100000">
                  <a:srgbClr val="3533CD">
                    <a:alpha val="90000"/>
                  </a:srgbClr>
                </a:gs>
              </a:gsLst>
              <a:lin ang="0"/>
            </a:gradFill>
          </p:spPr>
        </p:sp>
        <p:sp>
          <p:nvSpPr>
            <p:cNvPr id="5" name="TextBox 5"/>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6" name="Group 6"/>
          <p:cNvGrpSpPr/>
          <p:nvPr/>
        </p:nvGrpSpPr>
        <p:grpSpPr>
          <a:xfrm rot="5400000">
            <a:off x="1518464" y="4992131"/>
            <a:ext cx="592771" cy="518674"/>
            <a:chOff x="0" y="0"/>
            <a:chExt cx="812800" cy="711200"/>
          </a:xfrm>
        </p:grpSpPr>
        <p:sp>
          <p:nvSpPr>
            <p:cNvPr id="7" name="Freeform 7"/>
            <p:cNvSpPr/>
            <p:nvPr/>
          </p:nvSpPr>
          <p:spPr>
            <a:xfrm>
              <a:off x="51394" y="75793"/>
              <a:ext cx="710012" cy="635407"/>
            </a:xfrm>
            <a:custGeom>
              <a:avLst/>
              <a:gdLst/>
              <a:ahLst/>
              <a:cxnLst/>
              <a:rect l="l" t="t" r="r" b="b"/>
              <a:pathLst>
                <a:path w="710012" h="635407">
                  <a:moveTo>
                    <a:pt x="419805" y="37604"/>
                  </a:moveTo>
                  <a:lnTo>
                    <a:pt x="696607" y="522010"/>
                  </a:lnTo>
                  <a:cubicBezTo>
                    <a:pt x="710012" y="545468"/>
                    <a:pt x="709916" y="574288"/>
                    <a:pt x="696355" y="597656"/>
                  </a:cubicBezTo>
                  <a:cubicBezTo>
                    <a:pt x="682794" y="621025"/>
                    <a:pt x="657818" y="635407"/>
                    <a:pt x="630800" y="635407"/>
                  </a:cubicBezTo>
                  <a:lnTo>
                    <a:pt x="79212" y="635407"/>
                  </a:lnTo>
                  <a:cubicBezTo>
                    <a:pt x="52194" y="635407"/>
                    <a:pt x="27218" y="621025"/>
                    <a:pt x="13657" y="597656"/>
                  </a:cubicBezTo>
                  <a:cubicBezTo>
                    <a:pt x="96" y="574288"/>
                    <a:pt x="0" y="545468"/>
                    <a:pt x="13405" y="522010"/>
                  </a:cubicBezTo>
                  <a:lnTo>
                    <a:pt x="290207" y="37604"/>
                  </a:lnTo>
                  <a:cubicBezTo>
                    <a:pt x="303495" y="14351"/>
                    <a:pt x="328224" y="0"/>
                    <a:pt x="355006" y="0"/>
                  </a:cubicBezTo>
                  <a:cubicBezTo>
                    <a:pt x="381788" y="0"/>
                    <a:pt x="406517" y="14351"/>
                    <a:pt x="419805" y="37604"/>
                  </a:cubicBezTo>
                  <a:close/>
                </a:path>
              </a:pathLst>
            </a:custGeom>
            <a:gradFill rotWithShape="1">
              <a:gsLst>
                <a:gs pos="0">
                  <a:srgbClr val="000000">
                    <a:alpha val="90000"/>
                  </a:srgbClr>
                </a:gs>
                <a:gs pos="100000">
                  <a:srgbClr val="3533CD">
                    <a:alpha val="90000"/>
                  </a:srgbClr>
                </a:gs>
              </a:gsLst>
              <a:lin ang="0"/>
            </a:gradFill>
          </p:spPr>
        </p:sp>
        <p:sp>
          <p:nvSpPr>
            <p:cNvPr id="8" name="TextBox 8"/>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9" name="Group 9"/>
          <p:cNvGrpSpPr/>
          <p:nvPr/>
        </p:nvGrpSpPr>
        <p:grpSpPr>
          <a:xfrm rot="5400000">
            <a:off x="1518464" y="7693622"/>
            <a:ext cx="592771" cy="518674"/>
            <a:chOff x="0" y="0"/>
            <a:chExt cx="812800" cy="711200"/>
          </a:xfrm>
        </p:grpSpPr>
        <p:sp>
          <p:nvSpPr>
            <p:cNvPr id="10" name="Freeform 10"/>
            <p:cNvSpPr/>
            <p:nvPr/>
          </p:nvSpPr>
          <p:spPr>
            <a:xfrm>
              <a:off x="51394" y="75793"/>
              <a:ext cx="710012" cy="635407"/>
            </a:xfrm>
            <a:custGeom>
              <a:avLst/>
              <a:gdLst/>
              <a:ahLst/>
              <a:cxnLst/>
              <a:rect l="l" t="t" r="r" b="b"/>
              <a:pathLst>
                <a:path w="710012" h="635407">
                  <a:moveTo>
                    <a:pt x="419805" y="37604"/>
                  </a:moveTo>
                  <a:lnTo>
                    <a:pt x="696607" y="522010"/>
                  </a:lnTo>
                  <a:cubicBezTo>
                    <a:pt x="710012" y="545468"/>
                    <a:pt x="709916" y="574288"/>
                    <a:pt x="696355" y="597656"/>
                  </a:cubicBezTo>
                  <a:cubicBezTo>
                    <a:pt x="682794" y="621025"/>
                    <a:pt x="657818" y="635407"/>
                    <a:pt x="630800" y="635407"/>
                  </a:cubicBezTo>
                  <a:lnTo>
                    <a:pt x="79212" y="635407"/>
                  </a:lnTo>
                  <a:cubicBezTo>
                    <a:pt x="52194" y="635407"/>
                    <a:pt x="27218" y="621025"/>
                    <a:pt x="13657" y="597656"/>
                  </a:cubicBezTo>
                  <a:cubicBezTo>
                    <a:pt x="96" y="574288"/>
                    <a:pt x="0" y="545468"/>
                    <a:pt x="13405" y="522010"/>
                  </a:cubicBezTo>
                  <a:lnTo>
                    <a:pt x="290207" y="37604"/>
                  </a:lnTo>
                  <a:cubicBezTo>
                    <a:pt x="303495" y="14351"/>
                    <a:pt x="328224" y="0"/>
                    <a:pt x="355006" y="0"/>
                  </a:cubicBezTo>
                  <a:cubicBezTo>
                    <a:pt x="381788" y="0"/>
                    <a:pt x="406517" y="14351"/>
                    <a:pt x="419805" y="37604"/>
                  </a:cubicBezTo>
                  <a:close/>
                </a:path>
              </a:pathLst>
            </a:custGeom>
            <a:gradFill rotWithShape="1">
              <a:gsLst>
                <a:gs pos="0">
                  <a:srgbClr val="000000">
                    <a:alpha val="90000"/>
                  </a:srgbClr>
                </a:gs>
                <a:gs pos="100000">
                  <a:srgbClr val="3533CD">
                    <a:alpha val="90000"/>
                  </a:srgbClr>
                </a:gs>
              </a:gsLst>
              <a:lin ang="0"/>
            </a:gradFill>
          </p:spPr>
        </p:sp>
        <p:sp>
          <p:nvSpPr>
            <p:cNvPr id="11" name="TextBox 11"/>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2" name="Group 12"/>
          <p:cNvGrpSpPr/>
          <p:nvPr/>
        </p:nvGrpSpPr>
        <p:grpSpPr>
          <a:xfrm>
            <a:off x="11622068" y="-4163460"/>
            <a:ext cx="11145501" cy="9752314"/>
            <a:chOff x="0" y="0"/>
            <a:chExt cx="812800" cy="711200"/>
          </a:xfrm>
        </p:grpSpPr>
        <p:sp>
          <p:nvSpPr>
            <p:cNvPr id="13" name="Freeform 13"/>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gradFill rotWithShape="1">
              <a:gsLst>
                <a:gs pos="0">
                  <a:srgbClr val="000000">
                    <a:alpha val="100000"/>
                  </a:srgbClr>
                </a:gs>
                <a:gs pos="100000">
                  <a:srgbClr val="3533CD">
                    <a:alpha val="100000"/>
                  </a:srgbClr>
                </a:gs>
              </a:gsLst>
              <a:lin ang="0"/>
            </a:gradFill>
          </p:spPr>
        </p:sp>
        <p:sp>
          <p:nvSpPr>
            <p:cNvPr id="14" name="TextBox 1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5" name="Group 15"/>
          <p:cNvGrpSpPr/>
          <p:nvPr/>
        </p:nvGrpSpPr>
        <p:grpSpPr>
          <a:xfrm rot="-10800000">
            <a:off x="11377362" y="-406136"/>
            <a:ext cx="4180138" cy="3657620"/>
            <a:chOff x="0" y="0"/>
            <a:chExt cx="812800" cy="711200"/>
          </a:xfrm>
        </p:grpSpPr>
        <p:sp>
          <p:nvSpPr>
            <p:cNvPr id="16" name="Freeform 16"/>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gradFill rotWithShape="1">
              <a:gsLst>
                <a:gs pos="0">
                  <a:srgbClr val="000000">
                    <a:alpha val="90000"/>
                  </a:srgbClr>
                </a:gs>
                <a:gs pos="100000">
                  <a:srgbClr val="3533CD">
                    <a:alpha val="90000"/>
                  </a:srgbClr>
                </a:gs>
              </a:gsLst>
              <a:lin ang="0"/>
            </a:gradFill>
          </p:spPr>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18" name="Group 18"/>
          <p:cNvGrpSpPr/>
          <p:nvPr/>
        </p:nvGrpSpPr>
        <p:grpSpPr>
          <a:xfrm>
            <a:off x="12444764" y="2989577"/>
            <a:ext cx="8794187" cy="7694914"/>
            <a:chOff x="0" y="0"/>
            <a:chExt cx="812800" cy="711200"/>
          </a:xfrm>
        </p:grpSpPr>
        <p:sp>
          <p:nvSpPr>
            <p:cNvPr id="19" name="Freeform 19"/>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gradFill rotWithShape="1">
              <a:gsLst>
                <a:gs pos="0">
                  <a:srgbClr val="000000">
                    <a:alpha val="100000"/>
                  </a:srgbClr>
                </a:gs>
                <a:gs pos="100000">
                  <a:srgbClr val="3533CD">
                    <a:alpha val="100000"/>
                  </a:srgbClr>
                </a:gs>
              </a:gsLst>
              <a:lin ang="0"/>
            </a:gra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grpSp>
        <p:nvGrpSpPr>
          <p:cNvPr id="21" name="Group 21"/>
          <p:cNvGrpSpPr/>
          <p:nvPr/>
        </p:nvGrpSpPr>
        <p:grpSpPr>
          <a:xfrm>
            <a:off x="11622068" y="7617932"/>
            <a:ext cx="3885376" cy="3399704"/>
            <a:chOff x="0" y="0"/>
            <a:chExt cx="812800" cy="711200"/>
          </a:xfrm>
        </p:grpSpPr>
        <p:sp>
          <p:nvSpPr>
            <p:cNvPr id="22" name="Freeform 22"/>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gradFill rotWithShape="1">
              <a:gsLst>
                <a:gs pos="0">
                  <a:srgbClr val="000000">
                    <a:alpha val="90000"/>
                  </a:srgbClr>
                </a:gs>
                <a:gs pos="100000">
                  <a:srgbClr val="3533CD">
                    <a:alpha val="90000"/>
                  </a:srgbClr>
                </a:gs>
              </a:gsLst>
              <a:lin ang="0"/>
            </a:gradFill>
          </p:spPr>
        </p:sp>
        <p:sp>
          <p:nvSpPr>
            <p:cNvPr id="23" name="TextBox 2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a:p>
          </p:txBody>
        </p:sp>
      </p:grpSp>
      <p:sp>
        <p:nvSpPr>
          <p:cNvPr id="24" name="Freeform 24"/>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9845023" y="1422674"/>
            <a:ext cx="8279350" cy="7606653"/>
          </a:xfrm>
          <a:custGeom>
            <a:avLst/>
            <a:gdLst/>
            <a:ahLst/>
            <a:cxnLst/>
            <a:rect l="l" t="t" r="r" b="b"/>
            <a:pathLst>
              <a:path w="8279350" h="7606653">
                <a:moveTo>
                  <a:pt x="0" y="0"/>
                </a:moveTo>
                <a:lnTo>
                  <a:pt x="8279350" y="0"/>
                </a:lnTo>
                <a:lnTo>
                  <a:pt x="8279350" y="7606653"/>
                </a:lnTo>
                <a:lnTo>
                  <a:pt x="0" y="7606653"/>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a:ln cap="sq">
            <a:noFill/>
            <a:prstDash val="solid"/>
            <a:miter/>
          </a:ln>
        </p:spPr>
      </p:sp>
      <p:grpSp>
        <p:nvGrpSpPr>
          <p:cNvPr id="26" name="Group 26"/>
          <p:cNvGrpSpPr/>
          <p:nvPr/>
        </p:nvGrpSpPr>
        <p:grpSpPr>
          <a:xfrm>
            <a:off x="10430048" y="1422674"/>
            <a:ext cx="11520205" cy="7606653"/>
            <a:chOff x="0" y="0"/>
            <a:chExt cx="1057872" cy="698500"/>
          </a:xfrm>
        </p:grpSpPr>
        <p:sp>
          <p:nvSpPr>
            <p:cNvPr id="27" name="Freeform 27"/>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gradFill rotWithShape="1">
              <a:gsLst>
                <a:gs pos="0">
                  <a:srgbClr val="000000">
                    <a:alpha val="100000"/>
                  </a:srgbClr>
                </a:gs>
                <a:gs pos="100000">
                  <a:srgbClr val="3533CD">
                    <a:alpha val="100000"/>
                  </a:srgbClr>
                </a:gs>
              </a:gsLst>
              <a:lin ang="0"/>
            </a:gradFill>
          </p:spPr>
        </p:sp>
        <p:sp>
          <p:nvSpPr>
            <p:cNvPr id="28" name="TextBox 28"/>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a:p>
          </p:txBody>
        </p:sp>
      </p:grpSp>
      <p:grpSp>
        <p:nvGrpSpPr>
          <p:cNvPr id="29" name="Group 29"/>
          <p:cNvGrpSpPr/>
          <p:nvPr/>
        </p:nvGrpSpPr>
        <p:grpSpPr>
          <a:xfrm>
            <a:off x="10737512" y="1686901"/>
            <a:ext cx="9844078" cy="7078198"/>
            <a:chOff x="0" y="0"/>
            <a:chExt cx="971446" cy="698500"/>
          </a:xfrm>
        </p:grpSpPr>
        <p:sp>
          <p:nvSpPr>
            <p:cNvPr id="30" name="Freeform 30"/>
            <p:cNvSpPr/>
            <p:nvPr/>
          </p:nvSpPr>
          <p:spPr>
            <a:xfrm>
              <a:off x="4531" y="0"/>
              <a:ext cx="962385" cy="698500"/>
            </a:xfrm>
            <a:custGeom>
              <a:avLst/>
              <a:gdLst/>
              <a:ahLst/>
              <a:cxnLst/>
              <a:rect l="l" t="t" r="r" b="b"/>
              <a:pathLst>
                <a:path w="962385" h="698500">
                  <a:moveTo>
                    <a:pt x="955050" y="369643"/>
                  </a:moveTo>
                  <a:lnTo>
                    <a:pt x="775580" y="678107"/>
                  </a:lnTo>
                  <a:cubicBezTo>
                    <a:pt x="768234" y="690733"/>
                    <a:pt x="754729" y="698500"/>
                    <a:pt x="740121" y="698500"/>
                  </a:cubicBezTo>
                  <a:lnTo>
                    <a:pt x="222263" y="698500"/>
                  </a:lnTo>
                  <a:cubicBezTo>
                    <a:pt x="207655" y="698500"/>
                    <a:pt x="194150" y="690733"/>
                    <a:pt x="186804" y="678107"/>
                  </a:cubicBezTo>
                  <a:lnTo>
                    <a:pt x="7334" y="369643"/>
                  </a:lnTo>
                  <a:cubicBezTo>
                    <a:pt x="0" y="357037"/>
                    <a:pt x="0" y="341463"/>
                    <a:pt x="7334" y="328857"/>
                  </a:cubicBezTo>
                  <a:lnTo>
                    <a:pt x="186804" y="20393"/>
                  </a:lnTo>
                  <a:cubicBezTo>
                    <a:pt x="194150" y="7767"/>
                    <a:pt x="207655" y="0"/>
                    <a:pt x="222263" y="0"/>
                  </a:cubicBezTo>
                  <a:lnTo>
                    <a:pt x="740121" y="0"/>
                  </a:lnTo>
                  <a:cubicBezTo>
                    <a:pt x="754729" y="0"/>
                    <a:pt x="768234" y="7767"/>
                    <a:pt x="775580" y="20393"/>
                  </a:cubicBezTo>
                  <a:lnTo>
                    <a:pt x="955050" y="328857"/>
                  </a:lnTo>
                  <a:cubicBezTo>
                    <a:pt x="962385" y="341463"/>
                    <a:pt x="962385" y="357037"/>
                    <a:pt x="955050" y="369643"/>
                  </a:cubicBezTo>
                  <a:close/>
                </a:path>
              </a:pathLst>
            </a:custGeom>
            <a:blipFill>
              <a:blip r:embed="rId7"/>
              <a:stretch>
                <a:fillRect l="-4575" r="-4575"/>
              </a:stretch>
            </a:blipFill>
            <a:ln w="209550" cap="rnd">
              <a:solidFill>
                <a:srgbClr val="FFFFFF"/>
              </a:solidFill>
              <a:prstDash val="solid"/>
              <a:round/>
            </a:ln>
          </p:spPr>
        </p:sp>
      </p:grpSp>
      <p:sp>
        <p:nvSpPr>
          <p:cNvPr id="31" name="TextBox 31"/>
          <p:cNvSpPr txBox="1"/>
          <p:nvPr/>
        </p:nvSpPr>
        <p:spPr>
          <a:xfrm>
            <a:off x="1231897" y="1762409"/>
            <a:ext cx="8159750" cy="955675"/>
          </a:xfrm>
          <a:prstGeom prst="rect">
            <a:avLst/>
          </a:prstGeom>
        </p:spPr>
        <p:txBody>
          <a:bodyPr lIns="0" tIns="0" rIns="0" bIns="0" rtlCol="0" anchor="t">
            <a:spAutoFit/>
          </a:bodyPr>
          <a:lstStyle/>
          <a:p>
            <a:pPr algn="l">
              <a:lnSpc>
                <a:spcPts val="7474"/>
              </a:lnSpc>
            </a:pPr>
            <a:r>
              <a:rPr lang="en-US" sz="6499" b="1">
                <a:solidFill>
                  <a:srgbClr val="15136E"/>
                </a:solidFill>
                <a:latin typeface="TT Norms Bold"/>
                <a:ea typeface="TT Norms Bold"/>
                <a:cs typeface="TT Norms Bold"/>
                <a:sym typeface="TT Norms Bold"/>
              </a:rPr>
              <a:t>NỘI DUNG</a:t>
            </a:r>
          </a:p>
        </p:txBody>
      </p:sp>
      <p:sp>
        <p:nvSpPr>
          <p:cNvPr id="32" name="TextBox 32"/>
          <p:cNvSpPr txBox="1"/>
          <p:nvPr/>
        </p:nvSpPr>
        <p:spPr>
          <a:xfrm>
            <a:off x="2437540" y="3993647"/>
            <a:ext cx="7001732" cy="429269"/>
          </a:xfrm>
          <a:prstGeom prst="rect">
            <a:avLst/>
          </a:prstGeom>
        </p:spPr>
        <p:txBody>
          <a:bodyPr lIns="0" tIns="0" rIns="0" bIns="0" rtlCol="0" anchor="t">
            <a:spAutoFit/>
          </a:bodyPr>
          <a:lstStyle/>
          <a:p>
            <a:pPr algn="l">
              <a:lnSpc>
                <a:spcPts val="3580"/>
              </a:lnSpc>
            </a:pPr>
            <a:r>
              <a:rPr lang="en-US" sz="2557" spc="12">
                <a:solidFill>
                  <a:srgbClr val="23403D"/>
                </a:solidFill>
                <a:latin typeface="TT Norms"/>
                <a:ea typeface="TT Norms"/>
                <a:cs typeface="TT Norms"/>
                <a:sym typeface="TT Norms"/>
              </a:rPr>
              <a:t>Nhắc lại kiến thức </a:t>
            </a:r>
          </a:p>
        </p:txBody>
      </p:sp>
      <p:sp>
        <p:nvSpPr>
          <p:cNvPr id="33" name="TextBox 33"/>
          <p:cNvSpPr txBox="1"/>
          <p:nvPr/>
        </p:nvSpPr>
        <p:spPr>
          <a:xfrm>
            <a:off x="2437540" y="3198720"/>
            <a:ext cx="5014780" cy="634827"/>
          </a:xfrm>
          <a:prstGeom prst="rect">
            <a:avLst/>
          </a:prstGeom>
        </p:spPr>
        <p:txBody>
          <a:bodyPr lIns="0" tIns="0" rIns="0" bIns="0" rtlCol="0" anchor="t">
            <a:spAutoFit/>
          </a:bodyPr>
          <a:lstStyle/>
          <a:p>
            <a:pPr algn="l">
              <a:lnSpc>
                <a:spcPts val="5328"/>
              </a:lnSpc>
            </a:pPr>
            <a:r>
              <a:rPr lang="en-US" sz="3552" b="1">
                <a:solidFill>
                  <a:srgbClr val="15136E"/>
                </a:solidFill>
                <a:latin typeface="TT Norms Bold"/>
                <a:ea typeface="TT Norms Bold"/>
                <a:cs typeface="TT Norms Bold"/>
                <a:sym typeface="TT Norms Bold"/>
              </a:rPr>
              <a:t>HOẠT ĐỘNG 01</a:t>
            </a:r>
          </a:p>
        </p:txBody>
      </p:sp>
      <p:sp>
        <p:nvSpPr>
          <p:cNvPr id="34" name="TextBox 34"/>
          <p:cNvSpPr txBox="1"/>
          <p:nvPr/>
        </p:nvSpPr>
        <p:spPr>
          <a:xfrm>
            <a:off x="2437540" y="5707395"/>
            <a:ext cx="7407483" cy="1368003"/>
          </a:xfrm>
          <a:prstGeom prst="rect">
            <a:avLst/>
          </a:prstGeom>
        </p:spPr>
        <p:txBody>
          <a:bodyPr lIns="0" tIns="0" rIns="0" bIns="0" rtlCol="0" anchor="t">
            <a:spAutoFit/>
          </a:bodyPr>
          <a:lstStyle/>
          <a:p>
            <a:pPr algn="l">
              <a:lnSpc>
                <a:spcPts val="3580"/>
              </a:lnSpc>
            </a:pPr>
            <a:r>
              <a:rPr lang="en-US" sz="2557" spc="12">
                <a:solidFill>
                  <a:srgbClr val="23403D"/>
                </a:solidFill>
                <a:latin typeface="TT Norms"/>
                <a:ea typeface="TT Norms"/>
                <a:cs typeface="TT Norms"/>
                <a:sym typeface="TT Norms"/>
              </a:rPr>
              <a:t>Ứng dụng các số đặc trưng đo xu thế trung tâm và độ phân tán của mẫu số liệu không ghép nhóm cho việc đo “</a:t>
            </a:r>
            <a:r>
              <a:rPr lang="en-US" sz="2557" b="1" spc="12">
                <a:solidFill>
                  <a:srgbClr val="23403D"/>
                </a:solidFill>
                <a:latin typeface="TT Norms Bold"/>
                <a:ea typeface="TT Norms Bold"/>
                <a:cs typeface="TT Norms Bold"/>
                <a:sym typeface="TT Norms Bold"/>
              </a:rPr>
              <a:t>C</a:t>
            </a:r>
            <a:r>
              <a:rPr lang="en-US" sz="2557" b="1" spc="12">
                <a:solidFill>
                  <a:srgbClr val="000000"/>
                </a:solidFill>
                <a:latin typeface="TT Norms Bold"/>
                <a:ea typeface="TT Norms Bold"/>
                <a:cs typeface="TT Norms Bold"/>
                <a:sym typeface="TT Norms Bold"/>
              </a:rPr>
              <a:t>hiều cao học sinh lớp 10A1"</a:t>
            </a:r>
          </a:p>
        </p:txBody>
      </p:sp>
      <p:sp>
        <p:nvSpPr>
          <p:cNvPr id="35" name="TextBox 35"/>
          <p:cNvSpPr txBox="1"/>
          <p:nvPr/>
        </p:nvSpPr>
        <p:spPr>
          <a:xfrm>
            <a:off x="2437540" y="4902319"/>
            <a:ext cx="5014780" cy="634827"/>
          </a:xfrm>
          <a:prstGeom prst="rect">
            <a:avLst/>
          </a:prstGeom>
        </p:spPr>
        <p:txBody>
          <a:bodyPr lIns="0" tIns="0" rIns="0" bIns="0" rtlCol="0" anchor="t">
            <a:spAutoFit/>
          </a:bodyPr>
          <a:lstStyle/>
          <a:p>
            <a:pPr algn="l">
              <a:lnSpc>
                <a:spcPts val="5328"/>
              </a:lnSpc>
            </a:pPr>
            <a:r>
              <a:rPr lang="en-US" sz="3552" b="1">
                <a:solidFill>
                  <a:srgbClr val="15136E"/>
                </a:solidFill>
                <a:latin typeface="TT Norms Bold"/>
                <a:ea typeface="TT Norms Bold"/>
                <a:cs typeface="TT Norms Bold"/>
                <a:sym typeface="TT Norms Bold"/>
              </a:rPr>
              <a:t>HOẠT ĐỘNG 02</a:t>
            </a:r>
          </a:p>
        </p:txBody>
      </p:sp>
      <p:sp>
        <p:nvSpPr>
          <p:cNvPr id="36" name="TextBox 36"/>
          <p:cNvSpPr txBox="1"/>
          <p:nvPr/>
        </p:nvSpPr>
        <p:spPr>
          <a:xfrm>
            <a:off x="2437540" y="8383864"/>
            <a:ext cx="7001732" cy="429269"/>
          </a:xfrm>
          <a:prstGeom prst="rect">
            <a:avLst/>
          </a:prstGeom>
        </p:spPr>
        <p:txBody>
          <a:bodyPr lIns="0" tIns="0" rIns="0" bIns="0" rtlCol="0" anchor="t">
            <a:spAutoFit/>
          </a:bodyPr>
          <a:lstStyle/>
          <a:p>
            <a:pPr algn="l">
              <a:lnSpc>
                <a:spcPts val="3580"/>
              </a:lnSpc>
            </a:pPr>
            <a:r>
              <a:rPr lang="en-US" sz="2557" spc="12">
                <a:solidFill>
                  <a:srgbClr val="23403D"/>
                </a:solidFill>
                <a:latin typeface="TT Norms"/>
                <a:ea typeface="TT Norms"/>
                <a:cs typeface="TT Norms"/>
                <a:sym typeface="TT Norms"/>
              </a:rPr>
              <a:t>Nhận xét</a:t>
            </a:r>
          </a:p>
        </p:txBody>
      </p:sp>
      <p:sp>
        <p:nvSpPr>
          <p:cNvPr id="37" name="TextBox 37"/>
          <p:cNvSpPr txBox="1"/>
          <p:nvPr/>
        </p:nvSpPr>
        <p:spPr>
          <a:xfrm>
            <a:off x="2437540" y="7603810"/>
            <a:ext cx="5014780" cy="634827"/>
          </a:xfrm>
          <a:prstGeom prst="rect">
            <a:avLst/>
          </a:prstGeom>
        </p:spPr>
        <p:txBody>
          <a:bodyPr lIns="0" tIns="0" rIns="0" bIns="0" rtlCol="0" anchor="t">
            <a:spAutoFit/>
          </a:bodyPr>
          <a:lstStyle/>
          <a:p>
            <a:pPr algn="l">
              <a:lnSpc>
                <a:spcPts val="5328"/>
              </a:lnSpc>
            </a:pPr>
            <a:r>
              <a:rPr lang="en-US" sz="3552" b="1">
                <a:solidFill>
                  <a:srgbClr val="15136E"/>
                </a:solidFill>
                <a:latin typeface="TT Norms Bold"/>
                <a:ea typeface="TT Norms Bold"/>
                <a:cs typeface="TT Norms Bold"/>
                <a:sym typeface="TT Norms Bold"/>
              </a:rPr>
              <a:t>HOẠT ĐỘNG 03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264890" y="3590287"/>
            <a:ext cx="5758220" cy="760409"/>
            <a:chOff x="0" y="0"/>
            <a:chExt cx="1701757" cy="224728"/>
          </a:xfrm>
        </p:grpSpPr>
        <p:sp>
          <p:nvSpPr>
            <p:cNvPr id="3" name="Freeform 3"/>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206919" y="3733626"/>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469404" y="3646757"/>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01</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TextBox 8"/>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9" name="TextBox 9"/>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0" name="TextBox 10"/>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
        <p:nvSpPr>
          <p:cNvPr id="11" name="TextBox 11"/>
          <p:cNvSpPr txBox="1"/>
          <p:nvPr/>
        </p:nvSpPr>
        <p:spPr>
          <a:xfrm>
            <a:off x="1028700" y="4752975"/>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NHẮC LẠI KIẾN THỨC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615767"/>
            <a:ext cx="5804891" cy="735565"/>
            <a:chOff x="0" y="0"/>
            <a:chExt cx="1773492" cy="224728"/>
          </a:xfrm>
        </p:grpSpPr>
        <p:sp>
          <p:nvSpPr>
            <p:cNvPr id="3" name="Freeform 3"/>
            <p:cNvSpPr/>
            <p:nvPr/>
          </p:nvSpPr>
          <p:spPr>
            <a:xfrm>
              <a:off x="0" y="0"/>
              <a:ext cx="1773492" cy="224728"/>
            </a:xfrm>
            <a:custGeom>
              <a:avLst/>
              <a:gdLst/>
              <a:ahLst/>
              <a:cxnLst/>
              <a:rect l="l" t="t" r="r" b="b"/>
              <a:pathLst>
                <a:path w="1773492" h="224728">
                  <a:moveTo>
                    <a:pt x="112364" y="0"/>
                  </a:moveTo>
                  <a:lnTo>
                    <a:pt x="1661128" y="0"/>
                  </a:lnTo>
                  <a:cubicBezTo>
                    <a:pt x="1723185" y="0"/>
                    <a:pt x="1773492" y="50307"/>
                    <a:pt x="1773492" y="112364"/>
                  </a:cubicBezTo>
                  <a:lnTo>
                    <a:pt x="1773492" y="112364"/>
                  </a:lnTo>
                  <a:cubicBezTo>
                    <a:pt x="1773492" y="142165"/>
                    <a:pt x="1761654" y="170745"/>
                    <a:pt x="1740581" y="191817"/>
                  </a:cubicBezTo>
                  <a:cubicBezTo>
                    <a:pt x="1719509" y="212889"/>
                    <a:pt x="1690929" y="224728"/>
                    <a:pt x="1661128"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73492"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86988" y="781766"/>
            <a:ext cx="458254" cy="458254"/>
          </a:xfrm>
          <a:custGeom>
            <a:avLst/>
            <a:gdLst/>
            <a:ahLst/>
            <a:cxnLst/>
            <a:rect l="l" t="t" r="r" b="b"/>
            <a:pathLst>
              <a:path w="458254" h="458254">
                <a:moveTo>
                  <a:pt x="0" y="0"/>
                </a:moveTo>
                <a:lnTo>
                  <a:pt x="458253" y="0"/>
                </a:lnTo>
                <a:lnTo>
                  <a:pt x="458253" y="458254"/>
                </a:lnTo>
                <a:lnTo>
                  <a:pt x="0" y="45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823797" y="1572719"/>
            <a:ext cx="14640407" cy="8359355"/>
          </a:xfrm>
          <a:custGeom>
            <a:avLst/>
            <a:gdLst/>
            <a:ahLst/>
            <a:cxnLst/>
            <a:rect l="l" t="t" r="r" b="b"/>
            <a:pathLst>
              <a:path w="14640407" h="8359355">
                <a:moveTo>
                  <a:pt x="0" y="0"/>
                </a:moveTo>
                <a:lnTo>
                  <a:pt x="14640406" y="0"/>
                </a:lnTo>
                <a:lnTo>
                  <a:pt x="14640406" y="8359356"/>
                </a:lnTo>
                <a:lnTo>
                  <a:pt x="0" y="8359356"/>
                </a:lnTo>
                <a:lnTo>
                  <a:pt x="0" y="0"/>
                </a:lnTo>
                <a:close/>
              </a:path>
            </a:pathLst>
          </a:custGeom>
          <a:blipFill>
            <a:blip r:embed="rId4"/>
            <a:stretch>
              <a:fillRect r="-1507"/>
            </a:stretch>
          </a:blipFill>
        </p:spPr>
      </p:sp>
      <p:sp>
        <p:nvSpPr>
          <p:cNvPr id="7" name="TextBox 7"/>
          <p:cNvSpPr txBox="1"/>
          <p:nvPr/>
        </p:nvSpPr>
        <p:spPr>
          <a:xfrm>
            <a:off x="1226532" y="668213"/>
            <a:ext cx="4873277" cy="571807"/>
          </a:xfrm>
          <a:prstGeom prst="rect">
            <a:avLst/>
          </a:prstGeom>
        </p:spPr>
        <p:txBody>
          <a:bodyPr lIns="0" tIns="0" rIns="0" bIns="0" rtlCol="0" anchor="t">
            <a:spAutoFit/>
          </a:bodyPr>
          <a:lstStyle/>
          <a:p>
            <a:pPr algn="l">
              <a:lnSpc>
                <a:spcPts val="4660"/>
              </a:lnSpc>
            </a:pPr>
            <a:r>
              <a:rPr lang="en-US" sz="3328" b="1">
                <a:solidFill>
                  <a:srgbClr val="15136E"/>
                </a:solidFill>
                <a:latin typeface="Open Sans Bold"/>
                <a:ea typeface="Open Sans Bold"/>
                <a:cs typeface="Open Sans Bold"/>
                <a:sym typeface="Open Sans Bold"/>
              </a:rPr>
              <a:t>SẢN PHẨM - NHÓM 01</a:t>
            </a:r>
          </a:p>
        </p:txBody>
      </p:sp>
      <p:sp>
        <p:nvSpPr>
          <p:cNvPr id="8" name="TextBox 8"/>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028700" y="615767"/>
            <a:ext cx="5804891" cy="735565"/>
            <a:chOff x="0" y="0"/>
            <a:chExt cx="1773492" cy="224728"/>
          </a:xfrm>
        </p:grpSpPr>
        <p:sp>
          <p:nvSpPr>
            <p:cNvPr id="3" name="Freeform 3"/>
            <p:cNvSpPr/>
            <p:nvPr/>
          </p:nvSpPr>
          <p:spPr>
            <a:xfrm>
              <a:off x="0" y="0"/>
              <a:ext cx="1773492" cy="224728"/>
            </a:xfrm>
            <a:custGeom>
              <a:avLst/>
              <a:gdLst/>
              <a:ahLst/>
              <a:cxnLst/>
              <a:rect l="l" t="t" r="r" b="b"/>
              <a:pathLst>
                <a:path w="1773492" h="224728">
                  <a:moveTo>
                    <a:pt x="112364" y="0"/>
                  </a:moveTo>
                  <a:lnTo>
                    <a:pt x="1661128" y="0"/>
                  </a:lnTo>
                  <a:cubicBezTo>
                    <a:pt x="1723185" y="0"/>
                    <a:pt x="1773492" y="50307"/>
                    <a:pt x="1773492" y="112364"/>
                  </a:cubicBezTo>
                  <a:lnTo>
                    <a:pt x="1773492" y="112364"/>
                  </a:lnTo>
                  <a:cubicBezTo>
                    <a:pt x="1773492" y="142165"/>
                    <a:pt x="1761654" y="170745"/>
                    <a:pt x="1740581" y="191817"/>
                  </a:cubicBezTo>
                  <a:cubicBezTo>
                    <a:pt x="1719509" y="212889"/>
                    <a:pt x="1690929" y="224728"/>
                    <a:pt x="1661128"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73492"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986988" y="781766"/>
            <a:ext cx="458254" cy="458254"/>
          </a:xfrm>
          <a:custGeom>
            <a:avLst/>
            <a:gdLst/>
            <a:ahLst/>
            <a:cxnLst/>
            <a:rect l="l" t="t" r="r" b="b"/>
            <a:pathLst>
              <a:path w="458254" h="458254">
                <a:moveTo>
                  <a:pt x="0" y="0"/>
                </a:moveTo>
                <a:lnTo>
                  <a:pt x="458253" y="0"/>
                </a:lnTo>
                <a:lnTo>
                  <a:pt x="458253" y="458254"/>
                </a:lnTo>
                <a:lnTo>
                  <a:pt x="0" y="4582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1226532" y="668213"/>
            <a:ext cx="4873277" cy="571807"/>
          </a:xfrm>
          <a:prstGeom prst="rect">
            <a:avLst/>
          </a:prstGeom>
        </p:spPr>
        <p:txBody>
          <a:bodyPr lIns="0" tIns="0" rIns="0" bIns="0" rtlCol="0" anchor="t">
            <a:spAutoFit/>
          </a:bodyPr>
          <a:lstStyle/>
          <a:p>
            <a:pPr algn="l">
              <a:lnSpc>
                <a:spcPts val="4660"/>
              </a:lnSpc>
            </a:pPr>
            <a:r>
              <a:rPr lang="en-US" sz="3328" b="1">
                <a:solidFill>
                  <a:srgbClr val="15136E"/>
                </a:solidFill>
                <a:latin typeface="Open Sans Bold"/>
                <a:ea typeface="Open Sans Bold"/>
                <a:cs typeface="Open Sans Bold"/>
                <a:sym typeface="Open Sans Bold"/>
              </a:rPr>
              <a:t>SẢN PHẨM - NHÓM 02</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Freeform 8"/>
          <p:cNvSpPr/>
          <p:nvPr/>
        </p:nvSpPr>
        <p:spPr>
          <a:xfrm>
            <a:off x="1823797" y="1572719"/>
            <a:ext cx="14640407" cy="8234260"/>
          </a:xfrm>
          <a:custGeom>
            <a:avLst/>
            <a:gdLst/>
            <a:ahLst/>
            <a:cxnLst/>
            <a:rect l="l" t="t" r="r" b="b"/>
            <a:pathLst>
              <a:path w="14640407" h="8234260">
                <a:moveTo>
                  <a:pt x="0" y="0"/>
                </a:moveTo>
                <a:lnTo>
                  <a:pt x="14640406" y="0"/>
                </a:lnTo>
                <a:lnTo>
                  <a:pt x="14640406" y="8234261"/>
                </a:lnTo>
                <a:lnTo>
                  <a:pt x="0" y="8234261"/>
                </a:lnTo>
                <a:lnTo>
                  <a:pt x="0" y="0"/>
                </a:lnTo>
                <a:close/>
              </a:path>
            </a:pathLst>
          </a:custGeom>
          <a:blipFill>
            <a:blip r:embed="rId4"/>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264890" y="2678473"/>
            <a:ext cx="5758220" cy="760409"/>
            <a:chOff x="0" y="0"/>
            <a:chExt cx="1701757" cy="224728"/>
          </a:xfrm>
        </p:grpSpPr>
        <p:sp>
          <p:nvSpPr>
            <p:cNvPr id="3" name="Freeform 3"/>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206919" y="2821812"/>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469404" y="2734943"/>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01</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TextBox 8"/>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9" name="TextBox 9"/>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0" name="TextBox 10"/>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
        <p:nvSpPr>
          <p:cNvPr id="11" name="TextBox 11"/>
          <p:cNvSpPr txBox="1"/>
          <p:nvPr/>
        </p:nvSpPr>
        <p:spPr>
          <a:xfrm>
            <a:off x="1028700" y="3841161"/>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ĐÁNH GIÁ HOẠT ĐỘNG 01</a:t>
            </a:r>
          </a:p>
        </p:txBody>
      </p:sp>
      <p:pic>
        <p:nvPicPr>
          <p:cNvPr id="12" name="Picture 12"/>
          <p:cNvPicPr>
            <a:picLocks noChangeAspect="1"/>
          </p:cNvPicPr>
          <p:nvPr/>
        </p:nvPicPr>
        <p:blipFill>
          <a:blip r:embed="rId4"/>
          <a:stretch>
            <a:fillRect/>
          </a:stretch>
        </p:blipFill>
        <p:spPr>
          <a:xfrm>
            <a:off x="7095958" y="4680921"/>
            <a:ext cx="4096086" cy="409608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264890" y="2678473"/>
            <a:ext cx="5758220" cy="760409"/>
            <a:chOff x="0" y="0"/>
            <a:chExt cx="1701757" cy="224728"/>
          </a:xfrm>
        </p:grpSpPr>
        <p:sp>
          <p:nvSpPr>
            <p:cNvPr id="3" name="Freeform 3"/>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206919" y="2821812"/>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469404" y="2734943"/>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02</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TextBox 8"/>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9" name="TextBox 9"/>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0" name="TextBox 10"/>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
        <p:nvSpPr>
          <p:cNvPr id="11" name="TextBox 11"/>
          <p:cNvSpPr txBox="1"/>
          <p:nvPr/>
        </p:nvSpPr>
        <p:spPr>
          <a:xfrm>
            <a:off x="1028700" y="3841161"/>
            <a:ext cx="16230600" cy="771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ĐÁNH GIÁ HOẠT ĐỘNG 02</a:t>
            </a:r>
          </a:p>
        </p:txBody>
      </p:sp>
      <p:pic>
        <p:nvPicPr>
          <p:cNvPr id="12" name="Picture 12"/>
          <p:cNvPicPr>
            <a:picLocks noChangeAspect="1"/>
          </p:cNvPicPr>
          <p:nvPr/>
        </p:nvPicPr>
        <p:blipFill>
          <a:blip r:embed="rId4"/>
          <a:stretch>
            <a:fillRect/>
          </a:stretch>
        </p:blipFill>
        <p:spPr>
          <a:xfrm>
            <a:off x="7095958" y="4680921"/>
            <a:ext cx="4096086" cy="4096086"/>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6264890" y="2811164"/>
            <a:ext cx="5758220" cy="760409"/>
            <a:chOff x="0" y="0"/>
            <a:chExt cx="1701757" cy="224728"/>
          </a:xfrm>
        </p:grpSpPr>
        <p:sp>
          <p:nvSpPr>
            <p:cNvPr id="3" name="Freeform 3"/>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4" name="TextBox 4"/>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1206919" y="2954503"/>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6469404" y="2867634"/>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02</a:t>
            </a:r>
          </a:p>
        </p:txBody>
      </p:sp>
      <p:sp>
        <p:nvSpPr>
          <p:cNvPr id="7" name="TextBox 7"/>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8" name="TextBox 8"/>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9" name="TextBox 9"/>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sp>
        <p:nvSpPr>
          <p:cNvPr id="10" name="TextBox 10"/>
          <p:cNvSpPr txBox="1"/>
          <p:nvPr/>
        </p:nvSpPr>
        <p:spPr>
          <a:xfrm>
            <a:off x="1028700" y="8826626"/>
            <a:ext cx="16230600" cy="497694"/>
          </a:xfrm>
          <a:prstGeom prst="rect">
            <a:avLst/>
          </a:prstGeom>
        </p:spPr>
        <p:txBody>
          <a:bodyPr lIns="0" tIns="0" rIns="0" bIns="0" rtlCol="0" anchor="t">
            <a:spAutoFit/>
          </a:bodyPr>
          <a:lstStyle/>
          <a:p>
            <a:pPr algn="ctr">
              <a:lnSpc>
                <a:spcPts val="4061"/>
              </a:lnSpc>
            </a:pPr>
            <a:r>
              <a:rPr lang="en-US" sz="2899" b="1">
                <a:solidFill>
                  <a:srgbClr val="FFFFFF"/>
                </a:solidFill>
                <a:latin typeface="Open Sans Bold"/>
                <a:ea typeface="Open Sans Bold"/>
                <a:cs typeface="Open Sans Bold"/>
                <a:sym typeface="Open Sans Bold"/>
              </a:rPr>
              <a:t>GV: Phan Hữu Thành  </a:t>
            </a:r>
          </a:p>
        </p:txBody>
      </p:sp>
      <p:sp>
        <p:nvSpPr>
          <p:cNvPr id="11" name="TextBox 11"/>
          <p:cNvSpPr txBox="1"/>
          <p:nvPr/>
        </p:nvSpPr>
        <p:spPr>
          <a:xfrm>
            <a:off x="1028700" y="4017143"/>
            <a:ext cx="16230600" cy="3057525"/>
          </a:xfrm>
          <a:prstGeom prst="rect">
            <a:avLst/>
          </a:prstGeom>
        </p:spPr>
        <p:txBody>
          <a:bodyPr lIns="0" tIns="0" rIns="0" bIns="0" rtlCol="0" anchor="t">
            <a:spAutoFit/>
          </a:bodyPr>
          <a:lstStyle/>
          <a:p>
            <a:pPr algn="ctr">
              <a:lnSpc>
                <a:spcPts val="6000"/>
              </a:lnSpc>
            </a:pPr>
            <a:r>
              <a:rPr lang="en-US" sz="5000" b="1" spc="-50">
                <a:solidFill>
                  <a:srgbClr val="FFFFFF"/>
                </a:solidFill>
                <a:latin typeface="Open Sans Bold"/>
                <a:ea typeface="Open Sans Bold"/>
                <a:cs typeface="Open Sans Bold"/>
                <a:sym typeface="Open Sans Bold"/>
              </a:rPr>
              <a:t>ỨNG DỤNG CÁC SỐ ĐẶC TRƯNG ĐO XU THẾ </a:t>
            </a:r>
          </a:p>
          <a:p>
            <a:pPr algn="ctr">
              <a:lnSpc>
                <a:spcPts val="6000"/>
              </a:lnSpc>
            </a:pPr>
            <a:r>
              <a:rPr lang="en-US" sz="5000" b="1" spc="-50">
                <a:solidFill>
                  <a:srgbClr val="FFFFFF"/>
                </a:solidFill>
                <a:latin typeface="Open Sans Bold"/>
                <a:ea typeface="Open Sans Bold"/>
                <a:cs typeface="Open Sans Bold"/>
                <a:sym typeface="Open Sans Bold"/>
              </a:rPr>
              <a:t>TRUNG TÂM VÀ ĐỘ PHÂN TÁN CỦA MẪU SỐ LIỆU KHÔNG GHÉP NHÓM CHO VIỆC ĐO </a:t>
            </a:r>
          </a:p>
          <a:p>
            <a:pPr algn="ctr">
              <a:lnSpc>
                <a:spcPts val="6000"/>
              </a:lnSpc>
            </a:pPr>
            <a:r>
              <a:rPr lang="en-US" sz="5000" b="1" spc="-50">
                <a:solidFill>
                  <a:srgbClr val="FFFFFF"/>
                </a:solidFill>
                <a:latin typeface="Open Sans Bold"/>
                <a:ea typeface="Open Sans Bold"/>
                <a:cs typeface="Open Sans Bold"/>
                <a:sym typeface="Open Sans Bold"/>
              </a:rPr>
              <a:t>CHIỀU CAO HỌC SINH LỚP 10A1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alpha val="100000"/>
              </a:srgbClr>
            </a:gs>
            <a:gs pos="100000">
              <a:srgbClr val="3533CD">
                <a:alpha val="100000"/>
              </a:srgbClr>
            </a:gs>
          </a:gsLst>
          <a:lin ang="0"/>
        </a:gradFill>
        <a:effectLst/>
      </p:bgPr>
    </p:bg>
    <p:spTree>
      <p:nvGrpSpPr>
        <p:cNvPr id="1" name=""/>
        <p:cNvGrpSpPr/>
        <p:nvPr/>
      </p:nvGrpSpPr>
      <p:grpSpPr>
        <a:xfrm>
          <a:off x="0" y="0"/>
          <a:ext cx="0" cy="0"/>
          <a:chOff x="0" y="0"/>
          <a:chExt cx="0" cy="0"/>
        </a:xfrm>
      </p:grpSpPr>
      <p:grpSp>
        <p:nvGrpSpPr>
          <p:cNvPr id="2" name="Group 2"/>
          <p:cNvGrpSpPr/>
          <p:nvPr/>
        </p:nvGrpSpPr>
        <p:grpSpPr>
          <a:xfrm>
            <a:off x="1541020" y="4362093"/>
            <a:ext cx="7452716" cy="4048829"/>
            <a:chOff x="0" y="0"/>
            <a:chExt cx="1579297" cy="857983"/>
          </a:xfrm>
        </p:grpSpPr>
        <p:sp>
          <p:nvSpPr>
            <p:cNvPr id="3" name="Freeform 3"/>
            <p:cNvSpPr/>
            <p:nvPr/>
          </p:nvSpPr>
          <p:spPr>
            <a:xfrm>
              <a:off x="0" y="0"/>
              <a:ext cx="1579297" cy="857983"/>
            </a:xfrm>
            <a:custGeom>
              <a:avLst/>
              <a:gdLst/>
              <a:ahLst/>
              <a:cxnLst/>
              <a:rect l="l" t="t" r="r" b="b"/>
              <a:pathLst>
                <a:path w="1579297" h="857983">
                  <a:moveTo>
                    <a:pt x="18698" y="0"/>
                  </a:moveTo>
                  <a:lnTo>
                    <a:pt x="1560598" y="0"/>
                  </a:lnTo>
                  <a:cubicBezTo>
                    <a:pt x="1570925" y="0"/>
                    <a:pt x="1579297" y="8372"/>
                    <a:pt x="1579297" y="18698"/>
                  </a:cubicBezTo>
                  <a:lnTo>
                    <a:pt x="1579297" y="839284"/>
                  </a:lnTo>
                  <a:cubicBezTo>
                    <a:pt x="1579297" y="849611"/>
                    <a:pt x="1570925" y="857983"/>
                    <a:pt x="1560598" y="857983"/>
                  </a:cubicBezTo>
                  <a:lnTo>
                    <a:pt x="18698" y="857983"/>
                  </a:lnTo>
                  <a:cubicBezTo>
                    <a:pt x="8372" y="857983"/>
                    <a:pt x="0" y="849611"/>
                    <a:pt x="0" y="839284"/>
                  </a:cubicBezTo>
                  <a:lnTo>
                    <a:pt x="0" y="18698"/>
                  </a:lnTo>
                  <a:cubicBezTo>
                    <a:pt x="0" y="8372"/>
                    <a:pt x="8372" y="0"/>
                    <a:pt x="18698" y="0"/>
                  </a:cubicBezTo>
                  <a:close/>
                </a:path>
              </a:pathLst>
            </a:custGeom>
            <a:solidFill>
              <a:srgbClr val="FFFFFF"/>
            </a:solidFill>
          </p:spPr>
        </p:sp>
        <p:sp>
          <p:nvSpPr>
            <p:cNvPr id="4" name="TextBox 4"/>
            <p:cNvSpPr txBox="1"/>
            <p:nvPr/>
          </p:nvSpPr>
          <p:spPr>
            <a:xfrm>
              <a:off x="0" y="-47625"/>
              <a:ext cx="1579297" cy="905608"/>
            </a:xfrm>
            <a:prstGeom prst="rect">
              <a:avLst/>
            </a:prstGeom>
          </p:spPr>
          <p:txBody>
            <a:bodyPr lIns="50800" tIns="50800" rIns="50800" bIns="50800" rtlCol="0" anchor="ctr"/>
            <a:lstStyle/>
            <a:p>
              <a:pPr algn="ctr">
                <a:lnSpc>
                  <a:spcPts val="3360"/>
                </a:lnSpc>
              </a:pPr>
              <a:endParaRPr/>
            </a:p>
          </p:txBody>
        </p:sp>
      </p:grpSp>
      <p:sp>
        <p:nvSpPr>
          <p:cNvPr id="5" name="TextBox 5"/>
          <p:cNvSpPr txBox="1"/>
          <p:nvPr/>
        </p:nvSpPr>
        <p:spPr>
          <a:xfrm>
            <a:off x="7347889" y="636957"/>
            <a:ext cx="9911411" cy="730265"/>
          </a:xfrm>
          <a:prstGeom prst="rect">
            <a:avLst/>
          </a:prstGeom>
        </p:spPr>
        <p:txBody>
          <a:bodyPr lIns="0" tIns="0" rIns="0" bIns="0" rtlCol="0" anchor="t">
            <a:spAutoFit/>
          </a:bodyPr>
          <a:lstStyle/>
          <a:p>
            <a:pPr algn="r">
              <a:lnSpc>
                <a:spcPts val="2879"/>
              </a:lnSpc>
            </a:pPr>
            <a:r>
              <a:rPr lang="en-US" sz="2400" b="1" spc="-24">
                <a:solidFill>
                  <a:srgbClr val="FFFFFF"/>
                </a:solidFill>
                <a:latin typeface="Open Sans Bold"/>
                <a:ea typeface="Open Sans Bold"/>
                <a:cs typeface="Open Sans Bold"/>
                <a:sym typeface="Open Sans Bold"/>
              </a:rPr>
              <a:t>CÁC SỐ ĐẶC TRƯNG ĐO MỨC ĐỘ PHÂN TÁN</a:t>
            </a:r>
          </a:p>
          <a:p>
            <a:pPr algn="r">
              <a:lnSpc>
                <a:spcPts val="2879"/>
              </a:lnSpc>
            </a:pPr>
            <a:r>
              <a:rPr lang="en-US" sz="2400" b="1" spc="-24">
                <a:solidFill>
                  <a:srgbClr val="FFFFFF"/>
                </a:solidFill>
                <a:latin typeface="Open Sans Bold"/>
                <a:ea typeface="Open Sans Bold"/>
                <a:cs typeface="Open Sans Bold"/>
                <a:sym typeface="Open Sans Bold"/>
              </a:rPr>
              <a:t> CỦA MẪU SỐ LIỆU KHÔNG GHÉP NHÓM</a:t>
            </a:r>
          </a:p>
        </p:txBody>
      </p:sp>
      <p:sp>
        <p:nvSpPr>
          <p:cNvPr id="6" name="TextBox 6"/>
          <p:cNvSpPr txBox="1"/>
          <p:nvPr/>
        </p:nvSpPr>
        <p:spPr>
          <a:xfrm>
            <a:off x="1028700" y="570282"/>
            <a:ext cx="4313584" cy="431774"/>
          </a:xfrm>
          <a:prstGeom prst="rect">
            <a:avLst/>
          </a:prstGeom>
        </p:spPr>
        <p:txBody>
          <a:bodyPr lIns="0" tIns="0" rIns="0" bIns="0" rtlCol="0" anchor="t">
            <a:spAutoFit/>
          </a:bodyPr>
          <a:lstStyle/>
          <a:p>
            <a:pPr algn="l">
              <a:lnSpc>
                <a:spcPts val="3500"/>
              </a:lnSpc>
            </a:pPr>
            <a:r>
              <a:rPr lang="en-US" sz="2499" b="1">
                <a:solidFill>
                  <a:srgbClr val="FFCF00"/>
                </a:solidFill>
                <a:latin typeface="Open Sans Bold"/>
                <a:ea typeface="Open Sans Bold"/>
                <a:cs typeface="Open Sans Bold"/>
                <a:sym typeface="Open Sans Bold"/>
              </a:rPr>
              <a:t>THÁNG 04 - 2025</a:t>
            </a:r>
          </a:p>
        </p:txBody>
      </p:sp>
      <p:sp>
        <p:nvSpPr>
          <p:cNvPr id="7" name="TextBox 7"/>
          <p:cNvSpPr txBox="1"/>
          <p:nvPr/>
        </p:nvSpPr>
        <p:spPr>
          <a:xfrm>
            <a:off x="1028700" y="998227"/>
            <a:ext cx="3159162" cy="431741"/>
          </a:xfrm>
          <a:prstGeom prst="rect">
            <a:avLst/>
          </a:prstGeom>
        </p:spPr>
        <p:txBody>
          <a:bodyPr lIns="0" tIns="0" rIns="0" bIns="0" rtlCol="0" anchor="t">
            <a:spAutoFit/>
          </a:bodyPr>
          <a:lstStyle/>
          <a:p>
            <a:pPr algn="l">
              <a:lnSpc>
                <a:spcPts val="3500"/>
              </a:lnSpc>
            </a:pPr>
            <a:r>
              <a:rPr lang="en-US" sz="2499" b="1">
                <a:solidFill>
                  <a:srgbClr val="FFFFFF"/>
                </a:solidFill>
                <a:latin typeface="Open Sans Bold"/>
                <a:ea typeface="Open Sans Bold"/>
                <a:cs typeface="Open Sans Bold"/>
                <a:sym typeface="Open Sans Bold"/>
              </a:rPr>
              <a:t>THPT VÕ GIỮ</a:t>
            </a:r>
          </a:p>
        </p:txBody>
      </p:sp>
      <p:grpSp>
        <p:nvGrpSpPr>
          <p:cNvPr id="8" name="Group 8"/>
          <p:cNvGrpSpPr/>
          <p:nvPr/>
        </p:nvGrpSpPr>
        <p:grpSpPr>
          <a:xfrm>
            <a:off x="3058862" y="3926034"/>
            <a:ext cx="4417031" cy="872118"/>
            <a:chOff x="0" y="0"/>
            <a:chExt cx="936008" cy="184810"/>
          </a:xfrm>
        </p:grpSpPr>
        <p:sp>
          <p:nvSpPr>
            <p:cNvPr id="9" name="Freeform 9"/>
            <p:cNvSpPr/>
            <p:nvPr/>
          </p:nvSpPr>
          <p:spPr>
            <a:xfrm>
              <a:off x="0" y="0"/>
              <a:ext cx="936008" cy="184810"/>
            </a:xfrm>
            <a:custGeom>
              <a:avLst/>
              <a:gdLst/>
              <a:ahLst/>
              <a:cxnLst/>
              <a:rect l="l" t="t" r="r" b="b"/>
              <a:pathLst>
                <a:path w="936008" h="184810">
                  <a:moveTo>
                    <a:pt x="31549" y="0"/>
                  </a:moveTo>
                  <a:lnTo>
                    <a:pt x="904459" y="0"/>
                  </a:lnTo>
                  <a:cubicBezTo>
                    <a:pt x="912826" y="0"/>
                    <a:pt x="920851" y="3324"/>
                    <a:pt x="926767" y="9241"/>
                  </a:cubicBezTo>
                  <a:cubicBezTo>
                    <a:pt x="932684" y="15157"/>
                    <a:pt x="936008" y="23182"/>
                    <a:pt x="936008" y="31549"/>
                  </a:cubicBezTo>
                  <a:lnTo>
                    <a:pt x="936008" y="153260"/>
                  </a:lnTo>
                  <a:cubicBezTo>
                    <a:pt x="936008" y="170684"/>
                    <a:pt x="921883" y="184810"/>
                    <a:pt x="904459" y="184810"/>
                  </a:cubicBezTo>
                  <a:lnTo>
                    <a:pt x="31549" y="184810"/>
                  </a:lnTo>
                  <a:cubicBezTo>
                    <a:pt x="14125" y="184810"/>
                    <a:pt x="0" y="170684"/>
                    <a:pt x="0" y="153260"/>
                  </a:cubicBezTo>
                  <a:lnTo>
                    <a:pt x="0" y="31549"/>
                  </a:lnTo>
                  <a:cubicBezTo>
                    <a:pt x="0" y="14125"/>
                    <a:pt x="14125" y="0"/>
                    <a:pt x="31549" y="0"/>
                  </a:cubicBezTo>
                  <a:close/>
                </a:path>
              </a:pathLst>
            </a:custGeom>
            <a:solidFill>
              <a:srgbClr val="FFCF00"/>
            </a:solidFill>
          </p:spPr>
        </p:sp>
        <p:sp>
          <p:nvSpPr>
            <p:cNvPr id="10" name="TextBox 10"/>
            <p:cNvSpPr txBox="1"/>
            <p:nvPr/>
          </p:nvSpPr>
          <p:spPr>
            <a:xfrm>
              <a:off x="0" y="-47625"/>
              <a:ext cx="936008" cy="232435"/>
            </a:xfrm>
            <a:prstGeom prst="rect">
              <a:avLst/>
            </a:prstGeom>
          </p:spPr>
          <p:txBody>
            <a:bodyPr lIns="50800" tIns="50800" rIns="50800" bIns="50800" rtlCol="0" anchor="ctr"/>
            <a:lstStyle/>
            <a:p>
              <a:pPr algn="ctr">
                <a:lnSpc>
                  <a:spcPts val="3360"/>
                </a:lnSpc>
              </a:pPr>
              <a:endParaRPr/>
            </a:p>
          </p:txBody>
        </p:sp>
      </p:grpSp>
      <p:sp>
        <p:nvSpPr>
          <p:cNvPr id="11" name="TextBox 11"/>
          <p:cNvSpPr txBox="1"/>
          <p:nvPr/>
        </p:nvSpPr>
        <p:spPr>
          <a:xfrm>
            <a:off x="3363804" y="4082384"/>
            <a:ext cx="3807147" cy="502268"/>
          </a:xfrm>
          <a:prstGeom prst="rect">
            <a:avLst/>
          </a:prstGeom>
        </p:spPr>
        <p:txBody>
          <a:bodyPr lIns="0" tIns="0" rIns="0" bIns="0" rtlCol="0" anchor="t">
            <a:spAutoFit/>
          </a:bodyPr>
          <a:lstStyle/>
          <a:p>
            <a:pPr algn="ctr">
              <a:lnSpc>
                <a:spcPts val="4176"/>
              </a:lnSpc>
            </a:pPr>
            <a:r>
              <a:rPr lang="en-US" sz="2982" b="1">
                <a:solidFill>
                  <a:srgbClr val="15136E"/>
                </a:solidFill>
                <a:latin typeface="Inter Semi-Bold"/>
                <a:ea typeface="Inter Semi-Bold"/>
                <a:cs typeface="Inter Semi-Bold"/>
                <a:sym typeface="Inter Semi-Bold"/>
              </a:rPr>
              <a:t>NHÓM 01</a:t>
            </a:r>
          </a:p>
        </p:txBody>
      </p:sp>
      <p:sp>
        <p:nvSpPr>
          <p:cNvPr id="12" name="TextBox 12"/>
          <p:cNvSpPr txBox="1"/>
          <p:nvPr/>
        </p:nvSpPr>
        <p:spPr>
          <a:xfrm>
            <a:off x="2154794" y="5100229"/>
            <a:ext cx="6225168" cy="2270391"/>
          </a:xfrm>
          <a:prstGeom prst="rect">
            <a:avLst/>
          </a:prstGeom>
        </p:spPr>
        <p:txBody>
          <a:bodyPr lIns="0" tIns="0" rIns="0" bIns="0" rtlCol="0" anchor="t">
            <a:spAutoFit/>
          </a:bodyPr>
          <a:lstStyle/>
          <a:p>
            <a:pPr algn="l">
              <a:lnSpc>
                <a:spcPts val="4535"/>
              </a:lnSpc>
              <a:spcBef>
                <a:spcPct val="0"/>
              </a:spcBef>
            </a:pPr>
            <a:r>
              <a:rPr lang="en-US" sz="3239">
                <a:solidFill>
                  <a:srgbClr val="000000"/>
                </a:solidFill>
                <a:latin typeface="Open Sans"/>
                <a:ea typeface="Open Sans"/>
                <a:cs typeface="Open Sans"/>
                <a:sym typeface="Open Sans"/>
              </a:rPr>
              <a:t>Chọn ra 11 bạn ngẫu nhiên để đo lấy số liệu.</a:t>
            </a:r>
          </a:p>
          <a:p>
            <a:pPr algn="l">
              <a:lnSpc>
                <a:spcPts val="4535"/>
              </a:lnSpc>
              <a:spcBef>
                <a:spcPct val="0"/>
              </a:spcBef>
            </a:pPr>
            <a:r>
              <a:rPr lang="en-US" sz="3239" b="1">
                <a:solidFill>
                  <a:srgbClr val="000000"/>
                </a:solidFill>
                <a:latin typeface="Open Sans Semi-Bold"/>
                <a:ea typeface="Open Sans Semi-Bold"/>
                <a:cs typeface="Open Sans Semi-Bold"/>
                <a:sym typeface="Open Sans Semi-Bold"/>
              </a:rPr>
              <a:t>Tính các số đặc trưng cho xu thế trung tâm và độ phân tán.</a:t>
            </a:r>
          </a:p>
        </p:txBody>
      </p:sp>
      <p:grpSp>
        <p:nvGrpSpPr>
          <p:cNvPr id="13" name="Group 13"/>
          <p:cNvGrpSpPr/>
          <p:nvPr/>
        </p:nvGrpSpPr>
        <p:grpSpPr>
          <a:xfrm>
            <a:off x="9294264" y="4362093"/>
            <a:ext cx="7452716" cy="4048829"/>
            <a:chOff x="0" y="0"/>
            <a:chExt cx="1579297" cy="857983"/>
          </a:xfrm>
        </p:grpSpPr>
        <p:sp>
          <p:nvSpPr>
            <p:cNvPr id="14" name="Freeform 14"/>
            <p:cNvSpPr/>
            <p:nvPr/>
          </p:nvSpPr>
          <p:spPr>
            <a:xfrm>
              <a:off x="0" y="0"/>
              <a:ext cx="1579297" cy="857983"/>
            </a:xfrm>
            <a:custGeom>
              <a:avLst/>
              <a:gdLst/>
              <a:ahLst/>
              <a:cxnLst/>
              <a:rect l="l" t="t" r="r" b="b"/>
              <a:pathLst>
                <a:path w="1579297" h="857983">
                  <a:moveTo>
                    <a:pt x="18698" y="0"/>
                  </a:moveTo>
                  <a:lnTo>
                    <a:pt x="1560598" y="0"/>
                  </a:lnTo>
                  <a:cubicBezTo>
                    <a:pt x="1570925" y="0"/>
                    <a:pt x="1579297" y="8372"/>
                    <a:pt x="1579297" y="18698"/>
                  </a:cubicBezTo>
                  <a:lnTo>
                    <a:pt x="1579297" y="839284"/>
                  </a:lnTo>
                  <a:cubicBezTo>
                    <a:pt x="1579297" y="849611"/>
                    <a:pt x="1570925" y="857983"/>
                    <a:pt x="1560598" y="857983"/>
                  </a:cubicBezTo>
                  <a:lnTo>
                    <a:pt x="18698" y="857983"/>
                  </a:lnTo>
                  <a:cubicBezTo>
                    <a:pt x="8372" y="857983"/>
                    <a:pt x="0" y="849611"/>
                    <a:pt x="0" y="839284"/>
                  </a:cubicBezTo>
                  <a:lnTo>
                    <a:pt x="0" y="18698"/>
                  </a:lnTo>
                  <a:cubicBezTo>
                    <a:pt x="0" y="8372"/>
                    <a:pt x="8372" y="0"/>
                    <a:pt x="18698" y="0"/>
                  </a:cubicBezTo>
                  <a:close/>
                </a:path>
              </a:pathLst>
            </a:custGeom>
            <a:solidFill>
              <a:srgbClr val="FFFFFF"/>
            </a:solidFill>
          </p:spPr>
        </p:sp>
        <p:sp>
          <p:nvSpPr>
            <p:cNvPr id="15" name="TextBox 15"/>
            <p:cNvSpPr txBox="1"/>
            <p:nvPr/>
          </p:nvSpPr>
          <p:spPr>
            <a:xfrm>
              <a:off x="0" y="-47625"/>
              <a:ext cx="1579297" cy="905608"/>
            </a:xfrm>
            <a:prstGeom prst="rect">
              <a:avLst/>
            </a:prstGeom>
          </p:spPr>
          <p:txBody>
            <a:bodyPr lIns="50800" tIns="50800" rIns="50800" bIns="50800" rtlCol="0" anchor="ctr"/>
            <a:lstStyle/>
            <a:p>
              <a:pPr algn="ctr">
                <a:lnSpc>
                  <a:spcPts val="3360"/>
                </a:lnSpc>
              </a:pPr>
              <a:endParaRPr/>
            </a:p>
          </p:txBody>
        </p:sp>
      </p:grpSp>
      <p:grpSp>
        <p:nvGrpSpPr>
          <p:cNvPr id="16" name="Group 16"/>
          <p:cNvGrpSpPr/>
          <p:nvPr/>
        </p:nvGrpSpPr>
        <p:grpSpPr>
          <a:xfrm>
            <a:off x="10812107" y="3926034"/>
            <a:ext cx="4417031" cy="872118"/>
            <a:chOff x="0" y="0"/>
            <a:chExt cx="936008" cy="184810"/>
          </a:xfrm>
        </p:grpSpPr>
        <p:sp>
          <p:nvSpPr>
            <p:cNvPr id="17" name="Freeform 17"/>
            <p:cNvSpPr/>
            <p:nvPr/>
          </p:nvSpPr>
          <p:spPr>
            <a:xfrm>
              <a:off x="0" y="0"/>
              <a:ext cx="936008" cy="184810"/>
            </a:xfrm>
            <a:custGeom>
              <a:avLst/>
              <a:gdLst/>
              <a:ahLst/>
              <a:cxnLst/>
              <a:rect l="l" t="t" r="r" b="b"/>
              <a:pathLst>
                <a:path w="936008" h="184810">
                  <a:moveTo>
                    <a:pt x="31549" y="0"/>
                  </a:moveTo>
                  <a:lnTo>
                    <a:pt x="904459" y="0"/>
                  </a:lnTo>
                  <a:cubicBezTo>
                    <a:pt x="912826" y="0"/>
                    <a:pt x="920851" y="3324"/>
                    <a:pt x="926767" y="9241"/>
                  </a:cubicBezTo>
                  <a:cubicBezTo>
                    <a:pt x="932684" y="15157"/>
                    <a:pt x="936008" y="23182"/>
                    <a:pt x="936008" y="31549"/>
                  </a:cubicBezTo>
                  <a:lnTo>
                    <a:pt x="936008" y="153260"/>
                  </a:lnTo>
                  <a:cubicBezTo>
                    <a:pt x="936008" y="170684"/>
                    <a:pt x="921883" y="184810"/>
                    <a:pt x="904459" y="184810"/>
                  </a:cubicBezTo>
                  <a:lnTo>
                    <a:pt x="31549" y="184810"/>
                  </a:lnTo>
                  <a:cubicBezTo>
                    <a:pt x="14125" y="184810"/>
                    <a:pt x="0" y="170684"/>
                    <a:pt x="0" y="153260"/>
                  </a:cubicBezTo>
                  <a:lnTo>
                    <a:pt x="0" y="31549"/>
                  </a:lnTo>
                  <a:cubicBezTo>
                    <a:pt x="0" y="14125"/>
                    <a:pt x="14125" y="0"/>
                    <a:pt x="31549" y="0"/>
                  </a:cubicBezTo>
                  <a:close/>
                </a:path>
              </a:pathLst>
            </a:custGeom>
            <a:solidFill>
              <a:srgbClr val="FFCF00"/>
            </a:solidFill>
          </p:spPr>
        </p:sp>
        <p:sp>
          <p:nvSpPr>
            <p:cNvPr id="18" name="TextBox 18"/>
            <p:cNvSpPr txBox="1"/>
            <p:nvPr/>
          </p:nvSpPr>
          <p:spPr>
            <a:xfrm>
              <a:off x="0" y="-47625"/>
              <a:ext cx="936008" cy="232435"/>
            </a:xfrm>
            <a:prstGeom prst="rect">
              <a:avLst/>
            </a:prstGeom>
          </p:spPr>
          <p:txBody>
            <a:bodyPr lIns="50800" tIns="50800" rIns="50800" bIns="50800" rtlCol="0" anchor="ctr"/>
            <a:lstStyle/>
            <a:p>
              <a:pPr algn="ctr">
                <a:lnSpc>
                  <a:spcPts val="3360"/>
                </a:lnSpc>
              </a:pPr>
              <a:endParaRPr/>
            </a:p>
          </p:txBody>
        </p:sp>
      </p:grpSp>
      <p:sp>
        <p:nvSpPr>
          <p:cNvPr id="19" name="TextBox 19"/>
          <p:cNvSpPr txBox="1"/>
          <p:nvPr/>
        </p:nvSpPr>
        <p:spPr>
          <a:xfrm>
            <a:off x="11117049" y="4082384"/>
            <a:ext cx="3807147" cy="502268"/>
          </a:xfrm>
          <a:prstGeom prst="rect">
            <a:avLst/>
          </a:prstGeom>
        </p:spPr>
        <p:txBody>
          <a:bodyPr lIns="0" tIns="0" rIns="0" bIns="0" rtlCol="0" anchor="t">
            <a:spAutoFit/>
          </a:bodyPr>
          <a:lstStyle/>
          <a:p>
            <a:pPr algn="ctr">
              <a:lnSpc>
                <a:spcPts val="4176"/>
              </a:lnSpc>
            </a:pPr>
            <a:r>
              <a:rPr lang="en-US" sz="2982" b="1">
                <a:solidFill>
                  <a:srgbClr val="15136E"/>
                </a:solidFill>
                <a:latin typeface="Inter Semi-Bold"/>
                <a:ea typeface="Inter Semi-Bold"/>
                <a:cs typeface="Inter Semi-Bold"/>
                <a:sym typeface="Inter Semi-Bold"/>
              </a:rPr>
              <a:t>NHÓM 02</a:t>
            </a:r>
          </a:p>
        </p:txBody>
      </p:sp>
      <p:sp>
        <p:nvSpPr>
          <p:cNvPr id="20" name="TextBox 20"/>
          <p:cNvSpPr txBox="1"/>
          <p:nvPr/>
        </p:nvSpPr>
        <p:spPr>
          <a:xfrm>
            <a:off x="9908038" y="5100229"/>
            <a:ext cx="6225168" cy="2271327"/>
          </a:xfrm>
          <a:prstGeom prst="rect">
            <a:avLst/>
          </a:prstGeom>
        </p:spPr>
        <p:txBody>
          <a:bodyPr lIns="0" tIns="0" rIns="0" bIns="0" rtlCol="0" anchor="t">
            <a:spAutoFit/>
          </a:bodyPr>
          <a:lstStyle/>
          <a:p>
            <a:pPr algn="l">
              <a:lnSpc>
                <a:spcPts val="4535"/>
              </a:lnSpc>
              <a:spcBef>
                <a:spcPct val="0"/>
              </a:spcBef>
            </a:pPr>
            <a:r>
              <a:rPr lang="en-US" sz="3239">
                <a:solidFill>
                  <a:srgbClr val="000000"/>
                </a:solidFill>
                <a:latin typeface="Open Sans"/>
                <a:ea typeface="Open Sans"/>
                <a:cs typeface="Open Sans"/>
                <a:sym typeface="Open Sans"/>
              </a:rPr>
              <a:t>Chọn ra 10 bạn ngẫu nhiên để đo lấy số liệu.</a:t>
            </a:r>
          </a:p>
          <a:p>
            <a:pPr algn="l">
              <a:lnSpc>
                <a:spcPts val="4535"/>
              </a:lnSpc>
              <a:spcBef>
                <a:spcPct val="0"/>
              </a:spcBef>
            </a:pPr>
            <a:r>
              <a:rPr lang="en-US" sz="3239" b="1">
                <a:solidFill>
                  <a:srgbClr val="000000"/>
                </a:solidFill>
                <a:latin typeface="Open Sans Semi-Bold"/>
                <a:ea typeface="Open Sans Semi-Bold"/>
                <a:cs typeface="Open Sans Semi-Bold"/>
                <a:sym typeface="Open Sans Semi-Bold"/>
              </a:rPr>
              <a:t>Tính các số đặc trưng cho xu thế trung tâm và độ phân tán</a:t>
            </a:r>
            <a:endParaRPr lang="en-US" sz="3239">
              <a:solidFill>
                <a:srgbClr val="000000"/>
              </a:solidFill>
              <a:latin typeface="Open Sans"/>
              <a:ea typeface="Open Sans"/>
              <a:cs typeface="Open Sans"/>
              <a:sym typeface="Open Sans"/>
            </a:endParaRPr>
          </a:p>
        </p:txBody>
      </p:sp>
      <p:grpSp>
        <p:nvGrpSpPr>
          <p:cNvPr id="21" name="Group 21"/>
          <p:cNvGrpSpPr/>
          <p:nvPr/>
        </p:nvGrpSpPr>
        <p:grpSpPr>
          <a:xfrm>
            <a:off x="6264890" y="2811164"/>
            <a:ext cx="5758220" cy="760409"/>
            <a:chOff x="0" y="0"/>
            <a:chExt cx="1701757" cy="224728"/>
          </a:xfrm>
        </p:grpSpPr>
        <p:sp>
          <p:nvSpPr>
            <p:cNvPr id="22" name="Freeform 22"/>
            <p:cNvSpPr/>
            <p:nvPr/>
          </p:nvSpPr>
          <p:spPr>
            <a:xfrm>
              <a:off x="0" y="0"/>
              <a:ext cx="1701757" cy="224728"/>
            </a:xfrm>
            <a:custGeom>
              <a:avLst/>
              <a:gdLst/>
              <a:ahLst/>
              <a:cxnLst/>
              <a:rect l="l" t="t" r="r" b="b"/>
              <a:pathLst>
                <a:path w="1701757" h="224728">
                  <a:moveTo>
                    <a:pt x="112364" y="0"/>
                  </a:moveTo>
                  <a:lnTo>
                    <a:pt x="1589393" y="0"/>
                  </a:lnTo>
                  <a:cubicBezTo>
                    <a:pt x="1619194" y="0"/>
                    <a:pt x="1647774" y="11838"/>
                    <a:pt x="1668847" y="32911"/>
                  </a:cubicBezTo>
                  <a:cubicBezTo>
                    <a:pt x="1689919" y="53983"/>
                    <a:pt x="1701757" y="82563"/>
                    <a:pt x="1701757" y="112364"/>
                  </a:cubicBezTo>
                  <a:lnTo>
                    <a:pt x="1701757" y="112364"/>
                  </a:lnTo>
                  <a:cubicBezTo>
                    <a:pt x="1701757" y="174421"/>
                    <a:pt x="1651450" y="224728"/>
                    <a:pt x="1589393" y="224728"/>
                  </a:cubicBezTo>
                  <a:lnTo>
                    <a:pt x="112364" y="224728"/>
                  </a:lnTo>
                  <a:cubicBezTo>
                    <a:pt x="82563" y="224728"/>
                    <a:pt x="53983" y="212889"/>
                    <a:pt x="32911" y="191817"/>
                  </a:cubicBezTo>
                  <a:cubicBezTo>
                    <a:pt x="11838" y="170745"/>
                    <a:pt x="0" y="142165"/>
                    <a:pt x="0" y="112364"/>
                  </a:cubicBezTo>
                  <a:lnTo>
                    <a:pt x="0" y="112364"/>
                  </a:lnTo>
                  <a:cubicBezTo>
                    <a:pt x="0" y="82563"/>
                    <a:pt x="11838" y="53983"/>
                    <a:pt x="32911" y="32911"/>
                  </a:cubicBezTo>
                  <a:cubicBezTo>
                    <a:pt x="53983" y="11838"/>
                    <a:pt x="82563" y="0"/>
                    <a:pt x="112364" y="0"/>
                  </a:cubicBezTo>
                  <a:close/>
                </a:path>
              </a:pathLst>
            </a:custGeom>
            <a:solidFill>
              <a:srgbClr val="FFFFFF"/>
            </a:solidFill>
            <a:ln cap="rnd">
              <a:noFill/>
              <a:prstDash val="solid"/>
              <a:round/>
            </a:ln>
          </p:spPr>
        </p:sp>
        <p:sp>
          <p:nvSpPr>
            <p:cNvPr id="23" name="TextBox 23"/>
            <p:cNvSpPr txBox="1"/>
            <p:nvPr/>
          </p:nvSpPr>
          <p:spPr>
            <a:xfrm>
              <a:off x="0" y="-38100"/>
              <a:ext cx="1701757" cy="262828"/>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11206919" y="2954503"/>
            <a:ext cx="473731" cy="473731"/>
          </a:xfrm>
          <a:custGeom>
            <a:avLst/>
            <a:gdLst/>
            <a:ahLst/>
            <a:cxnLst/>
            <a:rect l="l" t="t" r="r" b="b"/>
            <a:pathLst>
              <a:path w="473731" h="473731">
                <a:moveTo>
                  <a:pt x="0" y="0"/>
                </a:moveTo>
                <a:lnTo>
                  <a:pt x="473731" y="0"/>
                </a:lnTo>
                <a:lnTo>
                  <a:pt x="473731" y="473731"/>
                </a:lnTo>
                <a:lnTo>
                  <a:pt x="0" y="4737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5" name="TextBox 25"/>
          <p:cNvSpPr txBox="1"/>
          <p:nvPr/>
        </p:nvSpPr>
        <p:spPr>
          <a:xfrm>
            <a:off x="6469404" y="2867634"/>
            <a:ext cx="5211246" cy="580793"/>
          </a:xfrm>
          <a:prstGeom prst="rect">
            <a:avLst/>
          </a:prstGeom>
        </p:spPr>
        <p:txBody>
          <a:bodyPr lIns="0" tIns="0" rIns="0" bIns="0" rtlCol="0" anchor="t">
            <a:spAutoFit/>
          </a:bodyPr>
          <a:lstStyle/>
          <a:p>
            <a:pPr algn="ctr">
              <a:lnSpc>
                <a:spcPts val="4817"/>
              </a:lnSpc>
            </a:pPr>
            <a:r>
              <a:rPr lang="en-US" sz="3441" b="1">
                <a:solidFill>
                  <a:srgbClr val="15136E"/>
                </a:solidFill>
                <a:latin typeface="Open Sans Bold"/>
                <a:ea typeface="Open Sans Bold"/>
                <a:cs typeface="Open Sans Bold"/>
                <a:sym typeface="Open Sans Bold"/>
              </a:rPr>
              <a:t>HOẠT ĐỘNG 02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798</Words>
  <Application>Microsoft Office PowerPoint</Application>
  <PresentationFormat>Custom</PresentationFormat>
  <Paragraphs>124</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TT Norms</vt:lpstr>
      <vt:lpstr>Calibri</vt:lpstr>
      <vt:lpstr>Arial</vt:lpstr>
      <vt:lpstr>Open Sans Semi-Bold</vt:lpstr>
      <vt:lpstr>Open Sans Bold</vt:lpstr>
      <vt:lpstr>Open Sans Italics</vt:lpstr>
      <vt:lpstr>TT Norms Bold</vt:lpstr>
      <vt:lpstr>Inter Semi-Bold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 SỐ ĐẶC TRƯNG - SỐ LIỆU KHÔNG GHÉP NHÓM</dc:title>
  <cp:lastModifiedBy>PHT  Education</cp:lastModifiedBy>
  <cp:revision>5</cp:revision>
  <dcterms:created xsi:type="dcterms:W3CDTF">2006-08-16T00:00:00Z</dcterms:created>
  <dcterms:modified xsi:type="dcterms:W3CDTF">2025-04-05T14:09:02Z</dcterms:modified>
  <dc:identifier>DAGjkk6dtL8</dc:identifier>
</cp:coreProperties>
</file>