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381" r:id="rId2"/>
    <p:sldId id="1125" r:id="rId3"/>
    <p:sldId id="1126" r:id="rId4"/>
    <p:sldId id="1129" r:id="rId5"/>
    <p:sldId id="1159" r:id="rId6"/>
    <p:sldId id="1184" r:id="rId7"/>
    <p:sldId id="1185" r:id="rId8"/>
    <p:sldId id="1196" r:id="rId9"/>
    <p:sldId id="1166" r:id="rId10"/>
    <p:sldId id="257" r:id="rId11"/>
    <p:sldId id="1167" r:id="rId12"/>
    <p:sldId id="1168" r:id="rId13"/>
    <p:sldId id="1169" r:id="rId14"/>
    <p:sldId id="1170" r:id="rId15"/>
    <p:sldId id="1189" r:id="rId16"/>
    <p:sldId id="296" r:id="rId17"/>
    <p:sldId id="1183" r:id="rId18"/>
    <p:sldId id="297" r:id="rId19"/>
    <p:sldId id="1182" r:id="rId20"/>
    <p:sldId id="1165" r:id="rId21"/>
    <p:sldId id="1173" r:id="rId22"/>
    <p:sldId id="1174" r:id="rId23"/>
    <p:sldId id="1172" r:id="rId24"/>
    <p:sldId id="1175" r:id="rId25"/>
    <p:sldId id="1171" r:id="rId26"/>
    <p:sldId id="1198" r:id="rId27"/>
    <p:sldId id="1191" r:id="rId28"/>
    <p:sldId id="1197" r:id="rId29"/>
    <p:sldId id="1194" r:id="rId30"/>
    <p:sldId id="1192" r:id="rId31"/>
    <p:sldId id="1193" r:id="rId32"/>
    <p:sldId id="425" r:id="rId33"/>
    <p:sldId id="1195" r:id="rId34"/>
    <p:sldId id="315" r:id="rId35"/>
  </p:sldIdLst>
  <p:sldSz cx="12192000" cy="6858000"/>
  <p:notesSz cx="6858000" cy="9144000"/>
  <p:embeddedFontLst>
    <p:embeddedFont>
      <p:font typeface="#9Slide03 Bebas Neue Bold" panose="020B0604020202020204" charset="0"/>
      <p:bold r:id="rId36"/>
    </p:embeddedFont>
    <p:embeddedFont>
      <p:font typeface="#9Slide03 Bebas Neue ZSmall" panose="020B0604020202020204" charset="0"/>
      <p:bold r:id="rId37"/>
    </p:embeddedFont>
    <p:embeddedFont>
      <p:font typeface="#9Slide03 Oswald" panose="020B0604020202020204" charset="0"/>
      <p:regular r:id="rId38"/>
    </p:embeddedFont>
    <p:embeddedFont>
      <p:font typeface="#9Slide03 Oswald Bold" panose="020B0604020202020204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0E1"/>
    <a:srgbClr val="509116"/>
    <a:srgbClr val="1FA49C"/>
    <a:srgbClr val="1D6F5A"/>
    <a:srgbClr val="6DD20D"/>
    <a:srgbClr val="9BC5D4"/>
    <a:srgbClr val="FFFFFF"/>
    <a:srgbClr val="174CA1"/>
    <a:srgbClr val="48CFAD"/>
    <a:srgbClr val="CBE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30" autoAdjust="0"/>
    <p:restoredTop sz="96220" autoAdjust="0"/>
  </p:normalViewPr>
  <p:slideViewPr>
    <p:cSldViewPr showGuides="1">
      <p:cViewPr varScale="1">
        <p:scale>
          <a:sx n="59" d="100"/>
          <a:sy n="59" d="100"/>
        </p:scale>
        <p:origin x="108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521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1" y="152400"/>
            <a:ext cx="10460567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1" y="1219200"/>
            <a:ext cx="10562167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900" y="6461126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0" y="6461126"/>
            <a:ext cx="3860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00" y="6461126"/>
            <a:ext cx="8128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D3D02-1CE8-45AE-BD8C-91DD8E497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1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0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801600" y="5381459"/>
            <a:ext cx="2762250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hyperlink" Target="file:///D:\GAN_DTU\12%20moi\12\video%202\ttn-dautu.wmv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D:\GAN_DTU\12%20moi\12\video%202\ttn-dautu.wmv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itecornerFlower">
            <a:extLst>
              <a:ext uri="{FF2B5EF4-FFF2-40B4-BE49-F238E27FC236}">
                <a16:creationId xmlns:a16="http://schemas.microsoft.com/office/drawing/2014/main" id="{5B1BD07A-9AB2-29EB-F6EF-48A56101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32051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000t">
            <a:extLst>
              <a:ext uri="{FF2B5EF4-FFF2-40B4-BE49-F238E27FC236}">
                <a16:creationId xmlns:a16="http://schemas.microsoft.com/office/drawing/2014/main" id="{6BDDC775-993E-1FDA-6851-9DACCBB13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4800" y="0"/>
            <a:ext cx="1147286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000t">
            <a:extLst>
              <a:ext uri="{FF2B5EF4-FFF2-40B4-BE49-F238E27FC236}">
                <a16:creationId xmlns:a16="http://schemas.microsoft.com/office/drawing/2014/main" id="{B02197D3-400B-6AB7-E435-81E0D9E9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4800" y="0"/>
            <a:ext cx="1158240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000t">
            <a:extLst>
              <a:ext uri="{FF2B5EF4-FFF2-40B4-BE49-F238E27FC236}">
                <a16:creationId xmlns:a16="http://schemas.microsoft.com/office/drawing/2014/main" id="{E5CC7CF5-FD29-1766-7B90-E1EBB358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4800" y="6635750"/>
            <a:ext cx="1167606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000t">
            <a:extLst>
              <a:ext uri="{FF2B5EF4-FFF2-40B4-BE49-F238E27FC236}">
                <a16:creationId xmlns:a16="http://schemas.microsoft.com/office/drawing/2014/main" id="{EC566441-7CBB-6D07-3D89-631A0B30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593932" y="3280568"/>
            <a:ext cx="68580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000t">
            <a:extLst>
              <a:ext uri="{FF2B5EF4-FFF2-40B4-BE49-F238E27FC236}">
                <a16:creationId xmlns:a16="http://schemas.microsoft.com/office/drawing/2014/main" id="{A828B827-FB34-BCD7-F924-B6041E55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280568" y="3280568"/>
            <a:ext cx="68580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978110qblx53mn6q">
            <a:extLst>
              <a:ext uri="{FF2B5EF4-FFF2-40B4-BE49-F238E27FC236}">
                <a16:creationId xmlns:a16="http://schemas.microsoft.com/office/drawing/2014/main" id="{15E469F9-48D6-CADC-B105-01A7DE3020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63" y="228600"/>
            <a:ext cx="2039937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WordArt 9">
            <a:extLst>
              <a:ext uri="{FF2B5EF4-FFF2-40B4-BE49-F238E27FC236}">
                <a16:creationId xmlns:a16="http://schemas.microsoft.com/office/drawing/2014/main" id="{8A28C126-631D-197B-810D-974C2C77E8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6000" y="2209800"/>
            <a:ext cx="9804400" cy="2438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giáo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46090" name="Picture 10" descr="Firewrk5">
            <a:extLst>
              <a:ext uri="{FF2B5EF4-FFF2-40B4-BE49-F238E27FC236}">
                <a16:creationId xmlns:a16="http://schemas.microsoft.com/office/drawing/2014/main" id="{33A6FD7A-ECDD-882F-4B0B-616880226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4419600"/>
            <a:ext cx="19939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Firewrk8">
            <a:extLst>
              <a:ext uri="{FF2B5EF4-FFF2-40B4-BE49-F238E27FC236}">
                <a16:creationId xmlns:a16="http://schemas.microsoft.com/office/drawing/2014/main" id="{9962893F-7A68-1C8F-76BA-0272088F1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17272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 descr="Firewrk5">
            <a:extLst>
              <a:ext uri="{FF2B5EF4-FFF2-40B4-BE49-F238E27FC236}">
                <a16:creationId xmlns:a16="http://schemas.microsoft.com/office/drawing/2014/main" id="{10F90299-AEA5-ABD5-01F7-9AEBFEDE6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382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WhitecornerFlower">
            <a:extLst>
              <a:ext uri="{FF2B5EF4-FFF2-40B4-BE49-F238E27FC236}">
                <a16:creationId xmlns:a16="http://schemas.microsoft.com/office/drawing/2014/main" id="{FB270DF3-0120-94F5-553D-582B9680F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657600"/>
            <a:ext cx="3251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0E5606-52B0-4818-6232-685168AC3792}"/>
              </a:ext>
            </a:extLst>
          </p:cNvPr>
          <p:cNvSpPr/>
          <p:nvPr/>
        </p:nvSpPr>
        <p:spPr>
          <a:xfrm>
            <a:off x="942975" y="80571"/>
            <a:ext cx="10115550" cy="15065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NỘI DUNG BÀI HỌC</a:t>
            </a:r>
            <a:endParaRPr lang="en-US" sz="3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1FEA5D-55E1-9931-E9D6-036B000B6272}"/>
              </a:ext>
            </a:extLst>
          </p:cNvPr>
          <p:cNvCxnSpPr>
            <a:cxnSpLocks/>
            <a:stCxn id="9" idx="2"/>
            <a:endCxn id="20" idx="0"/>
          </p:cNvCxnSpPr>
          <p:nvPr/>
        </p:nvCxnSpPr>
        <p:spPr>
          <a:xfrm flipH="1">
            <a:off x="2032992" y="1587109"/>
            <a:ext cx="3967758" cy="581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A5D8-BDD7-82B4-6554-908244933140}"/>
              </a:ext>
            </a:extLst>
          </p:cNvPr>
          <p:cNvSpPr/>
          <p:nvPr/>
        </p:nvSpPr>
        <p:spPr>
          <a:xfrm>
            <a:off x="144660" y="2168123"/>
            <a:ext cx="3776663" cy="14299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7345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Tổ chức lãnh thổ nông nghiệp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8AE713-FEF9-2321-0B46-EFB9B86CF4CB}"/>
              </a:ext>
            </a:extLst>
          </p:cNvPr>
          <p:cNvSpPr/>
          <p:nvPr/>
        </p:nvSpPr>
        <p:spPr>
          <a:xfrm>
            <a:off x="4191000" y="2168124"/>
            <a:ext cx="6867525" cy="15065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Một số vấn đề phát triển nền nông nghiệp hiện đại và định hướng phát triển nông nghiệp thế giới trong tương lai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0C4F28-CC79-636A-65C5-7E419A1561E2}"/>
              </a:ext>
            </a:extLst>
          </p:cNvPr>
          <p:cNvSpPr/>
          <p:nvPr/>
        </p:nvSpPr>
        <p:spPr>
          <a:xfrm>
            <a:off x="69656" y="4081468"/>
            <a:ext cx="1755574" cy="27765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niệm và vai trò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5D1878-C4E2-E2E0-11AE-036ADC16CC8F}"/>
              </a:ext>
            </a:extLst>
          </p:cNvPr>
          <p:cNvSpPr/>
          <p:nvPr/>
        </p:nvSpPr>
        <p:spPr>
          <a:xfrm>
            <a:off x="1966916" y="4067174"/>
            <a:ext cx="2510732" cy="27765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 số hình thức tổ chức lãnh thổ nông nghiệp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9713C4-7DF9-83F2-2DEA-DA022B0209A3}"/>
              </a:ext>
            </a:extLst>
          </p:cNvPr>
          <p:cNvSpPr/>
          <p:nvPr/>
        </p:nvSpPr>
        <p:spPr>
          <a:xfrm>
            <a:off x="5105400" y="4179086"/>
            <a:ext cx="2743200" cy="26122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Một số vấn đề phát triển nền nông nghiệp hiện đại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902DD4-3386-3920-A10E-C3FCA5FBA929}"/>
              </a:ext>
            </a:extLst>
          </p:cNvPr>
          <p:cNvSpPr/>
          <p:nvPr/>
        </p:nvSpPr>
        <p:spPr>
          <a:xfrm>
            <a:off x="8331405" y="4167180"/>
            <a:ext cx="2727120" cy="25050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phát triển nông nghiệp thế giới trong tương lai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91F303D-5D8F-2E92-FAA0-291C879D4DE4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000750" y="1587109"/>
            <a:ext cx="1532637" cy="581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58520B2-1B60-3B57-208F-154379EBD25A}"/>
              </a:ext>
            </a:extLst>
          </p:cNvPr>
          <p:cNvCxnSpPr>
            <a:cxnSpLocks/>
            <a:stCxn id="20" idx="2"/>
            <a:endCxn id="22" idx="0"/>
          </p:cNvCxnSpPr>
          <p:nvPr/>
        </p:nvCxnSpPr>
        <p:spPr>
          <a:xfrm flipH="1">
            <a:off x="947443" y="3598070"/>
            <a:ext cx="1085549" cy="483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65B956F-BA12-5320-4ACB-384BEDCA9D64}"/>
              </a:ext>
            </a:extLst>
          </p:cNvPr>
          <p:cNvCxnSpPr>
            <a:cxnSpLocks/>
            <a:stCxn id="20" idx="2"/>
            <a:endCxn id="23" idx="0"/>
          </p:cNvCxnSpPr>
          <p:nvPr/>
        </p:nvCxnSpPr>
        <p:spPr>
          <a:xfrm>
            <a:off x="2032992" y="3598070"/>
            <a:ext cx="1189290" cy="469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CBC2BC1-A007-D939-9C4E-A2A8C2A85892}"/>
              </a:ext>
            </a:extLst>
          </p:cNvPr>
          <p:cNvCxnSpPr>
            <a:cxnSpLocks/>
            <a:stCxn id="21" idx="2"/>
            <a:endCxn id="25" idx="0"/>
          </p:cNvCxnSpPr>
          <p:nvPr/>
        </p:nvCxnSpPr>
        <p:spPr>
          <a:xfrm flipH="1">
            <a:off x="6477000" y="3674661"/>
            <a:ext cx="1147763" cy="504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18B2C48-F929-19DD-D1D0-79037A7E3AE9}"/>
              </a:ext>
            </a:extLst>
          </p:cNvPr>
          <p:cNvCxnSpPr>
            <a:cxnSpLocks/>
            <a:stCxn id="21" idx="2"/>
            <a:endCxn id="30" idx="0"/>
          </p:cNvCxnSpPr>
          <p:nvPr/>
        </p:nvCxnSpPr>
        <p:spPr>
          <a:xfrm>
            <a:off x="7624763" y="3674661"/>
            <a:ext cx="2070202" cy="492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182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42F6114-116D-78B7-3435-FDAB5E6EB27A}"/>
              </a:ext>
            </a:extLst>
          </p:cNvPr>
          <p:cNvSpPr/>
          <p:nvPr/>
        </p:nvSpPr>
        <p:spPr>
          <a:xfrm>
            <a:off x="631585" y="866775"/>
            <a:ext cx="449088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QUAN NIỆM VÀ VAI TRÒ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463B78-DDF6-D13B-1C92-92A965FAB09F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40895-69A0-6F0D-D6F1-AB16CDC1E6BC}"/>
              </a:ext>
            </a:extLst>
          </p:cNvPr>
          <p:cNvSpPr/>
          <p:nvPr/>
        </p:nvSpPr>
        <p:spPr>
          <a:xfrm>
            <a:off x="4393744" y="1740557"/>
            <a:ext cx="7493456" cy="46616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902BBB-EF2D-171F-5FF5-06696F0F1BBD}"/>
              </a:ext>
            </a:extLst>
          </p:cNvPr>
          <p:cNvSpPr/>
          <p:nvPr/>
        </p:nvSpPr>
        <p:spPr>
          <a:xfrm>
            <a:off x="6248400" y="942735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5E02D-09AD-80E8-44EF-98BE1E8E3C2E}"/>
              </a:ext>
            </a:extLst>
          </p:cNvPr>
          <p:cNvSpPr txBox="1"/>
          <p:nvPr/>
        </p:nvSpPr>
        <p:spPr>
          <a:xfrm>
            <a:off x="4393744" y="1989817"/>
            <a:ext cx="7381373" cy="4038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– SGK (Tr 76)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vi-VN" sz="2800" dirty="0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(cá nhân ở 3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vi-VN" sz="2800" dirty="0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(cá nhân ở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vi-VN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  <a:endParaRPr lang="en-US" sz="2800" dirty="0">
              <a:solidFill>
                <a:srgbClr val="002060"/>
              </a:solidFill>
              <a:latin typeface="#9Slide03 Oswal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00C1CE-B276-14F4-A7B5-BFA5C232E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416883" y="3733800"/>
            <a:ext cx="3810001" cy="266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FA137-D718-5C0B-EE86-102C53FFB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7984166" y="4136616"/>
            <a:ext cx="3810001" cy="26683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463B78-DDF6-D13B-1C92-92A965FAB09F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40895-69A0-6F0D-D6F1-AB16CDC1E6BC}"/>
              </a:ext>
            </a:extLst>
          </p:cNvPr>
          <p:cNvSpPr/>
          <p:nvPr/>
        </p:nvSpPr>
        <p:spPr>
          <a:xfrm>
            <a:off x="397833" y="1453333"/>
            <a:ext cx="7904641" cy="4182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5E02D-09AD-80E8-44EF-98BE1E8E3C2E}"/>
              </a:ext>
            </a:extLst>
          </p:cNvPr>
          <p:cNvSpPr txBox="1"/>
          <p:nvPr/>
        </p:nvSpPr>
        <p:spPr>
          <a:xfrm>
            <a:off x="598376" y="2145236"/>
            <a:ext cx="7478825" cy="27990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      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 chức lãnh thổ nông nghiệp là sự </a:t>
            </a:r>
            <a:r>
              <a:rPr lang="vi-VN" sz="3200" dirty="0">
                <a:solidFill>
                  <a:srgbClr val="FF0000"/>
                </a:solidFill>
                <a:effectLst/>
                <a:latin typeface="#9Slide03 Oswal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 xếp và phối hợp 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đối tượng nông nghiệp trên một lãnh thổ cụ thể nhằm </a:t>
            </a:r>
            <a:r>
              <a:rPr lang="vi-VN" sz="3200" dirty="0">
                <a:solidFill>
                  <a:srgbClr val="FF0000"/>
                </a:solidFill>
                <a:effectLst/>
                <a:latin typeface="#9Slide03 Oswal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 dụng hợp lí nhất 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tiềm năng tự nhiên, kinh tế, lao động để đem lại </a:t>
            </a:r>
            <a:r>
              <a:rPr lang="vi-VN" sz="3200" dirty="0">
                <a:solidFill>
                  <a:srgbClr val="FF0000"/>
                </a:solidFill>
                <a:effectLst/>
                <a:latin typeface="#9Slide03 Oswald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 quả cao về mặt kinh tế, xã hội và môi trường.</a:t>
            </a:r>
            <a:endParaRPr lang="en-US" sz="3200" dirty="0">
              <a:solidFill>
                <a:srgbClr val="FF0000"/>
              </a:solidFill>
              <a:effectLst/>
              <a:latin typeface="#9Slide03 Oswald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A50CCBB4-7011-BCED-6318-5900130CE640}"/>
              </a:ext>
            </a:extLst>
          </p:cNvPr>
          <p:cNvSpPr/>
          <p:nvPr/>
        </p:nvSpPr>
        <p:spPr>
          <a:xfrm>
            <a:off x="1651657" y="902879"/>
            <a:ext cx="2764466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khái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NIỆM</a:t>
            </a:r>
          </a:p>
        </p:txBody>
      </p:sp>
    </p:spTree>
    <p:extLst>
      <p:ext uri="{BB962C8B-B14F-4D97-AF65-F5344CB8AC3E}">
        <p14:creationId xmlns:p14="http://schemas.microsoft.com/office/powerpoint/2010/main" val="204825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BAC3F7-C002-63B7-8BC2-565ED9F2436C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8E73C2-4ED6-F6C4-85A9-989D496A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152400" y="3843319"/>
            <a:ext cx="3810001" cy="2668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10202D-3C73-84DC-4258-AFE713A612AD}"/>
              </a:ext>
            </a:extLst>
          </p:cNvPr>
          <p:cNvSpPr/>
          <p:nvPr/>
        </p:nvSpPr>
        <p:spPr>
          <a:xfrm>
            <a:off x="3962401" y="1970273"/>
            <a:ext cx="7832874" cy="37460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78E3D-4BBC-DF6B-7547-FB303C5EA64E}"/>
              </a:ext>
            </a:extLst>
          </p:cNvPr>
          <p:cNvSpPr txBox="1"/>
          <p:nvPr/>
        </p:nvSpPr>
        <p:spPr>
          <a:xfrm>
            <a:off x="4165189" y="2667000"/>
            <a:ext cx="7664899" cy="533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 đẩy </a:t>
            </a:r>
            <a:r>
              <a:rPr lang="vi-VN" sz="32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 môn hoá 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SX nông nghiệp.</a:t>
            </a:r>
            <a:endParaRPr lang="en-US" sz="32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05E02329-B89E-2B38-F838-EEE308384D0D}"/>
              </a:ext>
            </a:extLst>
          </p:cNvPr>
          <p:cNvSpPr/>
          <p:nvPr/>
        </p:nvSpPr>
        <p:spPr>
          <a:xfrm>
            <a:off x="6221008" y="1666193"/>
            <a:ext cx="2326467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VAI TRÒ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9149C-469C-4A23-3E28-54F98478857B}"/>
              </a:ext>
            </a:extLst>
          </p:cNvPr>
          <p:cNvSpPr txBox="1"/>
          <p:nvPr/>
        </p:nvSpPr>
        <p:spPr>
          <a:xfrm>
            <a:off x="4222301" y="3366245"/>
            <a:ext cx="7664899" cy="533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 phần </a:t>
            </a:r>
            <a:r>
              <a:rPr lang="vi-VN" sz="32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 dụng hợp lí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 quả 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 nguyên.</a:t>
            </a:r>
            <a:endParaRPr lang="en-US" sz="32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983AC0-9694-A1F7-21C4-2E4D174A22B4}"/>
              </a:ext>
            </a:extLst>
          </p:cNvPr>
          <p:cNvSpPr txBox="1"/>
          <p:nvPr/>
        </p:nvSpPr>
        <p:spPr>
          <a:xfrm>
            <a:off x="4222301" y="4716834"/>
            <a:ext cx="7664899" cy="533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 phần </a:t>
            </a:r>
            <a:r>
              <a:rPr lang="vi-VN" sz="32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r>
              <a:rPr lang="vi-VN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5C15FA-C86F-B976-A82D-1571C65A9F1A}"/>
              </a:ext>
            </a:extLst>
          </p:cNvPr>
          <p:cNvSpPr txBox="1"/>
          <p:nvPr/>
        </p:nvSpPr>
        <p:spPr>
          <a:xfrm>
            <a:off x="4185348" y="4018694"/>
            <a:ext cx="7664899" cy="533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 chế 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động của tự nhiên đến nông nghiệp.</a:t>
            </a:r>
            <a:endParaRPr lang="en-US" sz="32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9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C01D7F-00E1-C25F-9B3B-EAC86F63089F}"/>
              </a:ext>
            </a:extLst>
          </p:cNvPr>
          <p:cNvSpPr/>
          <p:nvPr/>
        </p:nvSpPr>
        <p:spPr>
          <a:xfrm>
            <a:off x="34636" y="383406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599E695A-34F3-BC30-4D35-BBAD3D37A625}"/>
              </a:ext>
            </a:extLst>
          </p:cNvPr>
          <p:cNvSpPr/>
          <p:nvPr/>
        </p:nvSpPr>
        <p:spPr>
          <a:xfrm>
            <a:off x="5261429" y="1073335"/>
            <a:ext cx="7082971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#9Slide03 Oswald" panose="00000500000000000000" pitchFamily="2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Một số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HÌNH THỨC TỔ CHỨC LÃNH THỔ NÔNG NGHIỆP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7B949-9DC0-CBCC-B7B0-FF9A33C0C954}"/>
              </a:ext>
            </a:extLst>
          </p:cNvPr>
          <p:cNvSpPr/>
          <p:nvPr/>
        </p:nvSpPr>
        <p:spPr>
          <a:xfrm>
            <a:off x="232229" y="1631888"/>
            <a:ext cx="5029200" cy="48006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84099F-8023-7AAF-906F-F229F191EC92}"/>
              </a:ext>
            </a:extLst>
          </p:cNvPr>
          <p:cNvSpPr/>
          <p:nvPr/>
        </p:nvSpPr>
        <p:spPr>
          <a:xfrm>
            <a:off x="1032329" y="3358679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FA296-EEC9-1EA8-EC8D-BB901862019B}"/>
              </a:ext>
            </a:extLst>
          </p:cNvPr>
          <p:cNvSpPr txBox="1"/>
          <p:nvPr/>
        </p:nvSpPr>
        <p:spPr>
          <a:xfrm>
            <a:off x="5588491" y="2619588"/>
            <a:ext cx="5993909" cy="3570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en-US" sz="32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26:</a:t>
            </a:r>
            <a:endParaRPr lang="en-US" sz="32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32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1,2: Trang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lang="en-US" sz="3200" dirty="0">
              <a:solidFill>
                <a:srgbClr val="FF000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3200" dirty="0" err="1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3200" dirty="0" err="1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NN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32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5,6: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2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905B7-8382-BD53-55F4-D5742ACDA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96800" y="-228600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4A69A4-13D4-BAB9-CC20-C67ACF64E1AD}"/>
              </a:ext>
            </a:extLst>
          </p:cNvPr>
          <p:cNvSpPr/>
          <p:nvPr/>
        </p:nvSpPr>
        <p:spPr>
          <a:xfrm>
            <a:off x="5045528" y="7332036"/>
            <a:ext cx="12192000" cy="175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#9Slide03 Bebas Neue Bold" panose="020B0606020202050201" pitchFamily="34" charset="0"/>
              </a:rPr>
              <a:t>2. MỘT SỐ VẤN ĐỀ PHÁT TRIỂN NÔNG NGHIỆP HIỆN ĐẠI TRÊN THẾ GIỚI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#9Slide03 Bebas Neue Bold" panose="020B0606020202050201" pitchFamily="34" charset="0"/>
              </a:rPr>
              <a:t>VÀ ĐỊNH HƯỚNG PHÁT TRIỂN NÔNG NGHIỆP TRONG TƯƠNG LAI</a:t>
            </a:r>
          </a:p>
        </p:txBody>
      </p:sp>
    </p:spTree>
    <p:extLst>
      <p:ext uri="{BB962C8B-B14F-4D97-AF65-F5344CB8AC3E}">
        <p14:creationId xmlns:p14="http://schemas.microsoft.com/office/powerpoint/2010/main" val="193676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ABBC99-EAFA-4AAB-B628-CD6F91680345}"/>
              </a:ext>
            </a:extLst>
          </p:cNvPr>
          <p:cNvSpPr/>
          <p:nvPr/>
        </p:nvSpPr>
        <p:spPr>
          <a:xfrm>
            <a:off x="3962400" y="152400"/>
            <a:ext cx="3962400" cy="609600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#9Slide03 Bebas Neue Bold" panose="020B0606020202050201" pitchFamily="34" charset="0"/>
              </a:rPr>
              <a:t>TRANG TRẠI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8E3FAE-9320-3545-2D46-D936B932D9AE}"/>
              </a:ext>
            </a:extLst>
          </p:cNvPr>
          <p:cNvSpPr/>
          <p:nvPr/>
        </p:nvSpPr>
        <p:spPr>
          <a:xfrm>
            <a:off x="880873" y="1752598"/>
            <a:ext cx="4810887" cy="111329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TCLT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B13CD-BEE7-5FD1-C360-5885132D80EF}"/>
              </a:ext>
            </a:extLst>
          </p:cNvPr>
          <p:cNvSpPr/>
          <p:nvPr/>
        </p:nvSpPr>
        <p:spPr>
          <a:xfrm>
            <a:off x="880872" y="3242552"/>
            <a:ext cx="4810887" cy="12532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SX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KT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69FC10-FB0B-1827-61ED-E18BA333D87D}"/>
              </a:ext>
            </a:extLst>
          </p:cNvPr>
          <p:cNvSpPr/>
          <p:nvPr/>
        </p:nvSpPr>
        <p:spPr>
          <a:xfrm>
            <a:off x="880872" y="4816075"/>
            <a:ext cx="4797606" cy="141740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79438-C237-C8C4-6E13-4D9AF5FF243E}"/>
              </a:ext>
            </a:extLst>
          </p:cNvPr>
          <p:cNvSpPr/>
          <p:nvPr/>
        </p:nvSpPr>
        <p:spPr>
          <a:xfrm>
            <a:off x="6400800" y="1752597"/>
            <a:ext cx="5120257" cy="2286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đích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SX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nhu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Quy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thuê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lao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89C52-5EF2-6A9A-0A79-C6F07C73F1A6}"/>
              </a:ext>
            </a:extLst>
          </p:cNvPr>
          <p:cNvSpPr/>
          <p:nvPr/>
        </p:nvSpPr>
        <p:spPr>
          <a:xfrm>
            <a:off x="6418006" y="4828364"/>
            <a:ext cx="5120257" cy="15239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SX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CMH,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 – 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CN.</a:t>
            </a:r>
            <a:endParaRPr lang="en-US" sz="28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114EBA-E0CB-8DEC-2613-C8449096F162}"/>
              </a:ext>
            </a:extLst>
          </p:cNvPr>
          <p:cNvSpPr/>
          <p:nvPr/>
        </p:nvSpPr>
        <p:spPr>
          <a:xfrm>
            <a:off x="1981200" y="978043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VAI TRÒ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08B5B7-61EC-D262-9A23-5F2BD49184C0}"/>
              </a:ext>
            </a:extLst>
          </p:cNvPr>
          <p:cNvSpPr/>
          <p:nvPr/>
        </p:nvSpPr>
        <p:spPr>
          <a:xfrm>
            <a:off x="7924800" y="942974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ĐẶC ĐIỂM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3DF4FB-A7A0-62CD-2D5A-F7E4EEB93C10}"/>
              </a:ext>
            </a:extLst>
          </p:cNvPr>
          <p:cNvSpPr/>
          <p:nvPr/>
        </p:nvSpPr>
        <p:spPr>
          <a:xfrm>
            <a:off x="3850548" y="6400800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B5971A-EBBA-AE56-F543-8F6B9566267A}"/>
              </a:ext>
            </a:extLst>
          </p:cNvPr>
          <p:cNvSpPr/>
          <p:nvPr/>
        </p:nvSpPr>
        <p:spPr>
          <a:xfrm rot="5400000">
            <a:off x="4879248" y="52959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30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t1t[1]">
            <a:extLst>
              <a:ext uri="{FF2B5EF4-FFF2-40B4-BE49-F238E27FC236}">
                <a16:creationId xmlns:a16="http://schemas.microsoft.com/office/drawing/2014/main" id="{D15F6374-27B2-DB94-768C-B1F449E5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>
            <a:extLst>
              <a:ext uri="{FF2B5EF4-FFF2-40B4-BE49-F238E27FC236}">
                <a16:creationId xmlns:a16="http://schemas.microsoft.com/office/drawing/2014/main" id="{E5DBAAEC-1950-2405-20EB-97F6B744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3200"/>
            <a:ext cx="4572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1734" name="Picture 6">
            <a:extLst>
              <a:ext uri="{FF2B5EF4-FFF2-40B4-BE49-F238E27FC236}">
                <a16:creationId xmlns:a16="http://schemas.microsoft.com/office/drawing/2014/main" id="{444E3C30-6BEE-66C2-C090-831A0FC0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38576"/>
            <a:ext cx="4572000" cy="3019425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5" name="AutoShape 7">
            <a:extLst>
              <a:ext uri="{FF2B5EF4-FFF2-40B4-BE49-F238E27FC236}">
                <a16:creationId xmlns:a16="http://schemas.microsoft.com/office/drawing/2014/main" id="{232C7304-0BDB-F95C-EE8B-2915519082D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24600" y="838200"/>
            <a:ext cx="3810000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CCCC"/>
              </a:gs>
              <a:gs pos="100000">
                <a:srgbClr val="FFFFFF"/>
              </a:gs>
            </a:gsLst>
            <a:lin ang="27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Trang trại </a:t>
            </a:r>
            <a:endParaRPr lang="vi-VN" sz="28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24582" name="Picture 8" descr="diacauxoay">
            <a:hlinkClick r:id="rId5" action="ppaction://hlinkfile"/>
            <a:extLst>
              <a:ext uri="{FF2B5EF4-FFF2-40B4-BE49-F238E27FC236}">
                <a16:creationId xmlns:a16="http://schemas.microsoft.com/office/drawing/2014/main" id="{C5297A52-62AE-CD8C-FC83-1A1597EE31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95EAED-67F2-28DE-2C14-39A885CD1C27}"/>
              </a:ext>
            </a:extLst>
          </p:cNvPr>
          <p:cNvSpPr/>
          <p:nvPr/>
        </p:nvSpPr>
        <p:spPr>
          <a:xfrm>
            <a:off x="4368800" y="-1"/>
            <a:ext cx="3784600" cy="790727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#9Slide03 Bebas Neue Bold" panose="020B0606020202050201" pitchFamily="34" charset="0"/>
              </a:rPr>
              <a:t>THỂ TỔNG HỢP NÔNG NGHIỆP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70F9F5-0BE7-A895-34EC-D2C5FC149458}"/>
              </a:ext>
            </a:extLst>
          </p:cNvPr>
          <p:cNvSpPr/>
          <p:nvPr/>
        </p:nvSpPr>
        <p:spPr>
          <a:xfrm>
            <a:off x="1981200" y="978043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VAI TRÒ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7CEEE1-852B-D90D-5A44-4661CD53AB8E}"/>
              </a:ext>
            </a:extLst>
          </p:cNvPr>
          <p:cNvSpPr/>
          <p:nvPr/>
        </p:nvSpPr>
        <p:spPr>
          <a:xfrm>
            <a:off x="7924800" y="942974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ĐẶC ĐIỂM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AFEE05-B552-EDE3-F4F4-43A060F30B72}"/>
              </a:ext>
            </a:extLst>
          </p:cNvPr>
          <p:cNvSpPr/>
          <p:nvPr/>
        </p:nvSpPr>
        <p:spPr>
          <a:xfrm>
            <a:off x="619113" y="2101124"/>
            <a:ext cx="4941316" cy="191135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thác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thổ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SX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XK.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AA6BCD-187C-3C98-E8BB-2A3535498C6D}"/>
              </a:ext>
            </a:extLst>
          </p:cNvPr>
          <p:cNvSpPr/>
          <p:nvPr/>
        </p:nvSpPr>
        <p:spPr>
          <a:xfrm>
            <a:off x="697484" y="4419600"/>
            <a:ext cx="4941316" cy="176515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Thúc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SX,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thụ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xí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A27AEB-2E2C-1B9D-2ED5-1C4075BFAE47}"/>
              </a:ext>
            </a:extLst>
          </p:cNvPr>
          <p:cNvSpPr/>
          <p:nvPr/>
        </p:nvSpPr>
        <p:spPr>
          <a:xfrm>
            <a:off x="6400800" y="2051044"/>
            <a:ext cx="5236972" cy="19113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400" dirty="0">
              <a:solidFill>
                <a:srgbClr val="002060"/>
              </a:solidFill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mối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hộ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trại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…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CB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thụ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SP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chuỗi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4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8D04DD-6C3E-606A-E0A2-CBE0ACA5FADD}"/>
              </a:ext>
            </a:extLst>
          </p:cNvPr>
          <p:cNvSpPr/>
          <p:nvPr/>
        </p:nvSpPr>
        <p:spPr>
          <a:xfrm>
            <a:off x="6257544" y="4335390"/>
            <a:ext cx="5236972" cy="157963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SX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chuyên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môn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8A6D5C-4564-DA2A-99BC-E81663926304}"/>
              </a:ext>
            </a:extLst>
          </p:cNvPr>
          <p:cNvSpPr/>
          <p:nvPr/>
        </p:nvSpPr>
        <p:spPr>
          <a:xfrm>
            <a:off x="1705357" y="1822736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78F77B-6329-6CCE-AF71-1356832FC574}"/>
              </a:ext>
            </a:extLst>
          </p:cNvPr>
          <p:cNvSpPr/>
          <p:nvPr/>
        </p:nvSpPr>
        <p:spPr>
          <a:xfrm rot="5400000">
            <a:off x="4791457" y="2586197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37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5" name="Picture 3">
            <a:extLst>
              <a:ext uri="{FF2B5EF4-FFF2-40B4-BE49-F238E27FC236}">
                <a16:creationId xmlns:a16="http://schemas.microsoft.com/office/drawing/2014/main" id="{79CFBDD6-AEB6-7B2C-6C9B-5D1A2E04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2" y="1371600"/>
            <a:ext cx="605067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4" descr="diacauxoay">
            <a:hlinkClick r:id="rId3" action="ppaction://hlinkfile"/>
            <a:extLst>
              <a:ext uri="{FF2B5EF4-FFF2-40B4-BE49-F238E27FC236}">
                <a16:creationId xmlns:a16="http://schemas.microsoft.com/office/drawing/2014/main" id="{663A4E0E-8E28-40AF-81A5-59758D724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9" name="AutoShape 7">
            <a:extLst>
              <a:ext uri="{FF2B5EF4-FFF2-40B4-BE49-F238E27FC236}">
                <a16:creationId xmlns:a16="http://schemas.microsoft.com/office/drawing/2014/main" id="{6A39F126-0E3D-A971-E140-5DF683C9EE6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00" y="0"/>
            <a:ext cx="3581400" cy="762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CCCC"/>
              </a:gs>
              <a:gs pos="100000">
                <a:srgbClr val="FFFFFF"/>
              </a:gs>
            </a:gsLst>
            <a:lin ang="27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60" name="Rectangle 8">
            <a:extLst>
              <a:ext uri="{FF2B5EF4-FFF2-40B4-BE49-F238E27FC236}">
                <a16:creationId xmlns:a16="http://schemas.microsoft.com/office/drawing/2014/main" id="{54432D06-2877-5361-2850-D3BD6D02F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8738"/>
            <a:ext cx="3086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</a:rPr>
              <a:t>Thể tổng hợp NN</a:t>
            </a:r>
          </a:p>
        </p:txBody>
      </p:sp>
      <p:pic>
        <p:nvPicPr>
          <p:cNvPr id="25606" name="Picture 11" descr="diacauxoay">
            <a:hlinkClick r:id="rId3" action="ppaction://hlinkfile"/>
            <a:extLst>
              <a:ext uri="{FF2B5EF4-FFF2-40B4-BE49-F238E27FC236}">
                <a16:creationId xmlns:a16="http://schemas.microsoft.com/office/drawing/2014/main" id="{DF43BCB0-B1D9-C40E-018C-65CD7EEDB4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5" name="Picture 13">
            <a:extLst>
              <a:ext uri="{FF2B5EF4-FFF2-40B4-BE49-F238E27FC236}">
                <a16:creationId xmlns:a16="http://schemas.microsoft.com/office/drawing/2014/main" id="{EC35F1AF-CD78-F9A9-8B84-9DABAEDB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89062"/>
            <a:ext cx="5793246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9" grpId="0" animBg="1"/>
      <p:bldP spid="2027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3008B6-9F1D-AB02-58A1-6718B28744CA}"/>
              </a:ext>
            </a:extLst>
          </p:cNvPr>
          <p:cNvSpPr/>
          <p:nvPr/>
        </p:nvSpPr>
        <p:spPr>
          <a:xfrm>
            <a:off x="4572000" y="228601"/>
            <a:ext cx="3606800" cy="609600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VÙNG NÔNG NGHIỆP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F68185-6914-D8B0-5E9B-410C81308D38}"/>
              </a:ext>
            </a:extLst>
          </p:cNvPr>
          <p:cNvSpPr/>
          <p:nvPr/>
        </p:nvSpPr>
        <p:spPr>
          <a:xfrm>
            <a:off x="511884" y="3658690"/>
            <a:ext cx="5097887" cy="14954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Thúc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lao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thổ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>
                <a:solidFill>
                  <a:srgbClr val="002060"/>
                </a:solidFill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CMH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AC4195-B729-C3A1-E387-BCFD87DA5759}"/>
              </a:ext>
            </a:extLst>
          </p:cNvPr>
          <p:cNvSpPr/>
          <p:nvPr/>
        </p:nvSpPr>
        <p:spPr>
          <a:xfrm>
            <a:off x="540913" y="2190749"/>
            <a:ext cx="5097887" cy="9842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9B358-B939-2442-2CA5-E579D470131D}"/>
              </a:ext>
            </a:extLst>
          </p:cNvPr>
          <p:cNvSpPr/>
          <p:nvPr/>
        </p:nvSpPr>
        <p:spPr>
          <a:xfrm>
            <a:off x="6553200" y="2149960"/>
            <a:ext cx="5097887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 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Lãnh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hình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thức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 TCLT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cao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nhất</a:t>
            </a:r>
            <a:endParaRPr lang="en-US" sz="25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1B0330-7846-D5E0-AEF1-9F7835EAFC2A}"/>
              </a:ext>
            </a:extLst>
          </p:cNvPr>
          <p:cNvSpPr/>
          <p:nvPr/>
        </p:nvSpPr>
        <p:spPr>
          <a:xfrm>
            <a:off x="6538559" y="3660306"/>
            <a:ext cx="5112528" cy="17302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Trong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vùng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NN, KT-XH,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thâm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canh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kỹ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F9CDF5-46DE-65E4-953C-34A3F28EE91A}"/>
              </a:ext>
            </a:extLst>
          </p:cNvPr>
          <p:cNvSpPr/>
          <p:nvPr/>
        </p:nvSpPr>
        <p:spPr>
          <a:xfrm>
            <a:off x="6600499" y="5466766"/>
            <a:ext cx="5065230" cy="93403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vài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CMH.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E7C503-6A67-13F6-BEE5-32FE14F117D3}"/>
              </a:ext>
            </a:extLst>
          </p:cNvPr>
          <p:cNvSpPr/>
          <p:nvPr/>
        </p:nvSpPr>
        <p:spPr>
          <a:xfrm>
            <a:off x="1981200" y="1200150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VAI TRÒ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F4F439-1791-9661-B289-E88E780BF9A3}"/>
              </a:ext>
            </a:extLst>
          </p:cNvPr>
          <p:cNvSpPr/>
          <p:nvPr/>
        </p:nvSpPr>
        <p:spPr>
          <a:xfrm>
            <a:off x="7924800" y="1165081"/>
            <a:ext cx="2667000" cy="62865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#9Slide03 Bebas Neue Bold" panose="020B0606020202050201" pitchFamily="34" charset="0"/>
              </a:rPr>
              <a:t>ĐẶC ĐIỂM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B10D83-2ADA-F560-8E7D-0C2F156C5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01600" y="512369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BE891C-DFAA-C9E0-0288-229D91AEA397}"/>
              </a:ext>
            </a:extLst>
          </p:cNvPr>
          <p:cNvSpPr/>
          <p:nvPr/>
        </p:nvSpPr>
        <p:spPr>
          <a:xfrm>
            <a:off x="762000" y="-2590800"/>
            <a:ext cx="12192000" cy="175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2. MỘT SỐ VẤN ĐỀ PHÁT TRIỂN NÔNG NGHIỆP HIỆN ĐẠI TRÊN THẾ GIỚI 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VÀ ĐỊNH HƯỚNG PHÁT TRIỂN NÔNG NGHIỆP TRONG TƯƠNG LAI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9AB4DD-22D6-ADD7-C8B3-F6114482BEB4}"/>
              </a:ext>
            </a:extLst>
          </p:cNvPr>
          <p:cNvSpPr/>
          <p:nvPr/>
        </p:nvSpPr>
        <p:spPr>
          <a:xfrm>
            <a:off x="7692916" y="7924800"/>
            <a:ext cx="42672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152CF2-D5D6-4F08-CC0D-7AA3E50F8428}"/>
              </a:ext>
            </a:extLst>
          </p:cNvPr>
          <p:cNvSpPr/>
          <p:nvPr/>
        </p:nvSpPr>
        <p:spPr>
          <a:xfrm rot="5400000">
            <a:off x="13373100" y="1104900"/>
            <a:ext cx="22860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A048FD-3501-AE7C-5D82-8B05BAA51FFE}"/>
              </a:ext>
            </a:extLst>
          </p:cNvPr>
          <p:cNvSpPr/>
          <p:nvPr/>
        </p:nvSpPr>
        <p:spPr>
          <a:xfrm>
            <a:off x="1828800" y="5390566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7626B54-B105-6BB2-4B9F-F00C543B0F0D}"/>
              </a:ext>
            </a:extLst>
          </p:cNvPr>
          <p:cNvSpPr/>
          <p:nvPr/>
        </p:nvSpPr>
        <p:spPr>
          <a:xfrm rot="5400000">
            <a:off x="4914900" y="421039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3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2744" y="203069"/>
            <a:ext cx="6614728" cy="838220"/>
            <a:chOff x="2699792" y="-1508"/>
            <a:chExt cx="6264696" cy="838220"/>
          </a:xfrm>
        </p:grpSpPr>
        <p:sp>
          <p:nvSpPr>
            <p:cNvPr id="4" name="Chevron 3"/>
            <p:cNvSpPr/>
            <p:nvPr/>
          </p:nvSpPr>
          <p:spPr>
            <a:xfrm>
              <a:off x="2699792" y="44624"/>
              <a:ext cx="5048944" cy="792088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>
                <a:solidFill>
                  <a:schemeClr val="tx1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5" name="Chevron 4"/>
            <p:cNvSpPr/>
            <p:nvPr/>
          </p:nvSpPr>
          <p:spPr>
            <a:xfrm>
              <a:off x="3339480" y="44624"/>
              <a:ext cx="5048944" cy="792088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>
                <a:solidFill>
                  <a:schemeClr val="tx1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6" name="Chevron 5"/>
            <p:cNvSpPr/>
            <p:nvPr/>
          </p:nvSpPr>
          <p:spPr>
            <a:xfrm>
              <a:off x="3915544" y="44624"/>
              <a:ext cx="5048944" cy="792088"/>
            </a:xfrm>
            <a:prstGeom prst="chevron">
              <a:avLst/>
            </a:prstGeom>
            <a:solidFill>
              <a:srgbClr val="FF7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000">
                <a:solidFill>
                  <a:schemeClr val="tx1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95828" y="-1508"/>
              <a:ext cx="37444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49381" y="195920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AI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nhanh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hơn</a:t>
            </a:r>
            <a:endParaRPr lang="vi-V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744" y="1068998"/>
            <a:ext cx="7362056" cy="304698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LUẬT CHƠI.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nửa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26" y="3200399"/>
            <a:ext cx="3528392" cy="33965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711" y="261021"/>
            <a:ext cx="2514600" cy="160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621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7F877-902B-7717-3C62-5760BB01B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6" y="-14514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1AE2A8-F680-68F8-7807-7404453E4F8F}"/>
              </a:ext>
            </a:extLst>
          </p:cNvPr>
          <p:cNvSpPr/>
          <p:nvPr/>
        </p:nvSpPr>
        <p:spPr>
          <a:xfrm>
            <a:off x="-10886" y="2188769"/>
            <a:ext cx="12192000" cy="175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2. MỘT SỐ VẤN ĐỀ PHÁT TRIỂN NÔNG NGHIỆP HIỆN ĐẠI TRÊN THẾ GIỚI 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#9Slide03 Bebas Neue Bold" panose="020B0606020202050201" pitchFamily="34" charset="0"/>
              </a:rPr>
              <a:t>VÀ ĐỊNH HƯỚNG PHÁT TRIỂN NÔNG NGHIỆP TRONG TƯƠNG LAI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29A0D-88E2-8467-AD59-795BACBC4545}"/>
              </a:ext>
            </a:extLst>
          </p:cNvPr>
          <p:cNvSpPr/>
          <p:nvPr/>
        </p:nvSpPr>
        <p:spPr>
          <a:xfrm>
            <a:off x="0" y="-9144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D37D111D-67E1-6F94-22E9-0B0870D8840A}"/>
              </a:ext>
            </a:extLst>
          </p:cNvPr>
          <p:cNvSpPr/>
          <p:nvPr/>
        </p:nvSpPr>
        <p:spPr>
          <a:xfrm>
            <a:off x="-7162800" y="796453"/>
            <a:ext cx="692106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một số vấn đề phát triển nn hiện đại THẾ GIỚI</a:t>
            </a: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31AFABA3-0963-0851-7847-B783276166AB}"/>
              </a:ext>
            </a:extLst>
          </p:cNvPr>
          <p:cNvSpPr/>
          <p:nvPr/>
        </p:nvSpPr>
        <p:spPr>
          <a:xfrm>
            <a:off x="13023632" y="1634349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4A088E-AACA-2F4A-730E-EC417250DF29}"/>
              </a:ext>
            </a:extLst>
          </p:cNvPr>
          <p:cNvSpPr/>
          <p:nvPr/>
        </p:nvSpPr>
        <p:spPr>
          <a:xfrm>
            <a:off x="-3429000" y="7049183"/>
            <a:ext cx="11277600" cy="40372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53568F-175D-5F07-6132-1254C24620DC}"/>
              </a:ext>
            </a:extLst>
          </p:cNvPr>
          <p:cNvSpPr/>
          <p:nvPr/>
        </p:nvSpPr>
        <p:spPr>
          <a:xfrm>
            <a:off x="8112016" y="7130817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6B2B28-1076-19B0-176C-C46D0C16FD81}"/>
              </a:ext>
            </a:extLst>
          </p:cNvPr>
          <p:cNvSpPr/>
          <p:nvPr/>
        </p:nvSpPr>
        <p:spPr>
          <a:xfrm>
            <a:off x="7692916" y="3733800"/>
            <a:ext cx="42672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584EFD-1003-68CC-C9BA-AC7FE347FBCE}"/>
              </a:ext>
            </a:extLst>
          </p:cNvPr>
          <p:cNvSpPr/>
          <p:nvPr/>
        </p:nvSpPr>
        <p:spPr>
          <a:xfrm rot="5400000">
            <a:off x="10436116" y="3026969"/>
            <a:ext cx="2286000" cy="76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98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BA9A5B-B1AC-2A10-F6D6-8EA8509F9CD5}"/>
              </a:ext>
            </a:extLst>
          </p:cNvPr>
          <p:cNvSpPr/>
          <p:nvPr/>
        </p:nvSpPr>
        <p:spPr>
          <a:xfrm>
            <a:off x="-152400" y="71415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id="{E59B7C93-69BB-78E6-325B-0E7924F7C253}"/>
              </a:ext>
            </a:extLst>
          </p:cNvPr>
          <p:cNvSpPr/>
          <p:nvPr/>
        </p:nvSpPr>
        <p:spPr>
          <a:xfrm>
            <a:off x="304800" y="837923"/>
            <a:ext cx="692106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một số vấn đề phát triển nn hiện đại THẾ GIỚI</a:t>
            </a:r>
          </a:p>
        </p:txBody>
      </p:sp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id="{B23BCD06-56CC-B9EE-5D31-587D25B6959F}"/>
              </a:ext>
            </a:extLst>
          </p:cNvPr>
          <p:cNvSpPr/>
          <p:nvPr/>
        </p:nvSpPr>
        <p:spPr>
          <a:xfrm>
            <a:off x="4336832" y="1634349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F4384A-1518-FBCB-A49E-F5225B320B26}"/>
              </a:ext>
            </a:extLst>
          </p:cNvPr>
          <p:cNvSpPr/>
          <p:nvPr/>
        </p:nvSpPr>
        <p:spPr>
          <a:xfrm>
            <a:off x="533400" y="2423893"/>
            <a:ext cx="11277600" cy="40372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C99234-D736-6F52-DE9D-C146BCBD5472}"/>
              </a:ext>
            </a:extLst>
          </p:cNvPr>
          <p:cNvSpPr/>
          <p:nvPr/>
        </p:nvSpPr>
        <p:spPr>
          <a:xfrm>
            <a:off x="775577" y="2178059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C201A-AB54-75F6-C883-766FE316F3D5}"/>
              </a:ext>
            </a:extLst>
          </p:cNvPr>
          <p:cNvSpPr txBox="1"/>
          <p:nvPr/>
        </p:nvSpPr>
        <p:spPr>
          <a:xfrm>
            <a:off x="1047750" y="2837453"/>
            <a:ext cx="10344148" cy="35786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 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vi-VN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-78,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vi-VN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2060"/>
              </a:solidFill>
              <a:latin typeface="#9Slide03 Oswal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vi-VN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vi-VN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rgbClr val="FF000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2400" dirty="0">
              <a:solidFill>
                <a:srgbClr val="002060"/>
              </a:solidFill>
              <a:latin typeface="#9Slide03 Oswal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2060"/>
              </a:solidFill>
              <a:latin typeface="#9Slide03 Oswal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F12BE87-4A38-AFAE-5BDE-66BAD171AC68}"/>
              </a:ext>
            </a:extLst>
          </p:cNvPr>
          <p:cNvSpPr/>
          <p:nvPr/>
        </p:nvSpPr>
        <p:spPr>
          <a:xfrm>
            <a:off x="7391400" y="2609891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5788D0-76E1-D58A-4528-1E0E5751066A}"/>
              </a:ext>
            </a:extLst>
          </p:cNvPr>
          <p:cNvSpPr/>
          <p:nvPr/>
        </p:nvSpPr>
        <p:spPr>
          <a:xfrm rot="5400000">
            <a:off x="10382249" y="3585507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63584A-628D-FFA0-CC44-A16979795C52}"/>
              </a:ext>
            </a:extLst>
          </p:cNvPr>
          <p:cNvSpPr/>
          <p:nvPr/>
        </p:nvSpPr>
        <p:spPr>
          <a:xfrm>
            <a:off x="-5943600" y="6625354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F68C2B-0E73-3CE4-2700-5826C9D7B4D8}"/>
              </a:ext>
            </a:extLst>
          </p:cNvPr>
          <p:cNvSpPr/>
          <p:nvPr/>
        </p:nvSpPr>
        <p:spPr>
          <a:xfrm>
            <a:off x="10820400" y="7415057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00C75B0-AED7-0F74-91F9-B4490BC2A38C}"/>
              </a:ext>
            </a:extLst>
          </p:cNvPr>
          <p:cNvSpPr/>
          <p:nvPr/>
        </p:nvSpPr>
        <p:spPr>
          <a:xfrm>
            <a:off x="-4788228" y="1750384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KHÓ KHĂN TRONG NÔNG NGHIỆP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01485CF-6079-A9A1-ECC7-763064F6B3BB}"/>
              </a:ext>
            </a:extLst>
          </p:cNvPr>
          <p:cNvSpPr/>
          <p:nvPr/>
        </p:nvSpPr>
        <p:spPr>
          <a:xfrm>
            <a:off x="12496800" y="1634349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HƯỚNG PHÁT TRIỂN NÔNG NGHIỆP</a:t>
            </a:r>
          </a:p>
        </p:txBody>
      </p:sp>
    </p:spTree>
    <p:extLst>
      <p:ext uri="{BB962C8B-B14F-4D97-AF65-F5344CB8AC3E}">
        <p14:creationId xmlns:p14="http://schemas.microsoft.com/office/powerpoint/2010/main" val="1232504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BA9A5B-B1AC-2A10-F6D6-8EA8509F9CD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 TRONG TƯƠNG LAI</a:t>
            </a:r>
          </a:p>
        </p:txBody>
      </p: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id="{E59B7C93-69BB-78E6-325B-0E7924F7C253}"/>
              </a:ext>
            </a:extLst>
          </p:cNvPr>
          <p:cNvSpPr/>
          <p:nvPr/>
        </p:nvSpPr>
        <p:spPr>
          <a:xfrm>
            <a:off x="374868" y="742950"/>
            <a:ext cx="8083332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	</a:t>
            </a:r>
            <a:r>
              <a:rPr lang="en-US" sz="3200" dirty="0">
                <a:solidFill>
                  <a:srgbClr val="002060"/>
                </a:solidFill>
                <a:latin typeface="#9Slide03 Oswald" panose="000005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vấn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phát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triển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nn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giới</a:t>
            </a:r>
            <a:endParaRPr lang="en-US" sz="3200" dirty="0">
              <a:solidFill>
                <a:schemeClr val="bg1"/>
              </a:solidFill>
              <a:latin typeface="#9Slide03 Bebas Neue ZSmall" panose="020B0606020202050201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718FB-2977-030D-7F92-E841B3C51D2D}"/>
              </a:ext>
            </a:extLst>
          </p:cNvPr>
          <p:cNvSpPr/>
          <p:nvPr/>
        </p:nvSpPr>
        <p:spPr>
          <a:xfrm>
            <a:off x="336768" y="2134967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9BEF71-21B0-D461-1C42-3FAAD0886047}"/>
              </a:ext>
            </a:extLst>
          </p:cNvPr>
          <p:cNvSpPr/>
          <p:nvPr/>
        </p:nvSpPr>
        <p:spPr>
          <a:xfrm>
            <a:off x="6287377" y="2134967"/>
            <a:ext cx="5651172" cy="43261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C2D593-D7A2-45C1-AC1B-97918AB27F29}"/>
              </a:ext>
            </a:extLst>
          </p:cNvPr>
          <p:cNvSpPr/>
          <p:nvPr/>
        </p:nvSpPr>
        <p:spPr>
          <a:xfrm>
            <a:off x="914454" y="1841091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KHÓ KHĂN TRONG NÔNG NGHIỆP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BFE1D9F-EDF8-721E-F178-C119F3ECCC0E}"/>
              </a:ext>
            </a:extLst>
          </p:cNvPr>
          <p:cNvSpPr/>
          <p:nvPr/>
        </p:nvSpPr>
        <p:spPr>
          <a:xfrm>
            <a:off x="7010400" y="1841091"/>
            <a:ext cx="44958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HƯỚNG PHÁT TRIỂN NÔNG NGHIỆP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D4B179-E1E7-10E5-9A74-392935D21376}"/>
              </a:ext>
            </a:extLst>
          </p:cNvPr>
          <p:cNvSpPr txBox="1"/>
          <p:nvPr/>
        </p:nvSpPr>
        <p:spPr>
          <a:xfrm>
            <a:off x="533400" y="2820654"/>
            <a:ext cx="5181600" cy="319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 hẹp diện tích đất canh tác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động của biến đổi khí hậu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ử dụng phân bón, thuốc bảo vệ thực vật gây thoái đất</a:t>
            </a:r>
            <a:r>
              <a:rPr lang="en-US" sz="32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nhiễm môi trường</a:t>
            </a:r>
            <a:r>
              <a:rPr lang="en-US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223C16-0D3E-663A-C7B9-3C1C4EF36CC7}"/>
              </a:ext>
            </a:extLst>
          </p:cNvPr>
          <p:cNvSpPr txBox="1"/>
          <p:nvPr/>
        </p:nvSpPr>
        <p:spPr>
          <a:xfrm>
            <a:off x="6432662" y="2590800"/>
            <a:ext cx="5302138" cy="3662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cánh đồng lớn để tăng qui mô sản xuất </a:t>
            </a:r>
            <a:r>
              <a:rPr lang="en-US" sz="3200" dirty="0">
                <a:solidFill>
                  <a:srgbClr val="002060"/>
                </a:solidFill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NN.</a:t>
            </a: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 dụng mạnh mẽ công nghệ vào sản xuất nông nghiệp.</a:t>
            </a:r>
            <a:endParaRPr lang="en-US" sz="3200" dirty="0">
              <a:solidFill>
                <a:srgbClr val="002060"/>
              </a:solidFill>
              <a:latin typeface="#9Slide03 Oswald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 cường hợp tác, liên kết trong sản xuất nông nghiệp.</a:t>
            </a:r>
            <a:endParaRPr lang="en-US" sz="32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190EDF-4E57-942F-DE2C-C0087C141FFA}"/>
              </a:ext>
            </a:extLst>
          </p:cNvPr>
          <p:cNvSpPr/>
          <p:nvPr/>
        </p:nvSpPr>
        <p:spPr>
          <a:xfrm>
            <a:off x="1981200" y="24765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B32A834-26CF-082F-8B42-38E9456304A4}"/>
              </a:ext>
            </a:extLst>
          </p:cNvPr>
          <p:cNvSpPr/>
          <p:nvPr/>
        </p:nvSpPr>
        <p:spPr>
          <a:xfrm>
            <a:off x="8293375" y="243840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684A73BA-715D-49CB-5BF2-8B8F8E49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0350" y="-2106276"/>
            <a:ext cx="5619750" cy="488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F9FBE23-287E-864B-C9F2-10D79FB7AC6C}"/>
              </a:ext>
            </a:extLst>
          </p:cNvPr>
          <p:cNvSpPr txBox="1"/>
          <p:nvPr/>
        </p:nvSpPr>
        <p:spPr>
          <a:xfrm>
            <a:off x="12528660" y="2210381"/>
            <a:ext cx="6748449" cy="2215991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TÁC HẠI CỦA VIỆC LẠM DỤNG THUỐC TRỪ SÂU VÀ PHÂN HÓA HỌC TRONG NÔNG NGHIỆP…</a:t>
            </a:r>
            <a:endParaRPr lang="vi-VN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63D4BB-42CE-DF59-9DC0-EBE344BA094A}"/>
              </a:ext>
            </a:extLst>
          </p:cNvPr>
          <p:cNvSpPr/>
          <p:nvPr/>
        </p:nvSpPr>
        <p:spPr>
          <a:xfrm>
            <a:off x="-19050" y="-1080899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#9Slide03 Bebas Neue Bold" panose="020B0606020202050201" pitchFamily="34" charset="0"/>
              </a:rPr>
              <a:t>CHUYÊN GIA NÔNG NGHIỆP…</a:t>
            </a:r>
          </a:p>
        </p:txBody>
      </p:sp>
    </p:spTree>
    <p:extLst>
      <p:ext uri="{BB962C8B-B14F-4D97-AF65-F5344CB8AC3E}">
        <p14:creationId xmlns:p14="http://schemas.microsoft.com/office/powerpoint/2010/main" val="263213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789441D-5B2F-2471-0C21-5C463D47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85970"/>
            <a:ext cx="5619750" cy="488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440DF-04C6-CFA1-DB8F-74D172401204}"/>
              </a:ext>
            </a:extLst>
          </p:cNvPr>
          <p:cNvSpPr txBox="1"/>
          <p:nvPr/>
        </p:nvSpPr>
        <p:spPr>
          <a:xfrm>
            <a:off x="5105400" y="1981200"/>
            <a:ext cx="6748449" cy="2215991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TÁC HẠI CỦA VIỆC LẠM DỤNG THUỐC TRỪ SÂU VÀ PHÂN HÓA HỌC TRONG NÔNG NGHIỆP…</a:t>
            </a:r>
            <a:endParaRPr lang="vi-VN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F0ED2-72D5-B885-7F6C-E8682B9E7212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FF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5C696D-EDCA-5800-34AC-99EEBCD92C71}"/>
              </a:ext>
            </a:extLst>
          </p:cNvPr>
          <p:cNvSpPr/>
          <p:nvPr/>
        </p:nvSpPr>
        <p:spPr>
          <a:xfrm>
            <a:off x="7567599" y="4495800"/>
            <a:ext cx="42672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02A1FF-9965-5E9F-2CEB-D4D1FF0FBBFF}"/>
              </a:ext>
            </a:extLst>
          </p:cNvPr>
          <p:cNvSpPr/>
          <p:nvPr/>
        </p:nvSpPr>
        <p:spPr>
          <a:xfrm rot="5400000">
            <a:off x="9944100" y="4709980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6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545" y="1024569"/>
            <a:ext cx="4855482" cy="1846659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TÁC HẠI CỦA VIỆC LẠM DỤNG THUỐC TRỪ SÂU VÀ PHÂN HÓA HỌC TRONG NÔNG NGHIỆP….</a:t>
            </a:r>
            <a:endParaRPr lang="vi-V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3" y="778542"/>
            <a:ext cx="2476500" cy="2476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762000"/>
            <a:ext cx="2476500" cy="2476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3" y="4343400"/>
            <a:ext cx="24765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72101" y="3276600"/>
            <a:ext cx="2781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Ảnh hưởng đến môi trường sống</a:t>
            </a:r>
            <a:endParaRPr lang="vi-VN" sz="3200">
              <a:solidFill>
                <a:srgbClr val="002060"/>
              </a:solidFill>
              <a:latin typeface="#9Slide03 Oswald" panose="00000500000000000000" pitchFamily="2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1591" y="4800600"/>
            <a:ext cx="37505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Làm cho đất bị bạc màu, tiêu diệt vi sinh vật sống trong đất. </a:t>
            </a:r>
            <a:endParaRPr lang="vi-VN" sz="3200">
              <a:solidFill>
                <a:srgbClr val="002060"/>
              </a:solidFill>
              <a:latin typeface="#9Slide03 Oswald" panose="00000500000000000000" pitchFamily="2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39200" y="3348347"/>
            <a:ext cx="32194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Gây ô nhiễm </a:t>
            </a:r>
            <a:r>
              <a:rPr lang="en-US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MT </a:t>
            </a:r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đất, n</a:t>
            </a:r>
            <a:r>
              <a:rPr lang="en-US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ướ</a:t>
            </a:r>
            <a:r>
              <a:rPr lang="vi-VN" sz="3200" b="1">
                <a:solidFill>
                  <a:srgbClr val="002060"/>
                </a:solidFill>
                <a:latin typeface="#9Slide03 Oswald" panose="00000500000000000000" pitchFamily="2" charset="0"/>
                <a:cs typeface="Arial" pitchFamily="34" charset="0"/>
              </a:rPr>
              <a:t>c và không khí.</a:t>
            </a:r>
            <a:endParaRPr lang="vi-VN" sz="3200">
              <a:solidFill>
                <a:srgbClr val="002060"/>
              </a:solidFill>
              <a:latin typeface="#9Slide03 Oswald" panose="00000500000000000000" pitchFamily="2" charset="0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50388B-5209-8DE3-7A6C-46301BBF90E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FFFF00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7382C7-1892-96CE-DCB4-3DDAC7380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09" y="2791687"/>
            <a:ext cx="4398291" cy="367410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978E2F-5CE5-2CB5-AE9E-544C2DA7C357}"/>
              </a:ext>
            </a:extLst>
          </p:cNvPr>
          <p:cNvSpPr/>
          <p:nvPr/>
        </p:nvSpPr>
        <p:spPr>
          <a:xfrm rot="5400000" flipV="1">
            <a:off x="-949823" y="2334733"/>
            <a:ext cx="2696528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C9FD7D-F2C7-A8B3-8337-E8C5E0546526}"/>
              </a:ext>
            </a:extLst>
          </p:cNvPr>
          <p:cNvSpPr/>
          <p:nvPr/>
        </p:nvSpPr>
        <p:spPr>
          <a:xfrm>
            <a:off x="40359" y="2860841"/>
            <a:ext cx="2286000" cy="76200"/>
          </a:xfrm>
          <a:prstGeom prst="roundRect">
            <a:avLst/>
          </a:prstGeom>
          <a:solidFill>
            <a:srgbClr val="509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665434-84AF-B5D1-FFC9-5A3E672B26B6}"/>
              </a:ext>
            </a:extLst>
          </p:cNvPr>
          <p:cNvGrpSpPr/>
          <p:nvPr/>
        </p:nvGrpSpPr>
        <p:grpSpPr>
          <a:xfrm>
            <a:off x="3554484" y="7388908"/>
            <a:ext cx="9094716" cy="3355292"/>
            <a:chOff x="2155356" y="1336698"/>
            <a:chExt cx="5502914" cy="3182974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CE6FAEFD-9799-3755-F0D7-06BC2E0340F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4312275">
              <a:off x="2054970" y="1437084"/>
              <a:ext cx="1419187" cy="121841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91F993D9-D9C3-C12B-3F8A-E0F6A437612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945668" y="3215594"/>
              <a:ext cx="1394262" cy="121389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F15D6837-02E7-E276-9DD4-9C88AEECFA2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300609" y="2070134"/>
              <a:ext cx="1506333" cy="1208989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383E8B6A-AFA8-06FA-DCDF-6AB48C25C83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3186949" y="2744491"/>
              <a:ext cx="848903" cy="120646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0A987538-7E78-18C9-E2DC-4A3DED275C7A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5257417" y="3339124"/>
              <a:ext cx="1295272" cy="61183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3EBD1CB-25A0-D02F-1F88-1F55BC0B79C8}"/>
              </a:ext>
            </a:extLst>
          </p:cNvPr>
          <p:cNvSpPr/>
          <p:nvPr/>
        </p:nvSpPr>
        <p:spPr>
          <a:xfrm>
            <a:off x="-381000" y="-9906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NNTRONG TƯƠNG LAI</a:t>
            </a:r>
          </a:p>
        </p:txBody>
      </p:sp>
      <p:sp>
        <p:nvSpPr>
          <p:cNvPr id="21" name="Rectangle: Single Corner Snipped 20">
            <a:extLst>
              <a:ext uri="{FF2B5EF4-FFF2-40B4-BE49-F238E27FC236}">
                <a16:creationId xmlns:a16="http://schemas.microsoft.com/office/drawing/2014/main" id="{4E1ED5CB-4BC2-6C0B-5597-BF02FF518812}"/>
              </a:ext>
            </a:extLst>
          </p:cNvPr>
          <p:cNvSpPr/>
          <p:nvPr/>
        </p:nvSpPr>
        <p:spPr>
          <a:xfrm>
            <a:off x="-7772400" y="2243959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B. ĐỊNH HƯỚNG PHÁT TRIỂN NÔNG NGHIỆP TRONG TƯƠNG LAI</a:t>
            </a:r>
          </a:p>
        </p:txBody>
      </p:sp>
    </p:spTree>
    <p:extLst>
      <p:ext uri="{BB962C8B-B14F-4D97-AF65-F5344CB8AC3E}">
        <p14:creationId xmlns:p14="http://schemas.microsoft.com/office/powerpoint/2010/main" val="633625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5397" y="2102808"/>
            <a:ext cx="9094716" cy="3355292"/>
            <a:chOff x="2155356" y="1336698"/>
            <a:chExt cx="5502914" cy="3182974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gray">
            <a:xfrm rot="4312275">
              <a:off x="2054970" y="1437084"/>
              <a:ext cx="1419187" cy="121841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3" name="Rectangle 5"/>
            <p:cNvSpPr>
              <a:spLocks noChangeArrowheads="1"/>
            </p:cNvSpPr>
            <p:nvPr/>
          </p:nvSpPr>
          <p:spPr bwMode="gray">
            <a:xfrm rot="5400000">
              <a:off x="3945668" y="3215594"/>
              <a:ext cx="1394262" cy="121389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5" name="Rectangle 7"/>
            <p:cNvSpPr>
              <a:spLocks noChangeArrowheads="1"/>
            </p:cNvSpPr>
            <p:nvPr/>
          </p:nvSpPr>
          <p:spPr bwMode="gray">
            <a:xfrm rot="3419336">
              <a:off x="6300609" y="2070134"/>
              <a:ext cx="1506333" cy="1208989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dist="179605" dir="487806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469" name="Line 11"/>
            <p:cNvSpPr>
              <a:spLocks noChangeShapeType="1"/>
            </p:cNvSpPr>
            <p:nvPr/>
          </p:nvSpPr>
          <p:spPr bwMode="gray">
            <a:xfrm>
              <a:off x="3186949" y="2744491"/>
              <a:ext cx="848903" cy="120646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470" name="Line 12"/>
            <p:cNvSpPr>
              <a:spLocks noChangeShapeType="1"/>
            </p:cNvSpPr>
            <p:nvPr/>
          </p:nvSpPr>
          <p:spPr bwMode="gray">
            <a:xfrm flipV="1">
              <a:off x="5257417" y="3339124"/>
              <a:ext cx="1295272" cy="61183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9473" name="Text Box 15"/>
          <p:cNvSpPr txBox="1">
            <a:spLocks noChangeArrowheads="1"/>
          </p:cNvSpPr>
          <p:nvPr/>
        </p:nvSpPr>
        <p:spPr bwMode="gray">
          <a:xfrm>
            <a:off x="3616598" y="5675293"/>
            <a:ext cx="4232002" cy="954107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nghệ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KH - KT</a:t>
            </a:r>
          </a:p>
        </p:txBody>
      </p:sp>
      <p:sp>
        <p:nvSpPr>
          <p:cNvPr id="19474" name="Text Box 16"/>
          <p:cNvSpPr txBox="1">
            <a:spLocks noChangeArrowheads="1"/>
          </p:cNvSpPr>
          <p:nvPr/>
        </p:nvSpPr>
        <p:spPr bwMode="gray">
          <a:xfrm>
            <a:off x="8234585" y="4876800"/>
            <a:ext cx="3347815" cy="954107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(NN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hữu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)</a:t>
            </a:r>
          </a:p>
        </p:txBody>
      </p:sp>
      <p:sp>
        <p:nvSpPr>
          <p:cNvPr id="19476" name="Text Box 18"/>
          <p:cNvSpPr txBox="1">
            <a:spLocks noChangeArrowheads="1"/>
          </p:cNvSpPr>
          <p:nvPr/>
        </p:nvSpPr>
        <p:spPr bwMode="black">
          <a:xfrm>
            <a:off x="320318" y="4101405"/>
            <a:ext cx="3088385" cy="1384995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" panose="00000500000000000000" pitchFamily="2" charset="0"/>
              </a:rPr>
              <a:t>hậu</a:t>
            </a:r>
            <a:endParaRPr lang="en-US" sz="2800" dirty="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BA9A5B-B1AC-2A10-F6D6-8EA8509F9CD5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#9Slide03 Bebas Neue Bold" panose="020B0606020202050201" pitchFamily="34" charset="0"/>
              </a:rPr>
              <a:t>2. MỘT SỐ VẤN ĐỀ PHÁT TRIỂN NN HIỆN ĐẠI TRÊN THẾ GIỚI VÀ ĐỊNH HƯỚNG PHÁT TRIỂN NN TRONG TƯƠNG LAI</a:t>
            </a:r>
          </a:p>
        </p:txBody>
      </p:sp>
      <p:sp>
        <p:nvSpPr>
          <p:cNvPr id="24" name="Rectangle: Single Corner Snipped 23">
            <a:extLst>
              <a:ext uri="{FF2B5EF4-FFF2-40B4-BE49-F238E27FC236}">
                <a16:creationId xmlns:a16="http://schemas.microsoft.com/office/drawing/2014/main" id="{4FDA663B-DE92-C0C9-83B2-75D8CA0AEC9D}"/>
              </a:ext>
            </a:extLst>
          </p:cNvPr>
          <p:cNvSpPr/>
          <p:nvPr/>
        </p:nvSpPr>
        <p:spPr>
          <a:xfrm>
            <a:off x="880379" y="762000"/>
            <a:ext cx="7550368" cy="651641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#9Slide03 Oswald" panose="00000500000000000000" pitchFamily="2" charset="0"/>
              </a:rPr>
              <a:t>b</a:t>
            </a:r>
            <a:r>
              <a:rPr lang="en-US" sz="3200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. ĐỊNH HƯỚNG PHÁT TRIỂN NÔNG NGHIỆP TRONG TƯƠNG LAI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565BC8-E62C-4FC5-9CCB-9BB80A16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233" y="1739210"/>
            <a:ext cx="2006214" cy="2119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B904B-B0BC-F6E9-DE32-29E3C5088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3183">
            <a:off x="1613873" y="2084285"/>
            <a:ext cx="1979604" cy="1501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24834-65EF-2C77-3261-5A544FC65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907" y="3988356"/>
            <a:ext cx="1979617" cy="1440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69AEB-B537-D707-E43F-EBD6E25BD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82369">
            <a:off x="8717413" y="2709414"/>
            <a:ext cx="1955766" cy="15456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6DC0788-4C40-FFE8-50D7-E214ADB8D696}"/>
              </a:ext>
            </a:extLst>
          </p:cNvPr>
          <p:cNvSpPr/>
          <p:nvPr/>
        </p:nvSpPr>
        <p:spPr>
          <a:xfrm>
            <a:off x="5619750" y="-9144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KHÁM PHÁ NỀN NÔNG NGHIỆP ISRaEL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B1CE2D-3874-FD48-F503-3AAAA424FAF0}"/>
              </a:ext>
            </a:extLst>
          </p:cNvPr>
          <p:cNvSpPr txBox="1"/>
          <p:nvPr/>
        </p:nvSpPr>
        <p:spPr>
          <a:xfrm>
            <a:off x="12411075" y="766666"/>
            <a:ext cx="7934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2060"/>
                </a:solidFill>
                <a:latin typeface="#9Slide03 Oswald Bold" panose="00000800000000000000" pitchFamily="2" charset="0"/>
              </a:rPr>
              <a:t>(Nguồn: https://www.youtube.com/watch?v=8BlEd9ntvdU)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CCEFF-7654-A73F-9F00-AD5446D87E55}"/>
              </a:ext>
            </a:extLst>
          </p:cNvPr>
          <p:cNvSpPr txBox="1"/>
          <p:nvPr/>
        </p:nvSpPr>
        <p:spPr>
          <a:xfrm>
            <a:off x="6534150" y="7447002"/>
            <a:ext cx="12211050" cy="553998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Israel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áp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biện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nghệ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nghiệp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?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49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 animBg="1"/>
      <p:bldP spid="19474" grpId="0" animBg="1"/>
      <p:bldP spid="19476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ông Nghiệp Tại Israel Hiện Đại Tới Mức Nào-_2">
            <a:hlinkClick r:id="" action="ppaction://media"/>
            <a:extLst>
              <a:ext uri="{FF2B5EF4-FFF2-40B4-BE49-F238E27FC236}">
                <a16:creationId xmlns:a16="http://schemas.microsoft.com/office/drawing/2014/main" id="{AB8AA446-4974-96F6-4A95-AF313625F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00" y="1195796"/>
            <a:ext cx="9486900" cy="4878823"/>
          </a:xfrm>
          <a:prstGeom prst="rect">
            <a:avLst/>
          </a:prstGeom>
          <a:solidFill>
            <a:srgbClr val="509116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95E60-D49A-DC97-C5A8-E4AC404BD50E}"/>
              </a:ext>
            </a:extLst>
          </p:cNvPr>
          <p:cNvSpPr/>
          <p:nvPr/>
        </p:nvSpPr>
        <p:spPr>
          <a:xfrm>
            <a:off x="0" y="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KHÁM PHÁ NỀN NÔNG NGHIỆP ISRaEL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5A8BA-86A1-1A54-7C49-079B93B1EBD7}"/>
              </a:ext>
            </a:extLst>
          </p:cNvPr>
          <p:cNvSpPr txBox="1"/>
          <p:nvPr/>
        </p:nvSpPr>
        <p:spPr>
          <a:xfrm>
            <a:off x="12334875" y="766666"/>
            <a:ext cx="7934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2060"/>
                </a:solidFill>
                <a:latin typeface="#9Slide03 Oswald Bold" panose="00000800000000000000" pitchFamily="2" charset="0"/>
              </a:rPr>
              <a:t>(Nguồn: https://www.youtube.com/watch?v=8BlEd9ntvdU)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ACDA9-F039-359B-121F-71E1B91B7EFE}"/>
              </a:ext>
            </a:extLst>
          </p:cNvPr>
          <p:cNvSpPr txBox="1"/>
          <p:nvPr/>
        </p:nvSpPr>
        <p:spPr>
          <a:xfrm>
            <a:off x="57150" y="6181046"/>
            <a:ext cx="12211050" cy="553998"/>
          </a:xfrm>
          <a:prstGeom prst="rect">
            <a:avLst/>
          </a:prstGeom>
          <a:noFill/>
          <a:ln w="12700">
            <a:noFill/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rPr>
              <a:t>Israel đã áp dụng những biện pháp công nghệ cao nào trong nông nghiệp?</a:t>
            </a:r>
            <a:endParaRPr lang="vi-V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C1B1D8-8469-9F54-E01F-C58CDD0B3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85" y="7248667"/>
            <a:ext cx="5043864" cy="34955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95421D-FE30-1198-167D-6CE10978F349}"/>
              </a:ext>
            </a:extLst>
          </p:cNvPr>
          <p:cNvSpPr/>
          <p:nvPr/>
        </p:nvSpPr>
        <p:spPr>
          <a:xfrm>
            <a:off x="0" y="-7620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THỬ TÀI GHI NHỚ…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9A37C1-7BD0-77A4-0543-C3B83F6B0350}"/>
              </a:ext>
            </a:extLst>
          </p:cNvPr>
          <p:cNvSpPr/>
          <p:nvPr/>
        </p:nvSpPr>
        <p:spPr>
          <a:xfrm>
            <a:off x="9524999" y="7219139"/>
            <a:ext cx="6553201" cy="4972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E00F2E-684B-E146-030F-03C444536FDD}"/>
              </a:ext>
            </a:extLst>
          </p:cNvPr>
          <p:cNvSpPr txBox="1"/>
          <p:nvPr/>
        </p:nvSpPr>
        <p:spPr>
          <a:xfrm>
            <a:off x="-5410200" y="1390606"/>
            <a:ext cx="5257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Game </a:t>
            </a:r>
          </a:p>
          <a:p>
            <a:pPr algn="ctr"/>
            <a:r>
              <a:rPr lang="en-US" sz="4800">
                <a:solidFill>
                  <a:srgbClr val="FF0000"/>
                </a:solidFill>
                <a:latin typeface="#9Slide03 Oswald Bold" panose="00000800000000000000" pitchFamily="2" charset="0"/>
              </a:rPr>
              <a:t>ĐI TÌM MẢNH GHÉP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13DF056-7357-4917-89E4-314A59DD8246}"/>
              </a:ext>
            </a:extLst>
          </p:cNvPr>
          <p:cNvSpPr/>
          <p:nvPr/>
        </p:nvSpPr>
        <p:spPr>
          <a:xfrm>
            <a:off x="12572999" y="1021430"/>
            <a:ext cx="2971801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386824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E4FB9C-1EAC-D420-3AF0-AE9BA416C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282527"/>
              </p:ext>
            </p:extLst>
          </p:nvPr>
        </p:nvGraphicFramePr>
        <p:xfrm>
          <a:off x="495299" y="1143000"/>
          <a:ext cx="11201401" cy="5349313"/>
        </p:xfrm>
        <a:graphic>
          <a:graphicData uri="http://schemas.openxmlformats.org/drawingml/2006/table">
            <a:tbl>
              <a:tblPr firstRow="1" firstCol="1" bandRow="1"/>
              <a:tblGrid>
                <a:gridCol w="5372101">
                  <a:extLst>
                    <a:ext uri="{9D8B030D-6E8A-4147-A177-3AD203B41FA5}">
                      <a16:colId xmlns:a16="http://schemas.microsoft.com/office/drawing/2014/main" val="3338459099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val="2903898587"/>
                    </a:ext>
                  </a:extLst>
                </a:gridCol>
              </a:tblGrid>
              <a:tr h="87062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tổ chức lãnh thổ nông nghiệp</a:t>
                      </a:r>
                      <a:endParaRPr lang="en-US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913740"/>
                  </a:ext>
                </a:extLst>
              </a:tr>
              <a:tr h="11213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b="1" i="0" u="none" strike="noStrike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hướng phát triển nông nghiệp trong tương lai</a:t>
                      </a:r>
                      <a:endParaRPr lang="vi-VN" sz="2800" b="0" i="0" u="none" strike="noStrike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81242"/>
                  </a:ext>
                </a:extLst>
              </a:tr>
              <a:tr h="11213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19528"/>
                  </a:ext>
                </a:extLst>
              </a:tr>
              <a:tr h="87062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724699"/>
                  </a:ext>
                </a:extLst>
              </a:tr>
              <a:tr h="112138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b="1" i="0" u="none" strike="noStrike" dirty="0">
                          <a:solidFill>
                            <a:srgbClr val="002060"/>
                          </a:solidFill>
                          <a:effectLst/>
                          <a:latin typeface="#9Slide03 Bebas Neue Bold" panose="020B0606020202050201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u="none" strike="noStrike" dirty="0">
                        <a:solidFill>
                          <a:srgbClr val="002060"/>
                        </a:solidFill>
                        <a:effectLst/>
                        <a:latin typeface="#9Slide03 Bebas Neue Bold" panose="020B0606020202050201" pitchFamily="34" charset="0"/>
                      </a:endParaRPr>
                    </a:p>
                  </a:txBody>
                  <a:tcPr marL="80111" marR="80111" marT="111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2661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93164F-DBF8-5AE4-9B43-96B608E1E88E}"/>
              </a:ext>
            </a:extLst>
          </p:cNvPr>
          <p:cNvSpPr txBox="1"/>
          <p:nvPr/>
        </p:nvSpPr>
        <p:spPr>
          <a:xfrm>
            <a:off x="3467099" y="228600"/>
            <a:ext cx="5257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#9Slide03 Oswald Bold" panose="00000800000000000000" pitchFamily="2" charset="0"/>
              </a:rPr>
              <a:t>Nối</a:t>
            </a:r>
            <a:r>
              <a:rPr lang="en-US" sz="4800" dirty="0">
                <a:solidFill>
                  <a:srgbClr val="FF000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Oswald Bold" panose="00000800000000000000" pitchFamily="2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Oswald Bold" panose="00000800000000000000" pitchFamily="2" charset="0"/>
              </a:rPr>
              <a:t>hợp</a:t>
            </a:r>
            <a:r>
              <a:rPr lang="en-US" sz="4800" dirty="0">
                <a:solidFill>
                  <a:srgbClr val="FF000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3 Oswald Bold" panose="00000800000000000000" pitchFamily="2" charset="0"/>
              </a:rPr>
              <a:t>lí</a:t>
            </a:r>
            <a:endParaRPr lang="en-US" sz="4800" dirty="0">
              <a:solidFill>
                <a:srgbClr val="FF0000"/>
              </a:solidFill>
              <a:latin typeface="#9Slide03 Oswald Bold" panose="000008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2BEE5-5807-6618-5BC5-7D44770E5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60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0FBC25-B4AB-9A90-9DA9-D00341A8E830}"/>
              </a:ext>
            </a:extLst>
          </p:cNvPr>
          <p:cNvSpPr/>
          <p:nvPr/>
        </p:nvSpPr>
        <p:spPr>
          <a:xfrm>
            <a:off x="1621336" y="-1600200"/>
            <a:ext cx="9656264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cap="all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THỬ THÁCH CHO </a:t>
            </a:r>
            <a:r>
              <a:rPr lang="en-US" sz="88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F99BE6-A336-EF1B-0CE5-FC2C1CE9F720}"/>
              </a:ext>
            </a:extLst>
          </p:cNvPr>
          <p:cNvSpPr/>
          <p:nvPr/>
        </p:nvSpPr>
        <p:spPr>
          <a:xfrm>
            <a:off x="-12344400" y="4572000"/>
            <a:ext cx="12192000" cy="228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71B8A7-C182-7273-83D8-00764FCD4DE7}"/>
              </a:ext>
            </a:extLst>
          </p:cNvPr>
          <p:cNvSpPr/>
          <p:nvPr/>
        </p:nvSpPr>
        <p:spPr>
          <a:xfrm>
            <a:off x="1219200" y="7017264"/>
            <a:ext cx="10058400" cy="2126736"/>
          </a:xfrm>
          <a:prstGeom prst="rect">
            <a:avLst/>
          </a:prstGeom>
          <a:ln w="12700">
            <a:noFill/>
            <a:prstDash val="sysDash"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SGK – Tr 78.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trước nội dung </a:t>
            </a:r>
            <a:r>
              <a:rPr lang="en-US" sz="280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27.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hiểu một mô hình nông nghiệp công nghệ cao ở nước ta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Nộp và chấm điểm ở tiết sau.</a:t>
            </a:r>
            <a:endParaRPr lang="en-US" sz="2800" dirty="0">
              <a:solidFill>
                <a:srgbClr val="002060"/>
              </a:solidFill>
              <a:latin typeface="#9Slide03 Oswald Bold" panose="000008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DE5601-75FD-5DED-D23D-2855CB199516}"/>
              </a:ext>
            </a:extLst>
          </p:cNvPr>
          <p:cNvCxnSpPr/>
          <p:nvPr/>
        </p:nvCxnSpPr>
        <p:spPr>
          <a:xfrm>
            <a:off x="5791200" y="1676400"/>
            <a:ext cx="2667000" cy="19050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454A10-F9D1-F13C-2DA2-1F4095EA9B01}"/>
              </a:ext>
            </a:extLst>
          </p:cNvPr>
          <p:cNvCxnSpPr>
            <a:cxnSpLocks/>
          </p:cNvCxnSpPr>
          <p:nvPr/>
        </p:nvCxnSpPr>
        <p:spPr>
          <a:xfrm flipV="1">
            <a:off x="3941618" y="1944377"/>
            <a:ext cx="4197927" cy="2089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1D546C-9237-7005-EA26-4A97E4E24975}"/>
              </a:ext>
            </a:extLst>
          </p:cNvPr>
          <p:cNvCxnSpPr>
            <a:cxnSpLocks/>
          </p:cNvCxnSpPr>
          <p:nvPr/>
        </p:nvCxnSpPr>
        <p:spPr>
          <a:xfrm>
            <a:off x="3941618" y="2989118"/>
            <a:ext cx="2897332" cy="272588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16055A-DED8-C644-4810-2CEE3FF35499}"/>
              </a:ext>
            </a:extLst>
          </p:cNvPr>
          <p:cNvCxnSpPr>
            <a:cxnSpLocks/>
          </p:cNvCxnSpPr>
          <p:nvPr/>
        </p:nvCxnSpPr>
        <p:spPr>
          <a:xfrm flipV="1">
            <a:off x="4724400" y="4724400"/>
            <a:ext cx="1371600" cy="22860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7C6847-B614-7A14-D150-E2A2D8457BEC}"/>
              </a:ext>
            </a:extLst>
          </p:cNvPr>
          <p:cNvCxnSpPr/>
          <p:nvPr/>
        </p:nvCxnSpPr>
        <p:spPr>
          <a:xfrm flipV="1">
            <a:off x="3941618" y="2515877"/>
            <a:ext cx="3678382" cy="37338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131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7F684D-C684-9073-0EE8-9CCED36AEC72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C39C0-8B09-1CC1-9126-29D9F2FCC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3" y="0"/>
            <a:ext cx="12122727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4F209A-7273-A1FE-B955-1AF0ACF4B095}"/>
              </a:ext>
            </a:extLst>
          </p:cNvPr>
          <p:cNvSpPr/>
          <p:nvPr/>
        </p:nvSpPr>
        <p:spPr>
          <a:xfrm>
            <a:off x="69273" y="4724400"/>
            <a:ext cx="12192000" cy="2133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TCLT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1806709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D3BDC-5C93-E285-1501-DACD198B7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462" y="128588"/>
            <a:ext cx="11730037" cy="657225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21AAB4-CD70-974A-03F9-43A5AA5E4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38" y="0"/>
            <a:ext cx="6138862" cy="3124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3E75FD-F655-8466-9265-98FFA003A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0"/>
            <a:ext cx="5372099" cy="3124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BD7364-5490-87B1-71C4-5CCEB7E85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" y="3400426"/>
            <a:ext cx="5291138" cy="33004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4427FD-D1D4-9BB3-955F-605367759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637" y="3429000"/>
            <a:ext cx="6057899" cy="33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2" action="ppaction://hlinksldjump"/>
          </p:cNvPr>
          <p:cNvSpPr/>
          <p:nvPr/>
        </p:nvSpPr>
        <p:spPr>
          <a:xfrm>
            <a:off x="1785620" y="1659489"/>
            <a:ext cx="2215819" cy="1981200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  <a:hlinkClick r:id="rId2" action="ppaction://hlinksldjump"/>
              </a:rPr>
              <a:t>Câu1</a:t>
            </a:r>
            <a:endParaRPr lang="en-US" sz="5400" dirty="0">
              <a:solidFill>
                <a:srgbClr val="002060"/>
              </a:solidFill>
              <a:latin typeface="#9Slide03 Bebas Neue Bold" panose="020B0606020202050201" pitchFamily="34" charset="0"/>
              <a:cs typeface="Times New Roman" pitchFamily="18" charset="0"/>
            </a:endParaRPr>
          </a:p>
        </p:txBody>
      </p:sp>
      <p:sp>
        <p:nvSpPr>
          <p:cNvPr id="5" name="8-Point Star 4">
            <a:hlinkClick r:id="rId3" action="ppaction://hlinksldjump"/>
          </p:cNvPr>
          <p:cNvSpPr/>
          <p:nvPr/>
        </p:nvSpPr>
        <p:spPr>
          <a:xfrm>
            <a:off x="4724400" y="1624441"/>
            <a:ext cx="2229543" cy="2051295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Câu</a:t>
            </a:r>
            <a:r>
              <a:rPr lang="en-US" sz="5400" dirty="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 2</a:t>
            </a:r>
          </a:p>
        </p:txBody>
      </p:sp>
      <p:sp>
        <p:nvSpPr>
          <p:cNvPr id="7" name="8-Point Star 6">
            <a:hlinkClick r:id="rId4" action="ppaction://hlinksldjump"/>
          </p:cNvPr>
          <p:cNvSpPr/>
          <p:nvPr/>
        </p:nvSpPr>
        <p:spPr>
          <a:xfrm>
            <a:off x="7239000" y="1719751"/>
            <a:ext cx="2162991" cy="1920938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Câu</a:t>
            </a:r>
            <a:r>
              <a:rPr lang="en-US" sz="5400" dirty="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 3</a:t>
            </a:r>
          </a:p>
        </p:txBody>
      </p:sp>
      <p:sp>
        <p:nvSpPr>
          <p:cNvPr id="4" name="Chevron 3">
            <a:hlinkClick r:id="rId5" action="ppaction://hlinksldjump"/>
          </p:cNvPr>
          <p:cNvSpPr/>
          <p:nvPr/>
        </p:nvSpPr>
        <p:spPr>
          <a:xfrm>
            <a:off x="9753600" y="5420501"/>
            <a:ext cx="2276805" cy="1208899"/>
          </a:xfrm>
          <a:prstGeom prst="chevron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/>
                </a:solidFill>
                <a:latin typeface="#9Slide03 Bebas Neue Bold" panose="020B0606020202050201" pitchFamily="34" charset="0"/>
              </a:rPr>
              <a:t>GO</a:t>
            </a:r>
            <a:endParaRPr lang="vi-VN" sz="6600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6AA058E6-6006-BC9E-E3FB-602581C64C68}"/>
              </a:ext>
            </a:extLst>
          </p:cNvPr>
          <p:cNvSpPr/>
          <p:nvPr/>
        </p:nvSpPr>
        <p:spPr>
          <a:xfrm>
            <a:off x="762001" y="977562"/>
            <a:ext cx="1358280" cy="1308437"/>
          </a:xfrm>
          <a:prstGeom prst="hep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8-Point Star 6">
            <a:hlinkClick r:id="rId6" action="ppaction://hlinksldjump"/>
            <a:extLst>
              <a:ext uri="{FF2B5EF4-FFF2-40B4-BE49-F238E27FC236}">
                <a16:creationId xmlns:a16="http://schemas.microsoft.com/office/drawing/2014/main" id="{1F7EEFE6-CC88-D16B-D525-C41FDE06E26A}"/>
              </a:ext>
            </a:extLst>
          </p:cNvPr>
          <p:cNvSpPr/>
          <p:nvPr/>
        </p:nvSpPr>
        <p:spPr>
          <a:xfrm>
            <a:off x="9558062" y="1631780"/>
            <a:ext cx="2162991" cy="1920938"/>
          </a:xfrm>
          <a:prstGeom prst="star8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Câu</a:t>
            </a:r>
            <a:r>
              <a:rPr lang="en-US" sz="5400" dirty="0">
                <a:solidFill>
                  <a:srgbClr val="002060"/>
                </a:solidFill>
                <a:latin typeface="#9Slide03 Bebas Neue Bold" panose="020B0606020202050201" pitchFamily="34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5263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D3BDC-5C93-E285-1501-DACD198B7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462" y="128588"/>
            <a:ext cx="11730037" cy="657225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E824E-E001-3B6A-4E3A-1D276A79B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18" y="304800"/>
            <a:ext cx="6004647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0EDEE-F0FD-71DB-DED2-2EC79740D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353291"/>
            <a:ext cx="5524499" cy="3075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F8ECD-9FDE-BD08-C812-7AAD17001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3625129"/>
            <a:ext cx="5383791" cy="3075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F67524-D13E-FD90-A9CA-7FC007B57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818" y="3581401"/>
            <a:ext cx="5730156" cy="33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D3BDC-5C93-E285-1501-DACD198B7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462" y="128588"/>
            <a:ext cx="11730037" cy="657225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615F1-681F-EAFC-2FCB-81AEDF999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276600"/>
            <a:ext cx="5443538" cy="3581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526AA2-016B-B535-2A21-A43626442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" y="3276600"/>
            <a:ext cx="5791200" cy="358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7BAC19-8842-8380-5B0E-C82DA973D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" y="128588"/>
            <a:ext cx="5791200" cy="2945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B8D7F-CDB7-7A53-C98D-1F5F12772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128588"/>
            <a:ext cx="5334000" cy="29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D3BDC-5C93-E285-1501-DACD198B7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462" y="128588"/>
            <a:ext cx="11730037" cy="657225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DEA50-85A4-5200-FCFB-B5D67E036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228600"/>
            <a:ext cx="92964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7F684D-C684-9073-0EE8-9CCED36AEC72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C39C0-8B09-1CC1-9126-29D9F2FCC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3" y="0"/>
            <a:ext cx="12122727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4F209A-7273-A1FE-B955-1AF0ACF4B095}"/>
              </a:ext>
            </a:extLst>
          </p:cNvPr>
          <p:cNvSpPr/>
          <p:nvPr/>
        </p:nvSpPr>
        <p:spPr>
          <a:xfrm>
            <a:off x="69273" y="4724400"/>
            <a:ext cx="12192000" cy="2133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SGK – Tr 78.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27.</a:t>
            </a:r>
          </a:p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#9Slide03 Oswald Bold" panose="00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3621465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47 copy">
            <a:extLst>
              <a:ext uri="{FF2B5EF4-FFF2-40B4-BE49-F238E27FC236}">
                <a16:creationId xmlns:a16="http://schemas.microsoft.com/office/drawing/2014/main" id="{A617CC91-437E-8629-7301-A619BCF6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89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8" descr="ad3">
            <a:extLst>
              <a:ext uri="{FF2B5EF4-FFF2-40B4-BE49-F238E27FC236}">
                <a16:creationId xmlns:a16="http://schemas.microsoft.com/office/drawing/2014/main" id="{6C55736C-3DBF-9E0A-9357-B7D338AFB6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5715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WordArt 9">
            <a:extLst>
              <a:ext uri="{FF2B5EF4-FFF2-40B4-BE49-F238E27FC236}">
                <a16:creationId xmlns:a16="http://schemas.microsoft.com/office/drawing/2014/main" id="{9652BC4C-0544-6D63-D029-07517962C4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1066800"/>
            <a:ext cx="8001000" cy="8001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8853" name="Picture 10" descr="Bellcoll">
            <a:extLst>
              <a:ext uri="{FF2B5EF4-FFF2-40B4-BE49-F238E27FC236}">
                <a16:creationId xmlns:a16="http://schemas.microsoft.com/office/drawing/2014/main" id="{EE008C2E-A559-5A25-073F-2756BE586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90800"/>
            <a:ext cx="19240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4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 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14600" y="1066800"/>
            <a:ext cx="7848872" cy="2035696"/>
            <a:chOff x="2514600" y="1161871"/>
            <a:chExt cx="7848872" cy="2035696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514600" y="1161871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>
                <a:solidFill>
                  <a:schemeClr val="bg1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41983" y="1466671"/>
              <a:ext cx="7488832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Nông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nghiệp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phụ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thuộc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nhiều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vào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nhóm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nhân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tố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nào</a:t>
              </a:r>
              <a:r>
                <a:rPr 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?</a:t>
              </a:r>
              <a:endParaRPr lang="vi-V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191000" y="3505200"/>
            <a:ext cx="44958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Điều kiện tự nhiên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pic>
        <p:nvPicPr>
          <p:cNvPr id="31" name="Picture 2" descr="Sprout - Free nature icons">
            <a:extLst>
              <a:ext uri="{FF2B5EF4-FFF2-40B4-BE49-F238E27FC236}">
                <a16:creationId xmlns:a16="http://schemas.microsoft.com/office/drawing/2014/main" id="{B25CEFE5-8E8A-FAE6-E3EB-32C6CC8E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0" y="4960641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prout - Free nature icons">
            <a:extLst>
              <a:ext uri="{FF2B5EF4-FFF2-40B4-BE49-F238E27FC236}">
                <a16:creationId xmlns:a16="http://schemas.microsoft.com/office/drawing/2014/main" id="{FD53253E-B030-BD21-A92D-8FDAAD14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30" y="4944272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prout - Free nature icons">
            <a:extLst>
              <a:ext uri="{FF2B5EF4-FFF2-40B4-BE49-F238E27FC236}">
                <a16:creationId xmlns:a16="http://schemas.microsoft.com/office/drawing/2014/main" id="{4390043E-428D-78E7-C49B-43EDAC64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27903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prout - Free nature icons">
            <a:extLst>
              <a:ext uri="{FF2B5EF4-FFF2-40B4-BE49-F238E27FC236}">
                <a16:creationId xmlns:a16="http://schemas.microsoft.com/office/drawing/2014/main" id="{A2CB1725-2AAB-A112-1876-C32324EF7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11534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prout - Free nature icons">
            <a:extLst>
              <a:ext uri="{FF2B5EF4-FFF2-40B4-BE49-F238E27FC236}">
                <a16:creationId xmlns:a16="http://schemas.microsoft.com/office/drawing/2014/main" id="{B6B293DC-DB81-F89C-9447-DA9B21693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895165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prout - Free nature icons">
            <a:extLst>
              <a:ext uri="{FF2B5EF4-FFF2-40B4-BE49-F238E27FC236}">
                <a16:creationId xmlns:a16="http://schemas.microsoft.com/office/drawing/2014/main" id="{CE7F5AF8-F895-5889-8487-5EB2F757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876800"/>
            <a:ext cx="1837870" cy="18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0s">
            <a:hlinkClick r:id="" action="ppaction://media"/>
            <a:extLst>
              <a:ext uri="{FF2B5EF4-FFF2-40B4-BE49-F238E27FC236}">
                <a16:creationId xmlns:a16="http://schemas.microsoft.com/office/drawing/2014/main" id="{13C2D94F-8D0B-FBBA-7A2D-BA5AE284C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2825" y="123785"/>
            <a:ext cx="1486144" cy="14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22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4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2662" y="3807151"/>
            <a:ext cx="684076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Tiến bộ khoa học kĩ thuật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81165" y="582191"/>
            <a:ext cx="8101035" cy="3429000"/>
            <a:chOff x="1541240" y="677329"/>
            <a:chExt cx="8101035" cy="3429000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541240" y="677329"/>
              <a:ext cx="8101035" cy="3429000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63147" y="1400480"/>
              <a:ext cx="7479939" cy="21236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“Làm thay đổi cách thức sản xuất, tăng năng suất, sản lượng và giá trị nông sản” là do nhân tố nào?</a:t>
              </a:r>
              <a:endPara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29" name="5-Point Star 28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E37911-C816-F6A6-CD7A-8C93A5C82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4638148"/>
            <a:ext cx="2143125" cy="21431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076F-4569-9BFC-E961-C8A0ABA17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4714875"/>
            <a:ext cx="2143125" cy="2143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219CB8-8D24-E8F6-571B-DD7E9DAF3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475" y="4713821"/>
            <a:ext cx="2143125" cy="2143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45F35C-10B9-7C73-9F99-67F9B657F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5" y="4648200"/>
            <a:ext cx="2143125" cy="21431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28E5D1B-BFEF-345D-3E5D-71AED1250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875" y="4714875"/>
            <a:ext cx="2143125" cy="2143125"/>
          </a:xfrm>
          <a:prstGeom prst="rect">
            <a:avLst/>
          </a:prstGeom>
        </p:spPr>
      </p:pic>
      <p:pic>
        <p:nvPicPr>
          <p:cNvPr id="3" name="1 phut">
            <a:hlinkClick r:id="" action="ppaction://media"/>
            <a:extLst>
              <a:ext uri="{FF2B5EF4-FFF2-40B4-BE49-F238E27FC236}">
                <a16:creationId xmlns:a16="http://schemas.microsoft.com/office/drawing/2014/main" id="{015EFD98-0AAC-55EF-EC43-5FC2DDD26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8875" y="157064"/>
            <a:ext cx="1986704" cy="18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3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>
            <a:hlinkClick r:id="rId4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00" y="3564807"/>
            <a:ext cx="525780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Nông nghiệp xanh</a:t>
            </a:r>
            <a:endParaRPr lang="vi-VN" sz="4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737024" y="846602"/>
            <a:ext cx="7848872" cy="2572938"/>
            <a:chOff x="2438400" y="1314271"/>
            <a:chExt cx="7848872" cy="2035696"/>
          </a:xfrm>
          <a:solidFill>
            <a:srgbClr val="509116"/>
          </a:solidFill>
        </p:grpSpPr>
        <p:sp>
          <p:nvSpPr>
            <p:cNvPr id="4" name="Horizontal Scroll 3"/>
            <p:cNvSpPr/>
            <p:nvPr/>
          </p:nvSpPr>
          <p:spPr>
            <a:xfrm>
              <a:off x="2438400" y="1314271"/>
              <a:ext cx="7848872" cy="2035696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800">
                <a:solidFill>
                  <a:schemeClr val="bg1"/>
                </a:solidFill>
                <a:latin typeface="#9Slide03 Oswald" panose="000005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8000" y="1696566"/>
              <a:ext cx="7182036" cy="12419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Nông nghiệp của thế giới đang phát triển theo hướng nào?</a:t>
              </a:r>
              <a:endPara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28" name="5-Point Star 27"/>
          <p:cNvSpPr/>
          <p:nvPr/>
        </p:nvSpPr>
        <p:spPr>
          <a:xfrm>
            <a:off x="10957439" y="1539161"/>
            <a:ext cx="662860" cy="558671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E4B8B48-40E0-A9CB-2AF5-6142081219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0" y="4867225"/>
            <a:ext cx="3085700" cy="19907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3675FA-3973-9C95-C35C-9282D6EF29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3048000" y="4867225"/>
            <a:ext cx="3085700" cy="19907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16B1F4-D9F6-D1DF-94C7-38748C9DA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6096000" y="4867225"/>
            <a:ext cx="3085700" cy="19907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EB3AD8-A42E-0003-70AE-CC9BB0F4A8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34" t="16445" r="14076" b="14887"/>
          <a:stretch/>
        </p:blipFill>
        <p:spPr>
          <a:xfrm>
            <a:off x="9144000" y="4867225"/>
            <a:ext cx="3085700" cy="1990775"/>
          </a:xfrm>
          <a:prstGeom prst="rect">
            <a:avLst/>
          </a:prstGeom>
        </p:spPr>
      </p:pic>
      <p:pic>
        <p:nvPicPr>
          <p:cNvPr id="2" name="30s">
            <a:hlinkClick r:id="" action="ppaction://media"/>
            <a:extLst>
              <a:ext uri="{FF2B5EF4-FFF2-40B4-BE49-F238E27FC236}">
                <a16:creationId xmlns:a16="http://schemas.microsoft.com/office/drawing/2014/main" id="{38C281DF-209F-E9D0-F7D9-E278C328A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5376" y="28435"/>
            <a:ext cx="2194224" cy="20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82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-Point Star 3">
            <a:hlinkClick r:id="rId4" action="ppaction://hlinksldjump"/>
          </p:cNvPr>
          <p:cNvSpPr/>
          <p:nvPr/>
        </p:nvSpPr>
        <p:spPr>
          <a:xfrm>
            <a:off x="35496" y="116632"/>
            <a:ext cx="2047988" cy="1780728"/>
          </a:xfrm>
          <a:prstGeom prst="star8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Times New Roman" pitchFamily="18" charset="0"/>
              </a:rPr>
              <a:t>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6848" y="3807151"/>
            <a:ext cx="684076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9BC5D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Công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nghiệp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chế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biến</a:t>
            </a:r>
            <a:endParaRPr lang="vi-V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76400" y="76727"/>
            <a:ext cx="7927970" cy="4150568"/>
            <a:chOff x="1541240" y="677329"/>
            <a:chExt cx="8101035" cy="3429000"/>
          </a:xfrm>
          <a:solidFill>
            <a:srgbClr val="509116"/>
          </a:solidFill>
        </p:grpSpPr>
        <p:sp>
          <p:nvSpPr>
            <p:cNvPr id="5" name="Horizontal Scroll 4"/>
            <p:cNvSpPr/>
            <p:nvPr/>
          </p:nvSpPr>
          <p:spPr>
            <a:xfrm>
              <a:off x="1541240" y="677329"/>
              <a:ext cx="8101035" cy="3429000"/>
            </a:xfrm>
            <a:prstGeom prst="horizontalScroll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63147" y="1400480"/>
              <a:ext cx="7479939" cy="119507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“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Nhân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tố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nào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làm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tăng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giá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trị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nông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sản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?</a:t>
              </a:r>
              <a:endPara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8E37911-C816-F6A6-CD7A-8C93A5C82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4638148"/>
            <a:ext cx="2143125" cy="21431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076F-4569-9BFC-E961-C8A0ABA17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4714875"/>
            <a:ext cx="2143125" cy="2143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219CB8-8D24-E8F6-571B-DD7E9DAF3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475" y="4713821"/>
            <a:ext cx="2143125" cy="2143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45F35C-10B9-7C73-9F99-67F9B657F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5" y="4648200"/>
            <a:ext cx="2143125" cy="21431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28E5D1B-BFEF-345D-3E5D-71AED1250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875" y="4714875"/>
            <a:ext cx="2143125" cy="2143125"/>
          </a:xfrm>
          <a:prstGeom prst="rect">
            <a:avLst/>
          </a:prstGeom>
        </p:spPr>
      </p:pic>
      <p:pic>
        <p:nvPicPr>
          <p:cNvPr id="35" name="1 phut">
            <a:hlinkClick r:id="" action="ppaction://media"/>
            <a:extLst>
              <a:ext uri="{FF2B5EF4-FFF2-40B4-BE49-F238E27FC236}">
                <a16:creationId xmlns:a16="http://schemas.microsoft.com/office/drawing/2014/main" id="{6A199F41-D010-0F2E-6A6D-0188485E5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8504" y="38686"/>
            <a:ext cx="2238745" cy="21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4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64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9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93" tmFilter="0, 0; 0.125,0.2665; 0.25,0.4; 0.375,0.465; 0.5,0.5;  0.625,0.535; 0.75,0.6; 0.875,0.7335; 1,1">
                                          <p:stCondLst>
                                            <p:cond delay="16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47" tmFilter="0, 0; 0.125,0.2665; 0.25,0.4; 0.375,0.465; 0.5,0.5;  0.625,0.535; 0.75,0.6; 0.875,0.7335; 1,1">
                                          <p:stCondLst>
                                            <p:cond delay="3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8" tmFilter="0, 0; 0.125,0.2665; 0.25,0.4; 0.375,0.465; 0.5,0.5;  0.625,0.535; 0.75,0.6; 0.875,0.7335; 1,1">
                                          <p:stCondLst>
                                            <p:cond delay="42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66">
                                          <p:stCondLst>
                                            <p:cond delay="165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23" decel="50000">
                                          <p:stCondLst>
                                            <p:cond delay="17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6">
                                          <p:stCondLst>
                                            <p:cond delay="33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23" decel="50000">
                                          <p:stCondLst>
                                            <p:cond delay="34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6">
                                          <p:stCondLst>
                                            <p:cond delay="41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23" decel="50000">
                                          <p:stCondLst>
                                            <p:cond delay="42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6">
                                          <p:stCondLst>
                                            <p:cond delay="46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23" decel="50000">
                                          <p:stCondLst>
                                            <p:cond delay="467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3A93BA-E98A-5E64-137D-A0098B178604}"/>
              </a:ext>
            </a:extLst>
          </p:cNvPr>
          <p:cNvSpPr/>
          <p:nvPr/>
        </p:nvSpPr>
        <p:spPr>
          <a:xfrm>
            <a:off x="0" y="0"/>
            <a:ext cx="12192000" cy="4191000"/>
          </a:xfrm>
          <a:custGeom>
            <a:avLst/>
            <a:gdLst>
              <a:gd name="connsiteX0" fmla="*/ 0 w 12192000"/>
              <a:gd name="connsiteY0" fmla="*/ 0 h 3676650"/>
              <a:gd name="connsiteX1" fmla="*/ 12192000 w 12192000"/>
              <a:gd name="connsiteY1" fmla="*/ 0 h 3676650"/>
              <a:gd name="connsiteX2" fmla="*/ 12192000 w 12192000"/>
              <a:gd name="connsiteY2" fmla="*/ 3594789 h 3676650"/>
              <a:gd name="connsiteX3" fmla="*/ 12153901 w 12192000"/>
              <a:gd name="connsiteY3" fmla="*/ 3600450 h 3676650"/>
              <a:gd name="connsiteX4" fmla="*/ 11391901 w 12192000"/>
              <a:gd name="connsiteY4" fmla="*/ 3619500 h 3676650"/>
              <a:gd name="connsiteX5" fmla="*/ 9391651 w 12192000"/>
              <a:gd name="connsiteY5" fmla="*/ 3676650 h 3676650"/>
              <a:gd name="connsiteX6" fmla="*/ 9124951 w 12192000"/>
              <a:gd name="connsiteY6" fmla="*/ 3657600 h 3676650"/>
              <a:gd name="connsiteX7" fmla="*/ 8763001 w 12192000"/>
              <a:gd name="connsiteY7" fmla="*/ 3600450 h 3676650"/>
              <a:gd name="connsiteX8" fmla="*/ 7581901 w 12192000"/>
              <a:gd name="connsiteY8" fmla="*/ 3619500 h 3676650"/>
              <a:gd name="connsiteX9" fmla="*/ 7353301 w 12192000"/>
              <a:gd name="connsiteY9" fmla="*/ 3543300 h 3676650"/>
              <a:gd name="connsiteX10" fmla="*/ 7296151 w 12192000"/>
              <a:gd name="connsiteY10" fmla="*/ 3524250 h 3676650"/>
              <a:gd name="connsiteX11" fmla="*/ 7239001 w 12192000"/>
              <a:gd name="connsiteY11" fmla="*/ 3467100 h 3676650"/>
              <a:gd name="connsiteX12" fmla="*/ 7181851 w 12192000"/>
              <a:gd name="connsiteY12" fmla="*/ 3429000 h 3676650"/>
              <a:gd name="connsiteX13" fmla="*/ 7086601 w 12192000"/>
              <a:gd name="connsiteY13" fmla="*/ 3371850 h 3676650"/>
              <a:gd name="connsiteX14" fmla="*/ 6915151 w 12192000"/>
              <a:gd name="connsiteY14" fmla="*/ 3314700 h 3676650"/>
              <a:gd name="connsiteX15" fmla="*/ 6743701 w 12192000"/>
              <a:gd name="connsiteY15" fmla="*/ 3295650 h 3676650"/>
              <a:gd name="connsiteX16" fmla="*/ 6419852 w 12192000"/>
              <a:gd name="connsiteY16" fmla="*/ 3276600 h 3676650"/>
              <a:gd name="connsiteX17" fmla="*/ 6324601 w 12192000"/>
              <a:gd name="connsiteY17" fmla="*/ 3238500 h 3676650"/>
              <a:gd name="connsiteX18" fmla="*/ 6115051 w 12192000"/>
              <a:gd name="connsiteY18" fmla="*/ 3219450 h 3676650"/>
              <a:gd name="connsiteX19" fmla="*/ 5829302 w 12192000"/>
              <a:gd name="connsiteY19" fmla="*/ 3238500 h 3676650"/>
              <a:gd name="connsiteX20" fmla="*/ 5753104 w 12192000"/>
              <a:gd name="connsiteY20" fmla="*/ 3257550 h 3676650"/>
              <a:gd name="connsiteX21" fmla="*/ 5562603 w 12192000"/>
              <a:gd name="connsiteY21" fmla="*/ 3314700 h 3676650"/>
              <a:gd name="connsiteX22" fmla="*/ 5486402 w 12192000"/>
              <a:gd name="connsiteY22" fmla="*/ 3295650 h 3676650"/>
              <a:gd name="connsiteX23" fmla="*/ 5295902 w 12192000"/>
              <a:gd name="connsiteY23" fmla="*/ 3257550 h 3676650"/>
              <a:gd name="connsiteX24" fmla="*/ 5181602 w 12192000"/>
              <a:gd name="connsiteY24" fmla="*/ 3200400 h 3676650"/>
              <a:gd name="connsiteX25" fmla="*/ 5086353 w 12192000"/>
              <a:gd name="connsiteY25" fmla="*/ 3162300 h 3676650"/>
              <a:gd name="connsiteX26" fmla="*/ 4800603 w 12192000"/>
              <a:gd name="connsiteY26" fmla="*/ 3028950 h 3676650"/>
              <a:gd name="connsiteX27" fmla="*/ 4648201 w 12192000"/>
              <a:gd name="connsiteY27" fmla="*/ 2990850 h 3676650"/>
              <a:gd name="connsiteX28" fmla="*/ 4381502 w 12192000"/>
              <a:gd name="connsiteY28" fmla="*/ 2876550 h 3676650"/>
              <a:gd name="connsiteX29" fmla="*/ 4095751 w 12192000"/>
              <a:gd name="connsiteY29" fmla="*/ 2838450 h 3676650"/>
              <a:gd name="connsiteX30" fmla="*/ 3905251 w 12192000"/>
              <a:gd name="connsiteY30" fmla="*/ 2743200 h 3676650"/>
              <a:gd name="connsiteX31" fmla="*/ 3810001 w 12192000"/>
              <a:gd name="connsiteY31" fmla="*/ 2705100 h 3676650"/>
              <a:gd name="connsiteX32" fmla="*/ 3486151 w 12192000"/>
              <a:gd name="connsiteY32" fmla="*/ 2743200 h 3676650"/>
              <a:gd name="connsiteX33" fmla="*/ 3181351 w 12192000"/>
              <a:gd name="connsiteY33" fmla="*/ 2781300 h 3676650"/>
              <a:gd name="connsiteX34" fmla="*/ 2628901 w 12192000"/>
              <a:gd name="connsiteY34" fmla="*/ 2705100 h 3676650"/>
              <a:gd name="connsiteX35" fmla="*/ 2286001 w 12192000"/>
              <a:gd name="connsiteY35" fmla="*/ 2609850 h 3676650"/>
              <a:gd name="connsiteX36" fmla="*/ 2152651 w 12192000"/>
              <a:gd name="connsiteY36" fmla="*/ 2552700 h 3676650"/>
              <a:gd name="connsiteX37" fmla="*/ 1752601 w 12192000"/>
              <a:gd name="connsiteY37" fmla="*/ 2228850 h 3676650"/>
              <a:gd name="connsiteX38" fmla="*/ 1447801 w 12192000"/>
              <a:gd name="connsiteY38" fmla="*/ 2133600 h 3676650"/>
              <a:gd name="connsiteX39" fmla="*/ 1219201 w 12192000"/>
              <a:gd name="connsiteY39" fmla="*/ 2076450 h 3676650"/>
              <a:gd name="connsiteX40" fmla="*/ 1104901 w 12192000"/>
              <a:gd name="connsiteY40" fmla="*/ 2000250 h 3676650"/>
              <a:gd name="connsiteX41" fmla="*/ 1028701 w 12192000"/>
              <a:gd name="connsiteY41" fmla="*/ 1981200 h 3676650"/>
              <a:gd name="connsiteX42" fmla="*/ 914401 w 12192000"/>
              <a:gd name="connsiteY42" fmla="*/ 1943100 h 3676650"/>
              <a:gd name="connsiteX43" fmla="*/ 666751 w 12192000"/>
              <a:gd name="connsiteY43" fmla="*/ 1866900 h 3676650"/>
              <a:gd name="connsiteX44" fmla="*/ 647701 w 12192000"/>
              <a:gd name="connsiteY44" fmla="*/ 1809750 h 3676650"/>
              <a:gd name="connsiteX45" fmla="*/ 533401 w 12192000"/>
              <a:gd name="connsiteY45" fmla="*/ 1562100 h 3676650"/>
              <a:gd name="connsiteX46" fmla="*/ 457201 w 12192000"/>
              <a:gd name="connsiteY46" fmla="*/ 1447800 h 3676650"/>
              <a:gd name="connsiteX47" fmla="*/ 361951 w 12192000"/>
              <a:gd name="connsiteY47" fmla="*/ 1257300 h 3676650"/>
              <a:gd name="connsiteX48" fmla="*/ 171451 w 12192000"/>
              <a:gd name="connsiteY48" fmla="*/ 1009650 h 3676650"/>
              <a:gd name="connsiteX49" fmla="*/ 114301 w 12192000"/>
              <a:gd name="connsiteY49" fmla="*/ 971550 h 3676650"/>
              <a:gd name="connsiteX50" fmla="*/ 10993 w 12192000"/>
              <a:gd name="connsiteY50" fmla="*/ 962616 h 3676650"/>
              <a:gd name="connsiteX51" fmla="*/ 0 w 12192000"/>
              <a:gd name="connsiteY51" fmla="*/ 961680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3676650">
                <a:moveTo>
                  <a:pt x="0" y="0"/>
                </a:moveTo>
                <a:lnTo>
                  <a:pt x="12192000" y="0"/>
                </a:lnTo>
                <a:lnTo>
                  <a:pt x="12192000" y="3594789"/>
                </a:lnTo>
                <a:lnTo>
                  <a:pt x="12153901" y="3600450"/>
                </a:lnTo>
                <a:cubicBezTo>
                  <a:pt x="11900260" y="3615370"/>
                  <a:pt x="11645884" y="3612494"/>
                  <a:pt x="11391901" y="3619500"/>
                </a:cubicBezTo>
                <a:lnTo>
                  <a:pt x="9391651" y="3676650"/>
                </a:lnTo>
                <a:cubicBezTo>
                  <a:pt x="9302751" y="3670300"/>
                  <a:pt x="9213389" y="3668655"/>
                  <a:pt x="9124951" y="3657600"/>
                </a:cubicBezTo>
                <a:cubicBezTo>
                  <a:pt x="8965995" y="3637730"/>
                  <a:pt x="8920736" y="3600450"/>
                  <a:pt x="8763001" y="3600450"/>
                </a:cubicBezTo>
                <a:lnTo>
                  <a:pt x="7581901" y="3619500"/>
                </a:lnTo>
                <a:cubicBezTo>
                  <a:pt x="7311204" y="3551826"/>
                  <a:pt x="7525550" y="3617121"/>
                  <a:pt x="7353301" y="3543300"/>
                </a:cubicBezTo>
                <a:cubicBezTo>
                  <a:pt x="7334844" y="3535390"/>
                  <a:pt x="7312859" y="3535389"/>
                  <a:pt x="7296151" y="3524250"/>
                </a:cubicBezTo>
                <a:cubicBezTo>
                  <a:pt x="7273735" y="3509306"/>
                  <a:pt x="7259697" y="3484347"/>
                  <a:pt x="7239001" y="3467100"/>
                </a:cubicBezTo>
                <a:cubicBezTo>
                  <a:pt x="7221412" y="3452443"/>
                  <a:pt x="7201266" y="3441134"/>
                  <a:pt x="7181851" y="3429000"/>
                </a:cubicBezTo>
                <a:cubicBezTo>
                  <a:pt x="7150453" y="3409376"/>
                  <a:pt x="7119719" y="3388409"/>
                  <a:pt x="7086601" y="3371850"/>
                </a:cubicBezTo>
                <a:cubicBezTo>
                  <a:pt x="7014866" y="3335982"/>
                  <a:pt x="6987910" y="3332890"/>
                  <a:pt x="6915151" y="3314700"/>
                </a:cubicBezTo>
                <a:cubicBezTo>
                  <a:pt x="6858001" y="3308350"/>
                  <a:pt x="6801033" y="3300060"/>
                  <a:pt x="6743701" y="3295650"/>
                </a:cubicBezTo>
                <a:cubicBezTo>
                  <a:pt x="6635883" y="3287356"/>
                  <a:pt x="6526997" y="3291211"/>
                  <a:pt x="6419852" y="3276600"/>
                </a:cubicBezTo>
                <a:cubicBezTo>
                  <a:pt x="6385969" y="3271980"/>
                  <a:pt x="6358211" y="3244802"/>
                  <a:pt x="6324601" y="3238500"/>
                </a:cubicBezTo>
                <a:cubicBezTo>
                  <a:pt x="6255665" y="3225574"/>
                  <a:pt x="6184901" y="3225800"/>
                  <a:pt x="6115051" y="3219450"/>
                </a:cubicBezTo>
                <a:cubicBezTo>
                  <a:pt x="6019801" y="3225800"/>
                  <a:pt x="5924238" y="3228507"/>
                  <a:pt x="5829302" y="3238500"/>
                </a:cubicBezTo>
                <a:cubicBezTo>
                  <a:pt x="5803264" y="3241241"/>
                  <a:pt x="5778277" y="3250357"/>
                  <a:pt x="5753104" y="3257550"/>
                </a:cubicBezTo>
                <a:lnTo>
                  <a:pt x="5562603" y="3314700"/>
                </a:lnTo>
                <a:cubicBezTo>
                  <a:pt x="5537203" y="3308350"/>
                  <a:pt x="5512002" y="3301136"/>
                  <a:pt x="5486402" y="3295650"/>
                </a:cubicBezTo>
                <a:cubicBezTo>
                  <a:pt x="5423082" y="3282081"/>
                  <a:pt x="5357713" y="3276866"/>
                  <a:pt x="5295902" y="3257550"/>
                </a:cubicBezTo>
                <a:cubicBezTo>
                  <a:pt x="5255244" y="3244844"/>
                  <a:pt x="5220381" y="3218027"/>
                  <a:pt x="5181602" y="3200400"/>
                </a:cubicBezTo>
                <a:cubicBezTo>
                  <a:pt x="5150471" y="3186250"/>
                  <a:pt x="5117400" y="3176630"/>
                  <a:pt x="5086353" y="3162300"/>
                </a:cubicBezTo>
                <a:cubicBezTo>
                  <a:pt x="4993887" y="3119623"/>
                  <a:pt x="4898294" y="3061514"/>
                  <a:pt x="4800603" y="3028950"/>
                </a:cubicBezTo>
                <a:cubicBezTo>
                  <a:pt x="4750925" y="3012391"/>
                  <a:pt x="4698135" y="3006618"/>
                  <a:pt x="4648201" y="2990850"/>
                </a:cubicBezTo>
                <a:cubicBezTo>
                  <a:pt x="4448643" y="2927832"/>
                  <a:pt x="4490787" y="2949407"/>
                  <a:pt x="4381502" y="2876550"/>
                </a:cubicBezTo>
                <a:cubicBezTo>
                  <a:pt x="4286253" y="2863850"/>
                  <a:pt x="4189978" y="2857295"/>
                  <a:pt x="4095751" y="2838450"/>
                </a:cubicBezTo>
                <a:cubicBezTo>
                  <a:pt x="4014192" y="2822138"/>
                  <a:pt x="3977775" y="2779462"/>
                  <a:pt x="3905251" y="2743200"/>
                </a:cubicBezTo>
                <a:cubicBezTo>
                  <a:pt x="3874665" y="2727907"/>
                  <a:pt x="3841751" y="2717800"/>
                  <a:pt x="3810001" y="2705100"/>
                </a:cubicBezTo>
                <a:lnTo>
                  <a:pt x="3486151" y="2743200"/>
                </a:lnTo>
                <a:lnTo>
                  <a:pt x="3181351" y="2781300"/>
                </a:lnTo>
                <a:cubicBezTo>
                  <a:pt x="3028415" y="2762183"/>
                  <a:pt x="2729350" y="2725705"/>
                  <a:pt x="2628901" y="2705100"/>
                </a:cubicBezTo>
                <a:cubicBezTo>
                  <a:pt x="2512693" y="2681262"/>
                  <a:pt x="2398985" y="2646005"/>
                  <a:pt x="2286001" y="2609850"/>
                </a:cubicBezTo>
                <a:cubicBezTo>
                  <a:pt x="2239942" y="2595111"/>
                  <a:pt x="2194119" y="2577581"/>
                  <a:pt x="2152651" y="2552700"/>
                </a:cubicBezTo>
                <a:cubicBezTo>
                  <a:pt x="2059327" y="2496706"/>
                  <a:pt x="1800803" y="2269636"/>
                  <a:pt x="1752601" y="2228850"/>
                </a:cubicBezTo>
                <a:cubicBezTo>
                  <a:pt x="1525069" y="2183344"/>
                  <a:pt x="1824132" y="2248136"/>
                  <a:pt x="1447801" y="2133600"/>
                </a:cubicBezTo>
                <a:cubicBezTo>
                  <a:pt x="1372659" y="2110731"/>
                  <a:pt x="1292405" y="2104918"/>
                  <a:pt x="1219201" y="2076450"/>
                </a:cubicBezTo>
                <a:cubicBezTo>
                  <a:pt x="1176524" y="2059853"/>
                  <a:pt x="1145857" y="2020728"/>
                  <a:pt x="1104901" y="2000250"/>
                </a:cubicBezTo>
                <a:cubicBezTo>
                  <a:pt x="1081483" y="1988541"/>
                  <a:pt x="1053779" y="1988723"/>
                  <a:pt x="1028701" y="1981200"/>
                </a:cubicBezTo>
                <a:cubicBezTo>
                  <a:pt x="990234" y="1969660"/>
                  <a:pt x="952501" y="1955800"/>
                  <a:pt x="914401" y="1943100"/>
                </a:cubicBezTo>
                <a:cubicBezTo>
                  <a:pt x="820290" y="1929656"/>
                  <a:pt x="743981" y="1933098"/>
                  <a:pt x="666751" y="1866900"/>
                </a:cubicBezTo>
                <a:cubicBezTo>
                  <a:pt x="651505" y="1853832"/>
                  <a:pt x="656681" y="1827711"/>
                  <a:pt x="647701" y="1809750"/>
                </a:cubicBezTo>
                <a:cubicBezTo>
                  <a:pt x="527544" y="1569437"/>
                  <a:pt x="606542" y="1781523"/>
                  <a:pt x="533401" y="1562100"/>
                </a:cubicBezTo>
                <a:cubicBezTo>
                  <a:pt x="518921" y="1518659"/>
                  <a:pt x="482601" y="1485900"/>
                  <a:pt x="457201" y="1447800"/>
                </a:cubicBezTo>
                <a:cubicBezTo>
                  <a:pt x="417820" y="1388728"/>
                  <a:pt x="395169" y="1320045"/>
                  <a:pt x="361951" y="1257300"/>
                </a:cubicBezTo>
                <a:cubicBezTo>
                  <a:pt x="289203" y="1119887"/>
                  <a:pt x="290183" y="1115190"/>
                  <a:pt x="171451" y="1009650"/>
                </a:cubicBezTo>
                <a:cubicBezTo>
                  <a:pt x="154339" y="994439"/>
                  <a:pt x="133351" y="984250"/>
                  <a:pt x="114301" y="971550"/>
                </a:cubicBezTo>
                <a:cubicBezTo>
                  <a:pt x="72357" y="967737"/>
                  <a:pt x="38670" y="964910"/>
                  <a:pt x="10993" y="962616"/>
                </a:cubicBezTo>
                <a:lnTo>
                  <a:pt x="0" y="961680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CC31FE1D-3EBA-1EA0-02D3-65B006D77342}"/>
              </a:ext>
            </a:extLst>
          </p:cNvPr>
          <p:cNvSpPr/>
          <p:nvPr/>
        </p:nvSpPr>
        <p:spPr>
          <a:xfrm>
            <a:off x="-5715000" y="866775"/>
            <a:ext cx="449088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QUAN NIỆM VÀ VAI TRÒ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A6206A-616F-DCF4-D7F1-5DF3EFE39E2E}"/>
              </a:ext>
            </a:extLst>
          </p:cNvPr>
          <p:cNvSpPr/>
          <p:nvPr/>
        </p:nvSpPr>
        <p:spPr>
          <a:xfrm>
            <a:off x="0" y="-13716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F5DA1-F9E0-ED72-731A-35D156C708D1}"/>
              </a:ext>
            </a:extLst>
          </p:cNvPr>
          <p:cNvSpPr/>
          <p:nvPr/>
        </p:nvSpPr>
        <p:spPr>
          <a:xfrm>
            <a:off x="6512883" y="7836308"/>
            <a:ext cx="7279317" cy="37460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85F338-A342-C352-C9E8-1DAD63E4B651}"/>
              </a:ext>
            </a:extLst>
          </p:cNvPr>
          <p:cNvSpPr/>
          <p:nvPr/>
        </p:nvSpPr>
        <p:spPr>
          <a:xfrm>
            <a:off x="12725400" y="2028289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480FA-3652-9B23-0883-53821FF25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2" t="776" r="8380" b="18873"/>
          <a:stretch/>
        </p:blipFill>
        <p:spPr>
          <a:xfrm>
            <a:off x="-4572000" y="4419600"/>
            <a:ext cx="3810001" cy="2668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F10280-1FB6-F9A6-A52E-44BE33523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66775"/>
            <a:ext cx="10820400" cy="5991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E88A93-587B-6C15-9D69-523B6786F01E}"/>
              </a:ext>
            </a:extLst>
          </p:cNvPr>
          <p:cNvSpPr/>
          <p:nvPr/>
        </p:nvSpPr>
        <p:spPr>
          <a:xfrm>
            <a:off x="304800" y="0"/>
            <a:ext cx="108204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Đây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ảnh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tổ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chăn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nuôi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52544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5D904-4615-AD72-8398-0285D14B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3A93BA-E98A-5E64-137D-A0098B178604}"/>
              </a:ext>
            </a:extLst>
          </p:cNvPr>
          <p:cNvSpPr/>
          <p:nvPr/>
        </p:nvSpPr>
        <p:spPr>
          <a:xfrm>
            <a:off x="0" y="0"/>
            <a:ext cx="12192000" cy="4191000"/>
          </a:xfrm>
          <a:custGeom>
            <a:avLst/>
            <a:gdLst>
              <a:gd name="connsiteX0" fmla="*/ 0 w 12192000"/>
              <a:gd name="connsiteY0" fmla="*/ 0 h 3676650"/>
              <a:gd name="connsiteX1" fmla="*/ 12192000 w 12192000"/>
              <a:gd name="connsiteY1" fmla="*/ 0 h 3676650"/>
              <a:gd name="connsiteX2" fmla="*/ 12192000 w 12192000"/>
              <a:gd name="connsiteY2" fmla="*/ 3594789 h 3676650"/>
              <a:gd name="connsiteX3" fmla="*/ 12153901 w 12192000"/>
              <a:gd name="connsiteY3" fmla="*/ 3600450 h 3676650"/>
              <a:gd name="connsiteX4" fmla="*/ 11391901 w 12192000"/>
              <a:gd name="connsiteY4" fmla="*/ 3619500 h 3676650"/>
              <a:gd name="connsiteX5" fmla="*/ 9391651 w 12192000"/>
              <a:gd name="connsiteY5" fmla="*/ 3676650 h 3676650"/>
              <a:gd name="connsiteX6" fmla="*/ 9124951 w 12192000"/>
              <a:gd name="connsiteY6" fmla="*/ 3657600 h 3676650"/>
              <a:gd name="connsiteX7" fmla="*/ 8763001 w 12192000"/>
              <a:gd name="connsiteY7" fmla="*/ 3600450 h 3676650"/>
              <a:gd name="connsiteX8" fmla="*/ 7581901 w 12192000"/>
              <a:gd name="connsiteY8" fmla="*/ 3619500 h 3676650"/>
              <a:gd name="connsiteX9" fmla="*/ 7353301 w 12192000"/>
              <a:gd name="connsiteY9" fmla="*/ 3543300 h 3676650"/>
              <a:gd name="connsiteX10" fmla="*/ 7296151 w 12192000"/>
              <a:gd name="connsiteY10" fmla="*/ 3524250 h 3676650"/>
              <a:gd name="connsiteX11" fmla="*/ 7239001 w 12192000"/>
              <a:gd name="connsiteY11" fmla="*/ 3467100 h 3676650"/>
              <a:gd name="connsiteX12" fmla="*/ 7181851 w 12192000"/>
              <a:gd name="connsiteY12" fmla="*/ 3429000 h 3676650"/>
              <a:gd name="connsiteX13" fmla="*/ 7086601 w 12192000"/>
              <a:gd name="connsiteY13" fmla="*/ 3371850 h 3676650"/>
              <a:gd name="connsiteX14" fmla="*/ 6915151 w 12192000"/>
              <a:gd name="connsiteY14" fmla="*/ 3314700 h 3676650"/>
              <a:gd name="connsiteX15" fmla="*/ 6743701 w 12192000"/>
              <a:gd name="connsiteY15" fmla="*/ 3295650 h 3676650"/>
              <a:gd name="connsiteX16" fmla="*/ 6419852 w 12192000"/>
              <a:gd name="connsiteY16" fmla="*/ 3276600 h 3676650"/>
              <a:gd name="connsiteX17" fmla="*/ 6324601 w 12192000"/>
              <a:gd name="connsiteY17" fmla="*/ 3238500 h 3676650"/>
              <a:gd name="connsiteX18" fmla="*/ 6115051 w 12192000"/>
              <a:gd name="connsiteY18" fmla="*/ 3219450 h 3676650"/>
              <a:gd name="connsiteX19" fmla="*/ 5829302 w 12192000"/>
              <a:gd name="connsiteY19" fmla="*/ 3238500 h 3676650"/>
              <a:gd name="connsiteX20" fmla="*/ 5753104 w 12192000"/>
              <a:gd name="connsiteY20" fmla="*/ 3257550 h 3676650"/>
              <a:gd name="connsiteX21" fmla="*/ 5562603 w 12192000"/>
              <a:gd name="connsiteY21" fmla="*/ 3314700 h 3676650"/>
              <a:gd name="connsiteX22" fmla="*/ 5486402 w 12192000"/>
              <a:gd name="connsiteY22" fmla="*/ 3295650 h 3676650"/>
              <a:gd name="connsiteX23" fmla="*/ 5295902 w 12192000"/>
              <a:gd name="connsiteY23" fmla="*/ 3257550 h 3676650"/>
              <a:gd name="connsiteX24" fmla="*/ 5181602 w 12192000"/>
              <a:gd name="connsiteY24" fmla="*/ 3200400 h 3676650"/>
              <a:gd name="connsiteX25" fmla="*/ 5086353 w 12192000"/>
              <a:gd name="connsiteY25" fmla="*/ 3162300 h 3676650"/>
              <a:gd name="connsiteX26" fmla="*/ 4800603 w 12192000"/>
              <a:gd name="connsiteY26" fmla="*/ 3028950 h 3676650"/>
              <a:gd name="connsiteX27" fmla="*/ 4648201 w 12192000"/>
              <a:gd name="connsiteY27" fmla="*/ 2990850 h 3676650"/>
              <a:gd name="connsiteX28" fmla="*/ 4381502 w 12192000"/>
              <a:gd name="connsiteY28" fmla="*/ 2876550 h 3676650"/>
              <a:gd name="connsiteX29" fmla="*/ 4095751 w 12192000"/>
              <a:gd name="connsiteY29" fmla="*/ 2838450 h 3676650"/>
              <a:gd name="connsiteX30" fmla="*/ 3905251 w 12192000"/>
              <a:gd name="connsiteY30" fmla="*/ 2743200 h 3676650"/>
              <a:gd name="connsiteX31" fmla="*/ 3810001 w 12192000"/>
              <a:gd name="connsiteY31" fmla="*/ 2705100 h 3676650"/>
              <a:gd name="connsiteX32" fmla="*/ 3486151 w 12192000"/>
              <a:gd name="connsiteY32" fmla="*/ 2743200 h 3676650"/>
              <a:gd name="connsiteX33" fmla="*/ 3181351 w 12192000"/>
              <a:gd name="connsiteY33" fmla="*/ 2781300 h 3676650"/>
              <a:gd name="connsiteX34" fmla="*/ 2628901 w 12192000"/>
              <a:gd name="connsiteY34" fmla="*/ 2705100 h 3676650"/>
              <a:gd name="connsiteX35" fmla="*/ 2286001 w 12192000"/>
              <a:gd name="connsiteY35" fmla="*/ 2609850 h 3676650"/>
              <a:gd name="connsiteX36" fmla="*/ 2152651 w 12192000"/>
              <a:gd name="connsiteY36" fmla="*/ 2552700 h 3676650"/>
              <a:gd name="connsiteX37" fmla="*/ 1752601 w 12192000"/>
              <a:gd name="connsiteY37" fmla="*/ 2228850 h 3676650"/>
              <a:gd name="connsiteX38" fmla="*/ 1447801 w 12192000"/>
              <a:gd name="connsiteY38" fmla="*/ 2133600 h 3676650"/>
              <a:gd name="connsiteX39" fmla="*/ 1219201 w 12192000"/>
              <a:gd name="connsiteY39" fmla="*/ 2076450 h 3676650"/>
              <a:gd name="connsiteX40" fmla="*/ 1104901 w 12192000"/>
              <a:gd name="connsiteY40" fmla="*/ 2000250 h 3676650"/>
              <a:gd name="connsiteX41" fmla="*/ 1028701 w 12192000"/>
              <a:gd name="connsiteY41" fmla="*/ 1981200 h 3676650"/>
              <a:gd name="connsiteX42" fmla="*/ 914401 w 12192000"/>
              <a:gd name="connsiteY42" fmla="*/ 1943100 h 3676650"/>
              <a:gd name="connsiteX43" fmla="*/ 666751 w 12192000"/>
              <a:gd name="connsiteY43" fmla="*/ 1866900 h 3676650"/>
              <a:gd name="connsiteX44" fmla="*/ 647701 w 12192000"/>
              <a:gd name="connsiteY44" fmla="*/ 1809750 h 3676650"/>
              <a:gd name="connsiteX45" fmla="*/ 533401 w 12192000"/>
              <a:gd name="connsiteY45" fmla="*/ 1562100 h 3676650"/>
              <a:gd name="connsiteX46" fmla="*/ 457201 w 12192000"/>
              <a:gd name="connsiteY46" fmla="*/ 1447800 h 3676650"/>
              <a:gd name="connsiteX47" fmla="*/ 361951 w 12192000"/>
              <a:gd name="connsiteY47" fmla="*/ 1257300 h 3676650"/>
              <a:gd name="connsiteX48" fmla="*/ 171451 w 12192000"/>
              <a:gd name="connsiteY48" fmla="*/ 1009650 h 3676650"/>
              <a:gd name="connsiteX49" fmla="*/ 114301 w 12192000"/>
              <a:gd name="connsiteY49" fmla="*/ 971550 h 3676650"/>
              <a:gd name="connsiteX50" fmla="*/ 10993 w 12192000"/>
              <a:gd name="connsiteY50" fmla="*/ 962616 h 3676650"/>
              <a:gd name="connsiteX51" fmla="*/ 0 w 12192000"/>
              <a:gd name="connsiteY51" fmla="*/ 961680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3676650">
                <a:moveTo>
                  <a:pt x="0" y="0"/>
                </a:moveTo>
                <a:lnTo>
                  <a:pt x="12192000" y="0"/>
                </a:lnTo>
                <a:lnTo>
                  <a:pt x="12192000" y="3594789"/>
                </a:lnTo>
                <a:lnTo>
                  <a:pt x="12153901" y="3600450"/>
                </a:lnTo>
                <a:cubicBezTo>
                  <a:pt x="11900260" y="3615370"/>
                  <a:pt x="11645884" y="3612494"/>
                  <a:pt x="11391901" y="3619500"/>
                </a:cubicBezTo>
                <a:lnTo>
                  <a:pt x="9391651" y="3676650"/>
                </a:lnTo>
                <a:cubicBezTo>
                  <a:pt x="9302751" y="3670300"/>
                  <a:pt x="9213389" y="3668655"/>
                  <a:pt x="9124951" y="3657600"/>
                </a:cubicBezTo>
                <a:cubicBezTo>
                  <a:pt x="8965995" y="3637730"/>
                  <a:pt x="8920736" y="3600450"/>
                  <a:pt x="8763001" y="3600450"/>
                </a:cubicBezTo>
                <a:lnTo>
                  <a:pt x="7581901" y="3619500"/>
                </a:lnTo>
                <a:cubicBezTo>
                  <a:pt x="7311204" y="3551826"/>
                  <a:pt x="7525550" y="3617121"/>
                  <a:pt x="7353301" y="3543300"/>
                </a:cubicBezTo>
                <a:cubicBezTo>
                  <a:pt x="7334844" y="3535390"/>
                  <a:pt x="7312859" y="3535389"/>
                  <a:pt x="7296151" y="3524250"/>
                </a:cubicBezTo>
                <a:cubicBezTo>
                  <a:pt x="7273735" y="3509306"/>
                  <a:pt x="7259697" y="3484347"/>
                  <a:pt x="7239001" y="3467100"/>
                </a:cubicBezTo>
                <a:cubicBezTo>
                  <a:pt x="7221412" y="3452443"/>
                  <a:pt x="7201266" y="3441134"/>
                  <a:pt x="7181851" y="3429000"/>
                </a:cubicBezTo>
                <a:cubicBezTo>
                  <a:pt x="7150453" y="3409376"/>
                  <a:pt x="7119719" y="3388409"/>
                  <a:pt x="7086601" y="3371850"/>
                </a:cubicBezTo>
                <a:cubicBezTo>
                  <a:pt x="7014866" y="3335982"/>
                  <a:pt x="6987910" y="3332890"/>
                  <a:pt x="6915151" y="3314700"/>
                </a:cubicBezTo>
                <a:cubicBezTo>
                  <a:pt x="6858001" y="3308350"/>
                  <a:pt x="6801033" y="3300060"/>
                  <a:pt x="6743701" y="3295650"/>
                </a:cubicBezTo>
                <a:cubicBezTo>
                  <a:pt x="6635883" y="3287356"/>
                  <a:pt x="6526997" y="3291211"/>
                  <a:pt x="6419852" y="3276600"/>
                </a:cubicBezTo>
                <a:cubicBezTo>
                  <a:pt x="6385969" y="3271980"/>
                  <a:pt x="6358211" y="3244802"/>
                  <a:pt x="6324601" y="3238500"/>
                </a:cubicBezTo>
                <a:cubicBezTo>
                  <a:pt x="6255665" y="3225574"/>
                  <a:pt x="6184901" y="3225800"/>
                  <a:pt x="6115051" y="3219450"/>
                </a:cubicBezTo>
                <a:cubicBezTo>
                  <a:pt x="6019801" y="3225800"/>
                  <a:pt x="5924238" y="3228507"/>
                  <a:pt x="5829302" y="3238500"/>
                </a:cubicBezTo>
                <a:cubicBezTo>
                  <a:pt x="5803264" y="3241241"/>
                  <a:pt x="5778277" y="3250357"/>
                  <a:pt x="5753104" y="3257550"/>
                </a:cubicBezTo>
                <a:lnTo>
                  <a:pt x="5562603" y="3314700"/>
                </a:lnTo>
                <a:cubicBezTo>
                  <a:pt x="5537203" y="3308350"/>
                  <a:pt x="5512002" y="3301136"/>
                  <a:pt x="5486402" y="3295650"/>
                </a:cubicBezTo>
                <a:cubicBezTo>
                  <a:pt x="5423082" y="3282081"/>
                  <a:pt x="5357713" y="3276866"/>
                  <a:pt x="5295902" y="3257550"/>
                </a:cubicBezTo>
                <a:cubicBezTo>
                  <a:pt x="5255244" y="3244844"/>
                  <a:pt x="5220381" y="3218027"/>
                  <a:pt x="5181602" y="3200400"/>
                </a:cubicBezTo>
                <a:cubicBezTo>
                  <a:pt x="5150471" y="3186250"/>
                  <a:pt x="5117400" y="3176630"/>
                  <a:pt x="5086353" y="3162300"/>
                </a:cubicBezTo>
                <a:cubicBezTo>
                  <a:pt x="4993887" y="3119623"/>
                  <a:pt x="4898294" y="3061514"/>
                  <a:pt x="4800603" y="3028950"/>
                </a:cubicBezTo>
                <a:cubicBezTo>
                  <a:pt x="4750925" y="3012391"/>
                  <a:pt x="4698135" y="3006618"/>
                  <a:pt x="4648201" y="2990850"/>
                </a:cubicBezTo>
                <a:cubicBezTo>
                  <a:pt x="4448643" y="2927832"/>
                  <a:pt x="4490787" y="2949407"/>
                  <a:pt x="4381502" y="2876550"/>
                </a:cubicBezTo>
                <a:cubicBezTo>
                  <a:pt x="4286253" y="2863850"/>
                  <a:pt x="4189978" y="2857295"/>
                  <a:pt x="4095751" y="2838450"/>
                </a:cubicBezTo>
                <a:cubicBezTo>
                  <a:pt x="4014192" y="2822138"/>
                  <a:pt x="3977775" y="2779462"/>
                  <a:pt x="3905251" y="2743200"/>
                </a:cubicBezTo>
                <a:cubicBezTo>
                  <a:pt x="3874665" y="2727907"/>
                  <a:pt x="3841751" y="2717800"/>
                  <a:pt x="3810001" y="2705100"/>
                </a:cubicBezTo>
                <a:lnTo>
                  <a:pt x="3486151" y="2743200"/>
                </a:lnTo>
                <a:lnTo>
                  <a:pt x="3181351" y="2781300"/>
                </a:lnTo>
                <a:cubicBezTo>
                  <a:pt x="3028415" y="2762183"/>
                  <a:pt x="2729350" y="2725705"/>
                  <a:pt x="2628901" y="2705100"/>
                </a:cubicBezTo>
                <a:cubicBezTo>
                  <a:pt x="2512693" y="2681262"/>
                  <a:pt x="2398985" y="2646005"/>
                  <a:pt x="2286001" y="2609850"/>
                </a:cubicBezTo>
                <a:cubicBezTo>
                  <a:pt x="2239942" y="2595111"/>
                  <a:pt x="2194119" y="2577581"/>
                  <a:pt x="2152651" y="2552700"/>
                </a:cubicBezTo>
                <a:cubicBezTo>
                  <a:pt x="2059327" y="2496706"/>
                  <a:pt x="1800803" y="2269636"/>
                  <a:pt x="1752601" y="2228850"/>
                </a:cubicBezTo>
                <a:cubicBezTo>
                  <a:pt x="1525069" y="2183344"/>
                  <a:pt x="1824132" y="2248136"/>
                  <a:pt x="1447801" y="2133600"/>
                </a:cubicBezTo>
                <a:cubicBezTo>
                  <a:pt x="1372659" y="2110731"/>
                  <a:pt x="1292405" y="2104918"/>
                  <a:pt x="1219201" y="2076450"/>
                </a:cubicBezTo>
                <a:cubicBezTo>
                  <a:pt x="1176524" y="2059853"/>
                  <a:pt x="1145857" y="2020728"/>
                  <a:pt x="1104901" y="2000250"/>
                </a:cubicBezTo>
                <a:cubicBezTo>
                  <a:pt x="1081483" y="1988541"/>
                  <a:pt x="1053779" y="1988723"/>
                  <a:pt x="1028701" y="1981200"/>
                </a:cubicBezTo>
                <a:cubicBezTo>
                  <a:pt x="990234" y="1969660"/>
                  <a:pt x="952501" y="1955800"/>
                  <a:pt x="914401" y="1943100"/>
                </a:cubicBezTo>
                <a:cubicBezTo>
                  <a:pt x="820290" y="1929656"/>
                  <a:pt x="743981" y="1933098"/>
                  <a:pt x="666751" y="1866900"/>
                </a:cubicBezTo>
                <a:cubicBezTo>
                  <a:pt x="651505" y="1853832"/>
                  <a:pt x="656681" y="1827711"/>
                  <a:pt x="647701" y="1809750"/>
                </a:cubicBezTo>
                <a:cubicBezTo>
                  <a:pt x="527544" y="1569437"/>
                  <a:pt x="606542" y="1781523"/>
                  <a:pt x="533401" y="1562100"/>
                </a:cubicBezTo>
                <a:cubicBezTo>
                  <a:pt x="518921" y="1518659"/>
                  <a:pt x="482601" y="1485900"/>
                  <a:pt x="457201" y="1447800"/>
                </a:cubicBezTo>
                <a:cubicBezTo>
                  <a:pt x="417820" y="1388728"/>
                  <a:pt x="395169" y="1320045"/>
                  <a:pt x="361951" y="1257300"/>
                </a:cubicBezTo>
                <a:cubicBezTo>
                  <a:pt x="289203" y="1119887"/>
                  <a:pt x="290183" y="1115190"/>
                  <a:pt x="171451" y="1009650"/>
                </a:cubicBezTo>
                <a:cubicBezTo>
                  <a:pt x="154339" y="994439"/>
                  <a:pt x="133351" y="984250"/>
                  <a:pt x="114301" y="971550"/>
                </a:cubicBezTo>
                <a:cubicBezTo>
                  <a:pt x="72357" y="967737"/>
                  <a:pt x="38670" y="964910"/>
                  <a:pt x="10993" y="962616"/>
                </a:cubicBezTo>
                <a:lnTo>
                  <a:pt x="0" y="961680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6BEB65-9BDD-9480-9059-AD6A21B3C9F1}"/>
              </a:ext>
            </a:extLst>
          </p:cNvPr>
          <p:cNvSpPr txBox="1"/>
          <p:nvPr/>
        </p:nvSpPr>
        <p:spPr>
          <a:xfrm>
            <a:off x="762000" y="313856"/>
            <a:ext cx="10991850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#9Slide03 Bebas Neue Bold" panose="020B0606020202050201" pitchFamily="34" charset="0"/>
              </a:rPr>
              <a:t>BÀI 26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#9Slide03 Bebas Neue Bold" panose="020B0606020202050201" pitchFamily="34" charset="0"/>
              </a:rPr>
              <a:t>: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#9Slide03 Bebas Neue Bold" panose="020B0606020202050201" pitchFamily="34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#9Slide03 Bebas Neue Bold" panose="020B0606020202050201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TỔ CHỨC LÃNH THỔ NÔNG NGHIỆP, MỘT SỐ VẤN ĐỀ PHÁT TRIỂN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NÔNG NGHIỆP HIỆN ĐẠI TRÊN THẾ GIỚI VÀ ĐỊNH HƯỚNG PHÁT TRIỂN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NÔNG NGHIỆP TRONG TƯƠNG LAI</a:t>
            </a:r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CC31FE1D-3EBA-1EA0-02D3-65B006D77342}"/>
              </a:ext>
            </a:extLst>
          </p:cNvPr>
          <p:cNvSpPr/>
          <p:nvPr/>
        </p:nvSpPr>
        <p:spPr>
          <a:xfrm>
            <a:off x="-5715000" y="866775"/>
            <a:ext cx="4490884" cy="673509"/>
          </a:xfrm>
          <a:prstGeom prst="snip1Rect">
            <a:avLst>
              <a:gd name="adj" fmla="val 50000"/>
            </a:avLst>
          </a:prstGeom>
          <a:solidFill>
            <a:srgbClr val="54961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Bebas Neue ZSmall" panose="020B0606020202050201" pitchFamily="34" charset="0"/>
              </a:rPr>
              <a:t>A. QUAN NIỆM VÀ VAI TRÒ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A6206A-616F-DCF4-D7F1-5DF3EFE39E2E}"/>
              </a:ext>
            </a:extLst>
          </p:cNvPr>
          <p:cNvSpPr/>
          <p:nvPr/>
        </p:nvSpPr>
        <p:spPr>
          <a:xfrm>
            <a:off x="0" y="-1371600"/>
            <a:ext cx="12211050" cy="673509"/>
          </a:xfrm>
          <a:prstGeom prst="rect">
            <a:avLst/>
          </a:prstGeom>
          <a:solidFill>
            <a:srgbClr val="50911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00"/>
                </a:solidFill>
                <a:latin typeface="#9Slide03 Bebas Neue Bold" panose="020B0606020202050201" pitchFamily="34" charset="0"/>
              </a:rPr>
              <a:t>1. TỔ CHỨC LÃNH THỔ NÔNG NGHIỆP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F5DA1-F9E0-ED72-731A-35D156C708D1}"/>
              </a:ext>
            </a:extLst>
          </p:cNvPr>
          <p:cNvSpPr/>
          <p:nvPr/>
        </p:nvSpPr>
        <p:spPr>
          <a:xfrm>
            <a:off x="6512883" y="7836308"/>
            <a:ext cx="7279317" cy="37460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85F338-A342-C352-C9E8-1DAD63E4B651}"/>
              </a:ext>
            </a:extLst>
          </p:cNvPr>
          <p:cNvSpPr/>
          <p:nvPr/>
        </p:nvSpPr>
        <p:spPr>
          <a:xfrm>
            <a:off x="12725400" y="2028289"/>
            <a:ext cx="3429000" cy="6735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7030A0"/>
                </a:solidFill>
                <a:latin typeface="#9Slide03 Bebas Neue Bold" panose="020B0606020202050201" pitchFamily="34" charset="0"/>
              </a:rPr>
              <a:t>CHUYỂN GIAO NHIỆM VỤ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480FA-3652-9B23-0883-53821FF25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2" t="776" r="8380" b="18873"/>
          <a:stretch/>
        </p:blipFill>
        <p:spPr>
          <a:xfrm>
            <a:off x="-4572000" y="4419600"/>
            <a:ext cx="3810001" cy="266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0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AAE2FA6-14B9-449C-87F8-155463BF5332}">
  <we:reference id="wa104187975" version="1.0.0.1" store="en-US" storeType="OMEX"/>
  <we:alternateReferences>
    <we:reference id="WA104187975" version="1.0.0.1" store="WA10418797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2745</TotalTime>
  <Words>1791</Words>
  <Application>Microsoft Office PowerPoint</Application>
  <PresentationFormat>Widescreen</PresentationFormat>
  <Paragraphs>231</Paragraphs>
  <Slides>34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#9Slide03 Bebas Neue ZSmall</vt:lpstr>
      <vt:lpstr>Times New Roman</vt:lpstr>
      <vt:lpstr>#9Slide02 Tieu de dai</vt:lpstr>
      <vt:lpstr>Arial</vt:lpstr>
      <vt:lpstr>#9Slide03 Oswald</vt:lpstr>
      <vt:lpstr>#9Slide02 Noi dung dai</vt:lpstr>
      <vt:lpstr>#9Slide03 Oswald Bold</vt:lpstr>
      <vt:lpstr>#9Slide03 Bebas Neue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</dc:subject>
  <dc:creator>9slide.vn</dc:creator>
  <cp:keywords>9Slide</cp:keywords>
  <dc:description>9slide.vn</dc:description>
  <cp:lastModifiedBy>quangvogiu@gmail.com</cp:lastModifiedBy>
  <cp:revision>276</cp:revision>
  <dcterms:created xsi:type="dcterms:W3CDTF">2019-05-08T16:26:14Z</dcterms:created>
  <dcterms:modified xsi:type="dcterms:W3CDTF">2025-06-13T15:31:18Z</dcterms:modified>
  <cp:category>9slide.vn</cp:category>
  <cp:contentStatus>9Slide</cp:contentStatus>
</cp:coreProperties>
</file>