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316" r:id="rId2"/>
    <p:sldId id="2315" r:id="rId3"/>
    <p:sldId id="2181" r:id="rId4"/>
    <p:sldId id="2314" r:id="rId5"/>
    <p:sldId id="2326" r:id="rId6"/>
    <p:sldId id="2257" r:id="rId7"/>
    <p:sldId id="2291" r:id="rId8"/>
    <p:sldId id="2290" r:id="rId9"/>
    <p:sldId id="2292" r:id="rId10"/>
    <p:sldId id="261" r:id="rId11"/>
    <p:sldId id="262" r:id="rId12"/>
    <p:sldId id="2334" r:id="rId13"/>
    <p:sldId id="2331" r:id="rId14"/>
    <p:sldId id="2332" r:id="rId15"/>
    <p:sldId id="2335" r:id="rId16"/>
    <p:sldId id="263" r:id="rId17"/>
    <p:sldId id="264" r:id="rId18"/>
    <p:sldId id="2336" r:id="rId19"/>
    <p:sldId id="2333" r:id="rId20"/>
    <p:sldId id="2337" r:id="rId21"/>
    <p:sldId id="2261" r:id="rId22"/>
    <p:sldId id="274" r:id="rId23"/>
    <p:sldId id="2320" r:id="rId24"/>
    <p:sldId id="2327" r:id="rId25"/>
    <p:sldId id="2338" r:id="rId26"/>
    <p:sldId id="2296" r:id="rId27"/>
    <p:sldId id="2339" r:id="rId28"/>
    <p:sldId id="2262" r:id="rId29"/>
    <p:sldId id="2340" r:id="rId30"/>
    <p:sldId id="2263" r:id="rId31"/>
    <p:sldId id="2341" r:id="rId32"/>
    <p:sldId id="2342" r:id="rId33"/>
    <p:sldId id="2343" r:id="rId34"/>
    <p:sldId id="2322" r:id="rId35"/>
    <p:sldId id="2256" r:id="rId36"/>
    <p:sldId id="2308" r:id="rId37"/>
    <p:sldId id="2306" r:id="rId38"/>
    <p:sldId id="2323" r:id="rId39"/>
    <p:sldId id="2328" r:id="rId40"/>
    <p:sldId id="2329" r:id="rId41"/>
    <p:sldId id="2330" r:id="rId42"/>
    <p:sldId id="2194" r:id="rId43"/>
    <p:sldId id="2324" r:id="rId44"/>
    <p:sldId id="2196" r:id="rId45"/>
    <p:sldId id="2325" r:id="rId46"/>
    <p:sldId id="2289"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2" autoAdjust="0"/>
    <p:restoredTop sz="94388" autoAdjust="0"/>
  </p:normalViewPr>
  <p:slideViewPr>
    <p:cSldViewPr snapToGrid="0">
      <p:cViewPr>
        <p:scale>
          <a:sx n="91" d="100"/>
          <a:sy n="91" d="100"/>
        </p:scale>
        <p:origin x="-126" y="-3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1B5D36-3358-4346-B2D6-F617E9C00A28}" type="datetimeFigureOut">
              <a:rPr lang="en-US" smtClean="0"/>
              <a:t>14-Jun-25</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96D1A6-542D-40B2-91D4-72A870E2AE85}" type="slidenum">
              <a:rPr lang="en-US" smtClean="0"/>
              <a:t>‹#›</a:t>
            </a:fld>
            <a:endParaRPr lang="en-US"/>
          </a:p>
        </p:txBody>
      </p:sp>
    </p:spTree>
    <p:extLst>
      <p:ext uri="{BB962C8B-B14F-4D97-AF65-F5344CB8AC3E}">
        <p14:creationId xmlns:p14="http://schemas.microsoft.com/office/powerpoint/2010/main" val="13420287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vi-VN" dirty="0"/>
              <a:t>Hãy tổ chức trò chơi khởi động “Lắc lư” rồi vào bài</a:t>
            </a:r>
            <a:endParaRPr lang="en-US" dirty="0"/>
          </a:p>
        </p:txBody>
      </p:sp>
      <p:sp>
        <p:nvSpPr>
          <p:cNvPr id="4" name="Chỗ dành sẵn cho Số hiệu Bản chiếu 3"/>
          <p:cNvSpPr>
            <a:spLocks noGrp="1"/>
          </p:cNvSpPr>
          <p:nvPr>
            <p:ph type="sldNum" sz="quarter" idx="5"/>
          </p:nvPr>
        </p:nvSpPr>
        <p:spPr/>
        <p:txBody>
          <a:bodyPr/>
          <a:lstStyle/>
          <a:p>
            <a:fld id="{0A10278F-4FB1-4975-AD07-84624FD3BB17}" type="slidenum">
              <a:rPr lang="en-US" smtClean="0"/>
              <a:t>3</a:t>
            </a:fld>
            <a:endParaRPr lang="en-US"/>
          </a:p>
        </p:txBody>
      </p:sp>
    </p:spTree>
    <p:extLst>
      <p:ext uri="{BB962C8B-B14F-4D97-AF65-F5344CB8AC3E}">
        <p14:creationId xmlns:p14="http://schemas.microsoft.com/office/powerpoint/2010/main" val="4227733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vi-VN" dirty="0"/>
              <a:t>chiếu</a:t>
            </a:r>
            <a:endParaRPr lang="en-US" dirty="0"/>
          </a:p>
        </p:txBody>
      </p:sp>
      <p:sp>
        <p:nvSpPr>
          <p:cNvPr id="4" name="Chỗ dành sẵn cho Số hiệu Bản chiếu 3"/>
          <p:cNvSpPr>
            <a:spLocks noGrp="1"/>
          </p:cNvSpPr>
          <p:nvPr>
            <p:ph type="sldNum" sz="quarter" idx="5"/>
          </p:nvPr>
        </p:nvSpPr>
        <p:spPr/>
        <p:txBody>
          <a:bodyPr/>
          <a:lstStyle/>
          <a:p>
            <a:fld id="{0A10278F-4FB1-4975-AD07-84624FD3BB17}" type="slidenum">
              <a:rPr lang="en-US" smtClean="0"/>
              <a:t>6</a:t>
            </a:fld>
            <a:endParaRPr lang="en-US"/>
          </a:p>
        </p:txBody>
      </p:sp>
    </p:spTree>
    <p:extLst>
      <p:ext uri="{BB962C8B-B14F-4D97-AF65-F5344CB8AC3E}">
        <p14:creationId xmlns:p14="http://schemas.microsoft.com/office/powerpoint/2010/main" val="9440350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E696D1A6-542D-40B2-91D4-72A870E2AE85}" type="slidenum">
              <a:rPr lang="en-US" smtClean="0"/>
              <a:t>13</a:t>
            </a:fld>
            <a:endParaRPr lang="en-US"/>
          </a:p>
        </p:txBody>
      </p:sp>
    </p:spTree>
    <p:extLst>
      <p:ext uri="{BB962C8B-B14F-4D97-AF65-F5344CB8AC3E}">
        <p14:creationId xmlns:p14="http://schemas.microsoft.com/office/powerpoint/2010/main" val="1050705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vi-VN" dirty="0"/>
              <a:t>HS hoàn thành phần lắp ghép</a:t>
            </a:r>
            <a:endParaRPr lang="en-US" dirty="0"/>
          </a:p>
        </p:txBody>
      </p:sp>
      <p:sp>
        <p:nvSpPr>
          <p:cNvPr id="4" name="Chỗ dành sẵn cho Số hiệu Bản chiếu 3"/>
          <p:cNvSpPr>
            <a:spLocks noGrp="1"/>
          </p:cNvSpPr>
          <p:nvPr>
            <p:ph type="sldNum" sz="quarter" idx="5"/>
          </p:nvPr>
        </p:nvSpPr>
        <p:spPr/>
        <p:txBody>
          <a:bodyPr/>
          <a:lstStyle/>
          <a:p>
            <a:fld id="{0A10278F-4FB1-4975-AD07-84624FD3BB17}" type="slidenum">
              <a:rPr lang="en-US" smtClean="0"/>
              <a:t>24</a:t>
            </a:fld>
            <a:endParaRPr lang="en-US"/>
          </a:p>
        </p:txBody>
      </p:sp>
    </p:spTree>
    <p:extLst>
      <p:ext uri="{BB962C8B-B14F-4D97-AF65-F5344CB8AC3E}">
        <p14:creationId xmlns:p14="http://schemas.microsoft.com/office/powerpoint/2010/main" val="36698427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E696D1A6-542D-40B2-91D4-72A870E2AE85}" type="slidenum">
              <a:rPr lang="en-US" smtClean="0"/>
              <a:t>25</a:t>
            </a:fld>
            <a:endParaRPr lang="en-US"/>
          </a:p>
        </p:txBody>
      </p:sp>
    </p:spTree>
    <p:extLst>
      <p:ext uri="{BB962C8B-B14F-4D97-AF65-F5344CB8AC3E}">
        <p14:creationId xmlns:p14="http://schemas.microsoft.com/office/powerpoint/2010/main" val="17947774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E696D1A6-542D-40B2-91D4-72A870E2AE85}" type="slidenum">
              <a:rPr lang="en-US" smtClean="0"/>
              <a:t>27</a:t>
            </a:fld>
            <a:endParaRPr lang="en-US"/>
          </a:p>
        </p:txBody>
      </p:sp>
    </p:spTree>
    <p:extLst>
      <p:ext uri="{BB962C8B-B14F-4D97-AF65-F5344CB8AC3E}">
        <p14:creationId xmlns:p14="http://schemas.microsoft.com/office/powerpoint/2010/main" val="13409120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10A6C838-59B9-5D81-E1DE-73FE5B7BFFD1}"/>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xmlns="" id="{7F71BE1D-F986-7097-8A3B-EF5233EE1B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xmlns="" id="{0FD8ABAB-B3D5-F763-1746-556C4900B1E2}"/>
              </a:ext>
            </a:extLst>
          </p:cNvPr>
          <p:cNvSpPr>
            <a:spLocks noGrp="1"/>
          </p:cNvSpPr>
          <p:nvPr>
            <p:ph type="dt" sz="half" idx="10"/>
          </p:nvPr>
        </p:nvSpPr>
        <p:spPr/>
        <p:txBody>
          <a:bodyPr/>
          <a:lstStyle/>
          <a:p>
            <a:fld id="{2DA70FA8-BA96-4C56-B111-B150C553CCE4}" type="datetimeFigureOut">
              <a:rPr lang="en-US" smtClean="0"/>
              <a:t>14-Jun-25</a:t>
            </a:fld>
            <a:endParaRPr lang="en-US"/>
          </a:p>
        </p:txBody>
      </p:sp>
      <p:sp>
        <p:nvSpPr>
          <p:cNvPr id="5" name="Chỗ dành sẵn cho Chân trang 4">
            <a:extLst>
              <a:ext uri="{FF2B5EF4-FFF2-40B4-BE49-F238E27FC236}">
                <a16:creationId xmlns:a16="http://schemas.microsoft.com/office/drawing/2014/main" xmlns="" id="{0DD902D9-0760-5D72-81C4-A200912534A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1E7359CF-C74B-5F7F-2514-3F8FB6F7E05A}"/>
              </a:ext>
            </a:extLst>
          </p:cNvPr>
          <p:cNvSpPr>
            <a:spLocks noGrp="1"/>
          </p:cNvSpPr>
          <p:nvPr>
            <p:ph type="sldNum" sz="quarter" idx="12"/>
          </p:nvPr>
        </p:nvSpPr>
        <p:spPr/>
        <p:txBody>
          <a:bodyPr/>
          <a:lstStyle/>
          <a:p>
            <a:fld id="{CB311C17-986E-424C-8D5A-62F174842C54}" type="slidenum">
              <a:rPr lang="en-US" smtClean="0"/>
              <a:t>‹#›</a:t>
            </a:fld>
            <a:endParaRPr lang="en-US"/>
          </a:p>
        </p:txBody>
      </p:sp>
    </p:spTree>
    <p:extLst>
      <p:ext uri="{BB962C8B-B14F-4D97-AF65-F5344CB8AC3E}">
        <p14:creationId xmlns:p14="http://schemas.microsoft.com/office/powerpoint/2010/main" val="1040052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81BDEF07-A958-FBEA-CF6C-4F16710DD795}"/>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xmlns="" id="{1B87D1C8-0CE8-25B3-0B5F-0F1AB6F6632E}"/>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7D269995-E383-6509-F3C1-C91E1DF89C78}"/>
              </a:ext>
            </a:extLst>
          </p:cNvPr>
          <p:cNvSpPr>
            <a:spLocks noGrp="1"/>
          </p:cNvSpPr>
          <p:nvPr>
            <p:ph type="dt" sz="half" idx="10"/>
          </p:nvPr>
        </p:nvSpPr>
        <p:spPr/>
        <p:txBody>
          <a:bodyPr/>
          <a:lstStyle/>
          <a:p>
            <a:fld id="{2DA70FA8-BA96-4C56-B111-B150C553CCE4}" type="datetimeFigureOut">
              <a:rPr lang="en-US" smtClean="0"/>
              <a:t>14-Jun-25</a:t>
            </a:fld>
            <a:endParaRPr lang="en-US"/>
          </a:p>
        </p:txBody>
      </p:sp>
      <p:sp>
        <p:nvSpPr>
          <p:cNvPr id="5" name="Chỗ dành sẵn cho Chân trang 4">
            <a:extLst>
              <a:ext uri="{FF2B5EF4-FFF2-40B4-BE49-F238E27FC236}">
                <a16:creationId xmlns:a16="http://schemas.microsoft.com/office/drawing/2014/main" xmlns="" id="{AA39228C-6365-7D53-8FA1-38696C5538E3}"/>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D96F7E33-6AD6-E368-DAE5-7B663A2BF00B}"/>
              </a:ext>
            </a:extLst>
          </p:cNvPr>
          <p:cNvSpPr>
            <a:spLocks noGrp="1"/>
          </p:cNvSpPr>
          <p:nvPr>
            <p:ph type="sldNum" sz="quarter" idx="12"/>
          </p:nvPr>
        </p:nvSpPr>
        <p:spPr/>
        <p:txBody>
          <a:bodyPr/>
          <a:lstStyle/>
          <a:p>
            <a:fld id="{CB311C17-986E-424C-8D5A-62F174842C54}" type="slidenum">
              <a:rPr lang="en-US" smtClean="0"/>
              <a:t>‹#›</a:t>
            </a:fld>
            <a:endParaRPr lang="en-US"/>
          </a:p>
        </p:txBody>
      </p:sp>
    </p:spTree>
    <p:extLst>
      <p:ext uri="{BB962C8B-B14F-4D97-AF65-F5344CB8AC3E}">
        <p14:creationId xmlns:p14="http://schemas.microsoft.com/office/powerpoint/2010/main" val="17255900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xmlns="" id="{B11B6838-8A57-C6AC-762C-9586FDF8F523}"/>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xmlns="" id="{5B8A767A-0400-BA3E-740B-FC8ADFA266A2}"/>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74196CA4-D7D4-A746-6683-E0293AA31406}"/>
              </a:ext>
            </a:extLst>
          </p:cNvPr>
          <p:cNvSpPr>
            <a:spLocks noGrp="1"/>
          </p:cNvSpPr>
          <p:nvPr>
            <p:ph type="dt" sz="half" idx="10"/>
          </p:nvPr>
        </p:nvSpPr>
        <p:spPr/>
        <p:txBody>
          <a:bodyPr/>
          <a:lstStyle/>
          <a:p>
            <a:fld id="{2DA70FA8-BA96-4C56-B111-B150C553CCE4}" type="datetimeFigureOut">
              <a:rPr lang="en-US" smtClean="0"/>
              <a:t>14-Jun-25</a:t>
            </a:fld>
            <a:endParaRPr lang="en-US"/>
          </a:p>
        </p:txBody>
      </p:sp>
      <p:sp>
        <p:nvSpPr>
          <p:cNvPr id="5" name="Chỗ dành sẵn cho Chân trang 4">
            <a:extLst>
              <a:ext uri="{FF2B5EF4-FFF2-40B4-BE49-F238E27FC236}">
                <a16:creationId xmlns:a16="http://schemas.microsoft.com/office/drawing/2014/main" xmlns="" id="{955756BB-5C30-7957-4D6F-F29ADE9F469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11AA9332-81B5-025B-EF37-9D9566EA927A}"/>
              </a:ext>
            </a:extLst>
          </p:cNvPr>
          <p:cNvSpPr>
            <a:spLocks noGrp="1"/>
          </p:cNvSpPr>
          <p:nvPr>
            <p:ph type="sldNum" sz="quarter" idx="12"/>
          </p:nvPr>
        </p:nvSpPr>
        <p:spPr/>
        <p:txBody>
          <a:bodyPr/>
          <a:lstStyle/>
          <a:p>
            <a:fld id="{CB311C17-986E-424C-8D5A-62F174842C54}" type="slidenum">
              <a:rPr lang="en-US" smtClean="0"/>
              <a:t>‹#›</a:t>
            </a:fld>
            <a:endParaRPr lang="en-US"/>
          </a:p>
        </p:txBody>
      </p:sp>
    </p:spTree>
    <p:extLst>
      <p:ext uri="{BB962C8B-B14F-4D97-AF65-F5344CB8AC3E}">
        <p14:creationId xmlns:p14="http://schemas.microsoft.com/office/powerpoint/2010/main" val="39975006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46051802-6ADC-63E9-31E5-D991DD117AB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BFFD54F3-CCB8-4B36-C5CD-E782A695DF1B}"/>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B1C3BF49-4C47-69C5-2BA2-23C4EDED6764}"/>
              </a:ext>
            </a:extLst>
          </p:cNvPr>
          <p:cNvSpPr>
            <a:spLocks noGrp="1"/>
          </p:cNvSpPr>
          <p:nvPr>
            <p:ph type="dt" sz="half" idx="10"/>
          </p:nvPr>
        </p:nvSpPr>
        <p:spPr/>
        <p:txBody>
          <a:bodyPr/>
          <a:lstStyle/>
          <a:p>
            <a:fld id="{2DA70FA8-BA96-4C56-B111-B150C553CCE4}" type="datetimeFigureOut">
              <a:rPr lang="en-US" smtClean="0"/>
              <a:t>14-Jun-25</a:t>
            </a:fld>
            <a:endParaRPr lang="en-US"/>
          </a:p>
        </p:txBody>
      </p:sp>
      <p:sp>
        <p:nvSpPr>
          <p:cNvPr id="5" name="Chỗ dành sẵn cho Chân trang 4">
            <a:extLst>
              <a:ext uri="{FF2B5EF4-FFF2-40B4-BE49-F238E27FC236}">
                <a16:creationId xmlns:a16="http://schemas.microsoft.com/office/drawing/2014/main" xmlns="" id="{3723B2F0-3CF0-087B-98E7-DDDA9E8161F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8DF84948-647F-127F-9F6A-A3928B811C1E}"/>
              </a:ext>
            </a:extLst>
          </p:cNvPr>
          <p:cNvSpPr>
            <a:spLocks noGrp="1"/>
          </p:cNvSpPr>
          <p:nvPr>
            <p:ph type="sldNum" sz="quarter" idx="12"/>
          </p:nvPr>
        </p:nvSpPr>
        <p:spPr/>
        <p:txBody>
          <a:bodyPr/>
          <a:lstStyle/>
          <a:p>
            <a:fld id="{CB311C17-986E-424C-8D5A-62F174842C54}" type="slidenum">
              <a:rPr lang="en-US" smtClean="0"/>
              <a:t>‹#›</a:t>
            </a:fld>
            <a:endParaRPr lang="en-US"/>
          </a:p>
        </p:txBody>
      </p:sp>
    </p:spTree>
    <p:extLst>
      <p:ext uri="{BB962C8B-B14F-4D97-AF65-F5344CB8AC3E}">
        <p14:creationId xmlns:p14="http://schemas.microsoft.com/office/powerpoint/2010/main" val="15809766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281DCD3C-09AE-DD09-6A16-6339772D87EF}"/>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7056BC90-DCE4-DEA1-A67E-0D80F81D254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xmlns="" id="{BB7086AA-75E0-6895-B138-FBEC6FC51C5C}"/>
              </a:ext>
            </a:extLst>
          </p:cNvPr>
          <p:cNvSpPr>
            <a:spLocks noGrp="1"/>
          </p:cNvSpPr>
          <p:nvPr>
            <p:ph type="dt" sz="half" idx="10"/>
          </p:nvPr>
        </p:nvSpPr>
        <p:spPr/>
        <p:txBody>
          <a:bodyPr/>
          <a:lstStyle/>
          <a:p>
            <a:fld id="{2DA70FA8-BA96-4C56-B111-B150C553CCE4}" type="datetimeFigureOut">
              <a:rPr lang="en-US" smtClean="0"/>
              <a:t>14-Jun-25</a:t>
            </a:fld>
            <a:endParaRPr lang="en-US"/>
          </a:p>
        </p:txBody>
      </p:sp>
      <p:sp>
        <p:nvSpPr>
          <p:cNvPr id="5" name="Chỗ dành sẵn cho Chân trang 4">
            <a:extLst>
              <a:ext uri="{FF2B5EF4-FFF2-40B4-BE49-F238E27FC236}">
                <a16:creationId xmlns:a16="http://schemas.microsoft.com/office/drawing/2014/main" xmlns="" id="{8D8C3DD9-7E55-C99E-B17A-BF69603A0768}"/>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xmlns="" id="{8FC23625-8FFB-1EFF-2ABE-09D8FA1B35BF}"/>
              </a:ext>
            </a:extLst>
          </p:cNvPr>
          <p:cNvSpPr>
            <a:spLocks noGrp="1"/>
          </p:cNvSpPr>
          <p:nvPr>
            <p:ph type="sldNum" sz="quarter" idx="12"/>
          </p:nvPr>
        </p:nvSpPr>
        <p:spPr/>
        <p:txBody>
          <a:bodyPr/>
          <a:lstStyle/>
          <a:p>
            <a:fld id="{CB311C17-986E-424C-8D5A-62F174842C54}" type="slidenum">
              <a:rPr lang="en-US" smtClean="0"/>
              <a:t>‹#›</a:t>
            </a:fld>
            <a:endParaRPr lang="en-US"/>
          </a:p>
        </p:txBody>
      </p:sp>
    </p:spTree>
    <p:extLst>
      <p:ext uri="{BB962C8B-B14F-4D97-AF65-F5344CB8AC3E}">
        <p14:creationId xmlns:p14="http://schemas.microsoft.com/office/powerpoint/2010/main" val="33429069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7FFE3EC0-3BC4-2896-6A80-426912E1C548}"/>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9730F36B-69B1-A09C-9E9C-90B4F81896E2}"/>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xmlns="" id="{EA112825-5602-E546-1DF1-E304F1930EC0}"/>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xmlns="" id="{16926661-89CB-B358-7E50-BB7DAF01A1F4}"/>
              </a:ext>
            </a:extLst>
          </p:cNvPr>
          <p:cNvSpPr>
            <a:spLocks noGrp="1"/>
          </p:cNvSpPr>
          <p:nvPr>
            <p:ph type="dt" sz="half" idx="10"/>
          </p:nvPr>
        </p:nvSpPr>
        <p:spPr/>
        <p:txBody>
          <a:bodyPr/>
          <a:lstStyle/>
          <a:p>
            <a:fld id="{2DA70FA8-BA96-4C56-B111-B150C553CCE4}" type="datetimeFigureOut">
              <a:rPr lang="en-US" smtClean="0"/>
              <a:t>14-Jun-25</a:t>
            </a:fld>
            <a:endParaRPr lang="en-US"/>
          </a:p>
        </p:txBody>
      </p:sp>
      <p:sp>
        <p:nvSpPr>
          <p:cNvPr id="6" name="Chỗ dành sẵn cho Chân trang 5">
            <a:extLst>
              <a:ext uri="{FF2B5EF4-FFF2-40B4-BE49-F238E27FC236}">
                <a16:creationId xmlns:a16="http://schemas.microsoft.com/office/drawing/2014/main" xmlns="" id="{CFBD95A4-502F-209D-EF5F-777212D2274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xmlns="" id="{865BB220-3861-9509-CA00-18203D3BB0A1}"/>
              </a:ext>
            </a:extLst>
          </p:cNvPr>
          <p:cNvSpPr>
            <a:spLocks noGrp="1"/>
          </p:cNvSpPr>
          <p:nvPr>
            <p:ph type="sldNum" sz="quarter" idx="12"/>
          </p:nvPr>
        </p:nvSpPr>
        <p:spPr/>
        <p:txBody>
          <a:bodyPr/>
          <a:lstStyle/>
          <a:p>
            <a:fld id="{CB311C17-986E-424C-8D5A-62F174842C54}" type="slidenum">
              <a:rPr lang="en-US" smtClean="0"/>
              <a:t>‹#›</a:t>
            </a:fld>
            <a:endParaRPr lang="en-US"/>
          </a:p>
        </p:txBody>
      </p:sp>
    </p:spTree>
    <p:extLst>
      <p:ext uri="{BB962C8B-B14F-4D97-AF65-F5344CB8AC3E}">
        <p14:creationId xmlns:p14="http://schemas.microsoft.com/office/powerpoint/2010/main" val="14462911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F80AA4ED-F9D4-00DA-6DB4-ECD6C6684448}"/>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6DB4EEA9-ED90-E949-F81A-A938675199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xmlns="" id="{36A79589-048A-7665-3E02-8EADB083517D}"/>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xmlns="" id="{03322053-24CB-E7E8-EB7C-C08F99A0C0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xmlns="" id="{5F908AC4-DEB7-2CEB-1509-F7005E12D14F}"/>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xmlns="" id="{26E024C4-B6FF-AAD2-D906-B2BDF0EDD790}"/>
              </a:ext>
            </a:extLst>
          </p:cNvPr>
          <p:cNvSpPr>
            <a:spLocks noGrp="1"/>
          </p:cNvSpPr>
          <p:nvPr>
            <p:ph type="dt" sz="half" idx="10"/>
          </p:nvPr>
        </p:nvSpPr>
        <p:spPr/>
        <p:txBody>
          <a:bodyPr/>
          <a:lstStyle/>
          <a:p>
            <a:fld id="{2DA70FA8-BA96-4C56-B111-B150C553CCE4}" type="datetimeFigureOut">
              <a:rPr lang="en-US" smtClean="0"/>
              <a:t>14-Jun-25</a:t>
            </a:fld>
            <a:endParaRPr lang="en-US"/>
          </a:p>
        </p:txBody>
      </p:sp>
      <p:sp>
        <p:nvSpPr>
          <p:cNvPr id="8" name="Chỗ dành sẵn cho Chân trang 7">
            <a:extLst>
              <a:ext uri="{FF2B5EF4-FFF2-40B4-BE49-F238E27FC236}">
                <a16:creationId xmlns:a16="http://schemas.microsoft.com/office/drawing/2014/main" xmlns="" id="{B17299F9-7C78-A1B6-85D1-9E822699BDC8}"/>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xmlns="" id="{5EB67A1E-BA14-6A7C-ED78-0C20F8D84BE5}"/>
              </a:ext>
            </a:extLst>
          </p:cNvPr>
          <p:cNvSpPr>
            <a:spLocks noGrp="1"/>
          </p:cNvSpPr>
          <p:nvPr>
            <p:ph type="sldNum" sz="quarter" idx="12"/>
          </p:nvPr>
        </p:nvSpPr>
        <p:spPr/>
        <p:txBody>
          <a:bodyPr/>
          <a:lstStyle/>
          <a:p>
            <a:fld id="{CB311C17-986E-424C-8D5A-62F174842C54}" type="slidenum">
              <a:rPr lang="en-US" smtClean="0"/>
              <a:t>‹#›</a:t>
            </a:fld>
            <a:endParaRPr lang="en-US"/>
          </a:p>
        </p:txBody>
      </p:sp>
    </p:spTree>
    <p:extLst>
      <p:ext uri="{BB962C8B-B14F-4D97-AF65-F5344CB8AC3E}">
        <p14:creationId xmlns:p14="http://schemas.microsoft.com/office/powerpoint/2010/main" val="448130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37533B5E-5840-E17A-3024-368BFD8639BC}"/>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xmlns="" id="{900CD020-E92A-3F22-D0F3-90B270DBB795}"/>
              </a:ext>
            </a:extLst>
          </p:cNvPr>
          <p:cNvSpPr>
            <a:spLocks noGrp="1"/>
          </p:cNvSpPr>
          <p:nvPr>
            <p:ph type="dt" sz="half" idx="10"/>
          </p:nvPr>
        </p:nvSpPr>
        <p:spPr/>
        <p:txBody>
          <a:bodyPr/>
          <a:lstStyle/>
          <a:p>
            <a:fld id="{2DA70FA8-BA96-4C56-B111-B150C553CCE4}" type="datetimeFigureOut">
              <a:rPr lang="en-US" smtClean="0"/>
              <a:t>14-Jun-25</a:t>
            </a:fld>
            <a:endParaRPr lang="en-US"/>
          </a:p>
        </p:txBody>
      </p:sp>
      <p:sp>
        <p:nvSpPr>
          <p:cNvPr id="4" name="Chỗ dành sẵn cho Chân trang 3">
            <a:extLst>
              <a:ext uri="{FF2B5EF4-FFF2-40B4-BE49-F238E27FC236}">
                <a16:creationId xmlns:a16="http://schemas.microsoft.com/office/drawing/2014/main" xmlns="" id="{0C005795-8209-64B7-1068-9A860F2EF661}"/>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xmlns="" id="{9ED1AABA-8AFF-CB2A-EED0-0F3FB0F6249F}"/>
              </a:ext>
            </a:extLst>
          </p:cNvPr>
          <p:cNvSpPr>
            <a:spLocks noGrp="1"/>
          </p:cNvSpPr>
          <p:nvPr>
            <p:ph type="sldNum" sz="quarter" idx="12"/>
          </p:nvPr>
        </p:nvSpPr>
        <p:spPr/>
        <p:txBody>
          <a:bodyPr/>
          <a:lstStyle/>
          <a:p>
            <a:fld id="{CB311C17-986E-424C-8D5A-62F174842C54}" type="slidenum">
              <a:rPr lang="en-US" smtClean="0"/>
              <a:t>‹#›</a:t>
            </a:fld>
            <a:endParaRPr lang="en-US"/>
          </a:p>
        </p:txBody>
      </p:sp>
    </p:spTree>
    <p:extLst>
      <p:ext uri="{BB962C8B-B14F-4D97-AF65-F5344CB8AC3E}">
        <p14:creationId xmlns:p14="http://schemas.microsoft.com/office/powerpoint/2010/main" val="7557317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FF2FC5F4-EA6F-DDA7-1999-4B3EC0336011}"/>
              </a:ext>
            </a:extLst>
          </p:cNvPr>
          <p:cNvSpPr>
            <a:spLocks noGrp="1"/>
          </p:cNvSpPr>
          <p:nvPr>
            <p:ph type="dt" sz="half" idx="10"/>
          </p:nvPr>
        </p:nvSpPr>
        <p:spPr/>
        <p:txBody>
          <a:bodyPr/>
          <a:lstStyle/>
          <a:p>
            <a:fld id="{2DA70FA8-BA96-4C56-B111-B150C553CCE4}" type="datetimeFigureOut">
              <a:rPr lang="en-US" smtClean="0"/>
              <a:t>14-Jun-25</a:t>
            </a:fld>
            <a:endParaRPr lang="en-US"/>
          </a:p>
        </p:txBody>
      </p:sp>
      <p:sp>
        <p:nvSpPr>
          <p:cNvPr id="3" name="Chỗ dành sẵn cho Chân trang 2">
            <a:extLst>
              <a:ext uri="{FF2B5EF4-FFF2-40B4-BE49-F238E27FC236}">
                <a16:creationId xmlns:a16="http://schemas.microsoft.com/office/drawing/2014/main" xmlns="" id="{F0CB2447-DD9B-9989-AC44-11C6DB9219A8}"/>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xmlns="" id="{249E656B-92BB-5A14-61F3-F339EE161084}"/>
              </a:ext>
            </a:extLst>
          </p:cNvPr>
          <p:cNvSpPr>
            <a:spLocks noGrp="1"/>
          </p:cNvSpPr>
          <p:nvPr>
            <p:ph type="sldNum" sz="quarter" idx="12"/>
          </p:nvPr>
        </p:nvSpPr>
        <p:spPr/>
        <p:txBody>
          <a:bodyPr/>
          <a:lstStyle/>
          <a:p>
            <a:fld id="{CB311C17-986E-424C-8D5A-62F174842C54}" type="slidenum">
              <a:rPr lang="en-US" smtClean="0"/>
              <a:t>‹#›</a:t>
            </a:fld>
            <a:endParaRPr lang="en-US"/>
          </a:p>
        </p:txBody>
      </p:sp>
    </p:spTree>
    <p:extLst>
      <p:ext uri="{BB962C8B-B14F-4D97-AF65-F5344CB8AC3E}">
        <p14:creationId xmlns:p14="http://schemas.microsoft.com/office/powerpoint/2010/main" val="6204109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BE7FFA5E-3955-7B59-182D-BD877F40FFB7}"/>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EC74AFCC-347E-E916-9CCE-DB357EDD13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xmlns="" id="{1391F99B-18F1-8C1A-CD92-ADE0209484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2655DFBA-FDEA-D62B-1546-8DF59F529A87}"/>
              </a:ext>
            </a:extLst>
          </p:cNvPr>
          <p:cNvSpPr>
            <a:spLocks noGrp="1"/>
          </p:cNvSpPr>
          <p:nvPr>
            <p:ph type="dt" sz="half" idx="10"/>
          </p:nvPr>
        </p:nvSpPr>
        <p:spPr/>
        <p:txBody>
          <a:bodyPr/>
          <a:lstStyle/>
          <a:p>
            <a:fld id="{2DA70FA8-BA96-4C56-B111-B150C553CCE4}" type="datetimeFigureOut">
              <a:rPr lang="en-US" smtClean="0"/>
              <a:t>14-Jun-25</a:t>
            </a:fld>
            <a:endParaRPr lang="en-US"/>
          </a:p>
        </p:txBody>
      </p:sp>
      <p:sp>
        <p:nvSpPr>
          <p:cNvPr id="6" name="Chỗ dành sẵn cho Chân trang 5">
            <a:extLst>
              <a:ext uri="{FF2B5EF4-FFF2-40B4-BE49-F238E27FC236}">
                <a16:creationId xmlns:a16="http://schemas.microsoft.com/office/drawing/2014/main" xmlns="" id="{40AFA4D6-91CB-1120-463C-2DAE3CA74650}"/>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xmlns="" id="{9004AFAA-9A24-B2A8-4115-851C0BABC220}"/>
              </a:ext>
            </a:extLst>
          </p:cNvPr>
          <p:cNvSpPr>
            <a:spLocks noGrp="1"/>
          </p:cNvSpPr>
          <p:nvPr>
            <p:ph type="sldNum" sz="quarter" idx="12"/>
          </p:nvPr>
        </p:nvSpPr>
        <p:spPr/>
        <p:txBody>
          <a:bodyPr/>
          <a:lstStyle/>
          <a:p>
            <a:fld id="{CB311C17-986E-424C-8D5A-62F174842C54}" type="slidenum">
              <a:rPr lang="en-US" smtClean="0"/>
              <a:t>‹#›</a:t>
            </a:fld>
            <a:endParaRPr lang="en-US"/>
          </a:p>
        </p:txBody>
      </p:sp>
    </p:spTree>
    <p:extLst>
      <p:ext uri="{BB962C8B-B14F-4D97-AF65-F5344CB8AC3E}">
        <p14:creationId xmlns:p14="http://schemas.microsoft.com/office/powerpoint/2010/main" val="39507468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46B0D0B3-3DA3-A12D-2F35-6803CFEA3EB4}"/>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xmlns="" id="{1FC0F5C5-D791-66AD-C126-6ACECA8D7F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xmlns="" id="{3CC67A59-79F3-8AC6-4A0B-ECB0D8DE74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BF9945B1-FBC0-A4A2-AE80-DA6354E5DE3F}"/>
              </a:ext>
            </a:extLst>
          </p:cNvPr>
          <p:cNvSpPr>
            <a:spLocks noGrp="1"/>
          </p:cNvSpPr>
          <p:nvPr>
            <p:ph type="dt" sz="half" idx="10"/>
          </p:nvPr>
        </p:nvSpPr>
        <p:spPr/>
        <p:txBody>
          <a:bodyPr/>
          <a:lstStyle/>
          <a:p>
            <a:fld id="{2DA70FA8-BA96-4C56-B111-B150C553CCE4}" type="datetimeFigureOut">
              <a:rPr lang="en-US" smtClean="0"/>
              <a:t>14-Jun-25</a:t>
            </a:fld>
            <a:endParaRPr lang="en-US"/>
          </a:p>
        </p:txBody>
      </p:sp>
      <p:sp>
        <p:nvSpPr>
          <p:cNvPr id="6" name="Chỗ dành sẵn cho Chân trang 5">
            <a:extLst>
              <a:ext uri="{FF2B5EF4-FFF2-40B4-BE49-F238E27FC236}">
                <a16:creationId xmlns:a16="http://schemas.microsoft.com/office/drawing/2014/main" xmlns="" id="{54A87DC0-FDE9-863A-185F-A7F63F66A19F}"/>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xmlns="" id="{F675264D-8C90-A01C-411D-79B848BD70A9}"/>
              </a:ext>
            </a:extLst>
          </p:cNvPr>
          <p:cNvSpPr>
            <a:spLocks noGrp="1"/>
          </p:cNvSpPr>
          <p:nvPr>
            <p:ph type="sldNum" sz="quarter" idx="12"/>
          </p:nvPr>
        </p:nvSpPr>
        <p:spPr/>
        <p:txBody>
          <a:bodyPr/>
          <a:lstStyle/>
          <a:p>
            <a:fld id="{CB311C17-986E-424C-8D5A-62F174842C54}" type="slidenum">
              <a:rPr lang="en-US" smtClean="0"/>
              <a:t>‹#›</a:t>
            </a:fld>
            <a:endParaRPr lang="en-US"/>
          </a:p>
        </p:txBody>
      </p:sp>
    </p:spTree>
    <p:extLst>
      <p:ext uri="{BB962C8B-B14F-4D97-AF65-F5344CB8AC3E}">
        <p14:creationId xmlns:p14="http://schemas.microsoft.com/office/powerpoint/2010/main" val="29289561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xmlns="" id="{7E3C2AF8-16B0-8597-07E7-27463F6518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F5559308-8C04-43FD-60F3-56D33913F0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5DCDE132-A069-3195-3903-439B18E111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DA70FA8-BA96-4C56-B111-B150C553CCE4}" type="datetimeFigureOut">
              <a:rPr lang="en-US" smtClean="0"/>
              <a:t>14-Jun-25</a:t>
            </a:fld>
            <a:endParaRPr lang="en-US"/>
          </a:p>
        </p:txBody>
      </p:sp>
      <p:sp>
        <p:nvSpPr>
          <p:cNvPr id="5" name="Chỗ dành sẵn cho Chân trang 4">
            <a:extLst>
              <a:ext uri="{FF2B5EF4-FFF2-40B4-BE49-F238E27FC236}">
                <a16:creationId xmlns:a16="http://schemas.microsoft.com/office/drawing/2014/main" xmlns="" id="{53AA882E-E4FB-F858-9007-7480F85CD2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Chỗ dành sẵn cho Số hiệu Bản chiếu 5">
            <a:extLst>
              <a:ext uri="{FF2B5EF4-FFF2-40B4-BE49-F238E27FC236}">
                <a16:creationId xmlns:a16="http://schemas.microsoft.com/office/drawing/2014/main" xmlns="" id="{0444389B-D613-2044-FD01-C2CA4D979A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B311C17-986E-424C-8D5A-62F174842C54}" type="slidenum">
              <a:rPr lang="en-US" smtClean="0"/>
              <a:t>‹#›</a:t>
            </a:fld>
            <a:endParaRPr lang="en-US"/>
          </a:p>
        </p:txBody>
      </p:sp>
    </p:spTree>
    <p:extLst>
      <p:ext uri="{BB962C8B-B14F-4D97-AF65-F5344CB8AC3E}">
        <p14:creationId xmlns:p14="http://schemas.microsoft.com/office/powerpoint/2010/main" val="18165040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4.svg"/></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jpeg"/></Relationships>
</file>

<file path=ppt/slides/_rels/slide3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1.svg"/><Relationship Id="rId7" Type="http://schemas.openxmlformats.org/officeDocument/2006/relationships/image" Target="../media/image35.svg"/><Relationship Id="rId12" Type="http://schemas.openxmlformats.org/officeDocument/2006/relationships/image" Target="../media/image24.jpe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9.svg"/><Relationship Id="rId5" Type="http://schemas.openxmlformats.org/officeDocument/2006/relationships/image" Target="../media/image33.svg"/><Relationship Id="rId10" Type="http://schemas.openxmlformats.org/officeDocument/2006/relationships/image" Target="../media/image33.png"/><Relationship Id="rId4" Type="http://schemas.openxmlformats.org/officeDocument/2006/relationships/image" Target="../media/image30.png"/><Relationship Id="rId9" Type="http://schemas.openxmlformats.org/officeDocument/2006/relationships/image" Target="../media/image37.svg"/></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0" y="0"/>
            <a:ext cx="12192000" cy="6858000"/>
          </a:xfrm>
          <a:prstGeom prst="rect">
            <a:avLst/>
          </a:prstGeom>
        </p:spPr>
      </p:pic>
      <p:sp>
        <p:nvSpPr>
          <p:cNvPr id="8" name="TextBox 15">
            <a:extLst>
              <a:ext uri="{FF2B5EF4-FFF2-40B4-BE49-F238E27FC236}">
                <a16:creationId xmlns:a16="http://schemas.microsoft.com/office/drawing/2014/main" xmlns="" id="{11509851-AE2B-56DE-906A-9A8CC153F21B}"/>
              </a:ext>
            </a:extLst>
          </p:cNvPr>
          <p:cNvSpPr txBox="1"/>
          <p:nvPr/>
        </p:nvSpPr>
        <p:spPr>
          <a:xfrm>
            <a:off x="901701" y="1532583"/>
            <a:ext cx="10820400" cy="1896417"/>
          </a:xfrm>
          <a:prstGeom prst="rect">
            <a:avLst/>
          </a:prstGeom>
        </p:spPr>
        <p:txBody>
          <a:bodyPr wrap="square" lIns="0" tIns="0" rIns="0" bIns="0" rtlCol="0" anchor="t">
            <a:spAutoFit/>
          </a:bodyPr>
          <a:lstStyle/>
          <a:p>
            <a:pPr algn="ctr">
              <a:lnSpc>
                <a:spcPct val="130000"/>
              </a:lnSpc>
            </a:pPr>
            <a:r>
              <a:rPr lang="en-US" sz="5000" b="1" dirty="0">
                <a:solidFill>
                  <a:srgbClr val="202F5A"/>
                </a:solidFill>
                <a:latin typeface="Arial" panose="020B0604020202020204" pitchFamily="34" charset="0"/>
                <a:cs typeface="Arial" panose="020B0604020202020204" pitchFamily="34" charset="0"/>
              </a:rPr>
              <a:t>CHÀO MỪNG CÁC EM ĐẾN VỚI BÀI GIẢNG HÔM NAY</a:t>
            </a:r>
          </a:p>
        </p:txBody>
      </p:sp>
    </p:spTree>
    <p:extLst>
      <p:ext uri="{BB962C8B-B14F-4D97-AF65-F5344CB8AC3E}">
        <p14:creationId xmlns:p14="http://schemas.microsoft.com/office/powerpoint/2010/main" val="40810023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Bảng 2">
            <a:extLst>
              <a:ext uri="{FF2B5EF4-FFF2-40B4-BE49-F238E27FC236}">
                <a16:creationId xmlns:a16="http://schemas.microsoft.com/office/drawing/2014/main" xmlns="" id="{F510292F-5568-5BF0-A3B8-DBC29F87EA15}"/>
              </a:ext>
            </a:extLst>
          </p:cNvPr>
          <p:cNvGraphicFramePr>
            <a:graphicFrameLocks noGrp="1"/>
          </p:cNvGraphicFramePr>
          <p:nvPr>
            <p:extLst>
              <p:ext uri="{D42A27DB-BD31-4B8C-83A1-F6EECF244321}">
                <p14:modId xmlns:p14="http://schemas.microsoft.com/office/powerpoint/2010/main" val="3184979631"/>
              </p:ext>
            </p:extLst>
          </p:nvPr>
        </p:nvGraphicFramePr>
        <p:xfrm>
          <a:off x="655463" y="1433129"/>
          <a:ext cx="10737750" cy="4875423"/>
        </p:xfrm>
        <a:graphic>
          <a:graphicData uri="http://schemas.openxmlformats.org/drawingml/2006/table">
            <a:tbl>
              <a:tblPr firstRow="1" bandRow="1">
                <a:tableStyleId>{5C22544A-7EE6-4342-B048-85BDC9FD1C3A}</a:tableStyleId>
              </a:tblPr>
              <a:tblGrid>
                <a:gridCol w="5125226">
                  <a:extLst>
                    <a:ext uri="{9D8B030D-6E8A-4147-A177-3AD203B41FA5}">
                      <a16:colId xmlns:a16="http://schemas.microsoft.com/office/drawing/2014/main" xmlns="" val="1899471461"/>
                    </a:ext>
                  </a:extLst>
                </a:gridCol>
                <a:gridCol w="2974428">
                  <a:extLst>
                    <a:ext uri="{9D8B030D-6E8A-4147-A177-3AD203B41FA5}">
                      <a16:colId xmlns:a16="http://schemas.microsoft.com/office/drawing/2014/main" xmlns="" val="1482791007"/>
                    </a:ext>
                  </a:extLst>
                </a:gridCol>
                <a:gridCol w="2638096">
                  <a:extLst>
                    <a:ext uri="{9D8B030D-6E8A-4147-A177-3AD203B41FA5}">
                      <a16:colId xmlns:a16="http://schemas.microsoft.com/office/drawing/2014/main" xmlns="" val="3358125664"/>
                    </a:ext>
                  </a:extLst>
                </a:gridCol>
              </a:tblGrid>
              <a:tr h="932481">
                <a:tc rowSpan="2">
                  <a:txBody>
                    <a:bodyPr/>
                    <a:lstStyle/>
                    <a:p>
                      <a:pPr algn="ctr"/>
                      <a:r>
                        <a:rPr lang="vi-VN" sz="4000" dirty="0">
                          <a:latin typeface="Calibri" panose="020F0502020204030204" pitchFamily="34" charset="0"/>
                          <a:ea typeface="Calibri" panose="020F0502020204030204" pitchFamily="34" charset="0"/>
                          <a:cs typeface="Calibri" panose="020F0502020204030204" pitchFamily="34" charset="0"/>
                        </a:rPr>
                        <a:t>DẤU HIỆU ĐẶC TRƯNG</a:t>
                      </a:r>
                      <a:endParaRPr lang="en-US" sz="4000" dirty="0">
                        <a:latin typeface="Calibri" panose="020F0502020204030204" pitchFamily="34" charset="0"/>
                        <a:ea typeface="Calibri" panose="020F0502020204030204" pitchFamily="34" charset="0"/>
                        <a:cs typeface="Calibri" panose="020F0502020204030204" pitchFamily="34" charset="0"/>
                      </a:endParaRPr>
                    </a:p>
                  </a:txBody>
                  <a:tcPr/>
                </a:tc>
                <a:tc gridSpan="2">
                  <a:txBody>
                    <a:bodyPr/>
                    <a:lstStyle/>
                    <a:p>
                      <a:pPr algn="ctr"/>
                      <a:r>
                        <a:rPr lang="vi-VN" sz="4000" dirty="0">
                          <a:latin typeface="Calibri" panose="020F0502020204030204" pitchFamily="34" charset="0"/>
                          <a:ea typeface="Calibri" panose="020F0502020204030204" pitchFamily="34" charset="0"/>
                          <a:cs typeface="Calibri" panose="020F0502020204030204" pitchFamily="34" charset="0"/>
                        </a:rPr>
                        <a:t>DẪN CHỨNG</a:t>
                      </a:r>
                      <a:endParaRPr lang="en-US" sz="4000" dirty="0">
                        <a:latin typeface="Calibri" panose="020F0502020204030204" pitchFamily="34" charset="0"/>
                        <a:ea typeface="Calibri" panose="020F0502020204030204" pitchFamily="34" charset="0"/>
                        <a:cs typeface="Calibri" panose="020F0502020204030204" pitchFamily="34" charset="0"/>
                      </a:endParaRPr>
                    </a:p>
                  </a:txBody>
                  <a:tcPr/>
                </a:tc>
                <a:tc hMerge="1">
                  <a:txBody>
                    <a:bodyPr/>
                    <a:lstStyle/>
                    <a:p>
                      <a:endParaRPr lang="en-US" dirty="0"/>
                    </a:p>
                  </a:txBody>
                  <a:tcPr/>
                </a:tc>
                <a:extLst>
                  <a:ext uri="{0D108BD9-81ED-4DB2-BD59-A6C34878D82A}">
                    <a16:rowId xmlns:a16="http://schemas.microsoft.com/office/drawing/2014/main" xmlns="" val="4170257332"/>
                  </a:ext>
                </a:extLst>
              </a:tr>
              <a:tr h="497467">
                <a:tc vMerge="1">
                  <a:txBody>
                    <a:bodyPr/>
                    <a:lstStyle/>
                    <a:p>
                      <a:endParaRPr lang="en-US" dirty="0"/>
                    </a:p>
                  </a:txBody>
                  <a:tcPr/>
                </a:tc>
                <a:tc>
                  <a:txBody>
                    <a:bodyPr/>
                    <a:lstStyle/>
                    <a:p>
                      <a:pPr algn="ctr"/>
                      <a:r>
                        <a:rPr lang="vi-VN" sz="2800" b="1" dirty="0">
                          <a:latin typeface="Calibri" panose="020F0502020204030204" pitchFamily="34" charset="0"/>
                          <a:ea typeface="Calibri" panose="020F0502020204030204" pitchFamily="34" charset="0"/>
                          <a:cs typeface="Calibri" panose="020F0502020204030204" pitchFamily="34" charset="0"/>
                        </a:rPr>
                        <a:t>ĐỘNG VẬT</a:t>
                      </a:r>
                      <a:endParaRPr lang="en-US" sz="2800" b="1"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vi-VN" sz="2800" b="1" dirty="0">
                          <a:latin typeface="Calibri" panose="020F0502020204030204" pitchFamily="34" charset="0"/>
                          <a:ea typeface="Calibri" panose="020F0502020204030204" pitchFamily="34" charset="0"/>
                          <a:cs typeface="Calibri" panose="020F0502020204030204" pitchFamily="34" charset="0"/>
                        </a:rPr>
                        <a:t>THỰC VẬT</a:t>
                      </a:r>
                      <a:endParaRPr lang="en-US" sz="2800" b="1"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xmlns="" val="395958080"/>
                  </a:ext>
                </a:extLst>
              </a:tr>
              <a:tr h="932481">
                <a:tc>
                  <a:txBody>
                    <a:bodyPr/>
                    <a:lstStyle/>
                    <a:p>
                      <a:pPr algn="just"/>
                      <a:r>
                        <a:rPr lang="vi-VN" sz="2800" dirty="0">
                          <a:latin typeface="Calibri" panose="020F0502020204030204" pitchFamily="34" charset="0"/>
                          <a:ea typeface="Calibri" panose="020F0502020204030204" pitchFamily="34" charset="0"/>
                          <a:cs typeface="Calibri" panose="020F0502020204030204" pitchFamily="34" charset="0"/>
                        </a:rPr>
                        <a:t>1. </a:t>
                      </a:r>
                      <a:r>
                        <a:rPr lang="vi-VN" sz="2800" b="1" dirty="0">
                          <a:latin typeface="Calibri" panose="020F0502020204030204" pitchFamily="34" charset="0"/>
                          <a:ea typeface="Calibri" panose="020F0502020204030204" pitchFamily="34" charset="0"/>
                          <a:cs typeface="Calibri" panose="020F0502020204030204" pitchFamily="34" charset="0"/>
                        </a:rPr>
                        <a:t>Thu nhận các chất từ môi trường và vận chuyển các chất trong cơ thể</a:t>
                      </a:r>
                      <a:endParaRPr lang="en-US" sz="2800" b="1"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endParaRPr lang="en-US" sz="28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endParaRPr lang="en-US" sz="2800"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xmlns="" val="1033566198"/>
                  </a:ext>
                </a:extLst>
              </a:tr>
              <a:tr h="932481">
                <a:tc>
                  <a:txBody>
                    <a:bodyPr/>
                    <a:lstStyle/>
                    <a:p>
                      <a:pPr algn="just"/>
                      <a:r>
                        <a:rPr lang="vi-VN" sz="2800" b="1" dirty="0">
                          <a:solidFill>
                            <a:schemeClr val="tx2">
                              <a:lumMod val="75000"/>
                              <a:lumOff val="25000"/>
                            </a:schemeClr>
                          </a:solidFill>
                          <a:latin typeface="Calibri" panose="020F0502020204030204" pitchFamily="34" charset="0"/>
                          <a:ea typeface="Calibri" panose="020F0502020204030204" pitchFamily="34" charset="0"/>
                          <a:cs typeface="Calibri" panose="020F0502020204030204" pitchFamily="34" charset="0"/>
                        </a:rPr>
                        <a:t>2. Biến đổi các chất và chuyển hóa năng lượng</a:t>
                      </a:r>
                      <a:endParaRPr lang="en-US" sz="2800" b="1" dirty="0">
                        <a:solidFill>
                          <a:schemeClr val="tx2">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endParaRPr lang="en-US" sz="2800" b="1" dirty="0">
                        <a:solidFill>
                          <a:schemeClr val="tx2">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endParaRPr lang="en-US" sz="2800" dirty="0">
                        <a:solidFill>
                          <a:schemeClr val="tx2">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xmlns="" val="1716873050"/>
                  </a:ext>
                </a:extLst>
              </a:tr>
              <a:tr h="543599">
                <a:tc>
                  <a:txBody>
                    <a:bodyPr/>
                    <a:lstStyle/>
                    <a:p>
                      <a:pPr algn="just"/>
                      <a:r>
                        <a:rPr lang="vi-VN" sz="2800" dirty="0">
                          <a:latin typeface="Calibri" panose="020F0502020204030204" pitchFamily="34" charset="0"/>
                          <a:ea typeface="Calibri" panose="020F0502020204030204" pitchFamily="34" charset="0"/>
                          <a:cs typeface="Calibri" panose="020F0502020204030204" pitchFamily="34" charset="0"/>
                        </a:rPr>
                        <a:t>3</a:t>
                      </a:r>
                      <a:r>
                        <a:rPr lang="vi-VN"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Thải các chất ra môi trường</a:t>
                      </a:r>
                      <a:endParaRPr lang="en-US" sz="28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endParaRPr lang="en-US" sz="280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endParaRPr lang="en-US" sz="2800"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xmlns="" val="2110209424"/>
                  </a:ext>
                </a:extLst>
              </a:tr>
              <a:tr h="564703">
                <a:tc>
                  <a:txBody>
                    <a:bodyPr/>
                    <a:lstStyle/>
                    <a:p>
                      <a:pPr algn="just"/>
                      <a:r>
                        <a:rPr lang="vi-VN" sz="2800" dirty="0">
                          <a:latin typeface="Calibri" panose="020F0502020204030204" pitchFamily="34" charset="0"/>
                          <a:ea typeface="Calibri" panose="020F0502020204030204" pitchFamily="34" charset="0"/>
                          <a:cs typeface="Calibri" panose="020F0502020204030204" pitchFamily="34" charset="0"/>
                        </a:rPr>
                        <a:t>4. </a:t>
                      </a:r>
                      <a:r>
                        <a:rPr lang="vi-VN" sz="2800" b="1" dirty="0">
                          <a:solidFill>
                            <a:srgbClr val="0033CC"/>
                          </a:solidFill>
                          <a:latin typeface="Calibri" panose="020F0502020204030204" pitchFamily="34" charset="0"/>
                          <a:ea typeface="Calibri" panose="020F0502020204030204" pitchFamily="34" charset="0"/>
                          <a:cs typeface="Calibri" panose="020F0502020204030204" pitchFamily="34" charset="0"/>
                        </a:rPr>
                        <a:t>Điều hòa</a:t>
                      </a:r>
                      <a:endParaRPr lang="en-US" sz="2800" b="1" dirty="0">
                        <a:solidFill>
                          <a:srgbClr val="0033CC"/>
                        </a:solidFill>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endParaRPr lang="en-US" sz="28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endParaRPr lang="en-US" sz="2800"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xmlns="" val="4242276797"/>
                  </a:ext>
                </a:extLst>
              </a:tr>
            </a:tbl>
          </a:graphicData>
        </a:graphic>
      </p:graphicFrame>
      <p:sp>
        <p:nvSpPr>
          <p:cNvPr id="3" name="Hộp Văn bản 2">
            <a:extLst>
              <a:ext uri="{FF2B5EF4-FFF2-40B4-BE49-F238E27FC236}">
                <a16:creationId xmlns:a16="http://schemas.microsoft.com/office/drawing/2014/main" xmlns="" id="{E9A8C143-67FF-08DB-94B6-21064F0964A1}"/>
              </a:ext>
            </a:extLst>
          </p:cNvPr>
          <p:cNvSpPr txBox="1"/>
          <p:nvPr/>
        </p:nvSpPr>
        <p:spPr>
          <a:xfrm>
            <a:off x="581890" y="78912"/>
            <a:ext cx="11126634" cy="1354217"/>
          </a:xfrm>
          <a:prstGeom prst="rect">
            <a:avLst/>
          </a:prstGeom>
          <a:noFill/>
        </p:spPr>
        <p:txBody>
          <a:bodyPr wrap="square" rtlCol="0">
            <a:spAutoFit/>
          </a:bodyPr>
          <a:lstStyle/>
          <a:p>
            <a:r>
              <a:rPr lang="en-US" sz="2800" b="1" dirty="0" smtClean="0">
                <a:solidFill>
                  <a:srgbClr val="FF0000"/>
                </a:solidFill>
                <a:latin typeface="Calibri" panose="020F0502020204030204" pitchFamily="34" charset="0"/>
                <a:ea typeface="Calibri" panose="020F0502020204030204" pitchFamily="34" charset="0"/>
                <a:cs typeface="Calibri" panose="020F0502020204030204" pitchFamily="34" charset="0"/>
              </a:rPr>
              <a:t>II. CÁC DẤU HIỆU ĐẶC TRƯNG CỦA TRAO ĐỔI CHẤT VÀ CHUYỂN HÓA NĂNG LƯỢNG Ở SINH VẬT:</a:t>
            </a:r>
          </a:p>
          <a:p>
            <a:pPr algn="ctr"/>
            <a:r>
              <a:rPr lang="vi-VN" sz="2600" b="1" dirty="0" smtClean="0">
                <a:latin typeface="Calibri" panose="020F0502020204030204" pitchFamily="34" charset="0"/>
                <a:ea typeface="Calibri" panose="020F0502020204030204" pitchFamily="34" charset="0"/>
                <a:cs typeface="Calibri" panose="020F0502020204030204" pitchFamily="34" charset="0"/>
              </a:rPr>
              <a:t>THẢO </a:t>
            </a:r>
            <a:r>
              <a:rPr lang="vi-VN" sz="2600" b="1" dirty="0">
                <a:latin typeface="Calibri" panose="020F0502020204030204" pitchFamily="34" charset="0"/>
                <a:ea typeface="Calibri" panose="020F0502020204030204" pitchFamily="34" charset="0"/>
                <a:cs typeface="Calibri" panose="020F0502020204030204" pitchFamily="34" charset="0"/>
              </a:rPr>
              <a:t>LUẬN NHÓM </a:t>
            </a:r>
            <a:endParaRPr lang="en-US" sz="2600" b="1"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375957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Bảng 2">
            <a:extLst>
              <a:ext uri="{FF2B5EF4-FFF2-40B4-BE49-F238E27FC236}">
                <a16:creationId xmlns:a16="http://schemas.microsoft.com/office/drawing/2014/main" xmlns="" id="{B12D021E-B560-E49F-8616-30509DCBF478}"/>
              </a:ext>
            </a:extLst>
          </p:cNvPr>
          <p:cNvGraphicFramePr>
            <a:graphicFrameLocks noGrp="1"/>
          </p:cNvGraphicFramePr>
          <p:nvPr>
            <p:extLst>
              <p:ext uri="{D42A27DB-BD31-4B8C-83A1-F6EECF244321}">
                <p14:modId xmlns:p14="http://schemas.microsoft.com/office/powerpoint/2010/main" val="2390775395"/>
              </p:ext>
            </p:extLst>
          </p:nvPr>
        </p:nvGraphicFramePr>
        <p:xfrm>
          <a:off x="404960" y="1266283"/>
          <a:ext cx="11466161" cy="5386765"/>
        </p:xfrm>
        <a:graphic>
          <a:graphicData uri="http://schemas.openxmlformats.org/drawingml/2006/table">
            <a:tbl>
              <a:tblPr firstRow="1" bandRow="1">
                <a:tableStyleId>{5C22544A-7EE6-4342-B048-85BDC9FD1C3A}</a:tableStyleId>
              </a:tblPr>
              <a:tblGrid>
                <a:gridCol w="3789335">
                  <a:extLst>
                    <a:ext uri="{9D8B030D-6E8A-4147-A177-3AD203B41FA5}">
                      <a16:colId xmlns:a16="http://schemas.microsoft.com/office/drawing/2014/main" xmlns="" val="1899471461"/>
                    </a:ext>
                  </a:extLst>
                </a:gridCol>
                <a:gridCol w="3838413">
                  <a:extLst>
                    <a:ext uri="{9D8B030D-6E8A-4147-A177-3AD203B41FA5}">
                      <a16:colId xmlns:a16="http://schemas.microsoft.com/office/drawing/2014/main" xmlns="" val="1482791007"/>
                    </a:ext>
                  </a:extLst>
                </a:gridCol>
                <a:gridCol w="3838413">
                  <a:extLst>
                    <a:ext uri="{9D8B030D-6E8A-4147-A177-3AD203B41FA5}">
                      <a16:colId xmlns:a16="http://schemas.microsoft.com/office/drawing/2014/main" xmlns="" val="3358125664"/>
                    </a:ext>
                  </a:extLst>
                </a:gridCol>
              </a:tblGrid>
              <a:tr h="1099204">
                <a:tc rowSpan="2">
                  <a:txBody>
                    <a:bodyPr/>
                    <a:lstStyle/>
                    <a:p>
                      <a:pPr algn="ctr"/>
                      <a:r>
                        <a:rPr lang="vi-VN" sz="3600" b="1" dirty="0">
                          <a:latin typeface="Calibri" panose="020F0502020204030204" pitchFamily="34" charset="0"/>
                          <a:ea typeface="Calibri" panose="020F0502020204030204" pitchFamily="34" charset="0"/>
                          <a:cs typeface="Calibri" panose="020F0502020204030204" pitchFamily="34" charset="0"/>
                        </a:rPr>
                        <a:t>DẤU HIỆU ĐẶC TRƯNG</a:t>
                      </a:r>
                      <a:endParaRPr lang="en-US" sz="3600" b="1" dirty="0">
                        <a:latin typeface="Calibri" panose="020F0502020204030204" pitchFamily="34" charset="0"/>
                        <a:ea typeface="Calibri" panose="020F0502020204030204" pitchFamily="34" charset="0"/>
                        <a:cs typeface="Calibri" panose="020F0502020204030204" pitchFamily="34" charset="0"/>
                      </a:endParaRPr>
                    </a:p>
                  </a:txBody>
                  <a:tcPr/>
                </a:tc>
                <a:tc gridSpan="2">
                  <a:txBody>
                    <a:bodyPr/>
                    <a:lstStyle/>
                    <a:p>
                      <a:pPr algn="ctr"/>
                      <a:r>
                        <a:rPr lang="vi-VN" sz="3600" b="1" dirty="0">
                          <a:latin typeface="Calibri" panose="020F0502020204030204" pitchFamily="34" charset="0"/>
                          <a:ea typeface="Calibri" panose="020F0502020204030204" pitchFamily="34" charset="0"/>
                          <a:cs typeface="Calibri" panose="020F0502020204030204" pitchFamily="34" charset="0"/>
                        </a:rPr>
                        <a:t>DẪN CHỨNG</a:t>
                      </a:r>
                      <a:endParaRPr lang="en-US" sz="3600" b="1" dirty="0">
                        <a:latin typeface="Calibri" panose="020F0502020204030204" pitchFamily="34" charset="0"/>
                        <a:ea typeface="Calibri" panose="020F0502020204030204" pitchFamily="34" charset="0"/>
                        <a:cs typeface="Calibri" panose="020F0502020204030204" pitchFamily="34" charset="0"/>
                      </a:endParaRPr>
                    </a:p>
                  </a:txBody>
                  <a:tcPr/>
                </a:tc>
                <a:tc hMerge="1">
                  <a:txBody>
                    <a:bodyPr/>
                    <a:lstStyle/>
                    <a:p>
                      <a:endParaRPr lang="en-US" dirty="0"/>
                    </a:p>
                  </a:txBody>
                  <a:tcPr/>
                </a:tc>
                <a:extLst>
                  <a:ext uri="{0D108BD9-81ED-4DB2-BD59-A6C34878D82A}">
                    <a16:rowId xmlns:a16="http://schemas.microsoft.com/office/drawing/2014/main" xmlns="" val="4170257332"/>
                  </a:ext>
                </a:extLst>
              </a:tr>
              <a:tr h="1099204">
                <a:tc vMerge="1">
                  <a:txBody>
                    <a:bodyPr/>
                    <a:lstStyle/>
                    <a:p>
                      <a:endParaRPr lang="en-US" dirty="0"/>
                    </a:p>
                  </a:txBody>
                  <a:tcPr/>
                </a:tc>
                <a:tc>
                  <a:txBody>
                    <a:bodyPr/>
                    <a:lstStyle/>
                    <a:p>
                      <a:pPr algn="ctr"/>
                      <a:r>
                        <a:rPr lang="vi-VN" sz="3600" b="1" dirty="0">
                          <a:latin typeface="Calibri" panose="020F0502020204030204" pitchFamily="34" charset="0"/>
                          <a:ea typeface="Calibri" panose="020F0502020204030204" pitchFamily="34" charset="0"/>
                          <a:cs typeface="Calibri" panose="020F0502020204030204" pitchFamily="34" charset="0"/>
                        </a:rPr>
                        <a:t>ĐỘNG VẬT</a:t>
                      </a:r>
                      <a:endParaRPr lang="en-US" sz="3600" b="1"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vi-VN" sz="3600" b="1" dirty="0">
                          <a:latin typeface="Calibri" panose="020F0502020204030204" pitchFamily="34" charset="0"/>
                          <a:ea typeface="Calibri" panose="020F0502020204030204" pitchFamily="34" charset="0"/>
                          <a:cs typeface="Calibri" panose="020F0502020204030204" pitchFamily="34" charset="0"/>
                        </a:rPr>
                        <a:t>THỰC VẬT</a:t>
                      </a:r>
                      <a:endParaRPr lang="en-US" sz="3600" b="1"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xmlns="" val="395958080"/>
                  </a:ext>
                </a:extLst>
              </a:tr>
              <a:tr h="3188357">
                <a:tc>
                  <a:txBody>
                    <a:bodyPr/>
                    <a:lstStyle/>
                    <a:p>
                      <a:pPr algn="just">
                        <a:lnSpc>
                          <a:spcPct val="100000"/>
                        </a:lnSpc>
                      </a:pPr>
                      <a:r>
                        <a:rPr lang="vi-VN" sz="3600" b="1" dirty="0">
                          <a:latin typeface="Calibri" panose="020F0502020204030204" pitchFamily="34" charset="0"/>
                          <a:ea typeface="Calibri" panose="020F0502020204030204" pitchFamily="34" charset="0"/>
                          <a:cs typeface="Calibri" panose="020F0502020204030204" pitchFamily="34" charset="0"/>
                        </a:rPr>
                        <a:t>1</a:t>
                      </a:r>
                      <a:r>
                        <a:rPr lang="vi-VN"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Thu nhận các chất từ môi trường và vận chuyển các chất trong cơ thể</a:t>
                      </a:r>
                      <a:endParaRPr lang="en-US" sz="36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endPar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endPar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xmlns="" val="1033566198"/>
                  </a:ext>
                </a:extLst>
              </a:tr>
            </a:tbl>
          </a:graphicData>
        </a:graphic>
      </p:graphicFrame>
      <p:sp>
        <p:nvSpPr>
          <p:cNvPr id="3" name="Rectangle 2"/>
          <p:cNvSpPr/>
          <p:nvPr/>
        </p:nvSpPr>
        <p:spPr>
          <a:xfrm>
            <a:off x="504495" y="189187"/>
            <a:ext cx="11298621" cy="954107"/>
          </a:xfrm>
          <a:prstGeom prst="rect">
            <a:avLst/>
          </a:prstGeom>
        </p:spPr>
        <p:txBody>
          <a:bodyPr wrap="square">
            <a:spAutoFit/>
          </a:bodyPr>
          <a:lstStyle/>
          <a:p>
            <a:pPr lvl="0"/>
            <a:r>
              <a:rPr lang="en-US" sz="2800" b="1" dirty="0">
                <a:solidFill>
                  <a:srgbClr val="FF0000"/>
                </a:solidFill>
                <a:latin typeface="Calibri" panose="020F0502020204030204" pitchFamily="34" charset="0"/>
                <a:ea typeface="Calibri" panose="020F0502020204030204" pitchFamily="34" charset="0"/>
                <a:cs typeface="Calibri" panose="020F0502020204030204" pitchFamily="34" charset="0"/>
              </a:rPr>
              <a:t>II. CÁC DẤU HIỆU ĐẶC TRƯNG CỦA TRAO ĐỔI CHẤT VÀ CHUYỂN HÓA NĂNG LƯỢNG Ở SINH VẬT:</a:t>
            </a:r>
          </a:p>
        </p:txBody>
      </p:sp>
    </p:spTree>
    <p:extLst>
      <p:ext uri="{BB962C8B-B14F-4D97-AF65-F5344CB8AC3E}">
        <p14:creationId xmlns:p14="http://schemas.microsoft.com/office/powerpoint/2010/main" val="10580705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xmlns="" id="{D387BA94-A669-5349-8FFA-F1C200FA63C3}"/>
              </a:ext>
            </a:extLst>
          </p:cNvPr>
          <p:cNvPicPr>
            <a:picLocks noChangeAspect="1"/>
          </p:cNvPicPr>
          <p:nvPr/>
        </p:nvPicPr>
        <p:blipFill>
          <a:blip r:embed="rId2"/>
          <a:stretch>
            <a:fillRect/>
          </a:stretch>
        </p:blipFill>
        <p:spPr>
          <a:xfrm>
            <a:off x="6394994" y="649344"/>
            <a:ext cx="5569792" cy="5801331"/>
          </a:xfrm>
          <a:prstGeom prst="rect">
            <a:avLst/>
          </a:prstGeom>
        </p:spPr>
      </p:pic>
      <p:pic>
        <p:nvPicPr>
          <p:cNvPr id="3" name="Hình ảnh 2">
            <a:extLst>
              <a:ext uri="{FF2B5EF4-FFF2-40B4-BE49-F238E27FC236}">
                <a16:creationId xmlns:a16="http://schemas.microsoft.com/office/drawing/2014/main" xmlns="" id="{57BD1055-6668-A623-6689-5E9AB3DCA0B7}"/>
              </a:ext>
            </a:extLst>
          </p:cNvPr>
          <p:cNvPicPr>
            <a:picLocks noChangeAspect="1"/>
          </p:cNvPicPr>
          <p:nvPr/>
        </p:nvPicPr>
        <p:blipFill>
          <a:blip r:embed="rId3"/>
          <a:stretch>
            <a:fillRect/>
          </a:stretch>
        </p:blipFill>
        <p:spPr>
          <a:xfrm>
            <a:off x="426720" y="430534"/>
            <a:ext cx="4926676" cy="6427466"/>
          </a:xfrm>
          <a:prstGeom prst="rect">
            <a:avLst/>
          </a:prstGeom>
        </p:spPr>
      </p:pic>
    </p:spTree>
    <p:extLst>
      <p:ext uri="{BB962C8B-B14F-4D97-AF65-F5344CB8AC3E}">
        <p14:creationId xmlns:p14="http://schemas.microsoft.com/office/powerpoint/2010/main" val="6739101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Bảng 2">
            <a:extLst>
              <a:ext uri="{FF2B5EF4-FFF2-40B4-BE49-F238E27FC236}">
                <a16:creationId xmlns:a16="http://schemas.microsoft.com/office/drawing/2014/main" xmlns="" id="{B12D021E-B560-E49F-8616-30509DCBF478}"/>
              </a:ext>
            </a:extLst>
          </p:cNvPr>
          <p:cNvGraphicFramePr>
            <a:graphicFrameLocks noGrp="1"/>
          </p:cNvGraphicFramePr>
          <p:nvPr>
            <p:extLst>
              <p:ext uri="{D42A27DB-BD31-4B8C-83A1-F6EECF244321}">
                <p14:modId xmlns:p14="http://schemas.microsoft.com/office/powerpoint/2010/main" val="812727659"/>
              </p:ext>
            </p:extLst>
          </p:nvPr>
        </p:nvGraphicFramePr>
        <p:xfrm>
          <a:off x="394450" y="1035055"/>
          <a:ext cx="11466161" cy="5504481"/>
        </p:xfrm>
        <a:graphic>
          <a:graphicData uri="http://schemas.openxmlformats.org/drawingml/2006/table">
            <a:tbl>
              <a:tblPr firstRow="1" bandRow="1">
                <a:tableStyleId>{5C22544A-7EE6-4342-B048-85BDC9FD1C3A}</a:tableStyleId>
              </a:tblPr>
              <a:tblGrid>
                <a:gridCol w="3789335">
                  <a:extLst>
                    <a:ext uri="{9D8B030D-6E8A-4147-A177-3AD203B41FA5}">
                      <a16:colId xmlns:a16="http://schemas.microsoft.com/office/drawing/2014/main" xmlns="" val="1899471461"/>
                    </a:ext>
                  </a:extLst>
                </a:gridCol>
                <a:gridCol w="3838413">
                  <a:extLst>
                    <a:ext uri="{9D8B030D-6E8A-4147-A177-3AD203B41FA5}">
                      <a16:colId xmlns:a16="http://schemas.microsoft.com/office/drawing/2014/main" xmlns="" val="1482791007"/>
                    </a:ext>
                  </a:extLst>
                </a:gridCol>
                <a:gridCol w="3838413">
                  <a:extLst>
                    <a:ext uri="{9D8B030D-6E8A-4147-A177-3AD203B41FA5}">
                      <a16:colId xmlns:a16="http://schemas.microsoft.com/office/drawing/2014/main" xmlns="" val="3358125664"/>
                    </a:ext>
                  </a:extLst>
                </a:gridCol>
              </a:tblGrid>
              <a:tr h="932481">
                <a:tc rowSpan="2">
                  <a:txBody>
                    <a:bodyPr/>
                    <a:lstStyle/>
                    <a:p>
                      <a:pPr algn="ctr"/>
                      <a:r>
                        <a:rPr lang="vi-VN" sz="3600" b="1" dirty="0">
                          <a:latin typeface="Calibri" panose="020F0502020204030204" pitchFamily="34" charset="0"/>
                          <a:ea typeface="Calibri" panose="020F0502020204030204" pitchFamily="34" charset="0"/>
                          <a:cs typeface="Calibri" panose="020F0502020204030204" pitchFamily="34" charset="0"/>
                        </a:rPr>
                        <a:t>DẤU HIỆU ĐẶC TRƯNG</a:t>
                      </a:r>
                      <a:endParaRPr lang="en-US" sz="3600" b="1" dirty="0">
                        <a:latin typeface="Calibri" panose="020F0502020204030204" pitchFamily="34" charset="0"/>
                        <a:ea typeface="Calibri" panose="020F0502020204030204" pitchFamily="34" charset="0"/>
                        <a:cs typeface="Calibri" panose="020F0502020204030204" pitchFamily="34" charset="0"/>
                      </a:endParaRPr>
                    </a:p>
                  </a:txBody>
                  <a:tcPr/>
                </a:tc>
                <a:tc gridSpan="2">
                  <a:txBody>
                    <a:bodyPr/>
                    <a:lstStyle/>
                    <a:p>
                      <a:pPr algn="ctr"/>
                      <a:r>
                        <a:rPr lang="vi-VN" sz="3600" b="1" dirty="0">
                          <a:latin typeface="Calibri" panose="020F0502020204030204" pitchFamily="34" charset="0"/>
                          <a:ea typeface="Calibri" panose="020F0502020204030204" pitchFamily="34" charset="0"/>
                          <a:cs typeface="Calibri" panose="020F0502020204030204" pitchFamily="34" charset="0"/>
                        </a:rPr>
                        <a:t>DẪN CHỨNG</a:t>
                      </a:r>
                      <a:endParaRPr lang="en-US" sz="3600" b="1" dirty="0">
                        <a:latin typeface="Calibri" panose="020F0502020204030204" pitchFamily="34" charset="0"/>
                        <a:ea typeface="Calibri" panose="020F0502020204030204" pitchFamily="34" charset="0"/>
                        <a:cs typeface="Calibri" panose="020F0502020204030204" pitchFamily="34" charset="0"/>
                      </a:endParaRPr>
                    </a:p>
                  </a:txBody>
                  <a:tcPr/>
                </a:tc>
                <a:tc hMerge="1">
                  <a:txBody>
                    <a:bodyPr/>
                    <a:lstStyle/>
                    <a:p>
                      <a:endParaRPr lang="en-US" dirty="0"/>
                    </a:p>
                  </a:txBody>
                  <a:tcPr/>
                </a:tc>
                <a:extLst>
                  <a:ext uri="{0D108BD9-81ED-4DB2-BD59-A6C34878D82A}">
                    <a16:rowId xmlns:a16="http://schemas.microsoft.com/office/drawing/2014/main" xmlns="" val="4170257332"/>
                  </a:ext>
                </a:extLst>
              </a:tr>
              <a:tr h="628519">
                <a:tc vMerge="1">
                  <a:txBody>
                    <a:bodyPr/>
                    <a:lstStyle/>
                    <a:p>
                      <a:endParaRPr lang="en-US" dirty="0"/>
                    </a:p>
                  </a:txBody>
                  <a:tcPr/>
                </a:tc>
                <a:tc>
                  <a:txBody>
                    <a:bodyPr/>
                    <a:lstStyle/>
                    <a:p>
                      <a:pPr algn="ctr"/>
                      <a:r>
                        <a:rPr lang="vi-VN" sz="3600" b="1" dirty="0">
                          <a:latin typeface="Calibri" panose="020F0502020204030204" pitchFamily="34" charset="0"/>
                          <a:ea typeface="Calibri" panose="020F0502020204030204" pitchFamily="34" charset="0"/>
                          <a:cs typeface="Calibri" panose="020F0502020204030204" pitchFamily="34" charset="0"/>
                        </a:rPr>
                        <a:t>ĐỘNG VẬT</a:t>
                      </a:r>
                      <a:endParaRPr lang="en-US" sz="3600" b="1"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vi-VN" sz="3600" b="1" dirty="0">
                          <a:latin typeface="Calibri" panose="020F0502020204030204" pitchFamily="34" charset="0"/>
                          <a:ea typeface="Calibri" panose="020F0502020204030204" pitchFamily="34" charset="0"/>
                          <a:cs typeface="Calibri" panose="020F0502020204030204" pitchFamily="34" charset="0"/>
                        </a:rPr>
                        <a:t>THỰC VẬT</a:t>
                      </a:r>
                      <a:endParaRPr lang="en-US" sz="3600" b="1"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xmlns="" val="395958080"/>
                  </a:ext>
                </a:extLst>
              </a:tr>
              <a:tr h="932481">
                <a:tc>
                  <a:txBody>
                    <a:bodyPr/>
                    <a:lstStyle/>
                    <a:p>
                      <a:pPr algn="just">
                        <a:lnSpc>
                          <a:spcPct val="100000"/>
                        </a:lnSpc>
                      </a:pPr>
                      <a:r>
                        <a:rPr lang="vi-VN" sz="3600" b="1" dirty="0">
                          <a:latin typeface="Calibri" panose="020F0502020204030204" pitchFamily="34" charset="0"/>
                          <a:ea typeface="Calibri" panose="020F0502020204030204" pitchFamily="34" charset="0"/>
                          <a:cs typeface="Calibri" panose="020F0502020204030204" pitchFamily="34" charset="0"/>
                        </a:rPr>
                        <a:t>1</a:t>
                      </a:r>
                      <a:r>
                        <a:rPr lang="vi-VN"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Thu nhận các chất từ môi trường và vận chuyển các chất trong cơ thể</a:t>
                      </a:r>
                      <a:endParaRPr lang="en-US" sz="36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lnSpc>
                          <a:spcPct val="100000"/>
                        </a:lnSpc>
                      </a:pPr>
                      <a:r>
                        <a:rPr lang="vi-VN"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Hô hấp: lấy O</a:t>
                      </a:r>
                      <a:r>
                        <a:rPr lang="vi-VN" sz="3600" b="1" baseline="-25000" dirty="0">
                          <a:solidFill>
                            <a:srgbClr val="002060"/>
                          </a:solidFill>
                          <a:latin typeface="Calibri" panose="020F0502020204030204" pitchFamily="34" charset="0"/>
                          <a:ea typeface="Calibri" panose="020F0502020204030204" pitchFamily="34" charset="0"/>
                          <a:cs typeface="Calibri" panose="020F0502020204030204" pitchFamily="34" charset="0"/>
                        </a:rPr>
                        <a:t>2</a:t>
                      </a:r>
                      <a:r>
                        <a:rPr lang="vi-VN"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thải CO</a:t>
                      </a:r>
                      <a:r>
                        <a:rPr lang="vi-VN" sz="3600" b="1" kern="1200" baseline="-25000" dirty="0">
                          <a:solidFill>
                            <a:srgbClr val="002060"/>
                          </a:solidFill>
                          <a:latin typeface="Calibri" panose="020F0502020204030204" pitchFamily="34" charset="0"/>
                          <a:ea typeface="Calibri" panose="020F0502020204030204" pitchFamily="34" charset="0"/>
                          <a:cs typeface="Calibri" panose="020F0502020204030204" pitchFamily="34" charset="0"/>
                        </a:rPr>
                        <a:t>2</a:t>
                      </a:r>
                    </a:p>
                    <a:p>
                      <a:pPr algn="just">
                        <a:lnSpc>
                          <a:spcPct val="100000"/>
                        </a:lnSpc>
                      </a:pPr>
                      <a:r>
                        <a:rPr lang="vi-VN"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Tiêu hóa: lấy thức ăn, hấp thụ các chất dinh dưỡng vào máu</a:t>
                      </a:r>
                    </a:p>
                    <a:p>
                      <a:pPr algn="just">
                        <a:lnSpc>
                          <a:spcPct val="100000"/>
                        </a:lnSpc>
                      </a:pPr>
                      <a:r>
                        <a:rPr lang="vi-VN"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endPar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lnSpc>
                          <a:spcPct val="100000"/>
                        </a:lnSpc>
                      </a:pPr>
                      <a:r>
                        <a:rPr lang="vi-VN"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Quang hợp: lấy CO</a:t>
                      </a:r>
                      <a:r>
                        <a:rPr lang="vi-VN" sz="3600" b="1" kern="1200" baseline="-25000" dirty="0">
                          <a:solidFill>
                            <a:srgbClr val="002060"/>
                          </a:solidFill>
                          <a:latin typeface="Calibri" panose="020F0502020204030204" pitchFamily="34" charset="0"/>
                          <a:ea typeface="Calibri" panose="020F0502020204030204" pitchFamily="34" charset="0"/>
                          <a:cs typeface="Calibri" panose="020F0502020204030204" pitchFamily="34" charset="0"/>
                        </a:rPr>
                        <a:t>2</a:t>
                      </a:r>
                      <a:r>
                        <a:rPr lang="vi-VN"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thải O</a:t>
                      </a:r>
                      <a:r>
                        <a:rPr lang="vi-VN" sz="3600" b="1" kern="1200" baseline="-25000" dirty="0">
                          <a:solidFill>
                            <a:srgbClr val="002060"/>
                          </a:solidFill>
                          <a:latin typeface="Calibri" panose="020F0502020204030204" pitchFamily="34" charset="0"/>
                          <a:ea typeface="Calibri" panose="020F0502020204030204" pitchFamily="34" charset="0"/>
                          <a:cs typeface="Calibri" panose="020F0502020204030204" pitchFamily="34" charset="0"/>
                        </a:rPr>
                        <a:t>2</a:t>
                      </a:r>
                    </a:p>
                    <a:p>
                      <a:pPr algn="just">
                        <a:lnSpc>
                          <a:spcPct val="100000"/>
                        </a:lnSpc>
                      </a:pPr>
                      <a:r>
                        <a:rPr lang="vi-VN"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Hấp thụ nước và </a:t>
                      </a:r>
                      <a:r>
                        <a:rPr lang="vi-VN"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ion</a:t>
                      </a:r>
                      <a:r>
                        <a:rPr lang="vi-VN"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khoáng vận chuyển từ rễ lên lá.</a:t>
                      </a:r>
                    </a:p>
                    <a:p>
                      <a:pPr algn="just">
                        <a:lnSpc>
                          <a:spcPct val="100000"/>
                        </a:lnSpc>
                      </a:pPr>
                      <a:r>
                        <a:rPr lang="vi-VN"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endPar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xmlns="" val="1033566198"/>
                  </a:ext>
                </a:extLst>
              </a:tr>
            </a:tbl>
          </a:graphicData>
        </a:graphic>
      </p:graphicFrame>
      <p:sp>
        <p:nvSpPr>
          <p:cNvPr id="3" name="Rectangle 2"/>
          <p:cNvSpPr/>
          <p:nvPr/>
        </p:nvSpPr>
        <p:spPr>
          <a:xfrm>
            <a:off x="420413" y="98406"/>
            <a:ext cx="11424745" cy="954107"/>
          </a:xfrm>
          <a:prstGeom prst="rect">
            <a:avLst/>
          </a:prstGeom>
        </p:spPr>
        <p:txBody>
          <a:bodyPr wrap="square">
            <a:spAutoFit/>
          </a:bodyPr>
          <a:lstStyle/>
          <a:p>
            <a:pPr lvl="0"/>
            <a:r>
              <a:rPr lang="en-US" sz="2800" b="1" dirty="0">
                <a:solidFill>
                  <a:srgbClr val="FF0000"/>
                </a:solidFill>
                <a:latin typeface="Calibri" panose="020F0502020204030204" pitchFamily="34" charset="0"/>
                <a:ea typeface="Calibri" panose="020F0502020204030204" pitchFamily="34" charset="0"/>
                <a:cs typeface="Calibri" panose="020F0502020204030204" pitchFamily="34" charset="0"/>
              </a:rPr>
              <a:t>II. CÁC DẤU HIỆU ĐẶC TRƯNG CỦA TRAO ĐỔI CHẤT VÀ CHUYỂN HÓA NĂNG LƯỢNG Ở SINH VẬT:</a:t>
            </a:r>
          </a:p>
        </p:txBody>
      </p:sp>
    </p:spTree>
    <p:extLst>
      <p:ext uri="{BB962C8B-B14F-4D97-AF65-F5344CB8AC3E}">
        <p14:creationId xmlns:p14="http://schemas.microsoft.com/office/powerpoint/2010/main" val="25217690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Bảng 2">
            <a:extLst>
              <a:ext uri="{FF2B5EF4-FFF2-40B4-BE49-F238E27FC236}">
                <a16:creationId xmlns:a16="http://schemas.microsoft.com/office/drawing/2014/main" xmlns="" id="{4045C659-F53C-7BD6-7FAE-27000B3F2B09}"/>
              </a:ext>
            </a:extLst>
          </p:cNvPr>
          <p:cNvGraphicFramePr>
            <a:graphicFrameLocks noGrp="1"/>
          </p:cNvGraphicFramePr>
          <p:nvPr>
            <p:extLst>
              <p:ext uri="{D42A27DB-BD31-4B8C-83A1-F6EECF244321}">
                <p14:modId xmlns:p14="http://schemas.microsoft.com/office/powerpoint/2010/main" val="1404533774"/>
              </p:ext>
            </p:extLst>
          </p:nvPr>
        </p:nvGraphicFramePr>
        <p:xfrm>
          <a:off x="466441" y="1441805"/>
          <a:ext cx="11511366" cy="5127161"/>
        </p:xfrm>
        <a:graphic>
          <a:graphicData uri="http://schemas.openxmlformats.org/drawingml/2006/table">
            <a:tbl>
              <a:tblPr firstRow="1" bandRow="1">
                <a:tableStyleId>{5C22544A-7EE6-4342-B048-85BDC9FD1C3A}</a:tableStyleId>
              </a:tblPr>
              <a:tblGrid>
                <a:gridCol w="3834540">
                  <a:extLst>
                    <a:ext uri="{9D8B030D-6E8A-4147-A177-3AD203B41FA5}">
                      <a16:colId xmlns:a16="http://schemas.microsoft.com/office/drawing/2014/main" xmlns="" val="1899471461"/>
                    </a:ext>
                  </a:extLst>
                </a:gridCol>
                <a:gridCol w="3838413">
                  <a:extLst>
                    <a:ext uri="{9D8B030D-6E8A-4147-A177-3AD203B41FA5}">
                      <a16:colId xmlns:a16="http://schemas.microsoft.com/office/drawing/2014/main" xmlns="" val="1482791007"/>
                    </a:ext>
                  </a:extLst>
                </a:gridCol>
                <a:gridCol w="3838413">
                  <a:extLst>
                    <a:ext uri="{9D8B030D-6E8A-4147-A177-3AD203B41FA5}">
                      <a16:colId xmlns:a16="http://schemas.microsoft.com/office/drawing/2014/main" xmlns="" val="3358125664"/>
                    </a:ext>
                  </a:extLst>
                </a:gridCol>
              </a:tblGrid>
              <a:tr h="1160039">
                <a:tc rowSpan="2">
                  <a:txBody>
                    <a:bodyPr/>
                    <a:lstStyle/>
                    <a:p>
                      <a:pPr algn="ctr"/>
                      <a:r>
                        <a:rPr lang="vi-VN" sz="4000" b="1" dirty="0">
                          <a:latin typeface="Calibri" panose="020F0502020204030204" pitchFamily="34" charset="0"/>
                          <a:ea typeface="Calibri" panose="020F0502020204030204" pitchFamily="34" charset="0"/>
                          <a:cs typeface="Calibri" panose="020F0502020204030204" pitchFamily="34" charset="0"/>
                        </a:rPr>
                        <a:t>DẤU HIỆU ĐẶC TRƯNG</a:t>
                      </a:r>
                      <a:endParaRPr lang="en-US" sz="4000" b="1" dirty="0">
                        <a:latin typeface="Calibri" panose="020F0502020204030204" pitchFamily="34" charset="0"/>
                        <a:ea typeface="Calibri" panose="020F0502020204030204" pitchFamily="34" charset="0"/>
                        <a:cs typeface="Calibri" panose="020F0502020204030204" pitchFamily="34" charset="0"/>
                      </a:endParaRPr>
                    </a:p>
                  </a:txBody>
                  <a:tcPr/>
                </a:tc>
                <a:tc gridSpan="2">
                  <a:txBody>
                    <a:bodyPr/>
                    <a:lstStyle/>
                    <a:p>
                      <a:pPr algn="ctr"/>
                      <a:r>
                        <a:rPr lang="vi-VN" sz="4000" b="1" dirty="0">
                          <a:latin typeface="Calibri" panose="020F0502020204030204" pitchFamily="34" charset="0"/>
                          <a:ea typeface="Calibri" panose="020F0502020204030204" pitchFamily="34" charset="0"/>
                          <a:cs typeface="Calibri" panose="020F0502020204030204" pitchFamily="34" charset="0"/>
                        </a:rPr>
                        <a:t>DẪN CHỨNG</a:t>
                      </a:r>
                      <a:endParaRPr lang="en-US" sz="4000" b="1" dirty="0">
                        <a:latin typeface="Calibri" panose="020F0502020204030204" pitchFamily="34" charset="0"/>
                        <a:ea typeface="Calibri" panose="020F0502020204030204" pitchFamily="34" charset="0"/>
                        <a:cs typeface="Calibri" panose="020F0502020204030204" pitchFamily="34" charset="0"/>
                      </a:endParaRPr>
                    </a:p>
                  </a:txBody>
                  <a:tcPr/>
                </a:tc>
                <a:tc hMerge="1">
                  <a:txBody>
                    <a:bodyPr/>
                    <a:lstStyle/>
                    <a:p>
                      <a:endParaRPr lang="en-US" dirty="0"/>
                    </a:p>
                  </a:txBody>
                  <a:tcPr/>
                </a:tc>
                <a:extLst>
                  <a:ext uri="{0D108BD9-81ED-4DB2-BD59-A6C34878D82A}">
                    <a16:rowId xmlns:a16="http://schemas.microsoft.com/office/drawing/2014/main" xmlns="" val="4170257332"/>
                  </a:ext>
                </a:extLst>
              </a:tr>
              <a:tr h="1160039">
                <a:tc vMerge="1">
                  <a:txBody>
                    <a:bodyPr/>
                    <a:lstStyle/>
                    <a:p>
                      <a:endParaRPr lang="en-US" dirty="0"/>
                    </a:p>
                  </a:txBody>
                  <a:tcPr/>
                </a:tc>
                <a:tc>
                  <a:txBody>
                    <a:bodyPr/>
                    <a:lstStyle/>
                    <a:p>
                      <a:pPr algn="ctr"/>
                      <a:r>
                        <a:rPr lang="vi-VN" sz="4000" b="1" dirty="0">
                          <a:latin typeface="Calibri" panose="020F0502020204030204" pitchFamily="34" charset="0"/>
                          <a:ea typeface="Calibri" panose="020F0502020204030204" pitchFamily="34" charset="0"/>
                          <a:cs typeface="Calibri" panose="020F0502020204030204" pitchFamily="34" charset="0"/>
                        </a:rPr>
                        <a:t>ĐỘNG VẬT</a:t>
                      </a:r>
                      <a:endParaRPr lang="en-US" sz="4000" b="1"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vi-VN" sz="4000" b="1" dirty="0">
                          <a:latin typeface="Calibri" panose="020F0502020204030204" pitchFamily="34" charset="0"/>
                          <a:ea typeface="Calibri" panose="020F0502020204030204" pitchFamily="34" charset="0"/>
                          <a:cs typeface="Calibri" panose="020F0502020204030204" pitchFamily="34" charset="0"/>
                        </a:rPr>
                        <a:t>THỰC VẬT</a:t>
                      </a:r>
                      <a:endParaRPr lang="en-US" sz="4000" b="1"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xmlns="" val="395958080"/>
                  </a:ext>
                </a:extLst>
              </a:tr>
              <a:tr h="2807083">
                <a:tc>
                  <a:txBody>
                    <a:bodyPr/>
                    <a:lstStyle/>
                    <a:p>
                      <a:pPr algn="just">
                        <a:lnSpc>
                          <a:spcPct val="150000"/>
                        </a:lnSpc>
                      </a:pPr>
                      <a:r>
                        <a:rPr lang="vi-VN" sz="40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2. </a:t>
                      </a:r>
                      <a:r>
                        <a:rPr lang="vi-VN" sz="4000" b="1" kern="1200" dirty="0">
                          <a:solidFill>
                            <a:srgbClr val="C00000"/>
                          </a:solidFill>
                          <a:latin typeface="Calibri" panose="020F0502020204030204" pitchFamily="34" charset="0"/>
                          <a:ea typeface="Calibri" panose="020F0502020204030204" pitchFamily="34" charset="0"/>
                          <a:cs typeface="Calibri" panose="020F0502020204030204" pitchFamily="34" charset="0"/>
                        </a:rPr>
                        <a:t>Biến đổi các chất và chuyển hóa năng lượng</a:t>
                      </a:r>
                      <a:endParaRPr lang="en-US" sz="4000" b="1" kern="1200" dirty="0">
                        <a:solidFill>
                          <a:srgbClr val="C00000"/>
                        </a:solidFill>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endParaRPr lang="en-US" sz="4000" b="1" kern="12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endParaRPr lang="en-US" sz="4000" b="1" kern="12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xmlns="" val="1716873050"/>
                  </a:ext>
                </a:extLst>
              </a:tr>
            </a:tbl>
          </a:graphicData>
        </a:graphic>
      </p:graphicFrame>
      <p:sp>
        <p:nvSpPr>
          <p:cNvPr id="3" name="Rectangle 2"/>
          <p:cNvSpPr/>
          <p:nvPr/>
        </p:nvSpPr>
        <p:spPr>
          <a:xfrm>
            <a:off x="420414" y="350654"/>
            <a:ext cx="11456275" cy="954107"/>
          </a:xfrm>
          <a:prstGeom prst="rect">
            <a:avLst/>
          </a:prstGeom>
        </p:spPr>
        <p:txBody>
          <a:bodyPr wrap="square">
            <a:spAutoFit/>
          </a:bodyPr>
          <a:lstStyle/>
          <a:p>
            <a:pPr lvl="0"/>
            <a:r>
              <a:rPr lang="en-US" sz="2800" b="1" dirty="0">
                <a:solidFill>
                  <a:srgbClr val="FF0000"/>
                </a:solidFill>
                <a:latin typeface="Calibri" panose="020F0502020204030204" pitchFamily="34" charset="0"/>
                <a:ea typeface="Calibri" panose="020F0502020204030204" pitchFamily="34" charset="0"/>
                <a:cs typeface="Calibri" panose="020F0502020204030204" pitchFamily="34" charset="0"/>
              </a:rPr>
              <a:t>II. CÁC DẤU HIỆU ĐẶC TRƯNG CỦA TRAO ĐỔI CHẤT VÀ CHUYỂN HÓA NĂNG LƯỢNG Ở SINH VẬT:</a:t>
            </a:r>
          </a:p>
        </p:txBody>
      </p:sp>
    </p:spTree>
    <p:extLst>
      <p:ext uri="{BB962C8B-B14F-4D97-AF65-F5344CB8AC3E}">
        <p14:creationId xmlns:p14="http://schemas.microsoft.com/office/powerpoint/2010/main" val="6370463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xmlns="" id="{ECA150DF-1657-870B-63DE-832EEC1414EF}"/>
              </a:ext>
            </a:extLst>
          </p:cNvPr>
          <p:cNvPicPr>
            <a:picLocks noChangeAspect="1"/>
          </p:cNvPicPr>
          <p:nvPr/>
        </p:nvPicPr>
        <p:blipFill>
          <a:blip r:embed="rId2"/>
          <a:stretch>
            <a:fillRect/>
          </a:stretch>
        </p:blipFill>
        <p:spPr>
          <a:xfrm>
            <a:off x="1152525" y="0"/>
            <a:ext cx="9886950" cy="6858000"/>
          </a:xfrm>
          <a:prstGeom prst="rect">
            <a:avLst/>
          </a:prstGeom>
        </p:spPr>
      </p:pic>
    </p:spTree>
    <p:extLst>
      <p:ext uri="{BB962C8B-B14F-4D97-AF65-F5344CB8AC3E}">
        <p14:creationId xmlns:p14="http://schemas.microsoft.com/office/powerpoint/2010/main" val="4603499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Bảng 2">
            <a:extLst>
              <a:ext uri="{FF2B5EF4-FFF2-40B4-BE49-F238E27FC236}">
                <a16:creationId xmlns:a16="http://schemas.microsoft.com/office/drawing/2014/main" xmlns="" id="{4045C659-F53C-7BD6-7FAE-27000B3F2B09}"/>
              </a:ext>
            </a:extLst>
          </p:cNvPr>
          <p:cNvGraphicFramePr>
            <a:graphicFrameLocks noGrp="1"/>
          </p:cNvGraphicFramePr>
          <p:nvPr>
            <p:extLst>
              <p:ext uri="{D42A27DB-BD31-4B8C-83A1-F6EECF244321}">
                <p14:modId xmlns:p14="http://schemas.microsoft.com/office/powerpoint/2010/main" val="1676248859"/>
              </p:ext>
            </p:extLst>
          </p:nvPr>
        </p:nvGraphicFramePr>
        <p:xfrm>
          <a:off x="319296" y="1259763"/>
          <a:ext cx="11511366" cy="5382561"/>
        </p:xfrm>
        <a:graphic>
          <a:graphicData uri="http://schemas.openxmlformats.org/drawingml/2006/table">
            <a:tbl>
              <a:tblPr firstRow="1" bandRow="1">
                <a:tableStyleId>{5C22544A-7EE6-4342-B048-85BDC9FD1C3A}</a:tableStyleId>
              </a:tblPr>
              <a:tblGrid>
                <a:gridCol w="3834540">
                  <a:extLst>
                    <a:ext uri="{9D8B030D-6E8A-4147-A177-3AD203B41FA5}">
                      <a16:colId xmlns:a16="http://schemas.microsoft.com/office/drawing/2014/main" xmlns="" val="1899471461"/>
                    </a:ext>
                  </a:extLst>
                </a:gridCol>
                <a:gridCol w="3838413">
                  <a:extLst>
                    <a:ext uri="{9D8B030D-6E8A-4147-A177-3AD203B41FA5}">
                      <a16:colId xmlns:a16="http://schemas.microsoft.com/office/drawing/2014/main" xmlns="" val="1482791007"/>
                    </a:ext>
                  </a:extLst>
                </a:gridCol>
                <a:gridCol w="3838413">
                  <a:extLst>
                    <a:ext uri="{9D8B030D-6E8A-4147-A177-3AD203B41FA5}">
                      <a16:colId xmlns:a16="http://schemas.microsoft.com/office/drawing/2014/main" xmlns="" val="3358125664"/>
                    </a:ext>
                  </a:extLst>
                </a:gridCol>
              </a:tblGrid>
              <a:tr h="932481">
                <a:tc rowSpan="2">
                  <a:txBody>
                    <a:bodyPr/>
                    <a:lstStyle/>
                    <a:p>
                      <a:pPr algn="ctr"/>
                      <a:r>
                        <a:rPr lang="vi-VN" sz="4000" b="1" dirty="0">
                          <a:latin typeface="Calibri" panose="020F0502020204030204" pitchFamily="34" charset="0"/>
                          <a:ea typeface="Calibri" panose="020F0502020204030204" pitchFamily="34" charset="0"/>
                          <a:cs typeface="Calibri" panose="020F0502020204030204" pitchFamily="34" charset="0"/>
                        </a:rPr>
                        <a:t>DẤU HIỆU ĐẶC TRƯNG</a:t>
                      </a:r>
                      <a:endParaRPr lang="en-US" sz="4000" b="1" dirty="0">
                        <a:latin typeface="Calibri" panose="020F0502020204030204" pitchFamily="34" charset="0"/>
                        <a:ea typeface="Calibri" panose="020F0502020204030204" pitchFamily="34" charset="0"/>
                        <a:cs typeface="Calibri" panose="020F0502020204030204" pitchFamily="34" charset="0"/>
                      </a:endParaRPr>
                    </a:p>
                  </a:txBody>
                  <a:tcPr/>
                </a:tc>
                <a:tc gridSpan="2">
                  <a:txBody>
                    <a:bodyPr/>
                    <a:lstStyle/>
                    <a:p>
                      <a:pPr algn="ctr"/>
                      <a:r>
                        <a:rPr lang="vi-VN" sz="4000" b="1" dirty="0">
                          <a:latin typeface="Calibri" panose="020F0502020204030204" pitchFamily="34" charset="0"/>
                          <a:ea typeface="Calibri" panose="020F0502020204030204" pitchFamily="34" charset="0"/>
                          <a:cs typeface="Calibri" panose="020F0502020204030204" pitchFamily="34" charset="0"/>
                        </a:rPr>
                        <a:t>DẪN CHỨNG</a:t>
                      </a:r>
                      <a:endParaRPr lang="en-US" sz="4000" b="1" dirty="0">
                        <a:latin typeface="Calibri" panose="020F0502020204030204" pitchFamily="34" charset="0"/>
                        <a:ea typeface="Calibri" panose="020F0502020204030204" pitchFamily="34" charset="0"/>
                        <a:cs typeface="Calibri" panose="020F0502020204030204" pitchFamily="34" charset="0"/>
                      </a:endParaRPr>
                    </a:p>
                  </a:txBody>
                  <a:tcPr/>
                </a:tc>
                <a:tc hMerge="1">
                  <a:txBody>
                    <a:bodyPr/>
                    <a:lstStyle/>
                    <a:p>
                      <a:endParaRPr lang="en-US" dirty="0"/>
                    </a:p>
                  </a:txBody>
                  <a:tcPr/>
                </a:tc>
                <a:extLst>
                  <a:ext uri="{0D108BD9-81ED-4DB2-BD59-A6C34878D82A}">
                    <a16:rowId xmlns:a16="http://schemas.microsoft.com/office/drawing/2014/main" xmlns="" val="4170257332"/>
                  </a:ext>
                </a:extLst>
              </a:tr>
              <a:tr h="656059">
                <a:tc vMerge="1">
                  <a:txBody>
                    <a:bodyPr/>
                    <a:lstStyle/>
                    <a:p>
                      <a:endParaRPr lang="en-US" dirty="0"/>
                    </a:p>
                  </a:txBody>
                  <a:tcPr/>
                </a:tc>
                <a:tc>
                  <a:txBody>
                    <a:bodyPr/>
                    <a:lstStyle/>
                    <a:p>
                      <a:pPr algn="ctr"/>
                      <a:r>
                        <a:rPr lang="vi-VN" sz="4000" b="1" dirty="0">
                          <a:latin typeface="Calibri" panose="020F0502020204030204" pitchFamily="34" charset="0"/>
                          <a:ea typeface="Calibri" panose="020F0502020204030204" pitchFamily="34" charset="0"/>
                          <a:cs typeface="Calibri" panose="020F0502020204030204" pitchFamily="34" charset="0"/>
                        </a:rPr>
                        <a:t>ĐỘNG VẬT</a:t>
                      </a:r>
                      <a:endParaRPr lang="en-US" sz="4000" b="1"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vi-VN" sz="4000" b="1" dirty="0">
                          <a:latin typeface="Calibri" panose="020F0502020204030204" pitchFamily="34" charset="0"/>
                          <a:ea typeface="Calibri" panose="020F0502020204030204" pitchFamily="34" charset="0"/>
                          <a:cs typeface="Calibri" panose="020F0502020204030204" pitchFamily="34" charset="0"/>
                        </a:rPr>
                        <a:t>THỰC VẬT</a:t>
                      </a:r>
                      <a:endParaRPr lang="en-US" sz="4000" b="1"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xmlns="" val="395958080"/>
                  </a:ext>
                </a:extLst>
              </a:tr>
              <a:tr h="3598529">
                <a:tc>
                  <a:txBody>
                    <a:bodyPr/>
                    <a:lstStyle/>
                    <a:p>
                      <a:pPr algn="just">
                        <a:lnSpc>
                          <a:spcPct val="100000"/>
                        </a:lnSpc>
                      </a:pPr>
                      <a:r>
                        <a:rPr lang="vi-VN" sz="40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2. </a:t>
                      </a:r>
                      <a:r>
                        <a:rPr lang="vi-VN" sz="4000" b="1" kern="1200" dirty="0">
                          <a:solidFill>
                            <a:srgbClr val="C00000"/>
                          </a:solidFill>
                          <a:latin typeface="Calibri" panose="020F0502020204030204" pitchFamily="34" charset="0"/>
                          <a:ea typeface="Calibri" panose="020F0502020204030204" pitchFamily="34" charset="0"/>
                          <a:cs typeface="Calibri" panose="020F0502020204030204" pitchFamily="34" charset="0"/>
                        </a:rPr>
                        <a:t>Biến đổi các chất và chuyển hóa năng lượng</a:t>
                      </a:r>
                      <a:endParaRPr lang="en-US" sz="4000" b="1" kern="1200" dirty="0">
                        <a:solidFill>
                          <a:srgbClr val="C00000"/>
                        </a:solidFill>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lnSpc>
                          <a:spcPct val="100000"/>
                        </a:lnSpc>
                      </a:pPr>
                      <a:r>
                        <a:rPr lang="vi-VN" sz="40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Tiêu hóa: tinh bột </a:t>
                      </a:r>
                      <a:r>
                        <a:rPr lang="vi-VN" sz="4000" b="1" kern="1200" dirty="0">
                          <a:solidFill>
                            <a:srgbClr val="00206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đường </a:t>
                      </a:r>
                      <a:r>
                        <a:rPr lang="vi-VN" sz="40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glucose</a:t>
                      </a:r>
                      <a:r>
                        <a:rPr lang="vi-VN" sz="4000" b="1" kern="1200" dirty="0">
                          <a:solidFill>
                            <a:srgbClr val="00206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p>
                    <a:p>
                      <a:pPr algn="just">
                        <a:lnSpc>
                          <a:spcPct val="100000"/>
                        </a:lnSpc>
                      </a:pPr>
                      <a:r>
                        <a:rPr lang="vi-VN" sz="40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Hô hấp: </a:t>
                      </a:r>
                      <a:r>
                        <a:rPr lang="vi-VN" sz="40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Glucose</a:t>
                      </a:r>
                      <a:r>
                        <a:rPr lang="vi-VN" sz="40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vi-VN" sz="4000" b="1" kern="1200" dirty="0">
                          <a:solidFill>
                            <a:srgbClr val="00206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ATP</a:t>
                      </a:r>
                    </a:p>
                    <a:p>
                      <a:pPr algn="just">
                        <a:lnSpc>
                          <a:spcPct val="100000"/>
                        </a:lnSpc>
                      </a:pPr>
                      <a:r>
                        <a:rPr lang="vi-VN" sz="4000" b="1" kern="1200" dirty="0">
                          <a:solidFill>
                            <a:srgbClr val="00206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endParaRPr lang="en-US" sz="4000" b="1" kern="12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lnSpc>
                          <a:spcPct val="100000"/>
                        </a:lnSpc>
                      </a:pPr>
                      <a:r>
                        <a:rPr lang="vi-VN" sz="40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Quang hợp: ánh sáng </a:t>
                      </a:r>
                      <a:r>
                        <a:rPr lang="vi-VN" sz="4000" b="1" kern="1200" dirty="0">
                          <a:solidFill>
                            <a:srgbClr val="00206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ATP, CO</a:t>
                      </a:r>
                      <a:r>
                        <a:rPr lang="vi-VN" sz="4000" b="1" kern="1200" baseline="-25000" dirty="0">
                          <a:solidFill>
                            <a:srgbClr val="00206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2</a:t>
                      </a:r>
                      <a:r>
                        <a:rPr lang="vi-VN" sz="4000" b="1" kern="1200" dirty="0">
                          <a:solidFill>
                            <a:srgbClr val="00206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 H</a:t>
                      </a:r>
                      <a:r>
                        <a:rPr lang="vi-VN" sz="4000" b="1" kern="1200" baseline="-25000" dirty="0">
                          <a:solidFill>
                            <a:srgbClr val="00206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2</a:t>
                      </a:r>
                      <a:r>
                        <a:rPr lang="vi-VN" sz="4000" b="1" kern="1200" dirty="0">
                          <a:solidFill>
                            <a:srgbClr val="00206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O  </a:t>
                      </a:r>
                      <a:r>
                        <a:rPr lang="vi-VN" sz="40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carbohydrate</a:t>
                      </a:r>
                      <a:r>
                        <a:rPr lang="vi-VN" sz="4000" b="1" kern="1200" dirty="0">
                          <a:solidFill>
                            <a:srgbClr val="00206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p>
                    <a:p>
                      <a:pPr algn="just">
                        <a:lnSpc>
                          <a:spcPct val="100000"/>
                        </a:lnSpc>
                      </a:pPr>
                      <a:r>
                        <a:rPr lang="vi-VN" sz="4000" b="1" kern="1200" dirty="0">
                          <a:solidFill>
                            <a:srgbClr val="00206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endParaRPr lang="en-US" sz="4000" b="1" kern="12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xmlns="" val="1716873050"/>
                  </a:ext>
                </a:extLst>
              </a:tr>
            </a:tbl>
          </a:graphicData>
        </a:graphic>
      </p:graphicFrame>
      <p:sp>
        <p:nvSpPr>
          <p:cNvPr id="3" name="Rectangle 2"/>
          <p:cNvSpPr/>
          <p:nvPr/>
        </p:nvSpPr>
        <p:spPr>
          <a:xfrm>
            <a:off x="325820" y="224530"/>
            <a:ext cx="11466787" cy="954107"/>
          </a:xfrm>
          <a:prstGeom prst="rect">
            <a:avLst/>
          </a:prstGeom>
        </p:spPr>
        <p:txBody>
          <a:bodyPr wrap="square">
            <a:spAutoFit/>
          </a:bodyPr>
          <a:lstStyle/>
          <a:p>
            <a:pPr lvl="0"/>
            <a:r>
              <a:rPr lang="en-US" sz="2800" b="1" dirty="0">
                <a:solidFill>
                  <a:srgbClr val="FF0000"/>
                </a:solidFill>
                <a:latin typeface="Calibri" panose="020F0502020204030204" pitchFamily="34" charset="0"/>
                <a:ea typeface="Calibri" panose="020F0502020204030204" pitchFamily="34" charset="0"/>
                <a:cs typeface="Calibri" panose="020F0502020204030204" pitchFamily="34" charset="0"/>
              </a:rPr>
              <a:t>II. CÁC DẤU HIỆU ĐẶC TRƯNG CỦA TRAO ĐỔI CHẤT VÀ CHUYỂN HÓA NĂNG LƯỢNG Ở SINH VẬT:</a:t>
            </a:r>
          </a:p>
        </p:txBody>
      </p:sp>
    </p:spTree>
    <p:extLst>
      <p:ext uri="{BB962C8B-B14F-4D97-AF65-F5344CB8AC3E}">
        <p14:creationId xmlns:p14="http://schemas.microsoft.com/office/powerpoint/2010/main" val="22175195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Bảng 2">
            <a:extLst>
              <a:ext uri="{FF2B5EF4-FFF2-40B4-BE49-F238E27FC236}">
                <a16:creationId xmlns:a16="http://schemas.microsoft.com/office/drawing/2014/main" xmlns="" id="{88C3388A-2FF9-96D7-E89B-6062BB82324F}"/>
              </a:ext>
            </a:extLst>
          </p:cNvPr>
          <p:cNvGraphicFramePr>
            <a:graphicFrameLocks noGrp="1"/>
          </p:cNvGraphicFramePr>
          <p:nvPr>
            <p:extLst>
              <p:ext uri="{D42A27DB-BD31-4B8C-83A1-F6EECF244321}">
                <p14:modId xmlns:p14="http://schemas.microsoft.com/office/powerpoint/2010/main" val="3703837746"/>
              </p:ext>
            </p:extLst>
          </p:nvPr>
        </p:nvGraphicFramePr>
        <p:xfrm>
          <a:off x="451944" y="2184060"/>
          <a:ext cx="11450663" cy="3602322"/>
        </p:xfrm>
        <a:graphic>
          <a:graphicData uri="http://schemas.openxmlformats.org/drawingml/2006/table">
            <a:tbl>
              <a:tblPr firstRow="1" bandRow="1">
                <a:tableStyleId>{5C22544A-7EE6-4342-B048-85BDC9FD1C3A}</a:tableStyleId>
              </a:tblPr>
              <a:tblGrid>
                <a:gridCol w="3773837">
                  <a:extLst>
                    <a:ext uri="{9D8B030D-6E8A-4147-A177-3AD203B41FA5}">
                      <a16:colId xmlns:a16="http://schemas.microsoft.com/office/drawing/2014/main" xmlns="" val="1899471461"/>
                    </a:ext>
                  </a:extLst>
                </a:gridCol>
                <a:gridCol w="3838413">
                  <a:extLst>
                    <a:ext uri="{9D8B030D-6E8A-4147-A177-3AD203B41FA5}">
                      <a16:colId xmlns:a16="http://schemas.microsoft.com/office/drawing/2014/main" xmlns="" val="1482791007"/>
                    </a:ext>
                  </a:extLst>
                </a:gridCol>
                <a:gridCol w="3838413">
                  <a:extLst>
                    <a:ext uri="{9D8B030D-6E8A-4147-A177-3AD203B41FA5}">
                      <a16:colId xmlns:a16="http://schemas.microsoft.com/office/drawing/2014/main" xmlns="" val="3358125664"/>
                    </a:ext>
                  </a:extLst>
                </a:gridCol>
              </a:tblGrid>
              <a:tr h="932481">
                <a:tc rowSpan="2">
                  <a:txBody>
                    <a:bodyPr/>
                    <a:lstStyle/>
                    <a:p>
                      <a:pPr algn="ctr"/>
                      <a:r>
                        <a:rPr lang="vi-VN" sz="3600" b="1" dirty="0">
                          <a:latin typeface="Calibri" panose="020F0502020204030204" pitchFamily="34" charset="0"/>
                          <a:ea typeface="Calibri" panose="020F0502020204030204" pitchFamily="34" charset="0"/>
                          <a:cs typeface="Calibri" panose="020F0502020204030204" pitchFamily="34" charset="0"/>
                        </a:rPr>
                        <a:t>DẤU HIỆU ĐẶC TRƯNG</a:t>
                      </a:r>
                      <a:endParaRPr lang="en-US" sz="3600" b="1" dirty="0">
                        <a:latin typeface="Calibri" panose="020F0502020204030204" pitchFamily="34" charset="0"/>
                        <a:ea typeface="Calibri" panose="020F0502020204030204" pitchFamily="34" charset="0"/>
                        <a:cs typeface="Calibri" panose="020F0502020204030204" pitchFamily="34" charset="0"/>
                      </a:endParaRPr>
                    </a:p>
                  </a:txBody>
                  <a:tcPr/>
                </a:tc>
                <a:tc gridSpan="2">
                  <a:txBody>
                    <a:bodyPr/>
                    <a:lstStyle/>
                    <a:p>
                      <a:pPr algn="ctr"/>
                      <a:r>
                        <a:rPr lang="vi-VN" sz="3600" b="1" dirty="0">
                          <a:latin typeface="Calibri" panose="020F0502020204030204" pitchFamily="34" charset="0"/>
                          <a:ea typeface="Calibri" panose="020F0502020204030204" pitchFamily="34" charset="0"/>
                          <a:cs typeface="Calibri" panose="020F0502020204030204" pitchFamily="34" charset="0"/>
                        </a:rPr>
                        <a:t>DẪN CHỨNG</a:t>
                      </a:r>
                      <a:endParaRPr lang="en-US" sz="3600" b="1" dirty="0">
                        <a:latin typeface="Calibri" panose="020F0502020204030204" pitchFamily="34" charset="0"/>
                        <a:ea typeface="Calibri" panose="020F0502020204030204" pitchFamily="34" charset="0"/>
                        <a:cs typeface="Calibri" panose="020F0502020204030204" pitchFamily="34" charset="0"/>
                      </a:endParaRPr>
                    </a:p>
                  </a:txBody>
                  <a:tcPr/>
                </a:tc>
                <a:tc hMerge="1">
                  <a:txBody>
                    <a:bodyPr/>
                    <a:lstStyle/>
                    <a:p>
                      <a:endParaRPr lang="en-US" dirty="0"/>
                    </a:p>
                  </a:txBody>
                  <a:tcPr/>
                </a:tc>
                <a:extLst>
                  <a:ext uri="{0D108BD9-81ED-4DB2-BD59-A6C34878D82A}">
                    <a16:rowId xmlns:a16="http://schemas.microsoft.com/office/drawing/2014/main" xmlns="" val="4170257332"/>
                  </a:ext>
                </a:extLst>
              </a:tr>
              <a:tr h="932481">
                <a:tc vMerge="1">
                  <a:txBody>
                    <a:bodyPr/>
                    <a:lstStyle/>
                    <a:p>
                      <a:endParaRPr lang="en-US" dirty="0"/>
                    </a:p>
                  </a:txBody>
                  <a:tcPr/>
                </a:tc>
                <a:tc>
                  <a:txBody>
                    <a:bodyPr/>
                    <a:lstStyle/>
                    <a:p>
                      <a:pPr algn="ctr"/>
                      <a:r>
                        <a:rPr lang="vi-VN" sz="3600" b="1" dirty="0">
                          <a:latin typeface="Calibri" panose="020F0502020204030204" pitchFamily="34" charset="0"/>
                          <a:ea typeface="Calibri" panose="020F0502020204030204" pitchFamily="34" charset="0"/>
                          <a:cs typeface="Calibri" panose="020F0502020204030204" pitchFamily="34" charset="0"/>
                        </a:rPr>
                        <a:t>ĐỘNG VẬT</a:t>
                      </a:r>
                      <a:endParaRPr lang="en-US" sz="3600" b="1"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vi-VN" sz="3600" b="1" dirty="0">
                          <a:latin typeface="Calibri" panose="020F0502020204030204" pitchFamily="34" charset="0"/>
                          <a:ea typeface="Calibri" panose="020F0502020204030204" pitchFamily="34" charset="0"/>
                          <a:cs typeface="Calibri" panose="020F0502020204030204" pitchFamily="34" charset="0"/>
                        </a:rPr>
                        <a:t>THỰC VẬT</a:t>
                      </a:r>
                      <a:endParaRPr lang="en-US" sz="3600" b="1"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xmlns="" val="395958080"/>
                  </a:ext>
                </a:extLst>
              </a:tr>
              <a:tr h="932481">
                <a:tc>
                  <a:txBody>
                    <a:bodyPr/>
                    <a:lstStyle/>
                    <a:p>
                      <a:pPr>
                        <a:lnSpc>
                          <a:spcPct val="150000"/>
                        </a:lnSpc>
                      </a:pPr>
                      <a:r>
                        <a:rPr lang="vi-VN" sz="36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3. </a:t>
                      </a:r>
                      <a:r>
                        <a:rPr lang="vi-VN" sz="3600" b="1" kern="1200" dirty="0">
                          <a:solidFill>
                            <a:srgbClr val="C00000"/>
                          </a:solidFill>
                          <a:latin typeface="Calibri" panose="020F0502020204030204" pitchFamily="34" charset="0"/>
                          <a:ea typeface="Calibri" panose="020F0502020204030204" pitchFamily="34" charset="0"/>
                          <a:cs typeface="Calibri" panose="020F0502020204030204" pitchFamily="34" charset="0"/>
                        </a:rPr>
                        <a:t>Thải các chất ra môi trường</a:t>
                      </a:r>
                      <a:endParaRPr lang="en-US" sz="3600" b="1" kern="1200" dirty="0">
                        <a:solidFill>
                          <a:srgbClr val="C00000"/>
                        </a:solidFill>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endParaRPr lang="en-US" sz="3600" b="1" kern="12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endParaRPr lang="en-US" sz="3600" b="1" kern="12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xmlns="" val="2110209424"/>
                  </a:ext>
                </a:extLst>
              </a:tr>
            </a:tbl>
          </a:graphicData>
        </a:graphic>
      </p:graphicFrame>
      <p:sp>
        <p:nvSpPr>
          <p:cNvPr id="3" name="Rectangle 2"/>
          <p:cNvSpPr/>
          <p:nvPr/>
        </p:nvSpPr>
        <p:spPr>
          <a:xfrm>
            <a:off x="378372" y="298103"/>
            <a:ext cx="11435256" cy="954107"/>
          </a:xfrm>
          <a:prstGeom prst="rect">
            <a:avLst/>
          </a:prstGeom>
        </p:spPr>
        <p:txBody>
          <a:bodyPr wrap="square">
            <a:spAutoFit/>
          </a:bodyPr>
          <a:lstStyle/>
          <a:p>
            <a:pPr lvl="0"/>
            <a:r>
              <a:rPr lang="en-US" sz="2800" b="1" dirty="0">
                <a:solidFill>
                  <a:srgbClr val="FF0000"/>
                </a:solidFill>
                <a:latin typeface="Calibri" panose="020F0502020204030204" pitchFamily="34" charset="0"/>
                <a:ea typeface="Calibri" panose="020F0502020204030204" pitchFamily="34" charset="0"/>
                <a:cs typeface="Calibri" panose="020F0502020204030204" pitchFamily="34" charset="0"/>
              </a:rPr>
              <a:t>II. CÁC DẤU HIỆU ĐẶC TRƯNG CỦA TRAO ĐỔI CHẤT VÀ CHUYỂN HÓA NĂNG LƯỢNG Ở SINH VẬT:</a:t>
            </a:r>
          </a:p>
        </p:txBody>
      </p:sp>
    </p:spTree>
    <p:extLst>
      <p:ext uri="{BB962C8B-B14F-4D97-AF65-F5344CB8AC3E}">
        <p14:creationId xmlns:p14="http://schemas.microsoft.com/office/powerpoint/2010/main" val="38850120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xmlns="" id="{AB8C311F-7253-4AED-9701-7FC0708C41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E2384209-CB15-4CDF-9D31-C44FD9A3F2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2633B3B5-CC90-43F0-8714-D31D1F3F02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A8D57A06-A426-446D-B02C-A2DC6B62E45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Hình ảnh 1">
            <a:extLst>
              <a:ext uri="{FF2B5EF4-FFF2-40B4-BE49-F238E27FC236}">
                <a16:creationId xmlns:a16="http://schemas.microsoft.com/office/drawing/2014/main" xmlns="" id="{908E72A2-F508-2C6A-F697-16FF7459CAA6}"/>
              </a:ext>
            </a:extLst>
          </p:cNvPr>
          <p:cNvPicPr>
            <a:picLocks noChangeAspect="1"/>
          </p:cNvPicPr>
          <p:nvPr/>
        </p:nvPicPr>
        <p:blipFill>
          <a:blip r:embed="rId2"/>
          <a:srcRect b="17329"/>
          <a:stretch/>
        </p:blipFill>
        <p:spPr>
          <a:xfrm>
            <a:off x="457200" y="457200"/>
            <a:ext cx="11277600" cy="5943600"/>
          </a:xfrm>
          <a:prstGeom prst="rect">
            <a:avLst/>
          </a:prstGeom>
        </p:spPr>
      </p:pic>
    </p:spTree>
    <p:extLst>
      <p:ext uri="{BB962C8B-B14F-4D97-AF65-F5344CB8AC3E}">
        <p14:creationId xmlns:p14="http://schemas.microsoft.com/office/powerpoint/2010/main" val="32113628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Bảng 2">
            <a:extLst>
              <a:ext uri="{FF2B5EF4-FFF2-40B4-BE49-F238E27FC236}">
                <a16:creationId xmlns:a16="http://schemas.microsoft.com/office/drawing/2014/main" xmlns="" id="{88C3388A-2FF9-96D7-E89B-6062BB82324F}"/>
              </a:ext>
            </a:extLst>
          </p:cNvPr>
          <p:cNvGraphicFramePr>
            <a:graphicFrameLocks noGrp="1"/>
          </p:cNvGraphicFramePr>
          <p:nvPr>
            <p:extLst>
              <p:ext uri="{D42A27DB-BD31-4B8C-83A1-F6EECF244321}">
                <p14:modId xmlns:p14="http://schemas.microsoft.com/office/powerpoint/2010/main" val="75047912"/>
              </p:ext>
            </p:extLst>
          </p:nvPr>
        </p:nvGraphicFramePr>
        <p:xfrm>
          <a:off x="360914" y="2268143"/>
          <a:ext cx="11450663" cy="3602322"/>
        </p:xfrm>
        <a:graphic>
          <a:graphicData uri="http://schemas.openxmlformats.org/drawingml/2006/table">
            <a:tbl>
              <a:tblPr firstRow="1" bandRow="1">
                <a:tableStyleId>{5C22544A-7EE6-4342-B048-85BDC9FD1C3A}</a:tableStyleId>
              </a:tblPr>
              <a:tblGrid>
                <a:gridCol w="3773837">
                  <a:extLst>
                    <a:ext uri="{9D8B030D-6E8A-4147-A177-3AD203B41FA5}">
                      <a16:colId xmlns:a16="http://schemas.microsoft.com/office/drawing/2014/main" xmlns="" val="1899471461"/>
                    </a:ext>
                  </a:extLst>
                </a:gridCol>
                <a:gridCol w="3838413">
                  <a:extLst>
                    <a:ext uri="{9D8B030D-6E8A-4147-A177-3AD203B41FA5}">
                      <a16:colId xmlns:a16="http://schemas.microsoft.com/office/drawing/2014/main" xmlns="" val="1482791007"/>
                    </a:ext>
                  </a:extLst>
                </a:gridCol>
                <a:gridCol w="3838413">
                  <a:extLst>
                    <a:ext uri="{9D8B030D-6E8A-4147-A177-3AD203B41FA5}">
                      <a16:colId xmlns:a16="http://schemas.microsoft.com/office/drawing/2014/main" xmlns="" val="3358125664"/>
                    </a:ext>
                  </a:extLst>
                </a:gridCol>
              </a:tblGrid>
              <a:tr h="932481">
                <a:tc rowSpan="2">
                  <a:txBody>
                    <a:bodyPr/>
                    <a:lstStyle/>
                    <a:p>
                      <a:pPr algn="ctr"/>
                      <a:r>
                        <a:rPr lang="vi-VN" sz="3600" b="1" dirty="0">
                          <a:latin typeface="Calibri" panose="020F0502020204030204" pitchFamily="34" charset="0"/>
                          <a:ea typeface="Calibri" panose="020F0502020204030204" pitchFamily="34" charset="0"/>
                          <a:cs typeface="Calibri" panose="020F0502020204030204" pitchFamily="34" charset="0"/>
                        </a:rPr>
                        <a:t>DẤU HIỆU ĐẶC TRƯNG</a:t>
                      </a:r>
                      <a:endParaRPr lang="en-US" sz="3600" b="1" dirty="0">
                        <a:latin typeface="Calibri" panose="020F0502020204030204" pitchFamily="34" charset="0"/>
                        <a:ea typeface="Calibri" panose="020F0502020204030204" pitchFamily="34" charset="0"/>
                        <a:cs typeface="Calibri" panose="020F0502020204030204" pitchFamily="34" charset="0"/>
                      </a:endParaRPr>
                    </a:p>
                  </a:txBody>
                  <a:tcPr/>
                </a:tc>
                <a:tc gridSpan="2">
                  <a:txBody>
                    <a:bodyPr/>
                    <a:lstStyle/>
                    <a:p>
                      <a:pPr algn="ctr"/>
                      <a:r>
                        <a:rPr lang="vi-VN" sz="3600" b="1" dirty="0">
                          <a:latin typeface="Calibri" panose="020F0502020204030204" pitchFamily="34" charset="0"/>
                          <a:ea typeface="Calibri" panose="020F0502020204030204" pitchFamily="34" charset="0"/>
                          <a:cs typeface="Calibri" panose="020F0502020204030204" pitchFamily="34" charset="0"/>
                        </a:rPr>
                        <a:t>DẪN CHỨNG</a:t>
                      </a:r>
                      <a:endParaRPr lang="en-US" sz="3600" b="1" dirty="0">
                        <a:latin typeface="Calibri" panose="020F0502020204030204" pitchFamily="34" charset="0"/>
                        <a:ea typeface="Calibri" panose="020F0502020204030204" pitchFamily="34" charset="0"/>
                        <a:cs typeface="Calibri" panose="020F0502020204030204" pitchFamily="34" charset="0"/>
                      </a:endParaRPr>
                    </a:p>
                  </a:txBody>
                  <a:tcPr/>
                </a:tc>
                <a:tc hMerge="1">
                  <a:txBody>
                    <a:bodyPr/>
                    <a:lstStyle/>
                    <a:p>
                      <a:endParaRPr lang="en-US" dirty="0"/>
                    </a:p>
                  </a:txBody>
                  <a:tcPr/>
                </a:tc>
                <a:extLst>
                  <a:ext uri="{0D108BD9-81ED-4DB2-BD59-A6C34878D82A}">
                    <a16:rowId xmlns:a16="http://schemas.microsoft.com/office/drawing/2014/main" xmlns="" val="4170257332"/>
                  </a:ext>
                </a:extLst>
              </a:tr>
              <a:tr h="932481">
                <a:tc vMerge="1">
                  <a:txBody>
                    <a:bodyPr/>
                    <a:lstStyle/>
                    <a:p>
                      <a:endParaRPr lang="en-US" dirty="0"/>
                    </a:p>
                  </a:txBody>
                  <a:tcPr/>
                </a:tc>
                <a:tc>
                  <a:txBody>
                    <a:bodyPr/>
                    <a:lstStyle/>
                    <a:p>
                      <a:pPr algn="ctr"/>
                      <a:r>
                        <a:rPr lang="vi-VN" sz="3600" b="1" dirty="0">
                          <a:latin typeface="Calibri" panose="020F0502020204030204" pitchFamily="34" charset="0"/>
                          <a:ea typeface="Calibri" panose="020F0502020204030204" pitchFamily="34" charset="0"/>
                          <a:cs typeface="Calibri" panose="020F0502020204030204" pitchFamily="34" charset="0"/>
                        </a:rPr>
                        <a:t>ĐỘNG VẬT</a:t>
                      </a:r>
                      <a:endParaRPr lang="en-US" sz="3600" b="1"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vi-VN" sz="3600" b="1" dirty="0">
                          <a:latin typeface="Calibri" panose="020F0502020204030204" pitchFamily="34" charset="0"/>
                          <a:ea typeface="Calibri" panose="020F0502020204030204" pitchFamily="34" charset="0"/>
                          <a:cs typeface="Calibri" panose="020F0502020204030204" pitchFamily="34" charset="0"/>
                        </a:rPr>
                        <a:t>THỰC VẬT</a:t>
                      </a:r>
                      <a:endParaRPr lang="en-US" sz="3600" b="1"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xmlns="" val="395958080"/>
                  </a:ext>
                </a:extLst>
              </a:tr>
              <a:tr h="932481">
                <a:tc>
                  <a:txBody>
                    <a:bodyPr/>
                    <a:lstStyle/>
                    <a:p>
                      <a:pPr>
                        <a:lnSpc>
                          <a:spcPct val="150000"/>
                        </a:lnSpc>
                      </a:pPr>
                      <a:r>
                        <a:rPr lang="vi-VN" sz="36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3. </a:t>
                      </a:r>
                      <a:r>
                        <a:rPr lang="vi-VN" sz="3600" b="1" kern="1200" dirty="0">
                          <a:solidFill>
                            <a:srgbClr val="C00000"/>
                          </a:solidFill>
                          <a:latin typeface="Calibri" panose="020F0502020204030204" pitchFamily="34" charset="0"/>
                          <a:ea typeface="Calibri" panose="020F0502020204030204" pitchFamily="34" charset="0"/>
                          <a:cs typeface="Calibri" panose="020F0502020204030204" pitchFamily="34" charset="0"/>
                        </a:rPr>
                        <a:t>Thải các chất ra môi trường</a:t>
                      </a:r>
                      <a:endParaRPr lang="en-US" sz="3600" b="1" kern="1200" dirty="0">
                        <a:solidFill>
                          <a:srgbClr val="C00000"/>
                        </a:solidFill>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r>
                        <a:rPr lang="vi-VN" sz="36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vi-VN" sz="36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Ure</a:t>
                      </a:r>
                      <a:r>
                        <a:rPr lang="vi-VN" sz="36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từ máu </a:t>
                      </a:r>
                      <a:r>
                        <a:rPr lang="vi-VN" sz="3600" b="1" kern="1200" dirty="0">
                          <a:solidFill>
                            <a:srgbClr val="00206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nước tiểu.</a:t>
                      </a:r>
                    </a:p>
                    <a:p>
                      <a:pPr algn="just"/>
                      <a:r>
                        <a:rPr lang="vi-VN" sz="3600" b="1" kern="1200" dirty="0">
                          <a:solidFill>
                            <a:srgbClr val="00206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endParaRPr lang="en-US" sz="3600" b="1" kern="12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r>
                        <a:rPr lang="vi-VN" sz="36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Hiện tượng thoát hơi nước.</a:t>
                      </a:r>
                    </a:p>
                    <a:p>
                      <a:pPr algn="just"/>
                      <a:r>
                        <a:rPr lang="vi-VN" sz="36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endParaRPr lang="en-US" sz="3600" b="1" kern="12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xmlns="" val="2110209424"/>
                  </a:ext>
                </a:extLst>
              </a:tr>
            </a:tbl>
          </a:graphicData>
        </a:graphic>
      </p:graphicFrame>
      <p:sp>
        <p:nvSpPr>
          <p:cNvPr id="3" name="Rectangle 2"/>
          <p:cNvSpPr/>
          <p:nvPr/>
        </p:nvSpPr>
        <p:spPr>
          <a:xfrm>
            <a:off x="378373" y="476779"/>
            <a:ext cx="11403724" cy="954107"/>
          </a:xfrm>
          <a:prstGeom prst="rect">
            <a:avLst/>
          </a:prstGeom>
        </p:spPr>
        <p:txBody>
          <a:bodyPr wrap="square">
            <a:spAutoFit/>
          </a:bodyPr>
          <a:lstStyle/>
          <a:p>
            <a:pPr lvl="0"/>
            <a:r>
              <a:rPr lang="en-US" sz="2800" b="1" dirty="0">
                <a:solidFill>
                  <a:srgbClr val="FF0000"/>
                </a:solidFill>
                <a:latin typeface="Calibri" panose="020F0502020204030204" pitchFamily="34" charset="0"/>
                <a:ea typeface="Calibri" panose="020F0502020204030204" pitchFamily="34" charset="0"/>
                <a:cs typeface="Calibri" panose="020F0502020204030204" pitchFamily="34" charset="0"/>
              </a:rPr>
              <a:t>II. CÁC DẤU HIỆU ĐẶC TRƯNG CỦA TRAO ĐỔI CHẤT VÀ CHUYỂN HÓA NĂNG LƯỢNG Ở SINH VẬT:</a:t>
            </a:r>
          </a:p>
        </p:txBody>
      </p:sp>
    </p:spTree>
    <p:extLst>
      <p:ext uri="{BB962C8B-B14F-4D97-AF65-F5344CB8AC3E}">
        <p14:creationId xmlns:p14="http://schemas.microsoft.com/office/powerpoint/2010/main" val="28974986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14833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Bảng 2">
            <a:extLst>
              <a:ext uri="{FF2B5EF4-FFF2-40B4-BE49-F238E27FC236}">
                <a16:creationId xmlns:a16="http://schemas.microsoft.com/office/drawing/2014/main" xmlns="" id="{88C3388A-2FF9-96D7-E89B-6062BB82324F}"/>
              </a:ext>
            </a:extLst>
          </p:cNvPr>
          <p:cNvGraphicFramePr>
            <a:graphicFrameLocks noGrp="1"/>
          </p:cNvGraphicFramePr>
          <p:nvPr>
            <p:extLst>
              <p:ext uri="{D42A27DB-BD31-4B8C-83A1-F6EECF244321}">
                <p14:modId xmlns:p14="http://schemas.microsoft.com/office/powerpoint/2010/main" val="44815215"/>
              </p:ext>
            </p:extLst>
          </p:nvPr>
        </p:nvGraphicFramePr>
        <p:xfrm>
          <a:off x="412710" y="2069487"/>
          <a:ext cx="11450663" cy="4541520"/>
        </p:xfrm>
        <a:graphic>
          <a:graphicData uri="http://schemas.openxmlformats.org/drawingml/2006/table">
            <a:tbl>
              <a:tblPr firstRow="1" bandRow="1">
                <a:tableStyleId>{5C22544A-7EE6-4342-B048-85BDC9FD1C3A}</a:tableStyleId>
              </a:tblPr>
              <a:tblGrid>
                <a:gridCol w="3773837">
                  <a:extLst>
                    <a:ext uri="{9D8B030D-6E8A-4147-A177-3AD203B41FA5}">
                      <a16:colId xmlns:a16="http://schemas.microsoft.com/office/drawing/2014/main" xmlns="" val="1899471461"/>
                    </a:ext>
                  </a:extLst>
                </a:gridCol>
                <a:gridCol w="3838413">
                  <a:extLst>
                    <a:ext uri="{9D8B030D-6E8A-4147-A177-3AD203B41FA5}">
                      <a16:colId xmlns:a16="http://schemas.microsoft.com/office/drawing/2014/main" xmlns="" val="1482791007"/>
                    </a:ext>
                  </a:extLst>
                </a:gridCol>
                <a:gridCol w="3838413">
                  <a:extLst>
                    <a:ext uri="{9D8B030D-6E8A-4147-A177-3AD203B41FA5}">
                      <a16:colId xmlns:a16="http://schemas.microsoft.com/office/drawing/2014/main" xmlns="" val="3358125664"/>
                    </a:ext>
                  </a:extLst>
                </a:gridCol>
              </a:tblGrid>
              <a:tr h="621219">
                <a:tc rowSpan="2">
                  <a:txBody>
                    <a:bodyPr/>
                    <a:lstStyle/>
                    <a:p>
                      <a:pPr algn="ctr"/>
                      <a:r>
                        <a:rPr lang="vi-VN" sz="4000" b="1" dirty="0">
                          <a:latin typeface="Calibri" panose="020F0502020204030204" pitchFamily="34" charset="0"/>
                          <a:ea typeface="Calibri" panose="020F0502020204030204" pitchFamily="34" charset="0"/>
                          <a:cs typeface="Calibri" panose="020F0502020204030204" pitchFamily="34" charset="0"/>
                        </a:rPr>
                        <a:t>DẤU HIỆU ĐẶC TRƯNG</a:t>
                      </a:r>
                      <a:endParaRPr lang="en-US" sz="4000" b="1" dirty="0">
                        <a:latin typeface="Calibri" panose="020F0502020204030204" pitchFamily="34" charset="0"/>
                        <a:ea typeface="Calibri" panose="020F0502020204030204" pitchFamily="34" charset="0"/>
                        <a:cs typeface="Calibri" panose="020F0502020204030204" pitchFamily="34" charset="0"/>
                      </a:endParaRPr>
                    </a:p>
                  </a:txBody>
                  <a:tcPr/>
                </a:tc>
                <a:tc gridSpan="2">
                  <a:txBody>
                    <a:bodyPr/>
                    <a:lstStyle/>
                    <a:p>
                      <a:pPr algn="ctr"/>
                      <a:r>
                        <a:rPr lang="vi-VN" sz="4000" b="1" dirty="0">
                          <a:latin typeface="Calibri" panose="020F0502020204030204" pitchFamily="34" charset="0"/>
                          <a:ea typeface="Calibri" panose="020F0502020204030204" pitchFamily="34" charset="0"/>
                          <a:cs typeface="Calibri" panose="020F0502020204030204" pitchFamily="34" charset="0"/>
                        </a:rPr>
                        <a:t>DẪN CHỨNG</a:t>
                      </a:r>
                      <a:endParaRPr lang="en-US" sz="4000" b="1" dirty="0">
                        <a:latin typeface="Calibri" panose="020F0502020204030204" pitchFamily="34" charset="0"/>
                        <a:ea typeface="Calibri" panose="020F0502020204030204" pitchFamily="34" charset="0"/>
                        <a:cs typeface="Calibri" panose="020F0502020204030204" pitchFamily="34" charset="0"/>
                      </a:endParaRPr>
                    </a:p>
                  </a:txBody>
                  <a:tcPr/>
                </a:tc>
                <a:tc hMerge="1">
                  <a:txBody>
                    <a:bodyPr/>
                    <a:lstStyle/>
                    <a:p>
                      <a:endParaRPr lang="en-US" dirty="0"/>
                    </a:p>
                  </a:txBody>
                  <a:tcPr/>
                </a:tc>
                <a:extLst>
                  <a:ext uri="{0D108BD9-81ED-4DB2-BD59-A6C34878D82A}">
                    <a16:rowId xmlns:a16="http://schemas.microsoft.com/office/drawing/2014/main" xmlns="" val="4170257332"/>
                  </a:ext>
                </a:extLst>
              </a:tr>
              <a:tr h="418106">
                <a:tc vMerge="1">
                  <a:txBody>
                    <a:bodyPr/>
                    <a:lstStyle/>
                    <a:p>
                      <a:endParaRPr lang="en-US" dirty="0"/>
                    </a:p>
                  </a:txBody>
                  <a:tcPr/>
                </a:tc>
                <a:tc>
                  <a:txBody>
                    <a:bodyPr/>
                    <a:lstStyle/>
                    <a:p>
                      <a:pPr algn="ctr"/>
                      <a:r>
                        <a:rPr lang="vi-VN" sz="4000" b="1" dirty="0">
                          <a:latin typeface="Calibri" panose="020F0502020204030204" pitchFamily="34" charset="0"/>
                          <a:ea typeface="Calibri" panose="020F0502020204030204" pitchFamily="34" charset="0"/>
                          <a:cs typeface="Calibri" panose="020F0502020204030204" pitchFamily="34" charset="0"/>
                        </a:rPr>
                        <a:t>ĐỘNG VẬT</a:t>
                      </a:r>
                      <a:endParaRPr lang="en-US" sz="4000" b="1"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vi-VN" sz="4000" b="1" dirty="0">
                          <a:latin typeface="Calibri" panose="020F0502020204030204" pitchFamily="34" charset="0"/>
                          <a:ea typeface="Calibri" panose="020F0502020204030204" pitchFamily="34" charset="0"/>
                          <a:cs typeface="Calibri" panose="020F0502020204030204" pitchFamily="34" charset="0"/>
                        </a:rPr>
                        <a:t>THỰC VẬT</a:t>
                      </a:r>
                      <a:endParaRPr lang="en-US" sz="4000" b="1"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xmlns="" val="395958080"/>
                  </a:ext>
                </a:extLst>
              </a:tr>
              <a:tr h="1152985">
                <a:tc>
                  <a:txBody>
                    <a:bodyPr/>
                    <a:lstStyle/>
                    <a:p>
                      <a:pPr>
                        <a:lnSpc>
                          <a:spcPct val="150000"/>
                        </a:lnSpc>
                      </a:pPr>
                      <a:r>
                        <a:rPr lang="vi-VN" sz="40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4. </a:t>
                      </a:r>
                      <a:r>
                        <a:rPr lang="vi-VN" sz="4000" b="1" kern="1200" dirty="0">
                          <a:solidFill>
                            <a:srgbClr val="C00000"/>
                          </a:solidFill>
                          <a:latin typeface="Calibri" panose="020F0502020204030204" pitchFamily="34" charset="0"/>
                          <a:ea typeface="Calibri" panose="020F0502020204030204" pitchFamily="34" charset="0"/>
                          <a:cs typeface="Calibri" panose="020F0502020204030204" pitchFamily="34" charset="0"/>
                        </a:rPr>
                        <a:t>Điều hòa</a:t>
                      </a:r>
                      <a:endParaRPr lang="en-US" sz="4000" b="1" kern="1200" dirty="0">
                        <a:solidFill>
                          <a:srgbClr val="C00000"/>
                        </a:solidFill>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endParaRPr lang="vi-VN" sz="4000" b="1" kern="12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endParaRPr lang="vi-VN" sz="4000" b="1" kern="12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endParaRPr lang="vi-VN" sz="4000" b="1" kern="12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endParaRPr lang="vi-VN" sz="4000" b="1" kern="12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endParaRPr lang="vi-VN" sz="4000" b="1" kern="12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endParaRPr lang="en-US" sz="4000" b="1" kern="12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xmlns="" val="2110209424"/>
                  </a:ext>
                </a:extLst>
              </a:tr>
            </a:tbl>
          </a:graphicData>
        </a:graphic>
      </p:graphicFrame>
      <p:sp>
        <p:nvSpPr>
          <p:cNvPr id="3" name="Rectangle 2"/>
          <p:cNvSpPr/>
          <p:nvPr/>
        </p:nvSpPr>
        <p:spPr>
          <a:xfrm>
            <a:off x="441435" y="518820"/>
            <a:ext cx="11382703" cy="954107"/>
          </a:xfrm>
          <a:prstGeom prst="rect">
            <a:avLst/>
          </a:prstGeom>
        </p:spPr>
        <p:txBody>
          <a:bodyPr wrap="square">
            <a:spAutoFit/>
          </a:bodyPr>
          <a:lstStyle/>
          <a:p>
            <a:pPr lvl="0"/>
            <a:r>
              <a:rPr lang="en-US" sz="2800" b="1" dirty="0">
                <a:solidFill>
                  <a:srgbClr val="FF0000"/>
                </a:solidFill>
                <a:latin typeface="Calibri" panose="020F0502020204030204" pitchFamily="34" charset="0"/>
                <a:ea typeface="Calibri" panose="020F0502020204030204" pitchFamily="34" charset="0"/>
                <a:cs typeface="Calibri" panose="020F0502020204030204" pitchFamily="34" charset="0"/>
              </a:rPr>
              <a:t>II. CÁC DẤU HIỆU ĐẶC TRƯNG CỦA TRAO ĐỔI CHẤT VÀ CHUYỂN HÓA NĂNG LƯỢNG Ở SINH VẬT:</a:t>
            </a:r>
          </a:p>
        </p:txBody>
      </p:sp>
    </p:spTree>
    <p:extLst>
      <p:ext uri="{BB962C8B-B14F-4D97-AF65-F5344CB8AC3E}">
        <p14:creationId xmlns:p14="http://schemas.microsoft.com/office/powerpoint/2010/main" val="32346059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82936" y="309706"/>
            <a:ext cx="6113479" cy="2062103"/>
          </a:xfrm>
          <a:prstGeom prst="rect">
            <a:avLst/>
          </a:prstGeom>
        </p:spPr>
        <p:txBody>
          <a:bodyPr wrap="square">
            <a:spAutoFit/>
          </a:bodyPr>
          <a:lstStyle/>
          <a:p>
            <a:pPr algn="just"/>
            <a:r>
              <a:rPr lang="vi-VN" sz="3200"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Quá trình trao đổi chất và chuyển </a:t>
            </a:r>
            <a:r>
              <a:rPr lang="vi-VN" sz="3200" b="1"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hoá</a:t>
            </a:r>
            <a:r>
              <a:rPr lang="vi-VN" sz="3200"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 năng lượng luôn được </a:t>
            </a:r>
            <a:r>
              <a:rPr lang="vi-VN" sz="3200" b="1" dirty="0">
                <a:latin typeface="Calibri" panose="020F0502020204030204" pitchFamily="34" charset="0"/>
                <a:ea typeface="Calibri" panose="020F0502020204030204" pitchFamily="34" charset="0"/>
                <a:cs typeface="Calibri" panose="020F0502020204030204" pitchFamily="34" charset="0"/>
              </a:rPr>
              <a:t>điều chỉnh </a:t>
            </a:r>
            <a:r>
              <a:rPr lang="vi-VN" sz="3200"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phù hợp với nhu cầu của</a:t>
            </a:r>
            <a:r>
              <a:rPr lang="en-US" sz="3200"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 </a:t>
            </a:r>
            <a:r>
              <a:rPr lang="vi-VN" sz="3200"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cơ thể thông qua</a:t>
            </a:r>
            <a:endParaRPr lang="en-US" sz="3200"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16" name="Rectangle 15"/>
          <p:cNvSpPr/>
          <p:nvPr/>
        </p:nvSpPr>
        <p:spPr>
          <a:xfrm>
            <a:off x="7115386" y="55562"/>
            <a:ext cx="4671456" cy="584775"/>
          </a:xfrm>
          <a:prstGeom prst="rect">
            <a:avLst/>
          </a:prstGeom>
        </p:spPr>
        <p:txBody>
          <a:bodyPr wrap="square">
            <a:spAutoFit/>
          </a:bodyPr>
          <a:lstStyle/>
          <a:p>
            <a:r>
              <a:rPr lang="vi-VN"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hormone</a:t>
            </a:r>
            <a:r>
              <a:rPr lang="vi-VN"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(ở thực vật).</a:t>
            </a:r>
            <a:endParaRPr lang="en-US" sz="3200" b="1" dirty="0">
              <a:latin typeface="Calibri" panose="020F0502020204030204" pitchFamily="34" charset="0"/>
              <a:ea typeface="Calibri" panose="020F0502020204030204" pitchFamily="34" charset="0"/>
              <a:cs typeface="Calibri" panose="020F0502020204030204" pitchFamily="34" charset="0"/>
            </a:endParaRPr>
          </a:p>
        </p:txBody>
      </p:sp>
      <p:sp>
        <p:nvSpPr>
          <p:cNvPr id="17" name="Rectangle 16"/>
          <p:cNvSpPr/>
          <p:nvPr/>
        </p:nvSpPr>
        <p:spPr>
          <a:xfrm>
            <a:off x="6761745" y="1374221"/>
            <a:ext cx="4728677" cy="1077218"/>
          </a:xfrm>
          <a:prstGeom prst="rect">
            <a:avLst/>
          </a:prstGeom>
        </p:spPr>
        <p:txBody>
          <a:bodyPr wrap="square">
            <a:spAutoFit/>
          </a:bodyPr>
          <a:lstStyle/>
          <a:p>
            <a:pPr algn="ctr"/>
            <a:r>
              <a:rPr lang="vi-VN" sz="3200" b="1" dirty="0">
                <a:solidFill>
                  <a:srgbClr val="000000"/>
                </a:solidFill>
                <a:latin typeface="Calibri" panose="020F0502020204030204" pitchFamily="34" charset="0"/>
                <a:ea typeface="Calibri" panose="020F0502020204030204" pitchFamily="34" charset="0"/>
                <a:cs typeface="Calibri" panose="020F0502020204030204" pitchFamily="34" charset="0"/>
              </a:rPr>
              <a:t>hệ thần kinh hoặc </a:t>
            </a:r>
            <a:r>
              <a:rPr lang="vi-VN"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hormone</a:t>
            </a:r>
            <a:r>
              <a:rPr lang="vi-VN"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(ở động vật)</a:t>
            </a:r>
            <a:endParaRPr lang="en-US" sz="3200" b="1" dirty="0">
              <a:latin typeface="Calibri" panose="020F0502020204030204" pitchFamily="34" charset="0"/>
              <a:ea typeface="Calibri" panose="020F0502020204030204" pitchFamily="34" charset="0"/>
              <a:cs typeface="Calibri" panose="020F0502020204030204" pitchFamily="34" charset="0"/>
            </a:endParaRPr>
          </a:p>
        </p:txBody>
      </p:sp>
      <p:cxnSp>
        <p:nvCxnSpPr>
          <p:cNvPr id="18" name="Straight Arrow Connector 17"/>
          <p:cNvCxnSpPr/>
          <p:nvPr/>
        </p:nvCxnSpPr>
        <p:spPr>
          <a:xfrm flipV="1">
            <a:off x="6399005" y="333280"/>
            <a:ext cx="725480" cy="956222"/>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6410150" y="1280017"/>
            <a:ext cx="753586" cy="651521"/>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pic>
        <p:nvPicPr>
          <p:cNvPr id="22"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936" y="2588364"/>
            <a:ext cx="2050621" cy="3330739"/>
          </a:xfrm>
          <a:prstGeom prst="rect">
            <a:avLst/>
          </a:prstGeom>
        </p:spPr>
      </p:pic>
      <p:sp>
        <p:nvSpPr>
          <p:cNvPr id="27" name="TextBox 11"/>
          <p:cNvSpPr txBox="1"/>
          <p:nvPr/>
        </p:nvSpPr>
        <p:spPr>
          <a:xfrm>
            <a:off x="2579043" y="2878275"/>
            <a:ext cx="3856939" cy="3447098"/>
          </a:xfrm>
          <a:prstGeom prst="rect">
            <a:avLst/>
          </a:prstGeom>
        </p:spPr>
        <p:txBody>
          <a:bodyPr wrap="square" lIns="0" tIns="0" rIns="0" bIns="0" rtlCol="0" anchor="t">
            <a:spAutoFit/>
          </a:bodyPr>
          <a:lstStyle/>
          <a:p>
            <a:pPr algn="just"/>
            <a:r>
              <a:rPr lang="vi-VN"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Khi</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3200" b="1" dirty="0">
                <a:solidFill>
                  <a:srgbClr val="000000"/>
                </a:solidFill>
                <a:latin typeface="Calibri" panose="020F0502020204030204" pitchFamily="34" charset="0"/>
                <a:ea typeface="Calibri" panose="020F0502020204030204" pitchFamily="34" charset="0"/>
                <a:cs typeface="Calibri" panose="020F0502020204030204" pitchFamily="34" charset="0"/>
              </a:rPr>
              <a:t>gặp điều kiện khô hạn, cơ thể thực vật tổng hợp abscisic acid gây ức chế trao đổi chất và chuyển</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3200" b="1" dirty="0">
                <a:solidFill>
                  <a:srgbClr val="000000"/>
                </a:solidFill>
                <a:latin typeface="Calibri" panose="020F0502020204030204" pitchFamily="34" charset="0"/>
                <a:ea typeface="Calibri" panose="020F0502020204030204" pitchFamily="34" charset="0"/>
                <a:cs typeface="Calibri" panose="020F0502020204030204" pitchFamily="34" charset="0"/>
              </a:rPr>
              <a:t>hoá năng lượng (cây rụng lá,...)</a:t>
            </a:r>
            <a:endPar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28" name="TextBox 11"/>
          <p:cNvSpPr txBox="1"/>
          <p:nvPr/>
        </p:nvSpPr>
        <p:spPr>
          <a:xfrm>
            <a:off x="3011733" y="2342142"/>
            <a:ext cx="1921456" cy="492443"/>
          </a:xfrm>
          <a:prstGeom prst="rect">
            <a:avLst/>
          </a:prstGeom>
        </p:spPr>
        <p:txBody>
          <a:bodyPr wrap="square" lIns="0" tIns="0" rIns="0" bIns="0" rtlCol="0" anchor="t">
            <a:spAutoFit/>
          </a:bodyPr>
          <a:lstStyle/>
          <a:p>
            <a:pPr algn="just"/>
            <a:r>
              <a:rPr lang="vi-VN" sz="3200" u="sng"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u="sng" dirty="0">
                <a:solidFill>
                  <a:srgbClr val="C00000"/>
                </a:solidFill>
                <a:latin typeface="Calibri" panose="020F0502020204030204" pitchFamily="34" charset="0"/>
                <a:ea typeface="Calibri" panose="020F0502020204030204" pitchFamily="34" charset="0"/>
                <a:cs typeface="Calibri" panose="020F0502020204030204" pitchFamily="34" charset="0"/>
              </a:rPr>
              <a:t>Ở </a:t>
            </a:r>
            <a:r>
              <a:rPr lang="en-US" sz="3200" b="1" u="sng" dirty="0" err="1">
                <a:solidFill>
                  <a:srgbClr val="C00000"/>
                </a:solidFill>
                <a:latin typeface="Calibri" panose="020F0502020204030204" pitchFamily="34" charset="0"/>
                <a:ea typeface="Calibri" panose="020F0502020204030204" pitchFamily="34" charset="0"/>
                <a:cs typeface="Calibri" panose="020F0502020204030204" pitchFamily="34" charset="0"/>
              </a:rPr>
              <a:t>thực</a:t>
            </a:r>
            <a:r>
              <a:rPr lang="en-US" sz="3200" b="1" u="sng"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u="sng" dirty="0" err="1">
                <a:solidFill>
                  <a:srgbClr val="C00000"/>
                </a:solidFill>
                <a:latin typeface="Calibri" panose="020F0502020204030204" pitchFamily="34" charset="0"/>
                <a:ea typeface="Calibri" panose="020F0502020204030204" pitchFamily="34" charset="0"/>
                <a:cs typeface="Calibri" panose="020F0502020204030204" pitchFamily="34" charset="0"/>
              </a:rPr>
              <a:t>vật</a:t>
            </a:r>
            <a:endParaRPr lang="en-US" sz="3200" b="1" u="sng"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
        <p:nvSpPr>
          <p:cNvPr id="23" name="TextBox 11"/>
          <p:cNvSpPr txBox="1"/>
          <p:nvPr/>
        </p:nvSpPr>
        <p:spPr>
          <a:xfrm>
            <a:off x="9064779" y="2536158"/>
            <a:ext cx="2493737" cy="492443"/>
          </a:xfrm>
          <a:prstGeom prst="rect">
            <a:avLst/>
          </a:prstGeom>
        </p:spPr>
        <p:txBody>
          <a:bodyPr wrap="square" lIns="0" tIns="0" rIns="0" bIns="0" rtlCol="0" anchor="t">
            <a:spAutoFit/>
          </a:bodyPr>
          <a:lstStyle/>
          <a:p>
            <a:pPr algn="just"/>
            <a:r>
              <a:rPr lang="vi-VN" sz="3200" u="sng"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u="sng" dirty="0">
                <a:solidFill>
                  <a:srgbClr val="C00000"/>
                </a:solidFill>
                <a:latin typeface="Calibri" panose="020F0502020204030204" pitchFamily="34" charset="0"/>
                <a:ea typeface="Calibri" panose="020F0502020204030204" pitchFamily="34" charset="0"/>
                <a:cs typeface="Calibri" panose="020F0502020204030204" pitchFamily="34" charset="0"/>
              </a:rPr>
              <a:t>Ở </a:t>
            </a:r>
            <a:r>
              <a:rPr lang="en-US" sz="3200" b="1" u="sng" dirty="0" err="1">
                <a:solidFill>
                  <a:srgbClr val="C00000"/>
                </a:solidFill>
                <a:latin typeface="Calibri" panose="020F0502020204030204" pitchFamily="34" charset="0"/>
                <a:ea typeface="Calibri" panose="020F0502020204030204" pitchFamily="34" charset="0"/>
                <a:cs typeface="Calibri" panose="020F0502020204030204" pitchFamily="34" charset="0"/>
              </a:rPr>
              <a:t>Động</a:t>
            </a:r>
            <a:r>
              <a:rPr lang="en-US" sz="3200" b="1" u="sng"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u="sng" dirty="0" err="1">
                <a:solidFill>
                  <a:srgbClr val="C00000"/>
                </a:solidFill>
                <a:latin typeface="Calibri" panose="020F0502020204030204" pitchFamily="34" charset="0"/>
                <a:ea typeface="Calibri" panose="020F0502020204030204" pitchFamily="34" charset="0"/>
                <a:cs typeface="Calibri" panose="020F0502020204030204" pitchFamily="34" charset="0"/>
              </a:rPr>
              <a:t>vật</a:t>
            </a:r>
            <a:endParaRPr lang="en-US" sz="3200" b="1" u="sng"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
        <p:nvSpPr>
          <p:cNvPr id="31" name="Rectangle 30"/>
          <p:cNvSpPr/>
          <p:nvPr/>
        </p:nvSpPr>
        <p:spPr>
          <a:xfrm>
            <a:off x="8947620" y="3357761"/>
            <a:ext cx="3042005" cy="3046988"/>
          </a:xfrm>
          <a:prstGeom prst="rect">
            <a:avLst/>
          </a:prstGeom>
        </p:spPr>
        <p:txBody>
          <a:bodyPr wrap="square">
            <a:spAutoFit/>
          </a:bodyPr>
          <a:lstStyle/>
          <a:p>
            <a:pPr algn="just"/>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H</a:t>
            </a:r>
            <a:r>
              <a:rPr lang="vi-VN" sz="3200" b="1" dirty="0">
                <a:solidFill>
                  <a:srgbClr val="000000"/>
                </a:solidFill>
                <a:latin typeface="Calibri" panose="020F0502020204030204" pitchFamily="34" charset="0"/>
                <a:ea typeface="Calibri" panose="020F0502020204030204" pitchFamily="34" charset="0"/>
                <a:cs typeface="Calibri" panose="020F0502020204030204" pitchFamily="34" charset="0"/>
              </a:rPr>
              <a:t>ệ thần kinh sinh dưỡng ch</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i</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3200" b="1" dirty="0">
                <a:solidFill>
                  <a:srgbClr val="000000"/>
                </a:solidFill>
                <a:latin typeface="Calibri" panose="020F0502020204030204" pitchFamily="34" charset="0"/>
                <a:ea typeface="Calibri" panose="020F0502020204030204" pitchFamily="34" charset="0"/>
                <a:cs typeface="Calibri" panose="020F0502020204030204" pitchFamily="34" charset="0"/>
              </a:rPr>
              <a:t>phối quá trình tiêu </a:t>
            </a:r>
            <a:r>
              <a:rPr lang="vi-VN"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hoá</a:t>
            </a:r>
            <a:r>
              <a:rPr lang="vi-VN"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hấp thụ thức</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3200" b="1" dirty="0">
                <a:solidFill>
                  <a:srgbClr val="000000"/>
                </a:solidFill>
                <a:latin typeface="Calibri" panose="020F0502020204030204" pitchFamily="34" charset="0"/>
                <a:ea typeface="Calibri" panose="020F0502020204030204" pitchFamily="34" charset="0"/>
                <a:cs typeface="Calibri" panose="020F0502020204030204" pitchFamily="34" charset="0"/>
              </a:rPr>
              <a:t>ăn ở người</a:t>
            </a:r>
            <a:endParaRPr lang="en-US" sz="3200" b="1" dirty="0">
              <a:latin typeface="Calibri" panose="020F0502020204030204" pitchFamily="34" charset="0"/>
              <a:ea typeface="Calibri" panose="020F0502020204030204" pitchFamily="34" charset="0"/>
              <a:cs typeface="Calibri" panose="020F0502020204030204" pitchFamily="34" charset="0"/>
            </a:endParaRPr>
          </a:p>
        </p:txBody>
      </p:sp>
      <p:pic>
        <p:nvPicPr>
          <p:cNvPr id="32" name="Picture 31"/>
          <p:cNvPicPr>
            <a:picLocks noChangeAspect="1"/>
          </p:cNvPicPr>
          <p:nvPr/>
        </p:nvPicPr>
        <p:blipFill>
          <a:blip r:embed="rId3"/>
          <a:stretch>
            <a:fillRect/>
          </a:stretch>
        </p:blipFill>
        <p:spPr>
          <a:xfrm>
            <a:off x="6466198" y="2926059"/>
            <a:ext cx="2493738" cy="3315407"/>
          </a:xfrm>
          <a:prstGeom prst="rect">
            <a:avLst/>
          </a:prstGeom>
        </p:spPr>
      </p:pic>
      <p:cxnSp>
        <p:nvCxnSpPr>
          <p:cNvPr id="33" name="Straight Connector 32"/>
          <p:cNvCxnSpPr/>
          <p:nvPr/>
        </p:nvCxnSpPr>
        <p:spPr>
          <a:xfrm>
            <a:off x="6466198" y="2293312"/>
            <a:ext cx="0" cy="4214897"/>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2628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circle(in)">
                                      <p:cBhvr>
                                        <p:cTn id="13" dur="2000"/>
                                        <p:tgtEl>
                                          <p:spTgt spid="18"/>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circle(in)">
                                      <p:cBhvr>
                                        <p:cTn id="16" dur="20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circle(in)">
                                      <p:cBhvr>
                                        <p:cTn id="21" dur="2000"/>
                                        <p:tgtEl>
                                          <p:spTgt spid="19"/>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circle(in)">
                                      <p:cBhvr>
                                        <p:cTn id="24" dur="20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down)">
                                      <p:cBhvr>
                                        <p:cTn id="29" dur="500"/>
                                        <p:tgtEl>
                                          <p:spTgt spid="22"/>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down)">
                                      <p:cBhvr>
                                        <p:cTn id="32" dur="500"/>
                                        <p:tgtEl>
                                          <p:spTgt spid="28"/>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wipe(down)">
                                      <p:cBhvr>
                                        <p:cTn id="35" dur="50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33"/>
                                        </p:tgtEl>
                                        <p:attrNameLst>
                                          <p:attrName>style.visibility</p:attrName>
                                        </p:attrNameLst>
                                      </p:cBhvr>
                                      <p:to>
                                        <p:strVal val="visible"/>
                                      </p:to>
                                    </p:set>
                                    <p:anim calcmode="lin" valueType="num">
                                      <p:cBhvr additive="base">
                                        <p:cTn id="40" dur="500" fill="hold"/>
                                        <p:tgtEl>
                                          <p:spTgt spid="33"/>
                                        </p:tgtEl>
                                        <p:attrNameLst>
                                          <p:attrName>ppt_x</p:attrName>
                                        </p:attrNameLst>
                                      </p:cBhvr>
                                      <p:tavLst>
                                        <p:tav tm="0">
                                          <p:val>
                                            <p:strVal val="#ppt_x"/>
                                          </p:val>
                                        </p:tav>
                                        <p:tav tm="100000">
                                          <p:val>
                                            <p:strVal val="#ppt_x"/>
                                          </p:val>
                                        </p:tav>
                                      </p:tavLst>
                                    </p:anim>
                                    <p:anim calcmode="lin" valueType="num">
                                      <p:cBhvr additive="base">
                                        <p:cTn id="41"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barn(inVertical)">
                                      <p:cBhvr>
                                        <p:cTn id="46" dur="500"/>
                                        <p:tgtEl>
                                          <p:spTgt spid="32"/>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barn(inVertical)">
                                      <p:cBhvr>
                                        <p:cTn id="49" dur="500"/>
                                        <p:tgtEl>
                                          <p:spTgt spid="31"/>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barn(inVertical)">
                                      <p:cBhvr>
                                        <p:cTn id="5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P spid="17" grpId="0"/>
      <p:bldP spid="27" grpId="0"/>
      <p:bldP spid="28" grpId="0"/>
      <p:bldP spid="23" grpId="0"/>
      <p:bldP spid="3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Bảng 2">
            <a:extLst>
              <a:ext uri="{FF2B5EF4-FFF2-40B4-BE49-F238E27FC236}">
                <a16:creationId xmlns:a16="http://schemas.microsoft.com/office/drawing/2014/main" xmlns="" id="{88C3388A-2FF9-96D7-E89B-6062BB82324F}"/>
              </a:ext>
            </a:extLst>
          </p:cNvPr>
          <p:cNvGraphicFramePr>
            <a:graphicFrameLocks noGrp="1"/>
          </p:cNvGraphicFramePr>
          <p:nvPr>
            <p:extLst>
              <p:ext uri="{D42A27DB-BD31-4B8C-83A1-F6EECF244321}">
                <p14:modId xmlns:p14="http://schemas.microsoft.com/office/powerpoint/2010/main" val="3901500953"/>
              </p:ext>
            </p:extLst>
          </p:nvPr>
        </p:nvGraphicFramePr>
        <p:xfrm>
          <a:off x="349647" y="1584397"/>
          <a:ext cx="11450663" cy="5004402"/>
        </p:xfrm>
        <a:graphic>
          <a:graphicData uri="http://schemas.openxmlformats.org/drawingml/2006/table">
            <a:tbl>
              <a:tblPr firstRow="1" bandRow="1">
                <a:tableStyleId>{5C22544A-7EE6-4342-B048-85BDC9FD1C3A}</a:tableStyleId>
              </a:tblPr>
              <a:tblGrid>
                <a:gridCol w="3773837">
                  <a:extLst>
                    <a:ext uri="{9D8B030D-6E8A-4147-A177-3AD203B41FA5}">
                      <a16:colId xmlns:a16="http://schemas.microsoft.com/office/drawing/2014/main" xmlns="" val="1899471461"/>
                    </a:ext>
                  </a:extLst>
                </a:gridCol>
                <a:gridCol w="3838413">
                  <a:extLst>
                    <a:ext uri="{9D8B030D-6E8A-4147-A177-3AD203B41FA5}">
                      <a16:colId xmlns:a16="http://schemas.microsoft.com/office/drawing/2014/main" xmlns="" val="1482791007"/>
                    </a:ext>
                  </a:extLst>
                </a:gridCol>
                <a:gridCol w="3838413">
                  <a:extLst>
                    <a:ext uri="{9D8B030D-6E8A-4147-A177-3AD203B41FA5}">
                      <a16:colId xmlns:a16="http://schemas.microsoft.com/office/drawing/2014/main" xmlns="" val="3358125664"/>
                    </a:ext>
                  </a:extLst>
                </a:gridCol>
              </a:tblGrid>
              <a:tr h="932481">
                <a:tc rowSpan="2">
                  <a:txBody>
                    <a:bodyPr/>
                    <a:lstStyle/>
                    <a:p>
                      <a:pPr algn="ctr"/>
                      <a:r>
                        <a:rPr lang="vi-VN" sz="4000" b="1" dirty="0">
                          <a:latin typeface="Calibri" panose="020F0502020204030204" pitchFamily="34" charset="0"/>
                          <a:ea typeface="Calibri" panose="020F0502020204030204" pitchFamily="34" charset="0"/>
                          <a:cs typeface="Calibri" panose="020F0502020204030204" pitchFamily="34" charset="0"/>
                        </a:rPr>
                        <a:t>DẤU HIỆU ĐẶC TRƯNG</a:t>
                      </a:r>
                      <a:endParaRPr lang="en-US" sz="4000" b="1" dirty="0">
                        <a:latin typeface="Calibri" panose="020F0502020204030204" pitchFamily="34" charset="0"/>
                        <a:ea typeface="Calibri" panose="020F0502020204030204" pitchFamily="34" charset="0"/>
                        <a:cs typeface="Calibri" panose="020F0502020204030204" pitchFamily="34" charset="0"/>
                      </a:endParaRPr>
                    </a:p>
                  </a:txBody>
                  <a:tcPr/>
                </a:tc>
                <a:tc gridSpan="2">
                  <a:txBody>
                    <a:bodyPr/>
                    <a:lstStyle/>
                    <a:p>
                      <a:pPr algn="ctr"/>
                      <a:r>
                        <a:rPr lang="vi-VN" sz="4000" b="1" dirty="0">
                          <a:latin typeface="Calibri" panose="020F0502020204030204" pitchFamily="34" charset="0"/>
                          <a:ea typeface="Calibri" panose="020F0502020204030204" pitchFamily="34" charset="0"/>
                          <a:cs typeface="Calibri" panose="020F0502020204030204" pitchFamily="34" charset="0"/>
                        </a:rPr>
                        <a:t>DẪN CHỨNG</a:t>
                      </a:r>
                      <a:endParaRPr lang="en-US" sz="4000" b="1" dirty="0">
                        <a:latin typeface="Calibri" panose="020F0502020204030204" pitchFamily="34" charset="0"/>
                        <a:ea typeface="Calibri" panose="020F0502020204030204" pitchFamily="34" charset="0"/>
                        <a:cs typeface="Calibri" panose="020F0502020204030204" pitchFamily="34" charset="0"/>
                      </a:endParaRPr>
                    </a:p>
                  </a:txBody>
                  <a:tcPr/>
                </a:tc>
                <a:tc hMerge="1">
                  <a:txBody>
                    <a:bodyPr/>
                    <a:lstStyle/>
                    <a:p>
                      <a:endParaRPr lang="en-US" dirty="0"/>
                    </a:p>
                  </a:txBody>
                  <a:tcPr/>
                </a:tc>
                <a:extLst>
                  <a:ext uri="{0D108BD9-81ED-4DB2-BD59-A6C34878D82A}">
                    <a16:rowId xmlns:a16="http://schemas.microsoft.com/office/drawing/2014/main" xmlns="" val="4170257332"/>
                  </a:ext>
                </a:extLst>
              </a:tr>
              <a:tr h="932481">
                <a:tc vMerge="1">
                  <a:txBody>
                    <a:bodyPr/>
                    <a:lstStyle/>
                    <a:p>
                      <a:endParaRPr lang="en-US" dirty="0"/>
                    </a:p>
                  </a:txBody>
                  <a:tcPr/>
                </a:tc>
                <a:tc>
                  <a:txBody>
                    <a:bodyPr/>
                    <a:lstStyle/>
                    <a:p>
                      <a:pPr algn="ctr"/>
                      <a:r>
                        <a:rPr lang="vi-VN" sz="4000" b="1" dirty="0">
                          <a:latin typeface="Calibri" panose="020F0502020204030204" pitchFamily="34" charset="0"/>
                          <a:ea typeface="Calibri" panose="020F0502020204030204" pitchFamily="34" charset="0"/>
                          <a:cs typeface="Calibri" panose="020F0502020204030204" pitchFamily="34" charset="0"/>
                        </a:rPr>
                        <a:t>ĐỘNG VẬT</a:t>
                      </a:r>
                      <a:endParaRPr lang="en-US" sz="4000" b="1"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vi-VN" sz="4000" b="1" dirty="0">
                          <a:latin typeface="Calibri" panose="020F0502020204030204" pitchFamily="34" charset="0"/>
                          <a:ea typeface="Calibri" panose="020F0502020204030204" pitchFamily="34" charset="0"/>
                          <a:cs typeface="Calibri" panose="020F0502020204030204" pitchFamily="34" charset="0"/>
                        </a:rPr>
                        <a:t>THỰC VẬT</a:t>
                      </a:r>
                      <a:endParaRPr lang="en-US" sz="4000" b="1"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xmlns="" val="395958080"/>
                  </a:ext>
                </a:extLst>
              </a:tr>
              <a:tr h="932481">
                <a:tc>
                  <a:txBody>
                    <a:bodyPr/>
                    <a:lstStyle/>
                    <a:p>
                      <a:pPr>
                        <a:lnSpc>
                          <a:spcPct val="150000"/>
                        </a:lnSpc>
                      </a:pPr>
                      <a:r>
                        <a:rPr lang="vi-VN" sz="40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4. </a:t>
                      </a:r>
                      <a:r>
                        <a:rPr lang="vi-VN" sz="4000" b="1" kern="1200" dirty="0">
                          <a:solidFill>
                            <a:srgbClr val="C00000"/>
                          </a:solidFill>
                          <a:latin typeface="Calibri" panose="020F0502020204030204" pitchFamily="34" charset="0"/>
                          <a:ea typeface="Calibri" panose="020F0502020204030204" pitchFamily="34" charset="0"/>
                          <a:cs typeface="Calibri" panose="020F0502020204030204" pitchFamily="34" charset="0"/>
                        </a:rPr>
                        <a:t>Điều hòa</a:t>
                      </a:r>
                      <a:endParaRPr lang="en-US" sz="4000" b="1" kern="1200" dirty="0">
                        <a:solidFill>
                          <a:srgbClr val="C00000"/>
                        </a:solidFill>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r>
                        <a:rPr lang="vi-VN" sz="40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Uống nhiều nước </a:t>
                      </a:r>
                      <a:r>
                        <a:rPr lang="vi-VN" sz="4000" b="1" kern="1200" dirty="0">
                          <a:solidFill>
                            <a:srgbClr val="00206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thận tăng cường bài tiết nước tiểu</a:t>
                      </a:r>
                    </a:p>
                    <a:p>
                      <a:pPr algn="just"/>
                      <a:r>
                        <a:rPr lang="vi-VN" sz="4000" b="1" kern="1200" dirty="0">
                          <a:solidFill>
                            <a:srgbClr val="00206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endParaRPr lang="en-US" sz="4000" b="1" kern="12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r>
                        <a:rPr lang="vi-VN" sz="40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Hiện tượng thoát hơi nước </a:t>
                      </a:r>
                      <a:r>
                        <a:rPr lang="vi-VN" sz="4000" b="1" kern="1200" dirty="0">
                          <a:solidFill>
                            <a:srgbClr val="00206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hạ nhiệt độ cho cây</a:t>
                      </a:r>
                      <a:r>
                        <a:rPr lang="vi-VN" sz="40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a:t>
                      </a:r>
                    </a:p>
                    <a:p>
                      <a:pPr algn="just"/>
                      <a:r>
                        <a:rPr lang="vi-VN" sz="40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endParaRPr lang="en-US" sz="4000" b="1" kern="12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xmlns="" val="2110209424"/>
                  </a:ext>
                </a:extLst>
              </a:tr>
            </a:tbl>
          </a:graphicData>
        </a:graphic>
      </p:graphicFrame>
      <p:sp>
        <p:nvSpPr>
          <p:cNvPr id="3" name="Rectangle 2"/>
          <p:cNvSpPr/>
          <p:nvPr/>
        </p:nvSpPr>
        <p:spPr>
          <a:xfrm>
            <a:off x="378373" y="340144"/>
            <a:ext cx="11351171" cy="954107"/>
          </a:xfrm>
          <a:prstGeom prst="rect">
            <a:avLst/>
          </a:prstGeom>
        </p:spPr>
        <p:txBody>
          <a:bodyPr wrap="square">
            <a:spAutoFit/>
          </a:bodyPr>
          <a:lstStyle/>
          <a:p>
            <a:pPr lvl="0"/>
            <a:r>
              <a:rPr lang="en-US" sz="2800" b="1" dirty="0">
                <a:solidFill>
                  <a:srgbClr val="FF0000"/>
                </a:solidFill>
                <a:latin typeface="Calibri" panose="020F0502020204030204" pitchFamily="34" charset="0"/>
                <a:ea typeface="Calibri" panose="020F0502020204030204" pitchFamily="34" charset="0"/>
                <a:cs typeface="Calibri" panose="020F0502020204030204" pitchFamily="34" charset="0"/>
              </a:rPr>
              <a:t>II. CÁC DẤU HIỆU ĐẶC TRƯNG CỦA TRAO ĐỔI CHẤT VÀ CHUYỂN HÓA NĂNG LƯỢNG Ở SINH VẬT:</a:t>
            </a:r>
          </a:p>
        </p:txBody>
      </p:sp>
    </p:spTree>
    <p:extLst>
      <p:ext uri="{BB962C8B-B14F-4D97-AF65-F5344CB8AC3E}">
        <p14:creationId xmlns:p14="http://schemas.microsoft.com/office/powerpoint/2010/main" val="15112802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0" y="0"/>
            <a:ext cx="12192000" cy="6858000"/>
          </a:xfrm>
          <a:prstGeom prst="rect">
            <a:avLst/>
          </a:prstGeom>
        </p:spPr>
      </p:pic>
      <p:sp>
        <p:nvSpPr>
          <p:cNvPr id="12" name="Freeform: Shape 4">
            <a:extLst>
              <a:ext uri="{FF2B5EF4-FFF2-40B4-BE49-F238E27FC236}">
                <a16:creationId xmlns:a16="http://schemas.microsoft.com/office/drawing/2014/main" xmlns="" id="{1D76DCDE-4A45-F119-3D5E-3A4FB22C6748}"/>
              </a:ext>
            </a:extLst>
          </p:cNvPr>
          <p:cNvSpPr/>
          <p:nvPr/>
        </p:nvSpPr>
        <p:spPr>
          <a:xfrm>
            <a:off x="1219078" y="718283"/>
            <a:ext cx="10134721" cy="3385676"/>
          </a:xfrm>
          <a:custGeom>
            <a:avLst/>
            <a:gdLst>
              <a:gd name="connsiteX0" fmla="*/ 0 w 3125390"/>
              <a:gd name="connsiteY0" fmla="*/ 0 h 1875234"/>
              <a:gd name="connsiteX1" fmla="*/ 3125390 w 3125390"/>
              <a:gd name="connsiteY1" fmla="*/ 0 h 1875234"/>
              <a:gd name="connsiteX2" fmla="*/ 3125390 w 3125390"/>
              <a:gd name="connsiteY2" fmla="*/ 1875234 h 1875234"/>
              <a:gd name="connsiteX3" fmla="*/ 0 w 3125390"/>
              <a:gd name="connsiteY3" fmla="*/ 1875234 h 1875234"/>
              <a:gd name="connsiteX4" fmla="*/ 0 w 3125390"/>
              <a:gd name="connsiteY4" fmla="*/ 0 h 1875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5390" h="1875234">
                <a:moveTo>
                  <a:pt x="0" y="0"/>
                </a:moveTo>
                <a:lnTo>
                  <a:pt x="3125390" y="0"/>
                </a:lnTo>
                <a:lnTo>
                  <a:pt x="3125390" y="1875234"/>
                </a:lnTo>
                <a:lnTo>
                  <a:pt x="0" y="1875234"/>
                </a:lnTo>
                <a:lnTo>
                  <a:pt x="0" y="0"/>
                </a:lnTo>
                <a:close/>
              </a:path>
            </a:pathLst>
          </a:custGeom>
          <a:solidFill>
            <a:srgbClr val="CCECFF"/>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4">
              <a:hueOff val="2126924"/>
              <a:satOff val="-3694"/>
              <a:lumOff val="-18236"/>
              <a:alphaOff val="0"/>
            </a:schemeClr>
          </a:fillRef>
          <a:effectRef idx="2">
            <a:schemeClr val="accent4">
              <a:hueOff val="2126924"/>
              <a:satOff val="-3694"/>
              <a:lumOff val="-18236"/>
              <a:alphaOff val="0"/>
            </a:schemeClr>
          </a:effectRef>
          <a:fontRef idx="minor">
            <a:schemeClr val="lt1"/>
          </a:fontRef>
        </p:style>
        <p:txBody>
          <a:bodyPr spcFirstLastPara="0" vert="horz" wrap="square" lIns="95250" tIns="95250" rIns="95250" bIns="95250" numCol="1" spcCol="1270" anchor="ctr" anchorCtr="0">
            <a:noAutofit/>
          </a:bodyPr>
          <a:lstStyle/>
          <a:p>
            <a:pPr algn="just">
              <a:spcAft>
                <a:spcPts val="800"/>
              </a:spcAft>
            </a:pPr>
            <a:endParaRPr lang="en-US" sz="2800" kern="1200">
              <a:solidFill>
                <a:schemeClr val="bg1"/>
              </a:solidFill>
            </a:endParaRPr>
          </a:p>
        </p:txBody>
      </p:sp>
      <p:sp>
        <p:nvSpPr>
          <p:cNvPr id="14" name="Rectangle 13"/>
          <p:cNvSpPr/>
          <p:nvPr/>
        </p:nvSpPr>
        <p:spPr>
          <a:xfrm>
            <a:off x="2327765" y="1308644"/>
            <a:ext cx="7536470" cy="2554545"/>
          </a:xfrm>
          <a:prstGeom prst="rect">
            <a:avLst/>
          </a:prstGeom>
        </p:spPr>
        <p:txBody>
          <a:bodyPr wrap="square">
            <a:spAutoFit/>
          </a:bodyPr>
          <a:lstStyle/>
          <a:p>
            <a:pPr algn="ctr"/>
            <a:r>
              <a:rPr lang="vi-VN" sz="4000" b="1" dirty="0">
                <a:solidFill>
                  <a:srgbClr val="002060"/>
                </a:solidFill>
                <a:latin typeface="Calibri" panose="020F0502020204030204" pitchFamily="34" charset="0"/>
                <a:ea typeface="Calibri" panose="020F0502020204030204" pitchFamily="34" charset="0"/>
                <a:cs typeface="Calibri" panose="020F0502020204030204" pitchFamily="34" charset="0"/>
              </a:rPr>
              <a:t>Học sinh hoàn thành sơ đồ và</a:t>
            </a: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ea typeface="Calibri" panose="020F0502020204030204" pitchFamily="34" charset="0"/>
                <a:cs typeface="Calibri" panose="020F0502020204030204" pitchFamily="34" charset="0"/>
              </a:rPr>
              <a:t>hãy</a:t>
            </a: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ea typeface="Calibri" panose="020F0502020204030204" pitchFamily="34" charset="0"/>
                <a:cs typeface="Calibri" panose="020F0502020204030204" pitchFamily="34" charset="0"/>
              </a:rPr>
              <a:t>mô</a:t>
            </a: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ea typeface="Calibri" panose="020F0502020204030204" pitchFamily="34" charset="0"/>
                <a:cs typeface="Calibri" panose="020F0502020204030204" pitchFamily="34" charset="0"/>
              </a:rPr>
              <a:t>tả</a:t>
            </a: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ea typeface="Calibri" panose="020F0502020204030204" pitchFamily="34" charset="0"/>
                <a:cs typeface="Calibri" panose="020F0502020204030204" pitchFamily="34" charset="0"/>
              </a:rPr>
              <a:t>các</a:t>
            </a: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ea typeface="Calibri" panose="020F0502020204030204" pitchFamily="34" charset="0"/>
                <a:cs typeface="Calibri" panose="020F0502020204030204" pitchFamily="34" charset="0"/>
              </a:rPr>
              <a:t>giai</a:t>
            </a: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ea typeface="Calibri" panose="020F0502020204030204" pitchFamily="34" charset="0"/>
                <a:cs typeface="Calibri" panose="020F0502020204030204" pitchFamily="34" charset="0"/>
              </a:rPr>
              <a:t>đoạn</a:t>
            </a: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ea typeface="Calibri" panose="020F0502020204030204" pitchFamily="34" charset="0"/>
                <a:cs typeface="Calibri" panose="020F0502020204030204" pitchFamily="34" charset="0"/>
              </a:rPr>
              <a:t>chuyển</a:t>
            </a: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ea typeface="Calibri" panose="020F0502020204030204" pitchFamily="34" charset="0"/>
                <a:cs typeface="Calibri" panose="020F0502020204030204" pitchFamily="34" charset="0"/>
              </a:rPr>
              <a:t>hóa</a:t>
            </a: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ea typeface="Calibri" panose="020F0502020204030204" pitchFamily="34" charset="0"/>
                <a:cs typeface="Calibri" panose="020F0502020204030204" pitchFamily="34" charset="0"/>
              </a:rPr>
              <a:t>năng</a:t>
            </a: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ea typeface="Calibri" panose="020F0502020204030204" pitchFamily="34" charset="0"/>
                <a:cs typeface="Calibri" panose="020F0502020204030204" pitchFamily="34" charset="0"/>
              </a:rPr>
              <a:t>lượng</a:t>
            </a: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ea typeface="Calibri" panose="020F0502020204030204" pitchFamily="34" charset="0"/>
                <a:cs typeface="Calibri" panose="020F0502020204030204" pitchFamily="34" charset="0"/>
              </a:rPr>
              <a:t>trong</a:t>
            </a: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ea typeface="Calibri" panose="020F0502020204030204" pitchFamily="34" charset="0"/>
                <a:cs typeface="Calibri" panose="020F0502020204030204" pitchFamily="34" charset="0"/>
              </a:rPr>
              <a:t>sinh</a:t>
            </a: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ea typeface="Calibri" panose="020F0502020204030204" pitchFamily="34" charset="0"/>
                <a:cs typeface="Calibri" panose="020F0502020204030204" pitchFamily="34" charset="0"/>
              </a:rPr>
              <a:t>giới</a:t>
            </a: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p>
          <a:p>
            <a:pPr algn="ctr"/>
            <a:endParaRPr lang="en-US" sz="4000" b="1"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930693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xmlns="" id="{5E99F7BE-7F5F-5BA7-A747-DAEB9477F415}"/>
              </a:ext>
            </a:extLst>
          </p:cNvPr>
          <p:cNvPicPr>
            <a:picLocks noChangeAspect="1"/>
          </p:cNvPicPr>
          <p:nvPr/>
        </p:nvPicPr>
        <p:blipFill rotWithShape="1">
          <a:blip r:embed="rId3"/>
          <a:srcRect l="26021" r="1708"/>
          <a:stretch/>
        </p:blipFill>
        <p:spPr>
          <a:xfrm>
            <a:off x="321432" y="-1"/>
            <a:ext cx="7198822" cy="6858000"/>
          </a:xfrm>
          <a:prstGeom prst="rect">
            <a:avLst/>
          </a:prstGeom>
        </p:spPr>
      </p:pic>
      <p:sp>
        <p:nvSpPr>
          <p:cNvPr id="5" name="Hình chữ nhật 4">
            <a:extLst>
              <a:ext uri="{FF2B5EF4-FFF2-40B4-BE49-F238E27FC236}">
                <a16:creationId xmlns:a16="http://schemas.microsoft.com/office/drawing/2014/main" xmlns="" id="{AEC094FF-9D33-4C42-712A-57405D3A29AC}"/>
              </a:ext>
            </a:extLst>
          </p:cNvPr>
          <p:cNvSpPr/>
          <p:nvPr/>
        </p:nvSpPr>
        <p:spPr>
          <a:xfrm>
            <a:off x="3203177" y="1061948"/>
            <a:ext cx="4405742" cy="864523"/>
          </a:xfrm>
          <a:prstGeom prst="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Hình chữ nhật 5">
            <a:extLst>
              <a:ext uri="{FF2B5EF4-FFF2-40B4-BE49-F238E27FC236}">
                <a16:creationId xmlns:a16="http://schemas.microsoft.com/office/drawing/2014/main" xmlns="" id="{8DDE9F0D-790F-1DE2-58A6-EB09C61C8397}"/>
              </a:ext>
            </a:extLst>
          </p:cNvPr>
          <p:cNvSpPr/>
          <p:nvPr/>
        </p:nvSpPr>
        <p:spPr>
          <a:xfrm>
            <a:off x="3153301" y="2996738"/>
            <a:ext cx="4411285" cy="864523"/>
          </a:xfrm>
          <a:prstGeom prst="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ình chữ nhật 6">
            <a:extLst>
              <a:ext uri="{FF2B5EF4-FFF2-40B4-BE49-F238E27FC236}">
                <a16:creationId xmlns:a16="http://schemas.microsoft.com/office/drawing/2014/main" xmlns="" id="{7505F36F-49A6-C9B1-42FE-4309474D5E27}"/>
              </a:ext>
            </a:extLst>
          </p:cNvPr>
          <p:cNvSpPr/>
          <p:nvPr/>
        </p:nvSpPr>
        <p:spPr>
          <a:xfrm>
            <a:off x="3053540" y="4894120"/>
            <a:ext cx="4411286" cy="864523"/>
          </a:xfrm>
          <a:prstGeom prst="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ình chữ nhật 8">
            <a:extLst>
              <a:ext uri="{FF2B5EF4-FFF2-40B4-BE49-F238E27FC236}">
                <a16:creationId xmlns:a16="http://schemas.microsoft.com/office/drawing/2014/main" xmlns="" id="{AD74280D-D350-B763-D326-3213C91D5EA8}"/>
              </a:ext>
            </a:extLst>
          </p:cNvPr>
          <p:cNvSpPr/>
          <p:nvPr/>
        </p:nvSpPr>
        <p:spPr>
          <a:xfrm>
            <a:off x="7464826" y="1996094"/>
            <a:ext cx="4405742" cy="864523"/>
          </a:xfrm>
          <a:prstGeom prst="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C00000"/>
                </a:solidFill>
                <a:latin typeface="Calibri" panose="020F0502020204030204" pitchFamily="34" charset="0"/>
                <a:ea typeface="Calibri" panose="020F0502020204030204" pitchFamily="34" charset="0"/>
                <a:cs typeface="Calibri" panose="020F0502020204030204" pitchFamily="34" charset="0"/>
              </a:rPr>
              <a:t>GIAI ĐOẠN PHÂN GIẢI</a:t>
            </a:r>
            <a:endPar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Hình chữ nhật 9">
            <a:extLst>
              <a:ext uri="{FF2B5EF4-FFF2-40B4-BE49-F238E27FC236}">
                <a16:creationId xmlns:a16="http://schemas.microsoft.com/office/drawing/2014/main" xmlns="" id="{D03DB1BC-2CA3-9CEA-713C-C9D117515FFF}"/>
              </a:ext>
            </a:extLst>
          </p:cNvPr>
          <p:cNvSpPr/>
          <p:nvPr/>
        </p:nvSpPr>
        <p:spPr>
          <a:xfrm>
            <a:off x="7464826" y="3926725"/>
            <a:ext cx="4405742" cy="864523"/>
          </a:xfrm>
          <a:prstGeom prst="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C00000"/>
                </a:solidFill>
                <a:latin typeface="Calibri" panose="020F0502020204030204" pitchFamily="34" charset="0"/>
                <a:ea typeface="Calibri" panose="020F0502020204030204" pitchFamily="34" charset="0"/>
                <a:cs typeface="Calibri" panose="020F0502020204030204" pitchFamily="34" charset="0"/>
              </a:rPr>
              <a:t>GIAI ĐOẠN HUY ĐỘNG NĂNG LƯỢNG</a:t>
            </a:r>
            <a:endPar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
        <p:nvSpPr>
          <p:cNvPr id="11" name="Hình chữ nhật 10">
            <a:extLst>
              <a:ext uri="{FF2B5EF4-FFF2-40B4-BE49-F238E27FC236}">
                <a16:creationId xmlns:a16="http://schemas.microsoft.com/office/drawing/2014/main" xmlns="" id="{0873FC24-9C39-391E-573E-E85B42C15123}"/>
              </a:ext>
            </a:extLst>
          </p:cNvPr>
          <p:cNvSpPr/>
          <p:nvPr/>
        </p:nvSpPr>
        <p:spPr>
          <a:xfrm>
            <a:off x="7520252" y="5791892"/>
            <a:ext cx="4405742" cy="864523"/>
          </a:xfrm>
          <a:prstGeom prst="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C00000"/>
                </a:solidFill>
                <a:latin typeface="Calibri" panose="020F0502020204030204" pitchFamily="34" charset="0"/>
                <a:ea typeface="Calibri" panose="020F0502020204030204" pitchFamily="34" charset="0"/>
                <a:cs typeface="Calibri" panose="020F0502020204030204" pitchFamily="34" charset="0"/>
              </a:rPr>
              <a:t>GIAI ĐOẠN TỔNG HỢP</a:t>
            </a:r>
            <a:endPar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14024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10612 -0.00185 L -0.10612 -0.00139 C -0.11888 -0.00486 -0.13177 -0.00718 -0.14441 -0.01135 C -0.18789 -0.02662 -0.11967 -0.0125 -0.1698 -0.02107 C -0.17123 -0.02199 -0.17253 -0.02246 -0.1737 -0.02361 C -0.175 -0.02477 -0.17605 -0.02755 -0.17748 -0.02871 C -0.18112 -0.03148 -0.18568 -0.03172 -0.18894 -0.03588 C -0.20274 -0.05371 -0.19636 -0.04653 -0.20795 -0.05787 C -0.21133 -0.06852 -0.21511 -0.07871 -0.21823 -0.08959 C -0.22956 -0.13172 -0.23868 -0.17616 -0.25118 -0.21713 C -0.26641 -0.26621 -0.29467 -0.3551 -0.30352 -0.40047 C -0.30769 -0.42246 -0.31237 -0.44422 -0.31615 -0.46667 C -0.32618 -0.52523 -0.32513 -0.52732 -0.33138 -0.57917 C -0.33256 -0.58889 -0.33412 -0.59885 -0.33516 -0.60857 C -0.3362 -0.61736 -0.33672 -0.62662 -0.33776 -0.63542 C -0.33894 -0.64514 -0.3392 -0.65579 -0.34154 -0.66482 C -0.34336 -0.67153 -0.34454 -0.67847 -0.34675 -0.68449 C -0.34948 -0.69236 -0.34922 -0.68866 -0.34922 -0.69398 L -0.35417 -0.69167 " pathEditMode="relative" rAng="0" ptsTypes="AAAAAAAAAAAAAAAAAAA">
                                      <p:cBhvr>
                                        <p:cTn id="6" dur="2000" fill="hold"/>
                                        <p:tgtEl>
                                          <p:spTgt spid="11"/>
                                        </p:tgtEl>
                                        <p:attrNameLst>
                                          <p:attrName>ppt_x</p:attrName>
                                          <p:attrName>ppt_y</p:attrName>
                                        </p:attrNameLst>
                                      </p:cBhvr>
                                      <p:rCtr x="-12409" y="-34583"/>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0.08529 0.01018 L -0.08529 0.01041 C -0.09037 0.01087 -0.09544 0.01435 -0.10039 0.0125 C -0.10287 0.01157 -0.10378 0.00555 -0.10586 0.00277 C -0.10742 0.00069 -0.10938 -0.00047 -0.1112 -0.00186 C -0.11302 -0.00116 -0.11484 -0.00024 -0.11667 0.00046 C -0.11901 0.00138 -0.12136 0.00162 -0.12357 0.00277 C -0.12552 0.00393 -0.12721 0.00601 -0.12904 0.00763 C -0.13425 0.02175 -0.1306 0.01296 -0.14128 0.03194 C -0.14831 0.04444 -0.15599 0.06018 -0.16576 0.06597 C -0.17044 0.06851 -0.17057 0.06828 -0.17539 0.07314 C -0.17682 0.07453 -0.178 0.07662 -0.17943 0.078 C -0.18164 0.07986 -0.18399 0.08101 -0.1862 0.08287 C -0.18815 0.08425 -0.18984 0.08611 -0.19167 0.08773 C -0.19258 0.09004 -0.19323 0.09282 -0.1944 0.0949 C -0.19818 0.10162 -0.20143 0.10092 -0.20664 0.10231 C -0.21081 0.10324 -0.21484 0.10393 -0.21901 0.10462 C -0.22175 0.10717 -0.22448 0.10949 -0.22721 0.11203 C -0.23034 0.11504 -0.23307 0.1206 -0.23672 0.12175 C -0.24662 0.12476 -0.25664 0.12314 -0.26667 0.12407 L -0.31445 0.12893 C -0.31628 0.13217 -0.31771 0.13587 -0.31992 0.13865 C -0.32109 0.14004 -0.32266 0.14004 -0.32396 0.14097 C -0.33698 0.14976 -0.32552 0.14282 -0.3349 0.14837 C -0.34805 0.16597 -0.33399 0.14884 -0.3444 0.1581 C -0.34583 0.15925 -0.34714 0.16134 -0.34844 0.16296 C -0.35026 0.16458 -0.35208 0.1662 -0.35391 0.16782 C -0.35716 0.15902 -0.35664 0.16342 -0.35664 0.15555 L -0.35261 0.14837 " pathEditMode="relative" rAng="0" ptsTypes="AAAAAAAAAAAAAAAAAAAAAAAAAAAAA">
                                      <p:cBhvr>
                                        <p:cTn id="10" dur="2000" fill="hold"/>
                                        <p:tgtEl>
                                          <p:spTgt spid="9"/>
                                        </p:tgtEl>
                                        <p:attrNameLst>
                                          <p:attrName>ppt_x</p:attrName>
                                          <p:attrName>ppt_y</p:attrName>
                                        </p:attrNameLst>
                                      </p:cBhvr>
                                      <p:rCtr x="-13581" y="7269"/>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0" nodeType="clickEffect">
                                  <p:stCondLst>
                                    <p:cond delay="0"/>
                                  </p:stCondLst>
                                  <p:childTnLst>
                                    <p:animMotion origin="layout" path="M -0.09336 -0.00533 L -0.09336 -0.00533 C -0.10755 0.00023 -0.12318 -0.00116 -0.13568 0.01157 C -0.13893 0.01481 -0.14193 0.01852 -0.14531 0.02129 C -0.14883 0.02407 -0.15261 0.02569 -0.15612 0.02847 C -0.16016 0.03148 -0.1707 0.04166 -0.17383 0.0456 C -0.1763 0.04838 -0.17826 0.05231 -0.18073 0.05509 C -0.18646 0.06204 -0.19258 0.06805 -0.19844 0.07454 C -0.20065 0.07708 -0.203 0.0794 -0.20521 0.08194 C -0.20846 0.08518 -0.21198 0.0875 -0.21484 0.09166 C -0.22057 0.09977 -0.23555 0.12153 -0.23932 0.12315 L -0.25169 0.12801 C -0.25521 0.13194 -0.25846 0.1375 -0.2625 0.14004 C -0.26641 0.14259 -0.2707 0.1419 -0.27487 0.14259 C -0.28346 0.14352 -0.29206 0.14421 -0.30078 0.14491 C -0.30443 0.14653 -0.30794 0.14861 -0.31159 0.14977 C -0.31432 0.15069 -0.31719 0.15092 -0.31979 0.15231 C -0.32266 0.15347 -0.328 0.15717 -0.328 0.15717 C -0.34583 0.15416 -0.33828 0.15741 -0.35117 0.14977 L -0.35938 0.14491 L -0.36068 0.14259 L -0.36068 0.14004 " pathEditMode="relative" ptsTypes="AAAAAAAAAAAAAAAAAAAAAA">
                                      <p:cBhvr>
                                        <p:cTn id="14" dur="2000" fill="hold"/>
                                        <p:tgtEl>
                                          <p:spTgt spid="1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82E5AF66-3989-6052-D4DD-9923B3E1E173}"/>
              </a:ext>
            </a:extLst>
          </p:cNvPr>
          <p:cNvSpPr/>
          <p:nvPr/>
        </p:nvSpPr>
        <p:spPr>
          <a:xfrm>
            <a:off x="-45225" y="-2074"/>
            <a:ext cx="12144862" cy="1323439"/>
          </a:xfrm>
          <a:prstGeom prst="rect">
            <a:avLst/>
          </a:prstGeom>
        </p:spPr>
        <p:txBody>
          <a:bodyPr wrap="square">
            <a:spAutoFit/>
          </a:bodyPr>
          <a:lstStyle/>
          <a:p>
            <a:pPr algn="ctr">
              <a:defRPr/>
            </a:pPr>
            <a:r>
              <a:rPr lang="en-US" altLang="vi-VN" sz="4000" b="1" kern="0" dirty="0">
                <a:solidFill>
                  <a:srgbClr val="FF0000"/>
                </a:solidFill>
                <a:latin typeface="Calibri" panose="020F0502020204030204" pitchFamily="34" charset="0"/>
                <a:ea typeface="Calibri" panose="020F0502020204030204" pitchFamily="34" charset="0"/>
                <a:cs typeface="Calibri" panose="020F0502020204030204" pitchFamily="34" charset="0"/>
              </a:rPr>
              <a:t>III. CÁC GIAI ĐOẠN CHUYỂN HOÁ NĂNG LƯỢNG TRONG SINH GIỚI</a:t>
            </a:r>
            <a:endParaRPr lang="en-US" sz="4000" dirty="0">
              <a:latin typeface="Calibri" panose="020F0502020204030204" pitchFamily="34" charset="0"/>
              <a:ea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xmlns="" id="{D2983165-114F-7E0C-A10A-698901BDC269}"/>
              </a:ext>
            </a:extLst>
          </p:cNvPr>
          <p:cNvSpPr>
            <a:spLocks noChangeArrowheads="1"/>
          </p:cNvSpPr>
          <p:nvPr/>
        </p:nvSpPr>
        <p:spPr bwMode="auto">
          <a:xfrm>
            <a:off x="92363" y="1288556"/>
            <a:ext cx="469392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buFontTx/>
              <a:buNone/>
            </a:pPr>
            <a:r>
              <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1. Giai </a:t>
            </a:r>
            <a:r>
              <a:rPr lang="en-US" alt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đoạn</a:t>
            </a:r>
            <a:r>
              <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alt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tổng</a:t>
            </a:r>
            <a:r>
              <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alt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hợp</a:t>
            </a:r>
            <a:endParaRPr lang="en-US" altLang="en-US" sz="3600" dirty="0">
              <a:solidFill>
                <a:srgbClr val="00B050"/>
              </a:solidFill>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Quan sát Hình 1.2, hãy mô tả các giai đoạn chuyển hóa năng lượng trong sinh giới"/>
          <p:cNvPicPr/>
          <p:nvPr/>
        </p:nvPicPr>
        <p:blipFill>
          <a:blip r:embed="rId3">
            <a:extLst>
              <a:ext uri="{28A0092B-C50C-407E-A947-70E740481C1C}">
                <a14:useLocalDpi xmlns:a14="http://schemas.microsoft.com/office/drawing/2010/main" val="0"/>
              </a:ext>
            </a:extLst>
          </a:blip>
          <a:srcRect/>
          <a:stretch>
            <a:fillRect/>
          </a:stretch>
        </p:blipFill>
        <p:spPr bwMode="auto">
          <a:xfrm>
            <a:off x="4937760" y="1321365"/>
            <a:ext cx="7266926" cy="5467060"/>
          </a:xfrm>
          <a:prstGeom prst="rect">
            <a:avLst/>
          </a:prstGeom>
          <a:noFill/>
          <a:ln>
            <a:noFill/>
          </a:ln>
        </p:spPr>
      </p:pic>
      <p:sp>
        <p:nvSpPr>
          <p:cNvPr id="13" name="Rectangle 12"/>
          <p:cNvSpPr/>
          <p:nvPr/>
        </p:nvSpPr>
        <p:spPr>
          <a:xfrm>
            <a:off x="402405" y="2669899"/>
            <a:ext cx="4240715" cy="1754326"/>
          </a:xfrm>
          <a:prstGeom prst="rect">
            <a:avLst/>
          </a:prstGeom>
        </p:spPr>
        <p:txBody>
          <a:bodyPr wrap="square">
            <a:spAutoFit/>
          </a:bodyPr>
          <a:lstStyle/>
          <a:p>
            <a:pPr algn="ctr"/>
            <a:r>
              <a:rPr lang="en-US" sz="3600" dirty="0">
                <a:solidFill>
                  <a:srgbClr val="000000"/>
                </a:solidFill>
                <a:latin typeface="Calibri" panose="020F0502020204030204" pitchFamily="34" charset="0"/>
                <a:ea typeface="Calibri" panose="020F0502020204030204" pitchFamily="34" charset="0"/>
                <a:cs typeface="Calibri" panose="020F0502020204030204" pitchFamily="34" charset="0"/>
              </a:rPr>
              <a:t>Quan </a:t>
            </a:r>
            <a:r>
              <a:rPr lang="en-US" sz="3600" dirty="0" err="1">
                <a:solidFill>
                  <a:srgbClr val="000000"/>
                </a:solidFill>
                <a:latin typeface="Calibri" panose="020F0502020204030204" pitchFamily="34" charset="0"/>
                <a:ea typeface="Calibri" panose="020F0502020204030204" pitchFamily="34" charset="0"/>
                <a:cs typeface="Calibri" panose="020F0502020204030204" pitchFamily="34" charset="0"/>
              </a:rPr>
              <a:t>sát</a:t>
            </a:r>
            <a:r>
              <a:rPr lang="en-US" sz="36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ea typeface="Calibri" panose="020F0502020204030204" pitchFamily="34" charset="0"/>
                <a:cs typeface="Calibri" panose="020F0502020204030204" pitchFamily="34" charset="0"/>
              </a:rPr>
              <a:t>Hình</a:t>
            </a:r>
            <a:r>
              <a:rPr lang="en-US" sz="3600" dirty="0">
                <a:solidFill>
                  <a:srgbClr val="000000"/>
                </a:solidFill>
                <a:latin typeface="Calibri" panose="020F0502020204030204" pitchFamily="34" charset="0"/>
                <a:ea typeface="Calibri" panose="020F0502020204030204" pitchFamily="34" charset="0"/>
                <a:cs typeface="Calibri" panose="020F0502020204030204" pitchFamily="34" charset="0"/>
              </a:rPr>
              <a:t> 1.2, </a:t>
            </a:r>
            <a:r>
              <a:rPr lang="en-US" sz="3600" dirty="0" err="1">
                <a:solidFill>
                  <a:srgbClr val="000000"/>
                </a:solidFill>
                <a:latin typeface="Calibri" panose="020F0502020204030204" pitchFamily="34" charset="0"/>
                <a:ea typeface="Calibri" panose="020F0502020204030204" pitchFamily="34" charset="0"/>
                <a:cs typeface="Calibri" panose="020F0502020204030204" pitchFamily="34" charset="0"/>
              </a:rPr>
              <a:t>hãy</a:t>
            </a:r>
            <a:r>
              <a:rPr lang="en-US" sz="36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ea typeface="Calibri" panose="020F0502020204030204" pitchFamily="34" charset="0"/>
                <a:cs typeface="Calibri" panose="020F0502020204030204" pitchFamily="34" charset="0"/>
              </a:rPr>
              <a:t>mô</a:t>
            </a:r>
            <a:r>
              <a:rPr lang="en-US" sz="36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ea typeface="Calibri" panose="020F0502020204030204" pitchFamily="34" charset="0"/>
                <a:cs typeface="Calibri" panose="020F0502020204030204" pitchFamily="34" charset="0"/>
              </a:rPr>
              <a:t>tả</a:t>
            </a:r>
            <a:r>
              <a:rPr lang="en-US" sz="36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giai</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đoạn</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3600" b="1" dirty="0">
                <a:solidFill>
                  <a:srgbClr val="000000"/>
                </a:solidFill>
                <a:latin typeface="Calibri" panose="020F0502020204030204" pitchFamily="34" charset="0"/>
                <a:ea typeface="Calibri" panose="020F0502020204030204" pitchFamily="34" charset="0"/>
                <a:cs typeface="Calibri" panose="020F0502020204030204" pitchFamily="34" charset="0"/>
              </a:rPr>
              <a:t>tổng hợp ở TV và ĐV</a:t>
            </a:r>
            <a:endParaRPr lang="en-US" sz="3600" b="1"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007756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Quan sát Hình 1.2, hãy mô tả các giai đoạn chuyển hóa năng lượng trong sinh giới"/>
          <p:cNvPicPr/>
          <p:nvPr/>
        </p:nvPicPr>
        <p:blipFill>
          <a:blip r:embed="rId2">
            <a:extLst>
              <a:ext uri="{28A0092B-C50C-407E-A947-70E740481C1C}">
                <a14:useLocalDpi xmlns:a14="http://schemas.microsoft.com/office/drawing/2010/main" val="0"/>
              </a:ext>
            </a:extLst>
          </a:blip>
          <a:srcRect/>
          <a:stretch>
            <a:fillRect/>
          </a:stretch>
        </p:blipFill>
        <p:spPr bwMode="auto">
          <a:xfrm>
            <a:off x="4643120" y="563676"/>
            <a:ext cx="7561566" cy="6224749"/>
          </a:xfrm>
          <a:prstGeom prst="rect">
            <a:avLst/>
          </a:prstGeom>
          <a:noFill/>
          <a:ln>
            <a:noFill/>
          </a:ln>
        </p:spPr>
      </p:pic>
      <p:sp>
        <p:nvSpPr>
          <p:cNvPr id="7" name="Freeform: Shape 6">
            <a:extLst>
              <a:ext uri="{FF2B5EF4-FFF2-40B4-BE49-F238E27FC236}">
                <a16:creationId xmlns:a16="http://schemas.microsoft.com/office/drawing/2014/main" xmlns="" id="{470331CE-31B0-B5F8-ED23-8EEEAC84E76A}"/>
              </a:ext>
            </a:extLst>
          </p:cNvPr>
          <p:cNvSpPr/>
          <p:nvPr/>
        </p:nvSpPr>
        <p:spPr>
          <a:xfrm>
            <a:off x="83389" y="2106584"/>
            <a:ext cx="4527966" cy="2415539"/>
          </a:xfrm>
          <a:custGeom>
            <a:avLst/>
            <a:gdLst>
              <a:gd name="connsiteX0" fmla="*/ 0 w 3125390"/>
              <a:gd name="connsiteY0" fmla="*/ 0 h 1875234"/>
              <a:gd name="connsiteX1" fmla="*/ 3125390 w 3125390"/>
              <a:gd name="connsiteY1" fmla="*/ 0 h 1875234"/>
              <a:gd name="connsiteX2" fmla="*/ 3125390 w 3125390"/>
              <a:gd name="connsiteY2" fmla="*/ 1875234 h 1875234"/>
              <a:gd name="connsiteX3" fmla="*/ 0 w 3125390"/>
              <a:gd name="connsiteY3" fmla="*/ 1875234 h 1875234"/>
              <a:gd name="connsiteX4" fmla="*/ 0 w 3125390"/>
              <a:gd name="connsiteY4" fmla="*/ 0 h 1875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5390" h="1875234">
                <a:moveTo>
                  <a:pt x="0" y="0"/>
                </a:moveTo>
                <a:lnTo>
                  <a:pt x="3125390" y="0"/>
                </a:lnTo>
                <a:lnTo>
                  <a:pt x="3125390" y="1875234"/>
                </a:lnTo>
                <a:lnTo>
                  <a:pt x="0" y="1875234"/>
                </a:lnTo>
                <a:lnTo>
                  <a:pt x="0" y="0"/>
                </a:lnTo>
                <a:close/>
              </a:path>
            </a:pathLst>
          </a:custGeom>
          <a:solidFill>
            <a:srgbClr val="FFFFCC"/>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4">
              <a:hueOff val="2126924"/>
              <a:satOff val="-3694"/>
              <a:lumOff val="-18236"/>
              <a:alphaOff val="0"/>
            </a:schemeClr>
          </a:fillRef>
          <a:effectRef idx="2">
            <a:schemeClr val="accent4">
              <a:hueOff val="2126924"/>
              <a:satOff val="-3694"/>
              <a:lumOff val="-18236"/>
              <a:alphaOff val="0"/>
            </a:schemeClr>
          </a:effectRef>
          <a:fontRef idx="minor">
            <a:schemeClr val="lt1"/>
          </a:fontRef>
        </p:style>
        <p:txBody>
          <a:bodyPr spcFirstLastPara="0" vert="horz" wrap="square" lIns="95250" tIns="95250" rIns="95250" bIns="95250" numCol="1" spcCol="1270" anchor="ctr" anchorCtr="0">
            <a:noAutofit/>
          </a:bodyPr>
          <a:lstStyle/>
          <a:p>
            <a:pPr marL="0" lvl="0" indent="0" algn="just" defTabSz="1111250">
              <a:spcBef>
                <a:spcPct val="0"/>
              </a:spcBef>
              <a:buNone/>
            </a:pPr>
            <a:r>
              <a:rPr lang="en-US" sz="3200" b="1" u="sng" kern="1200" dirty="0">
                <a:solidFill>
                  <a:srgbClr val="002060"/>
                </a:solidFill>
                <a:latin typeface="Calibri" panose="020F0502020204030204" pitchFamily="34" charset="0"/>
                <a:ea typeface="Calibri" panose="020F0502020204030204" pitchFamily="34" charset="0"/>
                <a:cs typeface="Calibri" panose="020F0502020204030204" pitchFamily="34" charset="0"/>
              </a:rPr>
              <a:t>- TV: </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Quang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hợp</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tổng</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hợp</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chất</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hữu</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cơ</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từ</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chất</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vô</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cơ</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nhờ</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NLMT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chuyển</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hoá</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quang</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năng</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thành</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hoá</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năng</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a:t>
            </a:r>
          </a:p>
        </p:txBody>
      </p:sp>
      <p:sp>
        <p:nvSpPr>
          <p:cNvPr id="19" name="Freeform: Shape 6">
            <a:extLst>
              <a:ext uri="{FF2B5EF4-FFF2-40B4-BE49-F238E27FC236}">
                <a16:creationId xmlns:a16="http://schemas.microsoft.com/office/drawing/2014/main" xmlns="" id="{470331CE-31B0-B5F8-ED23-8EEEAC84E76A}"/>
              </a:ext>
            </a:extLst>
          </p:cNvPr>
          <p:cNvSpPr/>
          <p:nvPr/>
        </p:nvSpPr>
        <p:spPr>
          <a:xfrm>
            <a:off x="51626" y="4739501"/>
            <a:ext cx="4591493" cy="2048924"/>
          </a:xfrm>
          <a:custGeom>
            <a:avLst/>
            <a:gdLst>
              <a:gd name="connsiteX0" fmla="*/ 0 w 3125390"/>
              <a:gd name="connsiteY0" fmla="*/ 0 h 1875234"/>
              <a:gd name="connsiteX1" fmla="*/ 3125390 w 3125390"/>
              <a:gd name="connsiteY1" fmla="*/ 0 h 1875234"/>
              <a:gd name="connsiteX2" fmla="*/ 3125390 w 3125390"/>
              <a:gd name="connsiteY2" fmla="*/ 1875234 h 1875234"/>
              <a:gd name="connsiteX3" fmla="*/ 0 w 3125390"/>
              <a:gd name="connsiteY3" fmla="*/ 1875234 h 1875234"/>
              <a:gd name="connsiteX4" fmla="*/ 0 w 3125390"/>
              <a:gd name="connsiteY4" fmla="*/ 0 h 1875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5390" h="1875234">
                <a:moveTo>
                  <a:pt x="0" y="0"/>
                </a:moveTo>
                <a:lnTo>
                  <a:pt x="3125390" y="0"/>
                </a:lnTo>
                <a:lnTo>
                  <a:pt x="3125390" y="1875234"/>
                </a:lnTo>
                <a:lnTo>
                  <a:pt x="0" y="1875234"/>
                </a:lnTo>
                <a:lnTo>
                  <a:pt x="0" y="0"/>
                </a:lnTo>
                <a:close/>
              </a:path>
            </a:pathLst>
          </a:custGeom>
          <a:solidFill>
            <a:srgbClr val="FFFFCC"/>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4">
              <a:hueOff val="2126924"/>
              <a:satOff val="-3694"/>
              <a:lumOff val="-18236"/>
              <a:alphaOff val="0"/>
            </a:schemeClr>
          </a:fillRef>
          <a:effectRef idx="2">
            <a:schemeClr val="accent4">
              <a:hueOff val="2126924"/>
              <a:satOff val="-3694"/>
              <a:lumOff val="-18236"/>
              <a:alphaOff val="0"/>
            </a:schemeClr>
          </a:effectRef>
          <a:fontRef idx="minor">
            <a:schemeClr val="lt1"/>
          </a:fontRef>
        </p:style>
        <p:txBody>
          <a:bodyPr spcFirstLastPara="0" vert="horz" wrap="square" lIns="95250" tIns="95250" rIns="95250" bIns="95250" numCol="1" spcCol="1270" anchor="ctr" anchorCtr="0">
            <a:noAutofit/>
          </a:bodyPr>
          <a:lstStyle/>
          <a:p>
            <a:pPr algn="just" defTabSz="1111250">
              <a:spcBef>
                <a:spcPct val="0"/>
              </a:spcBef>
            </a:pPr>
            <a:r>
              <a:rPr lang="en-US" sz="3200" b="1" u="sng" dirty="0">
                <a:solidFill>
                  <a:srgbClr val="002060"/>
                </a:solidFill>
                <a:latin typeface="Calibri" panose="020F0502020204030204" pitchFamily="34" charset="0"/>
                <a:ea typeface="Calibri" panose="020F0502020204030204" pitchFamily="34" charset="0"/>
                <a:cs typeface="Calibri" panose="020F0502020204030204" pitchFamily="34" charset="0"/>
              </a:rPr>
              <a:t>- ĐV: </a:t>
            </a:r>
            <a:r>
              <a:rPr lang="en-US" sz="3200" b="1" dirty="0" err="1">
                <a:solidFill>
                  <a:srgbClr val="002060"/>
                </a:solidFill>
                <a:latin typeface="Calibri" panose="020F0502020204030204" pitchFamily="34" charset="0"/>
                <a:ea typeface="Calibri" panose="020F0502020204030204" pitchFamily="34" charset="0"/>
                <a:cs typeface="Calibri" panose="020F0502020204030204" pitchFamily="34" charset="0"/>
              </a:rPr>
              <a:t>Đồng</a:t>
            </a:r>
            <a:r>
              <a:rPr lang="en-US" sz="32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ea typeface="Calibri" panose="020F0502020204030204" pitchFamily="34" charset="0"/>
                <a:cs typeface="Calibri" panose="020F0502020204030204" pitchFamily="34" charset="0"/>
              </a:rPr>
              <a:t>hoá</a:t>
            </a:r>
            <a:r>
              <a:rPr lang="en-US" sz="32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ea typeface="Calibri" panose="020F0502020204030204" pitchFamily="34" charset="0"/>
                <a:cs typeface="Calibri" panose="020F0502020204030204" pitchFamily="34" charset="0"/>
              </a:rPr>
              <a:t>tạo</a:t>
            </a:r>
            <a:r>
              <a:rPr lang="en-US" sz="32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ea typeface="Calibri" panose="020F0502020204030204" pitchFamily="34" charset="0"/>
                <a:cs typeface="Calibri" panose="020F0502020204030204" pitchFamily="34" charset="0"/>
              </a:rPr>
              <a:t>ra</a:t>
            </a:r>
            <a:r>
              <a:rPr lang="en-US" sz="32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ea typeface="Calibri" panose="020F0502020204030204" pitchFamily="34" charset="0"/>
                <a:cs typeface="Calibri" panose="020F0502020204030204" pitchFamily="34" charset="0"/>
              </a:rPr>
              <a:t>chất</a:t>
            </a:r>
            <a:r>
              <a:rPr lang="en-US" sz="32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ea typeface="Calibri" panose="020F0502020204030204" pitchFamily="34" charset="0"/>
                <a:cs typeface="Calibri" panose="020F0502020204030204" pitchFamily="34" charset="0"/>
              </a:rPr>
              <a:t>hữu</a:t>
            </a:r>
            <a:r>
              <a:rPr lang="en-US" sz="32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ea typeface="Calibri" panose="020F0502020204030204" pitchFamily="34" charset="0"/>
                <a:cs typeface="Calibri" panose="020F0502020204030204" pitchFamily="34" charset="0"/>
              </a:rPr>
              <a:t>cơ</a:t>
            </a:r>
            <a:r>
              <a:rPr lang="en-US" sz="32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ea typeface="Calibri" panose="020F0502020204030204" pitchFamily="34" charset="0"/>
                <a:cs typeface="Calibri" panose="020F0502020204030204" pitchFamily="34" charset="0"/>
              </a:rPr>
              <a:t>từ</a:t>
            </a:r>
            <a:r>
              <a:rPr lang="en-US" sz="32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ea typeface="Calibri" panose="020F0502020204030204" pitchFamily="34" charset="0"/>
                <a:cs typeface="Calibri" panose="020F0502020204030204" pitchFamily="34" charset="0"/>
              </a:rPr>
              <a:t>các</a:t>
            </a:r>
            <a:r>
              <a:rPr lang="en-US" sz="32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ea typeface="Calibri" panose="020F0502020204030204" pitchFamily="34" charset="0"/>
                <a:cs typeface="Calibri" panose="020F0502020204030204" pitchFamily="34" charset="0"/>
              </a:rPr>
              <a:t>chất</a:t>
            </a:r>
            <a:r>
              <a:rPr lang="en-US" sz="32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ea typeface="Calibri" panose="020F0502020204030204" pitchFamily="34" charset="0"/>
                <a:cs typeface="Calibri" panose="020F0502020204030204" pitchFamily="34" charset="0"/>
              </a:rPr>
              <a:t>đơn</a:t>
            </a:r>
            <a:r>
              <a:rPr lang="en-US" sz="32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ea typeface="Calibri" panose="020F0502020204030204" pitchFamily="34" charset="0"/>
                <a:cs typeface="Calibri" panose="020F0502020204030204" pitchFamily="34" charset="0"/>
              </a:rPr>
              <a:t>giản</a:t>
            </a:r>
            <a:r>
              <a:rPr lang="en-US" sz="32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ea typeface="Calibri" panose="020F0502020204030204" pitchFamily="34" charset="0"/>
                <a:cs typeface="Calibri" panose="020F0502020204030204" pitchFamily="34" charset="0"/>
              </a:rPr>
              <a:t>tích</a:t>
            </a:r>
            <a:r>
              <a:rPr lang="en-US" sz="32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ea typeface="Calibri" panose="020F0502020204030204" pitchFamily="34" charset="0"/>
                <a:cs typeface="Calibri" panose="020F0502020204030204" pitchFamily="34" charset="0"/>
              </a:rPr>
              <a:t>luỹ</a:t>
            </a:r>
            <a:r>
              <a:rPr lang="en-US" sz="32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ea typeface="Calibri" panose="020F0502020204030204" pitchFamily="34" charset="0"/>
                <a:cs typeface="Calibri" panose="020F0502020204030204" pitchFamily="34" charset="0"/>
              </a:rPr>
              <a:t>năng</a:t>
            </a:r>
            <a:r>
              <a:rPr lang="en-US" sz="32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ea typeface="Calibri" panose="020F0502020204030204" pitchFamily="34" charset="0"/>
                <a:cs typeface="Calibri" panose="020F0502020204030204" pitchFamily="34" charset="0"/>
              </a:rPr>
              <a:t>lượng</a:t>
            </a:r>
            <a:endParaRPr lang="en-US" sz="3200"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xmlns="" id="{7A7C09B5-F54F-7D41-9FC8-46701B5FF25F}"/>
              </a:ext>
            </a:extLst>
          </p:cNvPr>
          <p:cNvSpPr/>
          <p:nvPr/>
        </p:nvSpPr>
        <p:spPr>
          <a:xfrm>
            <a:off x="-45225" y="-2074"/>
            <a:ext cx="12144862" cy="1323439"/>
          </a:xfrm>
          <a:prstGeom prst="rect">
            <a:avLst/>
          </a:prstGeom>
        </p:spPr>
        <p:txBody>
          <a:bodyPr wrap="square">
            <a:spAutoFit/>
          </a:bodyPr>
          <a:lstStyle/>
          <a:p>
            <a:pPr algn="ctr">
              <a:defRPr/>
            </a:pPr>
            <a:r>
              <a:rPr lang="en-US" altLang="vi-VN" sz="4000" b="1" kern="0" dirty="0">
                <a:solidFill>
                  <a:srgbClr val="FF0000"/>
                </a:solidFill>
                <a:latin typeface="Calibri" panose="020F0502020204030204" pitchFamily="34" charset="0"/>
                <a:ea typeface="Calibri" panose="020F0502020204030204" pitchFamily="34" charset="0"/>
                <a:cs typeface="Calibri" panose="020F0502020204030204" pitchFamily="34" charset="0"/>
              </a:rPr>
              <a:t>III. CÁC GIAI ĐOẠN CHUYỂN HOÁ NĂNG LƯỢNG TRONG SINH GIỚI</a:t>
            </a:r>
            <a:endParaRPr lang="en-US" sz="4000" dirty="0">
              <a:latin typeface="Calibri" panose="020F0502020204030204" pitchFamily="34" charset="0"/>
              <a:ea typeface="Calibri" panose="020F0502020204030204" pitchFamily="34" charset="0"/>
              <a:cs typeface="Calibri" panose="020F0502020204030204" pitchFamily="34" charset="0"/>
            </a:endParaRPr>
          </a:p>
        </p:txBody>
      </p:sp>
      <p:sp>
        <p:nvSpPr>
          <p:cNvPr id="4" name="Rectangle 2">
            <a:extLst>
              <a:ext uri="{FF2B5EF4-FFF2-40B4-BE49-F238E27FC236}">
                <a16:creationId xmlns:a16="http://schemas.microsoft.com/office/drawing/2014/main" xmlns="" id="{74CC5C9D-9A34-26B2-05DE-9737739E7CD0}"/>
              </a:ext>
            </a:extLst>
          </p:cNvPr>
          <p:cNvSpPr>
            <a:spLocks noChangeArrowheads="1"/>
          </p:cNvSpPr>
          <p:nvPr/>
        </p:nvSpPr>
        <p:spPr bwMode="auto">
          <a:xfrm>
            <a:off x="92363" y="1028399"/>
            <a:ext cx="469392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buFontTx/>
              <a:buNone/>
            </a:pPr>
            <a:r>
              <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1. Giai </a:t>
            </a:r>
            <a:r>
              <a:rPr lang="en-US" alt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đoạn</a:t>
            </a:r>
            <a:r>
              <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alt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tổng</a:t>
            </a:r>
            <a:r>
              <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alt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hợp</a:t>
            </a:r>
            <a:endParaRPr lang="en-US" altLang="en-US" sz="3600" dirty="0">
              <a:solidFill>
                <a:srgbClr val="00B05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00435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82E5AF66-3989-6052-D4DD-9923B3E1E173}"/>
              </a:ext>
            </a:extLst>
          </p:cNvPr>
          <p:cNvSpPr/>
          <p:nvPr/>
        </p:nvSpPr>
        <p:spPr>
          <a:xfrm>
            <a:off x="-45225" y="-2074"/>
            <a:ext cx="12144862" cy="1323439"/>
          </a:xfrm>
          <a:prstGeom prst="rect">
            <a:avLst/>
          </a:prstGeom>
        </p:spPr>
        <p:txBody>
          <a:bodyPr wrap="square">
            <a:spAutoFit/>
          </a:bodyPr>
          <a:lstStyle/>
          <a:p>
            <a:pPr algn="ctr">
              <a:defRPr/>
            </a:pPr>
            <a:r>
              <a:rPr lang="en-US" altLang="vi-VN" sz="4000" b="1" kern="0" dirty="0">
                <a:solidFill>
                  <a:srgbClr val="FF0000"/>
                </a:solidFill>
                <a:latin typeface="Calibri" panose="020F0502020204030204" pitchFamily="34" charset="0"/>
                <a:ea typeface="Calibri" panose="020F0502020204030204" pitchFamily="34" charset="0"/>
                <a:cs typeface="Calibri" panose="020F0502020204030204" pitchFamily="34" charset="0"/>
              </a:rPr>
              <a:t>III. CÁC GIAI ĐOẠN CHUYỂN HOÁ NĂNG LƯỢNG TRONG SINH GIỚI</a:t>
            </a:r>
            <a:endParaRPr lang="en-US" sz="4000" dirty="0">
              <a:latin typeface="Calibri" panose="020F0502020204030204" pitchFamily="34" charset="0"/>
              <a:ea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xmlns="" id="{D2983165-114F-7E0C-A10A-698901BDC269}"/>
              </a:ext>
            </a:extLst>
          </p:cNvPr>
          <p:cNvSpPr>
            <a:spLocks noChangeArrowheads="1"/>
          </p:cNvSpPr>
          <p:nvPr/>
        </p:nvSpPr>
        <p:spPr bwMode="auto">
          <a:xfrm>
            <a:off x="92363" y="1288556"/>
            <a:ext cx="469392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buFontTx/>
              <a:buNone/>
            </a:pPr>
            <a:r>
              <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1. Giai </a:t>
            </a:r>
            <a:r>
              <a:rPr lang="en-US" alt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đoạn</a:t>
            </a:r>
            <a:r>
              <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alt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tổng</a:t>
            </a:r>
            <a:r>
              <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alt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hợp</a:t>
            </a:r>
            <a:endParaRPr lang="en-US" altLang="en-US" sz="3600" dirty="0">
              <a:solidFill>
                <a:srgbClr val="00B050"/>
              </a:solidFill>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Quan sát Hình 1.2, hãy mô tả các giai đoạn chuyển hóa năng lượng trong sinh giới"/>
          <p:cNvPicPr/>
          <p:nvPr/>
        </p:nvPicPr>
        <p:blipFill>
          <a:blip r:embed="rId3">
            <a:extLst>
              <a:ext uri="{28A0092B-C50C-407E-A947-70E740481C1C}">
                <a14:useLocalDpi xmlns:a14="http://schemas.microsoft.com/office/drawing/2010/main" val="0"/>
              </a:ext>
            </a:extLst>
          </a:blip>
          <a:srcRect/>
          <a:stretch>
            <a:fillRect/>
          </a:stretch>
        </p:blipFill>
        <p:spPr bwMode="auto">
          <a:xfrm>
            <a:off x="4937760" y="1321365"/>
            <a:ext cx="7266926" cy="5467060"/>
          </a:xfrm>
          <a:prstGeom prst="rect">
            <a:avLst/>
          </a:prstGeom>
          <a:noFill/>
          <a:ln>
            <a:noFill/>
          </a:ln>
        </p:spPr>
      </p:pic>
      <p:sp>
        <p:nvSpPr>
          <p:cNvPr id="13" name="Rectangle 12"/>
          <p:cNvSpPr/>
          <p:nvPr/>
        </p:nvSpPr>
        <p:spPr>
          <a:xfrm>
            <a:off x="318965" y="3177732"/>
            <a:ext cx="4240715" cy="1754326"/>
          </a:xfrm>
          <a:prstGeom prst="rect">
            <a:avLst/>
          </a:prstGeom>
        </p:spPr>
        <p:txBody>
          <a:bodyPr wrap="square">
            <a:spAutoFit/>
          </a:bodyPr>
          <a:lstStyle/>
          <a:p>
            <a:pPr algn="ctr"/>
            <a:r>
              <a:rPr lang="en-US" sz="3600" dirty="0">
                <a:solidFill>
                  <a:srgbClr val="000000"/>
                </a:solidFill>
                <a:latin typeface="Calibri" panose="020F0502020204030204" pitchFamily="34" charset="0"/>
                <a:ea typeface="Calibri" panose="020F0502020204030204" pitchFamily="34" charset="0"/>
                <a:cs typeface="Calibri" panose="020F0502020204030204" pitchFamily="34" charset="0"/>
              </a:rPr>
              <a:t>Quan </a:t>
            </a:r>
            <a:r>
              <a:rPr lang="en-US" sz="3600" dirty="0" err="1">
                <a:solidFill>
                  <a:srgbClr val="000000"/>
                </a:solidFill>
                <a:latin typeface="Calibri" panose="020F0502020204030204" pitchFamily="34" charset="0"/>
                <a:ea typeface="Calibri" panose="020F0502020204030204" pitchFamily="34" charset="0"/>
                <a:cs typeface="Calibri" panose="020F0502020204030204" pitchFamily="34" charset="0"/>
              </a:rPr>
              <a:t>sát</a:t>
            </a:r>
            <a:r>
              <a:rPr lang="en-US" sz="36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ea typeface="Calibri" panose="020F0502020204030204" pitchFamily="34" charset="0"/>
                <a:cs typeface="Calibri" panose="020F0502020204030204" pitchFamily="34" charset="0"/>
              </a:rPr>
              <a:t>Hình</a:t>
            </a:r>
            <a:r>
              <a:rPr lang="en-US" sz="3600" dirty="0">
                <a:solidFill>
                  <a:srgbClr val="000000"/>
                </a:solidFill>
                <a:latin typeface="Calibri" panose="020F0502020204030204" pitchFamily="34" charset="0"/>
                <a:ea typeface="Calibri" panose="020F0502020204030204" pitchFamily="34" charset="0"/>
                <a:cs typeface="Calibri" panose="020F0502020204030204" pitchFamily="34" charset="0"/>
              </a:rPr>
              <a:t> 1.2, </a:t>
            </a:r>
            <a:r>
              <a:rPr lang="en-US" sz="3600" dirty="0" err="1">
                <a:solidFill>
                  <a:srgbClr val="000000"/>
                </a:solidFill>
                <a:latin typeface="Calibri" panose="020F0502020204030204" pitchFamily="34" charset="0"/>
                <a:ea typeface="Calibri" panose="020F0502020204030204" pitchFamily="34" charset="0"/>
                <a:cs typeface="Calibri" panose="020F0502020204030204" pitchFamily="34" charset="0"/>
              </a:rPr>
              <a:t>hãy</a:t>
            </a:r>
            <a:r>
              <a:rPr lang="en-US" sz="36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ea typeface="Calibri" panose="020F0502020204030204" pitchFamily="34" charset="0"/>
                <a:cs typeface="Calibri" panose="020F0502020204030204" pitchFamily="34" charset="0"/>
              </a:rPr>
              <a:t>mô</a:t>
            </a:r>
            <a:r>
              <a:rPr lang="en-US" sz="36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ea typeface="Calibri" panose="020F0502020204030204" pitchFamily="34" charset="0"/>
                <a:cs typeface="Calibri" panose="020F0502020204030204" pitchFamily="34" charset="0"/>
              </a:rPr>
              <a:t>tả</a:t>
            </a:r>
            <a:r>
              <a:rPr lang="en-US" sz="36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giai</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đoạn</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3600" b="1" dirty="0">
                <a:solidFill>
                  <a:srgbClr val="000000"/>
                </a:solidFill>
                <a:latin typeface="Calibri" panose="020F0502020204030204" pitchFamily="34" charset="0"/>
                <a:ea typeface="Calibri" panose="020F0502020204030204" pitchFamily="34" charset="0"/>
                <a:cs typeface="Calibri" panose="020F0502020204030204" pitchFamily="34" charset="0"/>
              </a:rPr>
              <a:t>phân giải ở TV và ĐV</a:t>
            </a:r>
            <a:endParaRPr lang="en-US" sz="3600" b="1" dirty="0">
              <a:latin typeface="Calibri" panose="020F0502020204030204" pitchFamily="34" charset="0"/>
              <a:ea typeface="Calibri" panose="020F0502020204030204" pitchFamily="34" charset="0"/>
              <a:cs typeface="Calibri" panose="020F0502020204030204" pitchFamily="34" charset="0"/>
            </a:endParaRPr>
          </a:p>
        </p:txBody>
      </p:sp>
      <p:sp>
        <p:nvSpPr>
          <p:cNvPr id="2" name="Rectangle 2">
            <a:extLst>
              <a:ext uri="{FF2B5EF4-FFF2-40B4-BE49-F238E27FC236}">
                <a16:creationId xmlns:a16="http://schemas.microsoft.com/office/drawing/2014/main" xmlns="" id="{9872DAB8-111E-E363-5F54-B181FF39CB84}"/>
              </a:ext>
            </a:extLst>
          </p:cNvPr>
          <p:cNvSpPr>
            <a:spLocks noChangeArrowheads="1"/>
          </p:cNvSpPr>
          <p:nvPr/>
        </p:nvSpPr>
        <p:spPr bwMode="auto">
          <a:xfrm>
            <a:off x="92362" y="1965664"/>
            <a:ext cx="469392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buFontTx/>
              <a:buNone/>
            </a:pPr>
            <a:r>
              <a:rPr lang="vi-VN"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2</a:t>
            </a:r>
            <a:r>
              <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Giai </a:t>
            </a:r>
            <a:r>
              <a:rPr lang="en-US" alt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đoạn</a:t>
            </a:r>
            <a:r>
              <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vi-VN"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phân giải</a:t>
            </a:r>
            <a:endParaRPr lang="en-US" altLang="en-US" sz="3600" dirty="0">
              <a:solidFill>
                <a:srgbClr val="00B05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078788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6">
            <a:extLst>
              <a:ext uri="{FF2B5EF4-FFF2-40B4-BE49-F238E27FC236}">
                <a16:creationId xmlns:a16="http://schemas.microsoft.com/office/drawing/2014/main" xmlns="" id="{470331CE-31B0-B5F8-ED23-8EEEAC84E76A}"/>
              </a:ext>
            </a:extLst>
          </p:cNvPr>
          <p:cNvSpPr/>
          <p:nvPr/>
        </p:nvSpPr>
        <p:spPr>
          <a:xfrm>
            <a:off x="227357" y="2868504"/>
            <a:ext cx="3793003" cy="3665300"/>
          </a:xfrm>
          <a:custGeom>
            <a:avLst/>
            <a:gdLst>
              <a:gd name="connsiteX0" fmla="*/ 0 w 3125390"/>
              <a:gd name="connsiteY0" fmla="*/ 0 h 1875234"/>
              <a:gd name="connsiteX1" fmla="*/ 3125390 w 3125390"/>
              <a:gd name="connsiteY1" fmla="*/ 0 h 1875234"/>
              <a:gd name="connsiteX2" fmla="*/ 3125390 w 3125390"/>
              <a:gd name="connsiteY2" fmla="*/ 1875234 h 1875234"/>
              <a:gd name="connsiteX3" fmla="*/ 0 w 3125390"/>
              <a:gd name="connsiteY3" fmla="*/ 1875234 h 1875234"/>
              <a:gd name="connsiteX4" fmla="*/ 0 w 3125390"/>
              <a:gd name="connsiteY4" fmla="*/ 0 h 1875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5390" h="1875234">
                <a:moveTo>
                  <a:pt x="0" y="0"/>
                </a:moveTo>
                <a:lnTo>
                  <a:pt x="3125390" y="0"/>
                </a:lnTo>
                <a:lnTo>
                  <a:pt x="3125390" y="1875234"/>
                </a:lnTo>
                <a:lnTo>
                  <a:pt x="0" y="1875234"/>
                </a:lnTo>
                <a:lnTo>
                  <a:pt x="0" y="0"/>
                </a:lnTo>
                <a:close/>
              </a:path>
            </a:pathLst>
          </a:custGeom>
          <a:solidFill>
            <a:srgbClr val="CCFFCC"/>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4">
              <a:hueOff val="2126924"/>
              <a:satOff val="-3694"/>
              <a:lumOff val="-18236"/>
              <a:alphaOff val="0"/>
            </a:schemeClr>
          </a:fillRef>
          <a:effectRef idx="2">
            <a:schemeClr val="accent4">
              <a:hueOff val="2126924"/>
              <a:satOff val="-3694"/>
              <a:lumOff val="-18236"/>
              <a:alphaOff val="0"/>
            </a:schemeClr>
          </a:effectRef>
          <a:fontRef idx="minor">
            <a:schemeClr val="lt1"/>
          </a:fontRef>
        </p:style>
        <p:txBody>
          <a:bodyPr spcFirstLastPara="0" vert="horz" wrap="square" lIns="95250" tIns="95250" rIns="95250" bIns="95250" numCol="1" spcCol="1270" anchor="ctr" anchorCtr="0">
            <a:noAutofit/>
          </a:bodyPr>
          <a:lstStyle/>
          <a:p>
            <a:pPr marL="0" lvl="0" indent="0" algn="ctr" defTabSz="1111250">
              <a:lnSpc>
                <a:spcPct val="150000"/>
              </a:lnSpc>
              <a:spcBef>
                <a:spcPct val="0"/>
              </a:spcBef>
              <a:buNone/>
            </a:pP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Chất</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hữu</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cơ</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phức</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tạp</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phân</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giải</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thành</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chất</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đơn</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giản</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giải</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phóng</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năng</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lượng</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vi-VN"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ATP</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a:t>
            </a:r>
          </a:p>
        </p:txBody>
      </p:sp>
      <p:pic>
        <p:nvPicPr>
          <p:cNvPr id="6" name="Picture 5" descr="Quan sát Hình 1.2, hãy mô tả các giai đoạn chuyển hóa năng lượng trong sinh giới"/>
          <p:cNvPicPr/>
          <p:nvPr/>
        </p:nvPicPr>
        <p:blipFill>
          <a:blip r:embed="rId2">
            <a:extLst>
              <a:ext uri="{28A0092B-C50C-407E-A947-70E740481C1C}">
                <a14:useLocalDpi xmlns:a14="http://schemas.microsoft.com/office/drawing/2010/main" val="0"/>
              </a:ext>
            </a:extLst>
          </a:blip>
          <a:srcRect/>
          <a:stretch>
            <a:fillRect/>
          </a:stretch>
        </p:blipFill>
        <p:spPr bwMode="auto">
          <a:xfrm>
            <a:off x="3820160" y="563676"/>
            <a:ext cx="8384526" cy="6224749"/>
          </a:xfrm>
          <a:prstGeom prst="rect">
            <a:avLst/>
          </a:prstGeom>
          <a:noFill/>
          <a:ln>
            <a:noFill/>
          </a:ln>
        </p:spPr>
      </p:pic>
      <p:sp>
        <p:nvSpPr>
          <p:cNvPr id="2" name="Rectangle 4">
            <a:extLst>
              <a:ext uri="{FF2B5EF4-FFF2-40B4-BE49-F238E27FC236}">
                <a16:creationId xmlns:a16="http://schemas.microsoft.com/office/drawing/2014/main" xmlns="" id="{3C2DED90-3008-A2B8-1EF7-31B300087750}"/>
              </a:ext>
            </a:extLst>
          </p:cNvPr>
          <p:cNvSpPr/>
          <p:nvPr/>
        </p:nvSpPr>
        <p:spPr>
          <a:xfrm>
            <a:off x="-45225" y="-2074"/>
            <a:ext cx="12144862" cy="1323439"/>
          </a:xfrm>
          <a:prstGeom prst="rect">
            <a:avLst/>
          </a:prstGeom>
        </p:spPr>
        <p:txBody>
          <a:bodyPr wrap="square">
            <a:spAutoFit/>
          </a:bodyPr>
          <a:lstStyle/>
          <a:p>
            <a:pPr algn="ctr">
              <a:defRPr/>
            </a:pPr>
            <a:r>
              <a:rPr lang="en-US" altLang="vi-VN" sz="4000" b="1" kern="0" dirty="0">
                <a:solidFill>
                  <a:srgbClr val="FF0000"/>
                </a:solidFill>
                <a:latin typeface="Calibri" panose="020F0502020204030204" pitchFamily="34" charset="0"/>
                <a:ea typeface="Calibri" panose="020F0502020204030204" pitchFamily="34" charset="0"/>
                <a:cs typeface="Calibri" panose="020F0502020204030204" pitchFamily="34" charset="0"/>
              </a:rPr>
              <a:t>III. CÁC GIAI ĐOẠN CHUYỂN HOÁ NĂNG LƯỢNG TRONG SINH GIỚI</a:t>
            </a:r>
            <a:endParaRPr lang="en-US" sz="4000" dirty="0">
              <a:latin typeface="Calibri" panose="020F0502020204030204" pitchFamily="34" charset="0"/>
              <a:ea typeface="Calibri" panose="020F0502020204030204" pitchFamily="34" charset="0"/>
              <a:cs typeface="Calibri" panose="020F0502020204030204" pitchFamily="34" charset="0"/>
            </a:endParaRPr>
          </a:p>
        </p:txBody>
      </p:sp>
      <p:sp>
        <p:nvSpPr>
          <p:cNvPr id="7" name="Rectangle 2">
            <a:extLst>
              <a:ext uri="{FF2B5EF4-FFF2-40B4-BE49-F238E27FC236}">
                <a16:creationId xmlns:a16="http://schemas.microsoft.com/office/drawing/2014/main" xmlns="" id="{296AB859-9C76-E56B-7DF2-562BD1AD0665}"/>
              </a:ext>
            </a:extLst>
          </p:cNvPr>
          <p:cNvSpPr>
            <a:spLocks noChangeArrowheads="1"/>
          </p:cNvSpPr>
          <p:nvPr/>
        </p:nvSpPr>
        <p:spPr bwMode="auto">
          <a:xfrm>
            <a:off x="92363" y="1288556"/>
            <a:ext cx="469392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buFontTx/>
              <a:buNone/>
            </a:pPr>
            <a:r>
              <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1. Giai </a:t>
            </a:r>
            <a:r>
              <a:rPr lang="en-US" alt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đoạn</a:t>
            </a:r>
            <a:r>
              <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alt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tổng</a:t>
            </a:r>
            <a:r>
              <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alt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hợp</a:t>
            </a:r>
            <a:endParaRPr lang="en-US" altLang="en-US" sz="3600" dirty="0">
              <a:solidFill>
                <a:srgbClr val="00B050"/>
              </a:solidFill>
              <a:latin typeface="Calibri" panose="020F0502020204030204" pitchFamily="34" charset="0"/>
              <a:ea typeface="Calibri" panose="020F0502020204030204" pitchFamily="34" charset="0"/>
              <a:cs typeface="Calibri" panose="020F0502020204030204" pitchFamily="34" charset="0"/>
            </a:endParaRPr>
          </a:p>
        </p:txBody>
      </p:sp>
      <p:sp>
        <p:nvSpPr>
          <p:cNvPr id="8" name="Rectangle 2">
            <a:extLst>
              <a:ext uri="{FF2B5EF4-FFF2-40B4-BE49-F238E27FC236}">
                <a16:creationId xmlns:a16="http://schemas.microsoft.com/office/drawing/2014/main" xmlns="" id="{02D39970-67C7-7047-E44C-08E03B65E92E}"/>
              </a:ext>
            </a:extLst>
          </p:cNvPr>
          <p:cNvSpPr>
            <a:spLocks noChangeArrowheads="1"/>
          </p:cNvSpPr>
          <p:nvPr/>
        </p:nvSpPr>
        <p:spPr bwMode="auto">
          <a:xfrm>
            <a:off x="92362" y="1965664"/>
            <a:ext cx="469392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buFontTx/>
              <a:buNone/>
            </a:pPr>
            <a:r>
              <a:rPr lang="vi-VN"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2</a:t>
            </a:r>
            <a:r>
              <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Giai </a:t>
            </a:r>
            <a:r>
              <a:rPr lang="en-US" alt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đoạn</a:t>
            </a:r>
            <a:r>
              <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vi-VN"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phân giải</a:t>
            </a:r>
            <a:endParaRPr lang="en-US" altLang="en-US" sz="3600" dirty="0">
              <a:solidFill>
                <a:srgbClr val="00B05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70467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D2983165-114F-7E0C-A10A-698901BDC269}"/>
              </a:ext>
            </a:extLst>
          </p:cNvPr>
          <p:cNvSpPr>
            <a:spLocks noChangeArrowheads="1"/>
          </p:cNvSpPr>
          <p:nvPr/>
        </p:nvSpPr>
        <p:spPr bwMode="auto">
          <a:xfrm>
            <a:off x="92362" y="2579186"/>
            <a:ext cx="1168954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0"/>
              </a:spcBef>
            </a:pPr>
            <a:r>
              <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3. Huy </a:t>
            </a:r>
            <a:r>
              <a:rPr lang="en-US" alt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động</a:t>
            </a:r>
            <a:r>
              <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alt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năng</a:t>
            </a:r>
            <a:r>
              <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alt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lượng</a:t>
            </a:r>
            <a:endPar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Quan sát Hình 1.2, hãy mô tả các giai đoạn chuyển hóa năng lượng trong sinh giới"/>
          <p:cNvPicPr/>
          <p:nvPr/>
        </p:nvPicPr>
        <p:blipFill>
          <a:blip r:embed="rId2">
            <a:extLst>
              <a:ext uri="{28A0092B-C50C-407E-A947-70E740481C1C}">
                <a14:useLocalDpi xmlns:a14="http://schemas.microsoft.com/office/drawing/2010/main" val="0"/>
              </a:ext>
            </a:extLst>
          </a:blip>
          <a:srcRect/>
          <a:stretch>
            <a:fillRect/>
          </a:stretch>
        </p:blipFill>
        <p:spPr bwMode="auto">
          <a:xfrm>
            <a:off x="4923873" y="1097280"/>
            <a:ext cx="7049384" cy="5568500"/>
          </a:xfrm>
          <a:prstGeom prst="rect">
            <a:avLst/>
          </a:prstGeom>
          <a:noFill/>
          <a:ln>
            <a:noFill/>
          </a:ln>
        </p:spPr>
      </p:pic>
      <p:sp>
        <p:nvSpPr>
          <p:cNvPr id="2" name="Rectangle 12">
            <a:extLst>
              <a:ext uri="{FF2B5EF4-FFF2-40B4-BE49-F238E27FC236}">
                <a16:creationId xmlns:a16="http://schemas.microsoft.com/office/drawing/2014/main" xmlns="" id="{978D7DAF-4F15-6143-FDFE-BCB43FF79248}"/>
              </a:ext>
            </a:extLst>
          </p:cNvPr>
          <p:cNvSpPr/>
          <p:nvPr/>
        </p:nvSpPr>
        <p:spPr>
          <a:xfrm>
            <a:off x="218743" y="4061229"/>
            <a:ext cx="4240715" cy="1815882"/>
          </a:xfrm>
          <a:prstGeom prst="rect">
            <a:avLst/>
          </a:prstGeom>
        </p:spPr>
        <p:txBody>
          <a:bodyPr wrap="square">
            <a:spAutoFit/>
          </a:bodyPr>
          <a:lstStyle/>
          <a:p>
            <a:pPr algn="ctr"/>
            <a:r>
              <a:rPr lang="en-US" sz="2800" dirty="0">
                <a:solidFill>
                  <a:srgbClr val="000000"/>
                </a:solidFill>
                <a:latin typeface="Arial" panose="020B0604020202020204" pitchFamily="34" charset="0"/>
                <a:ea typeface="Calibri" panose="020F0502020204030204" pitchFamily="34" charset="0"/>
              </a:rPr>
              <a:t>Quan </a:t>
            </a:r>
            <a:r>
              <a:rPr lang="en-US" sz="2800" dirty="0" err="1">
                <a:solidFill>
                  <a:srgbClr val="000000"/>
                </a:solidFill>
                <a:latin typeface="Arial" panose="020B0604020202020204" pitchFamily="34" charset="0"/>
                <a:ea typeface="Calibri" panose="020F0502020204030204" pitchFamily="34" charset="0"/>
              </a:rPr>
              <a:t>sát</a:t>
            </a:r>
            <a:r>
              <a:rPr lang="en-US" sz="2800" dirty="0">
                <a:solidFill>
                  <a:srgbClr val="000000"/>
                </a:solidFill>
                <a:latin typeface="Arial" panose="020B0604020202020204" pitchFamily="34" charset="0"/>
                <a:ea typeface="Calibri" panose="020F0502020204030204" pitchFamily="34" charset="0"/>
              </a:rPr>
              <a:t> </a:t>
            </a:r>
            <a:r>
              <a:rPr lang="en-US" sz="2800" dirty="0" err="1">
                <a:solidFill>
                  <a:srgbClr val="000000"/>
                </a:solidFill>
                <a:latin typeface="Arial" panose="020B0604020202020204" pitchFamily="34" charset="0"/>
                <a:ea typeface="Calibri" panose="020F0502020204030204" pitchFamily="34" charset="0"/>
              </a:rPr>
              <a:t>Hình</a:t>
            </a:r>
            <a:r>
              <a:rPr lang="en-US" sz="2800" dirty="0">
                <a:solidFill>
                  <a:srgbClr val="000000"/>
                </a:solidFill>
                <a:latin typeface="Arial" panose="020B0604020202020204" pitchFamily="34" charset="0"/>
                <a:ea typeface="Calibri" panose="020F0502020204030204" pitchFamily="34" charset="0"/>
              </a:rPr>
              <a:t> 1.2, </a:t>
            </a:r>
            <a:r>
              <a:rPr lang="en-US" sz="2800" dirty="0" err="1">
                <a:solidFill>
                  <a:srgbClr val="000000"/>
                </a:solidFill>
                <a:latin typeface="Arial" panose="020B0604020202020204" pitchFamily="34" charset="0"/>
                <a:ea typeface="Calibri" panose="020F0502020204030204" pitchFamily="34" charset="0"/>
              </a:rPr>
              <a:t>hãy</a:t>
            </a:r>
            <a:r>
              <a:rPr lang="en-US" sz="2800" dirty="0">
                <a:solidFill>
                  <a:srgbClr val="000000"/>
                </a:solidFill>
                <a:latin typeface="Arial" panose="020B0604020202020204" pitchFamily="34" charset="0"/>
                <a:ea typeface="Calibri" panose="020F0502020204030204" pitchFamily="34" charset="0"/>
              </a:rPr>
              <a:t> </a:t>
            </a:r>
            <a:r>
              <a:rPr lang="vi-VN" sz="2800" dirty="0">
                <a:solidFill>
                  <a:srgbClr val="000000"/>
                </a:solidFill>
                <a:latin typeface="Arial" panose="020B0604020202020204" pitchFamily="34" charset="0"/>
                <a:ea typeface="Calibri" panose="020F0502020204030204" pitchFamily="34" charset="0"/>
              </a:rPr>
              <a:t>cho biết mục đích của quá trình </a:t>
            </a:r>
            <a:r>
              <a:rPr lang="vi-VN" sz="2800" b="1" dirty="0">
                <a:solidFill>
                  <a:srgbClr val="000000"/>
                </a:solidFill>
                <a:latin typeface="Arial" panose="020B0604020202020204" pitchFamily="34" charset="0"/>
                <a:ea typeface="Calibri" panose="020F0502020204030204" pitchFamily="34" charset="0"/>
              </a:rPr>
              <a:t>huy động năng lượng</a:t>
            </a:r>
            <a:r>
              <a:rPr lang="vi-VN" sz="2800" dirty="0">
                <a:solidFill>
                  <a:srgbClr val="000000"/>
                </a:solidFill>
                <a:latin typeface="Arial" panose="020B0604020202020204" pitchFamily="34" charset="0"/>
                <a:ea typeface="Calibri" panose="020F0502020204030204" pitchFamily="34" charset="0"/>
              </a:rPr>
              <a:t>?</a:t>
            </a:r>
            <a:endParaRPr lang="en-US" sz="2800" b="1" dirty="0"/>
          </a:p>
        </p:txBody>
      </p:sp>
      <p:sp>
        <p:nvSpPr>
          <p:cNvPr id="5" name="Rectangle 4">
            <a:extLst>
              <a:ext uri="{FF2B5EF4-FFF2-40B4-BE49-F238E27FC236}">
                <a16:creationId xmlns:a16="http://schemas.microsoft.com/office/drawing/2014/main" xmlns="" id="{F6DEB8CC-A296-0D43-6DEC-F64352D536D7}"/>
              </a:ext>
            </a:extLst>
          </p:cNvPr>
          <p:cNvSpPr/>
          <p:nvPr/>
        </p:nvSpPr>
        <p:spPr>
          <a:xfrm>
            <a:off x="-45225" y="-2074"/>
            <a:ext cx="12144862" cy="1323439"/>
          </a:xfrm>
          <a:prstGeom prst="rect">
            <a:avLst/>
          </a:prstGeom>
        </p:spPr>
        <p:txBody>
          <a:bodyPr wrap="square">
            <a:spAutoFit/>
          </a:bodyPr>
          <a:lstStyle/>
          <a:p>
            <a:pPr algn="ctr">
              <a:defRPr/>
            </a:pPr>
            <a:r>
              <a:rPr lang="en-US" altLang="vi-VN" sz="4000" b="1" kern="0" dirty="0">
                <a:solidFill>
                  <a:srgbClr val="FF0000"/>
                </a:solidFill>
                <a:latin typeface="Calibri" panose="020F0502020204030204" pitchFamily="34" charset="0"/>
                <a:ea typeface="Calibri" panose="020F0502020204030204" pitchFamily="34" charset="0"/>
                <a:cs typeface="Calibri" panose="020F0502020204030204" pitchFamily="34" charset="0"/>
              </a:rPr>
              <a:t>III. CÁC GIAI ĐOẠN CHUYỂN HOÁ NĂNG LƯỢNG TRONG SINH GIỚI</a:t>
            </a:r>
            <a:endParaRPr lang="en-US" sz="4000" dirty="0">
              <a:latin typeface="Calibri" panose="020F0502020204030204" pitchFamily="34" charset="0"/>
              <a:ea typeface="Calibri" panose="020F0502020204030204" pitchFamily="34" charset="0"/>
              <a:cs typeface="Calibri" panose="020F0502020204030204" pitchFamily="34" charset="0"/>
            </a:endParaRPr>
          </a:p>
        </p:txBody>
      </p:sp>
      <p:sp>
        <p:nvSpPr>
          <p:cNvPr id="8" name="Rectangle 2">
            <a:extLst>
              <a:ext uri="{FF2B5EF4-FFF2-40B4-BE49-F238E27FC236}">
                <a16:creationId xmlns:a16="http://schemas.microsoft.com/office/drawing/2014/main" xmlns="" id="{4A574A27-5652-F1DD-8A0F-053EF3FE271F}"/>
              </a:ext>
            </a:extLst>
          </p:cNvPr>
          <p:cNvSpPr>
            <a:spLocks noChangeArrowheads="1"/>
          </p:cNvSpPr>
          <p:nvPr/>
        </p:nvSpPr>
        <p:spPr bwMode="auto">
          <a:xfrm>
            <a:off x="92363" y="1288556"/>
            <a:ext cx="469392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buFontTx/>
              <a:buNone/>
            </a:pPr>
            <a:r>
              <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1. Giai </a:t>
            </a:r>
            <a:r>
              <a:rPr lang="en-US" alt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đoạn</a:t>
            </a:r>
            <a:r>
              <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alt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tổng</a:t>
            </a:r>
            <a:r>
              <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alt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hợp</a:t>
            </a:r>
            <a:endParaRPr lang="en-US" altLang="en-US" sz="3600" dirty="0">
              <a:solidFill>
                <a:srgbClr val="00B050"/>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Rectangle 2">
            <a:extLst>
              <a:ext uri="{FF2B5EF4-FFF2-40B4-BE49-F238E27FC236}">
                <a16:creationId xmlns:a16="http://schemas.microsoft.com/office/drawing/2014/main" xmlns="" id="{4511888A-533F-CBC5-5C07-87AAABF52141}"/>
              </a:ext>
            </a:extLst>
          </p:cNvPr>
          <p:cNvSpPr>
            <a:spLocks noChangeArrowheads="1"/>
          </p:cNvSpPr>
          <p:nvPr/>
        </p:nvSpPr>
        <p:spPr bwMode="auto">
          <a:xfrm>
            <a:off x="92362" y="1965664"/>
            <a:ext cx="469392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buFontTx/>
              <a:buNone/>
            </a:pPr>
            <a:r>
              <a:rPr lang="vi-VN"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2</a:t>
            </a:r>
            <a:r>
              <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Giai </a:t>
            </a:r>
            <a:r>
              <a:rPr lang="en-US" alt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đoạn</a:t>
            </a:r>
            <a:r>
              <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vi-VN"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phân giải</a:t>
            </a:r>
            <a:endParaRPr lang="en-US" altLang="en-US" sz="3600" dirty="0">
              <a:solidFill>
                <a:srgbClr val="00B05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609068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54000" y="212811"/>
            <a:ext cx="11734800" cy="6443519"/>
            <a:chOff x="0" y="0"/>
            <a:chExt cx="5920967" cy="2995158"/>
          </a:xfrm>
        </p:grpSpPr>
        <p:sp>
          <p:nvSpPr>
            <p:cNvPr id="3" name="Freeform 3"/>
            <p:cNvSpPr/>
            <p:nvPr/>
          </p:nvSpPr>
          <p:spPr>
            <a:xfrm>
              <a:off x="0" y="0"/>
              <a:ext cx="5920967" cy="2995158"/>
            </a:xfrm>
            <a:custGeom>
              <a:avLst/>
              <a:gdLst/>
              <a:ahLst/>
              <a:cxnLst/>
              <a:rect l="l" t="t" r="r" b="b"/>
              <a:pathLst>
                <a:path w="5920967" h="2995158">
                  <a:moveTo>
                    <a:pt x="5796507" y="2995157"/>
                  </a:moveTo>
                  <a:lnTo>
                    <a:pt x="124460" y="2995157"/>
                  </a:lnTo>
                  <a:cubicBezTo>
                    <a:pt x="55880" y="2995157"/>
                    <a:pt x="0" y="2939278"/>
                    <a:pt x="0" y="2870697"/>
                  </a:cubicBezTo>
                  <a:lnTo>
                    <a:pt x="0" y="124460"/>
                  </a:lnTo>
                  <a:cubicBezTo>
                    <a:pt x="0" y="55880"/>
                    <a:pt x="55880" y="0"/>
                    <a:pt x="124460" y="0"/>
                  </a:cubicBezTo>
                  <a:lnTo>
                    <a:pt x="5796507" y="0"/>
                  </a:lnTo>
                  <a:cubicBezTo>
                    <a:pt x="5865087" y="0"/>
                    <a:pt x="5920967" y="55880"/>
                    <a:pt x="5920967" y="124460"/>
                  </a:cubicBezTo>
                  <a:lnTo>
                    <a:pt x="5920967" y="2870698"/>
                  </a:lnTo>
                  <a:cubicBezTo>
                    <a:pt x="5920967" y="2939278"/>
                    <a:pt x="5865087" y="2995158"/>
                    <a:pt x="5796507" y="2995158"/>
                  </a:cubicBezTo>
                  <a:close/>
                </a:path>
              </a:pathLst>
            </a:custGeom>
            <a:solidFill>
              <a:srgbClr val="FFFFFF"/>
            </a:solidFill>
          </p:spPr>
          <p:txBody>
            <a:bodyPr/>
            <a:lstStyle/>
            <a:p>
              <a:endParaRPr lang="en-US"/>
            </a:p>
          </p:txBody>
        </p:sp>
      </p:grpSp>
      <p:pic>
        <p:nvPicPr>
          <p:cNvPr id="12" name="Picture 3">
            <a:extLst>
              <a:ext uri="{FF2B5EF4-FFF2-40B4-BE49-F238E27FC236}">
                <a16:creationId xmlns:a16="http://schemas.microsoft.com/office/drawing/2014/main" xmlns="" id="{30E1B0B6-14ED-668C-F800-FFBF8F1F80B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9143" y="73284"/>
            <a:ext cx="6571719" cy="1002763"/>
          </a:xfrm>
          <a:prstGeom prst="rect">
            <a:avLst/>
          </a:prstGeom>
        </p:spPr>
      </p:pic>
      <p:sp>
        <p:nvSpPr>
          <p:cNvPr id="19" name="TextBox 18">
            <a:extLst>
              <a:ext uri="{FF2B5EF4-FFF2-40B4-BE49-F238E27FC236}">
                <a16:creationId xmlns:a16="http://schemas.microsoft.com/office/drawing/2014/main" xmlns="" id="{5E829293-0AC9-4753-3701-70869DD6784D}"/>
              </a:ext>
            </a:extLst>
          </p:cNvPr>
          <p:cNvSpPr txBox="1"/>
          <p:nvPr/>
        </p:nvSpPr>
        <p:spPr>
          <a:xfrm>
            <a:off x="655782" y="156751"/>
            <a:ext cx="4793673" cy="636264"/>
          </a:xfrm>
          <a:prstGeom prst="rect">
            <a:avLst/>
          </a:prstGeom>
        </p:spPr>
        <p:txBody>
          <a:bodyPr wrap="square" lIns="0" tIns="0" rIns="0" bIns="0" rtlCol="0" anchor="t">
            <a:spAutoFit/>
          </a:bodyPr>
          <a:lstStyle/>
          <a:p>
            <a:pPr algn="ctr">
              <a:lnSpc>
                <a:spcPts val="5334"/>
              </a:lnSpc>
              <a:spcBef>
                <a:spcPct val="0"/>
              </a:spcBef>
            </a:pPr>
            <a:r>
              <a:rPr lang="en-US" sz="4334" b="1" dirty="0">
                <a:solidFill>
                  <a:srgbClr val="FF0000"/>
                </a:solidFill>
                <a:latin typeface="Arial" panose="020B0604020202020204" pitchFamily="34" charset="0"/>
                <a:cs typeface="Arial" panose="020B0604020202020204" pitchFamily="34" charset="0"/>
              </a:rPr>
              <a:t>KHỞI ĐỘNG</a:t>
            </a:r>
          </a:p>
        </p:txBody>
      </p:sp>
      <p:pic>
        <p:nvPicPr>
          <p:cNvPr id="5" name="Picture 4"/>
          <p:cNvPicPr>
            <a:picLocks noChangeAspect="1"/>
          </p:cNvPicPr>
          <p:nvPr/>
        </p:nvPicPr>
        <p:blipFill>
          <a:blip r:embed="rId5"/>
          <a:stretch>
            <a:fillRect/>
          </a:stretch>
        </p:blipFill>
        <p:spPr>
          <a:xfrm>
            <a:off x="8312150" y="2853505"/>
            <a:ext cx="3676650" cy="3426395"/>
          </a:xfrm>
          <a:prstGeom prst="rect">
            <a:avLst/>
          </a:prstGeom>
        </p:spPr>
      </p:pic>
      <p:sp>
        <p:nvSpPr>
          <p:cNvPr id="6" name="Rectangle 5"/>
          <p:cNvSpPr/>
          <p:nvPr/>
        </p:nvSpPr>
        <p:spPr>
          <a:xfrm>
            <a:off x="86246" y="2925194"/>
            <a:ext cx="8225904" cy="3709349"/>
          </a:xfrm>
          <a:prstGeom prst="rect">
            <a:avLst/>
          </a:prstGeom>
        </p:spPr>
        <p:txBody>
          <a:bodyPr wrap="square">
            <a:spAutoFit/>
          </a:bodyPr>
          <a:lstStyle/>
          <a:p>
            <a:pPr algn="just">
              <a:lnSpc>
                <a:spcPct val="150000"/>
              </a:lnSpc>
              <a:spcAft>
                <a:spcPts val="0"/>
              </a:spcAft>
            </a:pP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Khi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hoạt</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động</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mạnh</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cơ</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thể</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thực</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hiện</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các</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quá</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trình</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trao</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đổi</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chất</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để</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cung</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cấp</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năng</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lượng</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cho</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các</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hoạt</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động</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đó</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trong</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quá</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trình</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này</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tạo</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ra</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nhiệt</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năng</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nên</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làm</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thân</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nhiệt</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tăng</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lên</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tạo</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cảm</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giác</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nóng</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đổ</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mồ</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hôi</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và</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thấy</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đói</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a:t>
            </a:r>
          </a:p>
        </p:txBody>
      </p:sp>
      <p:sp>
        <p:nvSpPr>
          <p:cNvPr id="17" name="Freeform: Shape 4">
            <a:extLst>
              <a:ext uri="{FF2B5EF4-FFF2-40B4-BE49-F238E27FC236}">
                <a16:creationId xmlns:a16="http://schemas.microsoft.com/office/drawing/2014/main" xmlns="" id="{1D76DCDE-4A45-F119-3D5E-3A4FB22C6748}"/>
              </a:ext>
            </a:extLst>
          </p:cNvPr>
          <p:cNvSpPr/>
          <p:nvPr/>
        </p:nvSpPr>
        <p:spPr>
          <a:xfrm>
            <a:off x="810900" y="1115617"/>
            <a:ext cx="10767009" cy="1737888"/>
          </a:xfrm>
          <a:custGeom>
            <a:avLst/>
            <a:gdLst>
              <a:gd name="connsiteX0" fmla="*/ 0 w 3125390"/>
              <a:gd name="connsiteY0" fmla="*/ 0 h 1875234"/>
              <a:gd name="connsiteX1" fmla="*/ 3125390 w 3125390"/>
              <a:gd name="connsiteY1" fmla="*/ 0 h 1875234"/>
              <a:gd name="connsiteX2" fmla="*/ 3125390 w 3125390"/>
              <a:gd name="connsiteY2" fmla="*/ 1875234 h 1875234"/>
              <a:gd name="connsiteX3" fmla="*/ 0 w 3125390"/>
              <a:gd name="connsiteY3" fmla="*/ 1875234 h 1875234"/>
              <a:gd name="connsiteX4" fmla="*/ 0 w 3125390"/>
              <a:gd name="connsiteY4" fmla="*/ 0 h 1875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5390" h="1875234">
                <a:moveTo>
                  <a:pt x="0" y="0"/>
                </a:moveTo>
                <a:lnTo>
                  <a:pt x="3125390" y="0"/>
                </a:lnTo>
                <a:lnTo>
                  <a:pt x="3125390" y="1875234"/>
                </a:lnTo>
                <a:lnTo>
                  <a:pt x="0" y="1875234"/>
                </a:lnTo>
                <a:lnTo>
                  <a:pt x="0" y="0"/>
                </a:lnTo>
                <a:close/>
              </a:path>
            </a:pathLst>
          </a:custGeom>
          <a:solidFill>
            <a:srgbClr val="FFFFCC"/>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4">
              <a:hueOff val="2126924"/>
              <a:satOff val="-3694"/>
              <a:lumOff val="-18236"/>
              <a:alphaOff val="0"/>
            </a:schemeClr>
          </a:fillRef>
          <a:effectRef idx="2">
            <a:schemeClr val="accent4">
              <a:hueOff val="2126924"/>
              <a:satOff val="-3694"/>
              <a:lumOff val="-18236"/>
              <a:alphaOff val="0"/>
            </a:schemeClr>
          </a:effectRef>
          <a:fontRef idx="minor">
            <a:schemeClr val="lt1"/>
          </a:fontRef>
        </p:style>
        <p:txBody>
          <a:bodyPr spcFirstLastPara="0" vert="horz" wrap="square" lIns="95250" tIns="95250" rIns="95250" bIns="95250" numCol="1" spcCol="1270" anchor="ctr" anchorCtr="0">
            <a:noAutofit/>
          </a:bodyPr>
          <a:lstStyle/>
          <a:p>
            <a:pPr algn="just">
              <a:spcAft>
                <a:spcPts val="800"/>
              </a:spcAft>
            </a:pPr>
            <a:endParaRPr lang="en-US" sz="2800" kern="12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18" name="Rectangle 17"/>
          <p:cNvSpPr/>
          <p:nvPr/>
        </p:nvSpPr>
        <p:spPr>
          <a:xfrm>
            <a:off x="810900" y="1169694"/>
            <a:ext cx="10947041" cy="1569660"/>
          </a:xfrm>
          <a:prstGeom prst="rect">
            <a:avLst/>
          </a:prstGeom>
        </p:spPr>
        <p:txBody>
          <a:bodyPr wrap="square">
            <a:spAutoFit/>
          </a:bodyPr>
          <a:lstStyle/>
          <a:p>
            <a:pPr algn="ctr"/>
            <a:r>
              <a:rPr lang="vi-VN" sz="3200" b="1" i="1" dirty="0">
                <a:solidFill>
                  <a:srgbClr val="002060"/>
                </a:solidFill>
                <a:latin typeface="Calibri" panose="020F0502020204030204" pitchFamily="34" charset="0"/>
                <a:ea typeface="Calibri" panose="020F0502020204030204" pitchFamily="34" charset="0"/>
                <a:cs typeface="Calibri" panose="020F0502020204030204" pitchFamily="34" charset="0"/>
              </a:rPr>
              <a:t>Khi hoạt động mạnh (chơi thể </a:t>
            </a:r>
            <a:r>
              <a:rPr lang="vi-VN" sz="3200" b="1" i="1" dirty="0" err="1">
                <a:solidFill>
                  <a:srgbClr val="002060"/>
                </a:solidFill>
                <a:latin typeface="Calibri" panose="020F0502020204030204" pitchFamily="34" charset="0"/>
                <a:ea typeface="Calibri" panose="020F0502020204030204" pitchFamily="34" charset="0"/>
                <a:cs typeface="Calibri" panose="020F0502020204030204" pitchFamily="34" charset="0"/>
              </a:rPr>
              <a:t>th</a:t>
            </a:r>
            <a:r>
              <a:rPr lang="en-US" sz="3200" b="1" i="1" dirty="0">
                <a:solidFill>
                  <a:srgbClr val="002060"/>
                </a:solidFill>
                <a:latin typeface="Calibri" panose="020F0502020204030204" pitchFamily="34" charset="0"/>
                <a:ea typeface="Calibri" panose="020F0502020204030204" pitchFamily="34" charset="0"/>
                <a:cs typeface="Calibri" panose="020F0502020204030204" pitchFamily="34" charset="0"/>
              </a:rPr>
              <a:t>a</a:t>
            </a:r>
            <a:r>
              <a:rPr lang="vi-VN" sz="3200" b="1" i="1" dirty="0">
                <a:solidFill>
                  <a:srgbClr val="002060"/>
                </a:solidFill>
                <a:latin typeface="Calibri" panose="020F0502020204030204" pitchFamily="34" charset="0"/>
                <a:ea typeface="Calibri" panose="020F0502020204030204" pitchFamily="34" charset="0"/>
                <a:cs typeface="Calibri" panose="020F0502020204030204" pitchFamily="34" charset="0"/>
              </a:rPr>
              <a:t>o, chạy nhảy,...), cơ thể chúng ta thường thấy nóng, ra mồ hôi và có cảm giác đói. Quá trình nào đã dẫn đến hiện tượng trên? Hãy giải thích.</a:t>
            </a:r>
            <a:endParaRPr lang="en-US" sz="3200"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96192538"/>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6">
            <a:extLst>
              <a:ext uri="{FF2B5EF4-FFF2-40B4-BE49-F238E27FC236}">
                <a16:creationId xmlns:a16="http://schemas.microsoft.com/office/drawing/2014/main" xmlns="" id="{470331CE-31B0-B5F8-ED23-8EEEAC84E76A}"/>
              </a:ext>
            </a:extLst>
          </p:cNvPr>
          <p:cNvSpPr/>
          <p:nvPr/>
        </p:nvSpPr>
        <p:spPr>
          <a:xfrm>
            <a:off x="148606" y="3093887"/>
            <a:ext cx="5277660" cy="3698124"/>
          </a:xfrm>
          <a:custGeom>
            <a:avLst/>
            <a:gdLst>
              <a:gd name="connsiteX0" fmla="*/ 0 w 3125390"/>
              <a:gd name="connsiteY0" fmla="*/ 0 h 1875234"/>
              <a:gd name="connsiteX1" fmla="*/ 3125390 w 3125390"/>
              <a:gd name="connsiteY1" fmla="*/ 0 h 1875234"/>
              <a:gd name="connsiteX2" fmla="*/ 3125390 w 3125390"/>
              <a:gd name="connsiteY2" fmla="*/ 1875234 h 1875234"/>
              <a:gd name="connsiteX3" fmla="*/ 0 w 3125390"/>
              <a:gd name="connsiteY3" fmla="*/ 1875234 h 1875234"/>
              <a:gd name="connsiteX4" fmla="*/ 0 w 3125390"/>
              <a:gd name="connsiteY4" fmla="*/ 0 h 1875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5390" h="1875234">
                <a:moveTo>
                  <a:pt x="0" y="0"/>
                </a:moveTo>
                <a:lnTo>
                  <a:pt x="3125390" y="0"/>
                </a:lnTo>
                <a:lnTo>
                  <a:pt x="3125390" y="1875234"/>
                </a:lnTo>
                <a:lnTo>
                  <a:pt x="0" y="1875234"/>
                </a:lnTo>
                <a:lnTo>
                  <a:pt x="0" y="0"/>
                </a:lnTo>
                <a:close/>
              </a:path>
            </a:pathLst>
          </a:custGeom>
          <a:solidFill>
            <a:srgbClr val="FFFFCC"/>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4">
              <a:hueOff val="2126924"/>
              <a:satOff val="-3694"/>
              <a:lumOff val="-18236"/>
              <a:alphaOff val="0"/>
            </a:schemeClr>
          </a:fillRef>
          <a:effectRef idx="2">
            <a:schemeClr val="accent4">
              <a:hueOff val="2126924"/>
              <a:satOff val="-3694"/>
              <a:lumOff val="-18236"/>
              <a:alphaOff val="0"/>
            </a:schemeClr>
          </a:effectRef>
          <a:fontRef idx="minor">
            <a:schemeClr val="lt1"/>
          </a:fontRef>
        </p:style>
        <p:txBody>
          <a:bodyPr spcFirstLastPara="0" vert="horz" wrap="square" lIns="95250" tIns="95250" rIns="95250" bIns="95250" numCol="1" spcCol="1270" anchor="ctr" anchorCtr="0">
            <a:noAutofit/>
          </a:bodyPr>
          <a:lstStyle/>
          <a:p>
            <a:pPr marL="0" lvl="0" indent="0" algn="just" defTabSz="1111250">
              <a:lnSpc>
                <a:spcPct val="150000"/>
              </a:lnSpc>
              <a:spcBef>
                <a:spcPct val="0"/>
              </a:spcBef>
              <a:buNone/>
            </a:pP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Năng</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lượng</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tích</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luỹ</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trong</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ATP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được</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huy</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động</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tham</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gia</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vào</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quá</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trình</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TĐC,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cảm</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ứng</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sinh</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trưởng</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phát</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triển</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sinh</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sản</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a:t>
            </a:r>
          </a:p>
        </p:txBody>
      </p:sp>
      <p:pic>
        <p:nvPicPr>
          <p:cNvPr id="6" name="Picture 5" descr="Quan sát Hình 1.2, hãy mô tả các giai đoạn chuyển hóa năng lượng trong sinh giới"/>
          <p:cNvPicPr/>
          <p:nvPr/>
        </p:nvPicPr>
        <p:blipFill>
          <a:blip r:embed="rId2">
            <a:extLst>
              <a:ext uri="{28A0092B-C50C-407E-A947-70E740481C1C}">
                <a14:useLocalDpi xmlns:a14="http://schemas.microsoft.com/office/drawing/2010/main" val="0"/>
              </a:ext>
            </a:extLst>
          </a:blip>
          <a:srcRect/>
          <a:stretch>
            <a:fillRect/>
          </a:stretch>
        </p:blipFill>
        <p:spPr bwMode="auto">
          <a:xfrm>
            <a:off x="5482511" y="1579060"/>
            <a:ext cx="6436981" cy="5278940"/>
          </a:xfrm>
          <a:prstGeom prst="rect">
            <a:avLst/>
          </a:prstGeom>
          <a:noFill/>
          <a:ln>
            <a:noFill/>
          </a:ln>
        </p:spPr>
      </p:pic>
      <p:sp>
        <p:nvSpPr>
          <p:cNvPr id="5" name="Rectangle 2">
            <a:extLst>
              <a:ext uri="{FF2B5EF4-FFF2-40B4-BE49-F238E27FC236}">
                <a16:creationId xmlns:a16="http://schemas.microsoft.com/office/drawing/2014/main" xmlns="" id="{A6DEE5FE-9314-58D2-F90C-673BE3B1164D}"/>
              </a:ext>
            </a:extLst>
          </p:cNvPr>
          <p:cNvSpPr>
            <a:spLocks noChangeArrowheads="1"/>
          </p:cNvSpPr>
          <p:nvPr/>
        </p:nvSpPr>
        <p:spPr bwMode="auto">
          <a:xfrm>
            <a:off x="92361" y="2381568"/>
            <a:ext cx="1168954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0"/>
              </a:spcBef>
            </a:pPr>
            <a:r>
              <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3. Huy </a:t>
            </a:r>
            <a:r>
              <a:rPr lang="en-US" alt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động</a:t>
            </a:r>
            <a:r>
              <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alt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năng</a:t>
            </a:r>
            <a:r>
              <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alt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lượng</a:t>
            </a:r>
            <a:endPar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endParaRPr>
          </a:p>
        </p:txBody>
      </p:sp>
      <p:sp>
        <p:nvSpPr>
          <p:cNvPr id="8" name="Rectangle 4">
            <a:extLst>
              <a:ext uri="{FF2B5EF4-FFF2-40B4-BE49-F238E27FC236}">
                <a16:creationId xmlns:a16="http://schemas.microsoft.com/office/drawing/2014/main" xmlns="" id="{A9F92023-6DFC-A8FC-4180-87D22F8A9624}"/>
              </a:ext>
            </a:extLst>
          </p:cNvPr>
          <p:cNvSpPr/>
          <p:nvPr/>
        </p:nvSpPr>
        <p:spPr>
          <a:xfrm>
            <a:off x="-45225" y="-2074"/>
            <a:ext cx="12144862" cy="1323439"/>
          </a:xfrm>
          <a:prstGeom prst="rect">
            <a:avLst/>
          </a:prstGeom>
        </p:spPr>
        <p:txBody>
          <a:bodyPr wrap="square">
            <a:spAutoFit/>
          </a:bodyPr>
          <a:lstStyle/>
          <a:p>
            <a:pPr algn="ctr">
              <a:defRPr/>
            </a:pPr>
            <a:r>
              <a:rPr lang="en-US" altLang="vi-VN" sz="4000" b="1" kern="0" dirty="0">
                <a:solidFill>
                  <a:srgbClr val="FF0000"/>
                </a:solidFill>
                <a:latin typeface="Calibri" panose="020F0502020204030204" pitchFamily="34" charset="0"/>
                <a:ea typeface="Calibri" panose="020F0502020204030204" pitchFamily="34" charset="0"/>
                <a:cs typeface="Calibri" panose="020F0502020204030204" pitchFamily="34" charset="0"/>
              </a:rPr>
              <a:t>III. CÁC GIAI ĐOẠN CHUYỂN HOÁ NĂNG LƯỢNG TRONG SINH GIỚI</a:t>
            </a:r>
            <a:endParaRPr lang="en-US" sz="4000" dirty="0">
              <a:latin typeface="Calibri" panose="020F0502020204030204" pitchFamily="34" charset="0"/>
              <a:ea typeface="Calibri" panose="020F0502020204030204" pitchFamily="34" charset="0"/>
              <a:cs typeface="Calibri" panose="020F0502020204030204" pitchFamily="34" charset="0"/>
            </a:endParaRPr>
          </a:p>
        </p:txBody>
      </p:sp>
      <p:sp>
        <p:nvSpPr>
          <p:cNvPr id="10" name="Rectangle 2">
            <a:extLst>
              <a:ext uri="{FF2B5EF4-FFF2-40B4-BE49-F238E27FC236}">
                <a16:creationId xmlns:a16="http://schemas.microsoft.com/office/drawing/2014/main" xmlns="" id="{1FDC2A54-241E-25CA-8567-E5B74674F03B}"/>
              </a:ext>
            </a:extLst>
          </p:cNvPr>
          <p:cNvSpPr>
            <a:spLocks noChangeArrowheads="1"/>
          </p:cNvSpPr>
          <p:nvPr/>
        </p:nvSpPr>
        <p:spPr bwMode="auto">
          <a:xfrm>
            <a:off x="92361" y="1105111"/>
            <a:ext cx="469392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buFontTx/>
              <a:buNone/>
            </a:pPr>
            <a:r>
              <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1. Giai </a:t>
            </a:r>
            <a:r>
              <a:rPr lang="en-US" alt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đoạn</a:t>
            </a:r>
            <a:r>
              <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alt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tổng</a:t>
            </a:r>
            <a:r>
              <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alt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hợp</a:t>
            </a:r>
            <a:endParaRPr lang="en-US" altLang="en-US" sz="3600" dirty="0">
              <a:solidFill>
                <a:srgbClr val="00B050"/>
              </a:solidFill>
              <a:latin typeface="Calibri" panose="020F0502020204030204" pitchFamily="34" charset="0"/>
              <a:ea typeface="Calibri" panose="020F0502020204030204" pitchFamily="34" charset="0"/>
              <a:cs typeface="Calibri" panose="020F0502020204030204" pitchFamily="34" charset="0"/>
            </a:endParaRPr>
          </a:p>
        </p:txBody>
      </p:sp>
      <p:sp>
        <p:nvSpPr>
          <p:cNvPr id="11" name="Rectangle 2">
            <a:extLst>
              <a:ext uri="{FF2B5EF4-FFF2-40B4-BE49-F238E27FC236}">
                <a16:creationId xmlns:a16="http://schemas.microsoft.com/office/drawing/2014/main" xmlns="" id="{5ADD3618-59D7-F151-3C96-4A6CCC95315D}"/>
              </a:ext>
            </a:extLst>
          </p:cNvPr>
          <p:cNvSpPr>
            <a:spLocks noChangeArrowheads="1"/>
          </p:cNvSpPr>
          <p:nvPr/>
        </p:nvSpPr>
        <p:spPr bwMode="auto">
          <a:xfrm>
            <a:off x="92361" y="1735237"/>
            <a:ext cx="469392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buFontTx/>
              <a:buNone/>
            </a:pPr>
            <a:r>
              <a:rPr lang="vi-VN"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2</a:t>
            </a:r>
            <a:r>
              <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Giai </a:t>
            </a:r>
            <a:r>
              <a:rPr lang="en-US" alt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đoạn</a:t>
            </a:r>
            <a:r>
              <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vi-VN"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phân giải</a:t>
            </a:r>
            <a:endParaRPr lang="en-US" altLang="en-US" sz="3600" dirty="0">
              <a:solidFill>
                <a:srgbClr val="00B05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74148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82E5AF66-3989-6052-D4DD-9923B3E1E173}"/>
              </a:ext>
            </a:extLst>
          </p:cNvPr>
          <p:cNvSpPr/>
          <p:nvPr/>
        </p:nvSpPr>
        <p:spPr>
          <a:xfrm>
            <a:off x="-45226" y="-2074"/>
            <a:ext cx="12237225" cy="1323439"/>
          </a:xfrm>
          <a:prstGeom prst="rect">
            <a:avLst/>
          </a:prstGeom>
        </p:spPr>
        <p:txBody>
          <a:bodyPr wrap="square">
            <a:spAutoFit/>
          </a:bodyPr>
          <a:lstStyle/>
          <a:p>
            <a:pPr algn="ctr">
              <a:defRPr/>
            </a:pPr>
            <a:r>
              <a:rPr lang="en-US" altLang="vi-VN" sz="4000" b="1" kern="0" dirty="0">
                <a:solidFill>
                  <a:srgbClr val="FF0000"/>
                </a:solidFill>
                <a:latin typeface="Calibri" panose="020F0502020204030204" pitchFamily="34" charset="0"/>
                <a:ea typeface="Calibri" panose="020F0502020204030204" pitchFamily="34" charset="0"/>
                <a:cs typeface="Calibri" panose="020F0502020204030204" pitchFamily="34" charset="0"/>
              </a:rPr>
              <a:t>IV. MỐI QUAN HỆ GIỮA </a:t>
            </a:r>
            <a:r>
              <a:rPr lang="vi-VN" altLang="vi-VN" sz="4000" b="1" kern="0" dirty="0">
                <a:solidFill>
                  <a:srgbClr val="FF0000"/>
                </a:solidFill>
                <a:latin typeface="Calibri" panose="020F0502020204030204" pitchFamily="34" charset="0"/>
                <a:ea typeface="Calibri" panose="020F0502020204030204" pitchFamily="34" charset="0"/>
                <a:cs typeface="Calibri" panose="020F0502020204030204" pitchFamily="34" charset="0"/>
              </a:rPr>
              <a:t>TRAO ĐỔI CHẤT</a:t>
            </a:r>
            <a:r>
              <a:rPr lang="en-US" altLang="vi-VN" sz="4000" b="1" kern="0" dirty="0">
                <a:solidFill>
                  <a:srgbClr val="FF0000"/>
                </a:solidFill>
                <a:latin typeface="Calibri" panose="020F0502020204030204" pitchFamily="34" charset="0"/>
                <a:ea typeface="Calibri" panose="020F0502020204030204" pitchFamily="34" charset="0"/>
                <a:cs typeface="Calibri" panose="020F0502020204030204" pitchFamily="34" charset="0"/>
              </a:rPr>
              <a:t> &amp; CHUYỂN HOÁ </a:t>
            </a:r>
            <a:r>
              <a:rPr lang="vi-VN" altLang="vi-VN" sz="4000" b="1" kern="0" dirty="0">
                <a:solidFill>
                  <a:srgbClr val="FF0000"/>
                </a:solidFill>
                <a:latin typeface="Calibri" panose="020F0502020204030204" pitchFamily="34" charset="0"/>
                <a:ea typeface="Calibri" panose="020F0502020204030204" pitchFamily="34" charset="0"/>
                <a:cs typeface="Calibri" panose="020F0502020204030204" pitchFamily="34" charset="0"/>
              </a:rPr>
              <a:t>NĂNG LƯỢNG</a:t>
            </a:r>
            <a:r>
              <a:rPr lang="en-US" altLang="vi-VN" sz="4000" b="1" kern="0" dirty="0">
                <a:solidFill>
                  <a:srgbClr val="FF0000"/>
                </a:solidFill>
                <a:latin typeface="Calibri" panose="020F0502020204030204" pitchFamily="34" charset="0"/>
                <a:ea typeface="Calibri" panose="020F0502020204030204" pitchFamily="34" charset="0"/>
                <a:cs typeface="Calibri" panose="020F0502020204030204" pitchFamily="34" charset="0"/>
              </a:rPr>
              <a:t> Ở CẤP TẾ BÀO VÀ CƠ THỂ</a:t>
            </a:r>
            <a:endParaRPr lang="en-US" sz="4000" dirty="0">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2"/>
          <a:stretch>
            <a:fillRect/>
          </a:stretch>
        </p:blipFill>
        <p:spPr>
          <a:xfrm>
            <a:off x="6334298" y="1410215"/>
            <a:ext cx="5439468" cy="5447785"/>
          </a:xfrm>
          <a:prstGeom prst="rect">
            <a:avLst/>
          </a:prstGeom>
        </p:spPr>
      </p:pic>
      <p:sp>
        <p:nvSpPr>
          <p:cNvPr id="15" name="Rectangle 14"/>
          <p:cNvSpPr/>
          <p:nvPr/>
        </p:nvSpPr>
        <p:spPr>
          <a:xfrm>
            <a:off x="334676" y="2248753"/>
            <a:ext cx="5738710" cy="2308324"/>
          </a:xfrm>
          <a:prstGeom prst="rect">
            <a:avLst/>
          </a:prstGeom>
        </p:spPr>
        <p:txBody>
          <a:bodyPr wrap="square">
            <a:spAutoFit/>
          </a:bodyPr>
          <a:lstStyle/>
          <a:p>
            <a:pPr algn="just"/>
            <a:r>
              <a:rPr lang="vi-VN" sz="3600" b="1" dirty="0">
                <a:solidFill>
                  <a:srgbClr val="00B050"/>
                </a:solidFill>
                <a:latin typeface="Calibri" panose="020F0502020204030204" pitchFamily="34" charset="0"/>
                <a:ea typeface="Calibri" panose="020F0502020204030204" pitchFamily="34" charset="0"/>
                <a:cs typeface="Calibri" panose="020F0502020204030204" pitchFamily="34" charset="0"/>
              </a:rPr>
              <a:t>Hãy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mô</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tả</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mối</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quan</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hệ</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giữa</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trao</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đổi</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chất</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và</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chuyển</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hóa</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năng</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lượng</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ở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cấp</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tế</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bào</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và</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cơ</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thể</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40132153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82E5AF66-3989-6052-D4DD-9923B3E1E173}"/>
              </a:ext>
            </a:extLst>
          </p:cNvPr>
          <p:cNvSpPr/>
          <p:nvPr/>
        </p:nvSpPr>
        <p:spPr>
          <a:xfrm>
            <a:off x="-45226" y="-2074"/>
            <a:ext cx="12237225" cy="1323439"/>
          </a:xfrm>
          <a:prstGeom prst="rect">
            <a:avLst/>
          </a:prstGeom>
        </p:spPr>
        <p:txBody>
          <a:bodyPr wrap="square">
            <a:spAutoFit/>
          </a:bodyPr>
          <a:lstStyle/>
          <a:p>
            <a:pPr algn="ctr">
              <a:defRPr/>
            </a:pPr>
            <a:r>
              <a:rPr lang="en-US" altLang="vi-VN" sz="4000" b="1" kern="0" dirty="0">
                <a:solidFill>
                  <a:srgbClr val="FF0000"/>
                </a:solidFill>
                <a:latin typeface="Calibri" panose="020F0502020204030204" pitchFamily="34" charset="0"/>
                <a:ea typeface="Calibri" panose="020F0502020204030204" pitchFamily="34" charset="0"/>
                <a:cs typeface="Calibri" panose="020F0502020204030204" pitchFamily="34" charset="0"/>
              </a:rPr>
              <a:t>IV. MỐI QUAN HỆ GIỮA </a:t>
            </a:r>
            <a:r>
              <a:rPr lang="vi-VN" altLang="vi-VN" sz="4000" b="1" kern="0" dirty="0">
                <a:solidFill>
                  <a:srgbClr val="FF0000"/>
                </a:solidFill>
                <a:latin typeface="Calibri" panose="020F0502020204030204" pitchFamily="34" charset="0"/>
                <a:ea typeface="Calibri" panose="020F0502020204030204" pitchFamily="34" charset="0"/>
                <a:cs typeface="Calibri" panose="020F0502020204030204" pitchFamily="34" charset="0"/>
              </a:rPr>
              <a:t>TRAO ĐỔI CHẤT</a:t>
            </a:r>
            <a:r>
              <a:rPr lang="en-US" altLang="vi-VN" sz="4000" b="1" kern="0" dirty="0">
                <a:solidFill>
                  <a:srgbClr val="FF0000"/>
                </a:solidFill>
                <a:latin typeface="Calibri" panose="020F0502020204030204" pitchFamily="34" charset="0"/>
                <a:ea typeface="Calibri" panose="020F0502020204030204" pitchFamily="34" charset="0"/>
                <a:cs typeface="Calibri" panose="020F0502020204030204" pitchFamily="34" charset="0"/>
              </a:rPr>
              <a:t> &amp; CHUYỂN HOÁ </a:t>
            </a:r>
            <a:r>
              <a:rPr lang="vi-VN" altLang="vi-VN" sz="4000" b="1" kern="0" dirty="0">
                <a:solidFill>
                  <a:srgbClr val="FF0000"/>
                </a:solidFill>
                <a:latin typeface="Calibri" panose="020F0502020204030204" pitchFamily="34" charset="0"/>
                <a:ea typeface="Calibri" panose="020F0502020204030204" pitchFamily="34" charset="0"/>
                <a:cs typeface="Calibri" panose="020F0502020204030204" pitchFamily="34" charset="0"/>
              </a:rPr>
              <a:t>NĂNG LƯỢNG</a:t>
            </a:r>
            <a:r>
              <a:rPr lang="en-US" altLang="vi-VN" sz="4000" b="1" kern="0" dirty="0">
                <a:solidFill>
                  <a:srgbClr val="FF0000"/>
                </a:solidFill>
                <a:latin typeface="Calibri" panose="020F0502020204030204" pitchFamily="34" charset="0"/>
                <a:ea typeface="Calibri" panose="020F0502020204030204" pitchFamily="34" charset="0"/>
                <a:cs typeface="Calibri" panose="020F0502020204030204" pitchFamily="34" charset="0"/>
              </a:rPr>
              <a:t> Ở CẤP TẾ BÀO VÀ CƠ THỂ</a:t>
            </a:r>
            <a:endParaRPr lang="en-US" sz="4000" dirty="0">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2"/>
          <a:stretch>
            <a:fillRect/>
          </a:stretch>
        </p:blipFill>
        <p:spPr>
          <a:xfrm>
            <a:off x="6334298" y="1115925"/>
            <a:ext cx="5439468" cy="5447785"/>
          </a:xfrm>
          <a:prstGeom prst="rect">
            <a:avLst/>
          </a:prstGeom>
        </p:spPr>
      </p:pic>
      <p:sp>
        <p:nvSpPr>
          <p:cNvPr id="3" name="Rectangle 10">
            <a:extLst>
              <a:ext uri="{FF2B5EF4-FFF2-40B4-BE49-F238E27FC236}">
                <a16:creationId xmlns:a16="http://schemas.microsoft.com/office/drawing/2014/main" xmlns="" id="{242B5A04-7CB8-3859-DAC6-8795EBDB7C4B}"/>
              </a:ext>
            </a:extLst>
          </p:cNvPr>
          <p:cNvSpPr/>
          <p:nvPr/>
        </p:nvSpPr>
        <p:spPr>
          <a:xfrm>
            <a:off x="88906" y="1540769"/>
            <a:ext cx="6245392" cy="3539430"/>
          </a:xfrm>
          <a:prstGeom prst="rect">
            <a:avLst/>
          </a:prstGeom>
        </p:spPr>
        <p:txBody>
          <a:bodyPr wrap="square">
            <a:spAutoFit/>
          </a:bodyPr>
          <a:lstStyle/>
          <a:p>
            <a:pPr marL="228611" indent="-228611" algn="just">
              <a:buFont typeface="Arial" panose="020B0604020202020204" pitchFamily="34" charset="0"/>
              <a:buChar char="•"/>
            </a:pPr>
            <a:r>
              <a:rPr lang="vi-VN" sz="3200" b="1" dirty="0">
                <a:latin typeface="Calibri" panose="020F0502020204030204" pitchFamily="34" charset="0"/>
                <a:ea typeface="Calibri" panose="020F0502020204030204" pitchFamily="34" charset="0"/>
                <a:cs typeface="Calibri" panose="020F0502020204030204" pitchFamily="34" charset="0"/>
              </a:rPr>
              <a:t>Cơ thể lấy thức ăn từ môi trường.</a:t>
            </a:r>
          </a:p>
          <a:p>
            <a:pPr marL="228611" indent="-228611" algn="just">
              <a:buFont typeface="Arial" panose="020B0604020202020204" pitchFamily="34" charset="0"/>
              <a:buChar char="•"/>
            </a:pPr>
            <a:r>
              <a:rPr lang="vi-VN" sz="3200" b="1" dirty="0">
                <a:latin typeface="Calibri" panose="020F0502020204030204" pitchFamily="34" charset="0"/>
                <a:ea typeface="Calibri" panose="020F0502020204030204" pitchFamily="34" charset="0"/>
                <a:cs typeface="Calibri" panose="020F0502020204030204" pitchFamily="34" charset="0"/>
              </a:rPr>
              <a:t>Các chất cần thiết được hấp thụ vào cơ thể, tiến hành đồng hóa và dị hóa, tạo ra các chất bài tiết.</a:t>
            </a:r>
          </a:p>
          <a:p>
            <a:pPr marL="228611" indent="-228611" algn="just">
              <a:buFont typeface="Arial" panose="020B0604020202020204" pitchFamily="34" charset="0"/>
              <a:buChar char="•"/>
            </a:pPr>
            <a:r>
              <a:rPr lang="vi-VN" sz="3200" b="1" dirty="0">
                <a:latin typeface="Calibri" panose="020F0502020204030204" pitchFamily="34" charset="0"/>
                <a:ea typeface="Calibri" panose="020F0502020204030204" pitchFamily="34" charset="0"/>
                <a:cs typeface="Calibri" panose="020F0502020204030204" pitchFamily="34" charset="0"/>
              </a:rPr>
              <a:t>Các chất bài tiết này được vận chuyển qua màng sinh chất ra môi trường ngoài.</a:t>
            </a:r>
            <a:endParaRPr lang="en-US" sz="3200" b="1" i="1"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04800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82E5AF66-3989-6052-D4DD-9923B3E1E173}"/>
              </a:ext>
            </a:extLst>
          </p:cNvPr>
          <p:cNvSpPr/>
          <p:nvPr/>
        </p:nvSpPr>
        <p:spPr>
          <a:xfrm>
            <a:off x="-45226" y="-2074"/>
            <a:ext cx="12237225" cy="1077218"/>
          </a:xfrm>
          <a:prstGeom prst="rect">
            <a:avLst/>
          </a:prstGeom>
        </p:spPr>
        <p:txBody>
          <a:bodyPr wrap="square">
            <a:spAutoFit/>
          </a:bodyPr>
          <a:lstStyle/>
          <a:p>
            <a:pPr algn="ctr">
              <a:defRPr/>
            </a:pPr>
            <a:r>
              <a:rPr lang="en-US" altLang="vi-VN" sz="3200" b="1" kern="0" dirty="0">
                <a:solidFill>
                  <a:srgbClr val="FF0000"/>
                </a:solidFill>
                <a:latin typeface="Calibri" panose="020F0502020204030204" pitchFamily="34" charset="0"/>
                <a:ea typeface="Calibri" panose="020F0502020204030204" pitchFamily="34" charset="0"/>
                <a:cs typeface="Calibri" panose="020F0502020204030204" pitchFamily="34" charset="0"/>
              </a:rPr>
              <a:t>IV. MỐI QUAN HỆ GIỮA </a:t>
            </a:r>
            <a:r>
              <a:rPr lang="vi-VN" altLang="vi-VN" sz="3200" b="1" kern="0" dirty="0">
                <a:solidFill>
                  <a:srgbClr val="FF0000"/>
                </a:solidFill>
                <a:latin typeface="Calibri" panose="020F0502020204030204" pitchFamily="34" charset="0"/>
                <a:ea typeface="Calibri" panose="020F0502020204030204" pitchFamily="34" charset="0"/>
                <a:cs typeface="Calibri" panose="020F0502020204030204" pitchFamily="34" charset="0"/>
              </a:rPr>
              <a:t>TRAO ĐỔI CHẤT</a:t>
            </a:r>
            <a:r>
              <a:rPr lang="en-US" altLang="vi-VN" sz="3200" b="1" kern="0" dirty="0">
                <a:solidFill>
                  <a:srgbClr val="FF0000"/>
                </a:solidFill>
                <a:latin typeface="Calibri" panose="020F0502020204030204" pitchFamily="34" charset="0"/>
                <a:ea typeface="Calibri" panose="020F0502020204030204" pitchFamily="34" charset="0"/>
                <a:cs typeface="Calibri" panose="020F0502020204030204" pitchFamily="34" charset="0"/>
              </a:rPr>
              <a:t> &amp; CHUYỂN HOÁ </a:t>
            </a:r>
            <a:r>
              <a:rPr lang="vi-VN" altLang="vi-VN" sz="3200" b="1" kern="0" dirty="0">
                <a:solidFill>
                  <a:srgbClr val="FF0000"/>
                </a:solidFill>
                <a:latin typeface="Calibri" panose="020F0502020204030204" pitchFamily="34" charset="0"/>
                <a:ea typeface="Calibri" panose="020F0502020204030204" pitchFamily="34" charset="0"/>
                <a:cs typeface="Calibri" panose="020F0502020204030204" pitchFamily="34" charset="0"/>
              </a:rPr>
              <a:t>NĂNG LƯỢNG</a:t>
            </a:r>
            <a:r>
              <a:rPr lang="en-US" altLang="vi-VN" sz="3200" b="1" kern="0" dirty="0">
                <a:solidFill>
                  <a:srgbClr val="FF0000"/>
                </a:solidFill>
                <a:latin typeface="Calibri" panose="020F0502020204030204" pitchFamily="34" charset="0"/>
                <a:ea typeface="Calibri" panose="020F0502020204030204" pitchFamily="34" charset="0"/>
                <a:cs typeface="Calibri" panose="020F0502020204030204" pitchFamily="34" charset="0"/>
              </a:rPr>
              <a:t> Ở CẤP TẾ BÀO VÀ CƠ THỂ</a:t>
            </a:r>
            <a:endParaRPr lang="en-US" sz="3200" dirty="0">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2"/>
          <a:stretch>
            <a:fillRect/>
          </a:stretch>
        </p:blipFill>
        <p:spPr>
          <a:xfrm>
            <a:off x="6334298" y="1076973"/>
            <a:ext cx="5439468" cy="5447785"/>
          </a:xfrm>
          <a:prstGeom prst="rect">
            <a:avLst/>
          </a:prstGeom>
        </p:spPr>
      </p:pic>
      <p:sp>
        <p:nvSpPr>
          <p:cNvPr id="3" name="Freeform: Shape 7">
            <a:extLst>
              <a:ext uri="{FF2B5EF4-FFF2-40B4-BE49-F238E27FC236}">
                <a16:creationId xmlns:a16="http://schemas.microsoft.com/office/drawing/2014/main" xmlns="" id="{C23E7E91-A977-6B55-A89E-63534F35D92F}"/>
              </a:ext>
            </a:extLst>
          </p:cNvPr>
          <p:cNvSpPr/>
          <p:nvPr/>
        </p:nvSpPr>
        <p:spPr>
          <a:xfrm>
            <a:off x="541501" y="2038017"/>
            <a:ext cx="5100072" cy="4192179"/>
          </a:xfrm>
          <a:custGeom>
            <a:avLst/>
            <a:gdLst>
              <a:gd name="connsiteX0" fmla="*/ 0 w 3125390"/>
              <a:gd name="connsiteY0" fmla="*/ 0 h 1875234"/>
              <a:gd name="connsiteX1" fmla="*/ 3125390 w 3125390"/>
              <a:gd name="connsiteY1" fmla="*/ 0 h 1875234"/>
              <a:gd name="connsiteX2" fmla="*/ 3125390 w 3125390"/>
              <a:gd name="connsiteY2" fmla="*/ 1875234 h 1875234"/>
              <a:gd name="connsiteX3" fmla="*/ 0 w 3125390"/>
              <a:gd name="connsiteY3" fmla="*/ 1875234 h 1875234"/>
              <a:gd name="connsiteX4" fmla="*/ 0 w 3125390"/>
              <a:gd name="connsiteY4" fmla="*/ 0 h 1875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5390" h="1875234">
                <a:moveTo>
                  <a:pt x="0" y="0"/>
                </a:moveTo>
                <a:lnTo>
                  <a:pt x="3125390" y="0"/>
                </a:lnTo>
                <a:lnTo>
                  <a:pt x="3125390" y="1875234"/>
                </a:lnTo>
                <a:lnTo>
                  <a:pt x="0" y="1875234"/>
                </a:lnTo>
                <a:lnTo>
                  <a:pt x="0" y="0"/>
                </a:lnTo>
                <a:close/>
              </a:path>
            </a:pathLst>
          </a:custGeom>
          <a:solidFill>
            <a:srgbClr val="FFCCFF"/>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4">
              <a:hueOff val="2126924"/>
              <a:satOff val="-3694"/>
              <a:lumOff val="-18236"/>
              <a:alphaOff val="0"/>
            </a:schemeClr>
          </a:fillRef>
          <a:effectRef idx="2">
            <a:schemeClr val="accent4">
              <a:hueOff val="2126924"/>
              <a:satOff val="-3694"/>
              <a:lumOff val="-18236"/>
              <a:alphaOff val="0"/>
            </a:schemeClr>
          </a:effectRef>
          <a:fontRef idx="minor">
            <a:schemeClr val="lt1"/>
          </a:fontRef>
        </p:style>
        <p:txBody>
          <a:bodyPr spcFirstLastPara="0" vert="horz" wrap="square" lIns="95250" tIns="95250" rIns="95250" bIns="95250" numCol="1" spcCol="1270" anchor="ctr" anchorCtr="0">
            <a:noAutofit/>
          </a:bodyPr>
          <a:lstStyle/>
          <a:p>
            <a:pPr marL="0" lvl="0" indent="0" algn="just" defTabSz="1111250">
              <a:spcBef>
                <a:spcPct val="0"/>
              </a:spcBef>
              <a:spcAft>
                <a:spcPct val="35000"/>
              </a:spcAft>
              <a:buNone/>
            </a:pPr>
            <a:r>
              <a:rPr lang="en-US" sz="36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vi-VN" sz="36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Trao đổi chất</a:t>
            </a:r>
            <a:r>
              <a:rPr lang="en-US" sz="36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luôn</a:t>
            </a:r>
            <a:r>
              <a:rPr lang="en-US" sz="36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gắn</a:t>
            </a:r>
            <a:r>
              <a:rPr lang="en-US" sz="36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liền</a:t>
            </a:r>
            <a:r>
              <a:rPr lang="en-US" sz="36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với</a:t>
            </a:r>
            <a:r>
              <a:rPr lang="en-US" sz="36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vi-VN" sz="36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chuyển hóa </a:t>
            </a:r>
            <a:r>
              <a:rPr lang="vi-VN" sz="3600" dirty="0">
                <a:solidFill>
                  <a:srgbClr val="002060"/>
                </a:solidFill>
                <a:latin typeface="Calibri" panose="020F0502020204030204" pitchFamily="34" charset="0"/>
                <a:ea typeface="Calibri" panose="020F0502020204030204" pitchFamily="34" charset="0"/>
                <a:cs typeface="Calibri" panose="020F0502020204030204" pitchFamily="34" charset="0"/>
              </a:rPr>
              <a:t>năng lượng</a:t>
            </a:r>
            <a:r>
              <a:rPr lang="en-US" sz="36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a:t>
            </a:r>
          </a:p>
          <a:p>
            <a:pPr marL="0" lvl="0" indent="0" algn="just" defTabSz="1111250">
              <a:spcBef>
                <a:spcPct val="0"/>
              </a:spcBef>
              <a:spcAft>
                <a:spcPct val="35000"/>
              </a:spcAft>
              <a:buNone/>
            </a:pPr>
            <a:r>
              <a:rPr lang="en-US" sz="36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vi-VN" sz="36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Trao đổi chất </a:t>
            </a:r>
            <a:r>
              <a:rPr lang="en-US" sz="3600"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và</a:t>
            </a:r>
            <a:r>
              <a:rPr lang="en-US" sz="36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chuyển</a:t>
            </a:r>
            <a:r>
              <a:rPr lang="en-US" sz="36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hoá</a:t>
            </a:r>
            <a:r>
              <a:rPr lang="en-US" sz="36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năng</a:t>
            </a:r>
            <a:r>
              <a:rPr lang="en-US" sz="36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lượng</a:t>
            </a:r>
            <a:r>
              <a:rPr lang="en-US" sz="36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trong</a:t>
            </a:r>
            <a:r>
              <a:rPr lang="en-US" sz="36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tế</a:t>
            </a:r>
            <a:r>
              <a:rPr lang="en-US" sz="36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bào</a:t>
            </a:r>
            <a:r>
              <a:rPr lang="en-US" sz="36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là</a:t>
            </a:r>
            <a:r>
              <a:rPr lang="en-US" sz="36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nền</a:t>
            </a:r>
            <a:r>
              <a:rPr lang="en-US" sz="36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tảng</a:t>
            </a:r>
            <a:r>
              <a:rPr lang="en-US" sz="36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để</a:t>
            </a:r>
            <a:r>
              <a:rPr lang="en-US" sz="36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xảy</a:t>
            </a:r>
            <a:r>
              <a:rPr lang="en-US" sz="36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ra</a:t>
            </a:r>
            <a:r>
              <a:rPr lang="en-US" sz="36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ở </a:t>
            </a:r>
            <a:r>
              <a:rPr lang="en-US" sz="3600"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cấp</a:t>
            </a:r>
            <a:r>
              <a:rPr lang="en-US" sz="36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độ</a:t>
            </a:r>
            <a:r>
              <a:rPr lang="en-US" sz="36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cơ</a:t>
            </a:r>
            <a:r>
              <a:rPr lang="en-US" sz="36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thể</a:t>
            </a:r>
            <a:r>
              <a:rPr lang="en-US" sz="36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397270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0" y="0"/>
            <a:ext cx="12192000" cy="6858000"/>
          </a:xfrm>
          <a:prstGeom prst="rect">
            <a:avLst/>
          </a:prstGeom>
        </p:spPr>
      </p:pic>
      <p:sp>
        <p:nvSpPr>
          <p:cNvPr id="12" name="Freeform: Shape 4">
            <a:extLst>
              <a:ext uri="{FF2B5EF4-FFF2-40B4-BE49-F238E27FC236}">
                <a16:creationId xmlns:a16="http://schemas.microsoft.com/office/drawing/2014/main" xmlns="" id="{1D76DCDE-4A45-F119-3D5E-3A4FB22C6748}"/>
              </a:ext>
            </a:extLst>
          </p:cNvPr>
          <p:cNvSpPr/>
          <p:nvPr/>
        </p:nvSpPr>
        <p:spPr>
          <a:xfrm>
            <a:off x="2070213" y="1027906"/>
            <a:ext cx="8370572" cy="3328758"/>
          </a:xfrm>
          <a:custGeom>
            <a:avLst/>
            <a:gdLst>
              <a:gd name="connsiteX0" fmla="*/ 0 w 3125390"/>
              <a:gd name="connsiteY0" fmla="*/ 0 h 1875234"/>
              <a:gd name="connsiteX1" fmla="*/ 3125390 w 3125390"/>
              <a:gd name="connsiteY1" fmla="*/ 0 h 1875234"/>
              <a:gd name="connsiteX2" fmla="*/ 3125390 w 3125390"/>
              <a:gd name="connsiteY2" fmla="*/ 1875234 h 1875234"/>
              <a:gd name="connsiteX3" fmla="*/ 0 w 3125390"/>
              <a:gd name="connsiteY3" fmla="*/ 1875234 h 1875234"/>
              <a:gd name="connsiteX4" fmla="*/ 0 w 3125390"/>
              <a:gd name="connsiteY4" fmla="*/ 0 h 1875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5390" h="1875234">
                <a:moveTo>
                  <a:pt x="0" y="0"/>
                </a:moveTo>
                <a:lnTo>
                  <a:pt x="3125390" y="0"/>
                </a:lnTo>
                <a:lnTo>
                  <a:pt x="3125390" y="1875234"/>
                </a:lnTo>
                <a:lnTo>
                  <a:pt x="0" y="1875234"/>
                </a:lnTo>
                <a:lnTo>
                  <a:pt x="0" y="0"/>
                </a:lnTo>
                <a:close/>
              </a:path>
            </a:pathLst>
          </a:custGeom>
          <a:solidFill>
            <a:srgbClr val="00CC99"/>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4">
              <a:hueOff val="2126924"/>
              <a:satOff val="-3694"/>
              <a:lumOff val="-18236"/>
              <a:alphaOff val="0"/>
            </a:schemeClr>
          </a:fillRef>
          <a:effectRef idx="2">
            <a:schemeClr val="accent4">
              <a:hueOff val="2126924"/>
              <a:satOff val="-3694"/>
              <a:lumOff val="-18236"/>
              <a:alphaOff val="0"/>
            </a:schemeClr>
          </a:effectRef>
          <a:fontRef idx="minor">
            <a:schemeClr val="lt1"/>
          </a:fontRef>
        </p:style>
        <p:txBody>
          <a:bodyPr spcFirstLastPara="0" vert="horz" wrap="square" lIns="95250" tIns="95250" rIns="95250" bIns="95250" numCol="1" spcCol="1270" anchor="ctr" anchorCtr="0">
            <a:noAutofit/>
          </a:bodyPr>
          <a:lstStyle/>
          <a:p>
            <a:pPr algn="just">
              <a:spcAft>
                <a:spcPts val="800"/>
              </a:spcAft>
            </a:pPr>
            <a:endParaRPr lang="en-US" sz="2800" kern="1200">
              <a:solidFill>
                <a:schemeClr val="bg1"/>
              </a:solidFill>
            </a:endParaRPr>
          </a:p>
        </p:txBody>
      </p:sp>
      <p:sp>
        <p:nvSpPr>
          <p:cNvPr id="14" name="Rectangle 13"/>
          <p:cNvSpPr/>
          <p:nvPr/>
        </p:nvSpPr>
        <p:spPr>
          <a:xfrm>
            <a:off x="2470661" y="1581328"/>
            <a:ext cx="7250677" cy="2039020"/>
          </a:xfrm>
          <a:prstGeom prst="rect">
            <a:avLst/>
          </a:prstGeom>
        </p:spPr>
        <p:txBody>
          <a:bodyPr wrap="square">
            <a:spAutoFit/>
          </a:bodyPr>
          <a:lstStyle/>
          <a:p>
            <a:pPr algn="ctr">
              <a:lnSpc>
                <a:spcPct val="107000"/>
              </a:lnSpc>
              <a:spcAft>
                <a:spcPts val="800"/>
              </a:spcAft>
            </a:pP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ea typeface="Calibri" panose="020F0502020204030204" pitchFamily="34" charset="0"/>
                <a:cs typeface="Calibri" panose="020F0502020204030204" pitchFamily="34" charset="0"/>
              </a:rPr>
              <a:t>Hãy</a:t>
            </a: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ea typeface="Calibri" panose="020F0502020204030204" pitchFamily="34" charset="0"/>
                <a:cs typeface="Calibri" panose="020F0502020204030204" pitchFamily="34" charset="0"/>
              </a:rPr>
              <a:t>cho</a:t>
            </a: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ea typeface="Calibri" panose="020F0502020204030204" pitchFamily="34" charset="0"/>
                <a:cs typeface="Calibri" panose="020F0502020204030204" pitchFamily="34" charset="0"/>
              </a:rPr>
              <a:t>biết</a:t>
            </a: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ea typeface="Calibri" panose="020F0502020204030204" pitchFamily="34" charset="0"/>
                <a:cs typeface="Calibri" panose="020F0502020204030204" pitchFamily="34" charset="0"/>
              </a:rPr>
              <a:t>phương</a:t>
            </a: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ea typeface="Calibri" panose="020F0502020204030204" pitchFamily="34" charset="0"/>
                <a:cs typeface="Calibri" panose="020F0502020204030204" pitchFamily="34" charset="0"/>
              </a:rPr>
              <a:t>thức</a:t>
            </a: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ea typeface="Calibri" panose="020F0502020204030204" pitchFamily="34" charset="0"/>
                <a:cs typeface="Calibri" panose="020F0502020204030204" pitchFamily="34" charset="0"/>
              </a:rPr>
              <a:t>trao</a:t>
            </a: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ea typeface="Calibri" panose="020F0502020204030204" pitchFamily="34" charset="0"/>
                <a:cs typeface="Calibri" panose="020F0502020204030204" pitchFamily="34" charset="0"/>
              </a:rPr>
              <a:t>đổi</a:t>
            </a: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ea typeface="Calibri" panose="020F0502020204030204" pitchFamily="34" charset="0"/>
                <a:cs typeface="Calibri" panose="020F0502020204030204" pitchFamily="34" charset="0"/>
              </a:rPr>
              <a:t>chất</a:t>
            </a: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ea typeface="Calibri" panose="020F0502020204030204" pitchFamily="34" charset="0"/>
                <a:cs typeface="Calibri" panose="020F0502020204030204" pitchFamily="34" charset="0"/>
              </a:rPr>
              <a:t>và</a:t>
            </a: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ea typeface="Calibri" panose="020F0502020204030204" pitchFamily="34" charset="0"/>
                <a:cs typeface="Calibri" panose="020F0502020204030204" pitchFamily="34" charset="0"/>
              </a:rPr>
              <a:t>chuyển</a:t>
            </a: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ea typeface="Calibri" panose="020F0502020204030204" pitchFamily="34" charset="0"/>
                <a:cs typeface="Calibri" panose="020F0502020204030204" pitchFamily="34" charset="0"/>
              </a:rPr>
              <a:t>hóa</a:t>
            </a: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ea typeface="Calibri" panose="020F0502020204030204" pitchFamily="34" charset="0"/>
                <a:cs typeface="Calibri" panose="020F0502020204030204" pitchFamily="34" charset="0"/>
              </a:rPr>
              <a:t>năng</a:t>
            </a: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ea typeface="Calibri" panose="020F0502020204030204" pitchFamily="34" charset="0"/>
                <a:cs typeface="Calibri" panose="020F0502020204030204" pitchFamily="34" charset="0"/>
              </a:rPr>
              <a:t>lượng</a:t>
            </a: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 ở </a:t>
            </a:r>
            <a:r>
              <a:rPr lang="en-US" sz="4000" b="1" dirty="0" err="1">
                <a:solidFill>
                  <a:srgbClr val="002060"/>
                </a:solidFill>
                <a:latin typeface="Calibri" panose="020F0502020204030204" pitchFamily="34" charset="0"/>
                <a:ea typeface="Calibri" panose="020F0502020204030204" pitchFamily="34" charset="0"/>
                <a:cs typeface="Calibri" panose="020F0502020204030204" pitchFamily="34" charset="0"/>
              </a:rPr>
              <a:t>sinh</a:t>
            </a: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ea typeface="Calibri" panose="020F0502020204030204" pitchFamily="34" charset="0"/>
                <a:cs typeface="Calibri" panose="020F0502020204030204" pitchFamily="34" charset="0"/>
              </a:rPr>
              <a:t>vật</a:t>
            </a: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ea typeface="Calibri" panose="020F0502020204030204" pitchFamily="34" charset="0"/>
                <a:cs typeface="Calibri" panose="020F0502020204030204" pitchFamily="34" charset="0"/>
              </a:rPr>
              <a:t>thực</a:t>
            </a: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ea typeface="Calibri" panose="020F0502020204030204" pitchFamily="34" charset="0"/>
                <a:cs typeface="Calibri" panose="020F0502020204030204" pitchFamily="34" charset="0"/>
              </a:rPr>
              <a:t>vật</a:t>
            </a: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7452989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82E5AF66-3989-6052-D4DD-9923B3E1E173}"/>
              </a:ext>
            </a:extLst>
          </p:cNvPr>
          <p:cNvSpPr/>
          <p:nvPr/>
        </p:nvSpPr>
        <p:spPr>
          <a:xfrm>
            <a:off x="307317" y="132352"/>
            <a:ext cx="11724479" cy="1077218"/>
          </a:xfrm>
          <a:prstGeom prst="rect">
            <a:avLst/>
          </a:prstGeom>
        </p:spPr>
        <p:txBody>
          <a:bodyPr wrap="square">
            <a:spAutoFit/>
          </a:bodyPr>
          <a:lstStyle/>
          <a:p>
            <a:pPr algn="ctr">
              <a:defRPr/>
            </a:pPr>
            <a:r>
              <a:rPr lang="en-US" altLang="vi-VN" sz="3200" b="1" kern="0" dirty="0">
                <a:solidFill>
                  <a:srgbClr val="FF0000"/>
                </a:solidFill>
                <a:latin typeface="Calibri" panose="020F0502020204030204" pitchFamily="34" charset="0"/>
                <a:ea typeface="Calibri" panose="020F0502020204030204" pitchFamily="34" charset="0"/>
                <a:cs typeface="Calibri" panose="020F0502020204030204" pitchFamily="34" charset="0"/>
              </a:rPr>
              <a:t>V. CÁC PHƯƠNG THỨC TRAO ĐỔI CHẤT VÀ CHUYỂN HOÁ NĂNG LƯỢNG</a:t>
            </a:r>
            <a:endParaRPr lang="en-US" sz="3200" dirty="0">
              <a:latin typeface="Calibri" panose="020F0502020204030204" pitchFamily="34" charset="0"/>
              <a:ea typeface="Calibri" panose="020F0502020204030204" pitchFamily="34" charset="0"/>
              <a:cs typeface="Calibri" panose="020F0502020204030204" pitchFamily="34" charset="0"/>
            </a:endParaRPr>
          </a:p>
        </p:txBody>
      </p:sp>
      <p:sp>
        <p:nvSpPr>
          <p:cNvPr id="27" name="Rounded Rectangle 12">
            <a:extLst>
              <a:ext uri="{FF2B5EF4-FFF2-40B4-BE49-F238E27FC236}">
                <a16:creationId xmlns:a16="http://schemas.microsoft.com/office/drawing/2014/main" xmlns="" id="{59847C87-7D2E-A43A-6E46-6282155E8E19}"/>
              </a:ext>
            </a:extLst>
          </p:cNvPr>
          <p:cNvSpPr/>
          <p:nvPr/>
        </p:nvSpPr>
        <p:spPr>
          <a:xfrm>
            <a:off x="1" y="3737273"/>
            <a:ext cx="1123122" cy="624160"/>
          </a:xfrm>
          <a:prstGeom prst="roundRect">
            <a:avLst>
              <a:gd name="adj" fmla="val 9009"/>
            </a:avLst>
          </a:prstGeom>
          <a:solidFill>
            <a:schemeClr val="bg1"/>
          </a:solidFill>
          <a:ln w="63500">
            <a:solidFill>
              <a:srgbClr val="FF0066"/>
            </a:soli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pPr algn="just">
              <a:lnSpc>
                <a:spcPct val="150000"/>
              </a:lnSpc>
            </a:pPr>
            <a:endParaRPr kumimoji="0" lang="ko-KR" altLang="en-US" sz="2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28" name="Rounded Rectangle 12">
            <a:extLst>
              <a:ext uri="{FF2B5EF4-FFF2-40B4-BE49-F238E27FC236}">
                <a16:creationId xmlns:a16="http://schemas.microsoft.com/office/drawing/2014/main" xmlns="" id="{59847C87-7D2E-A43A-6E46-6282155E8E19}"/>
              </a:ext>
            </a:extLst>
          </p:cNvPr>
          <p:cNvSpPr/>
          <p:nvPr/>
        </p:nvSpPr>
        <p:spPr>
          <a:xfrm>
            <a:off x="1646769" y="4875328"/>
            <a:ext cx="1668520" cy="624160"/>
          </a:xfrm>
          <a:prstGeom prst="roundRect">
            <a:avLst>
              <a:gd name="adj" fmla="val 9009"/>
            </a:avLst>
          </a:prstGeom>
          <a:solidFill>
            <a:schemeClr val="bg1"/>
          </a:solidFill>
          <a:ln w="63500">
            <a:solidFill>
              <a:srgbClr val="FF0066"/>
            </a:soli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pPr algn="just">
              <a:lnSpc>
                <a:spcPct val="150000"/>
              </a:lnSpc>
            </a:pPr>
            <a:endParaRPr kumimoji="0" lang="ko-KR" altLang="en-US" sz="2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29" name="Rounded Rectangle 12">
            <a:extLst>
              <a:ext uri="{FF2B5EF4-FFF2-40B4-BE49-F238E27FC236}">
                <a16:creationId xmlns:a16="http://schemas.microsoft.com/office/drawing/2014/main" xmlns="" id="{59847C87-7D2E-A43A-6E46-6282155E8E19}"/>
              </a:ext>
            </a:extLst>
          </p:cNvPr>
          <p:cNvSpPr/>
          <p:nvPr/>
        </p:nvSpPr>
        <p:spPr>
          <a:xfrm>
            <a:off x="1532127" y="2426972"/>
            <a:ext cx="1783162" cy="594524"/>
          </a:xfrm>
          <a:prstGeom prst="roundRect">
            <a:avLst>
              <a:gd name="adj" fmla="val 9009"/>
            </a:avLst>
          </a:prstGeom>
          <a:solidFill>
            <a:schemeClr val="bg1"/>
          </a:solidFill>
          <a:ln w="63500">
            <a:solidFill>
              <a:srgbClr val="FF0066"/>
            </a:soli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pPr algn="just">
              <a:lnSpc>
                <a:spcPct val="150000"/>
              </a:lnSpc>
            </a:pPr>
            <a:endParaRPr kumimoji="0" lang="ko-KR" altLang="en-US" sz="2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30" name="Rounded Rectangle 12">
            <a:extLst>
              <a:ext uri="{FF2B5EF4-FFF2-40B4-BE49-F238E27FC236}">
                <a16:creationId xmlns:a16="http://schemas.microsoft.com/office/drawing/2014/main" xmlns="" id="{33A44714-ADE2-D284-C1D0-C75D14ABE706}"/>
              </a:ext>
            </a:extLst>
          </p:cNvPr>
          <p:cNvSpPr/>
          <p:nvPr/>
        </p:nvSpPr>
        <p:spPr>
          <a:xfrm>
            <a:off x="3572075" y="1889847"/>
            <a:ext cx="2674522" cy="501225"/>
          </a:xfrm>
          <a:prstGeom prst="roundRect">
            <a:avLst>
              <a:gd name="adj" fmla="val 9009"/>
            </a:avLst>
          </a:prstGeom>
          <a:solidFill>
            <a:schemeClr val="bg1"/>
          </a:solidFill>
          <a:ln w="63500">
            <a:solidFill>
              <a:srgbClr val="00B050"/>
            </a:soli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pPr algn="just">
              <a:lnSpc>
                <a:spcPct val="150000"/>
              </a:lnSpc>
            </a:pPr>
            <a:endParaRPr kumimoji="0" lang="ko-KR" alt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31" name="Rounded Rectangle 12">
            <a:extLst>
              <a:ext uri="{FF2B5EF4-FFF2-40B4-BE49-F238E27FC236}">
                <a16:creationId xmlns:a16="http://schemas.microsoft.com/office/drawing/2014/main" xmlns="" id="{33A44714-ADE2-D284-C1D0-C75D14ABE706}"/>
              </a:ext>
            </a:extLst>
          </p:cNvPr>
          <p:cNvSpPr/>
          <p:nvPr/>
        </p:nvSpPr>
        <p:spPr>
          <a:xfrm>
            <a:off x="3644119" y="2701713"/>
            <a:ext cx="2674521" cy="536760"/>
          </a:xfrm>
          <a:prstGeom prst="roundRect">
            <a:avLst>
              <a:gd name="adj" fmla="val 9009"/>
            </a:avLst>
          </a:prstGeom>
          <a:solidFill>
            <a:schemeClr val="bg1"/>
          </a:solidFill>
          <a:ln w="63500">
            <a:solidFill>
              <a:srgbClr val="00B050"/>
            </a:soli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pPr algn="just">
              <a:lnSpc>
                <a:spcPct val="150000"/>
              </a:lnSpc>
            </a:pPr>
            <a:endParaRPr kumimoji="0" lang="ko-KR" altLang="en-US" sz="2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35" name="Rectangle 34">
            <a:extLst>
              <a:ext uri="{FF2B5EF4-FFF2-40B4-BE49-F238E27FC236}">
                <a16:creationId xmlns:a16="http://schemas.microsoft.com/office/drawing/2014/main" xmlns="" id="{D2983165-114F-7E0C-A10A-698901BDC269}"/>
              </a:ext>
            </a:extLst>
          </p:cNvPr>
          <p:cNvSpPr>
            <a:spLocks noChangeArrowheads="1"/>
          </p:cNvSpPr>
          <p:nvPr/>
        </p:nvSpPr>
        <p:spPr bwMode="auto">
          <a:xfrm>
            <a:off x="1486785" y="2436627"/>
            <a:ext cx="18285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buFontTx/>
              <a:buNone/>
            </a:pPr>
            <a:r>
              <a:rPr lang="en-US" altLang="en-US" sz="2800" b="1">
                <a:solidFill>
                  <a:srgbClr val="00B050"/>
                </a:solidFill>
                <a:latin typeface="Calibri" panose="020F0502020204030204" pitchFamily="34" charset="0"/>
                <a:ea typeface="Calibri" panose="020F0502020204030204" pitchFamily="34" charset="0"/>
                <a:cs typeface="Calibri" panose="020F0502020204030204" pitchFamily="34" charset="0"/>
              </a:rPr>
              <a:t>Tự dưỡng</a:t>
            </a:r>
            <a:endParaRPr lang="en-US" altLang="en-US" sz="2800" dirty="0">
              <a:solidFill>
                <a:srgbClr val="00B050"/>
              </a:solidFill>
              <a:latin typeface="Calibri" panose="020F0502020204030204" pitchFamily="34" charset="0"/>
              <a:ea typeface="Calibri" panose="020F0502020204030204" pitchFamily="34" charset="0"/>
              <a:cs typeface="Calibri" panose="020F0502020204030204" pitchFamily="34" charset="0"/>
            </a:endParaRPr>
          </a:p>
        </p:txBody>
      </p:sp>
      <p:sp>
        <p:nvSpPr>
          <p:cNvPr id="36" name="Rectangle 35">
            <a:extLst>
              <a:ext uri="{FF2B5EF4-FFF2-40B4-BE49-F238E27FC236}">
                <a16:creationId xmlns:a16="http://schemas.microsoft.com/office/drawing/2014/main" xmlns="" id="{D2983165-114F-7E0C-A10A-698901BDC269}"/>
              </a:ext>
            </a:extLst>
          </p:cNvPr>
          <p:cNvSpPr>
            <a:spLocks noChangeArrowheads="1"/>
          </p:cNvSpPr>
          <p:nvPr/>
        </p:nvSpPr>
        <p:spPr bwMode="auto">
          <a:xfrm>
            <a:off x="90450" y="3789171"/>
            <a:ext cx="115194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buFontTx/>
              <a:buNone/>
            </a:pPr>
            <a:r>
              <a:rPr lang="en-US" altLang="en-US" sz="2800" b="1">
                <a:solidFill>
                  <a:srgbClr val="00B050"/>
                </a:solidFill>
                <a:latin typeface="Calibri" panose="020F0502020204030204" pitchFamily="34" charset="0"/>
                <a:ea typeface="Calibri" panose="020F0502020204030204" pitchFamily="34" charset="0"/>
                <a:cs typeface="Calibri" panose="020F0502020204030204" pitchFamily="34" charset="0"/>
              </a:rPr>
              <a:t>GỒM</a:t>
            </a:r>
            <a:endParaRPr lang="en-US" altLang="en-US" sz="2800" dirty="0">
              <a:solidFill>
                <a:srgbClr val="00B050"/>
              </a:solidFill>
              <a:latin typeface="Calibri" panose="020F0502020204030204" pitchFamily="34" charset="0"/>
              <a:ea typeface="Calibri" panose="020F0502020204030204" pitchFamily="34" charset="0"/>
              <a:cs typeface="Calibri" panose="020F0502020204030204" pitchFamily="34" charset="0"/>
            </a:endParaRPr>
          </a:p>
        </p:txBody>
      </p:sp>
      <p:sp>
        <p:nvSpPr>
          <p:cNvPr id="37" name="Rectangle 36">
            <a:extLst>
              <a:ext uri="{FF2B5EF4-FFF2-40B4-BE49-F238E27FC236}">
                <a16:creationId xmlns:a16="http://schemas.microsoft.com/office/drawing/2014/main" xmlns="" id="{D2983165-114F-7E0C-A10A-698901BDC269}"/>
              </a:ext>
            </a:extLst>
          </p:cNvPr>
          <p:cNvSpPr>
            <a:spLocks noChangeArrowheads="1"/>
          </p:cNvSpPr>
          <p:nvPr/>
        </p:nvSpPr>
        <p:spPr bwMode="auto">
          <a:xfrm>
            <a:off x="1646768" y="4957463"/>
            <a:ext cx="18285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buFontTx/>
              <a:buNone/>
            </a:pPr>
            <a:r>
              <a:rPr lang="en-US" altLang="en-US" sz="2800" b="1">
                <a:solidFill>
                  <a:srgbClr val="00B050"/>
                </a:solidFill>
                <a:latin typeface="Calibri" panose="020F0502020204030204" pitchFamily="34" charset="0"/>
                <a:ea typeface="Calibri" panose="020F0502020204030204" pitchFamily="34" charset="0"/>
                <a:cs typeface="Calibri" panose="020F0502020204030204" pitchFamily="34" charset="0"/>
              </a:rPr>
              <a:t>Dị dưỡng</a:t>
            </a:r>
            <a:endParaRPr lang="en-US" altLang="en-US" sz="2800" dirty="0">
              <a:solidFill>
                <a:srgbClr val="00B050"/>
              </a:solidFill>
              <a:latin typeface="Calibri" panose="020F0502020204030204" pitchFamily="34" charset="0"/>
              <a:ea typeface="Calibri" panose="020F0502020204030204" pitchFamily="34" charset="0"/>
              <a:cs typeface="Calibri" panose="020F0502020204030204" pitchFamily="34" charset="0"/>
            </a:endParaRPr>
          </a:p>
        </p:txBody>
      </p:sp>
      <p:sp>
        <p:nvSpPr>
          <p:cNvPr id="38" name="Rectangle 37"/>
          <p:cNvSpPr/>
          <p:nvPr/>
        </p:nvSpPr>
        <p:spPr>
          <a:xfrm>
            <a:off x="3535174" y="2000569"/>
            <a:ext cx="2708834" cy="379463"/>
          </a:xfrm>
          <a:prstGeom prst="rect">
            <a:avLst/>
          </a:prstGeom>
        </p:spPr>
        <p:txBody>
          <a:bodyPr wrap="square">
            <a:spAutoFit/>
          </a:bodyPr>
          <a:lstStyle/>
          <a:p>
            <a:pPr lvl="0" algn="just">
              <a:lnSpc>
                <a:spcPts val="1950"/>
              </a:lnSpc>
              <a:spcAft>
                <a:spcPts val="0"/>
              </a:spcAft>
              <a:buSzPts val="1000"/>
              <a:tabLst>
                <a:tab pos="457200" algn="l"/>
              </a:tabLst>
            </a:pPr>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Quang </a:t>
            </a:r>
            <a:r>
              <a:rPr lang="en-US" sz="2800" b="1" dirty="0" err="1">
                <a:solidFill>
                  <a:srgbClr val="000000"/>
                </a:solidFill>
                <a:latin typeface="Calibri" panose="020F0502020204030204" pitchFamily="34" charset="0"/>
                <a:ea typeface="Calibri" panose="020F0502020204030204" pitchFamily="34" charset="0"/>
                <a:cs typeface="Calibri" panose="020F0502020204030204" pitchFamily="34" charset="0"/>
              </a:rPr>
              <a:t>tự</a:t>
            </a:r>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ea typeface="Calibri" panose="020F0502020204030204" pitchFamily="34" charset="0"/>
                <a:cs typeface="Calibri" panose="020F0502020204030204" pitchFamily="34" charset="0"/>
              </a:rPr>
              <a:t>dưỡng</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39" name="Rectangle 38"/>
          <p:cNvSpPr/>
          <p:nvPr/>
        </p:nvSpPr>
        <p:spPr>
          <a:xfrm>
            <a:off x="6408047" y="1543788"/>
            <a:ext cx="5383837" cy="954107"/>
          </a:xfrm>
          <a:prstGeom prst="rect">
            <a:avLst/>
          </a:prstGeom>
        </p:spPr>
        <p:txBody>
          <a:bodyPr wrap="square">
            <a:spAutoFit/>
          </a:bodyPr>
          <a:lstStyle/>
          <a:p>
            <a:pPr lvl="0" algn="just">
              <a:spcAft>
                <a:spcPts val="0"/>
              </a:spcAft>
              <a:buSzPts val="1000"/>
              <a:tabLst>
                <a:tab pos="457200" algn="l"/>
              </a:tabLst>
            </a:pPr>
            <a:r>
              <a:rPr lang="vi-VN" sz="2800" b="1" i="1" dirty="0">
                <a:solidFill>
                  <a:srgbClr val="000000"/>
                </a:solidFill>
                <a:latin typeface="Calibri" panose="020F0502020204030204" pitchFamily="34" charset="0"/>
                <a:ea typeface="Calibri" panose="020F0502020204030204" pitchFamily="34" charset="0"/>
                <a:cs typeface="Calibri" panose="020F0502020204030204" pitchFamily="34" charset="0"/>
              </a:rPr>
              <a:t>Năng lượng:</a:t>
            </a:r>
            <a:r>
              <a:rPr lang="en-US" sz="2800" b="1" i="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ea typeface="Calibri" panose="020F0502020204030204" pitchFamily="34" charset="0"/>
                <a:cs typeface="Calibri" panose="020F0502020204030204" pitchFamily="34" charset="0"/>
              </a:rPr>
              <a:t>ánh</a:t>
            </a:r>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ea typeface="Calibri" panose="020F0502020204030204" pitchFamily="34" charset="0"/>
                <a:cs typeface="Calibri" panose="020F0502020204030204" pitchFamily="34" charset="0"/>
              </a:rPr>
              <a:t>sáng</a:t>
            </a:r>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ea typeface="Calibri" panose="020F0502020204030204" pitchFamily="34" charset="0"/>
                <a:cs typeface="Calibri" panose="020F0502020204030204" pitchFamily="34" charset="0"/>
              </a:rPr>
              <a:t>nguồn</a:t>
            </a:r>
            <a:r>
              <a:rPr lang="en-US" sz="2800" b="1" i="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2800" b="1" i="1" dirty="0" err="1">
                <a:solidFill>
                  <a:srgbClr val="000000"/>
                </a:solidFill>
                <a:latin typeface="Calibri" panose="020F0502020204030204" pitchFamily="34" charset="0"/>
                <a:ea typeface="Calibri" panose="020F0502020204030204" pitchFamily="34" charset="0"/>
                <a:cs typeface="Calibri" panose="020F0502020204030204" pitchFamily="34" charset="0"/>
              </a:rPr>
              <a:t>carbon</a:t>
            </a:r>
            <a:r>
              <a:rPr lang="vi-VN" sz="2800" b="1" i="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 CO</a:t>
            </a:r>
            <a:r>
              <a:rPr lang="en-US" sz="2800" b="1" baseline="-25000" dirty="0">
                <a:solidFill>
                  <a:srgbClr val="000000"/>
                </a:solidFill>
                <a:latin typeface="Calibri" panose="020F0502020204030204" pitchFamily="34" charset="0"/>
                <a:ea typeface="Calibri" panose="020F0502020204030204" pitchFamily="34" charset="0"/>
                <a:cs typeface="Calibri" panose="020F0502020204030204" pitchFamily="34" charset="0"/>
              </a:rPr>
              <a:t>2</a:t>
            </a:r>
            <a:endParaRPr lang="en-US" sz="2800" b="1" dirty="0">
              <a:latin typeface="Calibri" panose="020F0502020204030204" pitchFamily="34" charset="0"/>
              <a:ea typeface="Calibri" panose="020F0502020204030204" pitchFamily="34" charset="0"/>
              <a:cs typeface="Calibri" panose="020F0502020204030204" pitchFamily="34" charset="0"/>
            </a:endParaRPr>
          </a:p>
        </p:txBody>
      </p:sp>
      <p:sp>
        <p:nvSpPr>
          <p:cNvPr id="40" name="Rectangle 39"/>
          <p:cNvSpPr/>
          <p:nvPr/>
        </p:nvSpPr>
        <p:spPr>
          <a:xfrm>
            <a:off x="6244007" y="2555214"/>
            <a:ext cx="5682949" cy="954107"/>
          </a:xfrm>
          <a:prstGeom prst="rect">
            <a:avLst/>
          </a:prstGeom>
        </p:spPr>
        <p:txBody>
          <a:bodyPr wrap="square">
            <a:spAutoFit/>
          </a:bodyPr>
          <a:lstStyle/>
          <a:p>
            <a:pPr lvl="0" algn="just">
              <a:spcAft>
                <a:spcPts val="0"/>
              </a:spcAft>
              <a:buSzPts val="1000"/>
              <a:tabLst>
                <a:tab pos="457200" algn="l"/>
              </a:tabLst>
            </a:pPr>
            <a:r>
              <a:rPr lang="vi-VN" sz="2800" b="1" i="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Năng lượng: </a:t>
            </a:r>
            <a:r>
              <a:rPr lang="en-US" sz="2800" b="1" dirty="0" err="1">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quá</a:t>
            </a:r>
            <a:r>
              <a:rPr lang="en-US" sz="2800" b="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trình</a:t>
            </a:r>
            <a:r>
              <a:rPr lang="en-US" sz="2800" b="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oxi</a:t>
            </a:r>
            <a:r>
              <a:rPr lang="en-US" sz="2800" b="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hoá</a:t>
            </a:r>
            <a:r>
              <a:rPr lang="en-US" sz="2800" b="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khử</a:t>
            </a:r>
            <a:r>
              <a:rPr lang="en-US" sz="2800" b="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các</a:t>
            </a:r>
            <a:r>
              <a:rPr lang="en-US" sz="2800" b="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chất</a:t>
            </a:r>
            <a:r>
              <a:rPr lang="en-US" sz="2800" b="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vô</a:t>
            </a:r>
            <a:r>
              <a:rPr lang="en-US" sz="2800" b="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cơ</a:t>
            </a:r>
            <a:r>
              <a:rPr lang="en-US" sz="2800" b="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2800" b="1" i="1" dirty="0" err="1">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nguồn</a:t>
            </a:r>
            <a:r>
              <a:rPr lang="en-US" sz="2800" b="1" i="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 </a:t>
            </a:r>
            <a:r>
              <a:rPr lang="vi-VN" sz="2800" b="1" i="1" dirty="0" err="1">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carbon</a:t>
            </a:r>
            <a:r>
              <a:rPr lang="vi-VN" sz="2800" b="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a:t>
            </a:r>
            <a:r>
              <a:rPr lang="en-US" sz="2800" b="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 CO</a:t>
            </a:r>
            <a:r>
              <a:rPr lang="en-US" sz="2800" b="1" baseline="-25000"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2</a:t>
            </a:r>
            <a:endParaRPr lang="en-US" sz="2800" b="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41" name="Rectangle 40"/>
          <p:cNvSpPr/>
          <p:nvPr/>
        </p:nvSpPr>
        <p:spPr>
          <a:xfrm>
            <a:off x="3753064" y="2812365"/>
            <a:ext cx="2708834" cy="379463"/>
          </a:xfrm>
          <a:prstGeom prst="rect">
            <a:avLst/>
          </a:prstGeom>
        </p:spPr>
        <p:txBody>
          <a:bodyPr wrap="square">
            <a:spAutoFit/>
          </a:bodyPr>
          <a:lstStyle/>
          <a:p>
            <a:pPr lvl="0" algn="just">
              <a:lnSpc>
                <a:spcPts val="1950"/>
              </a:lnSpc>
              <a:spcAft>
                <a:spcPts val="0"/>
              </a:spcAft>
              <a:buSzPts val="1000"/>
              <a:tabLst>
                <a:tab pos="457200" algn="l"/>
              </a:tabLst>
            </a:pPr>
            <a:r>
              <a:rPr lang="en-US" sz="2800" b="1" dirty="0" err="1">
                <a:solidFill>
                  <a:srgbClr val="000000"/>
                </a:solidFill>
                <a:latin typeface="Calibri" panose="020F0502020204030204" pitchFamily="34" charset="0"/>
                <a:ea typeface="Calibri" panose="020F0502020204030204" pitchFamily="34" charset="0"/>
                <a:cs typeface="Calibri" panose="020F0502020204030204" pitchFamily="34" charset="0"/>
              </a:rPr>
              <a:t>Hoá</a:t>
            </a:r>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ea typeface="Calibri" panose="020F0502020204030204" pitchFamily="34" charset="0"/>
                <a:cs typeface="Calibri" panose="020F0502020204030204" pitchFamily="34" charset="0"/>
              </a:rPr>
              <a:t>tự</a:t>
            </a:r>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ea typeface="Calibri" panose="020F0502020204030204" pitchFamily="34" charset="0"/>
                <a:cs typeface="Calibri" panose="020F0502020204030204" pitchFamily="34" charset="0"/>
              </a:rPr>
              <a:t>dưỡng</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8" name="Rounded Rectangle 12">
            <a:extLst>
              <a:ext uri="{FF2B5EF4-FFF2-40B4-BE49-F238E27FC236}">
                <a16:creationId xmlns:a16="http://schemas.microsoft.com/office/drawing/2014/main" xmlns="" id="{1A42D7A6-C4CA-A33D-1D69-1B707C76F34A}"/>
              </a:ext>
            </a:extLst>
          </p:cNvPr>
          <p:cNvSpPr/>
          <p:nvPr/>
        </p:nvSpPr>
        <p:spPr>
          <a:xfrm>
            <a:off x="3733586" y="4138043"/>
            <a:ext cx="2674461" cy="566324"/>
          </a:xfrm>
          <a:prstGeom prst="roundRect">
            <a:avLst>
              <a:gd name="adj" fmla="val 9009"/>
            </a:avLst>
          </a:prstGeom>
          <a:solidFill>
            <a:schemeClr val="bg1"/>
          </a:solidFill>
          <a:ln w="63500">
            <a:solidFill>
              <a:srgbClr val="0070C0"/>
            </a:soli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pPr algn="just">
              <a:lnSpc>
                <a:spcPct val="150000"/>
              </a:lnSpc>
            </a:pPr>
            <a:endParaRPr kumimoji="0" lang="ko-KR" altLang="en-US" sz="2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49" name="Rounded Rectangle 12">
            <a:extLst>
              <a:ext uri="{FF2B5EF4-FFF2-40B4-BE49-F238E27FC236}">
                <a16:creationId xmlns:a16="http://schemas.microsoft.com/office/drawing/2014/main" xmlns="" id="{1A42D7A6-C4CA-A33D-1D69-1B707C76F34A}"/>
              </a:ext>
            </a:extLst>
          </p:cNvPr>
          <p:cNvSpPr/>
          <p:nvPr/>
        </p:nvSpPr>
        <p:spPr>
          <a:xfrm>
            <a:off x="3904613" y="5721165"/>
            <a:ext cx="2674461" cy="636711"/>
          </a:xfrm>
          <a:prstGeom prst="roundRect">
            <a:avLst>
              <a:gd name="adj" fmla="val 9009"/>
            </a:avLst>
          </a:prstGeom>
          <a:solidFill>
            <a:schemeClr val="bg1"/>
          </a:solidFill>
          <a:ln w="63500">
            <a:solidFill>
              <a:srgbClr val="0070C0"/>
            </a:soli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pPr algn="just">
              <a:lnSpc>
                <a:spcPct val="150000"/>
              </a:lnSpc>
            </a:pPr>
            <a:endParaRPr kumimoji="0" lang="ko-KR" altLang="en-US" sz="2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51" name="Rectangle 50"/>
          <p:cNvSpPr/>
          <p:nvPr/>
        </p:nvSpPr>
        <p:spPr>
          <a:xfrm>
            <a:off x="3832757" y="4116017"/>
            <a:ext cx="2640088" cy="523220"/>
          </a:xfrm>
          <a:prstGeom prst="rect">
            <a:avLst/>
          </a:prstGeom>
        </p:spPr>
        <p:txBody>
          <a:bodyPr wrap="square">
            <a:spAutoFit/>
          </a:bodyPr>
          <a:lstStyle/>
          <a:p>
            <a:pPr algn="just">
              <a:spcAft>
                <a:spcPts val="900"/>
              </a:spcAft>
            </a:pPr>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Quang </a:t>
            </a:r>
            <a:r>
              <a:rPr lang="en-US" sz="2800" b="1" dirty="0" err="1">
                <a:solidFill>
                  <a:srgbClr val="000000"/>
                </a:solidFill>
                <a:latin typeface="Calibri" panose="020F0502020204030204" pitchFamily="34" charset="0"/>
                <a:ea typeface="Calibri" panose="020F0502020204030204" pitchFamily="34" charset="0"/>
                <a:cs typeface="Calibri" panose="020F0502020204030204" pitchFamily="34" charset="0"/>
              </a:rPr>
              <a:t>dị</a:t>
            </a:r>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ea typeface="Calibri" panose="020F0502020204030204" pitchFamily="34" charset="0"/>
                <a:cs typeface="Calibri" panose="020F0502020204030204" pitchFamily="34" charset="0"/>
              </a:rPr>
              <a:t>dưỡng</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52" name="Rectangle 51"/>
          <p:cNvSpPr/>
          <p:nvPr/>
        </p:nvSpPr>
        <p:spPr>
          <a:xfrm>
            <a:off x="4173878" y="5800104"/>
            <a:ext cx="2640088" cy="523220"/>
          </a:xfrm>
          <a:prstGeom prst="rect">
            <a:avLst/>
          </a:prstGeom>
        </p:spPr>
        <p:txBody>
          <a:bodyPr wrap="square">
            <a:spAutoFit/>
          </a:bodyPr>
          <a:lstStyle/>
          <a:p>
            <a:pPr algn="just">
              <a:spcAft>
                <a:spcPts val="900"/>
              </a:spcAft>
            </a:pPr>
            <a:r>
              <a:rPr lang="en-US" sz="2800" b="1" dirty="0" err="1">
                <a:solidFill>
                  <a:srgbClr val="000000"/>
                </a:solidFill>
                <a:latin typeface="Calibri" panose="020F0502020204030204" pitchFamily="34" charset="0"/>
                <a:ea typeface="Calibri" panose="020F0502020204030204" pitchFamily="34" charset="0"/>
                <a:cs typeface="Calibri" panose="020F0502020204030204" pitchFamily="34" charset="0"/>
              </a:rPr>
              <a:t>Hoá</a:t>
            </a:r>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ea typeface="Calibri" panose="020F0502020204030204" pitchFamily="34" charset="0"/>
                <a:cs typeface="Calibri" panose="020F0502020204030204" pitchFamily="34" charset="0"/>
              </a:rPr>
              <a:t>dị</a:t>
            </a:r>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ea typeface="Calibri" panose="020F0502020204030204" pitchFamily="34" charset="0"/>
                <a:cs typeface="Calibri" panose="020F0502020204030204" pitchFamily="34" charset="0"/>
              </a:rPr>
              <a:t>dưỡng</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53" name="Rectangle 52"/>
          <p:cNvSpPr/>
          <p:nvPr/>
        </p:nvSpPr>
        <p:spPr>
          <a:xfrm>
            <a:off x="6500190" y="3968453"/>
            <a:ext cx="5333717" cy="954107"/>
          </a:xfrm>
          <a:prstGeom prst="rect">
            <a:avLst/>
          </a:prstGeom>
        </p:spPr>
        <p:txBody>
          <a:bodyPr wrap="square">
            <a:spAutoFit/>
          </a:bodyPr>
          <a:lstStyle/>
          <a:p>
            <a:pPr lvl="0" algn="just">
              <a:spcAft>
                <a:spcPts val="0"/>
              </a:spcAft>
              <a:buSzPts val="1000"/>
              <a:tabLst>
                <a:tab pos="457200" algn="l"/>
              </a:tabLst>
            </a:pPr>
            <a:r>
              <a:rPr lang="vi-VN" sz="2800" b="1" i="1" dirty="0">
                <a:solidFill>
                  <a:schemeClr val="tx2">
                    <a:lumMod val="90000"/>
                    <a:lumOff val="10000"/>
                  </a:schemeClr>
                </a:solidFill>
                <a:latin typeface="Calibri" panose="020F0502020204030204" pitchFamily="34" charset="0"/>
                <a:ea typeface="Calibri" panose="020F0502020204030204" pitchFamily="34" charset="0"/>
                <a:cs typeface="Calibri" panose="020F0502020204030204" pitchFamily="34" charset="0"/>
              </a:rPr>
              <a:t>Năng lượng: </a:t>
            </a:r>
            <a:r>
              <a:rPr lang="vi-VN" sz="2800" b="1" dirty="0">
                <a:solidFill>
                  <a:schemeClr val="tx2">
                    <a:lumMod val="90000"/>
                    <a:lumOff val="10000"/>
                  </a:schemeClr>
                </a:solidFill>
                <a:latin typeface="Calibri" panose="020F0502020204030204" pitchFamily="34" charset="0"/>
                <a:ea typeface="Calibri" panose="020F0502020204030204" pitchFamily="34" charset="0"/>
                <a:cs typeface="Calibri" panose="020F0502020204030204" pitchFamily="34" charset="0"/>
              </a:rPr>
              <a:t>á</a:t>
            </a:r>
            <a:r>
              <a:rPr lang="en-US" sz="2800" b="1" dirty="0" err="1">
                <a:solidFill>
                  <a:schemeClr val="tx2">
                    <a:lumMod val="90000"/>
                    <a:lumOff val="10000"/>
                  </a:schemeClr>
                </a:solidFill>
                <a:latin typeface="Calibri" panose="020F0502020204030204" pitchFamily="34" charset="0"/>
                <a:ea typeface="Calibri" panose="020F0502020204030204" pitchFamily="34" charset="0"/>
                <a:cs typeface="Calibri" panose="020F0502020204030204" pitchFamily="34" charset="0"/>
              </a:rPr>
              <a:t>nh</a:t>
            </a:r>
            <a:r>
              <a:rPr lang="en-US" sz="2800" b="1" dirty="0">
                <a:solidFill>
                  <a:schemeClr val="tx2">
                    <a:lumMod val="90000"/>
                    <a:lumOff val="10000"/>
                  </a:schemeClr>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tx2">
                    <a:lumMod val="90000"/>
                    <a:lumOff val="10000"/>
                  </a:schemeClr>
                </a:solidFill>
                <a:latin typeface="Calibri" panose="020F0502020204030204" pitchFamily="34" charset="0"/>
                <a:ea typeface="Calibri" panose="020F0502020204030204" pitchFamily="34" charset="0"/>
                <a:cs typeface="Calibri" panose="020F0502020204030204" pitchFamily="34" charset="0"/>
              </a:rPr>
              <a:t>sáng</a:t>
            </a:r>
            <a:r>
              <a:rPr lang="en-US" sz="2800" b="1" dirty="0">
                <a:solidFill>
                  <a:schemeClr val="tx2">
                    <a:lumMod val="90000"/>
                    <a:lumOff val="10000"/>
                  </a:schemeClr>
                </a:solidFill>
                <a:latin typeface="Calibri" panose="020F0502020204030204" pitchFamily="34" charset="0"/>
                <a:ea typeface="Calibri" panose="020F0502020204030204" pitchFamily="34" charset="0"/>
                <a:cs typeface="Calibri" panose="020F0502020204030204" pitchFamily="34" charset="0"/>
              </a:rPr>
              <a:t>, </a:t>
            </a:r>
            <a:r>
              <a:rPr lang="en-US" sz="2800" b="1" i="1" dirty="0" err="1">
                <a:solidFill>
                  <a:schemeClr val="tx2">
                    <a:lumMod val="90000"/>
                    <a:lumOff val="10000"/>
                  </a:schemeClr>
                </a:solidFill>
                <a:latin typeface="Calibri" panose="020F0502020204030204" pitchFamily="34" charset="0"/>
                <a:ea typeface="Calibri" panose="020F0502020204030204" pitchFamily="34" charset="0"/>
                <a:cs typeface="Calibri" panose="020F0502020204030204" pitchFamily="34" charset="0"/>
              </a:rPr>
              <a:t>nguồn</a:t>
            </a:r>
            <a:r>
              <a:rPr lang="en-US" sz="2800" b="1" i="1" dirty="0">
                <a:solidFill>
                  <a:schemeClr val="tx2">
                    <a:lumMod val="90000"/>
                    <a:lumOff val="10000"/>
                  </a:schemeClr>
                </a:solidFill>
                <a:latin typeface="Calibri" panose="020F0502020204030204" pitchFamily="34" charset="0"/>
                <a:ea typeface="Calibri" panose="020F0502020204030204" pitchFamily="34" charset="0"/>
                <a:cs typeface="Calibri" panose="020F0502020204030204" pitchFamily="34" charset="0"/>
              </a:rPr>
              <a:t> carbon</a:t>
            </a:r>
            <a:r>
              <a:rPr lang="en-US" sz="2800" b="1" dirty="0">
                <a:solidFill>
                  <a:schemeClr val="tx2">
                    <a:lumMod val="90000"/>
                    <a:lumOff val="10000"/>
                  </a:schemeClr>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tx2">
                    <a:lumMod val="90000"/>
                    <a:lumOff val="10000"/>
                  </a:schemeClr>
                </a:solidFill>
                <a:latin typeface="Calibri" panose="020F0502020204030204" pitchFamily="34" charset="0"/>
                <a:ea typeface="Calibri" panose="020F0502020204030204" pitchFamily="34" charset="0"/>
                <a:cs typeface="Calibri" panose="020F0502020204030204" pitchFamily="34" charset="0"/>
              </a:rPr>
              <a:t>chất</a:t>
            </a:r>
            <a:r>
              <a:rPr lang="en-US" sz="2800" b="1" dirty="0">
                <a:solidFill>
                  <a:schemeClr val="tx2">
                    <a:lumMod val="90000"/>
                    <a:lumOff val="10000"/>
                  </a:schemeClr>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tx2">
                    <a:lumMod val="90000"/>
                    <a:lumOff val="10000"/>
                  </a:schemeClr>
                </a:solidFill>
                <a:latin typeface="Calibri" panose="020F0502020204030204" pitchFamily="34" charset="0"/>
                <a:ea typeface="Calibri" panose="020F0502020204030204" pitchFamily="34" charset="0"/>
                <a:cs typeface="Calibri" panose="020F0502020204030204" pitchFamily="34" charset="0"/>
              </a:rPr>
              <a:t>hữu</a:t>
            </a:r>
            <a:r>
              <a:rPr lang="en-US" sz="2800" b="1" dirty="0">
                <a:solidFill>
                  <a:schemeClr val="tx2">
                    <a:lumMod val="90000"/>
                    <a:lumOff val="10000"/>
                  </a:schemeClr>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tx2">
                    <a:lumMod val="90000"/>
                    <a:lumOff val="10000"/>
                  </a:schemeClr>
                </a:solidFill>
                <a:latin typeface="Calibri" panose="020F0502020204030204" pitchFamily="34" charset="0"/>
                <a:ea typeface="Calibri" panose="020F0502020204030204" pitchFamily="34" charset="0"/>
                <a:cs typeface="Calibri" panose="020F0502020204030204" pitchFamily="34" charset="0"/>
              </a:rPr>
              <a:t>cơ</a:t>
            </a:r>
            <a:endParaRPr lang="en-US" sz="2800" b="1" dirty="0">
              <a:solidFill>
                <a:schemeClr val="tx2">
                  <a:lumMod val="90000"/>
                  <a:lumOff val="1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54" name="Rectangle 53"/>
          <p:cNvSpPr/>
          <p:nvPr/>
        </p:nvSpPr>
        <p:spPr>
          <a:xfrm>
            <a:off x="6698079" y="5539533"/>
            <a:ext cx="5333717" cy="954107"/>
          </a:xfrm>
          <a:prstGeom prst="rect">
            <a:avLst/>
          </a:prstGeom>
        </p:spPr>
        <p:txBody>
          <a:bodyPr wrap="square">
            <a:spAutoFit/>
          </a:bodyPr>
          <a:lstStyle/>
          <a:p>
            <a:pPr lvl="0" algn="just">
              <a:spcAft>
                <a:spcPts val="0"/>
              </a:spcAft>
              <a:buSzPts val="1000"/>
              <a:tabLst>
                <a:tab pos="457200" algn="l"/>
              </a:tabLst>
            </a:pPr>
            <a:r>
              <a:rPr lang="vi-VN" sz="2800" b="1" i="1" dirty="0">
                <a:solidFill>
                  <a:srgbClr val="C00000"/>
                </a:solidFill>
                <a:latin typeface="Calibri" panose="020F0502020204030204" pitchFamily="34" charset="0"/>
                <a:ea typeface="Calibri" panose="020F0502020204030204" pitchFamily="34" charset="0"/>
                <a:cs typeface="Calibri" panose="020F0502020204030204" pitchFamily="34" charset="0"/>
              </a:rPr>
              <a:t>Năng lượng</a:t>
            </a:r>
            <a:r>
              <a:rPr lang="en-US"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b="1" i="1" dirty="0" err="1">
                <a:solidFill>
                  <a:srgbClr val="C00000"/>
                </a:solidFill>
                <a:latin typeface="Calibri" panose="020F0502020204030204" pitchFamily="34" charset="0"/>
                <a:ea typeface="Calibri" panose="020F0502020204030204" pitchFamily="34" charset="0"/>
                <a:cs typeface="Calibri" panose="020F0502020204030204" pitchFamily="34" charset="0"/>
              </a:rPr>
              <a:t>nguồn</a:t>
            </a:r>
            <a:r>
              <a:rPr lang="en-US" sz="2800" b="1" i="1" dirty="0">
                <a:solidFill>
                  <a:srgbClr val="C00000"/>
                </a:solidFill>
                <a:latin typeface="Calibri" panose="020F0502020204030204" pitchFamily="34" charset="0"/>
                <a:ea typeface="Calibri" panose="020F0502020204030204" pitchFamily="34" charset="0"/>
                <a:cs typeface="Calibri" panose="020F0502020204030204" pitchFamily="34" charset="0"/>
              </a:rPr>
              <a:t> carbon</a:t>
            </a:r>
            <a:r>
              <a:rPr lang="en-US"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chất</a:t>
            </a:r>
            <a:r>
              <a:rPr lang="en-US"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hữu</a:t>
            </a:r>
            <a:r>
              <a:rPr lang="en-US"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cơ</a:t>
            </a:r>
            <a:endParaRPr lang="en-US" sz="28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55" name="Straight Arrow Connector 54"/>
          <p:cNvCxnSpPr>
            <a:cxnSpLocks/>
          </p:cNvCxnSpPr>
          <p:nvPr/>
        </p:nvCxnSpPr>
        <p:spPr>
          <a:xfrm flipV="1">
            <a:off x="1157954" y="2626092"/>
            <a:ext cx="390627" cy="130358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a:cxnSpLocks/>
          </p:cNvCxnSpPr>
          <p:nvPr/>
        </p:nvCxnSpPr>
        <p:spPr>
          <a:xfrm>
            <a:off x="1123009" y="3981572"/>
            <a:ext cx="502576" cy="100053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a:stCxn id="29" idx="3"/>
            <a:endCxn id="38" idx="1"/>
          </p:cNvCxnSpPr>
          <p:nvPr/>
        </p:nvCxnSpPr>
        <p:spPr>
          <a:xfrm flipV="1">
            <a:off x="3315289" y="2190301"/>
            <a:ext cx="219885" cy="53393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a:endCxn id="31" idx="1"/>
          </p:cNvCxnSpPr>
          <p:nvPr/>
        </p:nvCxnSpPr>
        <p:spPr>
          <a:xfrm>
            <a:off x="3402451" y="2690350"/>
            <a:ext cx="241668" cy="27974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a:cxnSpLocks/>
            <a:endCxn id="48" idx="1"/>
          </p:cNvCxnSpPr>
          <p:nvPr/>
        </p:nvCxnSpPr>
        <p:spPr>
          <a:xfrm flipV="1">
            <a:off x="3349662" y="4421205"/>
            <a:ext cx="383924" cy="76889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a:cxnSpLocks/>
            <a:endCxn id="49" idx="1"/>
          </p:cNvCxnSpPr>
          <p:nvPr/>
        </p:nvCxnSpPr>
        <p:spPr>
          <a:xfrm>
            <a:off x="3363081" y="5125804"/>
            <a:ext cx="541532" cy="91371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62" name="Picture 5" descr="Beech Branch With Fresh Green Leaves Isolated On White Background Stock  Photo - Download Image Now - iStock"/>
          <p:cNvPicPr>
            <a:picLocks noChangeAspect="1" noChangeArrowheads="1"/>
          </p:cNvPicPr>
          <p:nvPr/>
        </p:nvPicPr>
        <p:blipFill rotWithShape="1">
          <a:blip r:embed="rId2">
            <a:extLst>
              <a:ext uri="{28A0092B-C50C-407E-A947-70E740481C1C}">
                <a14:useLocalDpi xmlns:a14="http://schemas.microsoft.com/office/drawing/2010/main" val="0"/>
              </a:ext>
            </a:extLst>
          </a:blip>
          <a:srcRect l="2688" r="16037" b="25727"/>
          <a:stretch/>
        </p:blipFill>
        <p:spPr bwMode="auto">
          <a:xfrm>
            <a:off x="36940" y="5568256"/>
            <a:ext cx="1547919" cy="1306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1105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5"/>
                                        </p:tgtEl>
                                        <p:attrNameLst>
                                          <p:attrName>style.visibility</p:attrName>
                                        </p:attrNameLst>
                                      </p:cBhvr>
                                      <p:to>
                                        <p:strVal val="visible"/>
                                      </p:to>
                                    </p:set>
                                    <p:anim calcmode="lin" valueType="num">
                                      <p:cBhvr additive="base">
                                        <p:cTn id="11" dur="500" fill="hold"/>
                                        <p:tgtEl>
                                          <p:spTgt spid="55"/>
                                        </p:tgtEl>
                                        <p:attrNameLst>
                                          <p:attrName>ppt_x</p:attrName>
                                        </p:attrNameLst>
                                      </p:cBhvr>
                                      <p:tavLst>
                                        <p:tav tm="0">
                                          <p:val>
                                            <p:strVal val="#ppt_x"/>
                                          </p:val>
                                        </p:tav>
                                        <p:tav tm="100000">
                                          <p:val>
                                            <p:strVal val="#ppt_x"/>
                                          </p:val>
                                        </p:tav>
                                      </p:tavLst>
                                    </p:anim>
                                    <p:anim calcmode="lin" valueType="num">
                                      <p:cBhvr additive="base">
                                        <p:cTn id="12" dur="500" fill="hold"/>
                                        <p:tgtEl>
                                          <p:spTgt spid="5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8"/>
                                        </p:tgtEl>
                                        <p:attrNameLst>
                                          <p:attrName>style.visibility</p:attrName>
                                        </p:attrNameLst>
                                      </p:cBhvr>
                                      <p:to>
                                        <p:strVal val="visible"/>
                                      </p:to>
                                    </p:set>
                                    <p:anim calcmode="lin" valueType="num">
                                      <p:cBhvr additive="base">
                                        <p:cTn id="15" dur="500" fill="hold"/>
                                        <p:tgtEl>
                                          <p:spTgt spid="58"/>
                                        </p:tgtEl>
                                        <p:attrNameLst>
                                          <p:attrName>ppt_x</p:attrName>
                                        </p:attrNameLst>
                                      </p:cBhvr>
                                      <p:tavLst>
                                        <p:tav tm="0">
                                          <p:val>
                                            <p:strVal val="#ppt_x"/>
                                          </p:val>
                                        </p:tav>
                                        <p:tav tm="100000">
                                          <p:val>
                                            <p:strVal val="#ppt_x"/>
                                          </p:val>
                                        </p:tav>
                                      </p:tavLst>
                                    </p:anim>
                                    <p:anim calcmode="lin" valueType="num">
                                      <p:cBhvr additive="base">
                                        <p:cTn id="16"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additive="base">
                                        <p:cTn id="21" dur="500" fill="hold"/>
                                        <p:tgtEl>
                                          <p:spTgt spid="29"/>
                                        </p:tgtEl>
                                        <p:attrNameLst>
                                          <p:attrName>ppt_x</p:attrName>
                                        </p:attrNameLst>
                                      </p:cBhvr>
                                      <p:tavLst>
                                        <p:tav tm="0">
                                          <p:val>
                                            <p:strVal val="#ppt_x"/>
                                          </p:val>
                                        </p:tav>
                                        <p:tav tm="100000">
                                          <p:val>
                                            <p:strVal val="#ppt_x"/>
                                          </p:val>
                                        </p:tav>
                                      </p:tavLst>
                                    </p:anim>
                                    <p:anim calcmode="lin" valueType="num">
                                      <p:cBhvr additive="base">
                                        <p:cTn id="22" dur="500" fill="hold"/>
                                        <p:tgtEl>
                                          <p:spTgt spid="2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fill="hold"/>
                                        <p:tgtEl>
                                          <p:spTgt spid="28"/>
                                        </p:tgtEl>
                                        <p:attrNameLst>
                                          <p:attrName>ppt_x</p:attrName>
                                        </p:attrNameLst>
                                      </p:cBhvr>
                                      <p:tavLst>
                                        <p:tav tm="0">
                                          <p:val>
                                            <p:strVal val="#ppt_x"/>
                                          </p:val>
                                        </p:tav>
                                        <p:tav tm="100000">
                                          <p:val>
                                            <p:strVal val="#ppt_x"/>
                                          </p:val>
                                        </p:tav>
                                      </p:tavLst>
                                    </p:anim>
                                    <p:anim calcmode="lin" valueType="num">
                                      <p:cBhvr additive="base">
                                        <p:cTn id="26" dur="500" fill="hold"/>
                                        <p:tgtEl>
                                          <p:spTgt spid="2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 calcmode="lin" valueType="num">
                                      <p:cBhvr additive="base">
                                        <p:cTn id="29" dur="500" fill="hold"/>
                                        <p:tgtEl>
                                          <p:spTgt spid="37"/>
                                        </p:tgtEl>
                                        <p:attrNameLst>
                                          <p:attrName>ppt_x</p:attrName>
                                        </p:attrNameLst>
                                      </p:cBhvr>
                                      <p:tavLst>
                                        <p:tav tm="0">
                                          <p:val>
                                            <p:strVal val="#ppt_x"/>
                                          </p:val>
                                        </p:tav>
                                        <p:tav tm="100000">
                                          <p:val>
                                            <p:strVal val="#ppt_x"/>
                                          </p:val>
                                        </p:tav>
                                      </p:tavLst>
                                    </p:anim>
                                    <p:anim calcmode="lin" valueType="num">
                                      <p:cBhvr additive="base">
                                        <p:cTn id="30" dur="500" fill="hold"/>
                                        <p:tgtEl>
                                          <p:spTgt spid="37"/>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anim calcmode="lin" valueType="num">
                                      <p:cBhvr additive="base">
                                        <p:cTn id="33" dur="500" fill="hold"/>
                                        <p:tgtEl>
                                          <p:spTgt spid="35"/>
                                        </p:tgtEl>
                                        <p:attrNameLst>
                                          <p:attrName>ppt_x</p:attrName>
                                        </p:attrNameLst>
                                      </p:cBhvr>
                                      <p:tavLst>
                                        <p:tav tm="0">
                                          <p:val>
                                            <p:strVal val="#ppt_x"/>
                                          </p:val>
                                        </p:tav>
                                        <p:tav tm="100000">
                                          <p:val>
                                            <p:strVal val="#ppt_x"/>
                                          </p:val>
                                        </p:tav>
                                      </p:tavLst>
                                    </p:anim>
                                    <p:anim calcmode="lin" valueType="num">
                                      <p:cBhvr additive="base">
                                        <p:cTn id="34"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61"/>
                                        </p:tgtEl>
                                        <p:attrNameLst>
                                          <p:attrName>style.visibility</p:attrName>
                                        </p:attrNameLst>
                                      </p:cBhvr>
                                      <p:to>
                                        <p:strVal val="visible"/>
                                      </p:to>
                                    </p:set>
                                    <p:animEffect transition="in" filter="barn(inVertical)">
                                      <p:cBhvr>
                                        <p:cTn id="39" dur="500"/>
                                        <p:tgtEl>
                                          <p:spTgt spid="61"/>
                                        </p:tgtEl>
                                      </p:cBhvr>
                                    </p:animEffect>
                                  </p:childTnLst>
                                </p:cTn>
                              </p:par>
                              <p:par>
                                <p:cTn id="40" presetID="16" presetClass="entr" presetSubtype="21" fill="hold" nodeType="withEffect">
                                  <p:stCondLst>
                                    <p:cond delay="0"/>
                                  </p:stCondLst>
                                  <p:childTnLst>
                                    <p:set>
                                      <p:cBhvr>
                                        <p:cTn id="41" dur="1" fill="hold">
                                          <p:stCondLst>
                                            <p:cond delay="0"/>
                                          </p:stCondLst>
                                        </p:cTn>
                                        <p:tgtEl>
                                          <p:spTgt spid="66"/>
                                        </p:tgtEl>
                                        <p:attrNameLst>
                                          <p:attrName>style.visibility</p:attrName>
                                        </p:attrNameLst>
                                      </p:cBhvr>
                                      <p:to>
                                        <p:strVal val="visible"/>
                                      </p:to>
                                    </p:set>
                                    <p:animEffect transition="in" filter="barn(inVertical)">
                                      <p:cBhvr>
                                        <p:cTn id="42" dur="500"/>
                                        <p:tgtEl>
                                          <p:spTgt spid="66"/>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circle(in)">
                                      <p:cBhvr>
                                        <p:cTn id="47" dur="2000"/>
                                        <p:tgtEl>
                                          <p:spTgt spid="30"/>
                                        </p:tgtEl>
                                      </p:cBhvr>
                                    </p:animEffect>
                                  </p:childTnLst>
                                </p:cTn>
                              </p:par>
                              <p:par>
                                <p:cTn id="48" presetID="6" presetClass="entr" presetSubtype="16" fill="hold" grpId="0" nodeType="with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circle(in)">
                                      <p:cBhvr>
                                        <p:cTn id="50" dur="2000"/>
                                        <p:tgtEl>
                                          <p:spTgt spid="31"/>
                                        </p:tgtEl>
                                      </p:cBhvr>
                                    </p:animEffect>
                                  </p:childTnLst>
                                </p:cTn>
                              </p:par>
                              <p:par>
                                <p:cTn id="51" presetID="6" presetClass="entr" presetSubtype="16" fill="hold" grpId="0" nodeType="withEffect">
                                  <p:stCondLst>
                                    <p:cond delay="0"/>
                                  </p:stCondLst>
                                  <p:childTnLst>
                                    <p:set>
                                      <p:cBhvr>
                                        <p:cTn id="52" dur="1" fill="hold">
                                          <p:stCondLst>
                                            <p:cond delay="0"/>
                                          </p:stCondLst>
                                        </p:cTn>
                                        <p:tgtEl>
                                          <p:spTgt spid="38"/>
                                        </p:tgtEl>
                                        <p:attrNameLst>
                                          <p:attrName>style.visibility</p:attrName>
                                        </p:attrNameLst>
                                      </p:cBhvr>
                                      <p:to>
                                        <p:strVal val="visible"/>
                                      </p:to>
                                    </p:set>
                                    <p:animEffect transition="in" filter="circle(in)">
                                      <p:cBhvr>
                                        <p:cTn id="53" dur="2000"/>
                                        <p:tgtEl>
                                          <p:spTgt spid="38"/>
                                        </p:tgtEl>
                                      </p:cBhvr>
                                    </p:animEffect>
                                  </p:childTnLst>
                                </p:cTn>
                              </p:par>
                              <p:par>
                                <p:cTn id="54" presetID="6" presetClass="entr" presetSubtype="16" fill="hold" grpId="0" nodeType="withEffect">
                                  <p:stCondLst>
                                    <p:cond delay="0"/>
                                  </p:stCondLst>
                                  <p:childTnLst>
                                    <p:set>
                                      <p:cBhvr>
                                        <p:cTn id="55" dur="1" fill="hold">
                                          <p:stCondLst>
                                            <p:cond delay="0"/>
                                          </p:stCondLst>
                                        </p:cTn>
                                        <p:tgtEl>
                                          <p:spTgt spid="41"/>
                                        </p:tgtEl>
                                        <p:attrNameLst>
                                          <p:attrName>style.visibility</p:attrName>
                                        </p:attrNameLst>
                                      </p:cBhvr>
                                      <p:to>
                                        <p:strVal val="visible"/>
                                      </p:to>
                                    </p:set>
                                    <p:animEffect transition="in" filter="circle(in)">
                                      <p:cBhvr>
                                        <p:cTn id="56" dur="2000"/>
                                        <p:tgtEl>
                                          <p:spTgt spid="41"/>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39"/>
                                        </p:tgtEl>
                                        <p:attrNameLst>
                                          <p:attrName>style.visibility</p:attrName>
                                        </p:attrNameLst>
                                      </p:cBhvr>
                                      <p:to>
                                        <p:strVal val="visible"/>
                                      </p:to>
                                    </p:set>
                                    <p:animEffect transition="in" filter="wipe(down)">
                                      <p:cBhvr>
                                        <p:cTn id="61" dur="500"/>
                                        <p:tgtEl>
                                          <p:spTgt spid="39"/>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40"/>
                                        </p:tgtEl>
                                        <p:attrNameLst>
                                          <p:attrName>style.visibility</p:attrName>
                                        </p:attrNameLst>
                                      </p:cBhvr>
                                      <p:to>
                                        <p:strVal val="visible"/>
                                      </p:to>
                                    </p:set>
                                    <p:animEffect transition="in" filter="barn(inVertical)">
                                      <p:cBhvr>
                                        <p:cTn id="66" dur="500"/>
                                        <p:tgtEl>
                                          <p:spTgt spid="40"/>
                                        </p:tgtEl>
                                      </p:cBhvr>
                                    </p:animEffect>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68"/>
                                        </p:tgtEl>
                                        <p:attrNameLst>
                                          <p:attrName>style.visibility</p:attrName>
                                        </p:attrNameLst>
                                      </p:cBhvr>
                                      <p:to>
                                        <p:strVal val="visible"/>
                                      </p:to>
                                    </p:set>
                                    <p:animEffect transition="in" filter="fade">
                                      <p:cBhvr>
                                        <p:cTn id="71" dur="1000"/>
                                        <p:tgtEl>
                                          <p:spTgt spid="68"/>
                                        </p:tgtEl>
                                      </p:cBhvr>
                                    </p:animEffect>
                                    <p:anim calcmode="lin" valueType="num">
                                      <p:cBhvr>
                                        <p:cTn id="72" dur="1000" fill="hold"/>
                                        <p:tgtEl>
                                          <p:spTgt spid="68"/>
                                        </p:tgtEl>
                                        <p:attrNameLst>
                                          <p:attrName>ppt_x</p:attrName>
                                        </p:attrNameLst>
                                      </p:cBhvr>
                                      <p:tavLst>
                                        <p:tav tm="0">
                                          <p:val>
                                            <p:strVal val="#ppt_x"/>
                                          </p:val>
                                        </p:tav>
                                        <p:tav tm="100000">
                                          <p:val>
                                            <p:strVal val="#ppt_x"/>
                                          </p:val>
                                        </p:tav>
                                      </p:tavLst>
                                    </p:anim>
                                    <p:anim calcmode="lin" valueType="num">
                                      <p:cBhvr>
                                        <p:cTn id="73" dur="1000" fill="hold"/>
                                        <p:tgtEl>
                                          <p:spTgt spid="68"/>
                                        </p:tgtEl>
                                        <p:attrNameLst>
                                          <p:attrName>ppt_y</p:attrName>
                                        </p:attrNameLst>
                                      </p:cBhvr>
                                      <p:tavLst>
                                        <p:tav tm="0">
                                          <p:val>
                                            <p:strVal val="#ppt_y+.1"/>
                                          </p:val>
                                        </p:tav>
                                        <p:tav tm="100000">
                                          <p:val>
                                            <p:strVal val="#ppt_y"/>
                                          </p:val>
                                        </p:tav>
                                      </p:tavLst>
                                    </p:anim>
                                  </p:childTnLst>
                                </p:cTn>
                              </p:par>
                              <p:par>
                                <p:cTn id="74" presetID="42" presetClass="entr" presetSubtype="0" fill="hold" nodeType="withEffect">
                                  <p:stCondLst>
                                    <p:cond delay="0"/>
                                  </p:stCondLst>
                                  <p:childTnLst>
                                    <p:set>
                                      <p:cBhvr>
                                        <p:cTn id="75" dur="1" fill="hold">
                                          <p:stCondLst>
                                            <p:cond delay="0"/>
                                          </p:stCondLst>
                                        </p:cTn>
                                        <p:tgtEl>
                                          <p:spTgt spid="69"/>
                                        </p:tgtEl>
                                        <p:attrNameLst>
                                          <p:attrName>style.visibility</p:attrName>
                                        </p:attrNameLst>
                                      </p:cBhvr>
                                      <p:to>
                                        <p:strVal val="visible"/>
                                      </p:to>
                                    </p:set>
                                    <p:animEffect transition="in" filter="fade">
                                      <p:cBhvr>
                                        <p:cTn id="76" dur="1000"/>
                                        <p:tgtEl>
                                          <p:spTgt spid="69"/>
                                        </p:tgtEl>
                                      </p:cBhvr>
                                    </p:animEffect>
                                    <p:anim calcmode="lin" valueType="num">
                                      <p:cBhvr>
                                        <p:cTn id="77" dur="1000" fill="hold"/>
                                        <p:tgtEl>
                                          <p:spTgt spid="69"/>
                                        </p:tgtEl>
                                        <p:attrNameLst>
                                          <p:attrName>ppt_x</p:attrName>
                                        </p:attrNameLst>
                                      </p:cBhvr>
                                      <p:tavLst>
                                        <p:tav tm="0">
                                          <p:val>
                                            <p:strVal val="#ppt_x"/>
                                          </p:val>
                                        </p:tav>
                                        <p:tav tm="100000">
                                          <p:val>
                                            <p:strVal val="#ppt_x"/>
                                          </p:val>
                                        </p:tav>
                                      </p:tavLst>
                                    </p:anim>
                                    <p:anim calcmode="lin" valueType="num">
                                      <p:cBhvr>
                                        <p:cTn id="78" dur="1000" fill="hold"/>
                                        <p:tgtEl>
                                          <p:spTgt spid="69"/>
                                        </p:tgtEl>
                                        <p:attrNameLst>
                                          <p:attrName>ppt_y</p:attrName>
                                        </p:attrNameLst>
                                      </p:cBhvr>
                                      <p:tavLst>
                                        <p:tav tm="0">
                                          <p:val>
                                            <p:strVal val="#ppt_y+.1"/>
                                          </p:val>
                                        </p:tav>
                                        <p:tav tm="100000">
                                          <p:val>
                                            <p:strVal val="#ppt_y"/>
                                          </p:val>
                                        </p:tav>
                                      </p:tavLst>
                                    </p:anim>
                                  </p:childTnLst>
                                </p:cTn>
                              </p:par>
                              <p:par>
                                <p:cTn id="79" presetID="42" presetClass="entr" presetSubtype="0" fill="hold" grpId="0" nodeType="withEffect">
                                  <p:stCondLst>
                                    <p:cond delay="0"/>
                                  </p:stCondLst>
                                  <p:childTnLst>
                                    <p:set>
                                      <p:cBhvr>
                                        <p:cTn id="80" dur="1" fill="hold">
                                          <p:stCondLst>
                                            <p:cond delay="0"/>
                                          </p:stCondLst>
                                        </p:cTn>
                                        <p:tgtEl>
                                          <p:spTgt spid="48"/>
                                        </p:tgtEl>
                                        <p:attrNameLst>
                                          <p:attrName>style.visibility</p:attrName>
                                        </p:attrNameLst>
                                      </p:cBhvr>
                                      <p:to>
                                        <p:strVal val="visible"/>
                                      </p:to>
                                    </p:set>
                                    <p:animEffect transition="in" filter="fade">
                                      <p:cBhvr>
                                        <p:cTn id="81" dur="1000"/>
                                        <p:tgtEl>
                                          <p:spTgt spid="48"/>
                                        </p:tgtEl>
                                      </p:cBhvr>
                                    </p:animEffect>
                                    <p:anim calcmode="lin" valueType="num">
                                      <p:cBhvr>
                                        <p:cTn id="82" dur="1000" fill="hold"/>
                                        <p:tgtEl>
                                          <p:spTgt spid="48"/>
                                        </p:tgtEl>
                                        <p:attrNameLst>
                                          <p:attrName>ppt_x</p:attrName>
                                        </p:attrNameLst>
                                      </p:cBhvr>
                                      <p:tavLst>
                                        <p:tav tm="0">
                                          <p:val>
                                            <p:strVal val="#ppt_x"/>
                                          </p:val>
                                        </p:tav>
                                        <p:tav tm="100000">
                                          <p:val>
                                            <p:strVal val="#ppt_x"/>
                                          </p:val>
                                        </p:tav>
                                      </p:tavLst>
                                    </p:anim>
                                    <p:anim calcmode="lin" valueType="num">
                                      <p:cBhvr>
                                        <p:cTn id="83" dur="1000" fill="hold"/>
                                        <p:tgtEl>
                                          <p:spTgt spid="48"/>
                                        </p:tgtEl>
                                        <p:attrNameLst>
                                          <p:attrName>ppt_y</p:attrName>
                                        </p:attrNameLst>
                                      </p:cBhvr>
                                      <p:tavLst>
                                        <p:tav tm="0">
                                          <p:val>
                                            <p:strVal val="#ppt_y+.1"/>
                                          </p:val>
                                        </p:tav>
                                        <p:tav tm="100000">
                                          <p:val>
                                            <p:strVal val="#ppt_y"/>
                                          </p:val>
                                        </p:tav>
                                      </p:tavLst>
                                    </p:anim>
                                  </p:childTnLst>
                                </p:cTn>
                              </p:par>
                              <p:par>
                                <p:cTn id="84" presetID="42" presetClass="entr" presetSubtype="0" fill="hold" grpId="0" nodeType="withEffect">
                                  <p:stCondLst>
                                    <p:cond delay="0"/>
                                  </p:stCondLst>
                                  <p:childTnLst>
                                    <p:set>
                                      <p:cBhvr>
                                        <p:cTn id="85" dur="1" fill="hold">
                                          <p:stCondLst>
                                            <p:cond delay="0"/>
                                          </p:stCondLst>
                                        </p:cTn>
                                        <p:tgtEl>
                                          <p:spTgt spid="52"/>
                                        </p:tgtEl>
                                        <p:attrNameLst>
                                          <p:attrName>style.visibility</p:attrName>
                                        </p:attrNameLst>
                                      </p:cBhvr>
                                      <p:to>
                                        <p:strVal val="visible"/>
                                      </p:to>
                                    </p:set>
                                    <p:animEffect transition="in" filter="fade">
                                      <p:cBhvr>
                                        <p:cTn id="86" dur="1000"/>
                                        <p:tgtEl>
                                          <p:spTgt spid="52"/>
                                        </p:tgtEl>
                                      </p:cBhvr>
                                    </p:animEffect>
                                    <p:anim calcmode="lin" valueType="num">
                                      <p:cBhvr>
                                        <p:cTn id="87" dur="1000" fill="hold"/>
                                        <p:tgtEl>
                                          <p:spTgt spid="52"/>
                                        </p:tgtEl>
                                        <p:attrNameLst>
                                          <p:attrName>ppt_x</p:attrName>
                                        </p:attrNameLst>
                                      </p:cBhvr>
                                      <p:tavLst>
                                        <p:tav tm="0">
                                          <p:val>
                                            <p:strVal val="#ppt_x"/>
                                          </p:val>
                                        </p:tav>
                                        <p:tav tm="100000">
                                          <p:val>
                                            <p:strVal val="#ppt_x"/>
                                          </p:val>
                                        </p:tav>
                                      </p:tavLst>
                                    </p:anim>
                                    <p:anim calcmode="lin" valueType="num">
                                      <p:cBhvr>
                                        <p:cTn id="88" dur="1000" fill="hold"/>
                                        <p:tgtEl>
                                          <p:spTgt spid="52"/>
                                        </p:tgtEl>
                                        <p:attrNameLst>
                                          <p:attrName>ppt_y</p:attrName>
                                        </p:attrNameLst>
                                      </p:cBhvr>
                                      <p:tavLst>
                                        <p:tav tm="0">
                                          <p:val>
                                            <p:strVal val="#ppt_y+.1"/>
                                          </p:val>
                                        </p:tav>
                                        <p:tav tm="100000">
                                          <p:val>
                                            <p:strVal val="#ppt_y"/>
                                          </p:val>
                                        </p:tav>
                                      </p:tavLst>
                                    </p:anim>
                                  </p:childTnLst>
                                </p:cTn>
                              </p:par>
                              <p:par>
                                <p:cTn id="89" presetID="42" presetClass="entr" presetSubtype="0" fill="hold" grpId="0" nodeType="withEffect">
                                  <p:stCondLst>
                                    <p:cond delay="0"/>
                                  </p:stCondLst>
                                  <p:childTnLst>
                                    <p:set>
                                      <p:cBhvr>
                                        <p:cTn id="90" dur="1" fill="hold">
                                          <p:stCondLst>
                                            <p:cond delay="0"/>
                                          </p:stCondLst>
                                        </p:cTn>
                                        <p:tgtEl>
                                          <p:spTgt spid="49"/>
                                        </p:tgtEl>
                                        <p:attrNameLst>
                                          <p:attrName>style.visibility</p:attrName>
                                        </p:attrNameLst>
                                      </p:cBhvr>
                                      <p:to>
                                        <p:strVal val="visible"/>
                                      </p:to>
                                    </p:set>
                                    <p:animEffect transition="in" filter="fade">
                                      <p:cBhvr>
                                        <p:cTn id="91" dur="1000"/>
                                        <p:tgtEl>
                                          <p:spTgt spid="49"/>
                                        </p:tgtEl>
                                      </p:cBhvr>
                                    </p:animEffect>
                                    <p:anim calcmode="lin" valueType="num">
                                      <p:cBhvr>
                                        <p:cTn id="92" dur="1000" fill="hold"/>
                                        <p:tgtEl>
                                          <p:spTgt spid="49"/>
                                        </p:tgtEl>
                                        <p:attrNameLst>
                                          <p:attrName>ppt_x</p:attrName>
                                        </p:attrNameLst>
                                      </p:cBhvr>
                                      <p:tavLst>
                                        <p:tav tm="0">
                                          <p:val>
                                            <p:strVal val="#ppt_x"/>
                                          </p:val>
                                        </p:tav>
                                        <p:tav tm="100000">
                                          <p:val>
                                            <p:strVal val="#ppt_x"/>
                                          </p:val>
                                        </p:tav>
                                      </p:tavLst>
                                    </p:anim>
                                    <p:anim calcmode="lin" valueType="num">
                                      <p:cBhvr>
                                        <p:cTn id="93" dur="1000" fill="hold"/>
                                        <p:tgtEl>
                                          <p:spTgt spid="49"/>
                                        </p:tgtEl>
                                        <p:attrNameLst>
                                          <p:attrName>ppt_y</p:attrName>
                                        </p:attrNameLst>
                                      </p:cBhvr>
                                      <p:tavLst>
                                        <p:tav tm="0">
                                          <p:val>
                                            <p:strVal val="#ppt_y+.1"/>
                                          </p:val>
                                        </p:tav>
                                        <p:tav tm="100000">
                                          <p:val>
                                            <p:strVal val="#ppt_y"/>
                                          </p:val>
                                        </p:tav>
                                      </p:tavLst>
                                    </p:anim>
                                  </p:childTnLst>
                                </p:cTn>
                              </p:par>
                              <p:par>
                                <p:cTn id="94" presetID="42" presetClass="entr" presetSubtype="0" fill="hold" grpId="0" nodeType="withEffect">
                                  <p:stCondLst>
                                    <p:cond delay="0"/>
                                  </p:stCondLst>
                                  <p:childTnLst>
                                    <p:set>
                                      <p:cBhvr>
                                        <p:cTn id="95" dur="1" fill="hold">
                                          <p:stCondLst>
                                            <p:cond delay="0"/>
                                          </p:stCondLst>
                                        </p:cTn>
                                        <p:tgtEl>
                                          <p:spTgt spid="51"/>
                                        </p:tgtEl>
                                        <p:attrNameLst>
                                          <p:attrName>style.visibility</p:attrName>
                                        </p:attrNameLst>
                                      </p:cBhvr>
                                      <p:to>
                                        <p:strVal val="visible"/>
                                      </p:to>
                                    </p:set>
                                    <p:animEffect transition="in" filter="fade">
                                      <p:cBhvr>
                                        <p:cTn id="96" dur="1000"/>
                                        <p:tgtEl>
                                          <p:spTgt spid="51"/>
                                        </p:tgtEl>
                                      </p:cBhvr>
                                    </p:animEffect>
                                    <p:anim calcmode="lin" valueType="num">
                                      <p:cBhvr>
                                        <p:cTn id="97" dur="1000" fill="hold"/>
                                        <p:tgtEl>
                                          <p:spTgt spid="51"/>
                                        </p:tgtEl>
                                        <p:attrNameLst>
                                          <p:attrName>ppt_x</p:attrName>
                                        </p:attrNameLst>
                                      </p:cBhvr>
                                      <p:tavLst>
                                        <p:tav tm="0">
                                          <p:val>
                                            <p:strVal val="#ppt_x"/>
                                          </p:val>
                                        </p:tav>
                                        <p:tav tm="100000">
                                          <p:val>
                                            <p:strVal val="#ppt_x"/>
                                          </p:val>
                                        </p:tav>
                                      </p:tavLst>
                                    </p:anim>
                                    <p:anim calcmode="lin" valueType="num">
                                      <p:cBhvr>
                                        <p:cTn id="98"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16" presetClass="entr" presetSubtype="21" fill="hold" grpId="0" nodeType="clickEffect">
                                  <p:stCondLst>
                                    <p:cond delay="0"/>
                                  </p:stCondLst>
                                  <p:childTnLst>
                                    <p:set>
                                      <p:cBhvr>
                                        <p:cTn id="102" dur="1" fill="hold">
                                          <p:stCondLst>
                                            <p:cond delay="0"/>
                                          </p:stCondLst>
                                        </p:cTn>
                                        <p:tgtEl>
                                          <p:spTgt spid="53"/>
                                        </p:tgtEl>
                                        <p:attrNameLst>
                                          <p:attrName>style.visibility</p:attrName>
                                        </p:attrNameLst>
                                      </p:cBhvr>
                                      <p:to>
                                        <p:strVal val="visible"/>
                                      </p:to>
                                    </p:set>
                                    <p:animEffect transition="in" filter="barn(inVertical)">
                                      <p:cBhvr>
                                        <p:cTn id="103" dur="500"/>
                                        <p:tgtEl>
                                          <p:spTgt spid="53"/>
                                        </p:tgtEl>
                                      </p:cBhvr>
                                    </p:animEffect>
                                  </p:childTnLst>
                                </p:cTn>
                              </p:par>
                            </p:childTnLst>
                          </p:cTn>
                        </p:par>
                      </p:childTnLst>
                    </p:cTn>
                  </p:par>
                  <p:par>
                    <p:cTn id="104" fill="hold">
                      <p:stCondLst>
                        <p:cond delay="indefinite"/>
                      </p:stCondLst>
                      <p:childTnLst>
                        <p:par>
                          <p:cTn id="105" fill="hold">
                            <p:stCondLst>
                              <p:cond delay="0"/>
                            </p:stCondLst>
                            <p:childTnLst>
                              <p:par>
                                <p:cTn id="106" presetID="2" presetClass="entr" presetSubtype="4" fill="hold" grpId="0" nodeType="clickEffect">
                                  <p:stCondLst>
                                    <p:cond delay="0"/>
                                  </p:stCondLst>
                                  <p:childTnLst>
                                    <p:set>
                                      <p:cBhvr>
                                        <p:cTn id="107" dur="1" fill="hold">
                                          <p:stCondLst>
                                            <p:cond delay="0"/>
                                          </p:stCondLst>
                                        </p:cTn>
                                        <p:tgtEl>
                                          <p:spTgt spid="54"/>
                                        </p:tgtEl>
                                        <p:attrNameLst>
                                          <p:attrName>style.visibility</p:attrName>
                                        </p:attrNameLst>
                                      </p:cBhvr>
                                      <p:to>
                                        <p:strVal val="visible"/>
                                      </p:to>
                                    </p:set>
                                    <p:anim calcmode="lin" valueType="num">
                                      <p:cBhvr additive="base">
                                        <p:cTn id="108" dur="500" fill="hold"/>
                                        <p:tgtEl>
                                          <p:spTgt spid="54"/>
                                        </p:tgtEl>
                                        <p:attrNameLst>
                                          <p:attrName>ppt_x</p:attrName>
                                        </p:attrNameLst>
                                      </p:cBhvr>
                                      <p:tavLst>
                                        <p:tav tm="0">
                                          <p:val>
                                            <p:strVal val="#ppt_x"/>
                                          </p:val>
                                        </p:tav>
                                        <p:tav tm="100000">
                                          <p:val>
                                            <p:strVal val="#ppt_x"/>
                                          </p:val>
                                        </p:tav>
                                      </p:tavLst>
                                    </p:anim>
                                    <p:anim calcmode="lin" valueType="num">
                                      <p:cBhvr additive="base">
                                        <p:cTn id="109"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P spid="35" grpId="0"/>
      <p:bldP spid="36" grpId="0"/>
      <p:bldP spid="37" grpId="0"/>
      <p:bldP spid="38" grpId="0"/>
      <p:bldP spid="39" grpId="0"/>
      <p:bldP spid="40" grpId="0"/>
      <p:bldP spid="41" grpId="0"/>
      <p:bldP spid="48" grpId="0" animBg="1"/>
      <p:bldP spid="49" grpId="0" animBg="1"/>
      <p:bldP spid="51" grpId="0"/>
      <p:bldP spid="52" grpId="0"/>
      <p:bldP spid="53" grpId="0"/>
      <p:bldP spid="5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t="16374" b="16374"/>
          <a:stretch>
            <a:fillRect/>
          </a:stretch>
        </p:blipFill>
        <p:spPr>
          <a:xfrm>
            <a:off x="724782" y="2272713"/>
            <a:ext cx="4841305" cy="2197690"/>
          </a:xfrm>
          <a:prstGeom prst="rect">
            <a:avLst/>
          </a:prstGeom>
        </p:spPr>
      </p:pic>
      <p:pic>
        <p:nvPicPr>
          <p:cNvPr id="4" name="Picture 4"/>
          <p:cNvPicPr>
            <a:picLocks noChangeAspect="1"/>
          </p:cNvPicPr>
          <p:nvPr/>
        </p:nvPicPr>
        <p:blipFill>
          <a:blip r:embed="rId3"/>
          <a:srcRect t="16521" b="16521"/>
          <a:stretch>
            <a:fillRect/>
          </a:stretch>
        </p:blipFill>
        <p:spPr>
          <a:xfrm>
            <a:off x="6314262" y="2241288"/>
            <a:ext cx="5025175" cy="2229115"/>
          </a:xfrm>
          <a:prstGeom prst="rect">
            <a:avLst/>
          </a:prstGeom>
        </p:spPr>
      </p:pic>
      <p:pic>
        <p:nvPicPr>
          <p:cNvPr id="5" name="Picture 5"/>
          <p:cNvPicPr>
            <a:picLocks noChangeAspect="1"/>
          </p:cNvPicPr>
          <p:nvPr/>
        </p:nvPicPr>
        <p:blipFill>
          <a:blip r:embed="rId4"/>
          <a:srcRect t="21676" b="21676"/>
          <a:stretch>
            <a:fillRect/>
          </a:stretch>
        </p:blipFill>
        <p:spPr>
          <a:xfrm>
            <a:off x="6314262" y="4593372"/>
            <a:ext cx="5025175" cy="2199010"/>
          </a:xfrm>
          <a:prstGeom prst="rect">
            <a:avLst/>
          </a:prstGeom>
        </p:spPr>
      </p:pic>
      <p:pic>
        <p:nvPicPr>
          <p:cNvPr id="6" name="Picture 6"/>
          <p:cNvPicPr>
            <a:picLocks noChangeAspect="1"/>
          </p:cNvPicPr>
          <p:nvPr/>
        </p:nvPicPr>
        <p:blipFill>
          <a:blip r:embed="rId5"/>
          <a:srcRect t="15912" b="15912"/>
          <a:stretch>
            <a:fillRect/>
          </a:stretch>
        </p:blipFill>
        <p:spPr>
          <a:xfrm>
            <a:off x="724782" y="4593372"/>
            <a:ext cx="4841305" cy="2199010"/>
          </a:xfrm>
          <a:prstGeom prst="rect">
            <a:avLst/>
          </a:prstGeom>
        </p:spPr>
      </p:pic>
      <p:sp>
        <p:nvSpPr>
          <p:cNvPr id="8" name="TextBox 8"/>
          <p:cNvSpPr txBox="1"/>
          <p:nvPr/>
        </p:nvSpPr>
        <p:spPr>
          <a:xfrm>
            <a:off x="3145434" y="1555828"/>
            <a:ext cx="6768915" cy="553998"/>
          </a:xfrm>
          <a:prstGeom prst="rect">
            <a:avLst/>
          </a:prstGeom>
          <a:solidFill>
            <a:srgbClr val="FFCCFF"/>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4">
              <a:hueOff val="2126924"/>
              <a:satOff val="-3694"/>
              <a:lumOff val="-18236"/>
              <a:alphaOff val="0"/>
            </a:schemeClr>
          </a:fillRef>
          <a:effectRef idx="2">
            <a:schemeClr val="accent4">
              <a:hueOff val="2126924"/>
              <a:satOff val="-3694"/>
              <a:lumOff val="-18236"/>
              <a:alphaOff val="0"/>
            </a:schemeClr>
          </a:effectRef>
          <a:fontRef idx="minor">
            <a:schemeClr val="lt1"/>
          </a:fontRef>
        </p:style>
        <p:txBody>
          <a:bodyPr spcFirstLastPara="0" vert="horz" wrap="square" lIns="95250" tIns="95250" rIns="95250" bIns="95250" numCol="1" spcCol="1270" anchor="ctr" anchorCtr="0">
            <a:noAutofit/>
          </a:bodyPr>
          <a:lstStyle>
            <a:defPPr>
              <a:defRPr lang="en-US"/>
            </a:defPPr>
            <a:lvl1pPr lvl="0" indent="0" algn="just" defTabSz="1111250">
              <a:spcBef>
                <a:spcPct val="0"/>
              </a:spcBef>
              <a:spcAft>
                <a:spcPct val="35000"/>
              </a:spcAft>
              <a:buNone/>
              <a:defRPr sz="3600">
                <a:solidFill>
                  <a:srgbClr val="002060"/>
                </a:solidFill>
                <a:latin typeface="Calibri" panose="020F0502020204030204" pitchFamily="34" charset="0"/>
                <a:ea typeface="Calibri" panose="020F0502020204030204" pitchFamily="34" charset="0"/>
                <a:cs typeface="Calibri" panose="020F050202020403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err="1"/>
              <a:t>Một</a:t>
            </a:r>
            <a:r>
              <a:rPr lang="en-US" dirty="0"/>
              <a:t> </a:t>
            </a:r>
            <a:r>
              <a:rPr lang="en-US" dirty="0" err="1"/>
              <a:t>số</a:t>
            </a:r>
            <a:r>
              <a:rPr lang="en-US" dirty="0"/>
              <a:t> </a:t>
            </a:r>
            <a:r>
              <a:rPr lang="en-US" dirty="0" err="1"/>
              <a:t>sinh</a:t>
            </a:r>
            <a:r>
              <a:rPr lang="en-US" dirty="0"/>
              <a:t> </a:t>
            </a:r>
            <a:r>
              <a:rPr lang="en-US" dirty="0" err="1"/>
              <a:t>vật</a:t>
            </a:r>
            <a:r>
              <a:rPr lang="en-US" dirty="0"/>
              <a:t> </a:t>
            </a:r>
            <a:r>
              <a:rPr lang="en-US" dirty="0" err="1"/>
              <a:t>dị</a:t>
            </a:r>
            <a:r>
              <a:rPr lang="en-US" dirty="0"/>
              <a:t> </a:t>
            </a:r>
            <a:r>
              <a:rPr lang="en-US" dirty="0" err="1"/>
              <a:t>dưỡng</a:t>
            </a:r>
            <a:endParaRPr lang="en-US" dirty="0"/>
          </a:p>
        </p:txBody>
      </p:sp>
      <p:sp>
        <p:nvSpPr>
          <p:cNvPr id="2" name="Rectangle 4">
            <a:extLst>
              <a:ext uri="{FF2B5EF4-FFF2-40B4-BE49-F238E27FC236}">
                <a16:creationId xmlns:a16="http://schemas.microsoft.com/office/drawing/2014/main" xmlns="" id="{120DE380-DAE1-8565-8E1C-8496EF99161A}"/>
              </a:ext>
            </a:extLst>
          </p:cNvPr>
          <p:cNvSpPr/>
          <p:nvPr/>
        </p:nvSpPr>
        <p:spPr>
          <a:xfrm>
            <a:off x="307317" y="132352"/>
            <a:ext cx="11724479" cy="1077218"/>
          </a:xfrm>
          <a:prstGeom prst="rect">
            <a:avLst/>
          </a:prstGeom>
        </p:spPr>
        <p:txBody>
          <a:bodyPr wrap="square">
            <a:spAutoFit/>
          </a:bodyPr>
          <a:lstStyle/>
          <a:p>
            <a:pPr algn="ctr">
              <a:defRPr/>
            </a:pPr>
            <a:r>
              <a:rPr lang="en-US" altLang="vi-VN" sz="3200" b="1" kern="0" dirty="0">
                <a:solidFill>
                  <a:srgbClr val="FF0000"/>
                </a:solidFill>
                <a:latin typeface="Calibri" panose="020F0502020204030204" pitchFamily="34" charset="0"/>
                <a:ea typeface="Calibri" panose="020F0502020204030204" pitchFamily="34" charset="0"/>
                <a:cs typeface="Calibri" panose="020F0502020204030204" pitchFamily="34" charset="0"/>
              </a:rPr>
              <a:t>V. CÁC PHƯƠNG THỨC TRAO ĐỔI CHẤT VÀ CHUYỂN HOÁ NĂNG LƯỢNG</a:t>
            </a:r>
            <a:endParaRPr lang="en-US" sz="32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1668900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down)">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63900"/>
          <a:stretch>
            <a:fillRect/>
          </a:stretch>
        </p:blipFill>
        <p:spPr>
          <a:xfrm>
            <a:off x="10124503" y="3008986"/>
            <a:ext cx="932010" cy="3162523"/>
          </a:xfrm>
          <a:prstGeom prst="rect">
            <a:avLst/>
          </a:prstGeom>
        </p:spPr>
      </p:pic>
      <p:pic>
        <p:nvPicPr>
          <p:cNvPr id="1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69210" b="42364"/>
          <a:stretch>
            <a:fillRect/>
          </a:stretch>
        </p:blipFill>
        <p:spPr>
          <a:xfrm rot="143070">
            <a:off x="11200819" y="2501585"/>
            <a:ext cx="1303931" cy="2989907"/>
          </a:xfrm>
          <a:prstGeom prst="rect">
            <a:avLst/>
          </a:prstGeom>
        </p:spPr>
      </p:pic>
      <p:pic>
        <p:nvPicPr>
          <p:cNvPr id="19"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69210" b="42364"/>
          <a:stretch>
            <a:fillRect/>
          </a:stretch>
        </p:blipFill>
        <p:spPr>
          <a:xfrm rot="20803630" flipH="1">
            <a:off x="9154581" y="3566243"/>
            <a:ext cx="1148864" cy="2634340"/>
          </a:xfrm>
          <a:prstGeom prst="rect">
            <a:avLst/>
          </a:prstGeom>
        </p:spPr>
      </p:pic>
      <p:pic>
        <p:nvPicPr>
          <p:cNvPr id="20"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r="45403"/>
          <a:stretch>
            <a:fillRect/>
          </a:stretch>
        </p:blipFill>
        <p:spPr>
          <a:xfrm>
            <a:off x="9698013" y="4637748"/>
            <a:ext cx="2835230" cy="2463573"/>
          </a:xfrm>
          <a:prstGeom prst="rect">
            <a:avLst/>
          </a:prstGeom>
        </p:spPr>
      </p:pic>
      <p:pic>
        <p:nvPicPr>
          <p:cNvPr id="21"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9077497" y="5257649"/>
            <a:ext cx="3501109" cy="2298099"/>
          </a:xfrm>
          <a:prstGeom prst="rect">
            <a:avLst/>
          </a:prstGeom>
        </p:spPr>
      </p:pic>
      <p:sp>
        <p:nvSpPr>
          <p:cNvPr id="25" name="Rectangle 24"/>
          <p:cNvSpPr/>
          <p:nvPr/>
        </p:nvSpPr>
        <p:spPr>
          <a:xfrm>
            <a:off x="600787" y="2253124"/>
            <a:ext cx="8830321" cy="1200329"/>
          </a:xfrm>
          <a:prstGeom prst="rect">
            <a:avLst/>
          </a:prstGeom>
        </p:spPr>
        <p:txBody>
          <a:bodyPr wrap="square">
            <a:spAutoFit/>
          </a:bodyPr>
          <a:lstStyle/>
          <a:p>
            <a:pPr algn="just">
              <a:spcAft>
                <a:spcPts val="0"/>
              </a:spcAft>
            </a:pPr>
            <a:r>
              <a:rPr lang="en-US" sz="3600" b="1" dirty="0">
                <a:solidFill>
                  <a:srgbClr val="7030A0"/>
                </a:solidFill>
                <a:latin typeface="Calibri" panose="020F0502020204030204" pitchFamily="34" charset="0"/>
                <a:ea typeface="Calibri" panose="020F0502020204030204" pitchFamily="34" charset="0"/>
                <a:cs typeface="Calibri" panose="020F0502020204030204" pitchFamily="34" charset="0"/>
              </a:rPr>
              <a:t>- Cung </a:t>
            </a:r>
            <a:r>
              <a:rPr lang="en-US" sz="3600" b="1" dirty="0" err="1">
                <a:solidFill>
                  <a:srgbClr val="7030A0"/>
                </a:solidFill>
                <a:latin typeface="Calibri" panose="020F0502020204030204" pitchFamily="34" charset="0"/>
                <a:ea typeface="Calibri" panose="020F0502020204030204" pitchFamily="34" charset="0"/>
                <a:cs typeface="Calibri" panose="020F0502020204030204" pitchFamily="34" charset="0"/>
              </a:rPr>
              <a:t>cấp</a:t>
            </a:r>
            <a:r>
              <a:rPr lang="en-US" sz="3600" b="1" dirty="0">
                <a:solidFill>
                  <a:srgbClr val="7030A0"/>
                </a:solidFill>
                <a:latin typeface="Calibri" panose="020F0502020204030204" pitchFamily="34" charset="0"/>
                <a:ea typeface="Calibri" panose="020F0502020204030204" pitchFamily="34" charset="0"/>
                <a:cs typeface="Calibri" panose="020F0502020204030204" pitchFamily="34" charset="0"/>
              </a:rPr>
              <a:t> O2, </a:t>
            </a:r>
            <a:r>
              <a:rPr lang="en-US" sz="3600" b="1" dirty="0" err="1">
                <a:solidFill>
                  <a:srgbClr val="7030A0"/>
                </a:solidFill>
                <a:latin typeface="Calibri" panose="020F0502020204030204" pitchFamily="34" charset="0"/>
                <a:ea typeface="Calibri" panose="020F0502020204030204" pitchFamily="34" charset="0"/>
                <a:cs typeface="Calibri" panose="020F0502020204030204" pitchFamily="34" charset="0"/>
              </a:rPr>
              <a:t>đảm</a:t>
            </a:r>
            <a:r>
              <a:rPr lang="en-US" sz="36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7030A0"/>
                </a:solidFill>
                <a:latin typeface="Calibri" panose="020F0502020204030204" pitchFamily="34" charset="0"/>
                <a:ea typeface="Calibri" panose="020F0502020204030204" pitchFamily="34" charset="0"/>
                <a:cs typeface="Calibri" panose="020F0502020204030204" pitchFamily="34" charset="0"/>
              </a:rPr>
              <a:t>bảo</a:t>
            </a:r>
            <a:r>
              <a:rPr lang="en-US" sz="36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7030A0"/>
                </a:solidFill>
                <a:latin typeface="Calibri" panose="020F0502020204030204" pitchFamily="34" charset="0"/>
                <a:ea typeface="Calibri" panose="020F0502020204030204" pitchFamily="34" charset="0"/>
                <a:cs typeface="Calibri" panose="020F0502020204030204" pitchFamily="34" charset="0"/>
              </a:rPr>
              <a:t>cho</a:t>
            </a:r>
            <a:r>
              <a:rPr lang="en-US" sz="36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7030A0"/>
                </a:solidFill>
                <a:latin typeface="Calibri" panose="020F0502020204030204" pitchFamily="34" charset="0"/>
                <a:ea typeface="Calibri" panose="020F0502020204030204" pitchFamily="34" charset="0"/>
                <a:cs typeface="Calibri" panose="020F0502020204030204" pitchFamily="34" charset="0"/>
              </a:rPr>
              <a:t>hoạt</a:t>
            </a:r>
            <a:r>
              <a:rPr lang="en-US" sz="36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7030A0"/>
                </a:solidFill>
                <a:latin typeface="Calibri" panose="020F0502020204030204" pitchFamily="34" charset="0"/>
                <a:ea typeface="Calibri" panose="020F0502020204030204" pitchFamily="34" charset="0"/>
                <a:cs typeface="Calibri" panose="020F0502020204030204" pitchFamily="34" charset="0"/>
              </a:rPr>
              <a:t>động</a:t>
            </a:r>
            <a:r>
              <a:rPr lang="en-US" sz="36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7030A0"/>
                </a:solidFill>
                <a:latin typeface="Calibri" panose="020F0502020204030204" pitchFamily="34" charset="0"/>
                <a:ea typeface="Calibri" panose="020F0502020204030204" pitchFamily="34" charset="0"/>
                <a:cs typeface="Calibri" panose="020F0502020204030204" pitchFamily="34" charset="0"/>
              </a:rPr>
              <a:t>sống</a:t>
            </a:r>
            <a:r>
              <a:rPr lang="en-US" sz="36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7030A0"/>
                </a:solidFill>
                <a:latin typeface="Calibri" panose="020F0502020204030204" pitchFamily="34" charset="0"/>
                <a:ea typeface="Calibri" panose="020F0502020204030204" pitchFamily="34" charset="0"/>
                <a:cs typeface="Calibri" panose="020F0502020204030204" pitchFamily="34" charset="0"/>
              </a:rPr>
              <a:t>của</a:t>
            </a:r>
            <a:r>
              <a:rPr lang="en-US" sz="36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7030A0"/>
                </a:solidFill>
                <a:latin typeface="Calibri" panose="020F0502020204030204" pitchFamily="34" charset="0"/>
                <a:ea typeface="Calibri" panose="020F0502020204030204" pitchFamily="34" charset="0"/>
                <a:cs typeface="Calibri" panose="020F0502020204030204" pitchFamily="34" charset="0"/>
              </a:rPr>
              <a:t>hầu</a:t>
            </a:r>
            <a:r>
              <a:rPr lang="en-US" sz="36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7030A0"/>
                </a:solidFill>
                <a:latin typeface="Calibri" panose="020F0502020204030204" pitchFamily="34" charset="0"/>
                <a:ea typeface="Calibri" panose="020F0502020204030204" pitchFamily="34" charset="0"/>
                <a:cs typeface="Calibri" panose="020F0502020204030204" pitchFamily="34" charset="0"/>
              </a:rPr>
              <a:t>hết</a:t>
            </a:r>
            <a:r>
              <a:rPr lang="en-US" sz="36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7030A0"/>
                </a:solidFill>
                <a:latin typeface="Calibri" panose="020F0502020204030204" pitchFamily="34" charset="0"/>
                <a:ea typeface="Calibri" panose="020F0502020204030204" pitchFamily="34" charset="0"/>
                <a:cs typeface="Calibri" panose="020F0502020204030204" pitchFamily="34" charset="0"/>
              </a:rPr>
              <a:t>sinh</a:t>
            </a:r>
            <a:r>
              <a:rPr lang="en-US" sz="36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7030A0"/>
                </a:solidFill>
                <a:latin typeface="Calibri" panose="020F0502020204030204" pitchFamily="34" charset="0"/>
                <a:ea typeface="Calibri" panose="020F0502020204030204" pitchFamily="34" charset="0"/>
                <a:cs typeface="Calibri" panose="020F0502020204030204" pitchFamily="34" charset="0"/>
              </a:rPr>
              <a:t>vật</a:t>
            </a:r>
            <a:r>
              <a:rPr lang="en-US" sz="3600" b="1" dirty="0">
                <a:solidFill>
                  <a:srgbClr val="7030A0"/>
                </a:solidFill>
                <a:latin typeface="Calibri" panose="020F0502020204030204" pitchFamily="34" charset="0"/>
                <a:ea typeface="Calibri" panose="020F0502020204030204" pitchFamily="34" charset="0"/>
                <a:cs typeface="Calibri" panose="020F0502020204030204" pitchFamily="34" charset="0"/>
              </a:rPr>
              <a:t>.</a:t>
            </a:r>
          </a:p>
        </p:txBody>
      </p:sp>
      <p:sp>
        <p:nvSpPr>
          <p:cNvPr id="26" name="Rectangle 25"/>
          <p:cNvSpPr/>
          <p:nvPr/>
        </p:nvSpPr>
        <p:spPr>
          <a:xfrm>
            <a:off x="1304861" y="3574304"/>
            <a:ext cx="7772635" cy="1200329"/>
          </a:xfrm>
          <a:prstGeom prst="rect">
            <a:avLst/>
          </a:prstGeom>
        </p:spPr>
        <p:txBody>
          <a:bodyPr wrap="square">
            <a:spAutoFit/>
          </a:bodyPr>
          <a:lstStyle/>
          <a:p>
            <a:pPr algn="just">
              <a:spcAft>
                <a:spcPts val="0"/>
              </a:spcAft>
            </a:pPr>
            <a:r>
              <a:rPr lang="en-US"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Cung </a:t>
            </a:r>
            <a:r>
              <a:rPr lang="en-US"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cấp</a:t>
            </a:r>
            <a:r>
              <a:rPr lang="en-US"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thức</a:t>
            </a:r>
            <a:r>
              <a:rPr lang="en-US"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ăn</a:t>
            </a:r>
            <a:r>
              <a:rPr lang="en-US"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nơi</a:t>
            </a:r>
            <a:r>
              <a:rPr lang="en-US"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ở </a:t>
            </a:r>
            <a:r>
              <a:rPr lang="en-US"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và</a:t>
            </a:r>
            <a:r>
              <a:rPr lang="en-US"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nơi</a:t>
            </a:r>
            <a:r>
              <a:rPr lang="en-US"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sinh</a:t>
            </a:r>
            <a:r>
              <a:rPr lang="en-US"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sản</a:t>
            </a:r>
            <a:r>
              <a:rPr lang="en-US"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cho</a:t>
            </a:r>
            <a:r>
              <a:rPr lang="en-US"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động</a:t>
            </a:r>
            <a:r>
              <a:rPr lang="en-US"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vật</a:t>
            </a:r>
            <a:r>
              <a:rPr lang="en-US" sz="3600" b="1" dirty="0">
                <a:solidFill>
                  <a:srgbClr val="C00000"/>
                </a:solidFill>
                <a:latin typeface="Calibri" panose="020F0502020204030204" pitchFamily="34" charset="0"/>
                <a:ea typeface="Calibri" panose="020F0502020204030204" pitchFamily="34" charset="0"/>
                <a:cs typeface="Calibri" panose="020F0502020204030204" pitchFamily="34" charset="0"/>
              </a:rPr>
              <a:t>.</a:t>
            </a:r>
          </a:p>
        </p:txBody>
      </p:sp>
      <p:sp>
        <p:nvSpPr>
          <p:cNvPr id="27" name="Rectangle 26"/>
          <p:cNvSpPr/>
          <p:nvPr/>
        </p:nvSpPr>
        <p:spPr>
          <a:xfrm>
            <a:off x="2481258" y="4879393"/>
            <a:ext cx="6473059" cy="1754326"/>
          </a:xfrm>
          <a:prstGeom prst="rect">
            <a:avLst/>
          </a:prstGeom>
        </p:spPr>
        <p:txBody>
          <a:bodyPr wrap="square">
            <a:spAutoFit/>
          </a:bodyPr>
          <a:lstStyle/>
          <a:p>
            <a:pPr algn="just">
              <a:spcAft>
                <a:spcPts val="0"/>
              </a:spcAft>
            </a:pP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ea typeface="Calibri" panose="020F0502020204030204" pitchFamily="34" charset="0"/>
                <a:cs typeface="Calibri" panose="020F0502020204030204" pitchFamily="34" charset="0"/>
              </a:rPr>
              <a:t>Điều</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ea typeface="Calibri" panose="020F0502020204030204" pitchFamily="34" charset="0"/>
                <a:cs typeface="Calibri" panose="020F0502020204030204" pitchFamily="34" charset="0"/>
              </a:rPr>
              <a:t>hòa</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ea typeface="Calibri" panose="020F0502020204030204" pitchFamily="34" charset="0"/>
                <a:cs typeface="Calibri" panose="020F0502020204030204" pitchFamily="34" charset="0"/>
              </a:rPr>
              <a:t>khí</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ea typeface="Calibri" panose="020F0502020204030204" pitchFamily="34" charset="0"/>
                <a:cs typeface="Calibri" panose="020F0502020204030204" pitchFamily="34" charset="0"/>
              </a:rPr>
              <a:t>hậu</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ea typeface="Calibri" panose="020F0502020204030204" pitchFamily="34" charset="0"/>
                <a:cs typeface="Calibri" panose="020F0502020204030204" pitchFamily="34" charset="0"/>
              </a:rPr>
              <a:t>tạo</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ea typeface="Calibri" panose="020F0502020204030204" pitchFamily="34" charset="0"/>
                <a:cs typeface="Calibri" panose="020F0502020204030204" pitchFamily="34" charset="0"/>
              </a:rPr>
              <a:t>nhiệt</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ea typeface="Calibri" panose="020F0502020204030204" pitchFamily="34" charset="0"/>
                <a:cs typeface="Calibri" panose="020F0502020204030204" pitchFamily="34" charset="0"/>
              </a:rPr>
              <a:t>độ</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ea typeface="Calibri" panose="020F0502020204030204" pitchFamily="34" charset="0"/>
                <a:cs typeface="Calibri" panose="020F0502020204030204" pitchFamily="34" charset="0"/>
              </a:rPr>
              <a:t>độ</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ea typeface="Calibri" panose="020F0502020204030204" pitchFamily="34" charset="0"/>
                <a:cs typeface="Calibri" panose="020F0502020204030204" pitchFamily="34" charset="0"/>
              </a:rPr>
              <a:t>ẩm</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ea typeface="Calibri" panose="020F0502020204030204" pitchFamily="34" charset="0"/>
                <a:cs typeface="Calibri" panose="020F0502020204030204" pitchFamily="34" charset="0"/>
              </a:rPr>
              <a:t>thuận</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ea typeface="Calibri" panose="020F0502020204030204" pitchFamily="34" charset="0"/>
                <a:cs typeface="Calibri" panose="020F0502020204030204" pitchFamily="34" charset="0"/>
              </a:rPr>
              <a:t>lợi</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ea typeface="Calibri" panose="020F0502020204030204" pitchFamily="34" charset="0"/>
                <a:cs typeface="Calibri" panose="020F0502020204030204" pitchFamily="34" charset="0"/>
              </a:rPr>
              <a:t>cho</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ea typeface="Calibri" panose="020F0502020204030204" pitchFamily="34" charset="0"/>
                <a:cs typeface="Calibri" panose="020F0502020204030204" pitchFamily="34" charset="0"/>
              </a:rPr>
              <a:t>sự</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ea typeface="Calibri" panose="020F0502020204030204" pitchFamily="34" charset="0"/>
                <a:cs typeface="Calibri" panose="020F0502020204030204" pitchFamily="34" charset="0"/>
              </a:rPr>
              <a:t>tồn</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ea typeface="Calibri" panose="020F0502020204030204" pitchFamily="34" charset="0"/>
                <a:cs typeface="Calibri" panose="020F0502020204030204" pitchFamily="34" charset="0"/>
              </a:rPr>
              <a:t>tại</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ea typeface="Calibri" panose="020F0502020204030204" pitchFamily="34" charset="0"/>
                <a:cs typeface="Calibri" panose="020F0502020204030204" pitchFamily="34" charset="0"/>
              </a:rPr>
              <a:t>và</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ea typeface="Calibri" panose="020F0502020204030204" pitchFamily="34" charset="0"/>
                <a:cs typeface="Calibri" panose="020F0502020204030204" pitchFamily="34" charset="0"/>
              </a:rPr>
              <a:t>phát</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ea typeface="Calibri" panose="020F0502020204030204" pitchFamily="34" charset="0"/>
                <a:cs typeface="Calibri" panose="020F0502020204030204" pitchFamily="34" charset="0"/>
              </a:rPr>
              <a:t>triển</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ea typeface="Calibri" panose="020F0502020204030204" pitchFamily="34" charset="0"/>
                <a:cs typeface="Calibri" panose="020F0502020204030204" pitchFamily="34" charset="0"/>
              </a:rPr>
              <a:t>của</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ea typeface="Calibri" panose="020F0502020204030204" pitchFamily="34" charset="0"/>
                <a:cs typeface="Calibri" panose="020F0502020204030204" pitchFamily="34" charset="0"/>
              </a:rPr>
              <a:t>sinh</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ea typeface="Calibri" panose="020F0502020204030204" pitchFamily="34" charset="0"/>
                <a:cs typeface="Calibri" panose="020F0502020204030204" pitchFamily="34" charset="0"/>
              </a:rPr>
              <a:t>vật</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a:t>
            </a:r>
          </a:p>
        </p:txBody>
      </p:sp>
      <p:sp>
        <p:nvSpPr>
          <p:cNvPr id="28" name="Arrow: Bent 32">
            <a:extLst>
              <a:ext uri="{FF2B5EF4-FFF2-40B4-BE49-F238E27FC236}">
                <a16:creationId xmlns:a16="http://schemas.microsoft.com/office/drawing/2014/main" xmlns="" id="{2CCE88C9-39BF-1C60-3261-08724B9F5A40}"/>
              </a:ext>
            </a:extLst>
          </p:cNvPr>
          <p:cNvSpPr/>
          <p:nvPr/>
        </p:nvSpPr>
        <p:spPr>
          <a:xfrm rot="12356044" flipH="1">
            <a:off x="97093" y="2214411"/>
            <a:ext cx="662700" cy="596614"/>
          </a:xfrm>
          <a:prstGeom prst="bentArrow">
            <a:avLst>
              <a:gd name="adj1" fmla="val 25000"/>
              <a:gd name="adj2" fmla="val 26152"/>
              <a:gd name="adj3" fmla="val 25000"/>
              <a:gd name="adj4" fmla="val 43750"/>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schemeClr val="tx1"/>
              </a:solidFill>
            </a:endParaRPr>
          </a:p>
        </p:txBody>
      </p:sp>
      <p:sp>
        <p:nvSpPr>
          <p:cNvPr id="29" name="Arrow: Bent 32">
            <a:extLst>
              <a:ext uri="{FF2B5EF4-FFF2-40B4-BE49-F238E27FC236}">
                <a16:creationId xmlns:a16="http://schemas.microsoft.com/office/drawing/2014/main" xmlns="" id="{2CCE88C9-39BF-1C60-3261-08724B9F5A40}"/>
              </a:ext>
            </a:extLst>
          </p:cNvPr>
          <p:cNvSpPr/>
          <p:nvPr/>
        </p:nvSpPr>
        <p:spPr>
          <a:xfrm rot="12356044" flipH="1">
            <a:off x="703058" y="3661941"/>
            <a:ext cx="668805" cy="621691"/>
          </a:xfrm>
          <a:prstGeom prst="bentArrow">
            <a:avLst>
              <a:gd name="adj1" fmla="val 25000"/>
              <a:gd name="adj2" fmla="val 26152"/>
              <a:gd name="adj3" fmla="val 25000"/>
              <a:gd name="adj4" fmla="val 43750"/>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schemeClr val="tx1"/>
              </a:solidFill>
            </a:endParaRPr>
          </a:p>
        </p:txBody>
      </p:sp>
      <p:sp>
        <p:nvSpPr>
          <p:cNvPr id="30" name="Arrow: Bent 32">
            <a:extLst>
              <a:ext uri="{FF2B5EF4-FFF2-40B4-BE49-F238E27FC236}">
                <a16:creationId xmlns:a16="http://schemas.microsoft.com/office/drawing/2014/main" xmlns="" id="{2CCE88C9-39BF-1C60-3261-08724B9F5A40}"/>
              </a:ext>
            </a:extLst>
          </p:cNvPr>
          <p:cNvSpPr/>
          <p:nvPr/>
        </p:nvSpPr>
        <p:spPr>
          <a:xfrm rot="12356044" flipH="1">
            <a:off x="1724825" y="5138647"/>
            <a:ext cx="719899" cy="729782"/>
          </a:xfrm>
          <a:prstGeom prst="bentArrow">
            <a:avLst>
              <a:gd name="adj1" fmla="val 25000"/>
              <a:gd name="adj2" fmla="val 26152"/>
              <a:gd name="adj3" fmla="val 25000"/>
              <a:gd name="adj4" fmla="val 43750"/>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schemeClr val="tx1"/>
              </a:solidFill>
            </a:endParaRPr>
          </a:p>
        </p:txBody>
      </p:sp>
      <p:sp>
        <p:nvSpPr>
          <p:cNvPr id="34" name="Rectangle 33"/>
          <p:cNvSpPr/>
          <p:nvPr/>
        </p:nvSpPr>
        <p:spPr>
          <a:xfrm>
            <a:off x="-79537" y="1485943"/>
            <a:ext cx="12612780" cy="646331"/>
          </a:xfrm>
          <a:prstGeom prst="rect">
            <a:avLst/>
          </a:prstGeom>
        </p:spPr>
        <p:txBody>
          <a:bodyPr wrap="square">
            <a:spAutoFit/>
          </a:bodyPr>
          <a:lstStyle/>
          <a:p>
            <a:pPr algn="ctr">
              <a:spcAft>
                <a:spcPts val="800"/>
              </a:spcAft>
            </a:pP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Hãy</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phân</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tích</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vai</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trò</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của</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sinh</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vật</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tự</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dưỡng</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trong</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sinh</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giới</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a:t>
            </a:r>
          </a:p>
        </p:txBody>
      </p:sp>
      <p:pic>
        <p:nvPicPr>
          <p:cNvPr id="35" name="Picture 5" descr="Beech Branch With Fresh Green Leaves Isolated On White Background Stock  Photo - Download Image Now - iStock"/>
          <p:cNvPicPr>
            <a:picLocks noChangeAspect="1" noChangeArrowheads="1"/>
          </p:cNvPicPr>
          <p:nvPr/>
        </p:nvPicPr>
        <p:blipFill rotWithShape="1">
          <a:blip r:embed="rId12">
            <a:extLst>
              <a:ext uri="{28A0092B-C50C-407E-A947-70E740481C1C}">
                <a14:useLocalDpi xmlns:a14="http://schemas.microsoft.com/office/drawing/2010/main" val="0"/>
              </a:ext>
            </a:extLst>
          </a:blip>
          <a:srcRect l="2688" r="16037" b="25727"/>
          <a:stretch/>
        </p:blipFill>
        <p:spPr bwMode="auto">
          <a:xfrm>
            <a:off x="36940" y="5568256"/>
            <a:ext cx="1547919" cy="130673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4">
            <a:extLst>
              <a:ext uri="{FF2B5EF4-FFF2-40B4-BE49-F238E27FC236}">
                <a16:creationId xmlns:a16="http://schemas.microsoft.com/office/drawing/2014/main" xmlns="" id="{E3BECA8B-3DEE-9766-455C-AC66D0CB9DF1}"/>
              </a:ext>
            </a:extLst>
          </p:cNvPr>
          <p:cNvSpPr/>
          <p:nvPr/>
        </p:nvSpPr>
        <p:spPr>
          <a:xfrm>
            <a:off x="307317" y="132352"/>
            <a:ext cx="11724479" cy="1323439"/>
          </a:xfrm>
          <a:prstGeom prst="rect">
            <a:avLst/>
          </a:prstGeom>
        </p:spPr>
        <p:txBody>
          <a:bodyPr wrap="square">
            <a:spAutoFit/>
          </a:bodyPr>
          <a:lstStyle/>
          <a:p>
            <a:pPr algn="ctr">
              <a:defRPr/>
            </a:pPr>
            <a:r>
              <a:rPr lang="en-US" altLang="vi-VN" sz="4000" b="1" kern="0" dirty="0">
                <a:solidFill>
                  <a:srgbClr val="FF0000"/>
                </a:solidFill>
                <a:latin typeface="Calibri" panose="020F0502020204030204" pitchFamily="34" charset="0"/>
                <a:ea typeface="Calibri" panose="020F0502020204030204" pitchFamily="34" charset="0"/>
                <a:cs typeface="Calibri" panose="020F0502020204030204" pitchFamily="34" charset="0"/>
              </a:rPr>
              <a:t>V. CÁC PHƯƠNG THỨC TRAO ĐỔI CHẤT VÀ CHUYỂN HOÁ NĂNG LƯỢNG</a:t>
            </a:r>
            <a:endParaRPr lang="en-US" sz="40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32126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1000"/>
                                        <p:tgtEl>
                                          <p:spTgt spid="29"/>
                                        </p:tgtEl>
                                      </p:cBhvr>
                                    </p:animEffect>
                                    <p:anim calcmode="lin" valueType="num">
                                      <p:cBhvr>
                                        <p:cTn id="16" dur="1000" fill="hold"/>
                                        <p:tgtEl>
                                          <p:spTgt spid="29"/>
                                        </p:tgtEl>
                                        <p:attrNameLst>
                                          <p:attrName>ppt_x</p:attrName>
                                        </p:attrNameLst>
                                      </p:cBhvr>
                                      <p:tavLst>
                                        <p:tav tm="0">
                                          <p:val>
                                            <p:strVal val="#ppt_x"/>
                                          </p:val>
                                        </p:tav>
                                        <p:tav tm="100000">
                                          <p:val>
                                            <p:strVal val="#ppt_x"/>
                                          </p:val>
                                        </p:tav>
                                      </p:tavLst>
                                    </p:anim>
                                    <p:anim calcmode="lin" valueType="num">
                                      <p:cBhvr>
                                        <p:cTn id="17" dur="1000" fill="hold"/>
                                        <p:tgtEl>
                                          <p:spTgt spid="29"/>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1000"/>
                                        <p:tgtEl>
                                          <p:spTgt spid="26"/>
                                        </p:tgtEl>
                                      </p:cBhvr>
                                    </p:animEffect>
                                    <p:anim calcmode="lin" valueType="num">
                                      <p:cBhvr>
                                        <p:cTn id="21" dur="1000" fill="hold"/>
                                        <p:tgtEl>
                                          <p:spTgt spid="26"/>
                                        </p:tgtEl>
                                        <p:attrNameLst>
                                          <p:attrName>ppt_x</p:attrName>
                                        </p:attrNameLst>
                                      </p:cBhvr>
                                      <p:tavLst>
                                        <p:tav tm="0">
                                          <p:val>
                                            <p:strVal val="#ppt_x"/>
                                          </p:val>
                                        </p:tav>
                                        <p:tav tm="100000">
                                          <p:val>
                                            <p:strVal val="#ppt_x"/>
                                          </p:val>
                                        </p:tav>
                                      </p:tavLst>
                                    </p:anim>
                                    <p:anim calcmode="lin" valueType="num">
                                      <p:cBhvr>
                                        <p:cTn id="2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circle(in)">
                                      <p:cBhvr>
                                        <p:cTn id="27" dur="2000"/>
                                        <p:tgtEl>
                                          <p:spTgt spid="30"/>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circle(in)">
                                      <p:cBhvr>
                                        <p:cTn id="30"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animBg="1"/>
      <p:bldP spid="29" grpId="0" animBg="1"/>
      <p:bldP spid="3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0" y="0"/>
            <a:ext cx="12192000" cy="6858000"/>
          </a:xfrm>
          <a:prstGeom prst="rect">
            <a:avLst/>
          </a:prstGeom>
        </p:spPr>
      </p:pic>
      <p:sp>
        <p:nvSpPr>
          <p:cNvPr id="8" name="TextBox 15">
            <a:extLst>
              <a:ext uri="{FF2B5EF4-FFF2-40B4-BE49-F238E27FC236}">
                <a16:creationId xmlns:a16="http://schemas.microsoft.com/office/drawing/2014/main" xmlns="" id="{11509851-AE2B-56DE-906A-9A8CC153F21B}"/>
              </a:ext>
            </a:extLst>
          </p:cNvPr>
          <p:cNvSpPr txBox="1"/>
          <p:nvPr/>
        </p:nvSpPr>
        <p:spPr>
          <a:xfrm>
            <a:off x="171103" y="1424342"/>
            <a:ext cx="10820400" cy="1213730"/>
          </a:xfrm>
          <a:prstGeom prst="rect">
            <a:avLst/>
          </a:prstGeom>
        </p:spPr>
        <p:txBody>
          <a:bodyPr wrap="square" lIns="0" tIns="0" rIns="0" bIns="0" rtlCol="0" anchor="t">
            <a:spAutoFit/>
          </a:bodyPr>
          <a:lstStyle/>
          <a:p>
            <a:pPr algn="ctr">
              <a:lnSpc>
                <a:spcPct val="130000"/>
              </a:lnSpc>
            </a:pPr>
            <a:r>
              <a:rPr lang="vi-VN" sz="6600" b="1" dirty="0">
                <a:solidFill>
                  <a:srgbClr val="202F5A"/>
                </a:solidFill>
                <a:latin typeface="Calibri" panose="020F0502020204030204" pitchFamily="34" charset="0"/>
                <a:ea typeface="Calibri" panose="020F0502020204030204" pitchFamily="34" charset="0"/>
                <a:cs typeface="Calibri" panose="020F0502020204030204" pitchFamily="34" charset="0"/>
              </a:rPr>
              <a:t>LUYỆN</a:t>
            </a:r>
            <a:r>
              <a:rPr lang="en-US" sz="6600" b="1" dirty="0">
                <a:solidFill>
                  <a:srgbClr val="202F5A"/>
                </a:solidFill>
                <a:latin typeface="Calibri" panose="020F0502020204030204" pitchFamily="34" charset="0"/>
                <a:ea typeface="Calibri" panose="020F0502020204030204" pitchFamily="34" charset="0"/>
                <a:cs typeface="Calibri" panose="020F0502020204030204" pitchFamily="34" charset="0"/>
              </a:rPr>
              <a:t> TẬP</a:t>
            </a:r>
          </a:p>
        </p:txBody>
      </p:sp>
    </p:spTree>
    <p:extLst>
      <p:ext uri="{BB962C8B-B14F-4D97-AF65-F5344CB8AC3E}">
        <p14:creationId xmlns:p14="http://schemas.microsoft.com/office/powerpoint/2010/main" val="7786820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xmlns="" id="{2794155D-A491-0006-7EE3-1AA991A559CA}"/>
              </a:ext>
            </a:extLst>
          </p:cNvPr>
          <p:cNvSpPr txBox="1"/>
          <p:nvPr/>
        </p:nvSpPr>
        <p:spPr>
          <a:xfrm>
            <a:off x="1043444" y="941171"/>
            <a:ext cx="10656916" cy="5536900"/>
          </a:xfrm>
          <a:prstGeom prst="rect">
            <a:avLst/>
          </a:prstGeom>
          <a:noFill/>
        </p:spPr>
        <p:txBody>
          <a:bodyPr wrap="square">
            <a:spAutoFit/>
          </a:bodyPr>
          <a:lstStyle/>
          <a:p>
            <a:pPr>
              <a:lnSpc>
                <a:spcPct val="150000"/>
              </a:lnSpc>
            </a:pPr>
            <a:r>
              <a:rPr lang="vi-VN" sz="4000" b="1" u="sng" dirty="0">
                <a:solidFill>
                  <a:srgbClr val="FF0000"/>
                </a:solidFill>
                <a:latin typeface="Calibri" panose="020F0502020204030204" pitchFamily="34" charset="0"/>
                <a:ea typeface="Calibri" panose="020F0502020204030204" pitchFamily="34" charset="0"/>
                <a:cs typeface="Calibri" panose="020F0502020204030204" pitchFamily="34" charset="0"/>
              </a:rPr>
              <a:t>Câu 1: </a:t>
            </a:r>
            <a:r>
              <a:rPr lang="vi-VN" sz="4000" dirty="0">
                <a:solidFill>
                  <a:srgbClr val="FF0000"/>
                </a:solidFill>
                <a:latin typeface="Calibri" panose="020F0502020204030204" pitchFamily="34" charset="0"/>
                <a:ea typeface="Calibri" panose="020F0502020204030204" pitchFamily="34" charset="0"/>
                <a:cs typeface="Calibri" panose="020F0502020204030204" pitchFamily="34" charset="0"/>
              </a:rPr>
              <a:t>Các phương thức trao đổi chất và chuyển hóa năng lượng gồm?</a:t>
            </a:r>
          </a:p>
          <a:p>
            <a:pPr marL="742950" indent="-742950">
              <a:lnSpc>
                <a:spcPct val="150000"/>
              </a:lnSpc>
              <a:buAutoNum type="alphaUcPeriod"/>
            </a:pPr>
            <a:r>
              <a:rPr lang="vi-VN" sz="4000" dirty="0">
                <a:latin typeface="Calibri" panose="020F0502020204030204" pitchFamily="34" charset="0"/>
                <a:ea typeface="Calibri" panose="020F0502020204030204" pitchFamily="34" charset="0"/>
                <a:cs typeface="Calibri" panose="020F0502020204030204" pitchFamily="34" charset="0"/>
              </a:rPr>
              <a:t>Tự dưỡng và dị dưỡng		</a:t>
            </a:r>
          </a:p>
          <a:p>
            <a:pPr>
              <a:lnSpc>
                <a:spcPct val="150000"/>
              </a:lnSpc>
            </a:pPr>
            <a:r>
              <a:rPr lang="vi-VN" sz="4000" dirty="0">
                <a:latin typeface="Calibri" panose="020F0502020204030204" pitchFamily="34" charset="0"/>
                <a:ea typeface="Calibri" panose="020F0502020204030204" pitchFamily="34" charset="0"/>
                <a:cs typeface="Calibri" panose="020F0502020204030204" pitchFamily="34" charset="0"/>
              </a:rPr>
              <a:t>B. Đồng hóa và dị hóa</a:t>
            </a:r>
          </a:p>
          <a:p>
            <a:pPr>
              <a:lnSpc>
                <a:spcPct val="150000"/>
              </a:lnSpc>
            </a:pPr>
            <a:r>
              <a:rPr lang="vi-VN" sz="4000" dirty="0">
                <a:latin typeface="Calibri" panose="020F0502020204030204" pitchFamily="34" charset="0"/>
                <a:ea typeface="Calibri" panose="020F0502020204030204" pitchFamily="34" charset="0"/>
                <a:cs typeface="Calibri" panose="020F0502020204030204" pitchFamily="34" charset="0"/>
              </a:rPr>
              <a:t>C. Đồng hóa và dị dưỡng		</a:t>
            </a:r>
          </a:p>
          <a:p>
            <a:pPr>
              <a:lnSpc>
                <a:spcPct val="150000"/>
              </a:lnSpc>
            </a:pPr>
            <a:r>
              <a:rPr lang="vi-VN" sz="4000" dirty="0">
                <a:latin typeface="Calibri" panose="020F0502020204030204" pitchFamily="34" charset="0"/>
                <a:ea typeface="Calibri" panose="020F0502020204030204" pitchFamily="34" charset="0"/>
                <a:cs typeface="Calibri" panose="020F0502020204030204" pitchFamily="34" charset="0"/>
              </a:rPr>
              <a:t>D. Dị hóa và tự dưỡng</a:t>
            </a:r>
          </a:p>
        </p:txBody>
      </p:sp>
      <p:sp>
        <p:nvSpPr>
          <p:cNvPr id="4" name="Rectangle: Rounded Corners 6">
            <a:extLst>
              <a:ext uri="{FF2B5EF4-FFF2-40B4-BE49-F238E27FC236}">
                <a16:creationId xmlns:a16="http://schemas.microsoft.com/office/drawing/2014/main" xmlns="" id="{B1D4478A-9DC4-10A7-3F61-92D1C2960DA6}"/>
              </a:ext>
            </a:extLst>
          </p:cNvPr>
          <p:cNvSpPr/>
          <p:nvPr/>
        </p:nvSpPr>
        <p:spPr>
          <a:xfrm>
            <a:off x="4226954" y="232756"/>
            <a:ext cx="3126115" cy="555018"/>
          </a:xfrm>
          <a:prstGeom prst="roundRect">
            <a:avLst/>
          </a:prstGeom>
          <a:solidFill>
            <a:srgbClr val="FFCCFF"/>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4000" b="1" dirty="0">
                <a:solidFill>
                  <a:schemeClr val="tx1"/>
                </a:solidFill>
                <a:latin typeface="Calibri" panose="020F0502020204030204" pitchFamily="34" charset="0"/>
                <a:ea typeface="Calibri" panose="020F0502020204030204" pitchFamily="34" charset="0"/>
                <a:cs typeface="Calibri" panose="020F0502020204030204" pitchFamily="34" charset="0"/>
              </a:rPr>
              <a:t>LUYỆN TẬP</a:t>
            </a:r>
          </a:p>
        </p:txBody>
      </p:sp>
      <p:sp>
        <p:nvSpPr>
          <p:cNvPr id="5" name="Hình Bầu dục 4">
            <a:extLst>
              <a:ext uri="{FF2B5EF4-FFF2-40B4-BE49-F238E27FC236}">
                <a16:creationId xmlns:a16="http://schemas.microsoft.com/office/drawing/2014/main" xmlns="" id="{59D6B0A4-0096-E778-0436-3E375590F560}"/>
              </a:ext>
            </a:extLst>
          </p:cNvPr>
          <p:cNvSpPr/>
          <p:nvPr/>
        </p:nvSpPr>
        <p:spPr>
          <a:xfrm>
            <a:off x="1043444" y="3090323"/>
            <a:ext cx="585851" cy="619298"/>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533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33338"/>
            <a:ext cx="12192000" cy="6824662"/>
          </a:xfrm>
          <a:prstGeom prst="rect">
            <a:avLst/>
          </a:prstGeom>
        </p:spPr>
      </p:pic>
      <p:pic>
        <p:nvPicPr>
          <p:cNvPr id="5" name="Picture 4"/>
          <p:cNvPicPr>
            <a:picLocks noChangeAspect="1"/>
          </p:cNvPicPr>
          <p:nvPr/>
        </p:nvPicPr>
        <p:blipFill>
          <a:blip r:embed="rId3"/>
          <a:stretch>
            <a:fillRect/>
          </a:stretch>
        </p:blipFill>
        <p:spPr>
          <a:xfrm>
            <a:off x="704850" y="395287"/>
            <a:ext cx="10782300" cy="6067425"/>
          </a:xfrm>
          <a:prstGeom prst="rect">
            <a:avLst/>
          </a:prstGeom>
        </p:spPr>
      </p:pic>
      <p:sp>
        <p:nvSpPr>
          <p:cNvPr id="6" name="Google Shape;1967;p29">
            <a:extLst>
              <a:ext uri="{FF2B5EF4-FFF2-40B4-BE49-F238E27FC236}">
                <a16:creationId xmlns:a16="http://schemas.microsoft.com/office/drawing/2014/main" xmlns="" id="{473CCEAC-43A9-20B8-E080-FCE47D68C488}"/>
              </a:ext>
            </a:extLst>
          </p:cNvPr>
          <p:cNvSpPr txBox="1">
            <a:spLocks/>
          </p:cNvSpPr>
          <p:nvPr/>
        </p:nvSpPr>
        <p:spPr>
          <a:xfrm rot="21594080">
            <a:off x="174319" y="2481573"/>
            <a:ext cx="11887183" cy="2792962"/>
          </a:xfrm>
          <a:prstGeom prst="rect">
            <a:avLst/>
          </a:prstGeom>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30000"/>
              </a:lnSpc>
              <a:spcBef>
                <a:spcPts val="0"/>
              </a:spcBef>
            </a:pPr>
            <a:r>
              <a:rPr lang="en-US" sz="4000" b="1" dirty="0" err="1">
                <a:solidFill>
                  <a:srgbClr val="FF0066"/>
                </a:solidFill>
                <a:latin typeface="Calibri" panose="020F0502020204030204" pitchFamily="34" charset="0"/>
                <a:ea typeface="Calibri" panose="020F0502020204030204" pitchFamily="34" charset="0"/>
                <a:cs typeface="Calibri" panose="020F0502020204030204" pitchFamily="34" charset="0"/>
              </a:rPr>
              <a:t>Bài</a:t>
            </a:r>
            <a:r>
              <a:rPr lang="en-US" sz="4000" b="1" dirty="0">
                <a:solidFill>
                  <a:srgbClr val="FF0066"/>
                </a:solidFill>
                <a:latin typeface="Calibri" panose="020F0502020204030204" pitchFamily="34" charset="0"/>
                <a:ea typeface="Calibri" panose="020F0502020204030204" pitchFamily="34" charset="0"/>
                <a:cs typeface="Calibri" panose="020F0502020204030204" pitchFamily="34" charset="0"/>
              </a:rPr>
              <a:t> 1</a:t>
            </a:r>
          </a:p>
          <a:p>
            <a:pPr algn="ctr">
              <a:lnSpc>
                <a:spcPct val="130000"/>
              </a:lnSpc>
              <a:spcBef>
                <a:spcPts val="0"/>
              </a:spcBef>
            </a:pPr>
            <a:r>
              <a:rPr lang="en-US" sz="4000" b="1" dirty="0">
                <a:solidFill>
                  <a:srgbClr val="0000FF"/>
                </a:solidFill>
                <a:latin typeface="Calibri" panose="020F0502020204030204" pitchFamily="34" charset="0"/>
                <a:ea typeface="Calibri" panose="020F0502020204030204" pitchFamily="34" charset="0"/>
                <a:cs typeface="Calibri" panose="020F0502020204030204" pitchFamily="34" charset="0"/>
              </a:rPr>
              <a:t>  </a:t>
            </a:r>
            <a:r>
              <a:rPr lang="en-US" sz="3600" b="1" dirty="0">
                <a:solidFill>
                  <a:srgbClr val="0000FF"/>
                </a:solidFill>
                <a:latin typeface="Calibri" panose="020F0502020204030204" pitchFamily="34" charset="0"/>
                <a:ea typeface="Calibri" panose="020F0502020204030204" pitchFamily="34" charset="0"/>
                <a:cs typeface="Calibri" panose="020F0502020204030204" pitchFamily="34" charset="0"/>
              </a:rPr>
              <a:t>KHÁI QUÁT VỀ TRAO ĐỔI CHẤT VÀ CHUYỂN HOÁ </a:t>
            </a:r>
          </a:p>
          <a:p>
            <a:pPr algn="ctr">
              <a:lnSpc>
                <a:spcPct val="130000"/>
              </a:lnSpc>
              <a:spcBef>
                <a:spcPts val="0"/>
              </a:spcBef>
            </a:pPr>
            <a:r>
              <a:rPr lang="en-US" sz="3600" b="1" dirty="0">
                <a:solidFill>
                  <a:srgbClr val="0000FF"/>
                </a:solidFill>
                <a:latin typeface="Calibri" panose="020F0502020204030204" pitchFamily="34" charset="0"/>
                <a:ea typeface="Calibri" panose="020F0502020204030204" pitchFamily="34" charset="0"/>
                <a:cs typeface="Calibri" panose="020F0502020204030204" pitchFamily="34" charset="0"/>
              </a:rPr>
              <a:t>NĂNG LƯỢNG Ở SINH VẬT</a:t>
            </a:r>
            <a:endParaRPr lang="vi-VN" sz="3600" b="1" dirty="0">
              <a:solidFill>
                <a:srgbClr val="0000FF"/>
              </a:solidFill>
              <a:latin typeface="Calibri" panose="020F0502020204030204" pitchFamily="34" charset="0"/>
              <a:ea typeface="Calibri" panose="020F0502020204030204" pitchFamily="34" charset="0"/>
              <a:cs typeface="Calibri" panose="020F0502020204030204" pitchFamily="34" charset="0"/>
              <a:sym typeface="Nanum Pen Script"/>
            </a:endParaRPr>
          </a:p>
        </p:txBody>
      </p:sp>
      <p:sp>
        <p:nvSpPr>
          <p:cNvPr id="7" name="Google Shape;1967;p29">
            <a:extLst>
              <a:ext uri="{FF2B5EF4-FFF2-40B4-BE49-F238E27FC236}">
                <a16:creationId xmlns:a16="http://schemas.microsoft.com/office/drawing/2014/main" xmlns="" id="{35A77AEB-111B-AB6B-624E-D3CF07ABFE15}"/>
              </a:ext>
            </a:extLst>
          </p:cNvPr>
          <p:cNvSpPr txBox="1">
            <a:spLocks/>
          </p:cNvSpPr>
          <p:nvPr/>
        </p:nvSpPr>
        <p:spPr>
          <a:xfrm rot="21594080">
            <a:off x="1905881" y="395102"/>
            <a:ext cx="8597198" cy="2076170"/>
          </a:xfrm>
          <a:prstGeom prst="rect">
            <a:avLst/>
          </a:prstGeom>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30000"/>
              </a:lnSpc>
              <a:spcBef>
                <a:spcPts val="0"/>
              </a:spcBef>
            </a:pPr>
            <a:r>
              <a:rPr lang="en-US" sz="3400" b="1" dirty="0" err="1">
                <a:solidFill>
                  <a:srgbClr val="FF0066"/>
                </a:solidFill>
                <a:latin typeface="Arial" panose="020B0604020202020204" pitchFamily="34" charset="0"/>
                <a:cs typeface="Arial" panose="020B0604020202020204" pitchFamily="34" charset="0"/>
              </a:rPr>
              <a:t>Chương</a:t>
            </a:r>
            <a:r>
              <a:rPr lang="en-US" sz="3400" b="1" dirty="0">
                <a:solidFill>
                  <a:srgbClr val="FF0066"/>
                </a:solidFill>
                <a:latin typeface="Arial" panose="020B0604020202020204" pitchFamily="34" charset="0"/>
                <a:cs typeface="Arial" panose="020B0604020202020204" pitchFamily="34" charset="0"/>
              </a:rPr>
              <a:t> 1</a:t>
            </a:r>
          </a:p>
          <a:p>
            <a:pPr algn="ctr">
              <a:lnSpc>
                <a:spcPct val="130000"/>
              </a:lnSpc>
              <a:spcBef>
                <a:spcPts val="0"/>
              </a:spcBef>
            </a:pPr>
            <a:r>
              <a:rPr lang="en-US" sz="3400" b="1" dirty="0">
                <a:solidFill>
                  <a:srgbClr val="0000FF"/>
                </a:solidFill>
                <a:latin typeface="Arial" panose="020B0604020202020204" pitchFamily="34" charset="0"/>
                <a:cs typeface="Arial" panose="020B0604020202020204" pitchFamily="34" charset="0"/>
              </a:rPr>
              <a:t>TRAO ĐỔI CHẤT VÀ CHUYỂN HOÁ NĂNG LƯỢNG Ở SINH VẬT</a:t>
            </a:r>
            <a:endParaRPr lang="vi-VN" sz="3400" b="1" dirty="0">
              <a:solidFill>
                <a:srgbClr val="0000FF"/>
              </a:solidFill>
              <a:latin typeface="Arial" panose="020B0604020202020204" pitchFamily="34" charset="0"/>
              <a:cs typeface="Arial" panose="020B0604020202020204" pitchFamily="34" charset="0"/>
              <a:sym typeface="Nanum Pen Script"/>
            </a:endParaRPr>
          </a:p>
        </p:txBody>
      </p:sp>
    </p:spTree>
    <p:extLst>
      <p:ext uri="{BB962C8B-B14F-4D97-AF65-F5344CB8AC3E}">
        <p14:creationId xmlns:p14="http://schemas.microsoft.com/office/powerpoint/2010/main" val="656259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xmlns="" id="{8B062FBA-31DE-25D8-1580-2E114BDBD7C5}"/>
              </a:ext>
            </a:extLst>
          </p:cNvPr>
          <p:cNvSpPr txBox="1"/>
          <p:nvPr/>
        </p:nvSpPr>
        <p:spPr>
          <a:xfrm>
            <a:off x="576349" y="698268"/>
            <a:ext cx="11039302" cy="1664879"/>
          </a:xfrm>
          <a:prstGeom prst="rect">
            <a:avLst/>
          </a:prstGeom>
          <a:noFill/>
        </p:spPr>
        <p:txBody>
          <a:bodyPr wrap="square" rtlCol="0">
            <a:spAutoFit/>
          </a:bodyPr>
          <a:lstStyle/>
          <a:p>
            <a:pPr algn="just">
              <a:lnSpc>
                <a:spcPct val="150000"/>
              </a:lnSpc>
            </a:pPr>
            <a:r>
              <a:rPr lang="vi-VN" sz="3600" b="1" u="sng" dirty="0">
                <a:solidFill>
                  <a:srgbClr val="FF0000"/>
                </a:solidFill>
                <a:latin typeface="Calibri" panose="020F0502020204030204" pitchFamily="34" charset="0"/>
                <a:ea typeface="Calibri" panose="020F0502020204030204" pitchFamily="34" charset="0"/>
                <a:cs typeface="Calibri" panose="020F0502020204030204" pitchFamily="34" charset="0"/>
              </a:rPr>
              <a:t>Câu 2: </a:t>
            </a:r>
            <a:r>
              <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rPr>
              <a:t>Vai trò của quá trình trao đổi chất và năng lượng đối với sinh vật</a:t>
            </a:r>
            <a:endParaRPr lang="en-US" sz="3600"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
        <p:nvSpPr>
          <p:cNvPr id="5" name="Hộp Văn bản 4">
            <a:extLst>
              <a:ext uri="{FF2B5EF4-FFF2-40B4-BE49-F238E27FC236}">
                <a16:creationId xmlns:a16="http://schemas.microsoft.com/office/drawing/2014/main" xmlns="" id="{9167B729-E6BD-7810-B6F2-E60BEE87E1C5}"/>
              </a:ext>
            </a:extLst>
          </p:cNvPr>
          <p:cNvSpPr txBox="1"/>
          <p:nvPr/>
        </p:nvSpPr>
        <p:spPr>
          <a:xfrm>
            <a:off x="868678" y="2506397"/>
            <a:ext cx="10170623" cy="584775"/>
          </a:xfrm>
          <a:prstGeom prst="rect">
            <a:avLst/>
          </a:prstGeom>
          <a:noFill/>
        </p:spPr>
        <p:txBody>
          <a:bodyPr wrap="square">
            <a:spAutoFit/>
          </a:bodyPr>
          <a:lstStyle/>
          <a:p>
            <a:r>
              <a:rPr lang="vi-VN" sz="3200" dirty="0">
                <a:latin typeface="Calibri" panose="020F0502020204030204" pitchFamily="34" charset="0"/>
                <a:ea typeface="Calibri" panose="020F0502020204030204" pitchFamily="34" charset="0"/>
                <a:cs typeface="Calibri" panose="020F0502020204030204" pitchFamily="34" charset="0"/>
              </a:rPr>
              <a:t>(1) Cung cấp nguyên vật liệu cho sự hình thành chất sống </a:t>
            </a:r>
            <a:endParaRPr lang="en-US" sz="3200" dirty="0">
              <a:latin typeface="Calibri" panose="020F0502020204030204" pitchFamily="34" charset="0"/>
              <a:ea typeface="Calibri" panose="020F0502020204030204" pitchFamily="34" charset="0"/>
              <a:cs typeface="Calibri" panose="020F0502020204030204" pitchFamily="34" charset="0"/>
            </a:endParaRPr>
          </a:p>
        </p:txBody>
      </p:sp>
      <p:sp>
        <p:nvSpPr>
          <p:cNvPr id="7" name="Hộp Văn bản 6">
            <a:extLst>
              <a:ext uri="{FF2B5EF4-FFF2-40B4-BE49-F238E27FC236}">
                <a16:creationId xmlns:a16="http://schemas.microsoft.com/office/drawing/2014/main" xmlns="" id="{EC8975B0-7B61-A4DE-FBC1-E6378EAA712D}"/>
              </a:ext>
            </a:extLst>
          </p:cNvPr>
          <p:cNvSpPr txBox="1"/>
          <p:nvPr/>
        </p:nvSpPr>
        <p:spPr>
          <a:xfrm>
            <a:off x="868678" y="3172867"/>
            <a:ext cx="8271165" cy="584775"/>
          </a:xfrm>
          <a:prstGeom prst="rect">
            <a:avLst/>
          </a:prstGeom>
          <a:noFill/>
        </p:spPr>
        <p:txBody>
          <a:bodyPr wrap="square">
            <a:spAutoFit/>
          </a:bodyPr>
          <a:lstStyle>
            <a:defPPr>
              <a:defRPr lang="en-US"/>
            </a:defPPr>
            <a:lvl1pPr>
              <a:defRPr sz="2800"/>
            </a:lvl1pPr>
          </a:lstStyle>
          <a:p>
            <a:r>
              <a:rPr lang="vi-VN" sz="3200" dirty="0">
                <a:latin typeface="Calibri" panose="020F0502020204030204" pitchFamily="34" charset="0"/>
                <a:ea typeface="Calibri" panose="020F0502020204030204" pitchFamily="34" charset="0"/>
                <a:cs typeface="Calibri" panose="020F0502020204030204" pitchFamily="34" charset="0"/>
              </a:rPr>
              <a:t>(2) Cung cấp năng lượng cho sinh vật</a:t>
            </a:r>
            <a:endParaRPr lang="en-US" sz="3200" dirty="0">
              <a:latin typeface="Calibri" panose="020F0502020204030204" pitchFamily="34" charset="0"/>
              <a:ea typeface="Calibri" panose="020F0502020204030204" pitchFamily="34" charset="0"/>
              <a:cs typeface="Calibri" panose="020F0502020204030204" pitchFamily="34" charset="0"/>
            </a:endParaRPr>
          </a:p>
        </p:txBody>
      </p:sp>
      <p:sp>
        <p:nvSpPr>
          <p:cNvPr id="9" name="Hộp Văn bản 8">
            <a:extLst>
              <a:ext uri="{FF2B5EF4-FFF2-40B4-BE49-F238E27FC236}">
                <a16:creationId xmlns:a16="http://schemas.microsoft.com/office/drawing/2014/main" xmlns="" id="{60828E53-AD2D-D25B-5D5F-22D4461ACD7F}"/>
              </a:ext>
            </a:extLst>
          </p:cNvPr>
          <p:cNvSpPr txBox="1"/>
          <p:nvPr/>
        </p:nvSpPr>
        <p:spPr>
          <a:xfrm>
            <a:off x="935178" y="3839337"/>
            <a:ext cx="6093228" cy="584775"/>
          </a:xfrm>
          <a:prstGeom prst="rect">
            <a:avLst/>
          </a:prstGeom>
          <a:noFill/>
        </p:spPr>
        <p:txBody>
          <a:bodyPr wrap="square">
            <a:spAutoFit/>
          </a:bodyPr>
          <a:lstStyle>
            <a:defPPr>
              <a:defRPr lang="en-US"/>
            </a:defPPr>
            <a:lvl1pPr>
              <a:defRPr sz="2800"/>
            </a:lvl1pPr>
          </a:lstStyle>
          <a:p>
            <a:r>
              <a:rPr lang="vi-VN" sz="3200" dirty="0">
                <a:latin typeface="Calibri" panose="020F0502020204030204" pitchFamily="34" charset="0"/>
                <a:ea typeface="Calibri" panose="020F0502020204030204" pitchFamily="34" charset="0"/>
                <a:cs typeface="Calibri" panose="020F0502020204030204" pitchFamily="34" charset="0"/>
              </a:rPr>
              <a:t>(3) Bài tiết chất thải ra môi trường</a:t>
            </a:r>
            <a:endParaRPr lang="en-US" sz="3200" dirty="0">
              <a:latin typeface="Calibri" panose="020F0502020204030204" pitchFamily="34" charset="0"/>
              <a:ea typeface="Calibri" panose="020F0502020204030204" pitchFamily="34" charset="0"/>
              <a:cs typeface="Calibri" panose="020F0502020204030204" pitchFamily="34" charset="0"/>
            </a:endParaRPr>
          </a:p>
        </p:txBody>
      </p:sp>
      <p:sp>
        <p:nvSpPr>
          <p:cNvPr id="10" name="Hộp Văn bản 9">
            <a:extLst>
              <a:ext uri="{FF2B5EF4-FFF2-40B4-BE49-F238E27FC236}">
                <a16:creationId xmlns:a16="http://schemas.microsoft.com/office/drawing/2014/main" xmlns="" id="{7230CC0F-5134-FBA9-E2C8-8712F801A063}"/>
              </a:ext>
            </a:extLst>
          </p:cNvPr>
          <p:cNvSpPr txBox="1"/>
          <p:nvPr/>
        </p:nvSpPr>
        <p:spPr>
          <a:xfrm>
            <a:off x="935177" y="4505807"/>
            <a:ext cx="7743309" cy="584775"/>
          </a:xfrm>
          <a:prstGeom prst="rect">
            <a:avLst/>
          </a:prstGeom>
          <a:noFill/>
        </p:spPr>
        <p:txBody>
          <a:bodyPr wrap="square">
            <a:spAutoFit/>
          </a:bodyPr>
          <a:lstStyle>
            <a:defPPr>
              <a:defRPr lang="en-US"/>
            </a:defPPr>
            <a:lvl1pPr>
              <a:defRPr sz="2800"/>
            </a:lvl1pPr>
          </a:lstStyle>
          <a:p>
            <a:r>
              <a:rPr lang="vi-VN" sz="3200" dirty="0">
                <a:latin typeface="Calibri" panose="020F0502020204030204" pitchFamily="34" charset="0"/>
                <a:ea typeface="Calibri" panose="020F0502020204030204" pitchFamily="34" charset="0"/>
                <a:cs typeface="Calibri" panose="020F0502020204030204" pitchFamily="34" charset="0"/>
              </a:rPr>
              <a:t>(4) Biến đổi các chất sống trong cơ thể</a:t>
            </a:r>
            <a:endParaRPr lang="en-US" sz="3200" dirty="0">
              <a:latin typeface="Calibri" panose="020F0502020204030204" pitchFamily="34" charset="0"/>
              <a:ea typeface="Calibri" panose="020F0502020204030204" pitchFamily="34" charset="0"/>
              <a:cs typeface="Calibri" panose="020F0502020204030204" pitchFamily="34" charset="0"/>
            </a:endParaRPr>
          </a:p>
        </p:txBody>
      </p:sp>
      <p:sp>
        <p:nvSpPr>
          <p:cNvPr id="11" name="Hộp Văn bản 10">
            <a:extLst>
              <a:ext uri="{FF2B5EF4-FFF2-40B4-BE49-F238E27FC236}">
                <a16:creationId xmlns:a16="http://schemas.microsoft.com/office/drawing/2014/main" xmlns="" id="{93D28687-0E55-A91F-BCF0-058CCB52E011}"/>
              </a:ext>
            </a:extLst>
          </p:cNvPr>
          <p:cNvSpPr txBox="1"/>
          <p:nvPr/>
        </p:nvSpPr>
        <p:spPr>
          <a:xfrm>
            <a:off x="6838603" y="5029027"/>
            <a:ext cx="3452553" cy="833883"/>
          </a:xfrm>
          <a:prstGeom prst="rect">
            <a:avLst/>
          </a:prstGeom>
          <a:noFill/>
        </p:spPr>
        <p:txBody>
          <a:bodyPr wrap="square" rtlCol="0">
            <a:spAutoFit/>
          </a:bodyPr>
          <a:lstStyle>
            <a:defPPr>
              <a:defRPr lang="en-US"/>
            </a:defPPr>
            <a:lvl1pPr algn="just">
              <a:lnSpc>
                <a:spcPct val="150000"/>
              </a:lnSpc>
              <a:defRPr sz="3600" b="1" u="sng">
                <a:solidFill>
                  <a:srgbClr val="FF0000"/>
                </a:solidFill>
              </a:defRPr>
            </a:lvl1pPr>
          </a:lstStyle>
          <a:p>
            <a:r>
              <a:rPr lang="vi-VN" dirty="0"/>
              <a:t>Đáp án: 1,2,3</a:t>
            </a:r>
            <a:endParaRPr lang="en-US" dirty="0"/>
          </a:p>
        </p:txBody>
      </p:sp>
      <p:sp>
        <p:nvSpPr>
          <p:cNvPr id="4" name="Rectangle: Rounded Corners 6">
            <a:extLst>
              <a:ext uri="{FF2B5EF4-FFF2-40B4-BE49-F238E27FC236}">
                <a16:creationId xmlns:a16="http://schemas.microsoft.com/office/drawing/2014/main" xmlns="" id="{9F4D628F-2F8D-5562-02DF-00C143344257}"/>
              </a:ext>
            </a:extLst>
          </p:cNvPr>
          <p:cNvSpPr/>
          <p:nvPr/>
        </p:nvSpPr>
        <p:spPr>
          <a:xfrm>
            <a:off x="4226954" y="232756"/>
            <a:ext cx="3126115" cy="555018"/>
          </a:xfrm>
          <a:prstGeom prst="roundRect">
            <a:avLst/>
          </a:prstGeom>
          <a:solidFill>
            <a:srgbClr val="FFCCFF"/>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4000" b="1" dirty="0">
                <a:solidFill>
                  <a:schemeClr val="tx1"/>
                </a:solidFill>
                <a:latin typeface="Calibri" panose="020F0502020204030204" pitchFamily="34" charset="0"/>
                <a:ea typeface="Calibri" panose="020F0502020204030204" pitchFamily="34" charset="0"/>
                <a:cs typeface="Calibri" panose="020F0502020204030204" pitchFamily="34" charset="0"/>
              </a:rPr>
              <a:t>LUYỆN TẬP</a:t>
            </a:r>
          </a:p>
        </p:txBody>
      </p:sp>
    </p:spTree>
    <p:extLst>
      <p:ext uri="{BB962C8B-B14F-4D97-AF65-F5344CB8AC3E}">
        <p14:creationId xmlns:p14="http://schemas.microsoft.com/office/powerpoint/2010/main" val="97884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xmlns="" id="{D9477041-823A-2F65-C1A7-C328C6FA96C7}"/>
              </a:ext>
            </a:extLst>
          </p:cNvPr>
          <p:cNvSpPr txBox="1"/>
          <p:nvPr/>
        </p:nvSpPr>
        <p:spPr>
          <a:xfrm>
            <a:off x="681645" y="787774"/>
            <a:ext cx="11172306" cy="5925340"/>
          </a:xfrm>
          <a:prstGeom prst="rect">
            <a:avLst/>
          </a:prstGeom>
          <a:noFill/>
        </p:spPr>
        <p:txBody>
          <a:bodyPr wrap="square">
            <a:spAutoFit/>
          </a:bodyPr>
          <a:lstStyle>
            <a:defPPr>
              <a:defRPr lang="en-US"/>
            </a:defPPr>
            <a:lvl1pPr>
              <a:lnSpc>
                <a:spcPct val="150000"/>
              </a:lnSpc>
              <a:defRPr sz="3600" b="1" u="sng">
                <a:solidFill>
                  <a:srgbClr val="FF0000"/>
                </a:solidFill>
              </a:defRPr>
            </a:lvl1pPr>
          </a:lstStyle>
          <a:p>
            <a:pPr algn="just"/>
            <a:r>
              <a:rPr lang="vi-VN" sz="3200" dirty="0">
                <a:latin typeface="Calibri" panose="020F0502020204030204" pitchFamily="34" charset="0"/>
                <a:ea typeface="Calibri" panose="020F0502020204030204" pitchFamily="34" charset="0"/>
                <a:cs typeface="Calibri" panose="020F0502020204030204" pitchFamily="34" charset="0"/>
              </a:rPr>
              <a:t>Câu 3: </a:t>
            </a:r>
            <a:r>
              <a:rPr lang="vi-VN" sz="3200" u="none" dirty="0">
                <a:latin typeface="Calibri" panose="020F0502020204030204" pitchFamily="34" charset="0"/>
                <a:ea typeface="Calibri" panose="020F0502020204030204" pitchFamily="34" charset="0"/>
                <a:cs typeface="Calibri" panose="020F0502020204030204" pitchFamily="34" charset="0"/>
              </a:rPr>
              <a:t>Vì sao vào mùa đông, da chúng ta thường bị tím tái?</a:t>
            </a:r>
          </a:p>
          <a:p>
            <a:pPr algn="just"/>
            <a:r>
              <a:rPr lang="vi-VN" sz="3200" b="0" u="none" dirty="0">
                <a:solidFill>
                  <a:schemeClr val="tx1"/>
                </a:solidFill>
                <a:latin typeface="Calibri" panose="020F0502020204030204" pitchFamily="34" charset="0"/>
                <a:ea typeface="Calibri" panose="020F0502020204030204" pitchFamily="34" charset="0"/>
                <a:cs typeface="Calibri" panose="020F0502020204030204" pitchFamily="34" charset="0"/>
              </a:rPr>
              <a:t>A. Vì lỗ chân lông co lại khiến mạch máu dưới da bị đẩy vào sâu hơn, màu sắc cũng nhợt nhạt hơn.</a:t>
            </a:r>
          </a:p>
          <a:p>
            <a:pPr algn="just"/>
            <a:r>
              <a:rPr lang="vi-VN" sz="3200" b="0" u="none" dirty="0">
                <a:solidFill>
                  <a:schemeClr val="tx1"/>
                </a:solidFill>
                <a:latin typeface="Calibri" panose="020F0502020204030204" pitchFamily="34" charset="0"/>
                <a:ea typeface="Calibri" panose="020F0502020204030204" pitchFamily="34" charset="0"/>
                <a:cs typeface="Calibri" panose="020F0502020204030204" pitchFamily="34" charset="0"/>
              </a:rPr>
              <a:t>B. Vì cơ thể bị mất máu do bị sốc nhiệt nên da mất đi vẻ hồng hào.</a:t>
            </a:r>
          </a:p>
          <a:p>
            <a:pPr algn="just"/>
            <a:r>
              <a:rPr lang="vi-VN" sz="3200" b="0" u="none" dirty="0">
                <a:solidFill>
                  <a:schemeClr val="tx1"/>
                </a:solidFill>
                <a:latin typeface="Calibri" panose="020F0502020204030204" pitchFamily="34" charset="0"/>
                <a:ea typeface="Calibri" panose="020F0502020204030204" pitchFamily="34" charset="0"/>
                <a:cs typeface="Calibri" panose="020F0502020204030204" pitchFamily="34" charset="0"/>
              </a:rPr>
              <a:t>C. Vì các mạch máu dưới da co lại để hạn chế sự </a:t>
            </a:r>
            <a:r>
              <a:rPr lang="vi-VN" sz="3200" b="0" u="none" dirty="0" err="1">
                <a:solidFill>
                  <a:schemeClr val="tx1"/>
                </a:solidFill>
                <a:latin typeface="Calibri" panose="020F0502020204030204" pitchFamily="34" charset="0"/>
                <a:ea typeface="Calibri" panose="020F0502020204030204" pitchFamily="34" charset="0"/>
                <a:cs typeface="Calibri" panose="020F0502020204030204" pitchFamily="34" charset="0"/>
              </a:rPr>
              <a:t>toả</a:t>
            </a:r>
            <a:r>
              <a:rPr lang="vi-VN" sz="3200" b="0" u="none" dirty="0">
                <a:solidFill>
                  <a:schemeClr val="tx1"/>
                </a:solidFill>
                <a:latin typeface="Calibri" panose="020F0502020204030204" pitchFamily="34" charset="0"/>
                <a:ea typeface="Calibri" panose="020F0502020204030204" pitchFamily="34" charset="0"/>
                <a:cs typeface="Calibri" panose="020F0502020204030204" pitchFamily="34" charset="0"/>
              </a:rPr>
              <a:t> nhiệt nên sắc da trở nên nhợt nhạt.</a:t>
            </a:r>
          </a:p>
          <a:p>
            <a:pPr algn="just"/>
            <a:r>
              <a:rPr lang="vi-VN" sz="3200" b="0" u="none" dirty="0">
                <a:solidFill>
                  <a:schemeClr val="tx1"/>
                </a:solidFill>
                <a:latin typeface="Calibri" panose="020F0502020204030204" pitchFamily="34" charset="0"/>
                <a:ea typeface="Calibri" panose="020F0502020204030204" pitchFamily="34" charset="0"/>
                <a:cs typeface="Calibri" panose="020F0502020204030204" pitchFamily="34" charset="0"/>
              </a:rPr>
              <a:t>D. Vì nhiệt độ thấp khiến cho mạch máu dưới da bị vỡ và tạo nên các vết bầm tím.</a:t>
            </a:r>
          </a:p>
        </p:txBody>
      </p:sp>
      <p:sp>
        <p:nvSpPr>
          <p:cNvPr id="5" name="Hình Bầu dục 4">
            <a:extLst>
              <a:ext uri="{FF2B5EF4-FFF2-40B4-BE49-F238E27FC236}">
                <a16:creationId xmlns:a16="http://schemas.microsoft.com/office/drawing/2014/main" xmlns="" id="{7FCFC42F-5C9C-43DB-A11C-04A9DBD011DD}"/>
              </a:ext>
            </a:extLst>
          </p:cNvPr>
          <p:cNvSpPr/>
          <p:nvPr/>
        </p:nvSpPr>
        <p:spPr>
          <a:xfrm>
            <a:off x="681645" y="3837727"/>
            <a:ext cx="585851" cy="619298"/>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6">
            <a:extLst>
              <a:ext uri="{FF2B5EF4-FFF2-40B4-BE49-F238E27FC236}">
                <a16:creationId xmlns:a16="http://schemas.microsoft.com/office/drawing/2014/main" xmlns="" id="{E47EF37B-07D4-26AA-BAF1-B2E45795DFCC}"/>
              </a:ext>
            </a:extLst>
          </p:cNvPr>
          <p:cNvSpPr/>
          <p:nvPr/>
        </p:nvSpPr>
        <p:spPr>
          <a:xfrm>
            <a:off x="4226954" y="232756"/>
            <a:ext cx="3126115" cy="555018"/>
          </a:xfrm>
          <a:prstGeom prst="roundRect">
            <a:avLst/>
          </a:prstGeom>
          <a:solidFill>
            <a:srgbClr val="FFCCFF"/>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4000" b="1" dirty="0">
                <a:solidFill>
                  <a:schemeClr val="tx1"/>
                </a:solidFill>
                <a:latin typeface="Calibri" panose="020F0502020204030204" pitchFamily="34" charset="0"/>
                <a:ea typeface="Calibri" panose="020F0502020204030204" pitchFamily="34" charset="0"/>
                <a:cs typeface="Calibri" panose="020F0502020204030204" pitchFamily="34" charset="0"/>
              </a:rPr>
              <a:t>LUYỆN TẬP</a:t>
            </a:r>
          </a:p>
        </p:txBody>
      </p:sp>
    </p:spTree>
    <p:extLst>
      <p:ext uri="{BB962C8B-B14F-4D97-AF65-F5344CB8AC3E}">
        <p14:creationId xmlns:p14="http://schemas.microsoft.com/office/powerpoint/2010/main" val="812428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667528" y="2022912"/>
            <a:ext cx="9116153" cy="4448013"/>
          </a:xfrm>
          <a:prstGeom prst="rect">
            <a:avLst/>
          </a:prstGeom>
        </p:spPr>
        <p:txBody>
          <a:bodyPr wrap="square">
            <a:spAutoFit/>
          </a:bodyPr>
          <a:lstStyle/>
          <a:p>
            <a:pPr marL="457200" indent="-457200" algn="just">
              <a:lnSpc>
                <a:spcPct val="150000"/>
              </a:lnSpc>
              <a:spcAft>
                <a:spcPts val="0"/>
              </a:spcAft>
              <a:buFont typeface="Arial" panose="020B0604020202020204" pitchFamily="34" charset="0"/>
              <a:buChar char="•"/>
            </a:pPr>
            <a:r>
              <a:rPr lang="vi-VN" sz="3200" b="1" dirty="0">
                <a:latin typeface="Calibri" panose="020F0502020204030204" pitchFamily="34" charset="0"/>
                <a:ea typeface="Calibri" panose="020F0502020204030204" pitchFamily="34" charset="0"/>
                <a:cs typeface="Calibri" panose="020F0502020204030204" pitchFamily="34" charset="0"/>
              </a:rPr>
              <a:t>KHÔNG</a:t>
            </a:r>
            <a:r>
              <a:rPr lang="en-US" sz="3200" b="1" dirty="0">
                <a:latin typeface="Calibri" panose="020F0502020204030204" pitchFamily="34" charset="0"/>
                <a:ea typeface="Calibri" panose="020F0502020204030204" pitchFamily="34" charset="0"/>
                <a:cs typeface="Calibri" panose="020F0502020204030204" pitchFamily="34" charset="0"/>
              </a:rPr>
              <a:t>.</a:t>
            </a:r>
            <a:r>
              <a:rPr lang="vi-VN" sz="3200" b="1" dirty="0">
                <a:latin typeface="Calibri" panose="020F0502020204030204" pitchFamily="34" charset="0"/>
                <a:ea typeface="Calibri" panose="020F0502020204030204" pitchFamily="34" charset="0"/>
                <a:cs typeface="Calibri" panose="020F0502020204030204" pitchFamily="34" charset="0"/>
              </a:rPr>
              <a:t> </a:t>
            </a:r>
            <a:r>
              <a:rPr lang="vi-VN"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Vì trong tế bào và cơ thể sinh vật, năng lượng chủ yếu được dự trữ trong các liên kết hóa học của các chất. Do vậy, chuyển hóa năng lượng cần có sự trao đổi và biến đổi hóa học các chất, đồng thời, sự biến đổi hóa học các chất sẽ dẫn đến sự tích lũy hay giải phóng năng lượng.</a:t>
            </a:r>
            <a:endParaRPr lang="en-US" sz="3200" b="1"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xmlns="" id="{10217087-77B0-1603-EAC0-C528318C41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2237261"/>
            <a:ext cx="2232793" cy="3907966"/>
          </a:xfrm>
          <a:prstGeom prst="rect">
            <a:avLst/>
          </a:prstGeom>
        </p:spPr>
      </p:pic>
      <p:sp>
        <p:nvSpPr>
          <p:cNvPr id="5" name="Hộp Văn bản 4">
            <a:extLst>
              <a:ext uri="{FF2B5EF4-FFF2-40B4-BE49-F238E27FC236}">
                <a16:creationId xmlns:a16="http://schemas.microsoft.com/office/drawing/2014/main" xmlns="" id="{877814CD-2CCA-96BC-2C7F-B9FB149C42DB}"/>
              </a:ext>
            </a:extLst>
          </p:cNvPr>
          <p:cNvSpPr txBox="1"/>
          <p:nvPr/>
        </p:nvSpPr>
        <p:spPr>
          <a:xfrm>
            <a:off x="376843" y="489884"/>
            <a:ext cx="11438313" cy="1668470"/>
          </a:xfrm>
          <a:prstGeom prst="rect">
            <a:avLst/>
          </a:prstGeom>
          <a:noFill/>
        </p:spPr>
        <p:txBody>
          <a:bodyPr wrap="square">
            <a:spAutoFit/>
          </a:bodyPr>
          <a:lstStyle/>
          <a:p>
            <a:pPr algn="just">
              <a:lnSpc>
                <a:spcPct val="150000"/>
              </a:lnSpc>
              <a:defRPr/>
            </a:pPr>
            <a:r>
              <a:rPr kumimoji="0" lang="vi-VN" sz="3600" b="1" i="0" u="sng"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Câu 4: </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Trao </a:t>
            </a:r>
            <a:r>
              <a:rPr lang="en-US" sz="3600" b="1" dirty="0" err="1">
                <a:solidFill>
                  <a:srgbClr val="FF0000"/>
                </a:solidFill>
                <a:latin typeface="Calibri" panose="020F0502020204030204" pitchFamily="34" charset="0"/>
                <a:ea typeface="Calibri" panose="020F0502020204030204" pitchFamily="34" charset="0"/>
                <a:cs typeface="Calibri" panose="020F0502020204030204" pitchFamily="34" charset="0"/>
              </a:rPr>
              <a:t>đổi</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ea typeface="Calibri" panose="020F0502020204030204" pitchFamily="34" charset="0"/>
                <a:cs typeface="Calibri" panose="020F0502020204030204" pitchFamily="34" charset="0"/>
              </a:rPr>
              <a:t>chất</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ea typeface="Calibri" panose="020F0502020204030204" pitchFamily="34" charset="0"/>
                <a:cs typeface="Calibri" panose="020F0502020204030204" pitchFamily="34" charset="0"/>
              </a:rPr>
              <a:t>và</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ea typeface="Calibri" panose="020F0502020204030204" pitchFamily="34" charset="0"/>
                <a:cs typeface="Calibri" panose="020F0502020204030204" pitchFamily="34" charset="0"/>
              </a:rPr>
              <a:t>chuyển</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ea typeface="Calibri" panose="020F0502020204030204" pitchFamily="34" charset="0"/>
                <a:cs typeface="Calibri" panose="020F0502020204030204" pitchFamily="34" charset="0"/>
              </a:rPr>
              <a:t>hóa</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ea typeface="Calibri" panose="020F0502020204030204" pitchFamily="34" charset="0"/>
                <a:cs typeface="Calibri" panose="020F0502020204030204" pitchFamily="34" charset="0"/>
              </a:rPr>
              <a:t>năng</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ea typeface="Calibri" panose="020F0502020204030204" pitchFamily="34" charset="0"/>
                <a:cs typeface="Calibri" panose="020F0502020204030204" pitchFamily="34" charset="0"/>
              </a:rPr>
              <a:t>lượng</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ea typeface="Calibri" panose="020F0502020204030204" pitchFamily="34" charset="0"/>
                <a:cs typeface="Calibri" panose="020F0502020204030204" pitchFamily="34" charset="0"/>
              </a:rPr>
              <a:t>trong</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ea typeface="Calibri" panose="020F0502020204030204" pitchFamily="34" charset="0"/>
                <a:cs typeface="Calibri" panose="020F0502020204030204" pitchFamily="34" charset="0"/>
              </a:rPr>
              <a:t>cơ</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ea typeface="Calibri" panose="020F0502020204030204" pitchFamily="34" charset="0"/>
                <a:cs typeface="Calibri" panose="020F0502020204030204" pitchFamily="34" charset="0"/>
              </a:rPr>
              <a:t>thể</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ea typeface="Calibri" panose="020F0502020204030204" pitchFamily="34" charset="0"/>
                <a:cs typeface="Calibri" panose="020F0502020204030204" pitchFamily="34" charset="0"/>
              </a:rPr>
              <a:t>sinh</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ea typeface="Calibri" panose="020F0502020204030204" pitchFamily="34" charset="0"/>
                <a:cs typeface="Calibri" panose="020F0502020204030204" pitchFamily="34" charset="0"/>
              </a:rPr>
              <a:t>vật</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ea typeface="Calibri" panose="020F0502020204030204" pitchFamily="34" charset="0"/>
                <a:cs typeface="Calibri" panose="020F0502020204030204" pitchFamily="34" charset="0"/>
              </a:rPr>
              <a:t>có</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ea typeface="Calibri" panose="020F0502020204030204" pitchFamily="34" charset="0"/>
                <a:cs typeface="Calibri" panose="020F0502020204030204" pitchFamily="34" charset="0"/>
              </a:rPr>
              <a:t>thể</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ea typeface="Calibri" panose="020F0502020204030204" pitchFamily="34" charset="0"/>
                <a:cs typeface="Calibri" panose="020F0502020204030204" pitchFamily="34" charset="0"/>
              </a:rPr>
              <a:t>tiến</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ea typeface="Calibri" panose="020F0502020204030204" pitchFamily="34" charset="0"/>
                <a:cs typeface="Calibri" panose="020F0502020204030204" pitchFamily="34" charset="0"/>
              </a:rPr>
              <a:t>hành</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ea typeface="Calibri" panose="020F0502020204030204" pitchFamily="34" charset="0"/>
                <a:cs typeface="Calibri" panose="020F0502020204030204" pitchFamily="34" charset="0"/>
              </a:rPr>
              <a:t>độc</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ea typeface="Calibri" panose="020F0502020204030204" pitchFamily="34" charset="0"/>
                <a:cs typeface="Calibri" panose="020F0502020204030204" pitchFamily="34" charset="0"/>
              </a:rPr>
              <a:t>lập</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ea typeface="Calibri" panose="020F0502020204030204" pitchFamily="34" charset="0"/>
                <a:cs typeface="Calibri" panose="020F0502020204030204" pitchFamily="34" charset="0"/>
              </a:rPr>
              <a:t>được</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ea typeface="Calibri" panose="020F0502020204030204" pitchFamily="34" charset="0"/>
                <a:cs typeface="Calibri" panose="020F0502020204030204" pitchFamily="34" charset="0"/>
              </a:rPr>
              <a:t>không</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ea typeface="Calibri" panose="020F0502020204030204" pitchFamily="34" charset="0"/>
                <a:cs typeface="Calibri" panose="020F0502020204030204" pitchFamily="34" charset="0"/>
              </a:rPr>
              <a:t>Tại</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ea typeface="Calibri" panose="020F0502020204030204" pitchFamily="34" charset="0"/>
                <a:cs typeface="Calibri" panose="020F0502020204030204" pitchFamily="34" charset="0"/>
              </a:rPr>
              <a:t>sao</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a:t>
            </a:r>
            <a:endParaRPr kumimoji="0" lang="vi-VN" sz="36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Rectangle: Rounded Corners 6">
            <a:extLst>
              <a:ext uri="{FF2B5EF4-FFF2-40B4-BE49-F238E27FC236}">
                <a16:creationId xmlns:a16="http://schemas.microsoft.com/office/drawing/2014/main" xmlns="" id="{D3822728-1CCB-3786-DB6E-D340244A21B0}"/>
              </a:ext>
            </a:extLst>
          </p:cNvPr>
          <p:cNvSpPr/>
          <p:nvPr/>
        </p:nvSpPr>
        <p:spPr>
          <a:xfrm>
            <a:off x="4044074" y="68236"/>
            <a:ext cx="3126115" cy="555018"/>
          </a:xfrm>
          <a:prstGeom prst="roundRect">
            <a:avLst/>
          </a:prstGeom>
          <a:solidFill>
            <a:srgbClr val="FFCCFF"/>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4000" b="1" dirty="0">
                <a:solidFill>
                  <a:schemeClr val="tx1"/>
                </a:solidFill>
                <a:latin typeface="Calibri" panose="020F0502020204030204" pitchFamily="34" charset="0"/>
                <a:ea typeface="Calibri" panose="020F0502020204030204" pitchFamily="34" charset="0"/>
                <a:cs typeface="Calibri" panose="020F0502020204030204" pitchFamily="34" charset="0"/>
              </a:rPr>
              <a:t>LUYỆN TẬP</a:t>
            </a:r>
          </a:p>
        </p:txBody>
      </p:sp>
    </p:spTree>
    <p:extLst>
      <p:ext uri="{BB962C8B-B14F-4D97-AF65-F5344CB8AC3E}">
        <p14:creationId xmlns:p14="http://schemas.microsoft.com/office/powerpoint/2010/main" val="1314796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0" y="0"/>
            <a:ext cx="12192000" cy="6858000"/>
          </a:xfrm>
          <a:prstGeom prst="rect">
            <a:avLst/>
          </a:prstGeom>
        </p:spPr>
      </p:pic>
      <p:sp>
        <p:nvSpPr>
          <p:cNvPr id="8" name="TextBox 15">
            <a:extLst>
              <a:ext uri="{FF2B5EF4-FFF2-40B4-BE49-F238E27FC236}">
                <a16:creationId xmlns:a16="http://schemas.microsoft.com/office/drawing/2014/main" xmlns="" id="{11509851-AE2B-56DE-906A-9A8CC153F21B}"/>
              </a:ext>
            </a:extLst>
          </p:cNvPr>
          <p:cNvSpPr txBox="1"/>
          <p:nvPr/>
        </p:nvSpPr>
        <p:spPr>
          <a:xfrm>
            <a:off x="533400" y="1159670"/>
            <a:ext cx="10820400" cy="896143"/>
          </a:xfrm>
          <a:prstGeom prst="rect">
            <a:avLst/>
          </a:prstGeom>
        </p:spPr>
        <p:txBody>
          <a:bodyPr wrap="square" lIns="0" tIns="0" rIns="0" bIns="0" rtlCol="0" anchor="t">
            <a:spAutoFit/>
          </a:bodyPr>
          <a:lstStyle>
            <a:defPPr>
              <a:defRPr lang="en-US"/>
            </a:defPPr>
            <a:lvl1pPr algn="ctr">
              <a:lnSpc>
                <a:spcPct val="130000"/>
              </a:lnSpc>
              <a:defRPr sz="6600" b="1">
                <a:solidFill>
                  <a:srgbClr val="202F5A"/>
                </a:solidFill>
                <a:latin typeface="Calibri" panose="020F0502020204030204" pitchFamily="34" charset="0"/>
                <a:ea typeface="Calibri" panose="020F0502020204030204" pitchFamily="34" charset="0"/>
                <a:cs typeface="Calibri" panose="020F0502020204030204" pitchFamily="34" charset="0"/>
              </a:defRPr>
            </a:lvl1pPr>
          </a:lstStyle>
          <a:p>
            <a:r>
              <a:rPr lang="en-US" dirty="0"/>
              <a:t>VẬN DỤNG</a:t>
            </a:r>
          </a:p>
        </p:txBody>
      </p:sp>
    </p:spTree>
    <p:extLst>
      <p:ext uri="{BB962C8B-B14F-4D97-AF65-F5344CB8AC3E}">
        <p14:creationId xmlns:p14="http://schemas.microsoft.com/office/powerpoint/2010/main" val="2835011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6">
            <a:extLst>
              <a:ext uri="{FF2B5EF4-FFF2-40B4-BE49-F238E27FC236}">
                <a16:creationId xmlns:a16="http://schemas.microsoft.com/office/drawing/2014/main" xmlns="" id="{908418ED-6F4F-2D80-9A52-EF1B3D65F0EC}"/>
              </a:ext>
            </a:extLst>
          </p:cNvPr>
          <p:cNvSpPr/>
          <p:nvPr/>
        </p:nvSpPr>
        <p:spPr>
          <a:xfrm>
            <a:off x="3595187" y="0"/>
            <a:ext cx="4035897" cy="555018"/>
          </a:xfrm>
          <a:prstGeom prst="roundRect">
            <a:avLst/>
          </a:prstGeom>
          <a:solidFill>
            <a:srgbClr val="00FFFF"/>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4000" b="1" dirty="0">
                <a:solidFill>
                  <a:schemeClr val="tx1"/>
                </a:solidFill>
                <a:latin typeface="Calibri" panose="020F0502020204030204" pitchFamily="34" charset="0"/>
                <a:ea typeface="Calibri" panose="020F0502020204030204" pitchFamily="34" charset="0"/>
                <a:cs typeface="Calibri" panose="020F0502020204030204" pitchFamily="34" charset="0"/>
              </a:rPr>
              <a:t>VẬN DỤNG</a:t>
            </a:r>
          </a:p>
        </p:txBody>
      </p:sp>
      <p:sp>
        <p:nvSpPr>
          <p:cNvPr id="21" name="Rectangle 20"/>
          <p:cNvSpPr/>
          <p:nvPr/>
        </p:nvSpPr>
        <p:spPr>
          <a:xfrm>
            <a:off x="298439" y="1210635"/>
            <a:ext cx="4473066" cy="3970318"/>
          </a:xfrm>
          <a:prstGeom prst="rect">
            <a:avLst/>
          </a:prstGeom>
        </p:spPr>
        <p:txBody>
          <a:bodyPr wrap="square">
            <a:spAutoFit/>
          </a:bodyPr>
          <a:lstStyle/>
          <a:p>
            <a:pPr algn="just"/>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Dựa</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vào</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vai</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trò</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của</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sinh</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vật</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tự</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dưỡng</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trong</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sinh</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giới</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hãy</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giải</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thích</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vì</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sao</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người</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ta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thường</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trồng</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nhiều</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cây</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xanh</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ở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các</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công</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viên</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khu</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dân</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cư</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a:t>
            </a:r>
          </a:p>
        </p:txBody>
      </p:sp>
      <p:pic>
        <p:nvPicPr>
          <p:cNvPr id="3" name="Hình ảnh 2">
            <a:extLst>
              <a:ext uri="{FF2B5EF4-FFF2-40B4-BE49-F238E27FC236}">
                <a16:creationId xmlns:a16="http://schemas.microsoft.com/office/drawing/2014/main" xmlns="" id="{548DE2D0-1342-003C-9D94-8FB7A5C6B5EA}"/>
              </a:ext>
            </a:extLst>
          </p:cNvPr>
          <p:cNvPicPr>
            <a:picLocks noChangeAspect="1"/>
          </p:cNvPicPr>
          <p:nvPr/>
        </p:nvPicPr>
        <p:blipFill>
          <a:blip r:embed="rId2"/>
          <a:stretch>
            <a:fillRect/>
          </a:stretch>
        </p:blipFill>
        <p:spPr>
          <a:xfrm>
            <a:off x="5131369" y="1489421"/>
            <a:ext cx="6762192" cy="4887053"/>
          </a:xfrm>
          <a:prstGeom prst="rect">
            <a:avLst/>
          </a:prstGeom>
        </p:spPr>
      </p:pic>
    </p:spTree>
    <p:extLst>
      <p:ext uri="{BB962C8B-B14F-4D97-AF65-F5344CB8AC3E}">
        <p14:creationId xmlns:p14="http://schemas.microsoft.com/office/powerpoint/2010/main" val="41401631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415636" y="888306"/>
            <a:ext cx="2610197" cy="4524315"/>
          </a:xfrm>
          <a:prstGeom prst="rect">
            <a:avLst/>
          </a:prstGeom>
        </p:spPr>
        <p:txBody>
          <a:bodyPr wrap="square">
            <a:spAutoFit/>
          </a:bodyPr>
          <a:lstStyle/>
          <a:p>
            <a:pPr algn="ctr"/>
            <a:r>
              <a:rPr lang="en-US" sz="3600" b="1" dirty="0" err="1">
                <a:latin typeface="Calibri" panose="020F0502020204030204" pitchFamily="34" charset="0"/>
                <a:ea typeface="Calibri" panose="020F0502020204030204" pitchFamily="34" charset="0"/>
                <a:cs typeface="Calibri" panose="020F0502020204030204" pitchFamily="34" charset="0"/>
              </a:rPr>
              <a:t>Dự</a:t>
            </a:r>
            <a:r>
              <a:rPr lang="en-US" sz="3600" b="1" dirty="0">
                <a:latin typeface="Calibri" panose="020F0502020204030204" pitchFamily="34" charset="0"/>
                <a:ea typeface="Calibri" panose="020F0502020204030204" pitchFamily="34" charset="0"/>
                <a:cs typeface="Calibri" panose="020F0502020204030204" pitchFamily="34" charset="0"/>
              </a:rPr>
              <a:t> </a:t>
            </a:r>
            <a:r>
              <a:rPr lang="en-US" sz="3600" b="1" dirty="0" err="1">
                <a:latin typeface="Calibri" panose="020F0502020204030204" pitchFamily="34" charset="0"/>
                <a:ea typeface="Calibri" panose="020F0502020204030204" pitchFamily="34" charset="0"/>
                <a:cs typeface="Calibri" panose="020F0502020204030204" pitchFamily="34" charset="0"/>
              </a:rPr>
              <a:t>án</a:t>
            </a:r>
            <a:r>
              <a:rPr lang="en-US" sz="3600" b="1" dirty="0">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CC66"/>
                </a:solidFill>
                <a:latin typeface="Calibri" panose="020F0502020204030204" pitchFamily="34" charset="0"/>
                <a:ea typeface="Calibri" panose="020F0502020204030204" pitchFamily="34" charset="0"/>
                <a:cs typeface="Calibri" panose="020F0502020204030204" pitchFamily="34" charset="0"/>
              </a:rPr>
              <a:t>Trồng</a:t>
            </a:r>
            <a:r>
              <a:rPr lang="en-US" sz="3600" b="1" dirty="0">
                <a:solidFill>
                  <a:srgbClr val="00CC66"/>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CC66"/>
                </a:solidFill>
                <a:latin typeface="Calibri" panose="020F0502020204030204" pitchFamily="34" charset="0"/>
                <a:ea typeface="Calibri" panose="020F0502020204030204" pitchFamily="34" charset="0"/>
                <a:cs typeface="Calibri" panose="020F0502020204030204" pitchFamily="34" charset="0"/>
              </a:rPr>
              <a:t>cây</a:t>
            </a:r>
            <a:r>
              <a:rPr lang="en-US" sz="3600" b="1" dirty="0">
                <a:solidFill>
                  <a:srgbClr val="00CC66"/>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CC66"/>
                </a:solidFill>
                <a:latin typeface="Calibri" panose="020F0502020204030204" pitchFamily="34" charset="0"/>
                <a:ea typeface="Calibri" panose="020F0502020204030204" pitchFamily="34" charset="0"/>
                <a:cs typeface="Calibri" panose="020F0502020204030204" pitchFamily="34" charset="0"/>
              </a:rPr>
              <a:t>xanh</a:t>
            </a:r>
            <a:r>
              <a:rPr lang="en-US" sz="3600" b="1" dirty="0">
                <a:solidFill>
                  <a:srgbClr val="00CC66"/>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CC66"/>
                </a:solidFill>
                <a:latin typeface="Calibri" panose="020F0502020204030204" pitchFamily="34" charset="0"/>
                <a:ea typeface="Calibri" panose="020F0502020204030204" pitchFamily="34" charset="0"/>
                <a:cs typeface="Calibri" panose="020F0502020204030204" pitchFamily="34" charset="0"/>
              </a:rPr>
              <a:t>trong</a:t>
            </a:r>
            <a:r>
              <a:rPr lang="en-US" sz="3600" b="1" dirty="0">
                <a:solidFill>
                  <a:srgbClr val="00CC66"/>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CC66"/>
                </a:solidFill>
                <a:latin typeface="Calibri" panose="020F0502020204030204" pitchFamily="34" charset="0"/>
                <a:ea typeface="Calibri" panose="020F0502020204030204" pitchFamily="34" charset="0"/>
                <a:cs typeface="Calibri" panose="020F0502020204030204" pitchFamily="34" charset="0"/>
              </a:rPr>
              <a:t>khuôn</a:t>
            </a:r>
            <a:r>
              <a:rPr lang="en-US" sz="3600" b="1" dirty="0">
                <a:solidFill>
                  <a:srgbClr val="00CC66"/>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CC66"/>
                </a:solidFill>
                <a:latin typeface="Calibri" panose="020F0502020204030204" pitchFamily="34" charset="0"/>
                <a:ea typeface="Calibri" panose="020F0502020204030204" pitchFamily="34" charset="0"/>
                <a:cs typeface="Calibri" panose="020F0502020204030204" pitchFamily="34" charset="0"/>
              </a:rPr>
              <a:t>viên</a:t>
            </a:r>
            <a:r>
              <a:rPr lang="en-US" sz="3600" b="1" dirty="0">
                <a:solidFill>
                  <a:srgbClr val="00CC66"/>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CC66"/>
                </a:solidFill>
                <a:latin typeface="Calibri" panose="020F0502020204030204" pitchFamily="34" charset="0"/>
                <a:ea typeface="Calibri" panose="020F0502020204030204" pitchFamily="34" charset="0"/>
                <a:cs typeface="Calibri" panose="020F0502020204030204" pitchFamily="34" charset="0"/>
              </a:rPr>
              <a:t>trường</a:t>
            </a:r>
            <a:r>
              <a:rPr lang="en-US" sz="3600" b="1" dirty="0">
                <a:solidFill>
                  <a:srgbClr val="00CC66"/>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CC66"/>
                </a:solidFill>
                <a:latin typeface="Calibri" panose="020F0502020204030204" pitchFamily="34" charset="0"/>
                <a:ea typeface="Calibri" panose="020F0502020204030204" pitchFamily="34" charset="0"/>
                <a:cs typeface="Calibri" panose="020F0502020204030204" pitchFamily="34" charset="0"/>
              </a:rPr>
              <a:t>học</a:t>
            </a:r>
            <a:r>
              <a:rPr lang="en-US" sz="3600" b="1" dirty="0">
                <a:solidFill>
                  <a:srgbClr val="00CC66"/>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CC66"/>
                </a:solidFill>
                <a:latin typeface="Calibri" panose="020F0502020204030204" pitchFamily="34" charset="0"/>
                <a:ea typeface="Calibri" panose="020F0502020204030204" pitchFamily="34" charset="0"/>
                <a:cs typeface="Calibri" panose="020F0502020204030204" pitchFamily="34" charset="0"/>
              </a:rPr>
              <a:t>hoặc</a:t>
            </a:r>
            <a:r>
              <a:rPr lang="en-US" sz="3600" b="1" dirty="0">
                <a:solidFill>
                  <a:srgbClr val="00CC66"/>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CC66"/>
                </a:solidFill>
                <a:latin typeface="Calibri" panose="020F0502020204030204" pitchFamily="34" charset="0"/>
                <a:ea typeface="Calibri" panose="020F0502020204030204" pitchFamily="34" charset="0"/>
                <a:cs typeface="Calibri" panose="020F0502020204030204" pitchFamily="34" charset="0"/>
              </a:rPr>
              <a:t>tổ</a:t>
            </a:r>
            <a:r>
              <a:rPr lang="en-US" sz="3600" b="1" dirty="0">
                <a:solidFill>
                  <a:srgbClr val="00CC66"/>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CC66"/>
                </a:solidFill>
                <a:latin typeface="Calibri" panose="020F0502020204030204" pitchFamily="34" charset="0"/>
                <a:ea typeface="Calibri" panose="020F0502020204030204" pitchFamily="34" charset="0"/>
                <a:cs typeface="Calibri" panose="020F0502020204030204" pitchFamily="34" charset="0"/>
              </a:rPr>
              <a:t>dân</a:t>
            </a:r>
            <a:r>
              <a:rPr lang="en-US" sz="3600" b="1" dirty="0">
                <a:solidFill>
                  <a:srgbClr val="00CC66"/>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CC66"/>
                </a:solidFill>
                <a:latin typeface="Calibri" panose="020F0502020204030204" pitchFamily="34" charset="0"/>
                <a:ea typeface="Calibri" panose="020F0502020204030204" pitchFamily="34" charset="0"/>
                <a:cs typeface="Calibri" panose="020F0502020204030204" pitchFamily="34" charset="0"/>
              </a:rPr>
              <a:t>phố</a:t>
            </a:r>
            <a:r>
              <a:rPr lang="en-US" sz="3600" b="1" dirty="0">
                <a:solidFill>
                  <a:srgbClr val="00CC66"/>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CC66"/>
                </a:solidFill>
                <a:latin typeface="Calibri" panose="020F0502020204030204" pitchFamily="34" charset="0"/>
                <a:ea typeface="Calibri" panose="020F0502020204030204" pitchFamily="34" charset="0"/>
                <a:cs typeface="Calibri" panose="020F0502020204030204" pitchFamily="34" charset="0"/>
              </a:rPr>
              <a:t>làng</a:t>
            </a:r>
            <a:r>
              <a:rPr lang="en-US" sz="3600" b="1" dirty="0">
                <a:solidFill>
                  <a:srgbClr val="00CC66"/>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CC66"/>
                </a:solidFill>
                <a:latin typeface="Calibri" panose="020F0502020204030204" pitchFamily="34" charset="0"/>
                <a:ea typeface="Calibri" panose="020F0502020204030204" pitchFamily="34" charset="0"/>
                <a:cs typeface="Calibri" panose="020F0502020204030204" pitchFamily="34" charset="0"/>
              </a:rPr>
              <a:t>xã</a:t>
            </a:r>
            <a:r>
              <a:rPr lang="en-US" sz="3600" b="1" dirty="0">
                <a:solidFill>
                  <a:srgbClr val="00CC66"/>
                </a:solidFill>
                <a:latin typeface="Calibri" panose="020F0502020204030204" pitchFamily="34" charset="0"/>
                <a:ea typeface="Calibri" panose="020F0502020204030204" pitchFamily="34" charset="0"/>
                <a:cs typeface="Calibri" panose="020F0502020204030204" pitchFamily="34" charset="0"/>
              </a:rPr>
              <a:t> </a:t>
            </a:r>
          </a:p>
        </p:txBody>
      </p:sp>
      <p:sp>
        <p:nvSpPr>
          <p:cNvPr id="2" name="Rectangle: Rounded Corners 6">
            <a:extLst>
              <a:ext uri="{FF2B5EF4-FFF2-40B4-BE49-F238E27FC236}">
                <a16:creationId xmlns:a16="http://schemas.microsoft.com/office/drawing/2014/main" xmlns="" id="{204BE3F8-ADB0-35D4-970E-5F19A1623EB2}"/>
              </a:ext>
            </a:extLst>
          </p:cNvPr>
          <p:cNvSpPr/>
          <p:nvPr/>
        </p:nvSpPr>
        <p:spPr>
          <a:xfrm>
            <a:off x="3595187" y="0"/>
            <a:ext cx="4035897" cy="555018"/>
          </a:xfrm>
          <a:prstGeom prst="roundRect">
            <a:avLst/>
          </a:prstGeom>
          <a:solidFill>
            <a:srgbClr val="00FFFF"/>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4000" b="1" dirty="0">
                <a:solidFill>
                  <a:schemeClr val="tx1"/>
                </a:solidFill>
                <a:latin typeface="Calibri" panose="020F0502020204030204" pitchFamily="34" charset="0"/>
                <a:ea typeface="Calibri" panose="020F0502020204030204" pitchFamily="34" charset="0"/>
                <a:cs typeface="Calibri" panose="020F0502020204030204" pitchFamily="34" charset="0"/>
              </a:rPr>
              <a:t>VẬN DỤNG</a:t>
            </a:r>
          </a:p>
        </p:txBody>
      </p:sp>
      <p:pic>
        <p:nvPicPr>
          <p:cNvPr id="3" name="Hình ảnh 2">
            <a:extLst>
              <a:ext uri="{FF2B5EF4-FFF2-40B4-BE49-F238E27FC236}">
                <a16:creationId xmlns:a16="http://schemas.microsoft.com/office/drawing/2014/main" xmlns="" id="{782211CF-94A1-C28A-3EEC-3C89C81904E1}"/>
              </a:ext>
            </a:extLst>
          </p:cNvPr>
          <p:cNvPicPr>
            <a:picLocks noChangeAspect="1"/>
          </p:cNvPicPr>
          <p:nvPr/>
        </p:nvPicPr>
        <p:blipFill>
          <a:blip r:embed="rId2"/>
          <a:stretch>
            <a:fillRect/>
          </a:stretch>
        </p:blipFill>
        <p:spPr>
          <a:xfrm>
            <a:off x="3275789" y="1255540"/>
            <a:ext cx="8710590" cy="5124277"/>
          </a:xfrm>
          <a:prstGeom prst="rect">
            <a:avLst/>
          </a:prstGeom>
        </p:spPr>
      </p:pic>
    </p:spTree>
    <p:extLst>
      <p:ext uri="{BB962C8B-B14F-4D97-AF65-F5344CB8AC3E}">
        <p14:creationId xmlns:p14="http://schemas.microsoft.com/office/powerpoint/2010/main" val="13925562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756" y="-282634"/>
            <a:ext cx="12192000" cy="6858000"/>
          </a:xfrm>
          <a:prstGeom prst="rect">
            <a:avLst/>
          </a:prstGeom>
        </p:spPr>
      </p:pic>
      <p:sp>
        <p:nvSpPr>
          <p:cNvPr id="3" name="TextBox 2"/>
          <p:cNvSpPr txBox="1"/>
          <p:nvPr/>
        </p:nvSpPr>
        <p:spPr>
          <a:xfrm>
            <a:off x="1014153" y="3670993"/>
            <a:ext cx="5609689" cy="2308324"/>
          </a:xfrm>
          <a:prstGeom prst="rect">
            <a:avLst/>
          </a:prstGeom>
          <a:noFill/>
        </p:spPr>
        <p:txBody>
          <a:bodyPr wrap="square" rtlCol="0">
            <a:spAutoFit/>
          </a:bodyPr>
          <a:lstStyle/>
          <a:p>
            <a:pPr algn="ctr"/>
            <a:r>
              <a:rPr lang="en-US" sz="3600" b="1" i="1" dirty="0" err="1">
                <a:solidFill>
                  <a:srgbClr val="0070C0"/>
                </a:solidFill>
                <a:latin typeface="Calibri" panose="020F0502020204030204" pitchFamily="34" charset="0"/>
                <a:ea typeface="Calibri" panose="020F0502020204030204" pitchFamily="34" charset="0"/>
                <a:cs typeface="Calibri" panose="020F0502020204030204" pitchFamily="34" charset="0"/>
              </a:rPr>
              <a:t>Dặn</a:t>
            </a:r>
            <a:r>
              <a:rPr lang="en-US" sz="3600" b="1" i="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ea typeface="Calibri" panose="020F0502020204030204" pitchFamily="34" charset="0"/>
                <a:cs typeface="Calibri" panose="020F0502020204030204" pitchFamily="34" charset="0"/>
              </a:rPr>
              <a:t>dò</a:t>
            </a:r>
            <a:r>
              <a:rPr lang="en-US" sz="3600" b="1" i="1" dirty="0">
                <a:solidFill>
                  <a:srgbClr val="0070C0"/>
                </a:solidFill>
                <a:latin typeface="Calibri" panose="020F0502020204030204" pitchFamily="34" charset="0"/>
                <a:ea typeface="Calibri" panose="020F0502020204030204" pitchFamily="34" charset="0"/>
                <a:cs typeface="Calibri" panose="020F0502020204030204" pitchFamily="34" charset="0"/>
              </a:rPr>
              <a:t>:</a:t>
            </a:r>
          </a:p>
          <a:p>
            <a:pPr marL="190510" indent="-190510" algn="ctr">
              <a:buFontTx/>
              <a:buChar char="-"/>
            </a:pPr>
            <a:r>
              <a:rPr lang="en-US" sz="3600" dirty="0" err="1">
                <a:solidFill>
                  <a:srgbClr val="0070C0"/>
                </a:solidFill>
                <a:latin typeface="Calibri" panose="020F0502020204030204" pitchFamily="34" charset="0"/>
                <a:ea typeface="Calibri" panose="020F0502020204030204" pitchFamily="34" charset="0"/>
                <a:cs typeface="Calibri" panose="020F0502020204030204" pitchFamily="34" charset="0"/>
              </a:rPr>
              <a:t>Xem</a:t>
            </a:r>
            <a:r>
              <a:rPr lang="en-US" sz="36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70C0"/>
                </a:solidFill>
                <a:latin typeface="Calibri" panose="020F0502020204030204" pitchFamily="34" charset="0"/>
                <a:ea typeface="Calibri" panose="020F0502020204030204" pitchFamily="34" charset="0"/>
                <a:cs typeface="Calibri" panose="020F0502020204030204" pitchFamily="34" charset="0"/>
              </a:rPr>
              <a:t>lại</a:t>
            </a:r>
            <a:r>
              <a:rPr lang="en-US" sz="36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70C0"/>
                </a:solidFill>
                <a:latin typeface="Calibri" panose="020F0502020204030204" pitchFamily="34" charset="0"/>
                <a:ea typeface="Calibri" panose="020F0502020204030204" pitchFamily="34" charset="0"/>
                <a:cs typeface="Calibri" panose="020F0502020204030204" pitchFamily="34" charset="0"/>
              </a:rPr>
              <a:t>bài</a:t>
            </a:r>
            <a:r>
              <a:rPr lang="en-US" sz="36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70C0"/>
                </a:solidFill>
                <a:latin typeface="Calibri" panose="020F0502020204030204" pitchFamily="34" charset="0"/>
                <a:ea typeface="Calibri" panose="020F0502020204030204" pitchFamily="34" charset="0"/>
                <a:cs typeface="Calibri" panose="020F0502020204030204" pitchFamily="34" charset="0"/>
              </a:rPr>
              <a:t>đã</a:t>
            </a:r>
            <a:r>
              <a:rPr lang="en-US" sz="36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70C0"/>
                </a:solidFill>
                <a:latin typeface="Calibri" panose="020F0502020204030204" pitchFamily="34" charset="0"/>
                <a:ea typeface="Calibri" panose="020F0502020204030204" pitchFamily="34" charset="0"/>
                <a:cs typeface="Calibri" panose="020F0502020204030204" pitchFamily="34" charset="0"/>
              </a:rPr>
              <a:t>học</a:t>
            </a:r>
            <a:endParaRPr lang="en-US" sz="3600"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pPr marL="190510" indent="-190510" algn="ctr">
              <a:buFontTx/>
              <a:buChar char="-"/>
            </a:pPr>
            <a:r>
              <a:rPr lang="en-US" sz="3600" dirty="0" err="1">
                <a:solidFill>
                  <a:srgbClr val="0070C0"/>
                </a:solidFill>
                <a:latin typeface="Calibri" panose="020F0502020204030204" pitchFamily="34" charset="0"/>
                <a:ea typeface="Calibri" panose="020F0502020204030204" pitchFamily="34" charset="0"/>
                <a:cs typeface="Calibri" panose="020F0502020204030204" pitchFamily="34" charset="0"/>
              </a:rPr>
              <a:t>Làm</a:t>
            </a:r>
            <a:r>
              <a:rPr lang="en-US" sz="36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70C0"/>
                </a:solidFill>
                <a:latin typeface="Calibri" panose="020F0502020204030204" pitchFamily="34" charset="0"/>
                <a:ea typeface="Calibri" panose="020F0502020204030204" pitchFamily="34" charset="0"/>
                <a:cs typeface="Calibri" panose="020F0502020204030204" pitchFamily="34" charset="0"/>
              </a:rPr>
              <a:t>bài</a:t>
            </a:r>
            <a:r>
              <a:rPr lang="en-US" sz="36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70C0"/>
                </a:solidFill>
                <a:latin typeface="Calibri" panose="020F0502020204030204" pitchFamily="34" charset="0"/>
                <a:ea typeface="Calibri" panose="020F0502020204030204" pitchFamily="34" charset="0"/>
                <a:cs typeface="Calibri" panose="020F0502020204030204" pitchFamily="34" charset="0"/>
              </a:rPr>
              <a:t>tập</a:t>
            </a:r>
            <a:r>
              <a:rPr lang="en-US" sz="36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70C0"/>
                </a:solidFill>
                <a:latin typeface="Calibri" panose="020F0502020204030204" pitchFamily="34" charset="0"/>
                <a:ea typeface="Calibri" panose="020F0502020204030204" pitchFamily="34" charset="0"/>
                <a:cs typeface="Calibri" panose="020F0502020204030204" pitchFamily="34" charset="0"/>
              </a:rPr>
              <a:t>về</a:t>
            </a:r>
            <a:r>
              <a:rPr lang="en-US" sz="36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70C0"/>
                </a:solidFill>
                <a:latin typeface="Calibri" panose="020F0502020204030204" pitchFamily="34" charset="0"/>
                <a:ea typeface="Calibri" panose="020F0502020204030204" pitchFamily="34" charset="0"/>
                <a:cs typeface="Calibri" panose="020F0502020204030204" pitchFamily="34" charset="0"/>
              </a:rPr>
              <a:t>nhà</a:t>
            </a:r>
            <a:endParaRPr lang="en-US" sz="3600"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pPr marL="190510" indent="-190510" algn="ctr">
              <a:buFontTx/>
              <a:buChar char="-"/>
            </a:pPr>
            <a:r>
              <a:rPr lang="en-US" sz="3600" dirty="0" err="1">
                <a:solidFill>
                  <a:srgbClr val="0070C0"/>
                </a:solidFill>
                <a:latin typeface="Calibri" panose="020F0502020204030204" pitchFamily="34" charset="0"/>
                <a:ea typeface="Calibri" panose="020F0502020204030204" pitchFamily="34" charset="0"/>
                <a:cs typeface="Calibri" panose="020F0502020204030204" pitchFamily="34" charset="0"/>
              </a:rPr>
              <a:t>Chuẩn</a:t>
            </a:r>
            <a:r>
              <a:rPr lang="en-US" sz="36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70C0"/>
                </a:solidFill>
                <a:latin typeface="Calibri" panose="020F0502020204030204" pitchFamily="34" charset="0"/>
                <a:ea typeface="Calibri" panose="020F0502020204030204" pitchFamily="34" charset="0"/>
                <a:cs typeface="Calibri" panose="020F0502020204030204" pitchFamily="34" charset="0"/>
              </a:rPr>
              <a:t>bị</a:t>
            </a:r>
            <a:r>
              <a:rPr lang="en-US" sz="36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70C0"/>
                </a:solidFill>
                <a:latin typeface="Calibri" panose="020F0502020204030204" pitchFamily="34" charset="0"/>
                <a:ea typeface="Calibri" panose="020F0502020204030204" pitchFamily="34" charset="0"/>
                <a:cs typeface="Calibri" panose="020F0502020204030204" pitchFamily="34" charset="0"/>
              </a:rPr>
              <a:t>bài</a:t>
            </a:r>
            <a:r>
              <a:rPr lang="en-US" sz="36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70C0"/>
                </a:solidFill>
                <a:latin typeface="Calibri" panose="020F0502020204030204" pitchFamily="34" charset="0"/>
                <a:ea typeface="Calibri" panose="020F0502020204030204" pitchFamily="34" charset="0"/>
                <a:cs typeface="Calibri" panose="020F0502020204030204" pitchFamily="34" charset="0"/>
              </a:rPr>
              <a:t>tiếp</a:t>
            </a:r>
            <a:r>
              <a:rPr lang="en-US" sz="36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70C0"/>
                </a:solidFill>
                <a:latin typeface="Calibri" panose="020F0502020204030204" pitchFamily="34" charset="0"/>
                <a:ea typeface="Calibri" panose="020F0502020204030204" pitchFamily="34" charset="0"/>
                <a:cs typeface="Calibri" panose="020F0502020204030204" pitchFamily="34" charset="0"/>
              </a:rPr>
              <a:t>theo</a:t>
            </a:r>
            <a:endParaRPr lang="en-US" sz="3600"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0187301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3">
            <a:extLst>
              <a:ext uri="{FF2B5EF4-FFF2-40B4-BE49-F238E27FC236}">
                <a16:creationId xmlns:a16="http://schemas.microsoft.com/office/drawing/2014/main" xmlns="" id="{A6212554-5ED9-D708-7EB9-607DE211C013}"/>
              </a:ext>
            </a:extLst>
          </p:cNvPr>
          <p:cNvSpPr/>
          <p:nvPr/>
        </p:nvSpPr>
        <p:spPr>
          <a:xfrm>
            <a:off x="192516" y="-116268"/>
            <a:ext cx="10226821" cy="1754326"/>
          </a:xfrm>
          <a:prstGeom prst="rect">
            <a:avLst/>
          </a:prstGeom>
          <a:noFill/>
        </p:spPr>
        <p:txBody>
          <a:bodyPr wrap="square" lIns="91440" tIns="45720" rIns="91440" bIns="45720">
            <a:spAutoFit/>
          </a:bodyPr>
          <a:lstStyle/>
          <a:p>
            <a:pPr algn="ctr"/>
            <a:r>
              <a:rPr lang="vi-VN"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libri" panose="020F0502020204030204" pitchFamily="34" charset="0"/>
                <a:cs typeface="Calibri" panose="020F0502020204030204" pitchFamily="34" charset="0"/>
              </a:rPr>
              <a:t>I. Vai trò của trao đổi chất và ch</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libri" panose="020F0502020204030204" pitchFamily="34" charset="0"/>
                <a:cs typeface="Calibri" panose="020F0502020204030204" pitchFamily="34" charset="0"/>
              </a:rPr>
              <a:t>u</a:t>
            </a:r>
            <a:r>
              <a:rPr lang="vi-VN"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libri" panose="020F0502020204030204" pitchFamily="34" charset="0"/>
                <a:cs typeface="Calibri" panose="020F0502020204030204" pitchFamily="34" charset="0"/>
              </a:rPr>
              <a:t>yển hóa năng lượng</a:t>
            </a:r>
          </a:p>
        </p:txBody>
      </p:sp>
      <p:sp>
        <p:nvSpPr>
          <p:cNvPr id="6" name="Freeform: Shape 4">
            <a:extLst>
              <a:ext uri="{FF2B5EF4-FFF2-40B4-BE49-F238E27FC236}">
                <a16:creationId xmlns:a16="http://schemas.microsoft.com/office/drawing/2014/main" xmlns="" id="{7F26673F-6CCA-875A-A46C-FE477CD25B45}"/>
              </a:ext>
            </a:extLst>
          </p:cNvPr>
          <p:cNvSpPr/>
          <p:nvPr/>
        </p:nvSpPr>
        <p:spPr>
          <a:xfrm>
            <a:off x="355782" y="2341636"/>
            <a:ext cx="5605282" cy="4060947"/>
          </a:xfrm>
          <a:custGeom>
            <a:avLst/>
            <a:gdLst>
              <a:gd name="connsiteX0" fmla="*/ 0 w 3125390"/>
              <a:gd name="connsiteY0" fmla="*/ 0 h 1875234"/>
              <a:gd name="connsiteX1" fmla="*/ 3125390 w 3125390"/>
              <a:gd name="connsiteY1" fmla="*/ 0 h 1875234"/>
              <a:gd name="connsiteX2" fmla="*/ 3125390 w 3125390"/>
              <a:gd name="connsiteY2" fmla="*/ 1875234 h 1875234"/>
              <a:gd name="connsiteX3" fmla="*/ 0 w 3125390"/>
              <a:gd name="connsiteY3" fmla="*/ 1875234 h 1875234"/>
              <a:gd name="connsiteX4" fmla="*/ 0 w 3125390"/>
              <a:gd name="connsiteY4" fmla="*/ 0 h 1875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5390" h="1875234">
                <a:moveTo>
                  <a:pt x="0" y="0"/>
                </a:moveTo>
                <a:lnTo>
                  <a:pt x="3125390" y="0"/>
                </a:lnTo>
                <a:lnTo>
                  <a:pt x="3125390" y="1875234"/>
                </a:lnTo>
                <a:lnTo>
                  <a:pt x="0" y="1875234"/>
                </a:lnTo>
                <a:lnTo>
                  <a:pt x="0" y="0"/>
                </a:lnTo>
                <a:close/>
              </a:path>
            </a:pathLst>
          </a:custGeom>
          <a:solidFill>
            <a:srgbClr val="FFFFCC"/>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4">
              <a:hueOff val="2126924"/>
              <a:satOff val="-3694"/>
              <a:lumOff val="-18236"/>
              <a:alphaOff val="0"/>
            </a:schemeClr>
          </a:fillRef>
          <a:effectRef idx="2">
            <a:schemeClr val="accent4">
              <a:hueOff val="2126924"/>
              <a:satOff val="-3694"/>
              <a:lumOff val="-18236"/>
              <a:alphaOff val="0"/>
            </a:schemeClr>
          </a:effectRef>
          <a:fontRef idx="minor">
            <a:schemeClr val="lt1"/>
          </a:fontRef>
        </p:style>
        <p:txBody>
          <a:bodyPr spcFirstLastPara="0" vert="horz" wrap="square" lIns="95250" tIns="95250" rIns="95250" bIns="95250" numCol="1" spcCol="1270" anchor="ctr" anchorCtr="0">
            <a:noAutofit/>
          </a:bodyPr>
          <a:lstStyle/>
          <a:p>
            <a:pPr algn="just">
              <a:spcAft>
                <a:spcPts val="800"/>
              </a:spcAft>
            </a:pPr>
            <a:endParaRPr lang="en-US" sz="2800" kern="12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7" name="Rectangle 24">
            <a:extLst>
              <a:ext uri="{FF2B5EF4-FFF2-40B4-BE49-F238E27FC236}">
                <a16:creationId xmlns:a16="http://schemas.microsoft.com/office/drawing/2014/main" xmlns="" id="{F3FC97B7-D057-0E1B-210C-A618AD1918FE}"/>
              </a:ext>
            </a:extLst>
          </p:cNvPr>
          <p:cNvSpPr/>
          <p:nvPr/>
        </p:nvSpPr>
        <p:spPr>
          <a:xfrm>
            <a:off x="437752" y="2386950"/>
            <a:ext cx="5441341" cy="3970318"/>
          </a:xfrm>
          <a:prstGeom prst="rect">
            <a:avLst/>
          </a:prstGeom>
        </p:spPr>
        <p:txBody>
          <a:bodyPr wrap="square">
            <a:spAutoFit/>
          </a:bodyPr>
          <a:lstStyle/>
          <a:p>
            <a:pPr algn="just"/>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Trao </a:t>
            </a:r>
            <a:r>
              <a:rPr lang="en-US" sz="3600" b="1" dirty="0" err="1">
                <a:solidFill>
                  <a:srgbClr val="0070C0"/>
                </a:solidFill>
                <a:latin typeface="Calibri" panose="020F0502020204030204" pitchFamily="34" charset="0"/>
                <a:ea typeface="Calibri" panose="020F0502020204030204" pitchFamily="34" charset="0"/>
                <a:cs typeface="Calibri" panose="020F0502020204030204" pitchFamily="34" charset="0"/>
              </a:rPr>
              <a:t>đổi</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ea typeface="Calibri" panose="020F0502020204030204" pitchFamily="34" charset="0"/>
                <a:cs typeface="Calibri" panose="020F0502020204030204" pitchFamily="34" charset="0"/>
              </a:rPr>
              <a:t>chất</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ea typeface="Calibri" panose="020F0502020204030204" pitchFamily="34" charset="0"/>
                <a:cs typeface="Calibri" panose="020F0502020204030204" pitchFamily="34" charset="0"/>
              </a:rPr>
              <a:t>và</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ea typeface="Calibri" panose="020F0502020204030204" pitchFamily="34" charset="0"/>
                <a:cs typeface="Calibri" panose="020F0502020204030204" pitchFamily="34" charset="0"/>
              </a:rPr>
              <a:t>chuyển</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ea typeface="Calibri" panose="020F0502020204030204" pitchFamily="34" charset="0"/>
                <a:cs typeface="Calibri" panose="020F0502020204030204" pitchFamily="34" charset="0"/>
              </a:rPr>
              <a:t>hóa</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ea typeface="Calibri" panose="020F0502020204030204" pitchFamily="34" charset="0"/>
                <a:cs typeface="Calibri" panose="020F0502020204030204" pitchFamily="34" charset="0"/>
              </a:rPr>
              <a:t>năng</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ea typeface="Calibri" panose="020F0502020204030204" pitchFamily="34" charset="0"/>
                <a:cs typeface="Calibri" panose="020F0502020204030204" pitchFamily="34" charset="0"/>
              </a:rPr>
              <a:t>lượng</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vi-VN" sz="3600" b="1" dirty="0">
                <a:solidFill>
                  <a:srgbClr val="0070C0"/>
                </a:solidFill>
                <a:latin typeface="Calibri" panose="020F0502020204030204" pitchFamily="34" charset="0"/>
                <a:ea typeface="Calibri" panose="020F0502020204030204" pitchFamily="34" charset="0"/>
                <a:cs typeface="Calibri" panose="020F0502020204030204" pitchFamily="34" charset="0"/>
              </a:rPr>
              <a:t>có vai trò rất quan trọng </a:t>
            </a:r>
            <a:r>
              <a:rPr lang="en-US" sz="3600" b="1" dirty="0" err="1">
                <a:solidFill>
                  <a:srgbClr val="0070C0"/>
                </a:solidFill>
                <a:latin typeface="Calibri" panose="020F0502020204030204" pitchFamily="34" charset="0"/>
                <a:ea typeface="Calibri" panose="020F0502020204030204" pitchFamily="34" charset="0"/>
                <a:cs typeface="Calibri" panose="020F0502020204030204" pitchFamily="34" charset="0"/>
              </a:rPr>
              <a:t>đối</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ea typeface="Calibri" panose="020F0502020204030204" pitchFamily="34" charset="0"/>
                <a:cs typeface="Calibri" panose="020F0502020204030204" pitchFamily="34" charset="0"/>
              </a:rPr>
              <a:t>với</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ea typeface="Calibri" panose="020F0502020204030204" pitchFamily="34" charset="0"/>
                <a:cs typeface="Calibri" panose="020F0502020204030204" pitchFamily="34" charset="0"/>
              </a:rPr>
              <a:t>sinh</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vi-VN" sz="3600" b="1" dirty="0">
                <a:solidFill>
                  <a:srgbClr val="0070C0"/>
                </a:solidFill>
                <a:latin typeface="Calibri" panose="020F0502020204030204" pitchFamily="34" charset="0"/>
                <a:ea typeface="Calibri" panose="020F0502020204030204" pitchFamily="34" charset="0"/>
                <a:cs typeface="Calibri" panose="020F0502020204030204" pitchFamily="34" charset="0"/>
              </a:rPr>
              <a:t>vật.</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vi-VN" sz="3600" b="1" dirty="0">
                <a:solidFill>
                  <a:srgbClr val="0070C0"/>
                </a:solidFill>
                <a:latin typeface="Calibri" panose="020F0502020204030204" pitchFamily="34" charset="0"/>
                <a:ea typeface="Calibri" panose="020F0502020204030204" pitchFamily="34" charset="0"/>
                <a:cs typeface="Calibri" panose="020F0502020204030204" pitchFamily="34" charset="0"/>
              </a:rPr>
              <a:t>HS thảo luận theo nhóm 2 bạn và cho biết các vai trò đó là gì? Cho ví dụ minh họa?</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p>
        </p:txBody>
      </p:sp>
      <p:pic>
        <p:nvPicPr>
          <p:cNvPr id="8" name="Hình ảnh 7">
            <a:extLst>
              <a:ext uri="{FF2B5EF4-FFF2-40B4-BE49-F238E27FC236}">
                <a16:creationId xmlns:a16="http://schemas.microsoft.com/office/drawing/2014/main" xmlns="" id="{5DB2A0F9-DF80-6B32-13F9-044779BCB49A}"/>
              </a:ext>
            </a:extLst>
          </p:cNvPr>
          <p:cNvPicPr>
            <a:picLocks noChangeAspect="1"/>
          </p:cNvPicPr>
          <p:nvPr/>
        </p:nvPicPr>
        <p:blipFill>
          <a:blip r:embed="rId2"/>
          <a:stretch>
            <a:fillRect/>
          </a:stretch>
        </p:blipFill>
        <p:spPr>
          <a:xfrm>
            <a:off x="6230939" y="1604807"/>
            <a:ext cx="5768546" cy="5002593"/>
          </a:xfrm>
          <a:prstGeom prst="rect">
            <a:avLst/>
          </a:prstGeom>
        </p:spPr>
      </p:pic>
    </p:spTree>
    <p:extLst>
      <p:ext uri="{BB962C8B-B14F-4D97-AF65-F5344CB8AC3E}">
        <p14:creationId xmlns:p14="http://schemas.microsoft.com/office/powerpoint/2010/main" val="2164549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82E5AF66-3989-6052-D4DD-9923B3E1E173}"/>
              </a:ext>
            </a:extLst>
          </p:cNvPr>
          <p:cNvSpPr/>
          <p:nvPr/>
        </p:nvSpPr>
        <p:spPr>
          <a:xfrm>
            <a:off x="280317" y="-2074"/>
            <a:ext cx="11223884" cy="1323439"/>
          </a:xfrm>
          <a:prstGeom prst="rect">
            <a:avLst/>
          </a:prstGeom>
        </p:spPr>
        <p:txBody>
          <a:bodyPr wrap="square">
            <a:spAutoFit/>
          </a:bodyPr>
          <a:lstStyle/>
          <a:p>
            <a:pPr algn="ctr">
              <a:defRPr/>
            </a:pPr>
            <a:r>
              <a:rPr lang="en-US" altLang="vi-VN" sz="4000" b="1" kern="0" dirty="0">
                <a:solidFill>
                  <a:srgbClr val="FF0000"/>
                </a:solidFill>
                <a:latin typeface="Calibri" panose="020F0502020204030204" pitchFamily="34" charset="0"/>
                <a:ea typeface="Calibri" panose="020F0502020204030204" pitchFamily="34" charset="0"/>
                <a:cs typeface="Calibri" panose="020F0502020204030204" pitchFamily="34" charset="0"/>
              </a:rPr>
              <a:t>I. VAI TRÒ CỦA TRAO ĐỔI CHẤT &amp; CHUYỂN HOÁ NĂNG LƯỢNG ĐỐI VỚI SINH VẬT</a:t>
            </a:r>
            <a:endParaRPr lang="en-US" sz="4000" dirty="0">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3"/>
          <a:stretch>
            <a:fillRect/>
          </a:stretch>
        </p:blipFill>
        <p:spPr>
          <a:xfrm>
            <a:off x="449259" y="1224669"/>
            <a:ext cx="5269791" cy="3723988"/>
          </a:xfrm>
          <a:prstGeom prst="rect">
            <a:avLst/>
          </a:prstGeom>
        </p:spPr>
      </p:pic>
      <p:pic>
        <p:nvPicPr>
          <p:cNvPr id="3" name="Picture 2"/>
          <p:cNvPicPr>
            <a:picLocks noChangeAspect="1"/>
          </p:cNvPicPr>
          <p:nvPr/>
        </p:nvPicPr>
        <p:blipFill>
          <a:blip r:embed="rId4"/>
          <a:stretch>
            <a:fillRect/>
          </a:stretch>
        </p:blipFill>
        <p:spPr>
          <a:xfrm>
            <a:off x="6605612" y="1407687"/>
            <a:ext cx="4389078" cy="4033335"/>
          </a:xfrm>
          <a:prstGeom prst="rect">
            <a:avLst/>
          </a:prstGeom>
        </p:spPr>
      </p:pic>
      <p:sp>
        <p:nvSpPr>
          <p:cNvPr id="27" name="Freeform: Shape 4">
            <a:extLst>
              <a:ext uri="{FF2B5EF4-FFF2-40B4-BE49-F238E27FC236}">
                <a16:creationId xmlns:a16="http://schemas.microsoft.com/office/drawing/2014/main" xmlns="" id="{1D76DCDE-4A45-F119-3D5E-3A4FB22C6748}"/>
              </a:ext>
            </a:extLst>
          </p:cNvPr>
          <p:cNvSpPr/>
          <p:nvPr/>
        </p:nvSpPr>
        <p:spPr>
          <a:xfrm>
            <a:off x="1091285" y="5034979"/>
            <a:ext cx="10412916" cy="1569660"/>
          </a:xfrm>
          <a:custGeom>
            <a:avLst/>
            <a:gdLst>
              <a:gd name="connsiteX0" fmla="*/ 0 w 3125390"/>
              <a:gd name="connsiteY0" fmla="*/ 0 h 1875234"/>
              <a:gd name="connsiteX1" fmla="*/ 3125390 w 3125390"/>
              <a:gd name="connsiteY1" fmla="*/ 0 h 1875234"/>
              <a:gd name="connsiteX2" fmla="*/ 3125390 w 3125390"/>
              <a:gd name="connsiteY2" fmla="*/ 1875234 h 1875234"/>
              <a:gd name="connsiteX3" fmla="*/ 0 w 3125390"/>
              <a:gd name="connsiteY3" fmla="*/ 1875234 h 1875234"/>
              <a:gd name="connsiteX4" fmla="*/ 0 w 3125390"/>
              <a:gd name="connsiteY4" fmla="*/ 0 h 1875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5390" h="1875234">
                <a:moveTo>
                  <a:pt x="0" y="0"/>
                </a:moveTo>
                <a:lnTo>
                  <a:pt x="3125390" y="0"/>
                </a:lnTo>
                <a:lnTo>
                  <a:pt x="3125390" y="1875234"/>
                </a:lnTo>
                <a:lnTo>
                  <a:pt x="0" y="1875234"/>
                </a:lnTo>
                <a:lnTo>
                  <a:pt x="0" y="0"/>
                </a:lnTo>
                <a:close/>
              </a:path>
            </a:pathLst>
          </a:custGeom>
          <a:solidFill>
            <a:srgbClr val="FFCCFF"/>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4">
              <a:hueOff val="2126924"/>
              <a:satOff val="-3694"/>
              <a:lumOff val="-18236"/>
              <a:alphaOff val="0"/>
            </a:schemeClr>
          </a:fillRef>
          <a:effectRef idx="2">
            <a:schemeClr val="accent4">
              <a:hueOff val="2126924"/>
              <a:satOff val="-3694"/>
              <a:lumOff val="-18236"/>
              <a:alphaOff val="0"/>
            </a:schemeClr>
          </a:effectRef>
          <a:fontRef idx="minor">
            <a:schemeClr val="lt1"/>
          </a:fontRef>
        </p:style>
        <p:txBody>
          <a:bodyPr spcFirstLastPara="0" vert="horz" wrap="square" lIns="95250" tIns="95250" rIns="95250" bIns="95250" numCol="1" spcCol="1270" anchor="ctr" anchorCtr="0">
            <a:noAutofit/>
          </a:bodyPr>
          <a:lstStyle/>
          <a:p>
            <a:pPr algn="just">
              <a:spcAft>
                <a:spcPts val="800"/>
              </a:spcAft>
            </a:pPr>
            <a:endParaRPr lang="en-US" sz="2800" kern="1200">
              <a:solidFill>
                <a:schemeClr val="bg1"/>
              </a:solidFill>
            </a:endParaRPr>
          </a:p>
        </p:txBody>
      </p:sp>
      <p:sp>
        <p:nvSpPr>
          <p:cNvPr id="28" name="Rectangle 27"/>
          <p:cNvSpPr/>
          <p:nvPr/>
        </p:nvSpPr>
        <p:spPr>
          <a:xfrm>
            <a:off x="1197310" y="5035880"/>
            <a:ext cx="10200865" cy="1200329"/>
          </a:xfrm>
          <a:prstGeom prst="rect">
            <a:avLst/>
          </a:prstGeom>
        </p:spPr>
        <p:txBody>
          <a:bodyPr wrap="square">
            <a:spAutoFit/>
          </a:bodyPr>
          <a:lstStyle/>
          <a:p>
            <a:pPr marL="30480" marR="30480" algn="just">
              <a:spcAft>
                <a:spcPts val="1200"/>
              </a:spcAft>
            </a:pPr>
            <a:r>
              <a:rPr lang="vi-VN" sz="3600" b="1" dirty="0">
                <a:solidFill>
                  <a:srgbClr val="000000"/>
                </a:solidFill>
                <a:latin typeface="Calibri" panose="020F0502020204030204" pitchFamily="34" charset="0"/>
                <a:ea typeface="Calibri" panose="020F0502020204030204" pitchFamily="34" charset="0"/>
                <a:cs typeface="Calibri" panose="020F0502020204030204" pitchFamily="34" charset="0"/>
              </a:rPr>
              <a:t>1.</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Cung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cấp</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nguyên</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vật</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liệu</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cho</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sự</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hình</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thành</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chất</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sống</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cấu</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tạo</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nên</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tế</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bào</a:t>
            </a:r>
            <a:r>
              <a:rPr lang="vi-VN"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và</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cơ</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thể</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sinh</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vật</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endParaRPr lang="en-US" sz="3600" b="1" dirty="0">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5"/>
          <a:stretch>
            <a:fillRect/>
          </a:stretch>
        </p:blipFill>
        <p:spPr>
          <a:xfrm>
            <a:off x="0" y="5539626"/>
            <a:ext cx="1049655" cy="961366"/>
          </a:xfrm>
          <a:prstGeom prst="rect">
            <a:avLst/>
          </a:prstGeom>
        </p:spPr>
      </p:pic>
    </p:spTree>
    <p:extLst>
      <p:ext uri="{BB962C8B-B14F-4D97-AF65-F5344CB8AC3E}">
        <p14:creationId xmlns:p14="http://schemas.microsoft.com/office/powerpoint/2010/main" val="4205477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barn(inVertical)">
                                      <p:cBhvr>
                                        <p:cTn id="18" dur="500"/>
                                        <p:tgtEl>
                                          <p:spTgt spid="27"/>
                                        </p:tgtEl>
                                      </p:cBhvr>
                                    </p:animEffect>
                                  </p:childTnLst>
                                </p:cTn>
                              </p:par>
                            </p:childTnLst>
                          </p:cTn>
                        </p:par>
                        <p:par>
                          <p:cTn id="19" fill="hold">
                            <p:stCondLst>
                              <p:cond delay="500"/>
                            </p:stCondLst>
                            <p:childTnLst>
                              <p:par>
                                <p:cTn id="20" presetID="16" presetClass="entr" presetSubtype="21" fill="hold" grpId="0" nodeType="after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arn(inVertical)">
                                      <p:cBhvr>
                                        <p:cTn id="2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2"/>
          <a:stretch>
            <a:fillRect/>
          </a:stretch>
        </p:blipFill>
        <p:spPr>
          <a:xfrm>
            <a:off x="-71680" y="1375266"/>
            <a:ext cx="1049655" cy="961366"/>
          </a:xfrm>
          <a:prstGeom prst="rect">
            <a:avLst/>
          </a:prstGeom>
        </p:spPr>
      </p:pic>
      <p:sp>
        <p:nvSpPr>
          <p:cNvPr id="29" name="Freeform: Shape 4">
            <a:extLst>
              <a:ext uri="{FF2B5EF4-FFF2-40B4-BE49-F238E27FC236}">
                <a16:creationId xmlns:a16="http://schemas.microsoft.com/office/drawing/2014/main" xmlns="" id="{1D76DCDE-4A45-F119-3D5E-3A4FB22C6748}"/>
              </a:ext>
            </a:extLst>
          </p:cNvPr>
          <p:cNvSpPr/>
          <p:nvPr/>
        </p:nvSpPr>
        <p:spPr>
          <a:xfrm>
            <a:off x="730939" y="1225637"/>
            <a:ext cx="10773262" cy="1960020"/>
          </a:xfrm>
          <a:custGeom>
            <a:avLst/>
            <a:gdLst>
              <a:gd name="connsiteX0" fmla="*/ 0 w 3125390"/>
              <a:gd name="connsiteY0" fmla="*/ 0 h 1875234"/>
              <a:gd name="connsiteX1" fmla="*/ 3125390 w 3125390"/>
              <a:gd name="connsiteY1" fmla="*/ 0 h 1875234"/>
              <a:gd name="connsiteX2" fmla="*/ 3125390 w 3125390"/>
              <a:gd name="connsiteY2" fmla="*/ 1875234 h 1875234"/>
              <a:gd name="connsiteX3" fmla="*/ 0 w 3125390"/>
              <a:gd name="connsiteY3" fmla="*/ 1875234 h 1875234"/>
              <a:gd name="connsiteX4" fmla="*/ 0 w 3125390"/>
              <a:gd name="connsiteY4" fmla="*/ 0 h 1875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5390" h="1875234">
                <a:moveTo>
                  <a:pt x="0" y="0"/>
                </a:moveTo>
                <a:lnTo>
                  <a:pt x="3125390" y="0"/>
                </a:lnTo>
                <a:lnTo>
                  <a:pt x="3125390" y="1875234"/>
                </a:lnTo>
                <a:lnTo>
                  <a:pt x="0" y="1875234"/>
                </a:lnTo>
                <a:lnTo>
                  <a:pt x="0" y="0"/>
                </a:lnTo>
                <a:close/>
              </a:path>
            </a:pathLst>
          </a:custGeom>
          <a:solidFill>
            <a:srgbClr val="FFCCFF"/>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4">
              <a:hueOff val="2126924"/>
              <a:satOff val="-3694"/>
              <a:lumOff val="-18236"/>
              <a:alphaOff val="0"/>
            </a:schemeClr>
          </a:fillRef>
          <a:effectRef idx="2">
            <a:schemeClr val="accent4">
              <a:hueOff val="2126924"/>
              <a:satOff val="-3694"/>
              <a:lumOff val="-18236"/>
              <a:alphaOff val="0"/>
            </a:schemeClr>
          </a:effectRef>
          <a:fontRef idx="minor">
            <a:schemeClr val="lt1"/>
          </a:fontRef>
        </p:style>
        <p:txBody>
          <a:bodyPr spcFirstLastPara="0" vert="horz" wrap="square" lIns="95250" tIns="95250" rIns="95250" bIns="95250" numCol="1" spcCol="1270" anchor="ctr" anchorCtr="0">
            <a:noAutofit/>
          </a:bodyPr>
          <a:lstStyle/>
          <a:p>
            <a:pPr algn="just">
              <a:spcAft>
                <a:spcPts val="800"/>
              </a:spcAft>
            </a:pPr>
            <a:endParaRPr lang="en-US" sz="2800" kern="1200">
              <a:solidFill>
                <a:schemeClr val="bg1"/>
              </a:solidFill>
            </a:endParaRPr>
          </a:p>
        </p:txBody>
      </p:sp>
      <p:sp>
        <p:nvSpPr>
          <p:cNvPr id="30" name="Rectangle 29"/>
          <p:cNvSpPr/>
          <p:nvPr/>
        </p:nvSpPr>
        <p:spPr>
          <a:xfrm>
            <a:off x="977975" y="1321365"/>
            <a:ext cx="10454433" cy="1754326"/>
          </a:xfrm>
          <a:prstGeom prst="rect">
            <a:avLst/>
          </a:prstGeom>
        </p:spPr>
        <p:txBody>
          <a:bodyPr wrap="square">
            <a:spAutoFit/>
          </a:bodyPr>
          <a:lstStyle/>
          <a:p>
            <a:pPr marL="30480" marR="30480" algn="just">
              <a:spcAft>
                <a:spcPts val="1200"/>
              </a:spcAft>
            </a:pPr>
            <a:r>
              <a:rPr lang="vi-VN" sz="3600" b="1" dirty="0">
                <a:solidFill>
                  <a:srgbClr val="000000"/>
                </a:solidFill>
                <a:latin typeface="Calibri" panose="020F0502020204030204" pitchFamily="34" charset="0"/>
                <a:ea typeface="Calibri" panose="020F0502020204030204" pitchFamily="34" charset="0"/>
                <a:cs typeface="Calibri" panose="020F0502020204030204" pitchFamily="34" charset="0"/>
              </a:rPr>
              <a:t>2.</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Cung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cấp</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năng</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lượng</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cho</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các</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hoạt</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động</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sống</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của</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sinh</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vật</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như</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vận</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động</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cảm</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ứng</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sinh</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trưởng</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và</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phát</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triển</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sinh</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sản</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p>
        </p:txBody>
      </p:sp>
      <p:pic>
        <p:nvPicPr>
          <p:cNvPr id="3" name="Hình ảnh 2">
            <a:extLst>
              <a:ext uri="{FF2B5EF4-FFF2-40B4-BE49-F238E27FC236}">
                <a16:creationId xmlns:a16="http://schemas.microsoft.com/office/drawing/2014/main" xmlns="" id="{9F54EEB2-6A7C-F9B7-2A2A-9FC00A5C7492}"/>
              </a:ext>
            </a:extLst>
          </p:cNvPr>
          <p:cNvPicPr>
            <a:picLocks noChangeAspect="1"/>
          </p:cNvPicPr>
          <p:nvPr/>
        </p:nvPicPr>
        <p:blipFill>
          <a:blip r:embed="rId3"/>
          <a:stretch>
            <a:fillRect/>
          </a:stretch>
        </p:blipFill>
        <p:spPr>
          <a:xfrm>
            <a:off x="0" y="3214350"/>
            <a:ext cx="11796782" cy="3645724"/>
          </a:xfrm>
          <a:prstGeom prst="rect">
            <a:avLst/>
          </a:prstGeom>
        </p:spPr>
      </p:pic>
      <p:sp>
        <p:nvSpPr>
          <p:cNvPr id="2" name="Rectangle 4">
            <a:extLst>
              <a:ext uri="{FF2B5EF4-FFF2-40B4-BE49-F238E27FC236}">
                <a16:creationId xmlns:a16="http://schemas.microsoft.com/office/drawing/2014/main" xmlns="" id="{EB1A2BE1-E5C9-A324-73AE-A186D85341B5}"/>
              </a:ext>
            </a:extLst>
          </p:cNvPr>
          <p:cNvSpPr/>
          <p:nvPr/>
        </p:nvSpPr>
        <p:spPr>
          <a:xfrm>
            <a:off x="280317" y="-2074"/>
            <a:ext cx="11223884" cy="1323439"/>
          </a:xfrm>
          <a:prstGeom prst="rect">
            <a:avLst/>
          </a:prstGeom>
        </p:spPr>
        <p:txBody>
          <a:bodyPr wrap="square">
            <a:spAutoFit/>
          </a:bodyPr>
          <a:lstStyle/>
          <a:p>
            <a:pPr algn="ctr">
              <a:defRPr/>
            </a:pPr>
            <a:r>
              <a:rPr lang="en-US" altLang="vi-VN" sz="4000" b="1" kern="0" dirty="0">
                <a:solidFill>
                  <a:srgbClr val="FF0000"/>
                </a:solidFill>
                <a:latin typeface="Calibri" panose="020F0502020204030204" pitchFamily="34" charset="0"/>
                <a:ea typeface="Calibri" panose="020F0502020204030204" pitchFamily="34" charset="0"/>
                <a:cs typeface="Calibri" panose="020F0502020204030204" pitchFamily="34" charset="0"/>
              </a:rPr>
              <a:t>I. VAI TRÒ CỦA TRAO ĐỔI CHẤT &amp; CHUYỂN HOÁ NĂNG LƯỢNG ĐỐI VỚI SINH VẬT</a:t>
            </a:r>
            <a:endParaRPr lang="en-US" sz="40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50301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barn(inVertical)">
                                      <p:cBhvr>
                                        <p:cTn id="10" dur="500"/>
                                        <p:tgtEl>
                                          <p:spTgt spid="2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barn(inVertical)">
                                      <p:cBhvr>
                                        <p:cTn id="1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190112" y="1445838"/>
            <a:ext cx="4001888" cy="3232592"/>
          </a:xfrm>
          <a:prstGeom prst="roundRect">
            <a:avLst/>
          </a:prstGeom>
        </p:spPr>
      </p:pic>
      <p:sp>
        <p:nvSpPr>
          <p:cNvPr id="24" name="Freeform: Shape 4">
            <a:extLst>
              <a:ext uri="{FF2B5EF4-FFF2-40B4-BE49-F238E27FC236}">
                <a16:creationId xmlns:a16="http://schemas.microsoft.com/office/drawing/2014/main" xmlns="" id="{1D76DCDE-4A45-F119-3D5E-3A4FB22C6748}"/>
              </a:ext>
            </a:extLst>
          </p:cNvPr>
          <p:cNvSpPr/>
          <p:nvPr/>
        </p:nvSpPr>
        <p:spPr>
          <a:xfrm>
            <a:off x="272159" y="4717984"/>
            <a:ext cx="11647682" cy="1833434"/>
          </a:xfrm>
          <a:custGeom>
            <a:avLst/>
            <a:gdLst>
              <a:gd name="connsiteX0" fmla="*/ 0 w 3125390"/>
              <a:gd name="connsiteY0" fmla="*/ 0 h 1875234"/>
              <a:gd name="connsiteX1" fmla="*/ 3125390 w 3125390"/>
              <a:gd name="connsiteY1" fmla="*/ 0 h 1875234"/>
              <a:gd name="connsiteX2" fmla="*/ 3125390 w 3125390"/>
              <a:gd name="connsiteY2" fmla="*/ 1875234 h 1875234"/>
              <a:gd name="connsiteX3" fmla="*/ 0 w 3125390"/>
              <a:gd name="connsiteY3" fmla="*/ 1875234 h 1875234"/>
              <a:gd name="connsiteX4" fmla="*/ 0 w 3125390"/>
              <a:gd name="connsiteY4" fmla="*/ 0 h 1875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5390" h="1875234">
                <a:moveTo>
                  <a:pt x="0" y="0"/>
                </a:moveTo>
                <a:lnTo>
                  <a:pt x="3125390" y="0"/>
                </a:lnTo>
                <a:lnTo>
                  <a:pt x="3125390" y="1875234"/>
                </a:lnTo>
                <a:lnTo>
                  <a:pt x="0" y="1875234"/>
                </a:lnTo>
                <a:lnTo>
                  <a:pt x="0" y="0"/>
                </a:lnTo>
                <a:close/>
              </a:path>
            </a:pathLst>
          </a:custGeom>
          <a:solidFill>
            <a:srgbClr val="FFCCFF"/>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4">
              <a:hueOff val="2126924"/>
              <a:satOff val="-3694"/>
              <a:lumOff val="-18236"/>
              <a:alphaOff val="0"/>
            </a:schemeClr>
          </a:fillRef>
          <a:effectRef idx="2">
            <a:schemeClr val="accent4">
              <a:hueOff val="2126924"/>
              <a:satOff val="-3694"/>
              <a:lumOff val="-18236"/>
              <a:alphaOff val="0"/>
            </a:schemeClr>
          </a:effectRef>
          <a:fontRef idx="minor">
            <a:schemeClr val="lt1"/>
          </a:fontRef>
        </p:style>
        <p:txBody>
          <a:bodyPr spcFirstLastPara="0" vert="horz" wrap="square" lIns="95250" tIns="95250" rIns="95250" bIns="95250" numCol="1" spcCol="1270" anchor="ctr" anchorCtr="0">
            <a:noAutofit/>
          </a:bodyPr>
          <a:lstStyle/>
          <a:p>
            <a:pPr algn="just">
              <a:spcAft>
                <a:spcPts val="800"/>
              </a:spcAft>
            </a:pPr>
            <a:endParaRPr lang="en-US" sz="3600" b="1" kern="12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26" name="Rectangle 25"/>
          <p:cNvSpPr/>
          <p:nvPr/>
        </p:nvSpPr>
        <p:spPr>
          <a:xfrm>
            <a:off x="514916" y="4757538"/>
            <a:ext cx="11404925" cy="1754326"/>
          </a:xfrm>
          <a:prstGeom prst="rect">
            <a:avLst/>
          </a:prstGeom>
        </p:spPr>
        <p:txBody>
          <a:bodyPr wrap="square">
            <a:spAutoFit/>
          </a:bodyPr>
          <a:lstStyle/>
          <a:p>
            <a:pPr marL="30480" marR="30480" algn="just">
              <a:spcAft>
                <a:spcPts val="1200"/>
              </a:spcAft>
            </a:pPr>
            <a:r>
              <a:rPr lang="vi-VN" sz="3600" b="1" dirty="0">
                <a:solidFill>
                  <a:srgbClr val="000000"/>
                </a:solidFill>
                <a:latin typeface="Calibri" panose="020F0502020204030204" pitchFamily="34" charset="0"/>
                <a:ea typeface="Calibri" panose="020F0502020204030204" pitchFamily="34" charset="0"/>
                <a:cs typeface="Calibri" panose="020F0502020204030204" pitchFamily="34" charset="0"/>
              </a:rPr>
              <a:t>3.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Bài</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tiết</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các</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chất</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dư</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thừa</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chất</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độc</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hại</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ra</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ngoài</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môi</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trường</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nhằm</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đảm</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bảo</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hoạt</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động</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sống</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bình</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thường</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của</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cơ</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thể</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p>
        </p:txBody>
      </p:sp>
      <p:pic>
        <p:nvPicPr>
          <p:cNvPr id="3" name="Hình ảnh 2">
            <a:extLst>
              <a:ext uri="{FF2B5EF4-FFF2-40B4-BE49-F238E27FC236}">
                <a16:creationId xmlns:a16="http://schemas.microsoft.com/office/drawing/2014/main" xmlns="" id="{D7357B48-4523-FDA4-F249-30C580F4FA7E}"/>
              </a:ext>
            </a:extLst>
          </p:cNvPr>
          <p:cNvPicPr>
            <a:picLocks noChangeAspect="1"/>
          </p:cNvPicPr>
          <p:nvPr/>
        </p:nvPicPr>
        <p:blipFill>
          <a:blip r:embed="rId3"/>
          <a:stretch>
            <a:fillRect/>
          </a:stretch>
        </p:blipFill>
        <p:spPr>
          <a:xfrm>
            <a:off x="514916" y="802181"/>
            <a:ext cx="7922187" cy="3815923"/>
          </a:xfrm>
          <a:prstGeom prst="rect">
            <a:avLst/>
          </a:prstGeom>
        </p:spPr>
      </p:pic>
      <p:sp>
        <p:nvSpPr>
          <p:cNvPr id="4" name="Rectangle 4">
            <a:extLst>
              <a:ext uri="{FF2B5EF4-FFF2-40B4-BE49-F238E27FC236}">
                <a16:creationId xmlns:a16="http://schemas.microsoft.com/office/drawing/2014/main" xmlns="" id="{C5250E22-FC28-C914-39AB-26203DF61E7F}"/>
              </a:ext>
            </a:extLst>
          </p:cNvPr>
          <p:cNvSpPr/>
          <p:nvPr/>
        </p:nvSpPr>
        <p:spPr>
          <a:xfrm>
            <a:off x="280317" y="-2074"/>
            <a:ext cx="11223884" cy="1323439"/>
          </a:xfrm>
          <a:prstGeom prst="rect">
            <a:avLst/>
          </a:prstGeom>
        </p:spPr>
        <p:txBody>
          <a:bodyPr wrap="square">
            <a:spAutoFit/>
          </a:bodyPr>
          <a:lstStyle/>
          <a:p>
            <a:pPr algn="ctr">
              <a:defRPr/>
            </a:pPr>
            <a:r>
              <a:rPr lang="en-US" altLang="vi-VN" sz="4000" b="1" kern="0" dirty="0">
                <a:solidFill>
                  <a:srgbClr val="FF0000"/>
                </a:solidFill>
                <a:latin typeface="Calibri" panose="020F0502020204030204" pitchFamily="34" charset="0"/>
                <a:ea typeface="Calibri" panose="020F0502020204030204" pitchFamily="34" charset="0"/>
                <a:cs typeface="Calibri" panose="020F0502020204030204" pitchFamily="34" charset="0"/>
              </a:rPr>
              <a:t>I. VAI TRÒ CỦA TRAO ĐỔI CHẤT &amp; CHUYỂN HOÁ NĂNG LƯỢNG ĐỐI VỚI SINH VẬT</a:t>
            </a:r>
            <a:endParaRPr lang="en-US" sz="40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44153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left)">
                                      <p:cBhvr>
                                        <p:cTn id="1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4">
            <a:extLst>
              <a:ext uri="{FF2B5EF4-FFF2-40B4-BE49-F238E27FC236}">
                <a16:creationId xmlns:a16="http://schemas.microsoft.com/office/drawing/2014/main" xmlns="" id="{1D76DCDE-4A45-F119-3D5E-3A4FB22C6748}"/>
              </a:ext>
            </a:extLst>
          </p:cNvPr>
          <p:cNvSpPr/>
          <p:nvPr/>
        </p:nvSpPr>
        <p:spPr>
          <a:xfrm>
            <a:off x="3265714" y="1061403"/>
            <a:ext cx="8088086" cy="3057634"/>
          </a:xfrm>
          <a:custGeom>
            <a:avLst/>
            <a:gdLst>
              <a:gd name="connsiteX0" fmla="*/ 0 w 3125390"/>
              <a:gd name="connsiteY0" fmla="*/ 0 h 1875234"/>
              <a:gd name="connsiteX1" fmla="*/ 3125390 w 3125390"/>
              <a:gd name="connsiteY1" fmla="*/ 0 h 1875234"/>
              <a:gd name="connsiteX2" fmla="*/ 3125390 w 3125390"/>
              <a:gd name="connsiteY2" fmla="*/ 1875234 h 1875234"/>
              <a:gd name="connsiteX3" fmla="*/ 0 w 3125390"/>
              <a:gd name="connsiteY3" fmla="*/ 1875234 h 1875234"/>
              <a:gd name="connsiteX4" fmla="*/ 0 w 3125390"/>
              <a:gd name="connsiteY4" fmla="*/ 0 h 1875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5390" h="1875234">
                <a:moveTo>
                  <a:pt x="0" y="0"/>
                </a:moveTo>
                <a:lnTo>
                  <a:pt x="3125390" y="0"/>
                </a:lnTo>
                <a:lnTo>
                  <a:pt x="3125390" y="1875234"/>
                </a:lnTo>
                <a:lnTo>
                  <a:pt x="0" y="1875234"/>
                </a:lnTo>
                <a:lnTo>
                  <a:pt x="0" y="0"/>
                </a:lnTo>
                <a:close/>
              </a:path>
            </a:pathLst>
          </a:custGeom>
          <a:solidFill>
            <a:schemeClr val="tx2">
              <a:lumMod val="75000"/>
              <a:lumOff val="25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4">
              <a:hueOff val="2126924"/>
              <a:satOff val="-3694"/>
              <a:lumOff val="-18236"/>
              <a:alphaOff val="0"/>
            </a:schemeClr>
          </a:fillRef>
          <a:effectRef idx="2">
            <a:schemeClr val="accent4">
              <a:hueOff val="2126924"/>
              <a:satOff val="-3694"/>
              <a:lumOff val="-18236"/>
              <a:alphaOff val="0"/>
            </a:schemeClr>
          </a:effectRef>
          <a:fontRef idx="minor">
            <a:schemeClr val="lt1"/>
          </a:fontRef>
        </p:style>
        <p:txBody>
          <a:bodyPr spcFirstLastPara="0" vert="horz" wrap="square" lIns="95250" tIns="95250" rIns="95250" bIns="95250" numCol="1" spcCol="1270" anchor="ctr" anchorCtr="0">
            <a:noAutofit/>
          </a:bodyPr>
          <a:lstStyle/>
          <a:p>
            <a:pPr algn="just">
              <a:spcAft>
                <a:spcPts val="800"/>
              </a:spcAft>
            </a:pPr>
            <a:r>
              <a:rPr 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Các</a:t>
            </a: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dấu</a:t>
            </a: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hiệu</a:t>
            </a: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các</a:t>
            </a: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giai</a:t>
            </a: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đoạn</a:t>
            </a: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các</a:t>
            </a: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phương</a:t>
            </a: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thức</a:t>
            </a: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của</a:t>
            </a: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trao</a:t>
            </a: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đổi</a:t>
            </a: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chất</a:t>
            </a: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chuyển</a:t>
            </a: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hoá</a:t>
            </a: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năng</a:t>
            </a: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lượng</a:t>
            </a: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là</a:t>
            </a: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gì</a:t>
            </a: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Chúng</a:t>
            </a: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ta </a:t>
            </a:r>
            <a:r>
              <a:rPr 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cùng</a:t>
            </a: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nhau</a:t>
            </a: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làm</a:t>
            </a: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việc</a:t>
            </a: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nhóm</a:t>
            </a: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để</a:t>
            </a: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tìm</a:t>
            </a: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hiểu</a:t>
            </a: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các</a:t>
            </a: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vấn</a:t>
            </a: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đề</a:t>
            </a: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này</a:t>
            </a:r>
            <a:endParaRPr lang="en-US" sz="3600" b="1" kern="1200" dirty="0">
              <a:solidFill>
                <a:srgbClr val="FFFF00"/>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xmlns="" id="{10217087-77B0-1603-EAC0-C528318C41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3865" y="1547151"/>
            <a:ext cx="3643491" cy="5143772"/>
          </a:xfrm>
          <a:prstGeom prst="rect">
            <a:avLst/>
          </a:prstGeom>
        </p:spPr>
      </p:pic>
      <p:pic>
        <p:nvPicPr>
          <p:cNvPr id="6" name="Picture 8"/>
          <p:cNvPicPr>
            <a:picLocks noChangeAspect="1"/>
          </p:cNvPicPr>
          <p:nvPr/>
        </p:nvPicPr>
        <p:blipFill>
          <a:blip r:embed="rId3"/>
          <a:srcRect/>
          <a:stretch>
            <a:fillRect/>
          </a:stretch>
        </p:blipFill>
        <p:spPr>
          <a:xfrm>
            <a:off x="6859012" y="4118177"/>
            <a:ext cx="5332988" cy="2739823"/>
          </a:xfrm>
          <a:prstGeom prst="rect">
            <a:avLst/>
          </a:prstGeom>
        </p:spPr>
      </p:pic>
    </p:spTree>
    <p:extLst>
      <p:ext uri="{BB962C8B-B14F-4D97-AF65-F5344CB8AC3E}">
        <p14:creationId xmlns:p14="http://schemas.microsoft.com/office/powerpoint/2010/main" val="194941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111</TotalTime>
  <Words>2102</Words>
  <Application>Microsoft Office PowerPoint</Application>
  <PresentationFormat>Custom</PresentationFormat>
  <Paragraphs>204</Paragraphs>
  <Slides>46</Slides>
  <Notes>6</Notes>
  <HiddenSlides>0</HiddenSlides>
  <MMClips>0</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 Thi Thao Suong</dc:creator>
  <cp:lastModifiedBy>MacBook</cp:lastModifiedBy>
  <cp:revision>12</cp:revision>
  <dcterms:created xsi:type="dcterms:W3CDTF">2024-07-29T10:36:36Z</dcterms:created>
  <dcterms:modified xsi:type="dcterms:W3CDTF">2025-06-14T01:15:08Z</dcterms:modified>
</cp:coreProperties>
</file>