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70" r:id="rId5"/>
    <p:sldId id="258" r:id="rId6"/>
    <p:sldId id="281" r:id="rId7"/>
    <p:sldId id="282" r:id="rId8"/>
    <p:sldId id="289" r:id="rId9"/>
    <p:sldId id="290" r:id="rId10"/>
    <p:sldId id="291" r:id="rId11"/>
    <p:sldId id="292" r:id="rId12"/>
    <p:sldId id="259" r:id="rId13"/>
    <p:sldId id="298" r:id="rId14"/>
    <p:sldId id="260" r:id="rId15"/>
    <p:sldId id="299" r:id="rId16"/>
    <p:sldId id="301" r:id="rId17"/>
    <p:sldId id="300" r:id="rId18"/>
    <p:sldId id="303" r:id="rId19"/>
    <p:sldId id="308" r:id="rId20"/>
    <p:sldId id="309" r:id="rId21"/>
    <p:sldId id="310" r:id="rId22"/>
    <p:sldId id="304" r:id="rId23"/>
    <p:sldId id="305" r:id="rId24"/>
    <p:sldId id="312" r:id="rId25"/>
    <p:sldId id="273" r:id="rId26"/>
    <p:sldId id="269" r:id="rId27"/>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66"/>
      </p:cViewPr>
      <p:guideLst>
        <p:guide orient="horz" pos="2160"/>
        <p:guide pos="290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16.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4CDC7F-0E16-4E41-9D84-4A6EEA09BA3E}"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ACEDC3-C990-4D92-AB10-B0D21886EC4C}"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lgn="ctr" eaLnBrk="1" hangingPunct="1">
              <a:spcBef>
                <a:spcPct val="0"/>
              </a:spcBef>
            </a:pPr>
            <a:r>
              <a:rPr lang="en-GB" sz="1000" i="1" smtClean="0">
                <a:solidFill>
                  <a:srgbClr val="0000CC"/>
                </a:solidFill>
              </a:rPr>
              <a:t>\</a:t>
            </a:r>
            <a:endParaRPr lang="en-GB" sz="1000" i="1" smtClean="0">
              <a:solidFill>
                <a:srgbClr val="0000CC"/>
              </a:solidFill>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68F00A-4480-4942-B42D-8AE78A59F0AE}" type="slidenum">
              <a:rPr lang="en-US" smtClean="0">
                <a:solidFill>
                  <a:srgbClr val="000000"/>
                </a:solidFill>
              </a:rPr>
            </a:fld>
            <a:endParaRPr 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7A80B2-D3D3-4807-9B81-72CAEF07159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9D2EB-6547-46FA-A24B-6BB4BFAAF565}"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0D7A80B2-D3D3-4807-9B81-72CAEF07159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9D2EB-6547-46FA-A24B-6BB4BFAAF565}"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0D7A80B2-D3D3-4807-9B81-72CAEF07159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9D2EB-6547-46FA-A24B-6BB4BFAAF565}"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0D7A80B2-D3D3-4807-9B81-72CAEF07159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9D2EB-6547-46FA-A24B-6BB4BFAAF565}"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0D7A80B2-D3D3-4807-9B81-72CAEF07159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9D2EB-6547-46FA-A24B-6BB4BFAAF565}"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0D7A80B2-D3D3-4807-9B81-72CAEF07159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A9D2EB-6547-46FA-A24B-6BB4BFAAF565}"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0D7A80B2-D3D3-4807-9B81-72CAEF071598}"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A9D2EB-6547-46FA-A24B-6BB4BFAAF565}"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7A80B2-D3D3-4807-9B81-72CAEF071598}"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A9D2EB-6547-46FA-A24B-6BB4BFAAF565}"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7A80B2-D3D3-4807-9B81-72CAEF071598}"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A9D2EB-6547-46FA-A24B-6BB4BFAAF565}"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0D7A80B2-D3D3-4807-9B81-72CAEF07159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A9D2EB-6547-46FA-A24B-6BB4BFAAF565}"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0D7A80B2-D3D3-4807-9B81-72CAEF07159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A9D2EB-6547-46FA-A24B-6BB4BFAAF565}"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7A80B2-D3D3-4807-9B81-72CAEF071598}"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9D2EB-6547-46FA-A24B-6BB4BFAAF565}"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tags" Target="../tags/tag4.xml"/><Relationship Id="rId7" Type="http://schemas.openxmlformats.org/officeDocument/2006/relationships/image" Target="../media/image4.wmf"/><Relationship Id="rId6" Type="http://schemas.openxmlformats.org/officeDocument/2006/relationships/tags" Target="../tags/tag3.xml"/><Relationship Id="rId5" Type="http://schemas.openxmlformats.org/officeDocument/2006/relationships/image" Target="../media/image3.wmf"/><Relationship Id="rId4" Type="http://schemas.openxmlformats.org/officeDocument/2006/relationships/tags" Target="../tags/tag2.xml"/><Relationship Id="rId3" Type="http://schemas.openxmlformats.org/officeDocument/2006/relationships/image" Target="../media/image2.GIF"/><Relationship Id="rId2" Type="http://schemas.openxmlformats.org/officeDocument/2006/relationships/tags" Target="../tags/tag1.xml"/><Relationship Id="rId12" Type="http://schemas.openxmlformats.org/officeDocument/2006/relationships/notesSlide" Target="../notesSlides/notesSlide1.xml"/><Relationship Id="rId11" Type="http://schemas.openxmlformats.org/officeDocument/2006/relationships/slideLayout" Target="../slideLayouts/slideLayout7.xml"/><Relationship Id="rId10" Type="http://schemas.openxmlformats.org/officeDocument/2006/relationships/tags" Target="../tags/tag6.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6.xml"/><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GIF"/><Relationship Id="rId1" Type="http://schemas.openxmlformats.org/officeDocument/2006/relationships/image" Target="../media/image11.wmf"/></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slide" Target="slide4.xml"/><Relationship Id="rId2" Type="http://schemas.openxmlformats.org/officeDocument/2006/relationships/image" Target="../media/image12.GIF"/><Relationship Id="rId1" Type="http://schemas.openxmlformats.org/officeDocument/2006/relationships/image" Target="../media/image11.wmf"/></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slide" Target="slide4.xml"/><Relationship Id="rId2" Type="http://schemas.openxmlformats.org/officeDocument/2006/relationships/image" Target="../media/image12.GIF"/><Relationship Id="rId1" Type="http://schemas.openxmlformats.org/officeDocument/2006/relationships/image" Target="../media/image11.wmf"/></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slide" Target="slide4.xml"/><Relationship Id="rId2" Type="http://schemas.openxmlformats.org/officeDocument/2006/relationships/image" Target="../media/image12.GIF"/><Relationship Id="rId1"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rames PPT 00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7625"/>
            <a:ext cx="9144000"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descr="flower1_div_md_wht"/>
          <p:cNvPicPr>
            <a:picLocks noChangeAspect="1" noChangeArrowheads="1" noCrop="1"/>
          </p:cNvPicPr>
          <p:nvPr>
            <p:custDataLst>
              <p:tags r:id="rId2"/>
            </p:custDataLst>
          </p:nvPr>
        </p:nvPicPr>
        <p:blipFill>
          <a:blip r:embed="rId3"/>
          <a:srcRect/>
          <a:stretch>
            <a:fillRect/>
          </a:stretch>
        </p:blipFill>
        <p:spPr bwMode="auto">
          <a:xfrm>
            <a:off x="3505200" y="6308008"/>
            <a:ext cx="1708414" cy="272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76" descr="FIREWRK6"/>
          <p:cNvPicPr>
            <a:picLocks noChangeAspect="1" noChangeArrowheads="1"/>
          </p:cNvPicPr>
          <p:nvPr>
            <p:custDataLst>
              <p:tags r:id="rId4"/>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794940" y="5269070"/>
            <a:ext cx="542132" cy="53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83" descr="FIREWRK8"/>
          <p:cNvPicPr>
            <a:picLocks noChangeAspect="1" noChangeArrowheads="1"/>
          </p:cNvPicPr>
          <p:nvPr>
            <p:custDataLst>
              <p:tags r:id="rId6"/>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7193107" y="4993568"/>
            <a:ext cx="833438" cy="815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84" descr="FIREWRK6"/>
          <p:cNvPicPr>
            <a:picLocks noChangeAspect="1" noChangeArrowheads="1"/>
          </p:cNvPicPr>
          <p:nvPr>
            <p:custDataLst>
              <p:tags r:id="rId8"/>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6713816" y="499176"/>
            <a:ext cx="667429" cy="66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86" descr="FIREWRK8"/>
          <p:cNvPicPr>
            <a:picLocks noChangeAspect="1" noChangeArrowheads="1"/>
          </p:cNvPicPr>
          <p:nvPr>
            <p:custDataLst>
              <p:tags r:id="rId9"/>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1266915" y="550345"/>
            <a:ext cx="752296" cy="73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530564" y="510521"/>
            <a:ext cx="3886200" cy="584775"/>
          </a:xfrm>
          <a:prstGeom prst="rect">
            <a:avLst/>
          </a:prstGeom>
          <a:noFill/>
        </p:spPr>
        <p:txBody>
          <a:bodyPr wrap="square" rtlCol="0">
            <a:spAutoFit/>
          </a:bodyPr>
          <a:lstStyle/>
          <a:p>
            <a:pPr algn="ctr"/>
            <a:r>
              <a:rPr lang="en-US" sz="3200" b="1" smtClean="0">
                <a:solidFill>
                  <a:srgbClr val="00B050"/>
                </a:solidFill>
                <a:latin typeface="Arial" panose="020B0604020202020204" pitchFamily="34" charset="0"/>
                <a:cs typeface="Arial" panose="020B0604020202020204" pitchFamily="34" charset="0"/>
              </a:rPr>
              <a:t>SINH HỌC 10</a:t>
            </a:r>
            <a:endParaRPr lang="en-US" sz="3200" b="1" dirty="0">
              <a:solidFill>
                <a:srgbClr val="00B050"/>
              </a:solidFill>
              <a:latin typeface="Arial" panose="020B0604020202020204" pitchFamily="34" charset="0"/>
              <a:cs typeface="Arial" panose="020B0604020202020204" pitchFamily="34" charset="0"/>
            </a:endParaRPr>
          </a:p>
        </p:txBody>
      </p:sp>
      <p:sp>
        <p:nvSpPr>
          <p:cNvPr id="14" name="Rectangle 13"/>
          <p:cNvSpPr/>
          <p:nvPr/>
        </p:nvSpPr>
        <p:spPr>
          <a:xfrm>
            <a:off x="285720" y="2731919"/>
            <a:ext cx="8858280" cy="1446550"/>
          </a:xfrm>
          <a:prstGeom prst="rect">
            <a:avLst/>
          </a:prstGeom>
          <a:noFill/>
        </p:spPr>
        <p:txBody>
          <a:bodyPr>
            <a:spAutoFit/>
          </a:bodyPr>
          <a:lstStyle/>
          <a:p>
            <a:pPr algn="ctr">
              <a:defRPr/>
            </a:pPr>
            <a:r>
              <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CHÀO MỪNG QUÝ THẦY CÔ GIÁO ĐẾN DỰ </a:t>
            </a:r>
            <a:r>
              <a:rPr lang="en-US" sz="4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TiẾT</a:t>
            </a:r>
            <a:r>
              <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4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HỌC</a:t>
            </a:r>
            <a:r>
              <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 </a:t>
            </a:r>
            <a:endPar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6060" y="227380"/>
            <a:ext cx="8147626" cy="76200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 name="Rectangle 2"/>
          <p:cNvSpPr/>
          <p:nvPr>
            <p:custDataLst>
              <p:tags r:id="rId1"/>
            </p:custDataLst>
          </p:nvPr>
        </p:nvSpPr>
        <p:spPr>
          <a:xfrm>
            <a:off x="651163" y="306424"/>
            <a:ext cx="8112990" cy="523220"/>
          </a:xfrm>
          <a:prstGeom prst="rect">
            <a:avLst/>
          </a:prstGeom>
          <a:noFill/>
          <a:ln>
            <a:noFill/>
          </a:ln>
        </p:spPr>
        <p:txBody>
          <a:bodyPr wrap="none" lIns="91440" tIns="45720" rIns="91440" bIns="45720">
            <a:spAutoFit/>
          </a:bodyPr>
          <a:lstStyle/>
          <a:p>
            <a:pPr algn="ctr"/>
            <a:r>
              <a:rPr lang="en-US" sz="2800" smtClean="0">
                <a:ln w="22225">
                  <a:solidFill>
                    <a:srgbClr val="FFFF00"/>
                  </a:solidFill>
                  <a:prstDash val="solid"/>
                </a:ln>
                <a:solidFill>
                  <a:srgbClr val="FFFF00"/>
                </a:solidFill>
                <a:latin typeface="Arial" panose="020B0604020202020204" pitchFamily="34" charset="0"/>
                <a:cs typeface="Arial" panose="020B0604020202020204" pitchFamily="34" charset="0"/>
              </a:rPr>
              <a:t>HỆ THỐNG NỘI DUNG KIẾN THỨC CHƯƠNG 5</a:t>
            </a:r>
            <a:endParaRPr lang="en-US" sz="2800" b="1" cap="none" spc="0" dirty="0">
              <a:ln w="22225">
                <a:solidFill>
                  <a:srgbClr val="FFFF00"/>
                </a:solidFill>
                <a:prstDash val="solid"/>
              </a:ln>
              <a:solidFill>
                <a:srgbClr val="FFFF00"/>
              </a:solidFill>
              <a:effectLst/>
              <a:latin typeface="Arial" panose="020B0604020202020204" pitchFamily="34" charset="0"/>
              <a:cs typeface="Arial" panose="020B0604020202020204" pitchFamily="34" charset="0"/>
            </a:endParaRPr>
          </a:p>
        </p:txBody>
      </p:sp>
      <p:sp>
        <p:nvSpPr>
          <p:cNvPr id="5" name="Rectangle 4"/>
          <p:cNvSpPr/>
          <p:nvPr/>
        </p:nvSpPr>
        <p:spPr>
          <a:xfrm>
            <a:off x="630864" y="1527331"/>
            <a:ext cx="8533918" cy="830997"/>
          </a:xfrm>
          <a:prstGeom prst="rect">
            <a:avLst/>
          </a:prstGeom>
          <a:solidFill>
            <a:schemeClr val="accent5">
              <a:lumMod val="20000"/>
              <a:lumOff val="80000"/>
            </a:schemeClr>
          </a:solidFill>
        </p:spPr>
        <p:txBody>
          <a:bodyPr wrap="square">
            <a:spAutoFit/>
          </a:bodyPr>
          <a:lstStyle/>
          <a:p>
            <a:r>
              <a:rPr lang="en-US" sz="2400">
                <a:solidFill>
                  <a:srgbClr val="002060"/>
                </a:solidFill>
                <a:latin typeface="Arial" panose="020B0604020202020204" pitchFamily="34" charset="0"/>
                <a:cs typeface="Arial" panose="020B0604020202020204" pitchFamily="34" charset="0"/>
              </a:rPr>
              <a:t>L</a:t>
            </a:r>
            <a:r>
              <a:rPr lang="vi-VN" sz="2400" smtClean="0">
                <a:solidFill>
                  <a:srgbClr val="002060"/>
                </a:solidFill>
                <a:latin typeface="Arial" panose="020B0604020202020204" pitchFamily="34" charset="0"/>
                <a:cs typeface="Arial" panose="020B0604020202020204" pitchFamily="34" charset="0"/>
              </a:rPr>
              <a:t>ớp </a:t>
            </a:r>
            <a:r>
              <a:rPr lang="en-US" sz="2400" smtClean="0">
                <a:solidFill>
                  <a:srgbClr val="002060"/>
                </a:solidFill>
                <a:latin typeface="Arial" panose="020B0604020202020204" pitchFamily="34" charset="0"/>
                <a:cs typeface="Arial" panose="020B0604020202020204" pitchFamily="34" charset="0"/>
              </a:rPr>
              <a:t>chia </a:t>
            </a:r>
            <a:r>
              <a:rPr lang="vi-VN" sz="2400" smtClean="0">
                <a:solidFill>
                  <a:srgbClr val="002060"/>
                </a:solidFill>
                <a:latin typeface="Arial" panose="020B0604020202020204" pitchFamily="34" charset="0"/>
                <a:cs typeface="Arial" panose="020B0604020202020204" pitchFamily="34" charset="0"/>
              </a:rPr>
              <a:t>thành </a:t>
            </a:r>
            <a:r>
              <a:rPr lang="vi-VN" sz="2400">
                <a:solidFill>
                  <a:srgbClr val="002060"/>
                </a:solidFill>
                <a:latin typeface="Arial" panose="020B0604020202020204" pitchFamily="34" charset="0"/>
                <a:cs typeface="Arial" panose="020B0604020202020204" pitchFamily="34" charset="0"/>
              </a:rPr>
              <a:t>5 nhóm và phân chia nhiệm vụ cho nhóm. Mỗi nhóm bốc thăm bài và vẽ sơ đồ tư duy về bài đó</a:t>
            </a:r>
            <a:r>
              <a:rPr lang="vi-VN" sz="2400" smtClean="0">
                <a:solidFill>
                  <a:srgbClr val="002060"/>
                </a:solidFill>
                <a:latin typeface="Arial" panose="020B0604020202020204" pitchFamily="34" charset="0"/>
                <a:cs typeface="Arial" panose="020B0604020202020204" pitchFamily="34" charset="0"/>
              </a:rPr>
              <a:t>.</a:t>
            </a:r>
            <a:endParaRPr lang="vi-VN" sz="2400">
              <a:solidFill>
                <a:srgbClr val="002060"/>
              </a:solidFill>
              <a:latin typeface="Arial" panose="020B0604020202020204" pitchFamily="34" charset="0"/>
              <a:cs typeface="Arial" panose="020B0604020202020204" pitchFamily="34" charset="0"/>
            </a:endParaRPr>
          </a:p>
        </p:txBody>
      </p:sp>
      <p:sp>
        <p:nvSpPr>
          <p:cNvPr id="6" name="Rectangle 5"/>
          <p:cNvSpPr/>
          <p:nvPr/>
        </p:nvSpPr>
        <p:spPr>
          <a:xfrm>
            <a:off x="609600" y="2558063"/>
            <a:ext cx="8534400" cy="1938992"/>
          </a:xfrm>
          <a:prstGeom prst="rect">
            <a:avLst/>
          </a:prstGeom>
          <a:solidFill>
            <a:schemeClr val="accent3">
              <a:lumMod val="20000"/>
              <a:lumOff val="80000"/>
            </a:schemeClr>
          </a:solidFill>
        </p:spPr>
        <p:txBody>
          <a:bodyPr wrap="square">
            <a:spAutoFit/>
          </a:bodyPr>
          <a:lstStyle/>
          <a:p>
            <a:r>
              <a:rPr lang="vi-VN" sz="2400">
                <a:solidFill>
                  <a:srgbClr val="002060"/>
                </a:solidFill>
                <a:latin typeface="Arial" panose="020B0604020202020204" pitchFamily="34" charset="0"/>
                <a:cs typeface="Arial" panose="020B0604020202020204" pitchFamily="34" charset="0"/>
              </a:rPr>
              <a:t>- Bài 22: Khái quát về vi sinh vật</a:t>
            </a:r>
            <a:endParaRPr lang="vi-VN" sz="2400">
              <a:solidFill>
                <a:srgbClr val="002060"/>
              </a:solidFill>
              <a:latin typeface="Arial" panose="020B0604020202020204" pitchFamily="34" charset="0"/>
              <a:cs typeface="Arial" panose="020B0604020202020204" pitchFamily="34" charset="0"/>
            </a:endParaRPr>
          </a:p>
          <a:p>
            <a:r>
              <a:rPr lang="vi-VN" sz="2400">
                <a:solidFill>
                  <a:srgbClr val="002060"/>
                </a:solidFill>
                <a:latin typeface="Arial" panose="020B0604020202020204" pitchFamily="34" charset="0"/>
                <a:cs typeface="Arial" panose="020B0604020202020204" pitchFamily="34" charset="0"/>
              </a:rPr>
              <a:t>- Bài 24: Quá trình tổng hợp và phân giải ở vi sinh vật</a:t>
            </a:r>
            <a:endParaRPr lang="vi-VN" sz="2400">
              <a:solidFill>
                <a:srgbClr val="002060"/>
              </a:solidFill>
              <a:latin typeface="Arial" panose="020B0604020202020204" pitchFamily="34" charset="0"/>
              <a:cs typeface="Arial" panose="020B0604020202020204" pitchFamily="34" charset="0"/>
            </a:endParaRPr>
          </a:p>
          <a:p>
            <a:r>
              <a:rPr lang="vi-VN" sz="2400">
                <a:solidFill>
                  <a:srgbClr val="002060"/>
                </a:solidFill>
                <a:latin typeface="Arial" panose="020B0604020202020204" pitchFamily="34" charset="0"/>
                <a:cs typeface="Arial" panose="020B0604020202020204" pitchFamily="34" charset="0"/>
              </a:rPr>
              <a:t>- Bài 25: Sinh trưởng và sinh sản ở vi sinh vật</a:t>
            </a:r>
            <a:endParaRPr lang="vi-VN" sz="2400">
              <a:solidFill>
                <a:srgbClr val="002060"/>
              </a:solidFill>
              <a:latin typeface="Arial" panose="020B0604020202020204" pitchFamily="34" charset="0"/>
              <a:cs typeface="Arial" panose="020B0604020202020204" pitchFamily="34" charset="0"/>
            </a:endParaRPr>
          </a:p>
          <a:p>
            <a:r>
              <a:rPr lang="vi-VN" sz="2400">
                <a:solidFill>
                  <a:srgbClr val="002060"/>
                </a:solidFill>
                <a:latin typeface="Arial" panose="020B0604020202020204" pitchFamily="34" charset="0"/>
                <a:cs typeface="Arial" panose="020B0604020202020204" pitchFamily="34" charset="0"/>
              </a:rPr>
              <a:t>- Bài 26: Công nghệ vi sinh vật</a:t>
            </a:r>
            <a:endParaRPr lang="vi-VN" sz="2400">
              <a:solidFill>
                <a:srgbClr val="002060"/>
              </a:solidFill>
              <a:latin typeface="Arial" panose="020B0604020202020204" pitchFamily="34" charset="0"/>
              <a:cs typeface="Arial" panose="020B0604020202020204" pitchFamily="34" charset="0"/>
            </a:endParaRPr>
          </a:p>
          <a:p>
            <a:r>
              <a:rPr lang="vi-VN" sz="2400">
                <a:solidFill>
                  <a:srgbClr val="002060"/>
                </a:solidFill>
                <a:latin typeface="Arial" panose="020B0604020202020204" pitchFamily="34" charset="0"/>
                <a:cs typeface="Arial" panose="020B0604020202020204" pitchFamily="34" charset="0"/>
              </a:rPr>
              <a:t>- Bài 27: Ứng dụng vi sinh vật trong thực tiễn</a:t>
            </a:r>
            <a:endParaRPr lang="vi-VN" sz="2400">
              <a:solidFill>
                <a:srgbClr val="002060"/>
              </a:solidFill>
              <a:latin typeface="Arial" panose="020B0604020202020204" pitchFamily="34" charset="0"/>
              <a:cs typeface="Arial" panose="020B0604020202020204" pitchFamily="34" charset="0"/>
            </a:endParaRPr>
          </a:p>
        </p:txBody>
      </p:sp>
      <p:sp>
        <p:nvSpPr>
          <p:cNvPr id="8" name="Rectangle 7"/>
          <p:cNvSpPr/>
          <p:nvPr/>
        </p:nvSpPr>
        <p:spPr>
          <a:xfrm>
            <a:off x="637550" y="4644401"/>
            <a:ext cx="8520546" cy="461665"/>
          </a:xfrm>
          <a:prstGeom prst="rect">
            <a:avLst/>
          </a:prstGeom>
          <a:solidFill>
            <a:schemeClr val="accent5">
              <a:lumMod val="20000"/>
              <a:lumOff val="80000"/>
            </a:schemeClr>
          </a:solidFill>
        </p:spPr>
        <p:txBody>
          <a:bodyPr wrap="square">
            <a:spAutoFit/>
          </a:bodyPr>
          <a:lstStyle/>
          <a:p>
            <a:pPr algn="just"/>
            <a:r>
              <a:rPr lang="vi-VN" sz="2400">
                <a:solidFill>
                  <a:srgbClr val="002060"/>
                </a:solidFill>
                <a:latin typeface="Arial" panose="020B0604020202020204" pitchFamily="34" charset="0"/>
                <a:cs typeface="Arial" panose="020B0604020202020204" pitchFamily="34" charset="0"/>
              </a:rPr>
              <a:t>Thời gian: </a:t>
            </a:r>
            <a:r>
              <a:rPr lang="vi-VN" sz="2400" b="1" smtClean="0">
                <a:solidFill>
                  <a:srgbClr val="002060"/>
                </a:solidFill>
                <a:latin typeface="Arial" panose="020B0604020202020204" pitchFamily="34" charset="0"/>
                <a:cs typeface="Arial" panose="020B0604020202020204" pitchFamily="34" charset="0"/>
              </a:rPr>
              <a:t>5 </a:t>
            </a:r>
            <a:r>
              <a:rPr lang="vi-VN" sz="2400" b="1">
                <a:solidFill>
                  <a:srgbClr val="002060"/>
                </a:solidFill>
                <a:latin typeface="Arial" panose="020B0604020202020204" pitchFamily="34" charset="0"/>
                <a:cs typeface="Arial" panose="020B0604020202020204" pitchFamily="34" charset="0"/>
              </a:rPr>
              <a:t>phút</a:t>
            </a:r>
            <a:r>
              <a:rPr lang="vi-VN" sz="2400">
                <a:solidFill>
                  <a:srgbClr val="002060"/>
                </a:solidFill>
                <a:latin typeface="Arial" panose="020B0604020202020204" pitchFamily="34" charset="0"/>
                <a:cs typeface="Arial" panose="020B0604020202020204" pitchFamily="34" charset="0"/>
              </a:rPr>
              <a:t>.</a:t>
            </a:r>
            <a:endParaRPr lang="en-US" sz="2400" dirty="0">
              <a:solidFill>
                <a:srgbClr val="002060"/>
              </a:solidFill>
              <a:latin typeface="Arial" panose="020B0604020202020204" pitchFamily="34" charset="0"/>
              <a:cs typeface="Arial" panose="020B0604020202020204" pitchFamily="34" charset="0"/>
            </a:endParaRPr>
          </a:p>
        </p:txBody>
      </p:sp>
      <p:pic>
        <p:nvPicPr>
          <p:cNvPr id="3076" name="Picture 4" descr="Gửi Yêu Cầu Thành Công | Bất Động Sản Miền Bắ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14" y="1486045"/>
            <a:ext cx="530884" cy="5466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Gửi Yêu Cầu Thành Công | Bất Động Sản Miền Bắ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70529"/>
            <a:ext cx="530884" cy="5466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Gửi Yêu Cầu Thành Công | Bất Động Sản Miền Bắ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019052"/>
            <a:ext cx="530884" cy="54668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Gửi Yêu Cầu Thành Công | Bất Động Sản Miền Bắ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45" y="5106066"/>
            <a:ext cx="530884" cy="54668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733" y="5257800"/>
            <a:ext cx="2251940" cy="150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Rectangle 2"/>
          <p:cNvSpPr/>
          <p:nvPr>
            <p:custDataLst>
              <p:tags r:id="rId1"/>
            </p:custDataLst>
          </p:nvPr>
        </p:nvSpPr>
        <p:spPr>
          <a:xfrm>
            <a:off x="651163" y="306424"/>
            <a:ext cx="8112990" cy="523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lIns="91440" tIns="45720" rIns="91440" bIns="45720">
            <a:spAutoFit/>
          </a:bodyPr>
          <a:p>
            <a:pPr algn="ctr"/>
            <a:r>
              <a:rPr lang="en-US" sz="2800" smtClean="0">
                <a:ln w="22225">
                  <a:solidFill>
                    <a:srgbClr val="FFFF00"/>
                  </a:solidFill>
                  <a:prstDash val="solid"/>
                </a:ln>
                <a:solidFill>
                  <a:srgbClr val="FFFF00"/>
                </a:solidFill>
                <a:latin typeface="Arial" panose="020B0604020202020204" pitchFamily="34" charset="0"/>
                <a:cs typeface="Arial" panose="020B0604020202020204" pitchFamily="34" charset="0"/>
              </a:rPr>
              <a:t>HỆ THỐNG NỘI DUNG KIẾN THỨC CHƯƠNG 5</a:t>
            </a:r>
            <a:endParaRPr lang="en-US" sz="2800" b="1" cap="none" spc="0" dirty="0">
              <a:ln w="22225">
                <a:solidFill>
                  <a:srgbClr val="FFFF00"/>
                </a:solidFill>
                <a:prstDash val="solid"/>
              </a:ln>
              <a:solidFill>
                <a:srgbClr val="FFFF00"/>
              </a:solidFill>
              <a:effectLst/>
              <a:latin typeface="Arial" panose="020B0604020202020204" pitchFamily="34" charset="0"/>
              <a:cs typeface="Arial" panose="020B0604020202020204" pitchFamily="34" charset="0"/>
            </a:endParaRPr>
          </a:p>
        </p:txBody>
      </p:sp>
      <p:pic>
        <p:nvPicPr>
          <p:cNvPr id="2" name="Picture 2" descr="C:\Users\Dell\Desktop\SẢN PHẨM KHBD THÁNG 7- TUYỀN\ÔN TẬP C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49605" y="1350010"/>
            <a:ext cx="7964170" cy="522160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ppt_x"/>
                                          </p:val>
                                        </p:tav>
                                        <p:tav tm="100000">
                                          <p:val>
                                            <p:strVal val="#ppt_x"/>
                                          </p:val>
                                        </p:tav>
                                      </p:tavLst>
                                    </p:anim>
                                    <p:anim calcmode="lin" valueType="num">
                                      <p:cBhvr additive="base">
                                        <p:cTn id="13"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624" y="1096990"/>
            <a:ext cx="8880763" cy="5604165"/>
          </a:xfrm>
          <a:prstGeom prst="rect">
            <a:avLst/>
          </a:prstGeom>
          <a:solidFill>
            <a:schemeClr val="bg1"/>
          </a:solid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81000" y="76200"/>
            <a:ext cx="8382000" cy="76200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 name="Rectangle 3"/>
          <p:cNvSpPr/>
          <p:nvPr>
            <p:custDataLst>
              <p:tags r:id="rId1"/>
            </p:custDataLst>
          </p:nvPr>
        </p:nvSpPr>
        <p:spPr>
          <a:xfrm>
            <a:off x="1289903" y="187034"/>
            <a:ext cx="5609357" cy="584775"/>
          </a:xfrm>
          <a:prstGeom prst="rect">
            <a:avLst/>
          </a:prstGeom>
          <a:noFill/>
          <a:ln>
            <a:noFill/>
          </a:ln>
        </p:spPr>
        <p:txBody>
          <a:bodyPr wrap="none" lIns="91440" tIns="45720" rIns="91440" bIns="45720">
            <a:spAutoFit/>
          </a:bodyPr>
          <a:lstStyle/>
          <a:p>
            <a:pPr algn="ctr"/>
            <a:r>
              <a:rPr lang="en-US" sz="3200" smtClean="0">
                <a:ln w="22225">
                  <a:solidFill>
                    <a:srgbClr val="FFFF00"/>
                  </a:solidFill>
                  <a:prstDash val="solid"/>
                </a:ln>
                <a:solidFill>
                  <a:srgbClr val="FFFF00"/>
                </a:solidFill>
                <a:latin typeface="Arial" panose="020B0604020202020204" pitchFamily="34" charset="0"/>
                <a:cs typeface="Arial" panose="020B0604020202020204" pitchFamily="34" charset="0"/>
              </a:rPr>
              <a:t>GIẢI BÀI TẬP – TG: 15 PHÚT</a:t>
            </a:r>
            <a:endParaRPr lang="en-US" sz="3200" b="1" cap="none" spc="0" dirty="0">
              <a:ln w="22225">
                <a:solidFill>
                  <a:srgbClr val="FFFF00"/>
                </a:solidFill>
                <a:prstDash val="solid"/>
              </a:ln>
              <a:solidFill>
                <a:srgbClr val="FFFF00"/>
              </a:solidFill>
              <a:effectLst/>
              <a:latin typeface="Arial" panose="020B0604020202020204" pitchFamily="34" charset="0"/>
              <a:cs typeface="Arial" panose="020B0604020202020204" pitchFamily="34" charset="0"/>
            </a:endParaRPr>
          </a:p>
        </p:txBody>
      </p:sp>
      <p:sp>
        <p:nvSpPr>
          <p:cNvPr id="5" name="Rectangle 4"/>
          <p:cNvSpPr/>
          <p:nvPr/>
        </p:nvSpPr>
        <p:spPr>
          <a:xfrm>
            <a:off x="235526" y="1176010"/>
            <a:ext cx="8520544" cy="523220"/>
          </a:xfrm>
          <a:prstGeom prst="rect">
            <a:avLst/>
          </a:prstGeom>
        </p:spPr>
        <p:txBody>
          <a:bodyPr wrap="square">
            <a:spAutoFit/>
          </a:bodyPr>
          <a:lstStyle/>
          <a:p>
            <a:r>
              <a:rPr lang="en-US" sz="2800" b="1" smtClean="0">
                <a:latin typeface="Arial" panose="020B0604020202020204" pitchFamily="34" charset="0"/>
                <a:cs typeface="Arial" panose="020B0604020202020204" pitchFamily="34" charset="0"/>
              </a:rPr>
              <a:t>HS hoạt động nhóm giải quyết các câu hỏi sau:</a:t>
            </a:r>
            <a:endParaRPr lang="en-US" sz="2800" dirty="0">
              <a:solidFill>
                <a:srgbClr val="002060"/>
              </a:solidFill>
              <a:latin typeface="Arial" panose="020B0604020202020204" pitchFamily="34" charset="0"/>
              <a:cs typeface="Arial" panose="020B0604020202020204" pitchFamily="34" charset="0"/>
            </a:endParaRPr>
          </a:p>
        </p:txBody>
      </p:sp>
      <p:sp>
        <p:nvSpPr>
          <p:cNvPr id="6" name="Rectangle 5"/>
          <p:cNvSpPr/>
          <p:nvPr/>
        </p:nvSpPr>
        <p:spPr>
          <a:xfrm>
            <a:off x="353288" y="1699230"/>
            <a:ext cx="8520544" cy="4399915"/>
          </a:xfrm>
          <a:prstGeom prst="rect">
            <a:avLst/>
          </a:prstGeom>
        </p:spPr>
        <p:txBody>
          <a:bodyPr wrap="square">
            <a:spAutoFit/>
          </a:bodyPr>
          <a:lstStyle/>
          <a:p>
            <a:pPr algn="just"/>
            <a:r>
              <a:rPr lang="vi-VN" sz="2000" b="1">
                <a:solidFill>
                  <a:srgbClr val="002060"/>
                </a:solidFill>
                <a:latin typeface="Times New Roman" panose="02020603050405020304" pitchFamily="18" charset="0"/>
                <a:cs typeface="Times New Roman" panose="02020603050405020304" pitchFamily="18" charset="0"/>
              </a:rPr>
              <a:t>Câu 1: </a:t>
            </a:r>
            <a:r>
              <a:rPr lang="vi-VN" sz="2000">
                <a:solidFill>
                  <a:srgbClr val="002060"/>
                </a:solidFill>
                <a:latin typeface="Times New Roman" panose="02020603050405020304" pitchFamily="18" charset="0"/>
                <a:cs typeface="Times New Roman" panose="02020603050405020304" pitchFamily="18" charset="0"/>
              </a:rPr>
              <a:t>Hình thức dinh dưỡng của vi sinh vật rất đa dạng, điều này có ý nghĩa gì đối với tự nhiên?</a:t>
            </a:r>
            <a:endParaRPr lang="vi-VN" sz="2000">
              <a:solidFill>
                <a:srgbClr val="002060"/>
              </a:solidFill>
              <a:latin typeface="Times New Roman" panose="02020603050405020304" pitchFamily="18" charset="0"/>
              <a:cs typeface="Times New Roman" panose="02020603050405020304" pitchFamily="18" charset="0"/>
            </a:endParaRPr>
          </a:p>
          <a:p>
            <a:pPr algn="just"/>
            <a:r>
              <a:rPr lang="en-US" sz="2000" b="1" smtClean="0">
                <a:solidFill>
                  <a:srgbClr val="002060"/>
                </a:solidFill>
                <a:latin typeface="Times New Roman" panose="02020603050405020304" pitchFamily="18" charset="0"/>
                <a:cs typeface="Times New Roman" panose="02020603050405020304" pitchFamily="18" charset="0"/>
              </a:rPr>
              <a:t>Câu</a:t>
            </a:r>
            <a:r>
              <a:rPr lang="vi-VN" sz="2000" b="1" smtClean="0">
                <a:solidFill>
                  <a:srgbClr val="002060"/>
                </a:solidFill>
                <a:latin typeface="Times New Roman" panose="02020603050405020304" pitchFamily="18" charset="0"/>
                <a:cs typeface="Times New Roman" panose="02020603050405020304" pitchFamily="18" charset="0"/>
              </a:rPr>
              <a:t> </a:t>
            </a:r>
            <a:r>
              <a:rPr lang="vi-VN" sz="2000" b="1">
                <a:solidFill>
                  <a:srgbClr val="002060"/>
                </a:solidFill>
                <a:latin typeface="Times New Roman" panose="02020603050405020304" pitchFamily="18" charset="0"/>
                <a:cs typeface="Times New Roman" panose="02020603050405020304" pitchFamily="18" charset="0"/>
              </a:rPr>
              <a:t>2: </a:t>
            </a:r>
            <a:r>
              <a:rPr lang="vi-VN" sz="2000">
                <a:solidFill>
                  <a:srgbClr val="002060"/>
                </a:solidFill>
                <a:latin typeface="Times New Roman" panose="02020603050405020304" pitchFamily="18" charset="0"/>
                <a:cs typeface="Times New Roman" panose="02020603050405020304" pitchFamily="18" charset="0"/>
              </a:rPr>
              <a:t>Hãy giải thích vì sao khi làm sữa chua, chúng ta cần sát trùng tất cả dụng cụ bằng nước sôi?</a:t>
            </a:r>
            <a:endParaRPr lang="vi-VN" sz="2000">
              <a:solidFill>
                <a:srgbClr val="002060"/>
              </a:solidFill>
              <a:latin typeface="Times New Roman" panose="02020603050405020304" pitchFamily="18" charset="0"/>
              <a:cs typeface="Times New Roman" panose="02020603050405020304" pitchFamily="18" charset="0"/>
            </a:endParaRPr>
          </a:p>
          <a:p>
            <a:pPr algn="just"/>
            <a:r>
              <a:rPr lang="vi-VN" sz="2000" b="1">
                <a:solidFill>
                  <a:srgbClr val="002060"/>
                </a:solidFill>
                <a:latin typeface="Times New Roman" panose="02020603050405020304" pitchFamily="18" charset="0"/>
                <a:cs typeface="Times New Roman" panose="02020603050405020304" pitchFamily="18" charset="0"/>
              </a:rPr>
              <a:t>Câu 3: </a:t>
            </a:r>
            <a:r>
              <a:rPr lang="vi-VN" sz="2000">
                <a:solidFill>
                  <a:srgbClr val="002060"/>
                </a:solidFill>
                <a:latin typeface="Times New Roman" panose="02020603050405020304" pitchFamily="18" charset="0"/>
                <a:cs typeface="Times New Roman" panose="02020603050405020304" pitchFamily="18" charset="0"/>
              </a:rPr>
              <a:t>Quan sát đồ thị hình 1 SGK trang 139, hãy giải thích sự sinh trưởng của quần thể vi khuẩn E.coli trong môi trường có 2 nguồn carbon là glucose và sorbitol.</a:t>
            </a:r>
            <a:endParaRPr lang="vi-VN" sz="2000">
              <a:solidFill>
                <a:srgbClr val="002060"/>
              </a:solidFill>
              <a:latin typeface="Times New Roman" panose="02020603050405020304" pitchFamily="18" charset="0"/>
              <a:cs typeface="Times New Roman" panose="02020603050405020304" pitchFamily="18" charset="0"/>
            </a:endParaRPr>
          </a:p>
          <a:p>
            <a:pPr algn="just"/>
            <a:r>
              <a:rPr lang="en-US" sz="2000" b="1" smtClean="0">
                <a:solidFill>
                  <a:srgbClr val="002060"/>
                </a:solidFill>
                <a:latin typeface="Times New Roman" panose="02020603050405020304" pitchFamily="18" charset="0"/>
                <a:cs typeface="Times New Roman" panose="02020603050405020304" pitchFamily="18" charset="0"/>
              </a:rPr>
              <a:t>Câu 4</a:t>
            </a:r>
            <a:r>
              <a:rPr lang="vi-VN" sz="2000" b="1" smtClean="0">
                <a:solidFill>
                  <a:srgbClr val="002060"/>
                </a:solidFill>
                <a:latin typeface="Times New Roman" panose="02020603050405020304" pitchFamily="18" charset="0"/>
                <a:cs typeface="Times New Roman" panose="02020603050405020304" pitchFamily="18" charset="0"/>
              </a:rPr>
              <a:t>:</a:t>
            </a:r>
            <a:r>
              <a:rPr lang="en-US" sz="2000" smtClean="0">
                <a:solidFill>
                  <a:srgbClr val="002060"/>
                </a:solidFill>
                <a:latin typeface="Times New Roman" panose="02020603050405020304" pitchFamily="18" charset="0"/>
                <a:cs typeface="Times New Roman" panose="02020603050405020304" pitchFamily="18" charset="0"/>
              </a:rPr>
              <a:t> Người dân đã dựa vào cơ sở khoa học nào để làm nước mắm từ cá? Độ đạm của nước mắm là gì?</a:t>
            </a:r>
            <a:endParaRPr lang="vi-VN" sz="2000">
              <a:solidFill>
                <a:srgbClr val="002060"/>
              </a:solidFill>
              <a:latin typeface="Times New Roman" panose="02020603050405020304" pitchFamily="18" charset="0"/>
              <a:cs typeface="Times New Roman" panose="02020603050405020304" pitchFamily="18" charset="0"/>
            </a:endParaRPr>
          </a:p>
          <a:p>
            <a:pPr algn="just"/>
            <a:r>
              <a:rPr lang="vi-VN" sz="2000" b="1">
                <a:solidFill>
                  <a:srgbClr val="002060"/>
                </a:solidFill>
                <a:latin typeface="Times New Roman" panose="02020603050405020304" pitchFamily="18" charset="0"/>
                <a:cs typeface="Times New Roman" panose="02020603050405020304" pitchFamily="18" charset="0"/>
              </a:rPr>
              <a:t>Câu </a:t>
            </a:r>
            <a:r>
              <a:rPr lang="vi-VN" sz="2000" b="1" smtClean="0">
                <a:solidFill>
                  <a:srgbClr val="002060"/>
                </a:solidFill>
                <a:latin typeface="Times New Roman" panose="02020603050405020304" pitchFamily="18" charset="0"/>
                <a:cs typeface="Times New Roman" panose="02020603050405020304" pitchFamily="18" charset="0"/>
              </a:rPr>
              <a:t>5</a:t>
            </a:r>
            <a:r>
              <a:rPr lang="en-US" sz="2000" b="1" smtClean="0">
                <a:solidFill>
                  <a:srgbClr val="002060"/>
                </a:solidFill>
                <a:latin typeface="Times New Roman" panose="02020603050405020304" pitchFamily="18" charset="0"/>
                <a:cs typeface="Times New Roman" panose="02020603050405020304" pitchFamily="18" charset="0"/>
              </a:rPr>
              <a:t>:</a:t>
            </a:r>
            <a:r>
              <a:rPr lang="vi-VN" sz="2000" b="1" smtClean="0">
                <a:solidFill>
                  <a:srgbClr val="002060"/>
                </a:solidFill>
                <a:latin typeface="Times New Roman" panose="02020603050405020304" pitchFamily="18" charset="0"/>
                <a:cs typeface="Times New Roman" panose="02020603050405020304" pitchFamily="18" charset="0"/>
              </a:rPr>
              <a:t> </a:t>
            </a:r>
            <a:r>
              <a:rPr lang="vi-VN" sz="2000">
                <a:solidFill>
                  <a:srgbClr val="002060"/>
                </a:solidFill>
                <a:latin typeface="Times New Roman" panose="02020603050405020304" pitchFamily="18" charset="0"/>
                <a:cs typeface="Times New Roman" panose="02020603050405020304" pitchFamily="18" charset="0"/>
              </a:rPr>
              <a:t>Hoàn thành nội dung bảng câu 5 SGK trang 139</a:t>
            </a:r>
            <a:endParaRPr lang="vi-VN" sz="2000">
              <a:solidFill>
                <a:srgbClr val="002060"/>
              </a:solidFill>
              <a:latin typeface="Times New Roman" panose="02020603050405020304" pitchFamily="18" charset="0"/>
              <a:cs typeface="Times New Roman" panose="02020603050405020304" pitchFamily="18" charset="0"/>
            </a:endParaRPr>
          </a:p>
          <a:p>
            <a:pPr algn="just"/>
            <a:r>
              <a:rPr lang="vi-VN" sz="2000" b="1" smtClean="0">
                <a:solidFill>
                  <a:srgbClr val="002060"/>
                </a:solidFill>
                <a:latin typeface="Times New Roman" panose="02020603050405020304" pitchFamily="18" charset="0"/>
                <a:cs typeface="Times New Roman" panose="02020603050405020304" pitchFamily="18" charset="0"/>
              </a:rPr>
              <a:t>Câu </a:t>
            </a:r>
            <a:r>
              <a:rPr lang="vi-VN" sz="2000" b="1">
                <a:solidFill>
                  <a:srgbClr val="002060"/>
                </a:solidFill>
                <a:latin typeface="Times New Roman" panose="02020603050405020304" pitchFamily="18" charset="0"/>
                <a:cs typeface="Times New Roman" panose="02020603050405020304" pitchFamily="18" charset="0"/>
              </a:rPr>
              <a:t>6: </a:t>
            </a:r>
            <a:r>
              <a:rPr lang="vi-VN" sz="2000">
                <a:solidFill>
                  <a:srgbClr val="002060"/>
                </a:solidFill>
                <a:latin typeface="Times New Roman" panose="02020603050405020304" pitchFamily="18" charset="0"/>
                <a:cs typeface="Times New Roman" panose="02020603050405020304" pitchFamily="18" charset="0"/>
              </a:rPr>
              <a:t>Liệt kê một số thành tựu và tên các ngành nghề liên  quan đến ứng dụng công nghệ sinh vật trong đời sống theo nội dung bảng câu 6 SGK trang 139</a:t>
            </a:r>
            <a:r>
              <a:rPr lang="vi-VN" sz="2000" smtClean="0">
                <a:solidFill>
                  <a:srgbClr val="002060"/>
                </a:solidFill>
                <a:latin typeface="Times New Roman" panose="02020603050405020304" pitchFamily="18" charset="0"/>
                <a:cs typeface="Times New Roman" panose="02020603050405020304" pitchFamily="18" charset="0"/>
              </a:rPr>
              <a:t>.</a:t>
            </a:r>
            <a:endParaRPr lang="en-US" sz="2000" smtClean="0">
              <a:solidFill>
                <a:srgbClr val="002060"/>
              </a:solidFill>
              <a:latin typeface="Times New Roman" panose="02020603050405020304" pitchFamily="18" charset="0"/>
              <a:cs typeface="Times New Roman" panose="02020603050405020304" pitchFamily="18" charset="0"/>
            </a:endParaRPr>
          </a:p>
          <a:p>
            <a:pPr algn="just"/>
            <a:r>
              <a:rPr lang="en-US" sz="2000" b="1" smtClean="0">
                <a:solidFill>
                  <a:srgbClr val="002060"/>
                </a:solidFill>
                <a:latin typeface="Times New Roman" panose="02020603050405020304" pitchFamily="18" charset="0"/>
                <a:cs typeface="Times New Roman" panose="02020603050405020304" pitchFamily="18" charset="0"/>
              </a:rPr>
              <a:t>Câu 7: </a:t>
            </a:r>
            <a:r>
              <a:rPr lang="vi-VN" sz="2000">
                <a:solidFill>
                  <a:srgbClr val="002060"/>
                </a:solidFill>
                <a:latin typeface="Times New Roman" panose="02020603050405020304" pitchFamily="18" charset="0"/>
                <a:cs typeface="Times New Roman" panose="02020603050405020304" pitchFamily="18" charset="0"/>
              </a:rPr>
              <a:t>Hãy so sánh những ưu điểm, nhược điểm của thuốc trừ sâu và phân bón hóa học với thuốc trừ sâu và phân bón sinh học.</a:t>
            </a:r>
            <a:endParaRPr lang="vi-VN" sz="20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325" y="838200"/>
            <a:ext cx="8441690" cy="5603875"/>
          </a:xfrm>
          <a:prstGeom prst="rect">
            <a:avLst/>
          </a:prstGeom>
          <a:solidFill>
            <a:schemeClr val="bg1"/>
          </a:solid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76200"/>
            <a:ext cx="8382000" cy="76200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 name="Rectangle 3"/>
          <p:cNvSpPr/>
          <p:nvPr>
            <p:custDataLst>
              <p:tags r:id="rId1"/>
            </p:custDataLst>
          </p:nvPr>
        </p:nvSpPr>
        <p:spPr>
          <a:xfrm>
            <a:off x="1289903" y="187034"/>
            <a:ext cx="5609357" cy="584775"/>
          </a:xfrm>
          <a:prstGeom prst="rect">
            <a:avLst/>
          </a:prstGeom>
          <a:noFill/>
          <a:ln>
            <a:noFill/>
          </a:ln>
        </p:spPr>
        <p:txBody>
          <a:bodyPr wrap="none" lIns="91440" tIns="45720" rIns="91440" bIns="45720">
            <a:spAutoFit/>
          </a:bodyPr>
          <a:lstStyle/>
          <a:p>
            <a:pPr algn="ctr"/>
            <a:r>
              <a:rPr lang="en-US" sz="3200" smtClean="0">
                <a:ln w="22225">
                  <a:solidFill>
                    <a:srgbClr val="FFFF00"/>
                  </a:solidFill>
                  <a:prstDash val="solid"/>
                </a:ln>
                <a:solidFill>
                  <a:srgbClr val="FFFF00"/>
                </a:solidFill>
                <a:latin typeface="Arial" panose="020B0604020202020204" pitchFamily="34" charset="0"/>
                <a:cs typeface="Arial" panose="020B0604020202020204" pitchFamily="34" charset="0"/>
              </a:rPr>
              <a:t>GIẢI BÀI TẬP – TG: 15 PHÚT</a:t>
            </a:r>
            <a:endParaRPr lang="en-US" sz="3200" b="1" cap="none" spc="0" dirty="0">
              <a:ln w="22225">
                <a:solidFill>
                  <a:srgbClr val="FFFF00"/>
                </a:solidFill>
                <a:prstDash val="solid"/>
              </a:ln>
              <a:solidFill>
                <a:srgbClr val="FFFF00"/>
              </a:solidFill>
              <a:effectLst/>
              <a:latin typeface="Arial" panose="020B0604020202020204" pitchFamily="34" charset="0"/>
              <a:cs typeface="Arial" panose="020B0604020202020204" pitchFamily="34" charset="0"/>
            </a:endParaRPr>
          </a:p>
        </p:txBody>
      </p:sp>
      <p:sp>
        <p:nvSpPr>
          <p:cNvPr id="5" name="Rectangle 4"/>
          <p:cNvSpPr/>
          <p:nvPr/>
        </p:nvSpPr>
        <p:spPr>
          <a:xfrm>
            <a:off x="235526" y="1176010"/>
            <a:ext cx="8520544" cy="829945"/>
          </a:xfrm>
          <a:prstGeom prst="rect">
            <a:avLst/>
          </a:prstGeom>
        </p:spPr>
        <p:txBody>
          <a:bodyPr wrap="square">
            <a:spAutoFit/>
          </a:bodyPr>
          <a:lstStyle/>
          <a:p>
            <a:pPr algn="just"/>
            <a:r>
              <a:rPr lang="vi-VN" sz="2400" b="1">
                <a:solidFill>
                  <a:srgbClr val="002060"/>
                </a:solidFill>
                <a:latin typeface="Times New Roman" panose="02020603050405020304" pitchFamily="18" charset="0"/>
                <a:cs typeface="Times New Roman" panose="02020603050405020304" pitchFamily="18" charset="0"/>
                <a:sym typeface="+mn-ea"/>
              </a:rPr>
              <a:t>Câu 1: Hình thức dinh dưỡng của vi sinh vật rất đa dạng, điều này có ý nghĩa gì đối với tự nhiên?</a:t>
            </a:r>
            <a:endParaRPr lang="en-US" sz="2400" dirty="0">
              <a:solidFill>
                <a:srgbClr val="002060"/>
              </a:solidFill>
              <a:latin typeface="Arial" panose="020B0604020202020204" pitchFamily="34" charset="0"/>
              <a:cs typeface="Arial" panose="020B0604020202020204" pitchFamily="34" charset="0"/>
            </a:endParaRPr>
          </a:p>
        </p:txBody>
      </p:sp>
      <p:sp>
        <p:nvSpPr>
          <p:cNvPr id="6" name="Rectangle 5"/>
          <p:cNvSpPr/>
          <p:nvPr/>
        </p:nvSpPr>
        <p:spPr>
          <a:xfrm>
            <a:off x="381228" y="2133570"/>
            <a:ext cx="8520544" cy="4769485"/>
          </a:xfrm>
          <a:prstGeom prst="rect">
            <a:avLst/>
          </a:prstGeom>
        </p:spPr>
        <p:txBody>
          <a:bodyPr wrap="square">
            <a:spAutoFit/>
          </a:bodyPr>
          <a:lstStyle/>
          <a:p>
            <a:pPr algn="just"/>
            <a:r>
              <a:rPr lang="en-US" altLang="vi-VN" sz="2400" i="1">
                <a:solidFill>
                  <a:srgbClr val="002060"/>
                </a:solidFill>
                <a:latin typeface="Times New Roman" panose="02020603050405020304" pitchFamily="18" charset="0"/>
                <a:cs typeface="Times New Roman" panose="02020603050405020304" pitchFamily="18" charset="0"/>
              </a:rPr>
              <a:t>  </a:t>
            </a:r>
            <a:r>
              <a:rPr lang="vi-VN" sz="2400" i="1">
                <a:solidFill>
                  <a:srgbClr val="002060"/>
                </a:solidFill>
                <a:latin typeface="Times New Roman" panose="02020603050405020304" pitchFamily="18" charset="0"/>
                <a:cs typeface="Times New Roman" panose="02020603050405020304" pitchFamily="18" charset="0"/>
              </a:rPr>
              <a:t>Vi sinh vật có các hình thức dinh dưỡng:</a:t>
            </a:r>
            <a:endParaRPr lang="vi-VN" sz="2400" i="1">
              <a:solidFill>
                <a:srgbClr val="002060"/>
              </a:solidFill>
              <a:latin typeface="Times New Roman" panose="02020603050405020304" pitchFamily="18" charset="0"/>
              <a:cs typeface="Times New Roman" panose="02020603050405020304" pitchFamily="18" charset="0"/>
            </a:endParaRPr>
          </a:p>
          <a:p>
            <a:pPr algn="just"/>
            <a:r>
              <a:rPr lang="vi-VN" sz="2400" i="1">
                <a:solidFill>
                  <a:srgbClr val="002060"/>
                </a:solidFill>
                <a:latin typeface="Times New Roman" panose="02020603050405020304" pitchFamily="18" charset="0"/>
                <a:cs typeface="Times New Roman" panose="02020603050405020304" pitchFamily="18" charset="0"/>
              </a:rPr>
              <a:t>+ Quang tự dưỡng: trùng roi xanh, tảo lam xoắn, tảo lục, tập đoàn Volvox, vi khuẩn lam.</a:t>
            </a:r>
            <a:endParaRPr lang="vi-VN" sz="2400" i="1">
              <a:solidFill>
                <a:srgbClr val="002060"/>
              </a:solidFill>
              <a:latin typeface="Times New Roman" panose="02020603050405020304" pitchFamily="18" charset="0"/>
              <a:cs typeface="Times New Roman" panose="02020603050405020304" pitchFamily="18" charset="0"/>
            </a:endParaRPr>
          </a:p>
          <a:p>
            <a:pPr algn="just"/>
            <a:r>
              <a:rPr lang="vi-VN" sz="2400" i="1">
                <a:solidFill>
                  <a:srgbClr val="002060"/>
                </a:solidFill>
                <a:latin typeface="Times New Roman" panose="02020603050405020304" pitchFamily="18" charset="0"/>
                <a:cs typeface="Times New Roman" panose="02020603050405020304" pitchFamily="18" charset="0"/>
              </a:rPr>
              <a:t>+ Hóa tự dưỡng: vi khuẩn.</a:t>
            </a:r>
            <a:endParaRPr lang="vi-VN" sz="2400" i="1">
              <a:solidFill>
                <a:srgbClr val="002060"/>
              </a:solidFill>
              <a:latin typeface="Times New Roman" panose="02020603050405020304" pitchFamily="18" charset="0"/>
              <a:cs typeface="Times New Roman" panose="02020603050405020304" pitchFamily="18" charset="0"/>
            </a:endParaRPr>
          </a:p>
          <a:p>
            <a:pPr algn="just"/>
            <a:r>
              <a:rPr lang="vi-VN" sz="2400" i="1">
                <a:solidFill>
                  <a:srgbClr val="002060"/>
                </a:solidFill>
                <a:latin typeface="Times New Roman" panose="02020603050405020304" pitchFamily="18" charset="0"/>
                <a:cs typeface="Times New Roman" panose="02020603050405020304" pitchFamily="18" charset="0"/>
              </a:rPr>
              <a:t>+ Quang dị dưỡng: vi khuẩn</a:t>
            </a:r>
            <a:endParaRPr lang="vi-VN" sz="2400" i="1">
              <a:solidFill>
                <a:srgbClr val="002060"/>
              </a:solidFill>
              <a:latin typeface="Times New Roman" panose="02020603050405020304" pitchFamily="18" charset="0"/>
              <a:cs typeface="Times New Roman" panose="02020603050405020304" pitchFamily="18" charset="0"/>
            </a:endParaRPr>
          </a:p>
          <a:p>
            <a:pPr algn="just"/>
            <a:r>
              <a:rPr lang="vi-VN" sz="2400" i="1">
                <a:solidFill>
                  <a:srgbClr val="002060"/>
                </a:solidFill>
                <a:latin typeface="Times New Roman" panose="02020603050405020304" pitchFamily="18" charset="0"/>
                <a:cs typeface="Times New Roman" panose="02020603050405020304" pitchFamily="18" charset="0"/>
              </a:rPr>
              <a:t>+Hóa dị dưỡng: trùng roi xanh, tập đoàn Volvox, vi khuẩn, nấm men.</a:t>
            </a:r>
            <a:endParaRPr lang="vi-VN" sz="2400" i="1">
              <a:solidFill>
                <a:srgbClr val="002060"/>
              </a:solidFill>
              <a:latin typeface="Times New Roman" panose="02020603050405020304" pitchFamily="18" charset="0"/>
              <a:cs typeface="Times New Roman" panose="02020603050405020304" pitchFamily="18" charset="0"/>
            </a:endParaRPr>
          </a:p>
          <a:p>
            <a:pPr algn="just"/>
            <a:r>
              <a:rPr lang="vi-VN" sz="2400" i="1">
                <a:solidFill>
                  <a:srgbClr val="002060"/>
                </a:solidFill>
                <a:latin typeface="Times New Roman" panose="02020603050405020304" pitchFamily="18" charset="0"/>
                <a:cs typeface="Times New Roman" panose="02020603050405020304" pitchFamily="18" charset="0"/>
              </a:rPr>
              <a:t>Nhờ vậy mà vi sinh vật đóng vai trò là mắt xích quan trọng trong quá trình chuyển hóa, tuần hoàn vật chất trong tự nhiên, góp phần làm sạch môi trường (phân hủy rác hữu cơ), chuyển hóa chất hữu cơ thành chất vô cơ cung cấp cho sinh vật sản xuất.</a:t>
            </a:r>
            <a:endParaRPr lang="vi-VN" sz="2400" i="1">
              <a:solidFill>
                <a:srgbClr val="002060"/>
              </a:solidFill>
              <a:latin typeface="Times New Roman" panose="02020603050405020304" pitchFamily="18" charset="0"/>
              <a:cs typeface="Times New Roman" panose="02020603050405020304" pitchFamily="18" charset="0"/>
            </a:endParaRPr>
          </a:p>
          <a:p>
            <a:pPr algn="just"/>
            <a:endParaRPr lang="vi-VN" sz="2000">
              <a:solidFill>
                <a:srgbClr val="002060"/>
              </a:solidFill>
              <a:latin typeface="Arial" panose="020B0604020202020204" pitchFamily="34" charset="0"/>
              <a:cs typeface="Arial" panose="020B0604020202020204" pitchFamily="34" charset="0"/>
            </a:endParaRPr>
          </a:p>
          <a:p>
            <a:pPr algn="just"/>
            <a:endParaRPr lang="vi-VN" sz="2000">
              <a:solidFill>
                <a:srgbClr val="00206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76200"/>
            <a:ext cx="8382000" cy="76200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 name="Rectangle 3"/>
          <p:cNvSpPr/>
          <p:nvPr>
            <p:custDataLst>
              <p:tags r:id="rId1"/>
            </p:custDataLst>
          </p:nvPr>
        </p:nvSpPr>
        <p:spPr>
          <a:xfrm>
            <a:off x="1289903" y="187034"/>
            <a:ext cx="5609357" cy="584775"/>
          </a:xfrm>
          <a:prstGeom prst="rect">
            <a:avLst/>
          </a:prstGeom>
          <a:noFill/>
          <a:ln>
            <a:noFill/>
          </a:ln>
        </p:spPr>
        <p:txBody>
          <a:bodyPr wrap="none" lIns="91440" tIns="45720" rIns="91440" bIns="45720">
            <a:spAutoFit/>
          </a:bodyPr>
          <a:lstStyle/>
          <a:p>
            <a:pPr algn="ctr"/>
            <a:r>
              <a:rPr lang="en-US" sz="3200" smtClean="0">
                <a:ln w="22225">
                  <a:solidFill>
                    <a:srgbClr val="FFFF00"/>
                  </a:solidFill>
                  <a:prstDash val="solid"/>
                </a:ln>
                <a:solidFill>
                  <a:srgbClr val="FFFF00"/>
                </a:solidFill>
                <a:latin typeface="Arial" panose="020B0604020202020204" pitchFamily="34" charset="0"/>
                <a:cs typeface="Arial" panose="020B0604020202020204" pitchFamily="34" charset="0"/>
              </a:rPr>
              <a:t>GIẢI BÀI TẬP – TG: 15 PHÚT</a:t>
            </a:r>
            <a:endParaRPr lang="en-US" sz="3200" b="1" cap="none" spc="0" dirty="0">
              <a:ln w="22225">
                <a:solidFill>
                  <a:srgbClr val="FFFF00"/>
                </a:solidFill>
                <a:prstDash val="solid"/>
              </a:ln>
              <a:solidFill>
                <a:srgbClr val="FFFF00"/>
              </a:solidFill>
              <a:effectLst/>
              <a:latin typeface="Arial" panose="020B0604020202020204" pitchFamily="34" charset="0"/>
              <a:cs typeface="Arial" panose="020B0604020202020204" pitchFamily="34" charset="0"/>
            </a:endParaRPr>
          </a:p>
        </p:txBody>
      </p:sp>
      <p:sp>
        <p:nvSpPr>
          <p:cNvPr id="7" name="Rectangle 4"/>
          <p:cNvSpPr/>
          <p:nvPr/>
        </p:nvSpPr>
        <p:spPr>
          <a:xfrm>
            <a:off x="242511" y="1186805"/>
            <a:ext cx="8520544" cy="521970"/>
          </a:xfrm>
          <a:prstGeom prst="rect">
            <a:avLst/>
          </a:prstGeom>
        </p:spPr>
        <p:txBody>
          <a:bodyPr wrap="square">
            <a:spAutoFit/>
          </a:bodyPr>
          <a:p>
            <a:endParaRPr lang="en-US" sz="2800" dirty="0">
              <a:solidFill>
                <a:srgbClr val="002060"/>
              </a:solidFill>
              <a:latin typeface="Arial" panose="020B0604020202020204" pitchFamily="34" charset="0"/>
              <a:cs typeface="Arial" panose="020B0604020202020204" pitchFamily="34" charset="0"/>
            </a:endParaRPr>
          </a:p>
        </p:txBody>
      </p:sp>
      <p:sp>
        <p:nvSpPr>
          <p:cNvPr id="8" name="Text Box 7"/>
          <p:cNvSpPr txBox="1"/>
          <p:nvPr/>
        </p:nvSpPr>
        <p:spPr>
          <a:xfrm>
            <a:off x="532130" y="1219200"/>
            <a:ext cx="7854950" cy="706755"/>
          </a:xfrm>
          <a:prstGeom prst="rect">
            <a:avLst/>
          </a:prstGeom>
          <a:noFill/>
        </p:spPr>
        <p:txBody>
          <a:bodyPr wrap="square" rtlCol="0">
            <a:spAutoFit/>
          </a:bodyPr>
          <a:p>
            <a:pPr algn="just"/>
            <a:r>
              <a:rPr lang="en-US" sz="2000" b="1" smtClean="0">
                <a:solidFill>
                  <a:srgbClr val="002060"/>
                </a:solidFill>
                <a:latin typeface="Times New Roman" panose="02020603050405020304" pitchFamily="18" charset="0"/>
                <a:cs typeface="Times New Roman" panose="02020603050405020304" pitchFamily="18" charset="0"/>
                <a:sym typeface="+mn-ea"/>
              </a:rPr>
              <a:t>Câu</a:t>
            </a:r>
            <a:r>
              <a:rPr lang="vi-VN" sz="2000" b="1" smtClean="0">
                <a:solidFill>
                  <a:srgbClr val="002060"/>
                </a:solidFill>
                <a:latin typeface="Times New Roman" panose="02020603050405020304" pitchFamily="18" charset="0"/>
                <a:cs typeface="Times New Roman" panose="02020603050405020304" pitchFamily="18" charset="0"/>
                <a:sym typeface="+mn-ea"/>
              </a:rPr>
              <a:t> </a:t>
            </a:r>
            <a:r>
              <a:rPr lang="vi-VN" sz="2000" b="1">
                <a:solidFill>
                  <a:srgbClr val="002060"/>
                </a:solidFill>
                <a:latin typeface="Times New Roman" panose="02020603050405020304" pitchFamily="18" charset="0"/>
                <a:cs typeface="Times New Roman" panose="02020603050405020304" pitchFamily="18" charset="0"/>
                <a:sym typeface="+mn-ea"/>
              </a:rPr>
              <a:t>2: Hãy giải thích vì sao khi làm sữa chua, chúng ta cần sát trùng tất cả dụng cụ bằng nước sôi?</a:t>
            </a:r>
            <a:endParaRPr lang="en-US" sz="2000" b="1"/>
          </a:p>
        </p:txBody>
      </p:sp>
      <p:sp>
        <p:nvSpPr>
          <p:cNvPr id="9" name="Text Box 8"/>
          <p:cNvSpPr txBox="1"/>
          <p:nvPr/>
        </p:nvSpPr>
        <p:spPr>
          <a:xfrm>
            <a:off x="685800" y="2057400"/>
            <a:ext cx="7678420" cy="706755"/>
          </a:xfrm>
          <a:prstGeom prst="rect">
            <a:avLst/>
          </a:prstGeom>
          <a:noFill/>
        </p:spPr>
        <p:txBody>
          <a:bodyPr wrap="square" rtlCol="0">
            <a:spAutoFit/>
          </a:bodyPr>
          <a:p>
            <a:pPr algn="just"/>
            <a:r>
              <a:rPr lang="en-US" sz="2000" i="1">
                <a:latin typeface="Times New Roman" panose="02020603050405020304" pitchFamily="18" charset="0"/>
                <a:cs typeface="Times New Roman" panose="02020603050405020304" pitchFamily="18" charset="0"/>
              </a:rPr>
              <a:t>Để tiêu diệt các loại vi khuẩn khác, tránh nhiễm khuẩn vào sữa chua lên men.</a:t>
            </a:r>
            <a:endParaRPr lang="en-US" sz="2000" i="1">
              <a:latin typeface="Times New Roman" panose="02020603050405020304" pitchFamily="18" charset="0"/>
              <a:cs typeface="Times New Roman" panose="02020603050405020304" pitchFamily="18" charset="0"/>
            </a:endParaRPr>
          </a:p>
        </p:txBody>
      </p:sp>
      <p:sp>
        <p:nvSpPr>
          <p:cNvPr id="10" name="Text Box 9"/>
          <p:cNvSpPr txBox="1"/>
          <p:nvPr/>
        </p:nvSpPr>
        <p:spPr>
          <a:xfrm>
            <a:off x="433705" y="2971800"/>
            <a:ext cx="8253730" cy="922020"/>
          </a:xfrm>
          <a:prstGeom prst="rect">
            <a:avLst/>
          </a:prstGeom>
          <a:noFill/>
        </p:spPr>
        <p:txBody>
          <a:bodyPr wrap="square" rtlCol="0">
            <a:spAutoFit/>
          </a:bodyPr>
          <a:p>
            <a:pPr algn="just"/>
            <a:r>
              <a:rPr lang="vi-VN" b="1">
                <a:solidFill>
                  <a:srgbClr val="002060"/>
                </a:solidFill>
                <a:latin typeface="Times New Roman" panose="02020603050405020304" pitchFamily="18" charset="0"/>
                <a:cs typeface="Times New Roman" panose="02020603050405020304" pitchFamily="18" charset="0"/>
                <a:sym typeface="+mn-ea"/>
              </a:rPr>
              <a:t>Câu 3: Quan sát đồ thị hình 1 SGK trang 139, hãy giải thích sự sinh trưởng của quần thể vi khuẩn E.coli trong môi trường có 2 nguồn carbon là glucose và sorbitol.</a:t>
            </a:r>
            <a:endParaRPr lang="en-US"/>
          </a:p>
        </p:txBody>
      </p:sp>
      <p:sp>
        <p:nvSpPr>
          <p:cNvPr id="13" name="Text Box 12"/>
          <p:cNvSpPr txBox="1"/>
          <p:nvPr/>
        </p:nvSpPr>
        <p:spPr>
          <a:xfrm>
            <a:off x="829945" y="4267200"/>
            <a:ext cx="7744460" cy="1753235"/>
          </a:xfrm>
          <a:prstGeom prst="rect">
            <a:avLst/>
          </a:prstGeom>
          <a:noFill/>
        </p:spPr>
        <p:txBody>
          <a:bodyPr wrap="square" rtlCol="0">
            <a:spAutoFit/>
          </a:bodyPr>
          <a:p>
            <a:pPr algn="just"/>
            <a:r>
              <a:rPr lang="vi-VN" i="1">
                <a:solidFill>
                  <a:srgbClr val="002060"/>
                </a:solidFill>
                <a:latin typeface="Times New Roman" panose="02020603050405020304" pitchFamily="18" charset="0"/>
                <a:cs typeface="Times New Roman" panose="02020603050405020304" pitchFamily="18" charset="0"/>
                <a:sym typeface="+mn-ea"/>
              </a:rPr>
              <a:t>E. coli trong môi trường có hai nguồn carbon là glucose và sorbitol?</a:t>
            </a:r>
            <a:endParaRPr lang="vi-VN" i="1">
              <a:solidFill>
                <a:srgbClr val="002060"/>
              </a:solidFill>
              <a:latin typeface="Times New Roman" panose="02020603050405020304" pitchFamily="18" charset="0"/>
              <a:cs typeface="Times New Roman" panose="02020603050405020304" pitchFamily="18" charset="0"/>
            </a:endParaRPr>
          </a:p>
          <a:p>
            <a:pPr algn="just"/>
            <a:r>
              <a:rPr lang="vi-VN" i="1">
                <a:solidFill>
                  <a:srgbClr val="002060"/>
                </a:solidFill>
                <a:latin typeface="Times New Roman" panose="02020603050405020304" pitchFamily="18" charset="0"/>
                <a:cs typeface="Times New Roman" panose="02020603050405020304" pitchFamily="18" charset="0"/>
                <a:sym typeface="+mn-ea"/>
              </a:rPr>
              <a:t>Trong môi trường có hai nguồn carbon là glucose và sorbitol, vi khuẩn E. coli tổng hợp enzyme phân giải glucose trước vì glucose dễ đồng hóa hơn. Sau khi nguồn glucose cạn kiệt, vi khuẩn E. coli sẽ đượ sorbitol cảm ứng để tổng hợp enzyme phân hủy sorbitol. Do đó đường cong sinh trưởng có 2 pha tiềm phát, 2 pha lũy thừa, 2 pha cân bằng.</a:t>
            </a:r>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checkerboard(across)">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box(in)">
                                      <p:cBhvr>
                                        <p:cTn id="27" dur="20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heckerboard(across)">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8" grpId="1"/>
      <p:bldP spid="13" grpId="0"/>
      <p:bldP spid="1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224" y="1066510"/>
            <a:ext cx="8880763" cy="5604165"/>
          </a:xfrm>
          <a:prstGeom prst="rect">
            <a:avLst/>
          </a:prstGeom>
          <a:solidFill>
            <a:schemeClr val="bg1"/>
          </a:solid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76200"/>
            <a:ext cx="8382000" cy="76200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 name="Rectangle 3"/>
          <p:cNvSpPr/>
          <p:nvPr>
            <p:custDataLst>
              <p:tags r:id="rId1"/>
            </p:custDataLst>
          </p:nvPr>
        </p:nvSpPr>
        <p:spPr>
          <a:xfrm>
            <a:off x="1289903" y="187034"/>
            <a:ext cx="5609357" cy="584775"/>
          </a:xfrm>
          <a:prstGeom prst="rect">
            <a:avLst/>
          </a:prstGeom>
          <a:noFill/>
          <a:ln>
            <a:noFill/>
          </a:ln>
        </p:spPr>
        <p:txBody>
          <a:bodyPr wrap="none" lIns="91440" tIns="45720" rIns="91440" bIns="45720">
            <a:spAutoFit/>
          </a:bodyPr>
          <a:lstStyle/>
          <a:p>
            <a:pPr algn="ctr"/>
            <a:r>
              <a:rPr lang="en-US" sz="3200" smtClean="0">
                <a:ln w="22225">
                  <a:solidFill>
                    <a:srgbClr val="FFFF00"/>
                  </a:solidFill>
                  <a:prstDash val="solid"/>
                </a:ln>
                <a:solidFill>
                  <a:srgbClr val="FFFF00"/>
                </a:solidFill>
                <a:latin typeface="Arial" panose="020B0604020202020204" pitchFamily="34" charset="0"/>
                <a:cs typeface="Arial" panose="020B0604020202020204" pitchFamily="34" charset="0"/>
              </a:rPr>
              <a:t>GIẢI BÀI TẬP – TG: 15 PHÚT</a:t>
            </a:r>
            <a:endParaRPr lang="en-US" sz="3200" b="1" cap="none" spc="0" dirty="0">
              <a:ln w="22225">
                <a:solidFill>
                  <a:srgbClr val="FFFF00"/>
                </a:solidFill>
                <a:prstDash val="solid"/>
              </a:ln>
              <a:solidFill>
                <a:srgbClr val="FFFF00"/>
              </a:solidFill>
              <a:effectLst/>
              <a:latin typeface="Arial" panose="020B0604020202020204" pitchFamily="34" charset="0"/>
              <a:cs typeface="Arial" panose="020B0604020202020204" pitchFamily="34" charset="0"/>
            </a:endParaRPr>
          </a:p>
        </p:txBody>
      </p:sp>
      <p:sp>
        <p:nvSpPr>
          <p:cNvPr id="6" name="Rectangle 5"/>
          <p:cNvSpPr/>
          <p:nvPr/>
        </p:nvSpPr>
        <p:spPr>
          <a:xfrm>
            <a:off x="533400" y="1215390"/>
            <a:ext cx="7982585" cy="1322070"/>
          </a:xfrm>
          <a:prstGeom prst="rect">
            <a:avLst/>
          </a:prstGeom>
        </p:spPr>
        <p:txBody>
          <a:bodyPr wrap="square">
            <a:spAutoFit/>
          </a:bodyPr>
          <a:lstStyle/>
          <a:p>
            <a:pPr algn="just"/>
            <a:r>
              <a:rPr lang="en-US" sz="2000" b="1" smtClean="0">
                <a:solidFill>
                  <a:srgbClr val="002060"/>
                </a:solidFill>
                <a:latin typeface="Times New Roman" panose="02020603050405020304" pitchFamily="18" charset="0"/>
                <a:cs typeface="Times New Roman" panose="02020603050405020304" pitchFamily="18" charset="0"/>
                <a:sym typeface="+mn-ea"/>
              </a:rPr>
              <a:t>Câu 4</a:t>
            </a:r>
            <a:r>
              <a:rPr lang="vi-VN" sz="2000" b="1" smtClean="0">
                <a:solidFill>
                  <a:srgbClr val="002060"/>
                </a:solidFill>
                <a:latin typeface="Times New Roman" panose="02020603050405020304" pitchFamily="18" charset="0"/>
                <a:cs typeface="Times New Roman" panose="02020603050405020304" pitchFamily="18" charset="0"/>
                <a:sym typeface="+mn-ea"/>
              </a:rPr>
              <a:t>:</a:t>
            </a:r>
            <a:r>
              <a:rPr lang="en-US" sz="2000" b="1" smtClean="0">
                <a:solidFill>
                  <a:srgbClr val="002060"/>
                </a:solidFill>
                <a:latin typeface="Times New Roman" panose="02020603050405020304" pitchFamily="18" charset="0"/>
                <a:cs typeface="Times New Roman" panose="02020603050405020304" pitchFamily="18" charset="0"/>
                <a:sym typeface="+mn-ea"/>
              </a:rPr>
              <a:t> Người dân đã dựa vào cơ sở khoa học nào để làm nước mắm từ cá? Độ đạm của nước mắm là gì?</a:t>
            </a:r>
            <a:endParaRPr lang="vi-VN" sz="2000" b="1">
              <a:solidFill>
                <a:srgbClr val="002060"/>
              </a:solidFill>
              <a:latin typeface="Times New Roman" panose="02020603050405020304" pitchFamily="18" charset="0"/>
              <a:cs typeface="Times New Roman" panose="02020603050405020304" pitchFamily="18" charset="0"/>
            </a:endParaRPr>
          </a:p>
          <a:p>
            <a:pPr algn="just"/>
            <a:endParaRPr lang="vi-VN" sz="2000" i="1">
              <a:solidFill>
                <a:srgbClr val="002060"/>
              </a:solidFill>
              <a:latin typeface="Times New Roman" panose="02020603050405020304" pitchFamily="18" charset="0"/>
              <a:cs typeface="Times New Roman" panose="02020603050405020304" pitchFamily="18" charset="0"/>
            </a:endParaRPr>
          </a:p>
          <a:p>
            <a:pPr algn="just"/>
            <a:endParaRPr lang="vi-VN" sz="2000" i="1">
              <a:solidFill>
                <a:srgbClr val="002060"/>
              </a:solidFill>
              <a:latin typeface="Times New Roman" panose="02020603050405020304" pitchFamily="18" charset="0"/>
              <a:cs typeface="Times New Roman" panose="02020603050405020304" pitchFamily="18" charset="0"/>
            </a:endParaRPr>
          </a:p>
        </p:txBody>
      </p:sp>
      <p:sp>
        <p:nvSpPr>
          <p:cNvPr id="7" name="Rectangle 5"/>
          <p:cNvSpPr/>
          <p:nvPr/>
        </p:nvSpPr>
        <p:spPr>
          <a:xfrm>
            <a:off x="493395" y="2286000"/>
            <a:ext cx="8123555" cy="1630045"/>
          </a:xfrm>
          <a:prstGeom prst="rect">
            <a:avLst/>
          </a:prstGeom>
        </p:spPr>
        <p:txBody>
          <a:bodyPr wrap="square">
            <a:spAutoFit/>
          </a:bodyPr>
          <a:p>
            <a:pPr algn="just"/>
            <a:r>
              <a:rPr sz="2000" smtClean="0">
                <a:solidFill>
                  <a:srgbClr val="002060"/>
                </a:solidFill>
                <a:latin typeface="Times New Roman" panose="02020603050405020304" pitchFamily="18" charset="0"/>
                <a:cs typeface="Times New Roman" panose="02020603050405020304" pitchFamily="18" charset="0"/>
                <a:sym typeface="+mn-ea"/>
              </a:rPr>
              <a:t>Dựa vào khả năng vi sinh vật có thể tiết enzyme phân giải protein có trong cá tạo thành các amino acid có trong nước mắm. Độ đạm của nước mắm đó chính là tỷ lệ % protein có trong nước mắm.</a:t>
            </a:r>
            <a:endParaRPr sz="2000" smtClean="0">
              <a:solidFill>
                <a:srgbClr val="002060"/>
              </a:solidFill>
              <a:latin typeface="Times New Roman" panose="02020603050405020304" pitchFamily="18" charset="0"/>
              <a:cs typeface="Times New Roman" panose="02020603050405020304" pitchFamily="18" charset="0"/>
              <a:sym typeface="+mn-ea"/>
            </a:endParaRPr>
          </a:p>
          <a:p>
            <a:pPr algn="just"/>
            <a:endParaRPr lang="vi-VN" sz="2000" i="1">
              <a:solidFill>
                <a:srgbClr val="002060"/>
              </a:solidFill>
              <a:latin typeface="Times New Roman" panose="02020603050405020304" pitchFamily="18" charset="0"/>
              <a:cs typeface="Times New Roman" panose="02020603050405020304" pitchFamily="18" charset="0"/>
            </a:endParaRPr>
          </a:p>
          <a:p>
            <a:pPr algn="just"/>
            <a:endParaRPr lang="vi-VN" sz="2000" i="1">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11785"/>
            <a:ext cx="8880475" cy="6435090"/>
          </a:xfrm>
          <a:prstGeom prst="rect">
            <a:avLst/>
          </a:prstGeom>
          <a:solidFill>
            <a:schemeClr val="bg1"/>
          </a:solid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3296" y="533390"/>
            <a:ext cx="8520544" cy="398780"/>
          </a:xfrm>
          <a:prstGeom prst="rect">
            <a:avLst/>
          </a:prstGeom>
        </p:spPr>
        <p:txBody>
          <a:bodyPr wrap="square">
            <a:spAutoFit/>
          </a:bodyPr>
          <a:lstStyle/>
          <a:p>
            <a:pPr algn="just"/>
            <a:r>
              <a:rPr lang="vi-VN" sz="2000" b="1">
                <a:solidFill>
                  <a:srgbClr val="002060"/>
                </a:solidFill>
                <a:latin typeface="Times New Roman" panose="02020603050405020304" pitchFamily="18" charset="0"/>
                <a:cs typeface="Times New Roman" panose="02020603050405020304" pitchFamily="18" charset="0"/>
                <a:sym typeface="+mn-ea"/>
              </a:rPr>
              <a:t>Câu </a:t>
            </a:r>
            <a:r>
              <a:rPr lang="vi-VN" sz="2000" b="1" smtClean="0">
                <a:solidFill>
                  <a:srgbClr val="002060"/>
                </a:solidFill>
                <a:latin typeface="Times New Roman" panose="02020603050405020304" pitchFamily="18" charset="0"/>
                <a:cs typeface="Times New Roman" panose="02020603050405020304" pitchFamily="18" charset="0"/>
                <a:sym typeface="+mn-ea"/>
              </a:rPr>
              <a:t>5</a:t>
            </a:r>
            <a:r>
              <a:rPr lang="en-US" sz="2000" b="1" smtClean="0">
                <a:solidFill>
                  <a:srgbClr val="002060"/>
                </a:solidFill>
                <a:latin typeface="Times New Roman" panose="02020603050405020304" pitchFamily="18" charset="0"/>
                <a:cs typeface="Times New Roman" panose="02020603050405020304" pitchFamily="18" charset="0"/>
                <a:sym typeface="+mn-ea"/>
              </a:rPr>
              <a:t>:</a:t>
            </a:r>
            <a:r>
              <a:rPr lang="vi-VN" sz="2000" b="1" smtClean="0">
                <a:solidFill>
                  <a:srgbClr val="002060"/>
                </a:solidFill>
                <a:latin typeface="Times New Roman" panose="02020603050405020304" pitchFamily="18" charset="0"/>
                <a:cs typeface="Times New Roman" panose="02020603050405020304" pitchFamily="18" charset="0"/>
                <a:sym typeface="+mn-ea"/>
              </a:rPr>
              <a:t> </a:t>
            </a:r>
            <a:r>
              <a:rPr lang="vi-VN" sz="2000">
                <a:solidFill>
                  <a:srgbClr val="002060"/>
                </a:solidFill>
                <a:latin typeface="Times New Roman" panose="02020603050405020304" pitchFamily="18" charset="0"/>
                <a:cs typeface="Times New Roman" panose="02020603050405020304" pitchFamily="18" charset="0"/>
                <a:sym typeface="+mn-ea"/>
              </a:rPr>
              <a:t>Hoàn thành nội dung bảng câu 5 SGK trang 139</a:t>
            </a:r>
            <a:endParaRPr lang="en-US" sz="2000" dirty="0">
              <a:solidFill>
                <a:srgbClr val="002060"/>
              </a:solidFill>
              <a:latin typeface="Arial" panose="020B0604020202020204" pitchFamily="34" charset="0"/>
              <a:cs typeface="Arial" panose="020B0604020202020204" pitchFamily="34" charset="0"/>
            </a:endParaRPr>
          </a:p>
        </p:txBody>
      </p:sp>
      <p:sp>
        <p:nvSpPr>
          <p:cNvPr id="6" name="Rectangle 5"/>
          <p:cNvSpPr/>
          <p:nvPr/>
        </p:nvSpPr>
        <p:spPr>
          <a:xfrm>
            <a:off x="353288" y="1699230"/>
            <a:ext cx="8520544" cy="1014730"/>
          </a:xfrm>
          <a:prstGeom prst="rect">
            <a:avLst/>
          </a:prstGeom>
        </p:spPr>
        <p:txBody>
          <a:bodyPr wrap="square">
            <a:spAutoFit/>
          </a:bodyPr>
          <a:lstStyle/>
          <a:p>
            <a:pPr algn="just"/>
            <a:endParaRPr lang="vi-VN" sz="2000">
              <a:solidFill>
                <a:srgbClr val="002060"/>
              </a:solidFill>
              <a:latin typeface="Times New Roman" panose="02020603050405020304" pitchFamily="18" charset="0"/>
              <a:cs typeface="Times New Roman" panose="02020603050405020304" pitchFamily="18" charset="0"/>
            </a:endParaRPr>
          </a:p>
          <a:p>
            <a:pPr algn="just"/>
            <a:endParaRPr lang="vi-VN" sz="2000">
              <a:solidFill>
                <a:srgbClr val="002060"/>
              </a:solidFill>
              <a:latin typeface="Times New Roman" panose="02020603050405020304" pitchFamily="18" charset="0"/>
              <a:cs typeface="Times New Roman" panose="02020603050405020304" pitchFamily="18" charset="0"/>
            </a:endParaRPr>
          </a:p>
          <a:p>
            <a:pPr algn="just"/>
            <a:endParaRPr lang="vi-VN" sz="2000">
              <a:solidFill>
                <a:srgbClr val="002060"/>
              </a:solidFill>
              <a:latin typeface="Times New Roman" panose="02020603050405020304" pitchFamily="18" charset="0"/>
              <a:cs typeface="Times New Roman" panose="02020603050405020304" pitchFamily="18" charset="0"/>
            </a:endParaRPr>
          </a:p>
        </p:txBody>
      </p:sp>
      <p:graphicFrame>
        <p:nvGraphicFramePr>
          <p:cNvPr id="8" name="Table 7"/>
          <p:cNvGraphicFramePr/>
          <p:nvPr/>
        </p:nvGraphicFramePr>
        <p:xfrm>
          <a:off x="457200" y="914400"/>
          <a:ext cx="8336280" cy="5640705"/>
        </p:xfrm>
        <a:graphic>
          <a:graphicData uri="http://schemas.openxmlformats.org/drawingml/2006/table">
            <a:tbl>
              <a:tblPr firstRow="1" bandRow="1">
                <a:tableStyleId>{5C22544A-7EE6-4342-B048-85BDC9FD1C3A}</a:tableStyleId>
              </a:tblPr>
              <a:tblGrid>
                <a:gridCol w="2099945"/>
                <a:gridCol w="3457575"/>
                <a:gridCol w="2778760"/>
              </a:tblGrid>
              <a:tr h="923925">
                <a:tc>
                  <a:txBody>
                    <a:bodyPr/>
                    <a:p>
                      <a:pPr indent="0" algn="ctr">
                        <a:buNone/>
                      </a:pPr>
                      <a:r>
                        <a:rPr lang="en-US" sz="1800" b="0">
                          <a:latin typeface="Times New Roman" panose="02020603050405020304" pitchFamily="18" charset="0"/>
                          <a:cs typeface="Times New Roman" panose="02020603050405020304" pitchFamily="18" charset="0"/>
                        </a:rPr>
                        <a:t>Các yếu tố ảnh hưởng đến sinh trưởng của VSV</a:t>
                      </a:r>
                      <a:endParaRPr 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1800" b="0">
                          <a:latin typeface="Times New Roman" panose="02020603050405020304" pitchFamily="18" charset="0"/>
                          <a:cs typeface="Times New Roman" panose="02020603050405020304" pitchFamily="18" charset="0"/>
                        </a:rPr>
                        <a:t>Cơ chế tác động</a:t>
                      </a:r>
                      <a:endParaRPr 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1800" b="0">
                          <a:latin typeface="Times New Roman" panose="02020603050405020304" pitchFamily="18" charset="0"/>
                          <a:cs typeface="Times New Roman" panose="02020603050405020304" pitchFamily="18" charset="0"/>
                        </a:rPr>
                        <a:t>Ứng dụng vào đời sống</a:t>
                      </a:r>
                      <a:endParaRPr 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r>
              <a:tr h="2106295">
                <a:tc>
                  <a:txBody>
                    <a:bodyPr/>
                    <a:p>
                      <a:pPr indent="0">
                        <a:buNone/>
                      </a:pPr>
                      <a:r>
                        <a:rPr lang="en-US" sz="1800" b="0" i="1">
                          <a:latin typeface="Times New Roman" panose="02020603050405020304" pitchFamily="18" charset="0"/>
                          <a:cs typeface="Times New Roman" panose="02020603050405020304" pitchFamily="18" charset="0"/>
                        </a:rPr>
                        <a:t>pH</a:t>
                      </a:r>
                      <a:endParaRPr lang="en-US" sz="18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c>
                  <a:txBody>
                    <a:bodyPr/>
                    <a:p>
                      <a:pPr indent="0">
                        <a:buNone/>
                      </a:pPr>
                      <a:r>
                        <a:rPr lang="en-US" sz="1800" b="0" i="1">
                          <a:latin typeface="Times New Roman" panose="02020603050405020304" pitchFamily="18" charset="0"/>
                          <a:cs typeface="Times New Roman" panose="02020603050405020304" pitchFamily="18" charset="0"/>
                        </a:rPr>
                        <a:t>Độ pH ảnh hưởng đến tính thông qua màng Hoạt động chuyển hóa vật chất trong tế bào hạt kín của enzym giới hạn hoạt động của đa số vi khuẩn nằm trong khoảng pH từ 4 đến 10. Một số vi khuẩn chịu acid có thể sinh trưởng ở pH &gt; 1.</a:t>
                      </a:r>
                      <a:endParaRPr lang="en-US" sz="18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c>
                  <a:txBody>
                    <a:bodyPr/>
                    <a:p>
                      <a:pPr indent="0">
                        <a:buNone/>
                      </a:pPr>
                      <a:r>
                        <a:rPr lang="en-US" sz="1800" b="0" i="1">
                          <a:latin typeface="Times New Roman" panose="02020603050405020304" pitchFamily="18" charset="0"/>
                          <a:cs typeface="Times New Roman" panose="02020603050405020304" pitchFamily="18" charset="0"/>
                        </a:rPr>
                        <a:t>- Tạo môi trường pH phù hợp cho các vi sinh vật có lợi phát triển tối ưu.- Tạo môi trường pH bất lợi nhằm ức chế vi sinh vật gây hại cho con người.</a:t>
                      </a:r>
                      <a:endParaRPr lang="en-US" sz="18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r>
              <a:tr h="2610485">
                <a:tc>
                  <a:txBody>
                    <a:bodyPr/>
                    <a:p>
                      <a:pPr indent="0">
                        <a:buNone/>
                      </a:pPr>
                      <a:r>
                        <a:rPr lang="en-US" sz="1800" b="0" i="1">
                          <a:latin typeface="Times New Roman" panose="02020603050405020304" pitchFamily="18" charset="0"/>
                          <a:cs typeface="Times New Roman" panose="02020603050405020304" pitchFamily="18" charset="0"/>
                        </a:rPr>
                        <a:t>Độ ẩm</a:t>
                      </a:r>
                      <a:endParaRPr lang="en-US" sz="18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c>
                  <a:txBody>
                    <a:bodyPr/>
                    <a:p>
                      <a:pPr indent="0">
                        <a:buNone/>
                      </a:pPr>
                      <a:r>
                        <a:rPr lang="en-US" sz="1800" b="0" i="1">
                          <a:latin typeface="Times New Roman" panose="02020603050405020304" pitchFamily="18" charset="0"/>
                          <a:cs typeface="Times New Roman" panose="02020603050405020304" pitchFamily="18" charset="0"/>
                        </a:rPr>
                        <a:t>Vi sinh vật rất cần nước vì nước là dung môi hòa tan các chất, dinh dưỡng, enzym thủy phân cơ chất. Nếu không có nước vi sinh vật ngừng sinh trưởng và hầu hết sẽ chết, các loài vi sinh vật khác nhau đòi hỏi độ ẩm khác nhau : vi khuẩn đòi hỏi độ ẩm cao, nấm mốc, nấm men đòi hỏi độ ẩm thấp hơn.</a:t>
                      </a:r>
                      <a:endParaRPr lang="en-US" sz="18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c>
                  <a:txBody>
                    <a:bodyPr/>
                    <a:p>
                      <a:pPr indent="0">
                        <a:buNone/>
                      </a:pPr>
                      <a:r>
                        <a:rPr lang="en-US" sz="1800" b="0" i="1">
                          <a:latin typeface="Times New Roman" panose="02020603050405020304" pitchFamily="18" charset="0"/>
                          <a:cs typeface="Times New Roman" panose="02020603050405020304" pitchFamily="18" charset="0"/>
                        </a:rPr>
                        <a:t>- Tạo độ ẩm phù hợp cho các vi sinh vật có lợi phát triển tối ưu- Tạo độ ẩm bất lợi nhằm ức chế các vi sinh vật gây hại cho con người.- Phơi khô các loại thực phẩm để bảo quản được lâu.</a:t>
                      </a:r>
                      <a:endParaRPr lang="en-US" sz="18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11785"/>
            <a:ext cx="8880475" cy="6435090"/>
          </a:xfrm>
          <a:prstGeom prst="rect">
            <a:avLst/>
          </a:prstGeom>
          <a:solidFill>
            <a:schemeClr val="bg1"/>
          </a:solid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3296" y="533390"/>
            <a:ext cx="8520544" cy="398780"/>
          </a:xfrm>
          <a:prstGeom prst="rect">
            <a:avLst/>
          </a:prstGeom>
        </p:spPr>
        <p:txBody>
          <a:bodyPr wrap="square">
            <a:spAutoFit/>
          </a:bodyPr>
          <a:lstStyle/>
          <a:p>
            <a:pPr algn="just"/>
            <a:r>
              <a:rPr lang="vi-VN" sz="2000" b="1">
                <a:solidFill>
                  <a:srgbClr val="002060"/>
                </a:solidFill>
                <a:latin typeface="Times New Roman" panose="02020603050405020304" pitchFamily="18" charset="0"/>
                <a:cs typeface="Times New Roman" panose="02020603050405020304" pitchFamily="18" charset="0"/>
                <a:sym typeface="+mn-ea"/>
              </a:rPr>
              <a:t>Câu </a:t>
            </a:r>
            <a:r>
              <a:rPr lang="vi-VN" sz="2000" b="1" smtClean="0">
                <a:solidFill>
                  <a:srgbClr val="002060"/>
                </a:solidFill>
                <a:latin typeface="Times New Roman" panose="02020603050405020304" pitchFamily="18" charset="0"/>
                <a:cs typeface="Times New Roman" panose="02020603050405020304" pitchFamily="18" charset="0"/>
                <a:sym typeface="+mn-ea"/>
              </a:rPr>
              <a:t>5</a:t>
            </a:r>
            <a:r>
              <a:rPr lang="en-US" sz="2000" b="1" smtClean="0">
                <a:solidFill>
                  <a:srgbClr val="002060"/>
                </a:solidFill>
                <a:latin typeface="Times New Roman" panose="02020603050405020304" pitchFamily="18" charset="0"/>
                <a:cs typeface="Times New Roman" panose="02020603050405020304" pitchFamily="18" charset="0"/>
                <a:sym typeface="+mn-ea"/>
              </a:rPr>
              <a:t>:</a:t>
            </a:r>
            <a:r>
              <a:rPr lang="vi-VN" sz="2000" b="1" smtClean="0">
                <a:solidFill>
                  <a:srgbClr val="002060"/>
                </a:solidFill>
                <a:latin typeface="Times New Roman" panose="02020603050405020304" pitchFamily="18" charset="0"/>
                <a:cs typeface="Times New Roman" panose="02020603050405020304" pitchFamily="18" charset="0"/>
                <a:sym typeface="+mn-ea"/>
              </a:rPr>
              <a:t> </a:t>
            </a:r>
            <a:r>
              <a:rPr lang="vi-VN" sz="2000">
                <a:solidFill>
                  <a:srgbClr val="002060"/>
                </a:solidFill>
                <a:latin typeface="Times New Roman" panose="02020603050405020304" pitchFamily="18" charset="0"/>
                <a:cs typeface="Times New Roman" panose="02020603050405020304" pitchFamily="18" charset="0"/>
                <a:sym typeface="+mn-ea"/>
              </a:rPr>
              <a:t>Hoàn thành nội dung bảng câu 5 SGK trang 139</a:t>
            </a:r>
            <a:endParaRPr lang="en-US" sz="2000" dirty="0">
              <a:solidFill>
                <a:srgbClr val="002060"/>
              </a:solidFill>
              <a:latin typeface="Arial" panose="020B0604020202020204" pitchFamily="34" charset="0"/>
              <a:cs typeface="Arial" panose="020B0604020202020204" pitchFamily="34" charset="0"/>
            </a:endParaRPr>
          </a:p>
        </p:txBody>
      </p:sp>
      <p:sp>
        <p:nvSpPr>
          <p:cNvPr id="6" name="Rectangle 5"/>
          <p:cNvSpPr/>
          <p:nvPr/>
        </p:nvSpPr>
        <p:spPr>
          <a:xfrm>
            <a:off x="353288" y="1699230"/>
            <a:ext cx="8520544" cy="1014730"/>
          </a:xfrm>
          <a:prstGeom prst="rect">
            <a:avLst/>
          </a:prstGeom>
        </p:spPr>
        <p:txBody>
          <a:bodyPr wrap="square">
            <a:spAutoFit/>
          </a:bodyPr>
          <a:lstStyle/>
          <a:p>
            <a:pPr algn="just"/>
            <a:endParaRPr lang="vi-VN" sz="2000">
              <a:solidFill>
                <a:srgbClr val="002060"/>
              </a:solidFill>
              <a:latin typeface="Times New Roman" panose="02020603050405020304" pitchFamily="18" charset="0"/>
              <a:cs typeface="Times New Roman" panose="02020603050405020304" pitchFamily="18" charset="0"/>
            </a:endParaRPr>
          </a:p>
          <a:p>
            <a:pPr algn="just"/>
            <a:endParaRPr lang="vi-VN" sz="2000">
              <a:solidFill>
                <a:srgbClr val="002060"/>
              </a:solidFill>
              <a:latin typeface="Times New Roman" panose="02020603050405020304" pitchFamily="18" charset="0"/>
              <a:cs typeface="Times New Roman" panose="02020603050405020304" pitchFamily="18" charset="0"/>
            </a:endParaRPr>
          </a:p>
          <a:p>
            <a:pPr algn="just"/>
            <a:endParaRPr lang="vi-VN" sz="2000">
              <a:solidFill>
                <a:srgbClr val="002060"/>
              </a:solidFill>
              <a:latin typeface="Times New Roman" panose="02020603050405020304" pitchFamily="18" charset="0"/>
              <a:cs typeface="Times New Roman" panose="02020603050405020304" pitchFamily="18" charset="0"/>
            </a:endParaRPr>
          </a:p>
        </p:txBody>
      </p:sp>
      <p:graphicFrame>
        <p:nvGraphicFramePr>
          <p:cNvPr id="8" name="Table 7"/>
          <p:cNvGraphicFramePr/>
          <p:nvPr/>
        </p:nvGraphicFramePr>
        <p:xfrm>
          <a:off x="457200" y="914400"/>
          <a:ext cx="8336280" cy="5640705"/>
        </p:xfrm>
        <a:graphic>
          <a:graphicData uri="http://schemas.openxmlformats.org/drawingml/2006/table">
            <a:tbl>
              <a:tblPr firstRow="1" bandRow="1">
                <a:tableStyleId>{5C22544A-7EE6-4342-B048-85BDC9FD1C3A}</a:tableStyleId>
              </a:tblPr>
              <a:tblGrid>
                <a:gridCol w="2099945"/>
                <a:gridCol w="3457575"/>
                <a:gridCol w="2778760"/>
              </a:tblGrid>
              <a:tr h="923925">
                <a:tc>
                  <a:txBody>
                    <a:bodyPr/>
                    <a:p>
                      <a:pPr indent="0" algn="ctr">
                        <a:buNone/>
                      </a:pPr>
                      <a:r>
                        <a:rPr lang="en-US" sz="1800" b="0">
                          <a:latin typeface="Times New Roman" panose="02020603050405020304" pitchFamily="18" charset="0"/>
                          <a:cs typeface="Times New Roman" panose="02020603050405020304" pitchFamily="18" charset="0"/>
                        </a:rPr>
                        <a:t>Các yếu tố ảnh hưởng đến sinh trưởng của VSV</a:t>
                      </a:r>
                      <a:endParaRPr 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1800" b="0">
                          <a:latin typeface="Times New Roman" panose="02020603050405020304" pitchFamily="18" charset="0"/>
                          <a:cs typeface="Times New Roman" panose="02020603050405020304" pitchFamily="18" charset="0"/>
                        </a:rPr>
                        <a:t>Cơ chế tác động</a:t>
                      </a:r>
                      <a:endParaRPr 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1800" b="0">
                          <a:latin typeface="Times New Roman" panose="02020603050405020304" pitchFamily="18" charset="0"/>
                          <a:cs typeface="Times New Roman" panose="02020603050405020304" pitchFamily="18" charset="0"/>
                        </a:rPr>
                        <a:t>Ứng dụng vào đời sống</a:t>
                      </a:r>
                      <a:endParaRPr 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r>
              <a:tr h="2106295">
                <a:tc>
                  <a:txBody>
                    <a:bodyPr/>
                    <a:p>
                      <a:pPr indent="0">
                        <a:buNone/>
                      </a:pPr>
                      <a:r>
                        <a:rPr lang="en-US" sz="1800" b="0" i="1">
                          <a:latin typeface="Times New Roman" panose="02020603050405020304" pitchFamily="18" charset="0"/>
                          <a:cs typeface="Times New Roman" panose="02020603050405020304" pitchFamily="18" charset="0"/>
                        </a:rPr>
                        <a:t>Nhiệt độ</a:t>
                      </a:r>
                      <a:endParaRPr lang="en-US" sz="18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c>
                  <a:txBody>
                    <a:bodyPr/>
                    <a:p>
                      <a:pPr indent="0">
                        <a:buNone/>
                      </a:pPr>
                      <a:r>
                        <a:rPr lang="en-US" sz="1800" b="0" i="1">
                          <a:latin typeface="Times New Roman" panose="02020603050405020304" pitchFamily="18" charset="0"/>
                          <a:cs typeface="Times New Roman" panose="02020603050405020304" pitchFamily="18" charset="0"/>
                        </a:rPr>
                        <a:t>Nhiệt độ ảnh hưởng đến tốc độ phản ứng sinh hóa trong tế bào, mỗi loại vi sinh vật có thể tồn tại và hoạt động trong một phạm vi nhiệt độ nhất định. Dựa vào phạm vi nhiệt độ này có thể chia thành 4 nhóm: ưa lạnh, ưa ấm, ưa nhiệt, ưa siêu nhiệt.</a:t>
                      </a:r>
                      <a:endParaRPr lang="en-US" sz="18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c>
                  <a:txBody>
                    <a:bodyPr/>
                    <a:p>
                      <a:pPr indent="0">
                        <a:buNone/>
                      </a:pPr>
                      <a:r>
                        <a:rPr lang="en-US" sz="1800" b="0" i="1">
                          <a:latin typeface="Times New Roman" panose="02020603050405020304" pitchFamily="18" charset="0"/>
                          <a:cs typeface="Times New Roman" panose="02020603050405020304" pitchFamily="18" charset="0"/>
                        </a:rPr>
                        <a:t>- Tạo nhiệt độ phù hợp cho vi sinh vật có lợi phát triển tối đa.- Tăng nhiệt độ để tiêu diệt vi sinh vật có hại dùng nhiệt để thanh trùng.- Hạ nhiệt độ lạnh để bảo quản thực phẩm.</a:t>
                      </a:r>
                      <a:endParaRPr lang="en-US" sz="18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r>
              <a:tr h="2610485">
                <a:tc>
                  <a:txBody>
                    <a:bodyPr/>
                    <a:p>
                      <a:pPr indent="0">
                        <a:buNone/>
                      </a:pPr>
                      <a:r>
                        <a:rPr lang="en-US" sz="1800" b="0" i="1">
                          <a:latin typeface="Times New Roman" panose="02020603050405020304" pitchFamily="18" charset="0"/>
                          <a:cs typeface="Times New Roman" panose="02020603050405020304" pitchFamily="18" charset="0"/>
                        </a:rPr>
                        <a:t>Ánh sáng</a:t>
                      </a:r>
                      <a:endParaRPr lang="en-US" sz="18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c>
                  <a:txBody>
                    <a:bodyPr/>
                    <a:p>
                      <a:pPr indent="0">
                        <a:buNone/>
                      </a:pPr>
                      <a:r>
                        <a:rPr lang="en-US" sz="1800" b="0" i="1">
                          <a:latin typeface="Times New Roman" panose="02020603050405020304" pitchFamily="18" charset="0"/>
                          <a:cs typeface="Times New Roman" panose="02020603050405020304" pitchFamily="18" charset="0"/>
                        </a:rPr>
                        <a:t>Ánh sáng tác động đến quá trình quang hợp ở vi khuẩn quang tự dưỡng. Ngoài ra ánh sáng còn ảnh hưởng đến sự hình thành bào tử tổng hợp sắc tố, chuyển động chiếu sáng. Những tia sáng có bước sóng ngắn có thể ức chế hoặc tiêu diệt vi khuẩn bằng cách gây đột biến, làm biến tính protein.</a:t>
                      </a:r>
                      <a:endParaRPr lang="en-US" sz="18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c>
                  <a:txBody>
                    <a:bodyPr/>
                    <a:p>
                      <a:pPr indent="0">
                        <a:buNone/>
                      </a:pPr>
                      <a:r>
                        <a:rPr lang="en-US" sz="1800" b="0" i="1">
                          <a:latin typeface="Times New Roman" panose="02020603050405020304" pitchFamily="18" charset="0"/>
                          <a:cs typeface="Times New Roman" panose="02020603050405020304" pitchFamily="18" charset="0"/>
                        </a:rPr>
                        <a:t>- Tạo môi trường ánh sáng phù hợp cho những vi sinh vật có lợi phát triển tối đa.- Sử dụng tia sáng có bước sóng ngắn như tia X, tia gama, để ức chế, tiêu diệt vi sinh vật gây hại.</a:t>
                      </a:r>
                      <a:endParaRPr lang="en-US" sz="18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11785"/>
            <a:ext cx="8880475" cy="6435090"/>
          </a:xfrm>
          <a:prstGeom prst="rect">
            <a:avLst/>
          </a:prstGeom>
          <a:solidFill>
            <a:schemeClr val="bg1"/>
          </a:solid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3296" y="533390"/>
            <a:ext cx="8520544" cy="398780"/>
          </a:xfrm>
          <a:prstGeom prst="rect">
            <a:avLst/>
          </a:prstGeom>
        </p:spPr>
        <p:txBody>
          <a:bodyPr wrap="square">
            <a:spAutoFit/>
          </a:bodyPr>
          <a:lstStyle/>
          <a:p>
            <a:pPr algn="just"/>
            <a:r>
              <a:rPr lang="vi-VN" sz="2000" b="1">
                <a:solidFill>
                  <a:srgbClr val="002060"/>
                </a:solidFill>
                <a:latin typeface="Times New Roman" panose="02020603050405020304" pitchFamily="18" charset="0"/>
                <a:cs typeface="Times New Roman" panose="02020603050405020304" pitchFamily="18" charset="0"/>
                <a:sym typeface="+mn-ea"/>
              </a:rPr>
              <a:t>Câu </a:t>
            </a:r>
            <a:r>
              <a:rPr lang="vi-VN" sz="2000" b="1" smtClean="0">
                <a:solidFill>
                  <a:srgbClr val="002060"/>
                </a:solidFill>
                <a:latin typeface="Times New Roman" panose="02020603050405020304" pitchFamily="18" charset="0"/>
                <a:cs typeface="Times New Roman" panose="02020603050405020304" pitchFamily="18" charset="0"/>
                <a:sym typeface="+mn-ea"/>
              </a:rPr>
              <a:t>5</a:t>
            </a:r>
            <a:r>
              <a:rPr lang="en-US" sz="2000" b="1" smtClean="0">
                <a:solidFill>
                  <a:srgbClr val="002060"/>
                </a:solidFill>
                <a:latin typeface="Times New Roman" panose="02020603050405020304" pitchFamily="18" charset="0"/>
                <a:cs typeface="Times New Roman" panose="02020603050405020304" pitchFamily="18" charset="0"/>
                <a:sym typeface="+mn-ea"/>
              </a:rPr>
              <a:t>:</a:t>
            </a:r>
            <a:r>
              <a:rPr lang="vi-VN" sz="2000" b="1" smtClean="0">
                <a:solidFill>
                  <a:srgbClr val="002060"/>
                </a:solidFill>
                <a:latin typeface="Times New Roman" panose="02020603050405020304" pitchFamily="18" charset="0"/>
                <a:cs typeface="Times New Roman" panose="02020603050405020304" pitchFamily="18" charset="0"/>
                <a:sym typeface="+mn-ea"/>
              </a:rPr>
              <a:t> </a:t>
            </a:r>
            <a:r>
              <a:rPr lang="vi-VN" sz="2000">
                <a:solidFill>
                  <a:srgbClr val="002060"/>
                </a:solidFill>
                <a:latin typeface="Times New Roman" panose="02020603050405020304" pitchFamily="18" charset="0"/>
                <a:cs typeface="Times New Roman" panose="02020603050405020304" pitchFamily="18" charset="0"/>
                <a:sym typeface="+mn-ea"/>
              </a:rPr>
              <a:t>Hoàn thành nội dung bảng câu 5 SGK trang 139</a:t>
            </a:r>
            <a:endParaRPr lang="en-US" sz="2000" dirty="0">
              <a:solidFill>
                <a:srgbClr val="002060"/>
              </a:solidFill>
              <a:latin typeface="Arial" panose="020B0604020202020204" pitchFamily="34" charset="0"/>
              <a:cs typeface="Arial" panose="020B0604020202020204" pitchFamily="34" charset="0"/>
            </a:endParaRPr>
          </a:p>
        </p:txBody>
      </p:sp>
      <p:sp>
        <p:nvSpPr>
          <p:cNvPr id="6" name="Rectangle 5"/>
          <p:cNvSpPr/>
          <p:nvPr/>
        </p:nvSpPr>
        <p:spPr>
          <a:xfrm>
            <a:off x="353288" y="1699230"/>
            <a:ext cx="8520544" cy="1014730"/>
          </a:xfrm>
          <a:prstGeom prst="rect">
            <a:avLst/>
          </a:prstGeom>
        </p:spPr>
        <p:txBody>
          <a:bodyPr wrap="square">
            <a:spAutoFit/>
          </a:bodyPr>
          <a:lstStyle/>
          <a:p>
            <a:pPr algn="just"/>
            <a:endParaRPr lang="vi-VN" sz="2000">
              <a:solidFill>
                <a:srgbClr val="002060"/>
              </a:solidFill>
              <a:latin typeface="Times New Roman" panose="02020603050405020304" pitchFamily="18" charset="0"/>
              <a:cs typeface="Times New Roman" panose="02020603050405020304" pitchFamily="18" charset="0"/>
            </a:endParaRPr>
          </a:p>
          <a:p>
            <a:pPr algn="just"/>
            <a:endParaRPr lang="vi-VN" sz="2000">
              <a:solidFill>
                <a:srgbClr val="002060"/>
              </a:solidFill>
              <a:latin typeface="Times New Roman" panose="02020603050405020304" pitchFamily="18" charset="0"/>
              <a:cs typeface="Times New Roman" panose="02020603050405020304" pitchFamily="18" charset="0"/>
            </a:endParaRPr>
          </a:p>
          <a:p>
            <a:pPr algn="just"/>
            <a:endParaRPr lang="vi-VN" sz="2000">
              <a:solidFill>
                <a:srgbClr val="002060"/>
              </a:solidFill>
              <a:latin typeface="Times New Roman" panose="02020603050405020304" pitchFamily="18" charset="0"/>
              <a:cs typeface="Times New Roman" panose="02020603050405020304" pitchFamily="18" charset="0"/>
            </a:endParaRPr>
          </a:p>
        </p:txBody>
      </p:sp>
      <p:graphicFrame>
        <p:nvGraphicFramePr>
          <p:cNvPr id="8" name="Table 7"/>
          <p:cNvGraphicFramePr/>
          <p:nvPr/>
        </p:nvGraphicFramePr>
        <p:xfrm>
          <a:off x="457200" y="914400"/>
          <a:ext cx="8336280" cy="5640705"/>
        </p:xfrm>
        <a:graphic>
          <a:graphicData uri="http://schemas.openxmlformats.org/drawingml/2006/table">
            <a:tbl>
              <a:tblPr firstRow="1" bandRow="1">
                <a:tableStyleId>{5C22544A-7EE6-4342-B048-85BDC9FD1C3A}</a:tableStyleId>
              </a:tblPr>
              <a:tblGrid>
                <a:gridCol w="2099945"/>
                <a:gridCol w="3457575"/>
                <a:gridCol w="2778760"/>
              </a:tblGrid>
              <a:tr h="923925">
                <a:tc>
                  <a:txBody>
                    <a:bodyPr/>
                    <a:p>
                      <a:pPr indent="0" algn="ctr">
                        <a:buNone/>
                      </a:pPr>
                      <a:r>
                        <a:rPr lang="en-US" sz="1800" b="0">
                          <a:latin typeface="Times New Roman" panose="02020603050405020304" pitchFamily="18" charset="0"/>
                          <a:cs typeface="Times New Roman" panose="02020603050405020304" pitchFamily="18" charset="0"/>
                        </a:rPr>
                        <a:t>Các yếu tố ảnh hưởng đến sinh trưởng của VSV</a:t>
                      </a:r>
                      <a:endParaRPr 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1800" b="0">
                          <a:latin typeface="Times New Roman" panose="02020603050405020304" pitchFamily="18" charset="0"/>
                          <a:cs typeface="Times New Roman" panose="02020603050405020304" pitchFamily="18" charset="0"/>
                        </a:rPr>
                        <a:t>Cơ chế tác động</a:t>
                      </a:r>
                      <a:endParaRPr 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1800" b="0">
                          <a:latin typeface="Times New Roman" panose="02020603050405020304" pitchFamily="18" charset="0"/>
                          <a:cs typeface="Times New Roman" panose="02020603050405020304" pitchFamily="18" charset="0"/>
                        </a:rPr>
                        <a:t>Ứng dụng vào đời sống</a:t>
                      </a:r>
                      <a:endParaRPr 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r>
              <a:tr h="2106295">
                <a:tc>
                  <a:txBody>
                    <a:bodyPr/>
                    <a:p>
                      <a:pPr indent="0">
                        <a:buNone/>
                      </a:pPr>
                      <a:r>
                        <a:rPr lang="en-US" sz="1800" b="0" i="1">
                          <a:latin typeface="Times New Roman" panose="02020603050405020304" pitchFamily="18" charset="0"/>
                          <a:cs typeface="Times New Roman" panose="02020603050405020304" pitchFamily="18" charset="0"/>
                        </a:rPr>
                        <a:t>Áp suất thẩm thấu</a:t>
                      </a:r>
                      <a:endParaRPr lang="en-US" sz="18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c>
                  <a:txBody>
                    <a:bodyPr/>
                    <a:p>
                      <a:pPr indent="0">
                        <a:buNone/>
                      </a:pPr>
                      <a:r>
                        <a:rPr lang="en-US" sz="1800" b="0" i="1">
                          <a:latin typeface="Times New Roman" panose="02020603050405020304" pitchFamily="18" charset="0"/>
                          <a:cs typeface="Times New Roman" panose="02020603050405020304" pitchFamily="18" charset="0"/>
                        </a:rPr>
                        <a:t>Áp suất thẩm thấu được tạo thành do sự chênh lệch nồng độ các chất ở hai bên màng sinh chất. Khi đưa Vi sinh vật vào môi trường ưu trương môi trường có nồng độ chất tan cao hơn bên trong tế bào, tế bào vi sinh vật sẽ bị mất nước khi chúng co nguyên sinh do đó chúng không phân chia được. </a:t>
                      </a:r>
                      <a:endParaRPr lang="en-US" sz="18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c>
                  <a:txBody>
                    <a:bodyPr/>
                    <a:p>
                      <a:pPr indent="0">
                        <a:buNone/>
                      </a:pPr>
                      <a:r>
                        <a:rPr lang="en-US" sz="1800" b="0" i="1">
                          <a:latin typeface="Times New Roman" panose="02020603050405020304" pitchFamily="18" charset="0"/>
                          <a:cs typeface="Times New Roman" panose="02020603050405020304" pitchFamily="18" charset="0"/>
                        </a:rPr>
                        <a:t>Tạo môi trường ưu trương để gây co nguyên sinh nhật ức chế sự sinh trưởng của vi sinh vật gây hại</a:t>
                      </a:r>
                      <a:endParaRPr lang="en-US" sz="18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r>
              <a:tr h="2610485">
                <a:tc>
                  <a:txBody>
                    <a:bodyPr/>
                    <a:p>
                      <a:pPr indent="0">
                        <a:buNone/>
                      </a:pPr>
                      <a:r>
                        <a:rPr lang="en-US" sz="1800" b="0" i="1">
                          <a:latin typeface="Times New Roman" panose="02020603050405020304" pitchFamily="18" charset="0"/>
                          <a:cs typeface="Times New Roman" panose="02020603050405020304" pitchFamily="18" charset="0"/>
                        </a:rPr>
                        <a:t>Chất dinh dưỡng</a:t>
                      </a:r>
                      <a:endParaRPr lang="en-US" sz="18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c>
                  <a:txBody>
                    <a:bodyPr/>
                    <a:p>
                      <a:pPr indent="0">
                        <a:buNone/>
                      </a:pPr>
                      <a:r>
                        <a:rPr lang="en-US" sz="1800" b="0" i="1">
                          <a:latin typeface="Times New Roman" panose="02020603050405020304" pitchFamily="18" charset="0"/>
                          <a:cs typeface="Times New Roman" panose="02020603050405020304" pitchFamily="18" charset="0"/>
                        </a:rPr>
                        <a:t>Các chất dinh dưỡng gồm các hợp chất hữu cơ (carbohidrate, protein, lipid), các nhân tố sinh trưởng ( vitamin, amino cid, nucleic acid) những chất này gây ảnh hưởng đến quá trình chuyển hóa vật chất và năng lượng của vi sinh vật (quá trình dinh dưỡng, hô hấp, hoạt hóa enzym, cân bằng thẩm thấu).</a:t>
                      </a:r>
                      <a:endParaRPr lang="en-US" sz="18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c>
                  <a:txBody>
                    <a:bodyPr/>
                    <a:p>
                      <a:pPr indent="0">
                        <a:buNone/>
                      </a:pPr>
                      <a:r>
                        <a:rPr lang="en-US" sz="1800" b="0" i="1">
                          <a:latin typeface="Times New Roman" panose="02020603050405020304" pitchFamily="18" charset="0"/>
                          <a:cs typeface="Times New Roman" panose="02020603050405020304" pitchFamily="18" charset="0"/>
                        </a:rPr>
                        <a:t>- Tạo môi trường dinh dưỡng phù hợp cho những vi sinh vật có lợi phát triển như trong nuôi cấy thu sinh khối.- Loại bỏ các vi lượng nhằm ức chế sự sinh trưởng của vi sinh vật gây hại.</a:t>
                      </a:r>
                      <a:endParaRPr lang="en-US" sz="18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11785"/>
            <a:ext cx="8880475" cy="6435090"/>
          </a:xfrm>
          <a:prstGeom prst="rect">
            <a:avLst/>
          </a:prstGeom>
          <a:solidFill>
            <a:schemeClr val="bg1"/>
          </a:solid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3296" y="533390"/>
            <a:ext cx="8520544" cy="398780"/>
          </a:xfrm>
          <a:prstGeom prst="rect">
            <a:avLst/>
          </a:prstGeom>
        </p:spPr>
        <p:txBody>
          <a:bodyPr wrap="square">
            <a:spAutoFit/>
          </a:bodyPr>
          <a:lstStyle/>
          <a:p>
            <a:pPr algn="just"/>
            <a:r>
              <a:rPr lang="vi-VN" sz="2000" b="1">
                <a:solidFill>
                  <a:srgbClr val="002060"/>
                </a:solidFill>
                <a:latin typeface="Times New Roman" panose="02020603050405020304" pitchFamily="18" charset="0"/>
                <a:cs typeface="Times New Roman" panose="02020603050405020304" pitchFamily="18" charset="0"/>
                <a:sym typeface="+mn-ea"/>
              </a:rPr>
              <a:t>Câu </a:t>
            </a:r>
            <a:r>
              <a:rPr lang="vi-VN" sz="2000" b="1" smtClean="0">
                <a:solidFill>
                  <a:srgbClr val="002060"/>
                </a:solidFill>
                <a:latin typeface="Times New Roman" panose="02020603050405020304" pitchFamily="18" charset="0"/>
                <a:cs typeface="Times New Roman" panose="02020603050405020304" pitchFamily="18" charset="0"/>
                <a:sym typeface="+mn-ea"/>
              </a:rPr>
              <a:t>5</a:t>
            </a:r>
            <a:r>
              <a:rPr lang="en-US" sz="2000" b="1" smtClean="0">
                <a:solidFill>
                  <a:srgbClr val="002060"/>
                </a:solidFill>
                <a:latin typeface="Times New Roman" panose="02020603050405020304" pitchFamily="18" charset="0"/>
                <a:cs typeface="Times New Roman" panose="02020603050405020304" pitchFamily="18" charset="0"/>
                <a:sym typeface="+mn-ea"/>
              </a:rPr>
              <a:t>:</a:t>
            </a:r>
            <a:r>
              <a:rPr lang="vi-VN" sz="2000" b="1" smtClean="0">
                <a:solidFill>
                  <a:srgbClr val="002060"/>
                </a:solidFill>
                <a:latin typeface="Times New Roman" panose="02020603050405020304" pitchFamily="18" charset="0"/>
                <a:cs typeface="Times New Roman" panose="02020603050405020304" pitchFamily="18" charset="0"/>
                <a:sym typeface="+mn-ea"/>
              </a:rPr>
              <a:t> </a:t>
            </a:r>
            <a:r>
              <a:rPr lang="vi-VN" sz="2000">
                <a:solidFill>
                  <a:srgbClr val="002060"/>
                </a:solidFill>
                <a:latin typeface="Times New Roman" panose="02020603050405020304" pitchFamily="18" charset="0"/>
                <a:cs typeface="Times New Roman" panose="02020603050405020304" pitchFamily="18" charset="0"/>
                <a:sym typeface="+mn-ea"/>
              </a:rPr>
              <a:t>Hoàn thành nội dung bảng câu 5 SGK trang 139</a:t>
            </a:r>
            <a:endParaRPr lang="en-US" sz="2000" dirty="0">
              <a:solidFill>
                <a:srgbClr val="002060"/>
              </a:solidFill>
              <a:latin typeface="Arial" panose="020B0604020202020204" pitchFamily="34" charset="0"/>
              <a:cs typeface="Arial" panose="020B0604020202020204" pitchFamily="34" charset="0"/>
            </a:endParaRPr>
          </a:p>
        </p:txBody>
      </p:sp>
      <p:sp>
        <p:nvSpPr>
          <p:cNvPr id="6" name="Rectangle 5"/>
          <p:cNvSpPr/>
          <p:nvPr/>
        </p:nvSpPr>
        <p:spPr>
          <a:xfrm>
            <a:off x="353288" y="1699230"/>
            <a:ext cx="8520544" cy="1014730"/>
          </a:xfrm>
          <a:prstGeom prst="rect">
            <a:avLst/>
          </a:prstGeom>
        </p:spPr>
        <p:txBody>
          <a:bodyPr wrap="square">
            <a:spAutoFit/>
          </a:bodyPr>
          <a:lstStyle/>
          <a:p>
            <a:pPr algn="just"/>
            <a:endParaRPr lang="vi-VN" sz="2000">
              <a:solidFill>
                <a:srgbClr val="002060"/>
              </a:solidFill>
              <a:latin typeface="Times New Roman" panose="02020603050405020304" pitchFamily="18" charset="0"/>
              <a:cs typeface="Times New Roman" panose="02020603050405020304" pitchFamily="18" charset="0"/>
            </a:endParaRPr>
          </a:p>
          <a:p>
            <a:pPr algn="just"/>
            <a:endParaRPr lang="vi-VN" sz="2000">
              <a:solidFill>
                <a:srgbClr val="002060"/>
              </a:solidFill>
              <a:latin typeface="Times New Roman" panose="02020603050405020304" pitchFamily="18" charset="0"/>
              <a:cs typeface="Times New Roman" panose="02020603050405020304" pitchFamily="18" charset="0"/>
            </a:endParaRPr>
          </a:p>
          <a:p>
            <a:pPr algn="just"/>
            <a:endParaRPr lang="vi-VN" sz="2000">
              <a:solidFill>
                <a:srgbClr val="002060"/>
              </a:solidFill>
              <a:latin typeface="Times New Roman" panose="02020603050405020304" pitchFamily="18" charset="0"/>
              <a:cs typeface="Times New Roman" panose="02020603050405020304" pitchFamily="18" charset="0"/>
            </a:endParaRPr>
          </a:p>
        </p:txBody>
      </p:sp>
      <p:graphicFrame>
        <p:nvGraphicFramePr>
          <p:cNvPr id="8" name="Table 7"/>
          <p:cNvGraphicFramePr/>
          <p:nvPr/>
        </p:nvGraphicFramePr>
        <p:xfrm>
          <a:off x="457200" y="914400"/>
          <a:ext cx="8336280" cy="5640705"/>
        </p:xfrm>
        <a:graphic>
          <a:graphicData uri="http://schemas.openxmlformats.org/drawingml/2006/table">
            <a:tbl>
              <a:tblPr firstRow="1" bandRow="1">
                <a:tableStyleId>{5C22544A-7EE6-4342-B048-85BDC9FD1C3A}</a:tableStyleId>
              </a:tblPr>
              <a:tblGrid>
                <a:gridCol w="2099945"/>
                <a:gridCol w="3457575"/>
                <a:gridCol w="2778760"/>
              </a:tblGrid>
              <a:tr h="923925">
                <a:tc>
                  <a:txBody>
                    <a:bodyPr/>
                    <a:p>
                      <a:pPr indent="0" algn="ctr">
                        <a:buNone/>
                      </a:pPr>
                      <a:r>
                        <a:rPr lang="en-US" sz="1800" b="0">
                          <a:latin typeface="Times New Roman" panose="02020603050405020304" pitchFamily="18" charset="0"/>
                          <a:cs typeface="Times New Roman" panose="02020603050405020304" pitchFamily="18" charset="0"/>
                        </a:rPr>
                        <a:t>Các yếu tố ảnh hưởng đến sinh trưởng của VSV</a:t>
                      </a:r>
                      <a:endParaRPr 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1800" b="0">
                          <a:latin typeface="Times New Roman" panose="02020603050405020304" pitchFamily="18" charset="0"/>
                          <a:cs typeface="Times New Roman" panose="02020603050405020304" pitchFamily="18" charset="0"/>
                        </a:rPr>
                        <a:t>Cơ chế tác động</a:t>
                      </a:r>
                      <a:endParaRPr 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1800" b="0">
                          <a:latin typeface="Times New Roman" panose="02020603050405020304" pitchFamily="18" charset="0"/>
                          <a:cs typeface="Times New Roman" panose="02020603050405020304" pitchFamily="18" charset="0"/>
                        </a:rPr>
                        <a:t>Ứng dụng vào đời sống</a:t>
                      </a:r>
                      <a:endParaRPr 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r>
              <a:tr h="2106295">
                <a:tc>
                  <a:txBody>
                    <a:bodyPr/>
                    <a:p>
                      <a:pPr indent="0">
                        <a:buNone/>
                      </a:pPr>
                      <a:r>
                        <a:rPr lang="en-US" sz="1800" b="0" i="1">
                          <a:latin typeface="Times New Roman" panose="02020603050405020304" pitchFamily="18" charset="0"/>
                          <a:cs typeface="Times New Roman" panose="02020603050405020304" pitchFamily="18" charset="0"/>
                        </a:rPr>
                        <a:t>Chất sát khuẩn</a:t>
                      </a:r>
                      <a:endParaRPr lang="en-US" sz="18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c>
                  <a:txBody>
                    <a:bodyPr/>
                    <a:p>
                      <a:pPr indent="0">
                        <a:buNone/>
                      </a:pPr>
                      <a:r>
                        <a:rPr lang="en-US" sz="1800" b="0" i="1">
                          <a:latin typeface="Times New Roman" panose="02020603050405020304" pitchFamily="18" charset="0"/>
                          <a:cs typeface="Times New Roman" panose="02020603050405020304" pitchFamily="18" charset="0"/>
                        </a:rPr>
                        <a:t>Có khả năng tiêu diệt hoặc ức chế không chọn lọc các vi sinh vật gây bệnh, nhưng không làm tổn thương đến da và mô sống của cơ thể. VD: phenol, ethanol, halogen,…</a:t>
                      </a:r>
                      <a:endParaRPr lang="en-US" sz="18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c>
                  <a:txBody>
                    <a:bodyPr/>
                    <a:p>
                      <a:pPr indent="0">
                        <a:buNone/>
                      </a:pPr>
                      <a:r>
                        <a:rPr lang="en-US" sz="1800" b="0" i="1">
                          <a:latin typeface="Times New Roman" panose="02020603050405020304" pitchFamily="18" charset="0"/>
                          <a:cs typeface="Times New Roman" panose="02020603050405020304" pitchFamily="18" charset="0"/>
                        </a:rPr>
                        <a:t>Dùng để sát khuẩn trong y tế và trong đời sống hàng ngày.</a:t>
                      </a:r>
                      <a:endParaRPr lang="en-US" sz="18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r>
              <a:tr h="2610485">
                <a:tc>
                  <a:txBody>
                    <a:bodyPr/>
                    <a:p>
                      <a:pPr indent="0">
                        <a:buNone/>
                      </a:pPr>
                      <a:r>
                        <a:rPr lang="en-US" sz="1800" b="0" i="1">
                          <a:latin typeface="Times New Roman" panose="02020603050405020304" pitchFamily="18" charset="0"/>
                          <a:cs typeface="Times New Roman" panose="02020603050405020304" pitchFamily="18" charset="0"/>
                        </a:rPr>
                        <a:t>Chất kháng sinh</a:t>
                      </a:r>
                      <a:endParaRPr lang="en-US" sz="18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c>
                  <a:txBody>
                    <a:bodyPr/>
                    <a:p>
                      <a:pPr indent="0">
                        <a:buNone/>
                      </a:pPr>
                      <a:r>
                        <a:rPr lang="en-US" sz="1800" b="0" i="1">
                          <a:latin typeface="Times New Roman" panose="02020603050405020304" pitchFamily="18" charset="0"/>
                          <a:cs typeface="Times New Roman" panose="02020603050405020304" pitchFamily="18" charset="0"/>
                        </a:rPr>
                        <a:t>Có khả năng tiêu diệt hoặc ức chế vi sinh vật gây bệnh một cách có chọn lọc ngay cả ở nồng độ thấp. VD: penicillin, cephalosporin, aminosid, tetracylin, aminoglycosid,… việc sử dụng các chất kháng sinh đúng cách có thể giúp chữa nhiều bệnh nguy hiểm cho người và động vật.</a:t>
                      </a:r>
                      <a:endParaRPr lang="en-US" sz="18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c>
                  <a:txBody>
                    <a:bodyPr/>
                    <a:p>
                      <a:pPr indent="0">
                        <a:buNone/>
                      </a:pPr>
                      <a:r>
                        <a:rPr lang="en-US" sz="1800" b="0" i="1">
                          <a:latin typeface="Times New Roman" panose="02020603050405020304" pitchFamily="18" charset="0"/>
                          <a:cs typeface="Times New Roman" panose="02020603050405020304" pitchFamily="18" charset="0"/>
                        </a:rPr>
                        <a:t>Dùng để chữa bệnh cho người và động vật do kháng sinh có thể tiêu diệt vi sinh vật gây bệnh.</a:t>
                      </a:r>
                      <a:endParaRPr lang="en-US" sz="18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59324" y="2395272"/>
            <a:ext cx="8666019" cy="4267200"/>
          </a:xfrm>
          <a:prstGeom prst="rect">
            <a:avLst/>
          </a:prstGeom>
          <a:solidFill>
            <a:schemeClr val="bg1"/>
          </a:solid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65353" y="1513353"/>
            <a:ext cx="5105400" cy="461665"/>
          </a:xfrm>
          <a:prstGeom prst="rect">
            <a:avLst/>
          </a:prstGeom>
          <a:noFill/>
        </p:spPr>
        <p:txBody>
          <a:bodyPr wrap="square" rtlCol="0">
            <a:spAutoFit/>
          </a:bodyPr>
          <a:lstStyle/>
          <a:p>
            <a:pPr algn="ctr"/>
            <a:r>
              <a:rPr lang="en-US" sz="2400" b="1" i="1" smtClean="0">
                <a:solidFill>
                  <a:schemeClr val="accent5">
                    <a:lumMod val="50000"/>
                  </a:schemeClr>
                </a:solidFill>
                <a:latin typeface="Arial" panose="020B0604020202020204" pitchFamily="34" charset="0"/>
                <a:cs typeface="Arial" panose="020B0604020202020204" pitchFamily="34" charset="0"/>
              </a:rPr>
              <a:t>Thời gian thực hiện: 01 tiết</a:t>
            </a:r>
            <a:endParaRPr lang="en-US" sz="2400" b="1" i="1" dirty="0">
              <a:solidFill>
                <a:schemeClr val="accent5">
                  <a:lumMod val="50000"/>
                </a:schemeClr>
              </a:solidFill>
              <a:latin typeface="Arial" panose="020B0604020202020204" pitchFamily="34" charset="0"/>
              <a:cs typeface="Arial" panose="020B0604020202020204" pitchFamily="34" charset="0"/>
            </a:endParaRPr>
          </a:p>
        </p:txBody>
      </p:sp>
      <p:sp>
        <p:nvSpPr>
          <p:cNvPr id="15" name="Rectangle 14"/>
          <p:cNvSpPr/>
          <p:nvPr>
            <p:custDataLst>
              <p:tags r:id="rId1"/>
            </p:custDataLst>
          </p:nvPr>
        </p:nvSpPr>
        <p:spPr>
          <a:xfrm>
            <a:off x="739328" y="609600"/>
            <a:ext cx="7357451" cy="707886"/>
          </a:xfrm>
          <a:prstGeom prst="rect">
            <a:avLst/>
          </a:prstGeom>
          <a:noFill/>
        </p:spPr>
        <p:txBody>
          <a:bodyPr wrap="square">
            <a:spAutoFit/>
          </a:bodyPr>
          <a:lstStyle/>
          <a:p>
            <a:pPr algn="ctr">
              <a:defRPr/>
            </a:pPr>
            <a:r>
              <a:rPr lang="en-US" sz="40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ÔN TẬP CHƯƠNG 5</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pSp>
        <p:nvGrpSpPr>
          <p:cNvPr id="2" name="Group 1"/>
          <p:cNvGrpSpPr/>
          <p:nvPr/>
        </p:nvGrpSpPr>
        <p:grpSpPr>
          <a:xfrm>
            <a:off x="794608" y="2867109"/>
            <a:ext cx="7865892" cy="2211848"/>
            <a:chOff x="959450" y="2605499"/>
            <a:chExt cx="7865892" cy="2211848"/>
          </a:xfrm>
        </p:grpSpPr>
        <p:sp>
          <p:nvSpPr>
            <p:cNvPr id="9" name="TextBox 8"/>
            <p:cNvSpPr txBox="1"/>
            <p:nvPr/>
          </p:nvSpPr>
          <p:spPr>
            <a:xfrm>
              <a:off x="1028048" y="2605499"/>
              <a:ext cx="6858000" cy="523220"/>
            </a:xfrm>
            <a:prstGeom prst="rect">
              <a:avLst/>
            </a:prstGeom>
            <a:noFill/>
          </p:spPr>
          <p:txBody>
            <a:bodyPr wrap="square" rtlCol="0">
              <a:spAutoFit/>
            </a:bodyPr>
            <a:lstStyle/>
            <a:p>
              <a:r>
                <a:rPr lang="en-US" sz="2800" b="1" smtClean="0">
                  <a:solidFill>
                    <a:schemeClr val="tx2"/>
                  </a:solidFill>
                  <a:latin typeface="Arial" panose="020B0604020202020204" pitchFamily="34" charset="0"/>
                  <a:cs typeface="Arial" panose="020B0604020202020204" pitchFamily="34" charset="0"/>
                </a:rPr>
                <a:t>Hoạt động 1: </a:t>
              </a:r>
              <a:r>
                <a:rPr lang="en-US" sz="2800" smtClean="0">
                  <a:solidFill>
                    <a:schemeClr val="tx2"/>
                  </a:solidFill>
                  <a:latin typeface="Arial" panose="020B0604020202020204" pitchFamily="34" charset="0"/>
                  <a:cs typeface="Arial" panose="020B0604020202020204" pitchFamily="34" charset="0"/>
                </a:rPr>
                <a:t>Mở đầu</a:t>
              </a:r>
              <a:endParaRPr lang="en-US" sz="2800" dirty="0">
                <a:solidFill>
                  <a:schemeClr val="tx2"/>
                </a:solidFill>
                <a:latin typeface="Arial" panose="020B0604020202020204" pitchFamily="34" charset="0"/>
                <a:cs typeface="Arial" panose="020B0604020202020204" pitchFamily="34" charset="0"/>
              </a:endParaRPr>
            </a:p>
          </p:txBody>
        </p:sp>
        <p:sp>
          <p:nvSpPr>
            <p:cNvPr id="10" name="TextBox 9"/>
            <p:cNvSpPr txBox="1"/>
            <p:nvPr/>
          </p:nvSpPr>
          <p:spPr>
            <a:xfrm>
              <a:off x="1028047" y="3117332"/>
              <a:ext cx="7797295" cy="523220"/>
            </a:xfrm>
            <a:prstGeom prst="rect">
              <a:avLst/>
            </a:prstGeom>
            <a:noFill/>
          </p:spPr>
          <p:txBody>
            <a:bodyPr wrap="square" rtlCol="0">
              <a:spAutoFit/>
            </a:bodyPr>
            <a:lstStyle/>
            <a:p>
              <a:r>
                <a:rPr lang="en-US" sz="2800" b="1" smtClean="0">
                  <a:solidFill>
                    <a:schemeClr val="tx2"/>
                  </a:solidFill>
                  <a:latin typeface="Arial" panose="020B0604020202020204" pitchFamily="34" charset="0"/>
                  <a:cs typeface="Arial" panose="020B0604020202020204" pitchFamily="34" charset="0"/>
                </a:rPr>
                <a:t>Hoạt động 2: </a:t>
              </a:r>
              <a:r>
                <a:rPr lang="en-US" sz="2800" smtClean="0">
                  <a:solidFill>
                    <a:schemeClr val="tx2"/>
                  </a:solidFill>
                  <a:latin typeface="Arial" panose="020B0604020202020204" pitchFamily="34" charset="0"/>
                  <a:cs typeface="Arial" panose="020B0604020202020204" pitchFamily="34" charset="0"/>
                </a:rPr>
                <a:t>Hệ thống nội dung của chương 5</a:t>
              </a:r>
              <a:endParaRPr lang="en-US" sz="2800" dirty="0">
                <a:solidFill>
                  <a:schemeClr val="tx2"/>
                </a:solidFill>
                <a:latin typeface="Arial" panose="020B0604020202020204" pitchFamily="34" charset="0"/>
                <a:cs typeface="Arial" panose="020B0604020202020204" pitchFamily="34" charset="0"/>
              </a:endParaRPr>
            </a:p>
          </p:txBody>
        </p:sp>
        <p:sp>
          <p:nvSpPr>
            <p:cNvPr id="11" name="TextBox 10"/>
            <p:cNvSpPr txBox="1"/>
            <p:nvPr/>
          </p:nvSpPr>
          <p:spPr>
            <a:xfrm>
              <a:off x="993412" y="4294127"/>
              <a:ext cx="6858000" cy="523220"/>
            </a:xfrm>
            <a:prstGeom prst="rect">
              <a:avLst/>
            </a:prstGeom>
            <a:noFill/>
          </p:spPr>
          <p:txBody>
            <a:bodyPr wrap="square" rtlCol="0">
              <a:spAutoFit/>
            </a:bodyPr>
            <a:lstStyle/>
            <a:p>
              <a:r>
                <a:rPr lang="en-US" sz="2800" b="1" smtClean="0">
                  <a:solidFill>
                    <a:schemeClr val="tx2"/>
                  </a:solidFill>
                  <a:latin typeface="Arial" panose="020B0604020202020204" pitchFamily="34" charset="0"/>
                  <a:cs typeface="Arial" panose="020B0604020202020204" pitchFamily="34" charset="0"/>
                </a:rPr>
                <a:t>Hoạt động 4: </a:t>
              </a:r>
              <a:r>
                <a:rPr lang="en-US" sz="2800" smtClean="0">
                  <a:solidFill>
                    <a:schemeClr val="tx2"/>
                  </a:solidFill>
                  <a:latin typeface="Arial" panose="020B0604020202020204" pitchFamily="34" charset="0"/>
                  <a:cs typeface="Arial" panose="020B0604020202020204" pitchFamily="34" charset="0"/>
                </a:rPr>
                <a:t>Vận dụng</a:t>
              </a:r>
              <a:endParaRPr lang="en-US" sz="2800" dirty="0">
                <a:solidFill>
                  <a:schemeClr val="tx2"/>
                </a:solidFill>
                <a:latin typeface="Arial" panose="020B0604020202020204" pitchFamily="34" charset="0"/>
                <a:cs typeface="Arial" panose="020B0604020202020204" pitchFamily="34" charset="0"/>
              </a:endParaRPr>
            </a:p>
          </p:txBody>
        </p:sp>
        <p:sp>
          <p:nvSpPr>
            <p:cNvPr id="16" name="TextBox 15"/>
            <p:cNvSpPr txBox="1"/>
            <p:nvPr/>
          </p:nvSpPr>
          <p:spPr>
            <a:xfrm>
              <a:off x="959450" y="3683740"/>
              <a:ext cx="6858000" cy="523220"/>
            </a:xfrm>
            <a:prstGeom prst="rect">
              <a:avLst/>
            </a:prstGeom>
            <a:noFill/>
          </p:spPr>
          <p:txBody>
            <a:bodyPr wrap="square" rtlCol="0">
              <a:spAutoFit/>
            </a:bodyPr>
            <a:lstStyle/>
            <a:p>
              <a:r>
                <a:rPr lang="en-US" sz="2800" b="1" smtClean="0">
                  <a:solidFill>
                    <a:schemeClr val="tx2"/>
                  </a:solidFill>
                  <a:latin typeface="Arial" panose="020B0604020202020204" pitchFamily="34" charset="0"/>
                  <a:cs typeface="Arial" panose="020B0604020202020204" pitchFamily="34" charset="0"/>
                </a:rPr>
                <a:t>Hoạt động 3: </a:t>
              </a:r>
              <a:r>
                <a:rPr lang="en-US" sz="2800" smtClean="0">
                  <a:solidFill>
                    <a:schemeClr val="tx2"/>
                  </a:solidFill>
                  <a:latin typeface="Arial" panose="020B0604020202020204" pitchFamily="34" charset="0"/>
                  <a:cs typeface="Arial" panose="020B0604020202020204" pitchFamily="34" charset="0"/>
                </a:rPr>
                <a:t>Giải bài tập</a:t>
              </a:r>
              <a:endParaRPr lang="en-US" sz="2800" dirty="0">
                <a:solidFill>
                  <a:schemeClr val="tx2"/>
                </a:solidFill>
                <a:latin typeface="Arial" panose="020B0604020202020204" pitchFamily="34" charset="0"/>
                <a:cs typeface="Arial" panose="020B0604020202020204" pitchFamily="34" charset="0"/>
              </a:endParaRPr>
            </a:p>
          </p:txBody>
        </p:sp>
      </p:grpSp>
      <p:pic>
        <p:nvPicPr>
          <p:cNvPr id="1028" name="Picture 4" descr="Test - Free education ic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6079" y="5855594"/>
            <a:ext cx="785594" cy="78559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426" y="5563293"/>
            <a:ext cx="1160009" cy="1099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3174" y="445692"/>
            <a:ext cx="1805810" cy="137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Sinh Học 10 - SGK Chân trời sáng tạo - Sách và Thiết bị Giáo dục Miền Na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283777">
            <a:off x="800596" y="405539"/>
            <a:ext cx="806489" cy="11160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7295" cy="6243955"/>
          </a:xfrm>
          <a:prstGeom prst="rect">
            <a:avLst/>
          </a:prstGeom>
          <a:solidFill>
            <a:schemeClr val="bg1"/>
          </a:solid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5846" y="457190"/>
            <a:ext cx="8520544" cy="1014730"/>
          </a:xfrm>
          <a:prstGeom prst="rect">
            <a:avLst/>
          </a:prstGeom>
        </p:spPr>
        <p:txBody>
          <a:bodyPr wrap="square">
            <a:spAutoFit/>
          </a:bodyPr>
          <a:lstStyle/>
          <a:p>
            <a:r>
              <a:rPr lang="vi-VN" sz="2000" b="1" smtClean="0">
                <a:solidFill>
                  <a:srgbClr val="002060"/>
                </a:solidFill>
                <a:latin typeface="Times New Roman" panose="02020603050405020304" pitchFamily="18" charset="0"/>
                <a:cs typeface="Times New Roman" panose="02020603050405020304" pitchFamily="18" charset="0"/>
                <a:sym typeface="+mn-ea"/>
              </a:rPr>
              <a:t>Câu </a:t>
            </a:r>
            <a:r>
              <a:rPr lang="vi-VN" sz="2000" b="1">
                <a:solidFill>
                  <a:srgbClr val="002060"/>
                </a:solidFill>
                <a:latin typeface="Times New Roman" panose="02020603050405020304" pitchFamily="18" charset="0"/>
                <a:cs typeface="Times New Roman" panose="02020603050405020304" pitchFamily="18" charset="0"/>
                <a:sym typeface="+mn-ea"/>
              </a:rPr>
              <a:t>6: Liệt kê một số thành tựu và tên các ngành nghề liên  quan đến ứng dụng công nghệ sinh vật trong đời sống theo nội dung bảng câu 6 SGK trang 139</a:t>
            </a:r>
            <a:r>
              <a:rPr lang="vi-VN" sz="2000" b="1" smtClean="0">
                <a:solidFill>
                  <a:srgbClr val="002060"/>
                </a:solidFill>
                <a:latin typeface="Times New Roman" panose="02020603050405020304" pitchFamily="18" charset="0"/>
                <a:cs typeface="Times New Roman" panose="02020603050405020304" pitchFamily="18" charset="0"/>
                <a:sym typeface="+mn-ea"/>
              </a:rPr>
              <a:t>.</a:t>
            </a:r>
            <a:endParaRPr lang="en-US" sz="2000" b="1" dirty="0">
              <a:solidFill>
                <a:srgbClr val="002060"/>
              </a:solidFill>
              <a:latin typeface="Arial" panose="020B0604020202020204" pitchFamily="34" charset="0"/>
              <a:cs typeface="Arial" panose="020B0604020202020204" pitchFamily="34" charset="0"/>
            </a:endParaRPr>
          </a:p>
        </p:txBody>
      </p:sp>
      <p:graphicFrame>
        <p:nvGraphicFramePr>
          <p:cNvPr id="8" name="Table 7"/>
          <p:cNvGraphicFramePr/>
          <p:nvPr/>
        </p:nvGraphicFramePr>
        <p:xfrm>
          <a:off x="304800" y="1371600"/>
          <a:ext cx="8226425" cy="4421505"/>
        </p:xfrm>
        <a:graphic>
          <a:graphicData uri="http://schemas.openxmlformats.org/drawingml/2006/table">
            <a:tbl>
              <a:tblPr firstRow="1" bandRow="1">
                <a:tableStyleId>{5C22544A-7EE6-4342-B048-85BDC9FD1C3A}</a:tableStyleId>
              </a:tblPr>
              <a:tblGrid>
                <a:gridCol w="2314575"/>
                <a:gridCol w="3169920"/>
                <a:gridCol w="2741930"/>
              </a:tblGrid>
              <a:tr h="774065">
                <a:tc>
                  <a:txBody>
                    <a:bodyPr/>
                    <a:p>
                      <a:pPr indent="0" algn="ctr">
                        <a:buNone/>
                      </a:pPr>
                      <a:r>
                        <a:rPr lang="en-US" sz="2000" b="0">
                          <a:latin typeface="Times New Roman" panose="02020603050405020304" pitchFamily="18" charset="0"/>
                          <a:cs typeface="Times New Roman" panose="02020603050405020304" pitchFamily="18" charset="0"/>
                        </a:rPr>
                        <a:t>Công nghệ vi sinh vật</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2000" b="0">
                          <a:latin typeface="Times New Roman" panose="02020603050405020304" pitchFamily="18" charset="0"/>
                          <a:cs typeface="Times New Roman" panose="02020603050405020304" pitchFamily="18" charset="0"/>
                        </a:rPr>
                        <a:t>Thành tựu</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2000" b="0">
                          <a:latin typeface="Times New Roman" panose="02020603050405020304" pitchFamily="18" charset="0"/>
                          <a:cs typeface="Times New Roman" panose="02020603050405020304" pitchFamily="18" charset="0"/>
                        </a:rPr>
                        <a:t>Nghề nghiệp liên quan</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r>
              <a:tr h="914400">
                <a:tc>
                  <a:txBody>
                    <a:bodyPr/>
                    <a:p>
                      <a:pPr indent="0" algn="ctr">
                        <a:buNone/>
                      </a:pPr>
                      <a:r>
                        <a:rPr lang="en-US" sz="2000" b="0">
                          <a:latin typeface="Times New Roman" panose="02020603050405020304" pitchFamily="18" charset="0"/>
                          <a:cs typeface="Times New Roman" panose="02020603050405020304" pitchFamily="18" charset="0"/>
                        </a:rPr>
                        <a:t>Nông nghiệp</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buNone/>
                      </a:pPr>
                      <a:r>
                        <a:rPr lang="en-US" sz="2000" b="0" i="1">
                          <a:latin typeface="Times New Roman" panose="02020603050405020304" pitchFamily="18" charset="0"/>
                          <a:cs typeface="Times New Roman" panose="02020603050405020304" pitchFamily="18" charset="0"/>
                        </a:rPr>
                        <a:t>Sản xuất thuốc trừ sâu vi sinh vật.</a:t>
                      </a:r>
                      <a:endParaRPr lang="en-US" sz="2000" b="0" i="1">
                        <a:latin typeface="Times New Roman" panose="02020603050405020304" pitchFamily="18" charset="0"/>
                        <a:cs typeface="Times New Roman" panose="02020603050405020304" pitchFamily="18" charset="0"/>
                      </a:endParaRPr>
                    </a:p>
                    <a:p>
                      <a:pPr indent="0">
                        <a:buNone/>
                      </a:pPr>
                      <a:r>
                        <a:rPr lang="en-US" sz="2000" b="0" i="1">
                          <a:latin typeface="Times New Roman" panose="02020603050405020304" pitchFamily="18" charset="0"/>
                          <a:cs typeface="Times New Roman" panose="02020603050405020304" pitchFamily="18" charset="0"/>
                        </a:rPr>
                        <a:t>Sản xuất phân bón</a:t>
                      </a:r>
                      <a:endParaRPr lang="en-US" sz="2000" b="0" i="1">
                        <a:latin typeface="Times New Roman" panose="02020603050405020304" pitchFamily="18" charset="0"/>
                        <a:cs typeface="Times New Roman" panose="02020603050405020304" pitchFamily="18" charset="0"/>
                      </a:endParaRPr>
                    </a:p>
                    <a:p>
                      <a:pPr indent="0">
                        <a:buNone/>
                      </a:pPr>
                      <a:r>
                        <a:rPr lang="en-US" sz="2000" b="0" i="1">
                          <a:latin typeface="Times New Roman" panose="02020603050405020304" pitchFamily="18" charset="0"/>
                          <a:cs typeface="Times New Roman" panose="02020603050405020304" pitchFamily="18" charset="0"/>
                        </a:rPr>
                        <a:t>Tạo giống sạch bệnh.</a:t>
                      </a:r>
                      <a:endParaRPr lang="en-US" sz="20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c>
                  <a:txBody>
                    <a:bodyPr/>
                    <a:p>
                      <a:pPr indent="0">
                        <a:buNone/>
                      </a:pPr>
                      <a:r>
                        <a:rPr lang="en-US" sz="2000" b="0" i="1">
                          <a:latin typeface="Times New Roman" panose="02020603050405020304" pitchFamily="18" charset="0"/>
                          <a:cs typeface="Times New Roman" panose="02020603050405020304" pitchFamily="18" charset="0"/>
                        </a:rPr>
                        <a:t>Bảo vệ thực vật</a:t>
                      </a:r>
                      <a:endParaRPr lang="en-US" sz="2000" b="0" i="1">
                        <a:latin typeface="Times New Roman" panose="02020603050405020304" pitchFamily="18" charset="0"/>
                        <a:cs typeface="Times New Roman" panose="02020603050405020304" pitchFamily="18" charset="0"/>
                      </a:endParaRPr>
                    </a:p>
                    <a:p>
                      <a:pPr indent="0">
                        <a:buNone/>
                      </a:pPr>
                      <a:r>
                        <a:rPr lang="en-US" sz="2000" b="0" i="1">
                          <a:latin typeface="Times New Roman" panose="02020603050405020304" pitchFamily="18" charset="0"/>
                          <a:cs typeface="Times New Roman" panose="02020603050405020304" pitchFamily="18" charset="0"/>
                        </a:rPr>
                        <a:t>Phân bón</a:t>
                      </a:r>
                      <a:endParaRPr lang="en-US" sz="2000" b="0" i="1">
                        <a:latin typeface="Times New Roman" panose="02020603050405020304" pitchFamily="18" charset="0"/>
                        <a:cs typeface="Times New Roman" panose="02020603050405020304" pitchFamily="18" charset="0"/>
                      </a:endParaRPr>
                    </a:p>
                    <a:p>
                      <a:pPr indent="0">
                        <a:buNone/>
                      </a:pPr>
                      <a:r>
                        <a:rPr lang="en-US" sz="2000" b="0" i="1">
                          <a:latin typeface="Times New Roman" panose="02020603050405020304" pitchFamily="18" charset="0"/>
                          <a:cs typeface="Times New Roman" panose="02020603050405020304" pitchFamily="18" charset="0"/>
                        </a:rPr>
                        <a:t>Giống cây trồng</a:t>
                      </a:r>
                      <a:endParaRPr lang="en-US" sz="20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r>
              <a:tr h="1185545">
                <a:tc>
                  <a:txBody>
                    <a:bodyPr/>
                    <a:p>
                      <a:pPr indent="0" algn="ctr">
                        <a:buNone/>
                      </a:pPr>
                      <a:r>
                        <a:rPr lang="en-US" sz="2000" b="0">
                          <a:latin typeface="Times New Roman" panose="02020603050405020304" pitchFamily="18" charset="0"/>
                          <a:cs typeface="Times New Roman" panose="02020603050405020304" pitchFamily="18" charset="0"/>
                        </a:rPr>
                        <a:t>Thực phẩm</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buNone/>
                      </a:pPr>
                      <a:r>
                        <a:rPr lang="en-US" sz="2000" b="0" i="1">
                          <a:latin typeface="Times New Roman" panose="02020603050405020304" pitchFamily="18" charset="0"/>
                          <a:cs typeface="Times New Roman" panose="02020603050405020304" pitchFamily="18" charset="0"/>
                        </a:rPr>
                        <a:t>Sản xuất rượu, bia, nước giải khát.</a:t>
                      </a:r>
                      <a:endParaRPr lang="en-US" sz="2000" b="0" i="1">
                        <a:latin typeface="Times New Roman" panose="02020603050405020304" pitchFamily="18" charset="0"/>
                        <a:cs typeface="Times New Roman" panose="02020603050405020304" pitchFamily="18" charset="0"/>
                      </a:endParaRPr>
                    </a:p>
                    <a:p>
                      <a:pPr indent="0">
                        <a:buNone/>
                      </a:pPr>
                      <a:r>
                        <a:rPr lang="en-US" sz="2000" b="0" i="1">
                          <a:latin typeface="Times New Roman" panose="02020603050405020304" pitchFamily="18" charset="0"/>
                          <a:cs typeface="Times New Roman" panose="02020603050405020304" pitchFamily="18" charset="0"/>
                        </a:rPr>
                        <a:t>Sản xuất thực phẩm, bánh mì, phomat, nước mắm</a:t>
                      </a:r>
                      <a:endParaRPr lang="en-US" sz="20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c>
                  <a:txBody>
                    <a:bodyPr/>
                    <a:p>
                      <a:pPr indent="0">
                        <a:buNone/>
                      </a:pPr>
                      <a:r>
                        <a:rPr lang="en-US" sz="2000" b="0" i="1">
                          <a:latin typeface="Times New Roman" panose="02020603050405020304" pitchFamily="18" charset="0"/>
                          <a:cs typeface="Times New Roman" panose="02020603050405020304" pitchFamily="18" charset="0"/>
                        </a:rPr>
                        <a:t>rượu, bia, nước giải khát.</a:t>
                      </a:r>
                      <a:endParaRPr lang="en-US" sz="2000" b="0" i="1">
                        <a:latin typeface="Times New Roman" panose="02020603050405020304" pitchFamily="18" charset="0"/>
                        <a:cs typeface="Times New Roman" panose="02020603050405020304" pitchFamily="18" charset="0"/>
                      </a:endParaRPr>
                    </a:p>
                    <a:p>
                      <a:pPr indent="0">
                        <a:buNone/>
                      </a:pPr>
                      <a:endParaRPr lang="en-US" sz="2000" b="0" i="1">
                        <a:latin typeface="Times New Roman" panose="02020603050405020304" pitchFamily="18" charset="0"/>
                        <a:cs typeface="Times New Roman" panose="02020603050405020304" pitchFamily="18" charset="0"/>
                      </a:endParaRPr>
                    </a:p>
                    <a:p>
                      <a:pPr indent="0">
                        <a:buNone/>
                      </a:pPr>
                      <a:r>
                        <a:rPr lang="en-US" sz="2000" b="0" i="1">
                          <a:latin typeface="Times New Roman" panose="02020603050405020304" pitchFamily="18" charset="0"/>
                          <a:cs typeface="Times New Roman" panose="02020603050405020304" pitchFamily="18" charset="0"/>
                        </a:rPr>
                        <a:t>Công nghệ thực phẩm</a:t>
                      </a:r>
                      <a:endParaRPr lang="en-US" sz="20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r>
              <a:tr h="773430">
                <a:tc>
                  <a:txBody>
                    <a:bodyPr/>
                    <a:p>
                      <a:pPr indent="0" algn="ctr">
                        <a:buNone/>
                      </a:pPr>
                      <a:r>
                        <a:rPr lang="en-US" sz="2000" b="0">
                          <a:latin typeface="Times New Roman" panose="02020603050405020304" pitchFamily="18" charset="0"/>
                          <a:cs typeface="Times New Roman" panose="02020603050405020304" pitchFamily="18" charset="0"/>
                        </a:rPr>
                        <a:t>Y tế</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buNone/>
                      </a:pPr>
                      <a:r>
                        <a:rPr lang="en-US" sz="2000" b="0" i="1">
                          <a:latin typeface="Times New Roman" panose="02020603050405020304" pitchFamily="18" charset="0"/>
                          <a:cs typeface="Times New Roman" panose="02020603050405020304" pitchFamily="18" charset="0"/>
                        </a:rPr>
                        <a:t>Sản xuất vaccine, thuốc kháng sinh </a:t>
                      </a:r>
                      <a:endParaRPr lang="en-US" sz="20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c>
                  <a:txBody>
                    <a:bodyPr/>
                    <a:p>
                      <a:pPr indent="0">
                        <a:buNone/>
                      </a:pPr>
                      <a:r>
                        <a:rPr lang="en-US" sz="2000" b="0" i="1">
                          <a:latin typeface="Times New Roman" panose="02020603050405020304" pitchFamily="18" charset="0"/>
                          <a:cs typeface="Times New Roman" panose="02020603050405020304" pitchFamily="18" charset="0"/>
                        </a:rPr>
                        <a:t>Dược học </a:t>
                      </a:r>
                      <a:endParaRPr lang="en-US" sz="20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r>
              <a:tr h="774065">
                <a:tc>
                  <a:txBody>
                    <a:bodyPr/>
                    <a:p>
                      <a:pPr indent="0" algn="ctr">
                        <a:buNone/>
                      </a:pPr>
                      <a:r>
                        <a:rPr lang="en-US" sz="2000" b="0">
                          <a:latin typeface="Times New Roman" panose="02020603050405020304" pitchFamily="18" charset="0"/>
                          <a:cs typeface="Times New Roman" panose="02020603050405020304" pitchFamily="18" charset="0"/>
                        </a:rPr>
                        <a:t>Xử lý môi trường</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buNone/>
                      </a:pPr>
                      <a:r>
                        <a:rPr lang="en-US" sz="2000" b="0" i="1">
                          <a:latin typeface="Times New Roman" panose="02020603050405020304" pitchFamily="18" charset="0"/>
                          <a:cs typeface="Times New Roman" panose="02020603050405020304" pitchFamily="18" charset="0"/>
                        </a:rPr>
                        <a:t>Xử lý nước thải, rác thải</a:t>
                      </a:r>
                      <a:endParaRPr lang="en-US" sz="20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c>
                  <a:txBody>
                    <a:bodyPr/>
                    <a:p>
                      <a:pPr indent="0">
                        <a:buNone/>
                      </a:pPr>
                      <a:r>
                        <a:rPr lang="en-US" sz="2000" b="0" i="1">
                          <a:latin typeface="Times New Roman" panose="02020603050405020304" pitchFamily="18" charset="0"/>
                          <a:cs typeface="Times New Roman" panose="02020603050405020304" pitchFamily="18" charset="0"/>
                        </a:rPr>
                        <a:t>Công nghệ môi trường</a:t>
                      </a:r>
                      <a:endParaRPr lang="en-US" sz="20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608060" cy="6421120"/>
          </a:xfrm>
          <a:prstGeom prst="rect">
            <a:avLst/>
          </a:prstGeom>
          <a:solidFill>
            <a:schemeClr val="bg1"/>
          </a:solid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23511" y="457190"/>
            <a:ext cx="8520544" cy="706755"/>
          </a:xfrm>
          <a:prstGeom prst="rect">
            <a:avLst/>
          </a:prstGeom>
        </p:spPr>
        <p:txBody>
          <a:bodyPr wrap="square">
            <a:spAutoFit/>
          </a:bodyPr>
          <a:lstStyle/>
          <a:p>
            <a:pPr algn="just"/>
            <a:r>
              <a:rPr lang="en-US" sz="2000" b="1" smtClean="0">
                <a:solidFill>
                  <a:srgbClr val="002060"/>
                </a:solidFill>
                <a:latin typeface="Times New Roman" panose="02020603050405020304" pitchFamily="18" charset="0"/>
                <a:cs typeface="Times New Roman" panose="02020603050405020304" pitchFamily="18" charset="0"/>
                <a:sym typeface="+mn-ea"/>
              </a:rPr>
              <a:t>Câu 7: </a:t>
            </a:r>
            <a:r>
              <a:rPr lang="vi-VN" sz="2000">
                <a:solidFill>
                  <a:srgbClr val="002060"/>
                </a:solidFill>
                <a:latin typeface="Times New Roman" panose="02020603050405020304" pitchFamily="18" charset="0"/>
                <a:cs typeface="Times New Roman" panose="02020603050405020304" pitchFamily="18" charset="0"/>
                <a:sym typeface="+mn-ea"/>
              </a:rPr>
              <a:t>Hãy so sánh những ưu điểm, nhược điểm của thuốc trừ sâu và phân bón hóa học với thuốc trừ sâu và phân bón sinh học.</a:t>
            </a:r>
            <a:endParaRPr lang="en-US" sz="2000" dirty="0">
              <a:solidFill>
                <a:srgbClr val="002060"/>
              </a:solidFill>
              <a:latin typeface="Arial" panose="020B0604020202020204" pitchFamily="34" charset="0"/>
              <a:cs typeface="Arial" panose="020B0604020202020204" pitchFamily="34" charset="0"/>
            </a:endParaRPr>
          </a:p>
        </p:txBody>
      </p:sp>
      <p:graphicFrame>
        <p:nvGraphicFramePr>
          <p:cNvPr id="8" name="Table 7"/>
          <p:cNvGraphicFramePr/>
          <p:nvPr/>
        </p:nvGraphicFramePr>
        <p:xfrm>
          <a:off x="690880" y="1219200"/>
          <a:ext cx="8116570" cy="5399405"/>
        </p:xfrm>
        <a:graphic>
          <a:graphicData uri="http://schemas.openxmlformats.org/drawingml/2006/table">
            <a:tbl>
              <a:tblPr firstRow="1" bandRow="1">
                <a:tableStyleId>{5C22544A-7EE6-4342-B048-85BDC9FD1C3A}</a:tableStyleId>
              </a:tblPr>
              <a:tblGrid>
                <a:gridCol w="995045"/>
                <a:gridCol w="1369695"/>
                <a:gridCol w="1952625"/>
                <a:gridCol w="1265555"/>
                <a:gridCol w="2533650"/>
              </a:tblGrid>
              <a:tr h="589280">
                <a:tc>
                  <a:txBody>
                    <a:bodyPr/>
                    <a:p>
                      <a:pPr indent="0" algn="ctr">
                        <a:buNone/>
                      </a:pPr>
                      <a:r>
                        <a:rPr lang="en-US" sz="2000" b="0">
                          <a:latin typeface="Times New Roman" panose="02020603050405020304" pitchFamily="18" charset="0"/>
                          <a:cs typeface="Times New Roman" panose="02020603050405020304" pitchFamily="18" charset="0"/>
                        </a:rPr>
                        <a:t>Điểm so sánh</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2000" b="0">
                          <a:latin typeface="Times New Roman" panose="02020603050405020304" pitchFamily="18" charset="0"/>
                          <a:cs typeface="Times New Roman" panose="02020603050405020304" pitchFamily="18" charset="0"/>
                        </a:rPr>
                        <a:t>Thuốc trừ sâu hóa học</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2000" b="0">
                          <a:latin typeface="Times New Roman" panose="02020603050405020304" pitchFamily="18" charset="0"/>
                          <a:cs typeface="Times New Roman" panose="02020603050405020304" pitchFamily="18" charset="0"/>
                        </a:rPr>
                        <a:t>Thuốc trừ sâu sinh học</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2000" b="0">
                          <a:latin typeface="Times New Roman" panose="02020603050405020304" pitchFamily="18" charset="0"/>
                          <a:cs typeface="Times New Roman" panose="02020603050405020304" pitchFamily="18" charset="0"/>
                        </a:rPr>
                        <a:t>Phân bón hóa học</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2000" b="0">
                          <a:latin typeface="Times New Roman" panose="02020603050405020304" pitchFamily="18" charset="0"/>
                          <a:cs typeface="Times New Roman" panose="02020603050405020304" pitchFamily="18" charset="0"/>
                        </a:rPr>
                        <a:t>Phân bón sinh học</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r>
              <a:tr h="4810125">
                <a:tc>
                  <a:txBody>
                    <a:bodyPr/>
                    <a:p>
                      <a:pPr indent="0" algn="ctr">
                        <a:buNone/>
                      </a:pPr>
                      <a:r>
                        <a:rPr lang="en-US" sz="2000" b="0">
                          <a:latin typeface="Times New Roman" panose="02020603050405020304" pitchFamily="18" charset="0"/>
                          <a:cs typeface="Times New Roman" panose="02020603050405020304" pitchFamily="18" charset="0"/>
                        </a:rPr>
                        <a:t>Ưu điểm</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l">
                        <a:buNone/>
                      </a:pPr>
                      <a:r>
                        <a:rPr lang="en-US" sz="2000" b="0" i="1">
                          <a:latin typeface="Times New Roman" panose="02020603050405020304" pitchFamily="18" charset="0"/>
                          <a:cs typeface="Times New Roman" panose="02020603050405020304" pitchFamily="18" charset="0"/>
                        </a:rPr>
                        <a:t>Hiệu quả nhanh chóng diệt được sâu bệnh trên diện rộng.</a:t>
                      </a:r>
                      <a:endParaRPr lang="en-US" sz="20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c>
                  <a:txBody>
                    <a:bodyPr/>
                    <a:p>
                      <a:pPr indent="0" algn="l">
                        <a:buNone/>
                      </a:pPr>
                      <a:r>
                        <a:rPr lang="en-US" sz="2000" b="0" i="1">
                          <a:latin typeface="Times New Roman" panose="02020603050405020304" pitchFamily="18" charset="0"/>
                          <a:cs typeface="Times New Roman" panose="02020603050405020304" pitchFamily="18" charset="0"/>
                        </a:rPr>
                        <a:t>- Hiệu quả lâu dài.</a:t>
                      </a:r>
                      <a:endParaRPr lang="en-US" sz="2000" b="0" i="1">
                        <a:latin typeface="Times New Roman" panose="02020603050405020304" pitchFamily="18" charset="0"/>
                        <a:cs typeface="Times New Roman" panose="02020603050405020304" pitchFamily="18" charset="0"/>
                      </a:endParaRPr>
                    </a:p>
                    <a:p>
                      <a:pPr indent="0" algn="l">
                        <a:buNone/>
                      </a:pPr>
                      <a:r>
                        <a:rPr lang="en-US" sz="2000" b="0" i="1">
                          <a:latin typeface="Times New Roman" panose="02020603050405020304" pitchFamily="18" charset="0"/>
                          <a:cs typeface="Times New Roman" panose="02020603050405020304" pitchFamily="18" charset="0"/>
                        </a:rPr>
                        <a:t>- Chỉ diệt được sâu bệnh mà không ảnh hưởng đến các sinh vật khác.</a:t>
                      </a:r>
                      <a:endParaRPr lang="en-US" sz="2000" b="0" i="1">
                        <a:latin typeface="Times New Roman" panose="02020603050405020304" pitchFamily="18" charset="0"/>
                        <a:cs typeface="Times New Roman" panose="02020603050405020304" pitchFamily="18" charset="0"/>
                      </a:endParaRPr>
                    </a:p>
                    <a:p>
                      <a:pPr indent="0" algn="l">
                        <a:buNone/>
                      </a:pPr>
                      <a:r>
                        <a:rPr lang="en-US" sz="2000" b="0" i="1">
                          <a:latin typeface="Times New Roman" panose="02020603050405020304" pitchFamily="18" charset="0"/>
                          <a:cs typeface="Times New Roman" panose="02020603050405020304" pitchFamily="18" charset="0"/>
                        </a:rPr>
                        <a:t>- Không ảnh hưởng đến môi trường, không làm giảm chất lượng sản phẩm, không gây độc hại con người sử dụng sản phẩm.- Giá thành thấp.</a:t>
                      </a:r>
                      <a:endParaRPr lang="en-US" sz="20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c>
                  <a:txBody>
                    <a:bodyPr/>
                    <a:p>
                      <a:pPr indent="0" algn="l">
                        <a:buNone/>
                      </a:pPr>
                      <a:r>
                        <a:rPr lang="en-US" sz="2000" b="0" i="1">
                          <a:latin typeface="Times New Roman" panose="02020603050405020304" pitchFamily="18" charset="0"/>
                          <a:cs typeface="Times New Roman" panose="02020603050405020304" pitchFamily="18" charset="0"/>
                        </a:rPr>
                        <a:t>- Hiệu quả nhanh.</a:t>
                      </a:r>
                      <a:endParaRPr lang="en-US" sz="2000" b="0" i="1">
                        <a:latin typeface="Times New Roman" panose="02020603050405020304" pitchFamily="18" charset="0"/>
                        <a:cs typeface="Times New Roman" panose="02020603050405020304" pitchFamily="18" charset="0"/>
                      </a:endParaRPr>
                    </a:p>
                    <a:p>
                      <a:pPr indent="0" algn="l">
                        <a:buNone/>
                      </a:pPr>
                      <a:r>
                        <a:rPr lang="en-US" sz="2000" b="0" i="1">
                          <a:latin typeface="Times New Roman" panose="02020603050405020304" pitchFamily="18" charset="0"/>
                          <a:cs typeface="Times New Roman" panose="02020603050405020304" pitchFamily="18" charset="0"/>
                        </a:rPr>
                        <a:t>- Tỷ lệ chất dinh dưỡng cao, dễ hòa tan, dễ hấp thu.</a:t>
                      </a:r>
                      <a:endParaRPr lang="en-US" sz="20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c>
                  <a:txBody>
                    <a:bodyPr/>
                    <a:p>
                      <a:pPr indent="0" algn="l">
                        <a:buNone/>
                      </a:pPr>
                      <a:r>
                        <a:rPr lang="en-US" sz="2000" b="0" i="1">
                          <a:latin typeface="Times New Roman" panose="02020603050405020304" pitchFamily="18" charset="0"/>
                          <a:cs typeface="Times New Roman" panose="02020603050405020304" pitchFamily="18" charset="0"/>
                        </a:rPr>
                        <a:t>- Hiệu quả lâu dài ngoài việc cung cấp các chất khoáng cơ bản (N, P, K) còn cung cấp các vi lượng và các chất kích thích tăng trưởng nâng cao sức đề kháng tăng cường hấp thụ phân giải các chất trong đất cố định đạm.</a:t>
                      </a:r>
                      <a:endParaRPr lang="en-US" sz="2000" b="0" i="1">
                        <a:latin typeface="Times New Roman" panose="02020603050405020304" pitchFamily="18" charset="0"/>
                        <a:cs typeface="Times New Roman" panose="02020603050405020304" pitchFamily="18" charset="0"/>
                      </a:endParaRPr>
                    </a:p>
                    <a:p>
                      <a:pPr indent="0" algn="l">
                        <a:buNone/>
                      </a:pPr>
                      <a:r>
                        <a:rPr lang="en-US" sz="2000" b="0" i="1">
                          <a:latin typeface="Times New Roman" panose="02020603050405020304" pitchFamily="18" charset="0"/>
                          <a:cs typeface="Times New Roman" panose="02020603050405020304" pitchFamily="18" charset="0"/>
                        </a:rPr>
                        <a:t>- Không gây ảnh hưởng đến môi trường</a:t>
                      </a:r>
                      <a:endParaRPr lang="en-US" sz="2000" b="0" i="1">
                        <a:latin typeface="Times New Roman" panose="02020603050405020304" pitchFamily="18" charset="0"/>
                        <a:cs typeface="Times New Roman" panose="02020603050405020304" pitchFamily="18" charset="0"/>
                      </a:endParaRPr>
                    </a:p>
                    <a:p>
                      <a:pPr indent="0" algn="l">
                        <a:buNone/>
                      </a:pPr>
                      <a:r>
                        <a:rPr lang="en-US" sz="2000" b="0" i="1">
                          <a:latin typeface="Times New Roman" panose="02020603050405020304" pitchFamily="18" charset="0"/>
                          <a:cs typeface="Times New Roman" panose="02020603050405020304" pitchFamily="18" charset="0"/>
                        </a:rPr>
                        <a:t>- Quy trình sản xuất đơn giản hơn, nguyên liệu rẻ, giá thành giảm.</a:t>
                      </a:r>
                      <a:endParaRPr lang="en-US" sz="20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608060" cy="6421120"/>
          </a:xfrm>
          <a:prstGeom prst="rect">
            <a:avLst/>
          </a:prstGeom>
          <a:solidFill>
            <a:schemeClr val="bg1"/>
          </a:solid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23570" y="457200"/>
            <a:ext cx="8289290" cy="706755"/>
          </a:xfrm>
          <a:prstGeom prst="rect">
            <a:avLst/>
          </a:prstGeom>
        </p:spPr>
        <p:txBody>
          <a:bodyPr wrap="square">
            <a:spAutoFit/>
          </a:bodyPr>
          <a:lstStyle/>
          <a:p>
            <a:pPr algn="just"/>
            <a:r>
              <a:rPr lang="en-US" sz="2000" b="1" smtClean="0">
                <a:solidFill>
                  <a:srgbClr val="002060"/>
                </a:solidFill>
                <a:latin typeface="Times New Roman" panose="02020603050405020304" pitchFamily="18" charset="0"/>
                <a:cs typeface="Times New Roman" panose="02020603050405020304" pitchFamily="18" charset="0"/>
                <a:sym typeface="+mn-ea"/>
              </a:rPr>
              <a:t>Câu 7: </a:t>
            </a:r>
            <a:r>
              <a:rPr lang="vi-VN" sz="2000">
                <a:solidFill>
                  <a:srgbClr val="002060"/>
                </a:solidFill>
                <a:latin typeface="Times New Roman" panose="02020603050405020304" pitchFamily="18" charset="0"/>
                <a:cs typeface="Times New Roman" panose="02020603050405020304" pitchFamily="18" charset="0"/>
                <a:sym typeface="+mn-ea"/>
              </a:rPr>
              <a:t>Hãy so sánh những ưu điểm, nhược điểm của thuốc trừ sâu và phân bón hóa học với thuốc trừ sâu và phân bón sinh học.</a:t>
            </a:r>
            <a:endParaRPr lang="en-US" sz="2000" dirty="0">
              <a:solidFill>
                <a:srgbClr val="002060"/>
              </a:solidFill>
              <a:latin typeface="Arial" panose="020B0604020202020204" pitchFamily="34" charset="0"/>
              <a:cs typeface="Arial" panose="020B0604020202020204" pitchFamily="34" charset="0"/>
            </a:endParaRPr>
          </a:p>
        </p:txBody>
      </p:sp>
      <p:graphicFrame>
        <p:nvGraphicFramePr>
          <p:cNvPr id="8" name="Table 7"/>
          <p:cNvGraphicFramePr/>
          <p:nvPr/>
        </p:nvGraphicFramePr>
        <p:xfrm>
          <a:off x="690880" y="1219200"/>
          <a:ext cx="8116570" cy="5419725"/>
        </p:xfrm>
        <a:graphic>
          <a:graphicData uri="http://schemas.openxmlformats.org/drawingml/2006/table">
            <a:tbl>
              <a:tblPr firstRow="1" bandRow="1">
                <a:tableStyleId>{5C22544A-7EE6-4342-B048-85BDC9FD1C3A}</a:tableStyleId>
              </a:tblPr>
              <a:tblGrid>
                <a:gridCol w="995045"/>
                <a:gridCol w="1798955"/>
                <a:gridCol w="1523365"/>
                <a:gridCol w="1265555"/>
                <a:gridCol w="2533650"/>
              </a:tblGrid>
              <a:tr h="589280">
                <a:tc>
                  <a:txBody>
                    <a:bodyPr/>
                    <a:p>
                      <a:pPr indent="0" algn="l">
                        <a:buNone/>
                      </a:pPr>
                      <a:r>
                        <a:rPr lang="en-US" sz="2000" b="0">
                          <a:latin typeface="Times New Roman" panose="02020603050405020304" pitchFamily="18" charset="0"/>
                          <a:cs typeface="Times New Roman" panose="02020603050405020304" pitchFamily="18" charset="0"/>
                        </a:rPr>
                        <a:t>Điểm so sánh</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l">
                        <a:buNone/>
                      </a:pPr>
                      <a:r>
                        <a:rPr lang="en-US" sz="2000" b="0">
                          <a:latin typeface="Times New Roman" panose="02020603050405020304" pitchFamily="18" charset="0"/>
                          <a:cs typeface="Times New Roman" panose="02020603050405020304" pitchFamily="18" charset="0"/>
                        </a:rPr>
                        <a:t>Thuốc trừ sâu hóa học</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l">
                        <a:buNone/>
                      </a:pPr>
                      <a:r>
                        <a:rPr lang="en-US" sz="2000" b="0">
                          <a:latin typeface="Times New Roman" panose="02020603050405020304" pitchFamily="18" charset="0"/>
                          <a:cs typeface="Times New Roman" panose="02020603050405020304" pitchFamily="18" charset="0"/>
                        </a:rPr>
                        <a:t>Thuốc trừ sâu sinh học</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l">
                        <a:buNone/>
                      </a:pPr>
                      <a:r>
                        <a:rPr lang="en-US" sz="2000" b="0">
                          <a:latin typeface="Times New Roman" panose="02020603050405020304" pitchFamily="18" charset="0"/>
                          <a:cs typeface="Times New Roman" panose="02020603050405020304" pitchFamily="18" charset="0"/>
                        </a:rPr>
                        <a:t>Phân bón hóa học</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l">
                        <a:buNone/>
                      </a:pPr>
                      <a:r>
                        <a:rPr lang="en-US" sz="2000" b="0">
                          <a:latin typeface="Times New Roman" panose="02020603050405020304" pitchFamily="18" charset="0"/>
                          <a:cs typeface="Times New Roman" panose="02020603050405020304" pitchFamily="18" charset="0"/>
                        </a:rPr>
                        <a:t>Phân bón sinh học</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r>
              <a:tr h="4810125">
                <a:tc>
                  <a:txBody>
                    <a:bodyPr/>
                    <a:p>
                      <a:pPr indent="0" algn="l">
                        <a:buNone/>
                      </a:pPr>
                      <a:r>
                        <a:rPr lang="en-US" sz="2000" b="0">
                          <a:latin typeface="Times New Roman" panose="02020603050405020304" pitchFamily="18" charset="0"/>
                          <a:cs typeface="Times New Roman" panose="02020603050405020304" pitchFamily="18" charset="0"/>
                        </a:rPr>
                        <a:t>Nhược điểm</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l">
                        <a:buNone/>
                      </a:pPr>
                      <a:r>
                        <a:rPr lang="en-US" sz="2000" b="0" i="1">
                          <a:latin typeface="Times New Roman" panose="02020603050405020304" pitchFamily="18" charset="0"/>
                          <a:cs typeface="Times New Roman" panose="02020603050405020304" pitchFamily="18" charset="0"/>
                        </a:rPr>
                        <a:t>- Không có hiệu quả lâu dài.</a:t>
                      </a:r>
                      <a:endParaRPr lang="en-US" sz="2000" b="0" i="1">
                        <a:latin typeface="Times New Roman" panose="02020603050405020304" pitchFamily="18" charset="0"/>
                        <a:cs typeface="Times New Roman" panose="02020603050405020304" pitchFamily="18" charset="0"/>
                      </a:endParaRPr>
                    </a:p>
                    <a:p>
                      <a:pPr indent="0" algn="l">
                        <a:buNone/>
                      </a:pPr>
                      <a:r>
                        <a:rPr lang="en-US" sz="2000" b="0" i="1">
                          <a:latin typeface="Times New Roman" panose="02020603050405020304" pitchFamily="18" charset="0"/>
                          <a:cs typeface="Times New Roman" panose="02020603050405020304" pitchFamily="18" charset="0"/>
                        </a:rPr>
                        <a:t>- Diệt cả những sinh vật có ích.</a:t>
                      </a:r>
                      <a:endParaRPr lang="en-US" sz="2000" b="0" i="1">
                        <a:latin typeface="Times New Roman" panose="02020603050405020304" pitchFamily="18" charset="0"/>
                        <a:cs typeface="Times New Roman" panose="02020603050405020304" pitchFamily="18" charset="0"/>
                      </a:endParaRPr>
                    </a:p>
                    <a:p>
                      <a:pPr indent="0" algn="l">
                        <a:buNone/>
                      </a:pPr>
                      <a:r>
                        <a:rPr lang="en-US" sz="2000" b="0" i="1">
                          <a:latin typeface="Times New Roman" panose="02020603050405020304" pitchFamily="18" charset="0"/>
                          <a:cs typeface="Times New Roman" panose="02020603050405020304" pitchFamily="18" charset="0"/>
                        </a:rPr>
                        <a:t>- Gây ô nhiễm môi trường.</a:t>
                      </a:r>
                      <a:endParaRPr lang="en-US" sz="2000" b="0" i="1">
                        <a:latin typeface="Times New Roman" panose="02020603050405020304" pitchFamily="18" charset="0"/>
                        <a:cs typeface="Times New Roman" panose="02020603050405020304" pitchFamily="18" charset="0"/>
                      </a:endParaRPr>
                    </a:p>
                    <a:p>
                      <a:pPr indent="0" algn="l">
                        <a:buNone/>
                      </a:pPr>
                      <a:r>
                        <a:rPr lang="en-US" sz="2000" b="0" i="1">
                          <a:latin typeface="Times New Roman" panose="02020603050405020304" pitchFamily="18" charset="0"/>
                          <a:cs typeface="Times New Roman" panose="02020603050405020304" pitchFamily="18" charset="0"/>
                        </a:rPr>
                        <a:t>- Có ảnh hưởng đến chất lượng sản phẩm</a:t>
                      </a:r>
                      <a:endParaRPr lang="en-US" sz="2000" b="0" i="1">
                        <a:latin typeface="Times New Roman" panose="02020603050405020304" pitchFamily="18" charset="0"/>
                        <a:cs typeface="Times New Roman" panose="02020603050405020304" pitchFamily="18" charset="0"/>
                      </a:endParaRPr>
                    </a:p>
                    <a:p>
                      <a:pPr indent="0" algn="l">
                        <a:buNone/>
                      </a:pPr>
                      <a:r>
                        <a:rPr lang="en-US" sz="2000" b="0" i="1">
                          <a:latin typeface="Times New Roman" panose="02020603050405020304" pitchFamily="18" charset="0"/>
                          <a:cs typeface="Times New Roman" panose="02020603050405020304" pitchFamily="18" charset="0"/>
                        </a:rPr>
                        <a:t>.- Gây ngộ độc</a:t>
                      </a:r>
                      <a:endParaRPr lang="en-US" sz="2000" b="0" i="1">
                        <a:latin typeface="Times New Roman" panose="02020603050405020304" pitchFamily="18" charset="0"/>
                        <a:cs typeface="Times New Roman" panose="02020603050405020304" pitchFamily="18" charset="0"/>
                      </a:endParaRPr>
                    </a:p>
                    <a:p>
                      <a:pPr indent="0" algn="l">
                        <a:buNone/>
                      </a:pPr>
                      <a:r>
                        <a:rPr lang="en-US" sz="2000" b="0" i="1">
                          <a:latin typeface="Times New Roman" panose="02020603050405020304" pitchFamily="18" charset="0"/>
                          <a:cs typeface="Times New Roman" panose="02020603050405020304" pitchFamily="18" charset="0"/>
                        </a:rPr>
                        <a:t>.- Gây nhờn thuốc.</a:t>
                      </a:r>
                      <a:endParaRPr lang="en-US" sz="2000" b="0" i="1">
                        <a:latin typeface="Times New Roman" panose="02020603050405020304" pitchFamily="18" charset="0"/>
                        <a:cs typeface="Times New Roman" panose="02020603050405020304" pitchFamily="18" charset="0"/>
                      </a:endParaRPr>
                    </a:p>
                    <a:p>
                      <a:pPr indent="0" algn="l">
                        <a:buNone/>
                      </a:pPr>
                      <a:r>
                        <a:rPr lang="en-US" sz="2000" b="0" i="1">
                          <a:latin typeface="Times New Roman" panose="02020603050405020304" pitchFamily="18" charset="0"/>
                          <a:cs typeface="Times New Roman" panose="02020603050405020304" pitchFamily="18" charset="0"/>
                        </a:rPr>
                        <a:t>- Giá thành cao.</a:t>
                      </a:r>
                      <a:endParaRPr lang="en-US" sz="20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c>
                  <a:txBody>
                    <a:bodyPr/>
                    <a:p>
                      <a:pPr indent="0" algn="l">
                        <a:buNone/>
                      </a:pPr>
                      <a:r>
                        <a:rPr lang="en-US" sz="2000" b="0" i="1">
                          <a:latin typeface="Times New Roman" panose="02020603050405020304" pitchFamily="18" charset="0"/>
                          <a:cs typeface="Times New Roman" panose="02020603050405020304" pitchFamily="18" charset="0"/>
                        </a:rPr>
                        <a:t>- Hiệu quả chậm.</a:t>
                      </a:r>
                      <a:endParaRPr lang="en-US" sz="2000" b="0" i="1">
                        <a:latin typeface="Times New Roman" panose="02020603050405020304" pitchFamily="18" charset="0"/>
                        <a:cs typeface="Times New Roman" panose="02020603050405020304" pitchFamily="18" charset="0"/>
                      </a:endParaRPr>
                    </a:p>
                    <a:p>
                      <a:pPr indent="0" algn="l">
                        <a:buNone/>
                      </a:pPr>
                      <a:r>
                        <a:rPr lang="en-US" sz="2000" b="0" i="1">
                          <a:latin typeface="Times New Roman" panose="02020603050405020304" pitchFamily="18" charset="0"/>
                          <a:cs typeface="Times New Roman" panose="02020603050405020304" pitchFamily="18" charset="0"/>
                        </a:rPr>
                        <a:t>- Khó bảo quản.</a:t>
                      </a:r>
                      <a:endParaRPr lang="en-US" sz="20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c>
                  <a:txBody>
                    <a:bodyPr/>
                    <a:p>
                      <a:pPr indent="0" algn="l">
                        <a:buNone/>
                      </a:pPr>
                      <a:r>
                        <a:rPr lang="en-US" sz="2000" b="0" i="1">
                          <a:latin typeface="Times New Roman" panose="02020603050405020304" pitchFamily="18" charset="0"/>
                          <a:cs typeface="Times New Roman" panose="02020603050405020304" pitchFamily="18" charset="0"/>
                        </a:rPr>
                        <a:t>- Chứa ít chất dinh dưỡng hơn.</a:t>
                      </a:r>
                      <a:endParaRPr lang="en-US" sz="2000" b="0" i="1">
                        <a:latin typeface="Times New Roman" panose="02020603050405020304" pitchFamily="18" charset="0"/>
                        <a:cs typeface="Times New Roman" panose="02020603050405020304" pitchFamily="18" charset="0"/>
                      </a:endParaRPr>
                    </a:p>
                    <a:p>
                      <a:pPr indent="0" algn="l">
                        <a:buNone/>
                      </a:pPr>
                      <a:r>
                        <a:rPr lang="en-US" sz="2000" b="0" i="1">
                          <a:latin typeface="Times New Roman" panose="02020603050405020304" pitchFamily="18" charset="0"/>
                          <a:cs typeface="Times New Roman" panose="02020603050405020304" pitchFamily="18" charset="0"/>
                        </a:rPr>
                        <a:t>- Bón liên tục sẽ làm cho đất chua.</a:t>
                      </a:r>
                      <a:endParaRPr lang="en-US" sz="2000" b="0" i="1">
                        <a:latin typeface="Times New Roman" panose="02020603050405020304" pitchFamily="18" charset="0"/>
                        <a:cs typeface="Times New Roman" panose="02020603050405020304" pitchFamily="18" charset="0"/>
                      </a:endParaRPr>
                    </a:p>
                    <a:p>
                      <a:pPr indent="0" algn="l">
                        <a:buNone/>
                      </a:pPr>
                      <a:r>
                        <a:rPr lang="en-US" sz="2000" b="0" i="1">
                          <a:latin typeface="Times New Roman" panose="02020603050405020304" pitchFamily="18" charset="0"/>
                          <a:cs typeface="Times New Roman" panose="02020603050405020304" pitchFamily="18" charset="0"/>
                        </a:rPr>
                        <a:t>- Ảnh hưởng đến môi trường.</a:t>
                      </a:r>
                      <a:endParaRPr lang="en-US" sz="20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c>
                  <a:txBody>
                    <a:bodyPr/>
                    <a:p>
                      <a:pPr indent="0" algn="l">
                        <a:buNone/>
                      </a:pPr>
                      <a:r>
                        <a:rPr lang="en-US" sz="2000" b="0" i="1">
                          <a:latin typeface="Times New Roman" panose="02020603050405020304" pitchFamily="18" charset="0"/>
                          <a:cs typeface="Times New Roman" panose="02020603050405020304" pitchFamily="18" charset="0"/>
                        </a:rPr>
                        <a:t>- Hiệu quả chậm hơn.</a:t>
                      </a:r>
                      <a:endParaRPr lang="en-US" sz="2000" b="0" i="1">
                        <a:latin typeface="Times New Roman" panose="02020603050405020304" pitchFamily="18" charset="0"/>
                        <a:cs typeface="Times New Roman" panose="02020603050405020304" pitchFamily="18" charset="0"/>
                      </a:endParaRPr>
                    </a:p>
                    <a:p>
                      <a:pPr indent="0" algn="l">
                        <a:buNone/>
                      </a:pPr>
                      <a:r>
                        <a:rPr lang="en-US" sz="2000" b="0" i="1">
                          <a:latin typeface="Times New Roman" panose="02020603050405020304" pitchFamily="18" charset="0"/>
                          <a:cs typeface="Times New Roman" panose="02020603050405020304" pitchFamily="18" charset="0"/>
                        </a:rPr>
                        <a:t>- Có hạn sử dụng nhất định</a:t>
                      </a:r>
                      <a:endParaRPr lang="en-US" sz="2000" b="0" i="1">
                        <a:latin typeface="Times New Roman" panose="02020603050405020304" pitchFamily="18" charset="0"/>
                        <a:cs typeface="Times New Roman" panose="02020603050405020304" pitchFamily="18" charset="0"/>
                      </a:endParaRPr>
                    </a:p>
                    <a:p>
                      <a:pPr indent="0" algn="l">
                        <a:buNone/>
                      </a:pPr>
                      <a:r>
                        <a:rPr lang="en-US" sz="2000" b="0" i="1">
                          <a:latin typeface="Times New Roman" panose="02020603050405020304" pitchFamily="18" charset="0"/>
                          <a:cs typeface="Times New Roman" panose="02020603050405020304" pitchFamily="18" charset="0"/>
                        </a:rPr>
                        <a:t> -Khó bảo quản hơn.</a:t>
                      </a:r>
                      <a:endParaRPr lang="en-US" sz="20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181" y="1101437"/>
            <a:ext cx="8880763" cy="3775364"/>
          </a:xfrm>
          <a:prstGeom prst="rect">
            <a:avLst/>
          </a:prstGeom>
          <a:solidFill>
            <a:schemeClr val="bg1"/>
          </a:solid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76200"/>
            <a:ext cx="8382000" cy="76200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 name="Rectangle 3"/>
          <p:cNvSpPr/>
          <p:nvPr>
            <p:custDataLst>
              <p:tags r:id="rId1"/>
            </p:custDataLst>
          </p:nvPr>
        </p:nvSpPr>
        <p:spPr>
          <a:xfrm>
            <a:off x="1453188" y="187034"/>
            <a:ext cx="5282793" cy="584775"/>
          </a:xfrm>
          <a:prstGeom prst="rect">
            <a:avLst/>
          </a:prstGeom>
          <a:noFill/>
          <a:ln>
            <a:noFill/>
          </a:ln>
        </p:spPr>
        <p:txBody>
          <a:bodyPr wrap="none" lIns="91440" tIns="45720" rIns="91440" bIns="45720">
            <a:spAutoFit/>
          </a:bodyPr>
          <a:lstStyle/>
          <a:p>
            <a:pPr algn="ctr"/>
            <a:r>
              <a:rPr lang="en-US" sz="3200" smtClean="0">
                <a:ln w="22225">
                  <a:solidFill>
                    <a:srgbClr val="FFFF00"/>
                  </a:solidFill>
                  <a:prstDash val="solid"/>
                </a:ln>
                <a:solidFill>
                  <a:srgbClr val="FFFF00"/>
                </a:solidFill>
                <a:latin typeface="Arial" panose="020B0604020202020204" pitchFamily="34" charset="0"/>
                <a:cs typeface="Arial" panose="020B0604020202020204" pitchFamily="34" charset="0"/>
              </a:rPr>
              <a:t>VẬN DỤNG – TG: 10 PHÚT</a:t>
            </a:r>
            <a:endParaRPr lang="en-US" sz="3200" b="1" cap="none" spc="0" dirty="0">
              <a:ln w="22225">
                <a:solidFill>
                  <a:srgbClr val="FFFF00"/>
                </a:solidFill>
                <a:prstDash val="solid"/>
              </a:ln>
              <a:solidFill>
                <a:srgbClr val="FFFF00"/>
              </a:solidFill>
              <a:effectLst/>
              <a:latin typeface="Arial" panose="020B0604020202020204" pitchFamily="34" charset="0"/>
              <a:cs typeface="Arial" panose="020B0604020202020204" pitchFamily="34" charset="0"/>
            </a:endParaRPr>
          </a:p>
        </p:txBody>
      </p:sp>
      <p:sp>
        <p:nvSpPr>
          <p:cNvPr id="5" name="Rectangle 4"/>
          <p:cNvSpPr/>
          <p:nvPr/>
        </p:nvSpPr>
        <p:spPr>
          <a:xfrm>
            <a:off x="353290" y="1219200"/>
            <a:ext cx="8520544" cy="3108543"/>
          </a:xfrm>
          <a:prstGeom prst="rect">
            <a:avLst/>
          </a:prstGeom>
        </p:spPr>
        <p:txBody>
          <a:bodyPr wrap="square">
            <a:spAutoFit/>
          </a:bodyPr>
          <a:lstStyle/>
          <a:p>
            <a:pPr algn="just"/>
            <a:r>
              <a:rPr lang="vi-VN" sz="2800" b="1">
                <a:latin typeface="Arial" panose="020B0604020202020204" pitchFamily="34" charset="0"/>
                <a:cs typeface="Arial" panose="020B0604020202020204" pitchFamily="34" charset="0"/>
              </a:rPr>
              <a:t> </a:t>
            </a:r>
            <a:r>
              <a:rPr lang="en-US" sz="2800" b="1" smtClean="0">
                <a:latin typeface="Arial" panose="020B0604020202020204" pitchFamily="34" charset="0"/>
                <a:cs typeface="Arial" panose="020B0604020202020204" pitchFamily="34" charset="0"/>
              </a:rPr>
              <a:t>CÂU 1:</a:t>
            </a:r>
            <a:r>
              <a:rPr lang="vi-VN" sz="2800" b="1" smtClean="0">
                <a:latin typeface="Arial" panose="020B0604020202020204" pitchFamily="34" charset="0"/>
                <a:cs typeface="Arial" panose="020B0604020202020204" pitchFamily="34" charset="0"/>
              </a:rPr>
              <a:t> </a:t>
            </a:r>
            <a:r>
              <a:rPr lang="vi-VN" sz="2800">
                <a:latin typeface="Arial" panose="020B0604020202020204" pitchFamily="34" charset="0"/>
                <a:cs typeface="Arial" panose="020B0604020202020204" pitchFamily="34" charset="0"/>
              </a:rPr>
              <a:t>Các chất cacbon hữu cơ như đường có thể là nguồn dinh dưỡng cho vi khuẩn, nhưng nếu nồng độ quá cao sẽ gây co nguyên sinh ở tế bào. Muối NaCl cũng có tác dụng tương tự.</a:t>
            </a:r>
            <a:endParaRPr lang="vi-VN" sz="2800">
              <a:latin typeface="Arial" panose="020B0604020202020204" pitchFamily="34" charset="0"/>
              <a:cs typeface="Arial" panose="020B0604020202020204" pitchFamily="34" charset="0"/>
            </a:endParaRPr>
          </a:p>
          <a:p>
            <a:pPr algn="just"/>
            <a:r>
              <a:rPr lang="vi-VN" sz="2800" b="1">
                <a:latin typeface="Arial" panose="020B0604020202020204" pitchFamily="34" charset="0"/>
                <a:cs typeface="Arial" panose="020B0604020202020204" pitchFamily="34" charset="0"/>
              </a:rPr>
              <a:t> </a:t>
            </a:r>
            <a:r>
              <a:rPr lang="en-US" sz="2800" b="1">
                <a:latin typeface="Arial" panose="020B0604020202020204" pitchFamily="34" charset="0"/>
                <a:cs typeface="Arial" panose="020B0604020202020204" pitchFamily="34" charset="0"/>
              </a:rPr>
              <a:t>CÂU </a:t>
            </a:r>
            <a:r>
              <a:rPr lang="en-US" sz="2800" b="1" smtClean="0">
                <a:latin typeface="Arial" panose="020B0604020202020204" pitchFamily="34" charset="0"/>
                <a:cs typeface="Arial" panose="020B0604020202020204" pitchFamily="34" charset="0"/>
              </a:rPr>
              <a:t>2:</a:t>
            </a:r>
            <a:r>
              <a:rPr lang="vi-VN" sz="2800" b="1" smtClean="0">
                <a:latin typeface="Arial" panose="020B0604020202020204" pitchFamily="34" charset="0"/>
                <a:cs typeface="Arial" panose="020B0604020202020204" pitchFamily="34" charset="0"/>
              </a:rPr>
              <a:t> </a:t>
            </a:r>
            <a:r>
              <a:rPr lang="vi-VN" sz="2800" smtClean="0">
                <a:latin typeface="Arial" panose="020B0604020202020204" pitchFamily="34" charset="0"/>
                <a:cs typeface="Arial" panose="020B0604020202020204" pitchFamily="34" charset="0"/>
              </a:rPr>
              <a:t>Dùng </a:t>
            </a:r>
            <a:r>
              <a:rPr lang="vi-VN" sz="2800">
                <a:latin typeface="Arial" panose="020B0604020202020204" pitchFamily="34" charset="0"/>
                <a:cs typeface="Arial" panose="020B0604020202020204" pitchFamily="34" charset="0"/>
              </a:rPr>
              <a:t>nhiệt độ cao, tia tử ngoại để thanh trùng, dùng pH và độ ẩm để kiểm soát hoạt động của vi sinh vật.</a:t>
            </a:r>
            <a:endParaRPr lang="en-US" sz="2800" dirty="0">
              <a:solidFill>
                <a:srgbClr val="00206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3000" r="-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52400" y="3886200"/>
            <a:ext cx="6810664" cy="1968248"/>
            <a:chOff x="131618" y="2971800"/>
            <a:chExt cx="6810664" cy="1968248"/>
          </a:xfrm>
        </p:grpSpPr>
        <p:sp>
          <p:nvSpPr>
            <p:cNvPr id="7" name="Rectangle 6"/>
            <p:cNvSpPr/>
            <p:nvPr/>
          </p:nvSpPr>
          <p:spPr>
            <a:xfrm>
              <a:off x="131618" y="2971800"/>
              <a:ext cx="6810664" cy="1968248"/>
            </a:xfrm>
            <a:prstGeom prst="rect">
              <a:avLst/>
            </a:prstGeom>
            <a:solidFill>
              <a:schemeClr val="bg2">
                <a:lumMod val="90000"/>
              </a:schemeClr>
            </a:solidFill>
            <a:ln w="28575">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45" name="WordArt 5"/>
            <p:cNvSpPr>
              <a:spLocks noChangeArrowheads="1" noChangeShapeType="1" noTextEdit="1"/>
            </p:cNvSpPr>
            <p:nvPr/>
          </p:nvSpPr>
          <p:spPr bwMode="gray">
            <a:xfrm>
              <a:off x="880341" y="3242866"/>
              <a:ext cx="5313218" cy="1426730"/>
            </a:xfrm>
            <a:prstGeom prst="rect">
              <a:avLst/>
            </a:prstGeom>
          </p:spPr>
          <p:txBody>
            <a:bodyPr wrap="none" fromWordArt="1">
              <a:prstTxWarp prst="textDeflate">
                <a:avLst>
                  <a:gd name="adj" fmla="val 0"/>
                </a:avLst>
              </a:prstTxWarp>
            </a:bodyPr>
            <a:lstStyle/>
            <a:p>
              <a:pPr algn="ctr"/>
              <a:r>
                <a:rPr lang="en-US" sz="3600" b="1" kern="10" smtClean="0">
                  <a:ln w="28575">
                    <a:solidFill>
                      <a:schemeClr val="bg1"/>
                    </a:solidFill>
                    <a:round/>
                  </a:ln>
                  <a:gradFill rotWithShape="1">
                    <a:gsLst>
                      <a:gs pos="0">
                        <a:schemeClr val="hlink"/>
                      </a:gs>
                      <a:gs pos="100000">
                        <a:schemeClr val="accent1"/>
                      </a:gs>
                    </a:gsLst>
                    <a:lin ang="0" scaled="1"/>
                  </a:gradFill>
                  <a:effectLst>
                    <a:outerShdw dist="53882" dir="2700000" algn="ctr" rotWithShape="0">
                      <a:schemeClr val="tx1">
                        <a:alpha val="50000"/>
                      </a:schemeClr>
                    </a:outerShdw>
                  </a:effectLst>
                  <a:latin typeface="Arial" panose="020B0604020202020204"/>
                  <a:cs typeface="Arial" panose="020B0604020202020204"/>
                </a:rPr>
                <a:t>Xin cảm ơn các thầy cô  </a:t>
              </a:r>
              <a:endParaRPr lang="en-US" sz="3600" b="1" kern="10" smtClean="0">
                <a:ln w="28575">
                  <a:solidFill>
                    <a:schemeClr val="bg1"/>
                  </a:solidFill>
                  <a:round/>
                </a:ln>
                <a:gradFill rotWithShape="1">
                  <a:gsLst>
                    <a:gs pos="0">
                      <a:schemeClr val="hlink"/>
                    </a:gs>
                    <a:gs pos="100000">
                      <a:schemeClr val="accent1"/>
                    </a:gs>
                  </a:gsLst>
                  <a:lin ang="0" scaled="1"/>
                </a:gradFill>
                <a:effectLst>
                  <a:outerShdw dist="53882" dir="2700000" algn="ctr" rotWithShape="0">
                    <a:schemeClr val="tx1">
                      <a:alpha val="50000"/>
                    </a:schemeClr>
                  </a:outerShdw>
                </a:effectLst>
                <a:latin typeface="Arial" panose="020B0604020202020204"/>
                <a:cs typeface="Arial" panose="020B0604020202020204"/>
              </a:endParaRPr>
            </a:p>
            <a:p>
              <a:pPr algn="ctr"/>
              <a:r>
                <a:rPr lang="en-US" sz="3600" b="1" kern="10" smtClean="0">
                  <a:ln w="28575">
                    <a:solidFill>
                      <a:schemeClr val="bg1"/>
                    </a:solidFill>
                    <a:round/>
                  </a:ln>
                  <a:gradFill rotWithShape="1">
                    <a:gsLst>
                      <a:gs pos="0">
                        <a:schemeClr val="hlink"/>
                      </a:gs>
                      <a:gs pos="100000">
                        <a:schemeClr val="accent1"/>
                      </a:gs>
                    </a:gsLst>
                    <a:lin ang="0" scaled="1"/>
                  </a:gradFill>
                  <a:effectLst>
                    <a:outerShdw dist="53882" dir="2700000" algn="ctr" rotWithShape="0">
                      <a:schemeClr val="tx1">
                        <a:alpha val="50000"/>
                      </a:schemeClr>
                    </a:outerShdw>
                  </a:effectLst>
                  <a:latin typeface="Arial" panose="020B0604020202020204"/>
                  <a:cs typeface="Arial" panose="020B0604020202020204"/>
                </a:rPr>
                <a:t>và các em học sinh!</a:t>
              </a:r>
              <a:endParaRPr lang="en-US" sz="3600" b="1" kern="10" smtClean="0">
                <a:ln w="28575">
                  <a:solidFill>
                    <a:schemeClr val="bg1"/>
                  </a:solidFill>
                  <a:round/>
                </a:ln>
                <a:gradFill rotWithShape="1">
                  <a:gsLst>
                    <a:gs pos="0">
                      <a:schemeClr val="hlink"/>
                    </a:gs>
                    <a:gs pos="100000">
                      <a:schemeClr val="accent1"/>
                    </a:gs>
                  </a:gsLst>
                  <a:lin ang="0" scaled="1"/>
                </a:gradFill>
                <a:effectLst>
                  <a:outerShdw dist="53882" dir="2700000" algn="ctr" rotWithShape="0">
                    <a:schemeClr val="tx1">
                      <a:alpha val="50000"/>
                    </a:schemeClr>
                  </a:outerShdw>
                </a:effectLst>
                <a:latin typeface="Arial" panose="020B0604020202020204"/>
                <a:cs typeface="Arial" panose="020B0604020202020204"/>
              </a:endParaRPr>
            </a:p>
          </p:txBody>
        </p:sp>
      </p:grpSp>
    </p:spTree>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89543"/>
            <a:ext cx="5181600" cy="76200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 name="Rectangle 4"/>
          <p:cNvSpPr/>
          <p:nvPr>
            <p:custDataLst>
              <p:tags r:id="rId1"/>
            </p:custDataLst>
          </p:nvPr>
        </p:nvSpPr>
        <p:spPr>
          <a:xfrm>
            <a:off x="3314617" y="174621"/>
            <a:ext cx="1844224" cy="646331"/>
          </a:xfrm>
          <a:prstGeom prst="rect">
            <a:avLst/>
          </a:prstGeom>
          <a:noFill/>
          <a:ln>
            <a:noFill/>
          </a:ln>
        </p:spPr>
        <p:txBody>
          <a:bodyPr wrap="none" lIns="91440" tIns="45720" rIns="91440" bIns="45720">
            <a:spAutoFit/>
          </a:bodyPr>
          <a:lstStyle/>
          <a:p>
            <a:pPr algn="ctr"/>
            <a:r>
              <a:rPr lang="en-US" sz="3600" smtClean="0">
                <a:ln w="22225">
                  <a:solidFill>
                    <a:srgbClr val="FFFF00"/>
                  </a:solidFill>
                  <a:prstDash val="solid"/>
                </a:ln>
                <a:solidFill>
                  <a:srgbClr val="FFFF00"/>
                </a:solidFill>
              </a:rPr>
              <a:t>MỞ ĐẦU</a:t>
            </a:r>
            <a:endParaRPr lang="vi-VN" sz="3600" dirty="0">
              <a:ln w="22225">
                <a:solidFill>
                  <a:srgbClr val="FFFF00"/>
                </a:solidFill>
                <a:prstDash val="solid"/>
              </a:ln>
              <a:solidFill>
                <a:srgbClr val="FFFF00"/>
              </a:solidFill>
            </a:endParaRPr>
          </a:p>
        </p:txBody>
      </p:sp>
      <p:pic>
        <p:nvPicPr>
          <p:cNvPr id="2050" name="Picture 2" descr="Nghiên cứu - Công ty cổ phần tư vấn và phát triển quản lý MC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0714" y="70325"/>
            <a:ext cx="1550861" cy="101897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540395" y="1418513"/>
            <a:ext cx="7146754" cy="2443335"/>
            <a:chOff x="193961" y="1305113"/>
            <a:chExt cx="7146754" cy="2443335"/>
          </a:xfrm>
        </p:grpSpPr>
        <p:sp>
          <p:nvSpPr>
            <p:cNvPr id="20" name="Rectangle 19"/>
            <p:cNvSpPr/>
            <p:nvPr/>
          </p:nvSpPr>
          <p:spPr>
            <a:xfrm>
              <a:off x="193961" y="1305113"/>
              <a:ext cx="7146754" cy="2391487"/>
            </a:xfrm>
            <a:prstGeom prst="rect">
              <a:avLst/>
            </a:prstGeom>
            <a:solidFill>
              <a:schemeClr val="bg1"/>
            </a:solid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 name="TextBox 1"/>
            <p:cNvSpPr txBox="1"/>
            <p:nvPr/>
          </p:nvSpPr>
          <p:spPr>
            <a:xfrm>
              <a:off x="316917" y="1440124"/>
              <a:ext cx="6900841" cy="2308324"/>
            </a:xfrm>
            <a:prstGeom prst="rect">
              <a:avLst/>
            </a:prstGeom>
            <a:noFill/>
          </p:spPr>
          <p:txBody>
            <a:bodyPr wrap="square" rtlCol="0">
              <a:spAutoFit/>
            </a:bodyPr>
            <a:lstStyle/>
            <a:p>
              <a:r>
                <a:rPr lang="en-US" sz="2400" b="1">
                  <a:solidFill>
                    <a:schemeClr val="tx2">
                      <a:lumMod val="50000"/>
                    </a:schemeClr>
                  </a:solidFill>
                </a:rPr>
                <a:t>Lớp chia thành 4 nhóm: </a:t>
              </a:r>
              <a:endParaRPr lang="en-US" sz="2400">
                <a:solidFill>
                  <a:schemeClr val="tx2">
                    <a:lumMod val="50000"/>
                  </a:schemeClr>
                </a:solidFill>
              </a:endParaRPr>
            </a:p>
            <a:p>
              <a:r>
                <a:rPr lang="en-US" sz="2400">
                  <a:solidFill>
                    <a:schemeClr val="tx2">
                      <a:lumMod val="50000"/>
                    </a:schemeClr>
                  </a:solidFill>
                </a:rPr>
                <a:t>- Trả lời các câu hỏi để mở một phần bức tranh</a:t>
              </a:r>
              <a:endParaRPr lang="en-US" sz="2400">
                <a:solidFill>
                  <a:schemeClr val="tx2">
                    <a:lumMod val="50000"/>
                  </a:schemeClr>
                </a:solidFill>
              </a:endParaRPr>
            </a:p>
            <a:p>
              <a:r>
                <a:rPr lang="en-US" sz="2400" smtClean="0">
                  <a:solidFill>
                    <a:schemeClr val="tx2">
                      <a:lumMod val="50000"/>
                    </a:schemeClr>
                  </a:solidFill>
                </a:rPr>
                <a:t>- Lật </a:t>
              </a:r>
              <a:r>
                <a:rPr lang="en-US" sz="2400">
                  <a:solidFill>
                    <a:schemeClr val="tx2">
                      <a:lumMod val="50000"/>
                    </a:schemeClr>
                  </a:solidFill>
                </a:rPr>
                <a:t>mở các mảnh ghép để đoán từ khóa của hình nền bên dưới</a:t>
              </a:r>
              <a:r>
                <a:rPr lang="en-US" sz="2400" smtClean="0">
                  <a:solidFill>
                    <a:schemeClr val="tx2">
                      <a:lumMod val="50000"/>
                    </a:schemeClr>
                  </a:solidFill>
                </a:rPr>
                <a:t>.</a:t>
              </a:r>
              <a:endParaRPr lang="en-US" sz="2400" smtClean="0">
                <a:solidFill>
                  <a:schemeClr val="tx2">
                    <a:lumMod val="50000"/>
                  </a:schemeClr>
                </a:solidFill>
              </a:endParaRPr>
            </a:p>
            <a:p>
              <a:r>
                <a:rPr lang="en-US" sz="2400" smtClean="0">
                  <a:solidFill>
                    <a:schemeClr val="tx2">
                      <a:lumMod val="50000"/>
                    </a:schemeClr>
                  </a:solidFill>
                </a:rPr>
                <a:t>- Trả lời đúng câu hỏi được 10 điểm, đoán đúng từ khóa 20 điểm.</a:t>
              </a:r>
              <a:endParaRPr lang="en-US" sz="2400">
                <a:solidFill>
                  <a:schemeClr val="tx2">
                    <a:lumMod val="50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35752" y="998299"/>
            <a:ext cx="5714678"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500063" y="72479"/>
            <a:ext cx="8229601" cy="769441"/>
          </a:xfrm>
          <a:prstGeom prst="rect">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r="-100000" b="-100000"/>
          </a:gradFill>
        </p:spPr>
        <p:txBody>
          <a:bodyPr>
            <a:spAutoFit/>
          </a:bodyPr>
          <a:lstStyle/>
          <a:p>
            <a:pPr algn="ctr">
              <a:defRPr/>
            </a:pPr>
            <a:r>
              <a:rPr lang="en-US" sz="4400" b="1" dirty="0">
                <a:ln w="24500" cmpd="dbl">
                  <a:solidFill>
                    <a:srgbClr val="FF0000"/>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anose="020B0604020202020204" pitchFamily="34" charset="0"/>
                <a:cs typeface="Arial" panose="020B0604020202020204" pitchFamily="34" charset="0"/>
              </a:rPr>
              <a:t>BỨC TRANH SINH HỌC</a:t>
            </a:r>
            <a:endParaRPr lang="en-US" sz="4400" b="1" dirty="0">
              <a:ln w="24500" cmpd="dbl">
                <a:solidFill>
                  <a:srgbClr val="FF0000"/>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anose="020B0604020202020204" pitchFamily="34" charset="0"/>
              <a:cs typeface="Arial" panose="020B0604020202020204" pitchFamily="34" charset="0"/>
            </a:endParaRPr>
          </a:p>
        </p:txBody>
      </p:sp>
      <p:sp>
        <p:nvSpPr>
          <p:cNvPr id="22539" name="TextBox 19">
            <a:hlinkClick r:id="" action="ppaction://noaction"/>
          </p:cNvPr>
          <p:cNvSpPr txBox="1">
            <a:spLocks noChangeArrowheads="1"/>
          </p:cNvSpPr>
          <p:nvPr/>
        </p:nvSpPr>
        <p:spPr bwMode="auto">
          <a:xfrm>
            <a:off x="1876915" y="6334122"/>
            <a:ext cx="548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2800" b="1" smtClean="0">
                <a:solidFill>
                  <a:srgbClr val="FF0000"/>
                </a:solidFill>
                <a:latin typeface="Times New Roman" panose="02020603050405020304" pitchFamily="18" charset="0"/>
                <a:cs typeface="Times New Roman" panose="02020603050405020304" pitchFamily="18" charset="0"/>
              </a:rPr>
              <a:t>LÊN MEN</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5" name="Dodecagon 24">
            <a:hlinkClick r:id="rId2" action="ppaction://hlinksldjump"/>
          </p:cNvPr>
          <p:cNvSpPr/>
          <p:nvPr/>
        </p:nvSpPr>
        <p:spPr>
          <a:xfrm>
            <a:off x="500063" y="1714500"/>
            <a:ext cx="609600" cy="685800"/>
          </a:xfrm>
          <a:prstGeom prst="dodecag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p>
          <a:p>
            <a:pPr algn="ctr">
              <a:defRPr/>
            </a:pPr>
            <a:r>
              <a:rPr lang="en-US" sz="2800" b="1" dirty="0">
                <a:solidFill>
                  <a:srgbClr val="00B050"/>
                </a:solidFill>
              </a:rPr>
              <a:t>1</a:t>
            </a:r>
            <a:r>
              <a:rPr lang="en-US" sz="2800" b="1" dirty="0"/>
              <a:t>.</a:t>
            </a:r>
            <a:endParaRPr lang="en-US" sz="2800" b="1" dirty="0"/>
          </a:p>
        </p:txBody>
      </p:sp>
      <p:sp>
        <p:nvSpPr>
          <p:cNvPr id="26" name="Dodecagon 25">
            <a:hlinkClick r:id="rId3" action="ppaction://hlinksldjump"/>
          </p:cNvPr>
          <p:cNvSpPr/>
          <p:nvPr/>
        </p:nvSpPr>
        <p:spPr>
          <a:xfrm>
            <a:off x="500063" y="3233738"/>
            <a:ext cx="609600" cy="685800"/>
          </a:xfrm>
          <a:prstGeom prst="dodecag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p>
          <a:p>
            <a:pPr algn="ctr">
              <a:defRPr/>
            </a:pPr>
            <a:r>
              <a:rPr lang="en-US" sz="2800" b="1" dirty="0">
                <a:solidFill>
                  <a:srgbClr val="00B050"/>
                </a:solidFill>
              </a:rPr>
              <a:t>3</a:t>
            </a:r>
            <a:r>
              <a:rPr lang="en-US" sz="2800" b="1" dirty="0">
                <a:hlinkClick r:id="rId4" action="ppaction://hlinksldjump"/>
              </a:rPr>
              <a:t>.</a:t>
            </a:r>
            <a:endParaRPr lang="en-US" sz="2800" b="1" dirty="0"/>
          </a:p>
        </p:txBody>
      </p:sp>
      <p:sp>
        <p:nvSpPr>
          <p:cNvPr id="27" name="Dodecagon 26">
            <a:hlinkClick r:id="rId4" action="ppaction://hlinksldjump"/>
          </p:cNvPr>
          <p:cNvSpPr/>
          <p:nvPr/>
        </p:nvSpPr>
        <p:spPr>
          <a:xfrm>
            <a:off x="500063" y="2471738"/>
            <a:ext cx="609600" cy="685800"/>
          </a:xfrm>
          <a:prstGeom prst="dodecag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00B050"/>
                </a:solidFill>
              </a:rPr>
              <a:t>2</a:t>
            </a:r>
            <a:endParaRPr lang="en-US" sz="2800" b="1" dirty="0"/>
          </a:p>
        </p:txBody>
      </p:sp>
      <p:sp>
        <p:nvSpPr>
          <p:cNvPr id="28" name="Dodecagon 27">
            <a:hlinkClick r:id="rId5" action="ppaction://hlinksldjump"/>
          </p:cNvPr>
          <p:cNvSpPr/>
          <p:nvPr/>
        </p:nvSpPr>
        <p:spPr>
          <a:xfrm>
            <a:off x="500063" y="3979863"/>
            <a:ext cx="609600" cy="685800"/>
          </a:xfrm>
          <a:prstGeom prst="dodecag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p>
          <a:p>
            <a:pPr algn="ctr">
              <a:defRPr/>
            </a:pPr>
            <a:r>
              <a:rPr lang="en-US" sz="2800" b="1" dirty="0">
                <a:solidFill>
                  <a:srgbClr val="00B050"/>
                </a:solidFill>
              </a:rPr>
              <a:t>4</a:t>
            </a:r>
            <a:r>
              <a:rPr lang="en-US" sz="2800" b="1" dirty="0"/>
              <a:t>.</a:t>
            </a:r>
            <a:endParaRPr lang="en-US" sz="2800" b="1" dirty="0"/>
          </a:p>
        </p:txBody>
      </p:sp>
      <p:sp>
        <p:nvSpPr>
          <p:cNvPr id="32" name="Rectangle 31"/>
          <p:cNvSpPr/>
          <p:nvPr/>
        </p:nvSpPr>
        <p:spPr>
          <a:xfrm>
            <a:off x="2043113" y="6251232"/>
            <a:ext cx="5143500" cy="5715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2800" b="1" dirty="0">
                <a:latin typeface="Times New Roman" panose="02020603050405020304" pitchFamily="18" charset="0"/>
                <a:cs typeface="Times New Roman" panose="02020603050405020304" pitchFamily="18" charset="0"/>
              </a:rPr>
              <a:t>TỪ KHÓA</a:t>
            </a:r>
            <a:endParaRPr lang="en-US" sz="28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466477" y="993260"/>
            <a:ext cx="2932241" cy="2548214"/>
          </a:xfrm>
          <a:prstGeom prst="rect">
            <a:avLst/>
          </a:prstGeom>
          <a:solidFill>
            <a:srgbClr val="00B050"/>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smtClean="0"/>
              <a:t>1</a:t>
            </a:r>
            <a:endParaRPr lang="en-US" sz="8800"/>
          </a:p>
        </p:txBody>
      </p:sp>
      <p:sp>
        <p:nvSpPr>
          <p:cNvPr id="29" name="Rectangle 28"/>
          <p:cNvSpPr/>
          <p:nvPr/>
        </p:nvSpPr>
        <p:spPr>
          <a:xfrm>
            <a:off x="4432211" y="993260"/>
            <a:ext cx="2932241" cy="2548214"/>
          </a:xfrm>
          <a:prstGeom prst="rect">
            <a:avLst/>
          </a:prstGeom>
          <a:solidFill>
            <a:srgbClr val="00B050"/>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smtClean="0"/>
              <a:t>2</a:t>
            </a:r>
            <a:endParaRPr lang="en-US" sz="8800"/>
          </a:p>
        </p:txBody>
      </p:sp>
      <p:sp>
        <p:nvSpPr>
          <p:cNvPr id="30" name="Rectangle 29"/>
          <p:cNvSpPr/>
          <p:nvPr/>
        </p:nvSpPr>
        <p:spPr>
          <a:xfrm>
            <a:off x="1484953" y="3576348"/>
            <a:ext cx="2932241" cy="2548214"/>
          </a:xfrm>
          <a:prstGeom prst="rect">
            <a:avLst/>
          </a:prstGeom>
          <a:solidFill>
            <a:srgbClr val="00B050"/>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smtClean="0"/>
              <a:t>3</a:t>
            </a:r>
            <a:endParaRPr lang="en-US" sz="8800"/>
          </a:p>
        </p:txBody>
      </p:sp>
      <p:sp>
        <p:nvSpPr>
          <p:cNvPr id="33" name="Rectangle 32"/>
          <p:cNvSpPr/>
          <p:nvPr/>
        </p:nvSpPr>
        <p:spPr>
          <a:xfrm>
            <a:off x="4446687" y="3562124"/>
            <a:ext cx="2932241" cy="2548214"/>
          </a:xfrm>
          <a:prstGeom prst="rect">
            <a:avLst/>
          </a:prstGeom>
          <a:solidFill>
            <a:srgbClr val="00B050"/>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smtClean="0"/>
              <a:t>4</a:t>
            </a:r>
            <a:endParaRPr lang="en-US" sz="8800"/>
          </a:p>
        </p:txBody>
      </p:sp>
      <p:sp>
        <p:nvSpPr>
          <p:cNvPr id="4" name="Right Arrow 3">
            <a:hlinkClick r:id="rId6" action="ppaction://hlinksldjump"/>
          </p:cNvPr>
          <p:cNvSpPr/>
          <p:nvPr/>
        </p:nvSpPr>
        <p:spPr>
          <a:xfrm>
            <a:off x="7574154" y="5744581"/>
            <a:ext cx="1524000" cy="10781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t>BẤM VÀO</a:t>
            </a:r>
            <a:endParaRPr lang="en-US" b="1"/>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6" presetClass="exit" presetSubtype="32" fill="hold" grpId="0" nodeType="clickEffect">
                                  <p:stCondLst>
                                    <p:cond delay="0"/>
                                  </p:stCondLst>
                                  <p:childTnLst>
                                    <p:animEffect transition="out" filter="circle(out)">
                                      <p:cBhvr>
                                        <p:cTn id="12" dur="2000"/>
                                        <p:tgtEl>
                                          <p:spTgt spid="29"/>
                                        </p:tgtEl>
                                      </p:cBhvr>
                                    </p:animEffect>
                                    <p:set>
                                      <p:cBhvr>
                                        <p:cTn id="13" dur="1" fill="hold">
                                          <p:stCondLst>
                                            <p:cond delay="19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6" presetClass="exit" presetSubtype="32" fill="hold" grpId="0" nodeType="clickEffect">
                                  <p:stCondLst>
                                    <p:cond delay="0"/>
                                  </p:stCondLst>
                                  <p:childTnLst>
                                    <p:animEffect transition="out" filter="circle(out)">
                                      <p:cBhvr>
                                        <p:cTn id="18" dur="2000"/>
                                        <p:tgtEl>
                                          <p:spTgt spid="30"/>
                                        </p:tgtEl>
                                      </p:cBhvr>
                                    </p:animEffect>
                                    <p:set>
                                      <p:cBhvr>
                                        <p:cTn id="19" dur="1" fill="hold">
                                          <p:stCondLst>
                                            <p:cond delay="1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0" restart="whenNotActive" fill="hold" evtFilter="cancelBubble" nodeType="interactiveSeq">
                <p:stCondLst>
                  <p:cond evt="onClick" delay="0">
                    <p:tgtEl>
                      <p:spTgt spid="33"/>
                    </p:tgtEl>
                  </p:cond>
                </p:stCondLst>
                <p:endSync evt="end" delay="0">
                  <p:rtn val="all"/>
                </p:endSync>
                <p:childTnLst>
                  <p:par>
                    <p:cTn id="21" fill="hold">
                      <p:stCondLst>
                        <p:cond delay="0"/>
                      </p:stCondLst>
                      <p:childTnLst>
                        <p:par>
                          <p:cTn id="22" fill="hold">
                            <p:stCondLst>
                              <p:cond delay="0"/>
                            </p:stCondLst>
                            <p:childTnLst>
                              <p:par>
                                <p:cTn id="23" presetID="6" presetClass="exit" presetSubtype="32" fill="hold" grpId="0" nodeType="clickEffect">
                                  <p:stCondLst>
                                    <p:cond delay="0"/>
                                  </p:stCondLst>
                                  <p:childTnLst>
                                    <p:animEffect transition="out" filter="circle(out)">
                                      <p:cBhvr>
                                        <p:cTn id="24" dur="2000"/>
                                        <p:tgtEl>
                                          <p:spTgt spid="33"/>
                                        </p:tgtEl>
                                      </p:cBhvr>
                                    </p:animEffect>
                                    <p:set>
                                      <p:cBhvr>
                                        <p:cTn id="25" dur="1" fill="hold">
                                          <p:stCondLst>
                                            <p:cond delay="1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26" restart="whenNotActive" fill="hold" evtFilter="cancelBubble" nodeType="interactiveSeq">
                <p:stCondLst>
                  <p:cond evt="onClick" delay="0">
                    <p:tgtEl>
                      <p:spTgt spid="32"/>
                    </p:tgtEl>
                  </p:cond>
                </p:stCondLst>
                <p:endSync evt="end" delay="0">
                  <p:rtn val="all"/>
                </p:endSync>
                <p:childTnLst>
                  <p:par>
                    <p:cTn id="27" fill="hold">
                      <p:stCondLst>
                        <p:cond delay="0"/>
                      </p:stCondLst>
                      <p:childTnLst>
                        <p:par>
                          <p:cTn id="28" fill="hold">
                            <p:stCondLst>
                              <p:cond delay="0"/>
                            </p:stCondLst>
                            <p:childTnLst>
                              <p:par>
                                <p:cTn id="29" presetID="22" presetClass="exit" presetSubtype="4" fill="hold" grpId="0" nodeType="clickEffect">
                                  <p:stCondLst>
                                    <p:cond delay="0"/>
                                  </p:stCondLst>
                                  <p:childTnLst>
                                    <p:animEffect transition="out" filter="wipe(down)">
                                      <p:cBhvr>
                                        <p:cTn id="30" dur="500"/>
                                        <p:tgtEl>
                                          <p:spTgt spid="32"/>
                                        </p:tgtEl>
                                      </p:cBhvr>
                                    </p:animEffect>
                                    <p:set>
                                      <p:cBhvr>
                                        <p:cTn id="3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32" grpId="0" animBg="1"/>
      <p:bldP spid="3" grpId="0" animBg="1"/>
      <p:bldP spid="29" grpId="0" animBg="1"/>
      <p:bldP spid="30"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and Round Single Corner Rectangle 3"/>
          <p:cNvSpPr/>
          <p:nvPr/>
        </p:nvSpPr>
        <p:spPr>
          <a:xfrm>
            <a:off x="833510" y="990600"/>
            <a:ext cx="7848600" cy="2895600"/>
          </a:xfrm>
          <a:prstGeom prst="snipRoundRect">
            <a:avLst/>
          </a:prstGeom>
        </p:spPr>
        <p:style>
          <a:lnRef idx="2">
            <a:schemeClr val="accent2"/>
          </a:lnRef>
          <a:fillRef idx="1">
            <a:schemeClr val="lt1"/>
          </a:fillRef>
          <a:effectRef idx="0">
            <a:schemeClr val="accent2"/>
          </a:effectRef>
          <a:fontRef idx="minor">
            <a:schemeClr val="dk1"/>
          </a:fontRef>
        </p:style>
        <p:txBody>
          <a:bodyPr anchor="ctr"/>
          <a:lstStyle/>
          <a:p>
            <a:pPr marL="342900" indent="-342900">
              <a:spcBef>
                <a:spcPct val="50000"/>
              </a:spcBef>
              <a:defRPr/>
            </a:pPr>
            <a:endParaRPr lang="en-US" sz="2800" b="1" smtClean="0">
              <a:solidFill>
                <a:srgbClr val="0000CC"/>
              </a:solidFill>
              <a:latin typeface="Times New Roman" panose="02020603050405020304" pitchFamily="18" charset="0"/>
              <a:cs typeface="Times New Roman" panose="02020603050405020304" pitchFamily="18" charset="0"/>
            </a:endParaRPr>
          </a:p>
          <a:p>
            <a:pPr marL="342900" indent="-342900">
              <a:spcBef>
                <a:spcPct val="50000"/>
              </a:spcBef>
              <a:defRPr/>
            </a:pPr>
            <a:endParaRPr lang="en-US" sz="2800" b="1" smtClean="0">
              <a:solidFill>
                <a:srgbClr val="0000CC"/>
              </a:solidFill>
              <a:latin typeface="Times New Roman" panose="02020603050405020304" pitchFamily="18" charset="0"/>
              <a:cs typeface="Times New Roman" panose="02020603050405020304" pitchFamily="18" charset="0"/>
            </a:endParaRPr>
          </a:p>
          <a:p>
            <a:pPr marL="342900" indent="-342900">
              <a:spcBef>
                <a:spcPct val="50000"/>
              </a:spcBef>
              <a:defRPr/>
            </a:pPr>
            <a:r>
              <a:rPr lang="vi-VN" sz="2800" b="1" smtClean="0">
                <a:solidFill>
                  <a:srgbClr val="0000CC"/>
                </a:solidFill>
                <a:latin typeface="Times New Roman" panose="02020603050405020304" pitchFamily="18" charset="0"/>
                <a:cs typeface="Times New Roman" panose="02020603050405020304" pitchFamily="18" charset="0"/>
              </a:rPr>
              <a:t>Trong </a:t>
            </a:r>
            <a:r>
              <a:rPr lang="vi-VN" sz="2800" b="1">
                <a:solidFill>
                  <a:srgbClr val="0000CC"/>
                </a:solidFill>
                <a:latin typeface="Times New Roman" panose="02020603050405020304" pitchFamily="18" charset="0"/>
                <a:cs typeface="Times New Roman" panose="02020603050405020304" pitchFamily="18" charset="0"/>
              </a:rPr>
              <a:t>sơ đồ chuyển hoá </a:t>
            </a:r>
            <a:endParaRPr lang="en-US" sz="2800" b="1" smtClean="0">
              <a:solidFill>
                <a:srgbClr val="0000CC"/>
              </a:solidFill>
              <a:latin typeface="Times New Roman" panose="02020603050405020304" pitchFamily="18" charset="0"/>
              <a:cs typeface="Times New Roman" panose="02020603050405020304" pitchFamily="18" charset="0"/>
            </a:endParaRPr>
          </a:p>
          <a:p>
            <a:pPr marL="342900" indent="-342900">
              <a:spcBef>
                <a:spcPct val="50000"/>
              </a:spcBef>
              <a:defRPr/>
            </a:pPr>
            <a:r>
              <a:rPr lang="en-US" sz="2800" smtClean="0">
                <a:solidFill>
                  <a:srgbClr val="FF0000"/>
                </a:solidFill>
                <a:latin typeface="Times New Roman" panose="02020603050405020304" pitchFamily="18" charset="0"/>
                <a:cs typeface="Times New Roman" panose="02020603050405020304" pitchFamily="18" charset="0"/>
              </a:rPr>
              <a:t>           Nấm men</a:t>
            </a:r>
            <a:endParaRPr lang="vi-VN" sz="2800">
              <a:solidFill>
                <a:srgbClr val="FF0000"/>
              </a:solidFill>
              <a:latin typeface="Times New Roman" panose="02020603050405020304" pitchFamily="18" charset="0"/>
              <a:cs typeface="Times New Roman" panose="02020603050405020304" pitchFamily="18" charset="0"/>
            </a:endParaRPr>
          </a:p>
          <a:p>
            <a:pPr marL="342900" indent="-342900">
              <a:spcBef>
                <a:spcPct val="50000"/>
              </a:spcBef>
              <a:defRPr/>
            </a:pPr>
            <a:r>
              <a:rPr lang="vi-VN" sz="2800" smtClean="0">
                <a:solidFill>
                  <a:srgbClr val="FF0000"/>
                </a:solidFill>
                <a:latin typeface="Times New Roman" panose="02020603050405020304" pitchFamily="18" charset="0"/>
                <a:cs typeface="Times New Roman" panose="02020603050405020304" pitchFamily="18" charset="0"/>
              </a:rPr>
              <a:t>Đường</a:t>
            </a:r>
            <a:r>
              <a:rPr lang="en-US" sz="2800" smtClean="0">
                <a:solidFill>
                  <a:srgbClr val="FF0000"/>
                </a:solidFill>
                <a:latin typeface="Times New Roman" panose="02020603050405020304" pitchFamily="18" charset="0"/>
                <a:cs typeface="Times New Roman" panose="02020603050405020304" pitchFamily="18" charset="0"/>
              </a:rPr>
              <a:t>-----</a:t>
            </a:r>
            <a:r>
              <a:rPr lang="vi-VN" sz="2800" smtClean="0">
                <a:solidFill>
                  <a:srgbClr val="FF0000"/>
                </a:solidFill>
                <a:latin typeface="Times New Roman" panose="02020603050405020304" pitchFamily="18" charset="0"/>
                <a:cs typeface="Times New Roman" panose="02020603050405020304" pitchFamily="18" charset="0"/>
              </a:rPr>
              <a:t>--</a:t>
            </a:r>
            <a:r>
              <a:rPr lang="en-US" sz="2800" smtClean="0">
                <a:solidFill>
                  <a:srgbClr val="FF0000"/>
                </a:solidFill>
                <a:latin typeface="Times New Roman" panose="02020603050405020304" pitchFamily="18" charset="0"/>
                <a:cs typeface="Times New Roman" panose="02020603050405020304" pitchFamily="18" charset="0"/>
              </a:rPr>
              <a:t>----</a:t>
            </a:r>
            <a:r>
              <a:rPr lang="vi-VN" sz="2800" smtClean="0">
                <a:solidFill>
                  <a:srgbClr val="FF0000"/>
                </a:solidFill>
                <a:latin typeface="Times New Roman" panose="02020603050405020304" pitchFamily="18" charset="0"/>
                <a:cs typeface="Times New Roman" panose="02020603050405020304" pitchFamily="18" charset="0"/>
              </a:rPr>
              <a:t>-&gt;  </a:t>
            </a:r>
            <a:r>
              <a:rPr lang="vi-VN" sz="2800" b="1" smtClean="0">
                <a:solidFill>
                  <a:srgbClr val="FF0000"/>
                </a:solidFill>
                <a:latin typeface="Times New Roman" panose="02020603050405020304" pitchFamily="18" charset="0"/>
                <a:cs typeface="Times New Roman" panose="02020603050405020304" pitchFamily="18" charset="0"/>
              </a:rPr>
              <a:t>X </a:t>
            </a:r>
            <a:r>
              <a:rPr lang="vi-VN" sz="2800" smtClean="0">
                <a:solidFill>
                  <a:srgbClr val="FF0000"/>
                </a:solidFill>
                <a:latin typeface="Times New Roman" panose="02020603050405020304" pitchFamily="18" charset="0"/>
                <a:cs typeface="Times New Roman" panose="02020603050405020304" pitchFamily="18" charset="0"/>
              </a:rPr>
              <a:t> </a:t>
            </a:r>
            <a:r>
              <a:rPr lang="vi-VN" sz="2800">
                <a:solidFill>
                  <a:srgbClr val="FF0000"/>
                </a:solidFill>
                <a:latin typeface="Times New Roman" panose="02020603050405020304" pitchFamily="18" charset="0"/>
                <a:cs typeface="Times New Roman" panose="02020603050405020304" pitchFamily="18" charset="0"/>
              </a:rPr>
              <a:t>+  </a:t>
            </a:r>
            <a:r>
              <a:rPr lang="vi-VN" sz="2800" smtClean="0">
                <a:solidFill>
                  <a:srgbClr val="FF0000"/>
                </a:solidFill>
                <a:latin typeface="Times New Roman" panose="02020603050405020304" pitchFamily="18" charset="0"/>
                <a:cs typeface="Times New Roman" panose="02020603050405020304" pitchFamily="18" charset="0"/>
              </a:rPr>
              <a:t>CO</a:t>
            </a:r>
            <a:r>
              <a:rPr lang="vi-VN" sz="2800" baseline="-25000" smtClean="0">
                <a:solidFill>
                  <a:srgbClr val="FF0000"/>
                </a:solidFill>
                <a:latin typeface="Times New Roman" panose="02020603050405020304" pitchFamily="18" charset="0"/>
                <a:cs typeface="Times New Roman" panose="02020603050405020304" pitchFamily="18" charset="0"/>
              </a:rPr>
              <a:t>2</a:t>
            </a:r>
            <a:r>
              <a:rPr lang="vi-VN" sz="2800" smtClean="0">
                <a:solidFill>
                  <a:srgbClr val="FF0000"/>
                </a:solidFill>
                <a:latin typeface="Times New Roman" panose="02020603050405020304" pitchFamily="18" charset="0"/>
                <a:cs typeface="Times New Roman" panose="02020603050405020304" pitchFamily="18" charset="0"/>
              </a:rPr>
              <a:t>  </a:t>
            </a:r>
            <a:r>
              <a:rPr lang="vi-VN" sz="2800">
                <a:solidFill>
                  <a:srgbClr val="FF0000"/>
                </a:solidFill>
                <a:latin typeface="Times New Roman" panose="02020603050405020304" pitchFamily="18" charset="0"/>
                <a:cs typeface="Times New Roman" panose="02020603050405020304" pitchFamily="18" charset="0"/>
              </a:rPr>
              <a:t>+  Năng lượng (ít)</a:t>
            </a:r>
            <a:endParaRPr lang="vi-VN" sz="2800">
              <a:solidFill>
                <a:srgbClr val="FF0000"/>
              </a:solidFill>
              <a:latin typeface="Times New Roman" panose="02020603050405020304" pitchFamily="18" charset="0"/>
              <a:cs typeface="Times New Roman" panose="02020603050405020304" pitchFamily="18" charset="0"/>
            </a:endParaRPr>
          </a:p>
          <a:p>
            <a:pPr marL="342900" indent="-342900">
              <a:spcBef>
                <a:spcPct val="50000"/>
              </a:spcBef>
              <a:defRPr/>
            </a:pPr>
            <a:r>
              <a:rPr lang="vi-VN" sz="2800">
                <a:solidFill>
                  <a:srgbClr val="0000CC"/>
                </a:solidFill>
                <a:latin typeface="Times New Roman" panose="02020603050405020304" pitchFamily="18" charset="0"/>
                <a:cs typeface="Times New Roman" panose="02020603050405020304" pitchFamily="18" charset="0"/>
              </a:rPr>
              <a:t>		</a:t>
            </a:r>
            <a:r>
              <a:rPr lang="vi-VN" sz="2800" b="1">
                <a:solidFill>
                  <a:srgbClr val="0000CC"/>
                </a:solidFill>
                <a:latin typeface="Times New Roman" panose="02020603050405020304" pitchFamily="18" charset="0"/>
                <a:cs typeface="Times New Roman" panose="02020603050405020304" pitchFamily="18" charset="0"/>
              </a:rPr>
              <a:t>X </a:t>
            </a:r>
            <a:r>
              <a:rPr lang="vi-VN" sz="2800">
                <a:solidFill>
                  <a:srgbClr val="0000CC"/>
                </a:solidFill>
                <a:latin typeface="Times New Roman" panose="02020603050405020304" pitchFamily="18" charset="0"/>
                <a:cs typeface="Times New Roman" panose="02020603050405020304" pitchFamily="18" charset="0"/>
              </a:rPr>
              <a:t>là chất nào</a:t>
            </a:r>
            <a:r>
              <a:rPr lang="vi-VN" sz="2800" smtClean="0">
                <a:solidFill>
                  <a:srgbClr val="0000CC"/>
                </a:solidFill>
                <a:latin typeface="Times New Roman" panose="02020603050405020304" pitchFamily="18" charset="0"/>
                <a:cs typeface="Times New Roman" panose="02020603050405020304" pitchFamily="18" charset="0"/>
              </a:rPr>
              <a:t>?</a:t>
            </a:r>
            <a:endParaRPr lang="en-US" sz="2800" smtClean="0">
              <a:solidFill>
                <a:srgbClr val="0000CC"/>
              </a:solidFill>
              <a:latin typeface="Times New Roman" panose="02020603050405020304" pitchFamily="18" charset="0"/>
              <a:cs typeface="Times New Roman" panose="02020603050405020304" pitchFamily="18" charset="0"/>
            </a:endParaRPr>
          </a:p>
          <a:p>
            <a:pPr marL="342900" indent="-342900">
              <a:spcBef>
                <a:spcPct val="50000"/>
              </a:spcBef>
              <a:defRPr/>
            </a:pPr>
            <a:endParaRPr lang="en-US" sz="2800">
              <a:solidFill>
                <a:srgbClr val="0000CC"/>
              </a:solidFill>
              <a:latin typeface="Times New Roman" panose="02020603050405020304" pitchFamily="18" charset="0"/>
              <a:cs typeface="Times New Roman" panose="02020603050405020304" pitchFamily="18" charset="0"/>
            </a:endParaRPr>
          </a:p>
          <a:p>
            <a:pPr marL="342900" indent="-342900">
              <a:spcBef>
                <a:spcPct val="50000"/>
              </a:spcBef>
              <a:defRPr/>
            </a:pPr>
            <a:endParaRPr lang="vi-VN" sz="2800" dirty="0">
              <a:solidFill>
                <a:srgbClr val="0000CC"/>
              </a:solidFill>
              <a:latin typeface="Times New Roman" panose="02020603050405020304" pitchFamily="18" charset="0"/>
              <a:cs typeface="Times New Roman" panose="02020603050405020304" pitchFamily="18" charset="0"/>
            </a:endParaRPr>
          </a:p>
        </p:txBody>
      </p:sp>
      <p:pic>
        <p:nvPicPr>
          <p:cNvPr id="23556" name="Picture 8" descr="FLOWERS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4038600"/>
            <a:ext cx="172243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ction Button: Home 5">
            <a:hlinkClick r:id="" action="ppaction://hlinkshowjump?jump=previousslide" highlightClick="1"/>
          </p:cNvPr>
          <p:cNvSpPr/>
          <p:nvPr/>
        </p:nvSpPr>
        <p:spPr>
          <a:xfrm>
            <a:off x="3886200" y="6019800"/>
            <a:ext cx="533400" cy="685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3558" name="Picture 4" descr="question_pop_up_from_box_hg_clr"/>
          <p:cNvPicPr>
            <a:picLocks noChangeAspect="1" noChangeArrowheads="1" noCrop="1"/>
          </p:cNvPicPr>
          <p:nvPr/>
        </p:nvPicPr>
        <p:blipFill>
          <a:blip r:embed="rId2"/>
          <a:srcRect/>
          <a:stretch>
            <a:fillRect/>
          </a:stretch>
        </p:blipFill>
        <p:spPr bwMode="auto">
          <a:xfrm>
            <a:off x="7086600" y="4648200"/>
            <a:ext cx="1828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Hexagon 2"/>
          <p:cNvSpPr/>
          <p:nvPr/>
        </p:nvSpPr>
        <p:spPr>
          <a:xfrm>
            <a:off x="124691" y="484909"/>
            <a:ext cx="2057400" cy="685800"/>
          </a:xfrm>
          <a:prstGeom prst="hexagon">
            <a:avLst/>
          </a:prstGeom>
          <a:solidFill>
            <a:srgbClr val="FFFF00"/>
          </a:solidFill>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b="1" dirty="0" err="1">
                <a:solidFill>
                  <a:srgbClr val="FF0000"/>
                </a:solidFill>
                <a:latin typeface="Arial" panose="020B0604020202020204" pitchFamily="34" charset="0"/>
                <a:cs typeface="Arial" panose="020B0604020202020204" pitchFamily="34" charset="0"/>
              </a:rPr>
              <a:t>Câu</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hỏi</a:t>
            </a:r>
            <a:r>
              <a:rPr lang="en-US" sz="2400" b="1" dirty="0">
                <a:solidFill>
                  <a:srgbClr val="FF0000"/>
                </a:solidFill>
                <a:latin typeface="Arial" panose="020B0604020202020204" pitchFamily="34" charset="0"/>
                <a:cs typeface="Arial" panose="020B0604020202020204" pitchFamily="34" charset="0"/>
              </a:rPr>
              <a:t> 1</a:t>
            </a:r>
            <a:endParaRPr lang="en-US" sz="2400" b="1" dirty="0">
              <a:solidFill>
                <a:srgbClr val="FF0000"/>
              </a:solidFill>
              <a:latin typeface="Arial" panose="020B0604020202020204" pitchFamily="34" charset="0"/>
              <a:cs typeface="Arial" panose="020B0604020202020204" pitchFamily="34" charset="0"/>
            </a:endParaRPr>
          </a:p>
        </p:txBody>
      </p:sp>
      <p:grpSp>
        <p:nvGrpSpPr>
          <p:cNvPr id="9" name="Group 8"/>
          <p:cNvGrpSpPr/>
          <p:nvPr/>
        </p:nvGrpSpPr>
        <p:grpSpPr>
          <a:xfrm>
            <a:off x="1981200" y="4267200"/>
            <a:ext cx="6248400" cy="1219200"/>
            <a:chOff x="1981200" y="4267200"/>
            <a:chExt cx="6248400" cy="1219200"/>
          </a:xfrm>
        </p:grpSpPr>
        <p:sp>
          <p:nvSpPr>
            <p:cNvPr id="7" name="Rounded Rectangle 6"/>
            <p:cNvSpPr/>
            <p:nvPr/>
          </p:nvSpPr>
          <p:spPr>
            <a:xfrm>
              <a:off x="1981200" y="4267200"/>
              <a:ext cx="6248400" cy="121920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788227" y="4461301"/>
              <a:ext cx="4634346" cy="830997"/>
            </a:xfrm>
            <a:prstGeom prst="rect">
              <a:avLst/>
            </a:prstGeom>
            <a:noFill/>
          </p:spPr>
          <p:txBody>
            <a:bodyPr wrap="square" rtlCol="0">
              <a:spAutoFit/>
            </a:bodyPr>
            <a:lstStyle/>
            <a:p>
              <a:r>
                <a:rPr lang="en-US" sz="2400" b="1" smtClean="0">
                  <a:solidFill>
                    <a:srgbClr val="002060"/>
                  </a:solidFill>
                  <a:latin typeface="Times New Roman" panose="02020603050405020304" pitchFamily="18" charset="0"/>
                  <a:cs typeface="Times New Roman" panose="02020603050405020304" pitchFamily="18" charset="0"/>
                </a:rPr>
                <a:t>Đây là quá trình lên men rượu, chất X là êtilic</a:t>
              </a:r>
              <a:endParaRPr lang="en-US" sz="2400" b="1">
                <a:solidFill>
                  <a:srgbClr val="00206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and Round Single Corner Rectangle 3"/>
          <p:cNvSpPr/>
          <p:nvPr/>
        </p:nvSpPr>
        <p:spPr>
          <a:xfrm>
            <a:off x="833510" y="685800"/>
            <a:ext cx="7848600" cy="3962400"/>
          </a:xfrm>
          <a:prstGeom prst="snipRoundRect">
            <a:avLst/>
          </a:prstGeom>
        </p:spPr>
        <p:style>
          <a:lnRef idx="2">
            <a:schemeClr val="accent2"/>
          </a:lnRef>
          <a:fillRef idx="1">
            <a:schemeClr val="lt1"/>
          </a:fillRef>
          <a:effectRef idx="0">
            <a:schemeClr val="accent2"/>
          </a:effectRef>
          <a:fontRef idx="minor">
            <a:schemeClr val="dk1"/>
          </a:fontRef>
        </p:style>
        <p:txBody>
          <a:bodyPr anchor="ctr"/>
          <a:lstStyle/>
          <a:p>
            <a:pPr marL="342900" indent="-342900">
              <a:spcBef>
                <a:spcPct val="50000"/>
              </a:spcBef>
              <a:defRPr/>
            </a:pPr>
            <a:endParaRPr lang="en-US" sz="2800" b="1" smtClean="0">
              <a:solidFill>
                <a:srgbClr val="0000CC"/>
              </a:solidFill>
              <a:latin typeface="Times New Roman" panose="02020603050405020304" pitchFamily="18" charset="0"/>
              <a:cs typeface="Times New Roman" panose="02020603050405020304" pitchFamily="18" charset="0"/>
            </a:endParaRPr>
          </a:p>
          <a:p>
            <a:pPr marL="342900" indent="-342900">
              <a:spcBef>
                <a:spcPct val="50000"/>
              </a:spcBef>
              <a:defRPr/>
            </a:pPr>
            <a:endParaRPr lang="en-US" sz="2800" b="1" smtClean="0">
              <a:solidFill>
                <a:srgbClr val="0000CC"/>
              </a:solidFill>
              <a:latin typeface="Times New Roman" panose="02020603050405020304" pitchFamily="18" charset="0"/>
              <a:cs typeface="Times New Roman" panose="02020603050405020304" pitchFamily="18" charset="0"/>
            </a:endParaRPr>
          </a:p>
          <a:p>
            <a:pPr marL="342900" indent="-342900">
              <a:spcBef>
                <a:spcPct val="50000"/>
              </a:spcBef>
              <a:defRPr/>
            </a:pPr>
            <a:r>
              <a:rPr lang="vi-VN" sz="2400">
                <a:solidFill>
                  <a:srgbClr val="0000CC"/>
                </a:solidFill>
                <a:latin typeface="Times New Roman" panose="02020603050405020304" pitchFamily="18" charset="0"/>
                <a:cs typeface="Times New Roman" panose="02020603050405020304" pitchFamily="18" charset="0"/>
              </a:rPr>
              <a:t>Khi có ánh sáng và giàu CO</a:t>
            </a:r>
            <a:r>
              <a:rPr lang="vi-VN" sz="2400" baseline="-25000">
                <a:solidFill>
                  <a:srgbClr val="0000CC"/>
                </a:solidFill>
                <a:latin typeface="Times New Roman" panose="02020603050405020304" pitchFamily="18" charset="0"/>
                <a:cs typeface="Times New Roman" panose="02020603050405020304" pitchFamily="18" charset="0"/>
              </a:rPr>
              <a:t>2</a:t>
            </a:r>
            <a:r>
              <a:rPr lang="vi-VN" sz="2400">
                <a:solidFill>
                  <a:srgbClr val="0000CC"/>
                </a:solidFill>
                <a:latin typeface="Times New Roman" panose="02020603050405020304" pitchFamily="18" charset="0"/>
                <a:cs typeface="Times New Roman" panose="02020603050405020304" pitchFamily="18" charset="0"/>
              </a:rPr>
              <a:t>, một loại vi sinh vật có thể phát triển trên môi trường với thành phần được tính theo đơn vị g/l như sau:</a:t>
            </a:r>
            <a:endParaRPr lang="vi-VN" sz="2400">
              <a:solidFill>
                <a:srgbClr val="0000CC"/>
              </a:solidFill>
              <a:latin typeface="Times New Roman" panose="02020603050405020304" pitchFamily="18" charset="0"/>
              <a:cs typeface="Times New Roman" panose="02020603050405020304" pitchFamily="18" charset="0"/>
            </a:endParaRPr>
          </a:p>
          <a:p>
            <a:pPr marL="342900" indent="-342900">
              <a:spcBef>
                <a:spcPct val="50000"/>
              </a:spcBef>
              <a:defRPr/>
            </a:pPr>
            <a:r>
              <a:rPr lang="vi-VN" sz="2400">
                <a:solidFill>
                  <a:srgbClr val="0000CC"/>
                </a:solidFill>
                <a:latin typeface="Times New Roman" panose="02020603050405020304" pitchFamily="18" charset="0"/>
                <a:cs typeface="Times New Roman" panose="02020603050405020304" pitchFamily="18" charset="0"/>
              </a:rPr>
              <a:t>(NH</a:t>
            </a:r>
            <a:r>
              <a:rPr lang="vi-VN" sz="2400" baseline="-25000">
                <a:solidFill>
                  <a:srgbClr val="0000CC"/>
                </a:solidFill>
                <a:latin typeface="Times New Roman" panose="02020603050405020304" pitchFamily="18" charset="0"/>
                <a:cs typeface="Times New Roman" panose="02020603050405020304" pitchFamily="18" charset="0"/>
              </a:rPr>
              <a:t>4</a:t>
            </a:r>
            <a:r>
              <a:rPr lang="vi-VN" sz="2400">
                <a:solidFill>
                  <a:srgbClr val="0000CC"/>
                </a:solidFill>
                <a:latin typeface="Times New Roman" panose="02020603050405020304" pitchFamily="18" charset="0"/>
                <a:cs typeface="Times New Roman" panose="02020603050405020304" pitchFamily="18" charset="0"/>
              </a:rPr>
              <a:t>)</a:t>
            </a:r>
            <a:r>
              <a:rPr lang="vi-VN" sz="2400" baseline="-25000">
                <a:solidFill>
                  <a:srgbClr val="0000CC"/>
                </a:solidFill>
                <a:latin typeface="Times New Roman" panose="02020603050405020304" pitchFamily="18" charset="0"/>
                <a:cs typeface="Times New Roman" panose="02020603050405020304" pitchFamily="18" charset="0"/>
              </a:rPr>
              <a:t>3</a:t>
            </a:r>
            <a:r>
              <a:rPr lang="vi-VN" sz="2400">
                <a:solidFill>
                  <a:srgbClr val="0000CC"/>
                </a:solidFill>
                <a:latin typeface="Times New Roman" panose="02020603050405020304" pitchFamily="18" charset="0"/>
                <a:cs typeface="Times New Roman" panose="02020603050405020304" pitchFamily="18" charset="0"/>
              </a:rPr>
              <a:t>PO</a:t>
            </a:r>
            <a:r>
              <a:rPr lang="vi-VN" sz="2400" baseline="-25000">
                <a:solidFill>
                  <a:srgbClr val="0000CC"/>
                </a:solidFill>
                <a:latin typeface="Times New Roman" panose="02020603050405020304" pitchFamily="18" charset="0"/>
                <a:cs typeface="Times New Roman" panose="02020603050405020304" pitchFamily="18" charset="0"/>
              </a:rPr>
              <a:t>4</a:t>
            </a:r>
            <a:r>
              <a:rPr lang="vi-VN" sz="2400">
                <a:solidFill>
                  <a:srgbClr val="0000CC"/>
                </a:solidFill>
                <a:latin typeface="Times New Roman" panose="02020603050405020304" pitchFamily="18" charset="0"/>
                <a:cs typeface="Times New Roman" panose="02020603050405020304" pitchFamily="18" charset="0"/>
              </a:rPr>
              <a:t> – 1,5 ; KH</a:t>
            </a:r>
            <a:r>
              <a:rPr lang="vi-VN" sz="2400" baseline="-25000">
                <a:solidFill>
                  <a:srgbClr val="0000CC"/>
                </a:solidFill>
                <a:latin typeface="Times New Roman" panose="02020603050405020304" pitchFamily="18" charset="0"/>
                <a:cs typeface="Times New Roman" panose="02020603050405020304" pitchFamily="18" charset="0"/>
              </a:rPr>
              <a:t>2</a:t>
            </a:r>
            <a:r>
              <a:rPr lang="vi-VN" sz="2400">
                <a:solidFill>
                  <a:srgbClr val="0000CC"/>
                </a:solidFill>
                <a:latin typeface="Times New Roman" panose="02020603050405020304" pitchFamily="18" charset="0"/>
                <a:cs typeface="Times New Roman" panose="02020603050405020304" pitchFamily="18" charset="0"/>
              </a:rPr>
              <a:t>PO</a:t>
            </a:r>
            <a:r>
              <a:rPr lang="vi-VN" sz="2400" baseline="-25000">
                <a:solidFill>
                  <a:srgbClr val="0000CC"/>
                </a:solidFill>
                <a:latin typeface="Times New Roman" panose="02020603050405020304" pitchFamily="18" charset="0"/>
                <a:cs typeface="Times New Roman" panose="02020603050405020304" pitchFamily="18" charset="0"/>
              </a:rPr>
              <a:t>4</a:t>
            </a:r>
            <a:r>
              <a:rPr lang="vi-VN" sz="2400">
                <a:solidFill>
                  <a:srgbClr val="0000CC"/>
                </a:solidFill>
                <a:latin typeface="Times New Roman" panose="02020603050405020304" pitchFamily="18" charset="0"/>
                <a:cs typeface="Times New Roman" panose="02020603050405020304" pitchFamily="18" charset="0"/>
              </a:rPr>
              <a:t> – 1,0 ; MgSO</a:t>
            </a:r>
            <a:r>
              <a:rPr lang="vi-VN" sz="2400" baseline="-25000">
                <a:solidFill>
                  <a:srgbClr val="0000CC"/>
                </a:solidFill>
                <a:latin typeface="Times New Roman" panose="02020603050405020304" pitchFamily="18" charset="0"/>
                <a:cs typeface="Times New Roman" panose="02020603050405020304" pitchFamily="18" charset="0"/>
              </a:rPr>
              <a:t>4</a:t>
            </a:r>
            <a:r>
              <a:rPr lang="vi-VN" sz="2400">
                <a:solidFill>
                  <a:srgbClr val="0000CC"/>
                </a:solidFill>
                <a:latin typeface="Times New Roman" panose="02020603050405020304" pitchFamily="18" charset="0"/>
                <a:cs typeface="Times New Roman" panose="02020603050405020304" pitchFamily="18" charset="0"/>
              </a:rPr>
              <a:t> – 0,2 ; CaCl</a:t>
            </a:r>
            <a:r>
              <a:rPr lang="vi-VN" sz="2400" baseline="-25000">
                <a:solidFill>
                  <a:srgbClr val="0000CC"/>
                </a:solidFill>
                <a:latin typeface="Times New Roman" panose="02020603050405020304" pitchFamily="18" charset="0"/>
                <a:cs typeface="Times New Roman" panose="02020603050405020304" pitchFamily="18" charset="0"/>
              </a:rPr>
              <a:t>2</a:t>
            </a:r>
            <a:r>
              <a:rPr lang="vi-VN" sz="2400">
                <a:solidFill>
                  <a:srgbClr val="0000CC"/>
                </a:solidFill>
                <a:latin typeface="Times New Roman" panose="02020603050405020304" pitchFamily="18" charset="0"/>
                <a:cs typeface="Times New Roman" panose="02020603050405020304" pitchFamily="18" charset="0"/>
              </a:rPr>
              <a:t> – 0,1 ; NaCl – 5,0</a:t>
            </a:r>
            <a:endParaRPr lang="vi-VN" sz="2400">
              <a:solidFill>
                <a:srgbClr val="0000CC"/>
              </a:solidFill>
              <a:latin typeface="Times New Roman" panose="02020603050405020304" pitchFamily="18" charset="0"/>
              <a:cs typeface="Times New Roman" panose="02020603050405020304" pitchFamily="18" charset="0"/>
            </a:endParaRPr>
          </a:p>
          <a:p>
            <a:pPr marL="342900" indent="-342900">
              <a:spcBef>
                <a:spcPct val="50000"/>
              </a:spcBef>
              <a:defRPr/>
            </a:pPr>
            <a:r>
              <a:rPr lang="vi-VN" sz="2400">
                <a:solidFill>
                  <a:srgbClr val="0000CC"/>
                </a:solidFill>
                <a:latin typeface="Times New Roman" panose="02020603050405020304" pitchFamily="18" charset="0"/>
                <a:cs typeface="Times New Roman" panose="02020603050405020304" pitchFamily="18" charset="0"/>
              </a:rPr>
              <a:t>Đây là môi trường gì và vi sinh vật phát triển trên môi trường này có kiểu dinh dưỡng gì?</a:t>
            </a:r>
            <a:endParaRPr lang="vi-VN" sz="2400">
              <a:solidFill>
                <a:srgbClr val="0000CC"/>
              </a:solidFill>
              <a:latin typeface="Times New Roman" panose="02020603050405020304" pitchFamily="18" charset="0"/>
              <a:cs typeface="Times New Roman" panose="02020603050405020304" pitchFamily="18" charset="0"/>
            </a:endParaRPr>
          </a:p>
          <a:p>
            <a:pPr marL="342900" indent="-342900">
              <a:spcBef>
                <a:spcPct val="50000"/>
              </a:spcBef>
              <a:defRPr/>
            </a:pPr>
            <a:endParaRPr lang="en-US" sz="2800">
              <a:solidFill>
                <a:srgbClr val="0000CC"/>
              </a:solidFill>
              <a:latin typeface="Times New Roman" panose="02020603050405020304" pitchFamily="18" charset="0"/>
              <a:cs typeface="Times New Roman" panose="02020603050405020304" pitchFamily="18" charset="0"/>
            </a:endParaRPr>
          </a:p>
          <a:p>
            <a:pPr marL="342900" indent="-342900">
              <a:spcBef>
                <a:spcPct val="50000"/>
              </a:spcBef>
              <a:defRPr/>
            </a:pPr>
            <a:endParaRPr lang="vi-VN" sz="2800" dirty="0">
              <a:solidFill>
                <a:srgbClr val="0000CC"/>
              </a:solidFill>
              <a:latin typeface="Times New Roman" panose="02020603050405020304" pitchFamily="18" charset="0"/>
              <a:cs typeface="Times New Roman" panose="02020603050405020304" pitchFamily="18" charset="0"/>
            </a:endParaRPr>
          </a:p>
        </p:txBody>
      </p:sp>
      <p:pic>
        <p:nvPicPr>
          <p:cNvPr id="23556" name="Picture 8" descr="FLOWERS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4038600"/>
            <a:ext cx="172243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4" descr="question_pop_up_from_box_hg_clr"/>
          <p:cNvPicPr>
            <a:picLocks noChangeAspect="1" noChangeArrowheads="1" noCrop="1"/>
          </p:cNvPicPr>
          <p:nvPr/>
        </p:nvPicPr>
        <p:blipFill>
          <a:blip r:embed="rId2"/>
          <a:srcRect/>
          <a:stretch>
            <a:fillRect/>
          </a:stretch>
        </p:blipFill>
        <p:spPr bwMode="auto">
          <a:xfrm>
            <a:off x="7086600" y="4648200"/>
            <a:ext cx="1828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Hexagon 2"/>
          <p:cNvSpPr/>
          <p:nvPr/>
        </p:nvSpPr>
        <p:spPr>
          <a:xfrm>
            <a:off x="124691" y="484909"/>
            <a:ext cx="2057400" cy="685800"/>
          </a:xfrm>
          <a:prstGeom prst="hexagon">
            <a:avLst/>
          </a:prstGeom>
          <a:solidFill>
            <a:srgbClr val="FFFF00"/>
          </a:solidFill>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b="1" dirty="0" err="1">
                <a:solidFill>
                  <a:srgbClr val="FF0000"/>
                </a:solidFill>
                <a:latin typeface="Arial" panose="020B0604020202020204" pitchFamily="34" charset="0"/>
                <a:cs typeface="Arial" panose="020B0604020202020204" pitchFamily="34" charset="0"/>
              </a:rPr>
              <a:t>Câu</a:t>
            </a:r>
            <a:r>
              <a:rPr lang="en-US" sz="2400" b="1" dirty="0">
                <a:solidFill>
                  <a:srgbClr val="FF0000"/>
                </a:solidFill>
                <a:latin typeface="Arial" panose="020B0604020202020204" pitchFamily="34" charset="0"/>
                <a:cs typeface="Arial" panose="020B0604020202020204" pitchFamily="34" charset="0"/>
              </a:rPr>
              <a:t> </a:t>
            </a:r>
            <a:r>
              <a:rPr lang="en-US" sz="2400" b="1" err="1">
                <a:solidFill>
                  <a:srgbClr val="FF0000"/>
                </a:solidFill>
                <a:latin typeface="Arial" panose="020B0604020202020204" pitchFamily="34" charset="0"/>
                <a:cs typeface="Arial" panose="020B0604020202020204" pitchFamily="34" charset="0"/>
              </a:rPr>
              <a:t>hỏi</a:t>
            </a:r>
            <a:r>
              <a:rPr lang="en-US" sz="2400" b="1">
                <a:solidFill>
                  <a:srgbClr val="FF0000"/>
                </a:solidFill>
                <a:latin typeface="Arial" panose="020B0604020202020204" pitchFamily="34" charset="0"/>
                <a:cs typeface="Arial" panose="020B0604020202020204" pitchFamily="34" charset="0"/>
              </a:rPr>
              <a:t> </a:t>
            </a:r>
            <a:r>
              <a:rPr lang="en-US" sz="2400" b="1" smtClean="0">
                <a:solidFill>
                  <a:srgbClr val="FF0000"/>
                </a:solidFill>
                <a:latin typeface="Arial" panose="020B0604020202020204" pitchFamily="34" charset="0"/>
                <a:cs typeface="Arial" panose="020B0604020202020204" pitchFamily="34" charset="0"/>
              </a:rPr>
              <a:t>2</a:t>
            </a:r>
            <a:endParaRPr lang="en-US" sz="2400" b="1" dirty="0">
              <a:solidFill>
                <a:srgbClr val="FF0000"/>
              </a:solidFill>
              <a:latin typeface="Arial" panose="020B0604020202020204" pitchFamily="34" charset="0"/>
              <a:cs typeface="Arial" panose="020B0604020202020204" pitchFamily="34" charset="0"/>
            </a:endParaRPr>
          </a:p>
        </p:txBody>
      </p:sp>
      <p:grpSp>
        <p:nvGrpSpPr>
          <p:cNvPr id="9" name="Group 8"/>
          <p:cNvGrpSpPr/>
          <p:nvPr/>
        </p:nvGrpSpPr>
        <p:grpSpPr>
          <a:xfrm>
            <a:off x="1722438" y="4762500"/>
            <a:ext cx="6248400" cy="1219200"/>
            <a:chOff x="1981200" y="4267200"/>
            <a:chExt cx="6248400" cy="1219200"/>
          </a:xfrm>
        </p:grpSpPr>
        <p:sp>
          <p:nvSpPr>
            <p:cNvPr id="7" name="Rounded Rectangle 6"/>
            <p:cNvSpPr/>
            <p:nvPr/>
          </p:nvSpPr>
          <p:spPr>
            <a:xfrm>
              <a:off x="1981200" y="4267200"/>
              <a:ext cx="6248400" cy="121920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070136" y="4426803"/>
              <a:ext cx="6070528" cy="830997"/>
            </a:xfrm>
            <a:prstGeom prst="rect">
              <a:avLst/>
            </a:prstGeom>
            <a:noFill/>
          </p:spPr>
          <p:txBody>
            <a:bodyPr wrap="square" rtlCol="0">
              <a:spAutoFit/>
            </a:bodyPr>
            <a:lstStyle/>
            <a:p>
              <a:r>
                <a:rPr lang="vi-VN" sz="2400" b="1">
                  <a:solidFill>
                    <a:srgbClr val="002060"/>
                  </a:solidFill>
                  <a:latin typeface="Times New Roman" panose="02020603050405020304" pitchFamily="18" charset="0"/>
                  <a:cs typeface="Times New Roman" panose="02020603050405020304" pitchFamily="18" charset="0"/>
                </a:rPr>
                <a:t>Môi trường trên là môi trường tổng hợp vì xác định được thành phần các chất trong </a:t>
              </a:r>
              <a:r>
                <a:rPr lang="vi-VN" sz="2400" b="1" smtClean="0">
                  <a:solidFill>
                    <a:srgbClr val="002060"/>
                  </a:solidFill>
                  <a:latin typeface="Times New Roman" panose="02020603050405020304" pitchFamily="18" charset="0"/>
                  <a:cs typeface="Times New Roman" panose="02020603050405020304" pitchFamily="18" charset="0"/>
                </a:rPr>
                <a:t>đó</a:t>
              </a:r>
              <a:r>
                <a:rPr lang="en-US" sz="2400" b="1" smtClean="0">
                  <a:solidFill>
                    <a:srgbClr val="002060"/>
                  </a:solidFill>
                  <a:latin typeface="Times New Roman" panose="02020603050405020304" pitchFamily="18" charset="0"/>
                  <a:cs typeface="Times New Roman" panose="02020603050405020304" pitchFamily="18" charset="0"/>
                </a:rPr>
                <a:t>.</a:t>
              </a:r>
              <a:endParaRPr lang="en-US" sz="2400" b="1">
                <a:solidFill>
                  <a:srgbClr val="002060"/>
                </a:solidFill>
                <a:latin typeface="Times New Roman" panose="02020603050405020304" pitchFamily="18" charset="0"/>
                <a:cs typeface="Times New Roman" panose="02020603050405020304" pitchFamily="18" charset="0"/>
              </a:endParaRPr>
            </a:p>
          </p:txBody>
        </p:sp>
      </p:grpSp>
      <p:sp>
        <p:nvSpPr>
          <p:cNvPr id="10" name="Action Button: Home 9">
            <a:hlinkClick r:id="rId3" action="ppaction://hlinksldjump" highlightClick="1"/>
          </p:cNvPr>
          <p:cNvSpPr/>
          <p:nvPr/>
        </p:nvSpPr>
        <p:spPr>
          <a:xfrm>
            <a:off x="3886200" y="6179127"/>
            <a:ext cx="533400" cy="685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and Round Single Corner Rectangle 3"/>
          <p:cNvSpPr/>
          <p:nvPr/>
        </p:nvSpPr>
        <p:spPr>
          <a:xfrm>
            <a:off x="833510" y="990600"/>
            <a:ext cx="7848600" cy="1295400"/>
          </a:xfrm>
          <a:prstGeom prst="snipRoundRect">
            <a:avLst/>
          </a:prstGeom>
        </p:spPr>
        <p:style>
          <a:lnRef idx="2">
            <a:schemeClr val="accent2"/>
          </a:lnRef>
          <a:fillRef idx="1">
            <a:schemeClr val="lt1"/>
          </a:fillRef>
          <a:effectRef idx="0">
            <a:schemeClr val="accent2"/>
          </a:effectRef>
          <a:fontRef idx="minor">
            <a:schemeClr val="dk1"/>
          </a:fontRef>
        </p:style>
        <p:txBody>
          <a:bodyPr anchor="ctr"/>
          <a:lstStyle/>
          <a:p>
            <a:pPr marL="342900" indent="-342900">
              <a:spcBef>
                <a:spcPct val="50000"/>
              </a:spcBef>
              <a:defRPr/>
            </a:pPr>
            <a:endParaRPr lang="en-US" sz="2800" b="1" smtClean="0">
              <a:solidFill>
                <a:srgbClr val="0000CC"/>
              </a:solidFill>
              <a:latin typeface="Times New Roman" panose="02020603050405020304" pitchFamily="18" charset="0"/>
              <a:cs typeface="Times New Roman" panose="02020603050405020304" pitchFamily="18" charset="0"/>
            </a:endParaRPr>
          </a:p>
          <a:p>
            <a:pPr marL="342900" indent="-342900">
              <a:spcBef>
                <a:spcPct val="50000"/>
              </a:spcBef>
              <a:defRPr/>
            </a:pPr>
            <a:r>
              <a:rPr lang="vi-VN" sz="2800" b="1" smtClean="0">
                <a:solidFill>
                  <a:srgbClr val="0000CC"/>
                </a:solidFill>
                <a:latin typeface="Times New Roman" panose="02020603050405020304" pitchFamily="18" charset="0"/>
                <a:cs typeface="Times New Roman" panose="02020603050405020304" pitchFamily="18" charset="0"/>
              </a:rPr>
              <a:t>Vì </a:t>
            </a:r>
            <a:r>
              <a:rPr lang="vi-VN" sz="2800" b="1">
                <a:solidFill>
                  <a:srgbClr val="0000CC"/>
                </a:solidFill>
                <a:latin typeface="Times New Roman" panose="02020603050405020304" pitchFamily="18" charset="0"/>
                <a:cs typeface="Times New Roman" panose="02020603050405020304" pitchFamily="18" charset="0"/>
              </a:rPr>
              <a:t>sao trẻ nhỏ hay ăn kẹo rất dễ bị sâu răng?</a:t>
            </a:r>
            <a:endParaRPr lang="en-US" sz="2800">
              <a:solidFill>
                <a:srgbClr val="0000CC"/>
              </a:solidFill>
              <a:latin typeface="Times New Roman" panose="02020603050405020304" pitchFamily="18" charset="0"/>
              <a:cs typeface="Times New Roman" panose="02020603050405020304" pitchFamily="18" charset="0"/>
            </a:endParaRPr>
          </a:p>
          <a:p>
            <a:pPr marL="342900" indent="-342900">
              <a:spcBef>
                <a:spcPct val="50000"/>
              </a:spcBef>
              <a:defRPr/>
            </a:pPr>
            <a:endParaRPr lang="vi-VN" sz="2800" dirty="0">
              <a:solidFill>
                <a:srgbClr val="0000CC"/>
              </a:solidFill>
              <a:latin typeface="Times New Roman" panose="02020603050405020304" pitchFamily="18" charset="0"/>
              <a:cs typeface="Times New Roman" panose="02020603050405020304" pitchFamily="18" charset="0"/>
            </a:endParaRPr>
          </a:p>
        </p:txBody>
      </p:sp>
      <p:pic>
        <p:nvPicPr>
          <p:cNvPr id="23556" name="Picture 8" descr="FLOWERS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4038600"/>
            <a:ext cx="172243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4" descr="question_pop_up_from_box_hg_clr"/>
          <p:cNvPicPr>
            <a:picLocks noChangeAspect="1" noChangeArrowheads="1" noCrop="1"/>
          </p:cNvPicPr>
          <p:nvPr/>
        </p:nvPicPr>
        <p:blipFill>
          <a:blip r:embed="rId2"/>
          <a:srcRect/>
          <a:stretch>
            <a:fillRect/>
          </a:stretch>
        </p:blipFill>
        <p:spPr bwMode="auto">
          <a:xfrm>
            <a:off x="7086600" y="4648200"/>
            <a:ext cx="1828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Hexagon 2"/>
          <p:cNvSpPr/>
          <p:nvPr/>
        </p:nvSpPr>
        <p:spPr>
          <a:xfrm>
            <a:off x="124691" y="484909"/>
            <a:ext cx="2057400" cy="685800"/>
          </a:xfrm>
          <a:prstGeom prst="hexagon">
            <a:avLst/>
          </a:prstGeom>
          <a:solidFill>
            <a:srgbClr val="FFFF00"/>
          </a:solidFill>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b="1" dirty="0" err="1">
                <a:solidFill>
                  <a:srgbClr val="FF0000"/>
                </a:solidFill>
                <a:latin typeface="Arial" panose="020B0604020202020204" pitchFamily="34" charset="0"/>
                <a:cs typeface="Arial" panose="020B0604020202020204" pitchFamily="34" charset="0"/>
              </a:rPr>
              <a:t>Câu</a:t>
            </a:r>
            <a:r>
              <a:rPr lang="en-US" sz="2400" b="1" dirty="0">
                <a:solidFill>
                  <a:srgbClr val="FF0000"/>
                </a:solidFill>
                <a:latin typeface="Arial" panose="020B0604020202020204" pitchFamily="34" charset="0"/>
                <a:cs typeface="Arial" panose="020B0604020202020204" pitchFamily="34" charset="0"/>
              </a:rPr>
              <a:t> </a:t>
            </a:r>
            <a:r>
              <a:rPr lang="en-US" sz="2400" b="1" err="1">
                <a:solidFill>
                  <a:srgbClr val="FF0000"/>
                </a:solidFill>
                <a:latin typeface="Arial" panose="020B0604020202020204" pitchFamily="34" charset="0"/>
                <a:cs typeface="Arial" panose="020B0604020202020204" pitchFamily="34" charset="0"/>
              </a:rPr>
              <a:t>hỏi</a:t>
            </a:r>
            <a:r>
              <a:rPr lang="en-US" sz="2400" b="1">
                <a:solidFill>
                  <a:srgbClr val="FF0000"/>
                </a:solidFill>
                <a:latin typeface="Arial" panose="020B0604020202020204" pitchFamily="34" charset="0"/>
                <a:cs typeface="Arial" panose="020B0604020202020204" pitchFamily="34" charset="0"/>
              </a:rPr>
              <a:t> </a:t>
            </a:r>
            <a:r>
              <a:rPr lang="en-US" sz="2400" b="1" smtClean="0">
                <a:solidFill>
                  <a:srgbClr val="FF0000"/>
                </a:solidFill>
                <a:latin typeface="Arial" panose="020B0604020202020204" pitchFamily="34" charset="0"/>
                <a:cs typeface="Arial" panose="020B0604020202020204" pitchFamily="34" charset="0"/>
              </a:rPr>
              <a:t>3</a:t>
            </a:r>
            <a:endParaRPr lang="en-US" sz="2400" b="1" dirty="0">
              <a:solidFill>
                <a:srgbClr val="FF0000"/>
              </a:solidFill>
              <a:latin typeface="Arial" panose="020B0604020202020204" pitchFamily="34" charset="0"/>
              <a:cs typeface="Arial" panose="020B0604020202020204" pitchFamily="34" charset="0"/>
            </a:endParaRPr>
          </a:p>
        </p:txBody>
      </p:sp>
      <p:grpSp>
        <p:nvGrpSpPr>
          <p:cNvPr id="9" name="Group 8"/>
          <p:cNvGrpSpPr/>
          <p:nvPr/>
        </p:nvGrpSpPr>
        <p:grpSpPr>
          <a:xfrm>
            <a:off x="1295400" y="2372591"/>
            <a:ext cx="7394864" cy="3380510"/>
            <a:chOff x="1139536" y="2847108"/>
            <a:chExt cx="7394864" cy="3401291"/>
          </a:xfrm>
        </p:grpSpPr>
        <p:sp>
          <p:nvSpPr>
            <p:cNvPr id="7" name="Rounded Rectangle 6"/>
            <p:cNvSpPr/>
            <p:nvPr/>
          </p:nvSpPr>
          <p:spPr>
            <a:xfrm>
              <a:off x="1139536" y="2847108"/>
              <a:ext cx="7394864" cy="3401291"/>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30987" y="3014894"/>
              <a:ext cx="6811962" cy="3065719"/>
            </a:xfrm>
            <a:prstGeom prst="rect">
              <a:avLst/>
            </a:prstGeom>
            <a:noFill/>
          </p:spPr>
          <p:txBody>
            <a:bodyPr wrap="square" rtlCol="0">
              <a:spAutoFit/>
            </a:bodyPr>
            <a:lstStyle/>
            <a:p>
              <a:pPr algn="just"/>
              <a:r>
                <a:rPr lang="vi-VN" sz="2400" b="1">
                  <a:solidFill>
                    <a:srgbClr val="002060"/>
                  </a:solidFill>
                  <a:latin typeface="Times New Roman" panose="02020603050405020304" pitchFamily="18" charset="0"/>
                  <a:cs typeface="Times New Roman" panose="02020603050405020304" pitchFamily="18" charset="0"/>
                </a:rPr>
                <a:t>Trong kẹo có chứa đường. Khi trẻ ăn kẹo sau đó lại không làm sạch răng miệng thì các mảng đường sẽ bám ở răng. Trong miệng có tích tụ rất nhiều loại vi sinh vật, chúng sẽ phân giải đường để lấy dinh dưỡng, đồng thời hình thành các sản phẩm phụ làm phá hủy men răng tạo điều kiện cho các vi sinh vật khác thâm nhập vào chân </a:t>
              </a:r>
              <a:r>
                <a:rPr lang="vi-VN" sz="2400" b="1" smtClean="0">
                  <a:solidFill>
                    <a:srgbClr val="002060"/>
                  </a:solidFill>
                  <a:latin typeface="Times New Roman" panose="02020603050405020304" pitchFamily="18" charset="0"/>
                  <a:cs typeface="Times New Roman" panose="02020603050405020304" pitchFamily="18" charset="0"/>
                </a:rPr>
                <a:t>răng, </a:t>
              </a:r>
              <a:r>
                <a:rPr lang="vi-VN" sz="2400" b="1">
                  <a:solidFill>
                    <a:srgbClr val="002060"/>
                  </a:solidFill>
                  <a:latin typeface="Times New Roman" panose="02020603050405020304" pitchFamily="18" charset="0"/>
                  <a:cs typeface="Times New Roman" panose="02020603050405020304" pitchFamily="18" charset="0"/>
                </a:rPr>
                <a:t>dẫn tới sâu răng.</a:t>
              </a:r>
              <a:endParaRPr lang="en-US" sz="2400" b="1">
                <a:solidFill>
                  <a:srgbClr val="002060"/>
                </a:solidFill>
                <a:latin typeface="Times New Roman" panose="02020603050405020304" pitchFamily="18" charset="0"/>
                <a:cs typeface="Times New Roman" panose="02020603050405020304" pitchFamily="18" charset="0"/>
              </a:endParaRPr>
            </a:p>
          </p:txBody>
        </p:sp>
      </p:grpSp>
      <p:sp>
        <p:nvSpPr>
          <p:cNvPr id="10" name="Action Button: Home 9">
            <a:hlinkClick r:id="rId3" action="ppaction://hlinksldjump" highlightClick="1"/>
          </p:cNvPr>
          <p:cNvSpPr/>
          <p:nvPr/>
        </p:nvSpPr>
        <p:spPr>
          <a:xfrm>
            <a:off x="3886200" y="6019800"/>
            <a:ext cx="533400" cy="685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and Round Single Corner Rectangle 3"/>
          <p:cNvSpPr/>
          <p:nvPr/>
        </p:nvSpPr>
        <p:spPr>
          <a:xfrm>
            <a:off x="833510" y="990600"/>
            <a:ext cx="7848600" cy="1295400"/>
          </a:xfrm>
          <a:prstGeom prst="snipRoundRect">
            <a:avLst/>
          </a:prstGeom>
        </p:spPr>
        <p:style>
          <a:lnRef idx="2">
            <a:schemeClr val="accent2"/>
          </a:lnRef>
          <a:fillRef idx="1">
            <a:schemeClr val="lt1"/>
          </a:fillRef>
          <a:effectRef idx="0">
            <a:schemeClr val="accent2"/>
          </a:effectRef>
          <a:fontRef idx="minor">
            <a:schemeClr val="dk1"/>
          </a:fontRef>
        </p:style>
        <p:txBody>
          <a:bodyPr anchor="ctr"/>
          <a:lstStyle/>
          <a:p>
            <a:pPr marL="342900" indent="-342900">
              <a:spcBef>
                <a:spcPct val="50000"/>
              </a:spcBef>
              <a:defRPr/>
            </a:pPr>
            <a:r>
              <a:rPr lang="vi-VN" sz="2800" b="1" smtClean="0">
                <a:solidFill>
                  <a:srgbClr val="0000CC"/>
                </a:solidFill>
                <a:latin typeface="Times New Roman" panose="02020603050405020304" pitchFamily="18" charset="0"/>
                <a:cs typeface="Times New Roman" panose="02020603050405020304" pitchFamily="18" charset="0"/>
              </a:rPr>
              <a:t>Nấm </a:t>
            </a:r>
            <a:r>
              <a:rPr lang="vi-VN" sz="2800" b="1">
                <a:solidFill>
                  <a:srgbClr val="0000CC"/>
                </a:solidFill>
                <a:latin typeface="Times New Roman" panose="02020603050405020304" pitchFamily="18" charset="0"/>
                <a:cs typeface="Times New Roman" panose="02020603050405020304" pitchFamily="18" charset="0"/>
              </a:rPr>
              <a:t>men có hình thức dinh dưỡng nào?</a:t>
            </a:r>
            <a:endParaRPr lang="vi-VN" sz="2800" dirty="0">
              <a:solidFill>
                <a:srgbClr val="0000CC"/>
              </a:solidFill>
              <a:latin typeface="Times New Roman" panose="02020603050405020304" pitchFamily="18" charset="0"/>
              <a:cs typeface="Times New Roman" panose="02020603050405020304" pitchFamily="18" charset="0"/>
            </a:endParaRPr>
          </a:p>
        </p:txBody>
      </p:sp>
      <p:pic>
        <p:nvPicPr>
          <p:cNvPr id="23556" name="Picture 8" descr="FLOWERS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4038600"/>
            <a:ext cx="172243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4" descr="question_pop_up_from_box_hg_clr"/>
          <p:cNvPicPr>
            <a:picLocks noChangeAspect="1" noChangeArrowheads="1" noCrop="1"/>
          </p:cNvPicPr>
          <p:nvPr/>
        </p:nvPicPr>
        <p:blipFill>
          <a:blip r:embed="rId2"/>
          <a:srcRect/>
          <a:stretch>
            <a:fillRect/>
          </a:stretch>
        </p:blipFill>
        <p:spPr bwMode="auto">
          <a:xfrm>
            <a:off x="7086600" y="4648200"/>
            <a:ext cx="1828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Hexagon 2"/>
          <p:cNvSpPr/>
          <p:nvPr/>
        </p:nvSpPr>
        <p:spPr>
          <a:xfrm>
            <a:off x="124691" y="484909"/>
            <a:ext cx="2057400" cy="685800"/>
          </a:xfrm>
          <a:prstGeom prst="hexagon">
            <a:avLst/>
          </a:prstGeom>
          <a:solidFill>
            <a:srgbClr val="FFFF00"/>
          </a:solidFill>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b="1" dirty="0" err="1">
                <a:solidFill>
                  <a:srgbClr val="FF0000"/>
                </a:solidFill>
                <a:latin typeface="Arial" panose="020B0604020202020204" pitchFamily="34" charset="0"/>
                <a:cs typeface="Arial" panose="020B0604020202020204" pitchFamily="34" charset="0"/>
              </a:rPr>
              <a:t>Câu</a:t>
            </a:r>
            <a:r>
              <a:rPr lang="en-US" sz="2400" b="1" dirty="0">
                <a:solidFill>
                  <a:srgbClr val="FF0000"/>
                </a:solidFill>
                <a:latin typeface="Arial" panose="020B0604020202020204" pitchFamily="34" charset="0"/>
                <a:cs typeface="Arial" panose="020B0604020202020204" pitchFamily="34" charset="0"/>
              </a:rPr>
              <a:t> </a:t>
            </a:r>
            <a:r>
              <a:rPr lang="en-US" sz="2400" b="1" err="1">
                <a:solidFill>
                  <a:srgbClr val="FF0000"/>
                </a:solidFill>
                <a:latin typeface="Arial" panose="020B0604020202020204" pitchFamily="34" charset="0"/>
                <a:cs typeface="Arial" panose="020B0604020202020204" pitchFamily="34" charset="0"/>
              </a:rPr>
              <a:t>hỏi</a:t>
            </a:r>
            <a:r>
              <a:rPr lang="en-US" sz="2400" b="1">
                <a:solidFill>
                  <a:srgbClr val="FF0000"/>
                </a:solidFill>
                <a:latin typeface="Arial" panose="020B0604020202020204" pitchFamily="34" charset="0"/>
                <a:cs typeface="Arial" panose="020B0604020202020204" pitchFamily="34" charset="0"/>
              </a:rPr>
              <a:t> </a:t>
            </a:r>
            <a:r>
              <a:rPr lang="en-US" sz="2400" b="1" smtClean="0">
                <a:solidFill>
                  <a:srgbClr val="FF0000"/>
                </a:solidFill>
                <a:latin typeface="Arial" panose="020B0604020202020204" pitchFamily="34" charset="0"/>
                <a:cs typeface="Arial" panose="020B0604020202020204" pitchFamily="34" charset="0"/>
              </a:rPr>
              <a:t>4</a:t>
            </a:r>
            <a:endParaRPr lang="en-US" sz="2400" b="1" dirty="0">
              <a:solidFill>
                <a:srgbClr val="FF0000"/>
              </a:solidFill>
              <a:latin typeface="Arial" panose="020B0604020202020204" pitchFamily="34" charset="0"/>
              <a:cs typeface="Arial" panose="020B0604020202020204" pitchFamily="34" charset="0"/>
            </a:endParaRPr>
          </a:p>
        </p:txBody>
      </p:sp>
      <p:grpSp>
        <p:nvGrpSpPr>
          <p:cNvPr id="9" name="Group 8"/>
          <p:cNvGrpSpPr/>
          <p:nvPr/>
        </p:nvGrpSpPr>
        <p:grpSpPr>
          <a:xfrm>
            <a:off x="1181100" y="2845379"/>
            <a:ext cx="7394864" cy="904009"/>
            <a:chOff x="1139536" y="2847108"/>
            <a:chExt cx="7394864" cy="909566"/>
          </a:xfrm>
        </p:grpSpPr>
        <p:sp>
          <p:nvSpPr>
            <p:cNvPr id="7" name="Rounded Rectangle 6"/>
            <p:cNvSpPr/>
            <p:nvPr/>
          </p:nvSpPr>
          <p:spPr>
            <a:xfrm>
              <a:off x="1139536" y="2847108"/>
              <a:ext cx="7394864" cy="909566"/>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30987" y="3014894"/>
              <a:ext cx="6811962" cy="464503"/>
            </a:xfrm>
            <a:prstGeom prst="rect">
              <a:avLst/>
            </a:prstGeom>
            <a:noFill/>
          </p:spPr>
          <p:txBody>
            <a:bodyPr wrap="square" rtlCol="0">
              <a:spAutoFit/>
            </a:bodyPr>
            <a:lstStyle/>
            <a:p>
              <a:pPr algn="just"/>
              <a:r>
                <a:rPr lang="vi-VN" sz="2400" b="1">
                  <a:solidFill>
                    <a:srgbClr val="002060"/>
                  </a:solidFill>
                  <a:latin typeface="Times New Roman" panose="02020603050405020304" pitchFamily="18" charset="0"/>
                  <a:cs typeface="Times New Roman" panose="02020603050405020304" pitchFamily="18" charset="0"/>
                </a:rPr>
                <a:t>Nấm men có hình thức dinh dưỡng </a:t>
              </a:r>
              <a:r>
                <a:rPr lang="en-US" sz="2400" b="1" smtClean="0">
                  <a:solidFill>
                    <a:srgbClr val="002060"/>
                  </a:solidFill>
                  <a:latin typeface="Times New Roman" panose="02020603050405020304" pitchFamily="18" charset="0"/>
                  <a:cs typeface="Times New Roman" panose="02020603050405020304" pitchFamily="18" charset="0"/>
                </a:rPr>
                <a:t>HOẠI SINH.</a:t>
              </a:r>
              <a:endParaRPr lang="vi-VN" sz="2400" b="1">
                <a:solidFill>
                  <a:srgbClr val="002060"/>
                </a:solidFill>
                <a:latin typeface="Times New Roman" panose="02020603050405020304" pitchFamily="18" charset="0"/>
                <a:cs typeface="Times New Roman" panose="02020603050405020304" pitchFamily="18" charset="0"/>
              </a:endParaRPr>
            </a:p>
          </p:txBody>
        </p:sp>
      </p:grpSp>
      <p:sp>
        <p:nvSpPr>
          <p:cNvPr id="10" name="Action Button: Home 9">
            <a:hlinkClick r:id="rId3" action="ppaction://hlinksldjump" highlightClick="1"/>
          </p:cNvPr>
          <p:cNvSpPr/>
          <p:nvPr/>
        </p:nvSpPr>
        <p:spPr>
          <a:xfrm>
            <a:off x="3886200" y="6019800"/>
            <a:ext cx="533400" cy="685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1000" y="2794378"/>
            <a:ext cx="4431030" cy="3943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623515" y="407272"/>
            <a:ext cx="5999328" cy="584775"/>
          </a:xfrm>
          <a:prstGeom prst="rect">
            <a:avLst/>
          </a:prstGeom>
          <a:solidFill>
            <a:schemeClr val="accent6">
              <a:lumMod val="40000"/>
              <a:lumOff val="60000"/>
            </a:schemeClr>
          </a:solidFill>
        </p:spPr>
        <p:txBody>
          <a:bodyPr wrap="square">
            <a:spAutoFit/>
          </a:bodyPr>
          <a:lstStyle/>
          <a:p>
            <a:r>
              <a:rPr lang="en-US" sz="3200" smtClean="0">
                <a:solidFill>
                  <a:srgbClr val="002060"/>
                </a:solidFill>
                <a:latin typeface="Arial" panose="020B0604020202020204" pitchFamily="34" charset="0"/>
                <a:cs typeface="Arial" panose="020B0604020202020204" pitchFamily="34" charset="0"/>
              </a:rPr>
              <a:t>Lên men tỏi đen để chữa bệnh</a:t>
            </a:r>
            <a:endParaRPr lang="vi-VN" sz="3200">
              <a:solidFill>
                <a:srgbClr val="002060"/>
              </a:solidFill>
              <a:latin typeface="Arial" panose="020B0604020202020204" pitchFamily="34" charset="0"/>
              <a:cs typeface="Arial" panose="020B0604020202020204" pitchFamily="34" charset="0"/>
            </a:endParaRPr>
          </a:p>
        </p:txBody>
      </p:sp>
      <p:sp>
        <p:nvSpPr>
          <p:cNvPr id="4" name="Rectangle 3"/>
          <p:cNvSpPr/>
          <p:nvPr/>
        </p:nvSpPr>
        <p:spPr>
          <a:xfrm>
            <a:off x="381000" y="1454059"/>
            <a:ext cx="8534400" cy="1200329"/>
          </a:xfrm>
          <a:prstGeom prst="rect">
            <a:avLst/>
          </a:prstGeom>
          <a:solidFill>
            <a:schemeClr val="accent5">
              <a:lumMod val="20000"/>
              <a:lumOff val="80000"/>
            </a:schemeClr>
          </a:solidFill>
        </p:spPr>
        <p:txBody>
          <a:bodyPr wrap="square">
            <a:spAutoFit/>
          </a:bodyPr>
          <a:lstStyle/>
          <a:p>
            <a:r>
              <a:rPr lang="vi-VN" sz="2400">
                <a:solidFill>
                  <a:srgbClr val="002060"/>
                </a:solidFill>
                <a:latin typeface="Arial" panose="020B0604020202020204" pitchFamily="34" charset="0"/>
                <a:cs typeface="Arial" panose="020B0604020202020204" pitchFamily="34" charset="0"/>
              </a:rPr>
              <a:t>Củ tỏi mua về để nguyên vỏ, cho vào hộp thủy tinh, bịt kín lại rồi đặt vào nồi điện. Đun ở nhiệt độ 55 độ C, để như thế trong 40 ngày cho tỏi lên men tự nhiên.</a:t>
            </a:r>
            <a:endParaRPr lang="vi-VN" sz="2400">
              <a:solidFill>
                <a:srgbClr val="002060"/>
              </a:solidFill>
              <a:latin typeface="Arial" panose="020B0604020202020204" pitchFamily="34" charset="0"/>
              <a:cs typeface="Arial" panose="020B0604020202020204" pitchFamily="34" charset="0"/>
            </a:endParaRPr>
          </a:p>
        </p:txBody>
      </p:sp>
      <p:sp>
        <p:nvSpPr>
          <p:cNvPr id="5" name="Rectangle 4"/>
          <p:cNvSpPr/>
          <p:nvPr/>
        </p:nvSpPr>
        <p:spPr>
          <a:xfrm>
            <a:off x="5107675" y="2787554"/>
            <a:ext cx="3792940" cy="3785652"/>
          </a:xfrm>
          <a:prstGeom prst="rect">
            <a:avLst/>
          </a:prstGeom>
          <a:solidFill>
            <a:schemeClr val="accent3">
              <a:lumMod val="40000"/>
              <a:lumOff val="60000"/>
            </a:schemeClr>
          </a:solidFill>
        </p:spPr>
        <p:txBody>
          <a:bodyPr wrap="square">
            <a:spAutoFit/>
          </a:bodyPr>
          <a:lstStyle/>
          <a:p>
            <a:pPr algn="just"/>
            <a:r>
              <a:rPr lang="vi-VN" sz="2400">
                <a:solidFill>
                  <a:srgbClr val="002060"/>
                </a:solidFill>
                <a:latin typeface="Arial" panose="020B0604020202020204" pitchFamily="34" charset="0"/>
                <a:cs typeface="Arial" panose="020B0604020202020204" pitchFamily="34" charset="0"/>
              </a:rPr>
              <a:t>Một số nghiên cứu khoa học quy mô lớn gần đây phát hiện thêm nhiều công dụng của tỏi như ức chế và tiêu diệt tế bào ung thư, hạ huyết áp, giảm cholesterol máu, phòng ngừa truỵ tim mạch, ức chế sự phát triển của vi sinh vật gây bệnh.</a:t>
            </a:r>
            <a:endParaRPr lang="vi-VN" sz="2400">
              <a:solidFill>
                <a:srgbClr val="002060"/>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5" y="0"/>
            <a:ext cx="1399321" cy="139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tags/tag1.xml><?xml version="1.0" encoding="utf-8"?>
<p:tagLst xmlns:p="http://schemas.openxmlformats.org/presentationml/2006/main">
  <p:tag name="HTML_AUTOSHAPE_INFO" val="&lt;ThreeDShapeInfo&gt;&lt;uuid val=&quot;{339F45F5-7CD6-4B61-99CB-9F07F05F68F5}&quot;/&gt;&lt;isInvalidForFieldText val=&quot;0&quot;/&gt;&lt;Image&gt;&lt;filename val=&quot;C:\Users\ADMINI~1\AppData\Local\Temp\PR\data\asimages\{339F45F5-7CD6-4B61-99CB-9F07F05F68F5}.png&quot;/&gt;&lt;left val=&quot;236&quot;/&gt;&lt;top val=&quot;78&quot;/&gt;&lt;width val=&quot;235&quot;/&gt;&lt;height val=&quot;37&quot;/&gt;&lt;hasText val=&quot;1&quot;/&gt;&lt;/Image&gt;&lt;/ThreeDShapeInfo&gt;"/>
</p:tagLst>
</file>

<file path=ppt/tags/tag10.xml><?xml version="1.0" encoding="utf-8"?>
<p:tagLst xmlns:p="http://schemas.openxmlformats.org/presentationml/2006/main">
  <p:tag name="PRESENTER_SHAPETEXTINFO" val="&lt;ShapeTextInfo&gt;&lt;TableIndex row=&quot;-1&quot; col=&quot;-1&quot;&gt;&lt;linesCount val=&quot;1&quot;/&gt;&lt;lineCharCount val=&quot;16&quot;/&gt;&lt;/TableIndex&gt;&lt;/ShapeTextInfo&gt;"/>
  <p:tag name="PRESENTER_SHAPEINFO" val="&lt;ThreeDShapeInfo&gt;&lt;uuid val=&quot;{C30F2225-204C-47A5-A33A-08118BA034EA}&quot;/&gt;&lt;isInvalidForFieldText val=&quot;0&quot;/&gt;&lt;Image&gt;&lt;filename val=&quot;C:\Users\ASUSCO~1\AppData\Local\Temp\PR\data\asimages\{C30F2225-204C-47A5-A33A-08118BA034EA}_8.png&quot;/&gt;&lt;left val=&quot;110&quot;/&gt;&lt;top val=&quot;17&quot;/&gt;&lt;width val=&quot;533&quot;/&gt;&lt;height val=&quot;73&quot;/&gt;&lt;hasText val=&quot;1&quot;/&gt;&lt;/Image&gt;&lt;/ThreeDShapeInfo&gt;"/>
</p:tagLst>
</file>

<file path=ppt/tags/tag11.xml><?xml version="1.0" encoding="utf-8"?>
<p:tagLst xmlns:p="http://schemas.openxmlformats.org/presentationml/2006/main">
  <p:tag name="PRESENTER_SHAPETEXTINFO" val="&lt;ShapeTextInfo&gt;&lt;TableIndex row=&quot;-1&quot; col=&quot;-1&quot;&gt;&lt;linesCount val=&quot;1&quot;/&gt;&lt;lineCharCount val=&quot;16&quot;/&gt;&lt;/TableIndex&gt;&lt;/ShapeTextInfo&gt;"/>
  <p:tag name="PRESENTER_SHAPEINFO" val="&lt;ThreeDShapeInfo&gt;&lt;uuid val=&quot;{C30F2225-204C-47A5-A33A-08118BA034EA}&quot;/&gt;&lt;isInvalidForFieldText val=&quot;0&quot;/&gt;&lt;Image&gt;&lt;filename val=&quot;C:\Users\ASUSCO~1\AppData\Local\Temp\PR\data\asimages\{C30F2225-204C-47A5-A33A-08118BA034EA}_8.png&quot;/&gt;&lt;left val=&quot;110&quot;/&gt;&lt;top val=&quot;17&quot;/&gt;&lt;width val=&quot;533&quot;/&gt;&lt;height val=&quot;73&quot;/&gt;&lt;hasText val=&quot;1&quot;/&gt;&lt;/Image&gt;&lt;/ThreeDShapeInfo&gt;"/>
</p:tagLst>
</file>

<file path=ppt/tags/tag12.xml><?xml version="1.0" encoding="utf-8"?>
<p:tagLst xmlns:p="http://schemas.openxmlformats.org/presentationml/2006/main">
  <p:tag name="PRESENTER_SHAPETEXTINFO" val="&lt;ShapeTextInfo&gt;&lt;TableIndex row=&quot;-1&quot; col=&quot;-1&quot;&gt;&lt;linesCount val=&quot;1&quot;/&gt;&lt;lineCharCount val=&quot;16&quot;/&gt;&lt;/TableIndex&gt;&lt;/ShapeTextInfo&gt;"/>
  <p:tag name="PRESENTER_SHAPEINFO" val="&lt;ThreeDShapeInfo&gt;&lt;uuid val=&quot;{C30F2225-204C-47A5-A33A-08118BA034EA}&quot;/&gt;&lt;isInvalidForFieldText val=&quot;0&quot;/&gt;&lt;Image&gt;&lt;filename val=&quot;C:\Users\ASUSCO~1\AppData\Local\Temp\PR\data\asimages\{C30F2225-204C-47A5-A33A-08118BA034EA}_8.png&quot;/&gt;&lt;left val=&quot;110&quot;/&gt;&lt;top val=&quot;17&quot;/&gt;&lt;width val=&quot;533&quot;/&gt;&lt;height val=&quot;73&quot;/&gt;&lt;hasText val=&quot;1&quot;/&gt;&lt;/Image&gt;&lt;/ThreeDShapeInfo&gt;"/>
</p:tagLst>
</file>

<file path=ppt/tags/tag13.xml><?xml version="1.0" encoding="utf-8"?>
<p:tagLst xmlns:p="http://schemas.openxmlformats.org/presentationml/2006/main">
  <p:tag name="PRESENTER_SHAPETEXTINFO" val="&lt;ShapeTextInfo&gt;&lt;TableIndex row=&quot;-1&quot; col=&quot;-1&quot;&gt;&lt;linesCount val=&quot;1&quot;/&gt;&lt;lineCharCount val=&quot;16&quot;/&gt;&lt;/TableIndex&gt;&lt;/ShapeTextInfo&gt;"/>
  <p:tag name="PRESENTER_SHAPEINFO" val="&lt;ThreeDShapeInfo&gt;&lt;uuid val=&quot;{C30F2225-204C-47A5-A33A-08118BA034EA}&quot;/&gt;&lt;isInvalidForFieldText val=&quot;0&quot;/&gt;&lt;Image&gt;&lt;filename val=&quot;C:\Users\ASUSCO~1\AppData\Local\Temp\PR\data\asimages\{C30F2225-204C-47A5-A33A-08118BA034EA}_8.png&quot;/&gt;&lt;left val=&quot;110&quot;/&gt;&lt;top val=&quot;17&quot;/&gt;&lt;width val=&quot;533&quot;/&gt;&lt;height val=&quot;73&quot;/&gt;&lt;hasText val=&quot;1&quot;/&gt;&lt;/Image&gt;&lt;/ThreeDShapeInfo&gt;"/>
</p:tagLst>
</file>

<file path=ppt/tags/tag14.xml><?xml version="1.0" encoding="utf-8"?>
<p:tagLst xmlns:p="http://schemas.openxmlformats.org/presentationml/2006/main">
  <p:tag name="PRESENTER_SHAPETEXTINFO" val="&lt;ShapeTextInfo&gt;&lt;TableIndex row=&quot;-1&quot; col=&quot;-1&quot;&gt;&lt;linesCount val=&quot;1&quot;/&gt;&lt;lineCharCount val=&quot;16&quot;/&gt;&lt;/TableIndex&gt;&lt;/ShapeTextInfo&gt;"/>
  <p:tag name="PRESENTER_SHAPEINFO" val="&lt;ThreeDShapeInfo&gt;&lt;uuid val=&quot;{C30F2225-204C-47A5-A33A-08118BA034EA}&quot;/&gt;&lt;isInvalidForFieldText val=&quot;0&quot;/&gt;&lt;Image&gt;&lt;filename val=&quot;C:\Users\ASUSCO~1\AppData\Local\Temp\PR\data\asimages\{C30F2225-204C-47A5-A33A-08118BA034EA}_8.png&quot;/&gt;&lt;left val=&quot;110&quot;/&gt;&lt;top val=&quot;17&quot;/&gt;&lt;width val=&quot;533&quot;/&gt;&lt;height val=&quot;73&quot;/&gt;&lt;hasText val=&quot;1&quot;/&gt;&lt;/Image&gt;&lt;/ThreeDShapeInfo&gt;"/>
</p:tagLst>
</file>

<file path=ppt/tags/tag15.xml><?xml version="1.0" encoding="utf-8"?>
<p:tagLst xmlns:p="http://schemas.openxmlformats.org/presentationml/2006/main">
  <p:tag name="PRESENTER_SHAPETEXTINFO" val="&lt;ShapeTextInfo&gt;&lt;TableIndex row=&quot;-1&quot; col=&quot;-1&quot;&gt;&lt;linesCount val=&quot;1&quot;/&gt;&lt;lineCharCount val=&quot;16&quot;/&gt;&lt;/TableIndex&gt;&lt;/ShapeTextInfo&gt;"/>
  <p:tag name="PRESENTER_SHAPEINFO" val="&lt;ThreeDShapeInfo&gt;&lt;uuid val=&quot;{C30F2225-204C-47A5-A33A-08118BA034EA}&quot;/&gt;&lt;isInvalidForFieldText val=&quot;0&quot;/&gt;&lt;Image&gt;&lt;filename val=&quot;C:\Users\ASUSCO~1\AppData\Local\Temp\PR\data\asimages\{C30F2225-204C-47A5-A33A-08118BA034EA}_8.png&quot;/&gt;&lt;left val=&quot;110&quot;/&gt;&lt;top val=&quot;17&quot;/&gt;&lt;width val=&quot;533&quot;/&gt;&lt;height val=&quot;73&quot;/&gt;&lt;hasText val=&quot;1&quot;/&gt;&lt;/Image&gt;&lt;/ThreeDShapeInfo&gt;"/>
</p:tagLst>
</file>

<file path=ppt/tags/tag16.xml><?xml version="1.0" encoding="utf-8"?>
<p:tagLst xmlns:p="http://schemas.openxmlformats.org/presentationml/2006/main">
  <p:tag name="MMPROD_NEXTUNIQUEID" val="10009"/>
  <p:tag name="MMPROD_UIDATA" val="&lt;database version=&quot;11.0&quot;&gt;&lt;object type=&quot;1&quot; unique_id=&quot;10001&quot;&gt;&lt;object type=&quot;8&quot; unique_id=&quot;20269&quot;&gt;&lt;/object&gt;&lt;object type=&quot;2&quot; unique_id=&quot;20270&quot;&gt;&lt;object type=&quot;3&quot; unique_id=&quot;20271&quot;&gt;&lt;property id=&quot;20148&quot; value=&quot;5&quot;/&gt;&lt;property id=&quot;20300&quot; value=&quot;Slide 1&quot;/&gt;&lt;property id=&quot;20307&quot; value=&quot;257&quot;/&gt;&lt;/object&gt;&lt;object type=&quot;3&quot; unique_id=&quot;20272&quot;&gt;&lt;property id=&quot;20148&quot; value=&quot;5&quot;/&gt;&lt;property id=&quot;20300&quot; value=&quot;Slide 3&quot;/&gt;&lt;property id=&quot;20307&quot; value=&quot;258&quot;/&gt;&lt;/object&gt;&lt;object type=&quot;3&quot; unique_id=&quot;38396&quot;&gt;&lt;property id=&quot;20148&quot; value=&quot;5&quot;/&gt;&lt;property id=&quot;20300&quot; value=&quot;Slide 4&quot;/&gt;&lt;property id=&quot;20307&quot; value=&quot;259&quot;/&gt;&lt;/object&gt;&lt;object type=&quot;3&quot; unique_id=&quot;38397&quot;&gt;&lt;property id=&quot;20148&quot; value=&quot;5&quot;/&gt;&lt;property id=&quot;20300&quot; value=&quot;Slide 5&quot;/&gt;&lt;property id=&quot;20307&quot; value=&quot;260&quot;/&gt;&lt;/object&gt;&lt;object type=&quot;3&quot; unique_id=&quot;38398&quot;&gt;&lt;property id=&quot;20148&quot; value=&quot;5&quot;/&gt;&lt;property id=&quot;20300&quot; value=&quot;Slide 6&quot;/&gt;&lt;property id=&quot;20307&quot; value=&quot;261&quot;/&gt;&lt;/object&gt;&lt;object type=&quot;3&quot; unique_id=&quot;38399&quot;&gt;&lt;property id=&quot;20148&quot; value=&quot;5&quot;/&gt;&lt;property id=&quot;20300&quot; value=&quot;Slide 7&quot;/&gt;&lt;property id=&quot;20307&quot; value=&quot;262&quot;/&gt;&lt;/object&gt;&lt;object type=&quot;3&quot; unique_id=&quot;38400&quot;&gt;&lt;property id=&quot;20148&quot; value=&quot;5&quot;/&gt;&lt;property id=&quot;20300&quot; value=&quot;Slide 8&quot;/&gt;&lt;property id=&quot;20307&quot; value=&quot;263&quot;/&gt;&lt;/object&gt;&lt;object type=&quot;3&quot; unique_id=&quot;38401&quot;&gt;&lt;property id=&quot;20148&quot; value=&quot;5&quot;/&gt;&lt;property id=&quot;20300&quot; value=&quot;Slide 9&quot;/&gt;&lt;property id=&quot;20307&quot; value=&quot;264&quot;/&gt;&lt;/object&gt;&lt;object type=&quot;3&quot; unique_id=&quot;38403&quot;&gt;&lt;property id=&quot;20148&quot; value=&quot;5&quot;/&gt;&lt;property id=&quot;20300&quot; value=&quot;Slide 11&quot;/&gt;&lt;property id=&quot;20307&quot; value=&quot;266&quot;/&gt;&lt;/object&gt;&lt;object type=&quot;3&quot; unique_id=&quot;38405&quot;&gt;&lt;property id=&quot;20148&quot; value=&quot;5&quot;/&gt;&lt;property id=&quot;20300&quot; value=&quot;Slide 12&quot;/&gt;&lt;property id=&quot;20307&quot; value=&quot;268&quot;/&gt;&lt;/object&gt;&lt;object type=&quot;3&quot; unique_id=&quot;38406&quot;&gt;&lt;property id=&quot;20148&quot; value=&quot;5&quot;/&gt;&lt;property id=&quot;20300&quot; value=&quot;Slide 13&quot;/&gt;&lt;property id=&quot;20307&quot; value=&quot;269&quot;/&gt;&lt;/object&gt;&lt;object type=&quot;3&quot; unique_id=&quot;38449&quot;&gt;&lt;property id=&quot;20148&quot; value=&quot;5&quot;/&gt;&lt;property id=&quot;20300&quot; value=&quot;Slide 2&quot;/&gt;&lt;property id=&quot;20307&quot; value=&quot;270&quot;/&gt;&lt;/object&gt;&lt;object type=&quot;3&quot; unique_id=&quot;38495&quot;&gt;&lt;property id=&quot;20148&quot; value=&quot;5&quot;/&gt;&lt;property id=&quot;20300&quot; value=&quot;Slide 10&quot;/&gt;&lt;property id=&quot;20307&quot; value=&quot;271&quot;/&gt;&lt;/object&gt;&lt;/object&gt;&lt;/object&gt;&lt;/database&gt;"/>
  <p:tag name="SECTOMILLISECCONVERTED" val="1"/>
</p:tagLst>
</file>

<file path=ppt/tags/tag2.xml><?xml version="1.0" encoding="utf-8"?>
<p:tagLst xmlns:p="http://schemas.openxmlformats.org/presentationml/2006/main">
  <p:tag name="HTML_AUTOSHAPE_INFO" val="&lt;ThreeDShapeInfo&gt;&lt;uuid val=&quot;{D42EF2AC-93FD-4156-A506-8C21C16CA8F1}&quot;/&gt;&lt;isInvalidForFieldText val=&quot;0&quot;/&gt;&lt;Image&gt;&lt;filename val=&quot;C:\Users\ADMINI~1\AppData\Local\Temp\PR\data\asimages\{D42EF2AC-93FD-4156-A506-8C21C16CA8F1}.png&quot;/&gt;&lt;left val=&quot;46&quot;/&gt;&lt;top val=&quot;378&quot;/&gt;&lt;width val=&quot;80&quot;/&gt;&lt;height val=&quot;79&quot;/&gt;&lt;hasText val=&quot;1&quot;/&gt;&lt;/Image&gt;&lt;/ThreeDShapeInfo&gt;"/>
</p:tagLst>
</file>

<file path=ppt/tags/tag3.xml><?xml version="1.0" encoding="utf-8"?>
<p:tagLst xmlns:p="http://schemas.openxmlformats.org/presentationml/2006/main">
  <p:tag name="HTML_AUTOSHAPE_INFO" val="&lt;ThreeDShapeInfo&gt;&lt;uuid val=&quot;{8D5D084D-BAA1-4FE4-AF68-5E16A67F0D0D}&quot;/&gt;&lt;isInvalidForFieldText val=&quot;0&quot;/&gt;&lt;Image&gt;&lt;filename val=&quot;C:\Users\ADMINI~1\AppData\Local\Temp\PR\data\asimages\{8D5D084D-BAA1-4FE4-AF68-5E16A67F0D0D}.png&quot;/&gt;&lt;left val=&quot;604&quot;/&gt;&lt;top val=&quot;313&quot;/&gt;&lt;width val=&quot;91&quot;/&gt;&lt;height val=&quot;89&quot;/&gt;&lt;hasText val=&quot;1&quot;/&gt;&lt;/Image&gt;&lt;/ThreeDShapeInfo&gt;"/>
</p:tagLst>
</file>

<file path=ppt/tags/tag4.xml><?xml version="1.0" encoding="utf-8"?>
<p:tagLst xmlns:p="http://schemas.openxmlformats.org/presentationml/2006/main">
  <p:tag name="HTML_AUTOSHAPE_INFO" val="&lt;ThreeDShapeInfo&gt;&lt;uuid val=&quot;{81DFF9E3-8E45-4C62-BD8B-11CB9FB0D6C8}&quot;/&gt;&lt;isInvalidForFieldText val=&quot;0&quot;/&gt;&lt;Image&gt;&lt;filename val=&quot;C:\Users\ADMINI~1\AppData\Local\Temp\PR\data\asimages\{81DFF9E3-8E45-4C62-BD8B-11CB9FB0D6C8}.png&quot;/&gt;&lt;left val=&quot;557&quot;/&gt;&lt;top val=&quot;64&quot;/&gt;&lt;width val=&quot;80&quot;/&gt;&lt;height val=&quot;79&quot;/&gt;&lt;hasText val=&quot;1&quot;/&gt;&lt;/Image&gt;&lt;/ThreeDShapeInfo&gt;"/>
</p:tagLst>
</file>

<file path=ppt/tags/tag5.xml><?xml version="1.0" encoding="utf-8"?>
<p:tagLst xmlns:p="http://schemas.openxmlformats.org/presentationml/2006/main">
  <p:tag name="HTML_AUTOSHAPE_INFO" val="&lt;ThreeDShapeInfo&gt;&lt;uuid val=&quot;{091A94AF-06CD-4E24-AEB2-AF9AB5B77331}&quot;/&gt;&lt;isInvalidForFieldText val=&quot;0&quot;/&gt;&lt;Image&gt;&lt;filename val=&quot;C:\Users\ADMINI~1\AppData\Local\Temp\PR\data\asimages\{091A94AF-06CD-4E24-AEB2-AF9AB5B77331}.png&quot;/&gt;&lt;left val=&quot;38&quot;/&gt;&lt;top val=&quot;72&quot;/&gt;&lt;width val=&quot;91&quot;/&gt;&lt;height val=&quot;89&quot;/&gt;&lt;hasText val=&quot;1&quot;/&gt;&lt;/Image&gt;&lt;/ThreeDShapeInfo&gt;"/>
</p:tagLst>
</file>

<file path=ppt/tags/tag6.xml><?xml version="1.0" encoding="utf-8"?>
<p:tagLst xmlns:p="http://schemas.openxmlformats.org/presentationml/2006/main">
  <p:tag name="PPSNARRATION" val="12,1036489950,E:\2-NH 2018 2019\elearning\GIAO AN MOI NHAT 27 SH 11_pptx\Media.ppcx"/>
  <p:tag name="PPSNARRATIONPROPS" val="C:\Users\Administrator\Downloads\ShiningTheMorning-HoaTau-3089141.mp3"/>
  <p:tag name="HTML_SHAPEINFO" val="&lt;SlideThumbPath val=&quot;Slide1.PNG&quot;/&gt;"/>
</p:tagLst>
</file>

<file path=ppt/tags/tag7.xml><?xml version="1.0" encoding="utf-8"?>
<p:tagLst xmlns:p="http://schemas.openxmlformats.org/presentationml/2006/main">
  <p:tag name="PRESENTER_SHAPEINFO" val="&lt;ThreeDShapeInfo&gt;&lt;uuid val=&quot;{C775282A-EA07-4FF0-AE0A-62BF52656050}&quot;/&gt;&lt;isInvalidForFieldText val=&quot;0&quot;/&gt;&lt;Image&gt;&lt;filename val=&quot;C:\Users\ADMINI~1\AppData\Local\Temp\PR\data\asimages\{C775282A-EA07-4FF0-AE0A-62BF52656050}_1.png&quot;/&gt;&lt;left val=&quot;84&quot;/&gt;&lt;top val=&quot;212&quot;/&gt;&lt;width val=&quot;541&quot;/&gt;&lt;height val=&quot;120&quot;/&gt;&lt;hasText val=&quot;1&quot;/&gt;&lt;/Image&gt;&lt;/ThreeDShapeInfo&gt;"/>
  <p:tag name="PRESENTER_SHAPETEXTINFO" val="&lt;ShapeTextInfo&gt;&lt;TableIndex row=&quot;-1&quot; col=&quot;-1&quot;&gt;&lt;linesCount val=&quot;2&quot;/&gt;&lt;lineCharCount val=&quot;16&quot;/&gt;&lt;lineCharCount val=&quot;23&quot;/&gt;&lt;/TableIndex&gt;&lt;/ShapeTextInfo&gt;"/>
</p:tagLst>
</file>

<file path=ppt/tags/tag8.xml><?xml version="1.0" encoding="utf-8"?>
<p:tagLst xmlns:p="http://schemas.openxmlformats.org/presentationml/2006/main">
  <p:tag name="PRESENTER_SHAPETEXTINFO" val="&lt;ShapeTextInfo&gt;&lt;TableIndex row=&quot;-1&quot; col=&quot;-1&quot;&gt;&lt;linesCount val=&quot;1&quot;/&gt;&lt;lineCharCount val=&quot;16&quot;/&gt;&lt;/TableIndex&gt;&lt;/ShapeTextInfo&gt;"/>
  <p:tag name="PRESENTER_SHAPEINFO" val="&lt;ThreeDShapeInfo&gt;&lt;uuid val=&quot;{C30F2225-204C-47A5-A33A-08118BA034EA}&quot;/&gt;&lt;isInvalidForFieldText val=&quot;0&quot;/&gt;&lt;Image&gt;&lt;filename val=&quot;C:\Users\ASUSCO~1\AppData\Local\Temp\PR\data\asimages\{C30F2225-204C-47A5-A33A-08118BA034EA}_8.png&quot;/&gt;&lt;left val=&quot;110&quot;/&gt;&lt;top val=&quot;17&quot;/&gt;&lt;width val=&quot;533&quot;/&gt;&lt;height val=&quot;73&quot;/&gt;&lt;hasText val=&quot;1&quot;/&gt;&lt;/Image&gt;&lt;/ThreeDShapeInfo&gt;"/>
</p:tagLst>
</file>

<file path=ppt/tags/tag9.xml><?xml version="1.0" encoding="utf-8"?>
<p:tagLst xmlns:p="http://schemas.openxmlformats.org/presentationml/2006/main">
  <p:tag name="PRESENTER_SHAPETEXTINFO" val="&lt;ShapeTextInfo&gt;&lt;TableIndex row=&quot;-1&quot; col=&quot;-1&quot;&gt;&lt;linesCount val=&quot;1&quot;/&gt;&lt;lineCharCount val=&quot;16&quot;/&gt;&lt;/TableIndex&gt;&lt;/ShapeTextInfo&gt;"/>
  <p:tag name="PRESENTER_SHAPEINFO" val="&lt;ThreeDShapeInfo&gt;&lt;uuid val=&quot;{C30F2225-204C-47A5-A33A-08118BA034EA}&quot;/&gt;&lt;isInvalidForFieldText val=&quot;0&quot;/&gt;&lt;Image&gt;&lt;filename val=&quot;C:\Users\ASUSCO~1\AppData\Local\Temp\PR\data\asimages\{C30F2225-204C-47A5-A33A-08118BA034EA}_8.png&quot;/&gt;&lt;left val=&quot;110&quot;/&gt;&lt;top val=&quot;17&quot;/&gt;&lt;width val=&quot;533&quot;/&gt;&lt;height val=&quot;73&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11037</Words>
  <Application>WPS Presentation</Application>
  <PresentationFormat>On-screen Show (4:3)</PresentationFormat>
  <Paragraphs>348</Paragraphs>
  <Slides>24</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24</vt:i4>
      </vt:variant>
    </vt:vector>
  </HeadingPairs>
  <TitlesOfParts>
    <vt:vector size="33" baseType="lpstr">
      <vt:lpstr>Arial</vt:lpstr>
      <vt:lpstr>SimSun</vt:lpstr>
      <vt:lpstr>Wingdings</vt:lpstr>
      <vt:lpstr>Times New Roman</vt:lpstr>
      <vt:lpstr>Microsoft YaHei</vt:lpstr>
      <vt:lpstr>Arial Unicode MS</vt:lpstr>
      <vt:lpstr>Calibri</vt:lpstr>
      <vt:lpstr>Arial</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MinhDuc</dc:creator>
  <cp:lastModifiedBy>Admin</cp:lastModifiedBy>
  <cp:revision>72</cp:revision>
  <dcterms:created xsi:type="dcterms:W3CDTF">2020-10-21T14:55:00Z</dcterms:created>
  <dcterms:modified xsi:type="dcterms:W3CDTF">2023-04-23T14:32:11Z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AF305D2391994B50AB7E2D64CAA162E8</vt:lpwstr>
  </property>
  <property fmtid="{D5CDD505-2E9C-101B-9397-08002B2CF9AE}" pid="3" name="KSOProductBuildVer">
    <vt:lpwstr>1033-11.2.0.11536</vt:lpwstr>
  </property>
</Properties>
</file>