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26"/>
  </p:notesMasterIdLst>
  <p:sldIdLst>
    <p:sldId id="257" r:id="rId3"/>
    <p:sldId id="258" r:id="rId4"/>
    <p:sldId id="259" r:id="rId5"/>
    <p:sldId id="29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7" r:id="rId18"/>
    <p:sldId id="273" r:id="rId19"/>
    <p:sldId id="271" r:id="rId20"/>
    <p:sldId id="298" r:id="rId21"/>
    <p:sldId id="274" r:id="rId22"/>
    <p:sldId id="275" r:id="rId23"/>
    <p:sldId id="300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062B-AEC3-4B42-8828-73186D484DE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5DDF2-33C6-4CBC-A0EF-BD0D2A21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A430B-AB76-4B46-93A1-EACA22821A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5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07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3E13B-B63F-4DF6-9266-9AB4701EE47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94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E9DA7-41CF-4F15-AC10-6C6E6C2DE27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5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2222D-406A-498D-9F63-92487C2C203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6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80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136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519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313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72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3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37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7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057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792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506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876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839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444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465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23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0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753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392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652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858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726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832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333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178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993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19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08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133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398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847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0E536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0E5366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0E536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0E536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0E5366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0E536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0E5366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0E536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E536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91566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268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204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59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9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796D-7B5D-429E-962B-1E48C90D300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A8487-6A14-4360-B777-6EE0BE0B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4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630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3276600" y="1600200"/>
            <a:ext cx="5943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4114800" y="1274835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7315200" y="1893278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U. SẾCH-XPIA</a:t>
            </a:r>
          </a:p>
        </p:txBody>
      </p:sp>
      <p:sp>
        <p:nvSpPr>
          <p:cNvPr id="8205" name="Content Placeholder 1"/>
          <p:cNvSpPr>
            <a:spLocks noGrp="1"/>
          </p:cNvSpPr>
          <p:nvPr>
            <p:ph/>
          </p:nvPr>
        </p:nvSpPr>
        <p:spPr>
          <a:xfrm>
            <a:off x="291548" y="274640"/>
            <a:ext cx="11725778" cy="1849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THỀ NGUYỀN VÀ VĨNH BIỆT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851" y="2671905"/>
            <a:ext cx="6086475" cy="4067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51" y="2902347"/>
            <a:ext cx="5785300" cy="3606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9666494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shakespearehouse-436387-1368301629_500x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349" y="163151"/>
            <a:ext cx="8915400" cy="599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110049" y="6159138"/>
            <a:ext cx="609600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Ngôi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nhà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nơi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Shakespear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ra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đời</a:t>
            </a:r>
            <a:endParaRPr lang="en-US" alt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801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body" sz="half" idx="1"/>
          </p:nvPr>
        </p:nvSpPr>
        <p:spPr>
          <a:xfrm>
            <a:off x="211015" y="304800"/>
            <a:ext cx="7624689" cy="4229099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I. TÌM HIỂU CHUNG</a:t>
            </a:r>
          </a:p>
          <a:p>
            <a:pPr marL="0" indent="0" eaLnBrk="1" hangingPunct="1">
              <a:buNone/>
            </a:pP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Uy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-li-am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Sếch-xpia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(1564-1616)</a:t>
            </a:r>
            <a:endParaRPr lang="en-US" altLang="en-US" sz="3600" b="1" i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3600" b="1" i="1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kịch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khổng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lồ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hưng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Tx/>
              <a:buChar char="-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trấn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Xtơ-rét-phớt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Ê-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vơn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7411" name="Picture 3" descr="2dlTid436501-0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1252" y="-202224"/>
            <a:ext cx="3733800" cy="4876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823960" y="4935121"/>
            <a:ext cx="2971800" cy="609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Arial" panose="020B0604020202020204" pitchFamily="34" charset="0"/>
              </a:rPr>
              <a:t>William Shakespeare</a:t>
            </a:r>
          </a:p>
        </p:txBody>
      </p:sp>
      <p:sp>
        <p:nvSpPr>
          <p:cNvPr id="2" name="Oval 1"/>
          <p:cNvSpPr/>
          <p:nvPr/>
        </p:nvSpPr>
        <p:spPr>
          <a:xfrm>
            <a:off x="4147931" y="4780084"/>
            <a:ext cx="5207084" cy="20779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bày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tiểu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nghiệp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sáng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 U. </a:t>
            </a:r>
            <a:r>
              <a:rPr lang="en-US" sz="2800" b="1" dirty="0" err="1">
                <a:solidFill>
                  <a:schemeClr val="tx1"/>
                </a:solidFill>
                <a:latin typeface="Palatino Linotype"/>
              </a:rPr>
              <a:t>Sếch-xpia</a:t>
            </a:r>
            <a:r>
              <a:rPr lang="en-US" sz="2800" b="1" dirty="0">
                <a:solidFill>
                  <a:schemeClr val="tx1"/>
                </a:solidFill>
                <a:latin typeface="Palatino Linotyp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51313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8534400" cy="71596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I. TÌM HIỂU CHUNG</a:t>
            </a:r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352697" y="533400"/>
            <a:ext cx="11691257" cy="6019800"/>
          </a:xfrm>
        </p:spPr>
        <p:txBody>
          <a:bodyPr>
            <a:noAutofit/>
          </a:bodyPr>
          <a:lstStyle/>
          <a:p>
            <a:pPr marL="533400" indent="-533400" eaLnBrk="1" hangingPunct="1"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1.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Uy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-li-am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Sếch-xpia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(1564-1616)</a:t>
            </a:r>
          </a:p>
          <a:p>
            <a:pPr marL="533400" indent="-533400" eaLnBrk="1" hangingPunct="1"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</a:rPr>
              <a:t> : </a:t>
            </a:r>
          </a:p>
          <a:p>
            <a:pPr marL="533400" indent="-533400" eaLnBrk="1" hangingPunct="1"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+ 37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3200" dirty="0">
                <a:latin typeface="Times New Roman" panose="02020603050405020304" pitchFamily="18" charset="0"/>
              </a:rPr>
              <a:t> 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lịch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sử</a:t>
            </a:r>
            <a:r>
              <a:rPr lang="en-US" altLang="en-US" sz="3200" dirty="0">
                <a:latin typeface="Times New Roman" panose="02020603050405020304" pitchFamily="18" charset="0"/>
              </a:rPr>
              <a:t>, bi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533400" indent="-533400" eaLnBrk="1" hangingPunct="1"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+ 154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xon-nê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533400" indent="-533400" eaLnBrk="1" hangingPunct="1"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</a:rPr>
              <a:t> ca.</a:t>
            </a:r>
          </a:p>
          <a:p>
            <a:pPr marL="533400" indent="-533400" eaLnBrk="1" hangingPunct="1"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3200" dirty="0">
                <a:latin typeface="Times New Roman" panose="02020603050405020304" pitchFamily="18" charset="0"/>
              </a:rPr>
              <a:t> dung 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lương</a:t>
            </a:r>
            <a:r>
              <a:rPr lang="en-US" altLang="en-US" sz="3200" dirty="0">
                <a:latin typeface="Times New Roman" panose="02020603050405020304" pitchFamily="18" charset="0"/>
              </a:rPr>
              <a:t> tri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khát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vọng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</a:rPr>
              <a:t> do,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ái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</a:rPr>
              <a:t> la,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3200" dirty="0">
                <a:latin typeface="Times New Roman" panose="02020603050405020304" pitchFamily="18" charset="0"/>
              </a:rPr>
              <a:t> tin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diệt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hướng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thiện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vươn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dậy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khẳng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533400" indent="-533400" eaLnBrk="1" hangingPunct="1"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3200" dirty="0">
                <a:latin typeface="Times New Roman" panose="02020603050405020304" pitchFamily="18" charset="0"/>
              </a:rPr>
              <a:t> 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dắt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điển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hóa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sử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ngôn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533400" indent="-533400" eaLnBrk="1" hangingPunct="1">
              <a:buNone/>
            </a:pPr>
            <a:endParaRPr lang="en-US" altLang="en-US" sz="3200" b="1" i="1" dirty="0">
              <a:latin typeface=".VnArial" pitchFamily="34" charset="0"/>
            </a:endParaRPr>
          </a:p>
          <a:p>
            <a:pPr marL="533400" indent="-533400" algn="r" eaLnBrk="1" hangingPunct="1">
              <a:buNone/>
            </a:pPr>
            <a:r>
              <a:rPr lang="en-US" altLang="en-US" sz="3200" b="1" i="1" dirty="0">
                <a:latin typeface=".VnTime" pitchFamily="34" charset="0"/>
              </a:rPr>
              <a:t>                            </a:t>
            </a:r>
          </a:p>
          <a:p>
            <a:pPr marL="533400" indent="-533400" algn="ctr" eaLnBrk="1" hangingPunct="1">
              <a:buNone/>
            </a:pPr>
            <a:r>
              <a:rPr lang="en-US" altLang="en-US" sz="3200" b="1" i="1" dirty="0">
                <a:latin typeface=".VnTime" pitchFamily="34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76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-266700"/>
            <a:ext cx="87693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ình chữ nhật: Góc Tròn 8">
            <a:extLst/>
          </p:cNvPr>
          <p:cNvSpPr/>
          <p:nvPr/>
        </p:nvSpPr>
        <p:spPr>
          <a:xfrm>
            <a:off x="1635125" y="2921001"/>
            <a:ext cx="9928518" cy="3552825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Palatino Linotype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26176"/>
              </p:ext>
            </p:extLst>
          </p:nvPr>
        </p:nvGraphicFramePr>
        <p:xfrm>
          <a:off x="1055077" y="2563529"/>
          <a:ext cx="9125537" cy="393972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6578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7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309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Tìm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hiểu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phẩm</a:t>
                      </a:r>
                      <a:r>
                        <a:rPr lang="en-US" sz="2800" dirty="0">
                          <a:effectLst/>
                        </a:rPr>
                        <a:t>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4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 err="1">
                          <a:effectLst/>
                        </a:rPr>
                        <a:t>Vở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được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sáng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tác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năm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nào</a:t>
                      </a:r>
                      <a:r>
                        <a:rPr lang="en-US" sz="2800" baseline="0" dirty="0">
                          <a:effectLst/>
                        </a:rPr>
                        <a:t>? </a:t>
                      </a:r>
                      <a:r>
                        <a:rPr lang="en-US" sz="2800" baseline="0" dirty="0" err="1">
                          <a:effectLst/>
                        </a:rPr>
                        <a:t>C</a:t>
                      </a:r>
                      <a:r>
                        <a:rPr lang="en-US" sz="2800" dirty="0" err="1">
                          <a:effectLst/>
                        </a:rPr>
                        <a:t>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mấy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hồi</a:t>
                      </a: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4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</a:rPr>
                        <a:t>2.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chính</a:t>
                      </a: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4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Mâu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thuẫn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vở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gì</a:t>
                      </a: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4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</a:rPr>
                        <a:t>4. </a:t>
                      </a:r>
                      <a:r>
                        <a:rPr lang="en-US" sz="2800" dirty="0" err="1">
                          <a:effectLst/>
                        </a:rPr>
                        <a:t>Nêu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chủ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vở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kịch</a:t>
                      </a: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90801" y="1381125"/>
            <a:ext cx="6265863" cy="954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PHIẾU HỌC TẬP SỐ 1</a:t>
            </a:r>
            <a:endParaRPr lang="en-US" sz="28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>
                <a:solidFill>
                  <a:prstClr val="black"/>
                </a:solidFill>
                <a:latin typeface="Calibri" panose="020B0604020202020204" pitchFamily="34" charset="0"/>
                <a:ea typeface="Calibri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77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9151" y="304801"/>
            <a:ext cx="11802794" cy="255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-li-et: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1594-1596,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Vê-rô-na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(Italia).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03" y="2859346"/>
            <a:ext cx="582519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3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7" y="257542"/>
            <a:ext cx="8646941" cy="660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166428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5033" y="0"/>
            <a:ext cx="4529797" cy="65908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+mj-lt"/>
              </a:rPr>
              <a:t>Tranh sơn dầu Romeo và Juliet của họa sĩ Ford Madox Brown năm 1870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1079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59" y="228600"/>
            <a:ext cx="923081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31152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62200" y="533400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-ô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-li-et</a:t>
            </a:r>
            <a:endParaRPr lang="vi-VN" alt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4572" y="990601"/>
            <a:ext cx="11366696" cy="574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</a:p>
          <a:p>
            <a:pPr marL="34290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Vê-rô-na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Ti-bân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-xi-ô (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Vê-rô-na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66860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8960" y="1348800"/>
            <a:ext cx="73855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2061" y="388592"/>
            <a:ext cx="5999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32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i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200" b="1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3200" b="1" i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200" b="1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-li-et</a:t>
            </a:r>
            <a:endParaRPr lang="vi-VN" altLang="en-US" sz="3200" b="1" i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4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8FB"/>
            </a:gs>
            <a:gs pos="74001">
              <a:srgbClr val="B7C1DD"/>
            </a:gs>
            <a:gs pos="83000">
              <a:srgbClr val="B7C1DD"/>
            </a:gs>
            <a:gs pos="100000">
              <a:srgbClr val="CFD6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 b="84122"/>
          <a:stretch>
            <a:fillRect/>
          </a:stretch>
        </p:blipFill>
        <p:spPr bwMode="auto">
          <a:xfrm>
            <a:off x="1235076" y="5486400"/>
            <a:ext cx="9547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-103188"/>
            <a:ext cx="2030412" cy="199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161">
            <a:off x="5481639" y="2562225"/>
            <a:ext cx="39893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4967289"/>
            <a:ext cx="2057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2774951"/>
            <a:ext cx="28051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111625"/>
            <a:ext cx="11699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77925"/>
            <a:ext cx="16049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2895600" y="708026"/>
            <a:ext cx="35750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0" fontAlgn="base" hangingPunct="0">
              <a:lnSpc>
                <a:spcPts val="4475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2C2C2E"/>
                </a:solidFill>
                <a:latin typeface="Dancing Script" charset="0"/>
              </a:rPr>
              <a:t> </a:t>
            </a:r>
            <a:r>
              <a:rPr lang="en-US" altLang="en-US" sz="6000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7875" y="2098676"/>
            <a:ext cx="5778500" cy="1076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khiến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liên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tưởng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1756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336800" y="457201"/>
            <a:ext cx="693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vi-VN" altLang="en-US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90843" y="457200"/>
            <a:ext cx="11493305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V: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vi-VN" alt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8518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8FB"/>
            </a:gs>
            <a:gs pos="74001">
              <a:srgbClr val="B7C1DD"/>
            </a:gs>
            <a:gs pos="83000">
              <a:srgbClr val="B7C1DD"/>
            </a:gs>
            <a:gs pos="100000">
              <a:srgbClr val="CFD6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" y="152401"/>
            <a:ext cx="11625943" cy="433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/>
              <a:t>- </a:t>
            </a:r>
            <a:r>
              <a:rPr lang="en-US" sz="2400" b="1" dirty="0" err="1"/>
              <a:t>Hồi</a:t>
            </a:r>
            <a:r>
              <a:rPr lang="en-US" sz="2400" b="1" dirty="0"/>
              <a:t> 2, </a:t>
            </a:r>
            <a:r>
              <a:rPr lang="en-US" sz="2400" b="1" dirty="0" err="1"/>
              <a:t>cảnh</a:t>
            </a:r>
            <a:r>
              <a:rPr lang="en-US" sz="2400" b="1" dirty="0"/>
              <a:t> II: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: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Giu</a:t>
            </a:r>
            <a:r>
              <a:rPr lang="en-US" sz="2400" dirty="0"/>
              <a:t>-li-</a:t>
            </a:r>
            <a:r>
              <a:rPr lang="en-US" sz="2400" dirty="0" err="1"/>
              <a:t>ét</a:t>
            </a:r>
            <a:r>
              <a:rPr lang="en-US" sz="2400" dirty="0"/>
              <a:t>. (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ẩn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nguy</a:t>
            </a:r>
            <a:r>
              <a:rPr lang="en-US" sz="2400" dirty="0"/>
              <a:t> </a:t>
            </a:r>
            <a:r>
              <a:rPr lang="en-US" sz="2400" dirty="0" err="1"/>
              <a:t>hiểm</a:t>
            </a:r>
            <a:r>
              <a:rPr lang="en-US" sz="2400" dirty="0"/>
              <a:t>,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bi </a:t>
            </a:r>
            <a:r>
              <a:rPr lang="en-US" sz="2400" dirty="0" err="1"/>
              <a:t>kịch</a:t>
            </a:r>
            <a:r>
              <a:rPr lang="en-US" sz="2400" dirty="0"/>
              <a:t>)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: </a:t>
            </a:r>
            <a:r>
              <a:rPr lang="en-US" sz="2400" dirty="0" err="1"/>
              <a:t>đêm</a:t>
            </a:r>
            <a:r>
              <a:rPr lang="en-US" sz="2400" dirty="0"/>
              <a:t> </a:t>
            </a:r>
            <a:r>
              <a:rPr lang="en-US" sz="2400" dirty="0" err="1"/>
              <a:t>khuya</a:t>
            </a:r>
            <a:r>
              <a:rPr lang="en-US" sz="2400" dirty="0"/>
              <a:t>, </a:t>
            </a:r>
            <a:r>
              <a:rPr lang="en-US" sz="2400" dirty="0" err="1"/>
              <a:t>trăng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(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lãng</a:t>
            </a:r>
            <a:r>
              <a:rPr lang="en-US" sz="2400" dirty="0"/>
              <a:t> </a:t>
            </a:r>
            <a:r>
              <a:rPr lang="en-US" sz="2400" dirty="0" err="1"/>
              <a:t>mạn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)</a:t>
            </a:r>
          </a:p>
          <a:p>
            <a:r>
              <a:rPr lang="en-US" sz="2400" b="1" dirty="0"/>
              <a:t>- </a:t>
            </a:r>
            <a:r>
              <a:rPr lang="en-US" sz="2400" b="1" dirty="0" err="1"/>
              <a:t>Hồi</a:t>
            </a:r>
            <a:r>
              <a:rPr lang="en-US" sz="2400" b="1" dirty="0"/>
              <a:t> 3, </a:t>
            </a:r>
            <a:r>
              <a:rPr lang="en-US" sz="2400" b="1" dirty="0" err="1"/>
              <a:t>cảnh</a:t>
            </a:r>
            <a:r>
              <a:rPr lang="en-US" sz="2400" b="1" dirty="0"/>
              <a:t> V: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: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Giu</a:t>
            </a:r>
            <a:r>
              <a:rPr lang="en-US" sz="2400" dirty="0"/>
              <a:t>-li-et (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hiểm</a:t>
            </a:r>
            <a:r>
              <a:rPr lang="en-US" sz="2400" dirty="0"/>
              <a:t> </a:t>
            </a:r>
            <a:r>
              <a:rPr lang="en-US" sz="2400" dirty="0" err="1"/>
              <a:t>nguy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Giu</a:t>
            </a:r>
            <a:r>
              <a:rPr lang="en-US" sz="2400" dirty="0"/>
              <a:t>-li-et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)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: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-me-ô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đày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xứ</a:t>
            </a:r>
            <a:r>
              <a:rPr lang="en-US" sz="2400" dirty="0"/>
              <a:t>,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chia </a:t>
            </a:r>
            <a:r>
              <a:rPr lang="en-US" sz="2400" dirty="0" err="1"/>
              <a:t>tay</a:t>
            </a:r>
            <a:r>
              <a:rPr lang="en-US" sz="2400" dirty="0"/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5" descr="Romeo_and_Juliet_VSD57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09" y="4492051"/>
            <a:ext cx="4572000" cy="22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3188048610757cdf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6" y="4492052"/>
            <a:ext cx="4200939" cy="221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" y="152401"/>
            <a:ext cx="1162594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link: https://youtu.be/H5B7FwuLHVM?si=InzQVULWEDHIMST1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5" descr="Romeo_and_Juliet_VSD57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52870"/>
            <a:ext cx="4572000" cy="40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3188048610757cdf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8" y="2478157"/>
            <a:ext cx="4200939" cy="38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8FB"/>
            </a:gs>
            <a:gs pos="74001">
              <a:srgbClr val="B7C1DD"/>
            </a:gs>
            <a:gs pos="83000">
              <a:srgbClr val="B7C1DD"/>
            </a:gs>
            <a:gs pos="100000">
              <a:srgbClr val="CFD6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 b="84122"/>
          <a:stretch>
            <a:fillRect/>
          </a:stretch>
        </p:blipFill>
        <p:spPr bwMode="auto">
          <a:xfrm>
            <a:off x="1235076" y="5486400"/>
            <a:ext cx="9547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226"/>
            <a:ext cx="2711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4967289"/>
            <a:ext cx="2057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816351"/>
            <a:ext cx="280511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6" y="5092700"/>
            <a:ext cx="11715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6049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3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Rectangle 1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4" name="Rectangle 1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5" name="Rectangle 1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6" name="Rectangle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61" name="Picture 9" descr="ANd9GcTDX-EiBhJf-VPQZ1amRcErq9gNhUJObAhfoKKQTPotHi5G4cm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73286"/>
            <a:ext cx="4659745" cy="345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AutoShape 11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65" name="Picture 13" descr="images612068_da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90219"/>
            <a:ext cx="4591456" cy="35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Danh_nhau_voi_coi_xay_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0" y="3840162"/>
            <a:ext cx="45910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8458200" y="30480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ĐIÊU KHẮC</a:t>
            </a:r>
            <a:endParaRPr lang="vi-VN" altLang="en-US" sz="1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4876800" y="61722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HỌA</a:t>
            </a:r>
            <a:endParaRPr lang="vi-VN" altLang="en-US" sz="1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8686800" y="61722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HỌC</a:t>
            </a:r>
            <a:endParaRPr lang="vi-VN" altLang="en-US" sz="1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88" name="Picture 20" descr="image0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89378"/>
            <a:ext cx="4862945" cy="35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581400" y="30480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</a:rPr>
              <a:t>KIẾN TRÚC</a:t>
            </a:r>
          </a:p>
        </p:txBody>
      </p:sp>
    </p:spTree>
    <p:extLst>
      <p:ext uri="{BB962C8B-B14F-4D97-AF65-F5344CB8AC3E}">
        <p14:creationId xmlns:p14="http://schemas.microsoft.com/office/powerpoint/2010/main" val="1782768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6836" y="410817"/>
            <a:ext cx="10283686" cy="61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8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8FB"/>
            </a:gs>
            <a:gs pos="74001">
              <a:srgbClr val="B7C1DD"/>
            </a:gs>
            <a:gs pos="83000">
              <a:srgbClr val="B7C1DD"/>
            </a:gs>
            <a:gs pos="100000">
              <a:srgbClr val="CFD6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2007">
            <a:off x="896938" y="3968751"/>
            <a:ext cx="12541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5178">
            <a:off x="9958389" y="3767139"/>
            <a:ext cx="14192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9" y="600075"/>
            <a:ext cx="1800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600075"/>
            <a:ext cx="180022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1" y="1075657"/>
            <a:ext cx="9529763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423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8FB"/>
            </a:gs>
            <a:gs pos="74001">
              <a:srgbClr val="B7C1DD"/>
            </a:gs>
            <a:gs pos="83000">
              <a:srgbClr val="B7C1DD"/>
            </a:gs>
            <a:gs pos="100000">
              <a:srgbClr val="CFD6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8" descr="J02389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3524">
            <a:off x="7696201" y="4895851"/>
            <a:ext cx="278606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732088"/>
            <a:ext cx="299085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38800" y="3962401"/>
            <a:ext cx="2590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800" b="1" dirty="0">
                <a:solidFill>
                  <a:srgbClr val="002060"/>
                </a:solidFill>
                <a:latin typeface="VNI-Times" pitchFamily="2" charset="0"/>
                <a:cs typeface="Arial" panose="020B0604020202020204" pitchFamily="34" charset="0"/>
                <a:sym typeface="Wingdings" panose="05000000000000000000" pitchFamily="2" charset="2"/>
              </a:rPr>
              <a:t>Ra-</a:t>
            </a:r>
            <a:r>
              <a:rPr lang="en-US" altLang="en-US" sz="3800" b="1" dirty="0" err="1">
                <a:solidFill>
                  <a:srgbClr val="002060"/>
                </a:solidFill>
                <a:latin typeface="VNI-Times" pitchFamily="2" charset="0"/>
                <a:cs typeface="Arial" panose="020B0604020202020204" pitchFamily="34" charset="0"/>
                <a:sym typeface="Wingdings" panose="05000000000000000000" pitchFamily="2" charset="2"/>
              </a:rPr>
              <a:t>bô</a:t>
            </a:r>
            <a:r>
              <a:rPr lang="en-US" altLang="en-US" sz="3800" b="1" dirty="0">
                <a:solidFill>
                  <a:srgbClr val="002060"/>
                </a:solidFill>
                <a:latin typeface="VNI-Times" pitchFamily="2" charset="0"/>
                <a:cs typeface="Arial" panose="020B0604020202020204" pitchFamily="34" charset="0"/>
                <a:sym typeface="Wingdings" panose="05000000000000000000" pitchFamily="2" charset="2"/>
              </a:rPr>
              <a:t>-le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9750" y="215955"/>
            <a:ext cx="8825641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-ken-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-van-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Sêch-xpia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578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ec-van-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1" y="0"/>
            <a:ext cx="5027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086599" y="5424488"/>
            <a:ext cx="40268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95288" indent="-3952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Xéc</a:t>
            </a:r>
            <a:r>
              <a:rPr lang="en-US" alt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van - </a:t>
            </a:r>
            <a:r>
              <a:rPr lang="en-US" alt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téc</a:t>
            </a:r>
            <a:endParaRPr lang="en-US" altLang="en-US" sz="3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0608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43400" y="5943601"/>
            <a:ext cx="3657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Đôn-ki-hô-tê</a:t>
            </a:r>
            <a:endParaRPr lang="en-US" altLang="en-US" sz="3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234" y="114301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77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12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AutoShape 14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AutoShape 16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AutoShape 18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AutoShape 20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AutoShape 22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816" name="Picture 24" descr="SKDS_1925548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1" y="508000"/>
            <a:ext cx="6919913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7735888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SẾCH -XPIA</a:t>
            </a:r>
          </a:p>
        </p:txBody>
      </p:sp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4572000" y="5105401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SECH - XPIA</a:t>
            </a:r>
          </a:p>
        </p:txBody>
      </p:sp>
    </p:spTree>
    <p:extLst>
      <p:ext uri="{BB962C8B-B14F-4D97-AF65-F5344CB8AC3E}">
        <p14:creationId xmlns:p14="http://schemas.microsoft.com/office/powerpoint/2010/main" val="977176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902</Words>
  <Application>Microsoft Office PowerPoint</Application>
  <PresentationFormat>Custom</PresentationFormat>
  <Paragraphs>84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TÌM HIỂU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55</cp:revision>
  <cp:lastPrinted>2025-04-02T14:48:20Z</cp:lastPrinted>
  <dcterms:created xsi:type="dcterms:W3CDTF">2023-08-09T05:47:38Z</dcterms:created>
  <dcterms:modified xsi:type="dcterms:W3CDTF">2025-05-13T01:03:16Z</dcterms:modified>
</cp:coreProperties>
</file>