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mp4" ContentType="video/unknown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  <p:sldMasterId id="2147483865" r:id="rId2"/>
    <p:sldMasterId id="2147483878" r:id="rId3"/>
    <p:sldMasterId id="2147483891" r:id="rId4"/>
  </p:sldMasterIdLst>
  <p:notesMasterIdLst>
    <p:notesMasterId r:id="rId35"/>
  </p:notesMasterIdLst>
  <p:sldIdLst>
    <p:sldId id="338" r:id="rId5"/>
    <p:sldId id="331" r:id="rId6"/>
    <p:sldId id="333" r:id="rId7"/>
    <p:sldId id="334" r:id="rId8"/>
    <p:sldId id="335" r:id="rId9"/>
    <p:sldId id="336" r:id="rId10"/>
    <p:sldId id="337" r:id="rId11"/>
    <p:sldId id="332" r:id="rId12"/>
    <p:sldId id="339" r:id="rId13"/>
    <p:sldId id="300" r:id="rId14"/>
    <p:sldId id="301" r:id="rId15"/>
    <p:sldId id="276" r:id="rId16"/>
    <p:sldId id="320" r:id="rId17"/>
    <p:sldId id="302" r:id="rId18"/>
    <p:sldId id="323" r:id="rId19"/>
    <p:sldId id="303" r:id="rId20"/>
    <p:sldId id="324" r:id="rId21"/>
    <p:sldId id="326" r:id="rId22"/>
    <p:sldId id="327" r:id="rId23"/>
    <p:sldId id="328" r:id="rId24"/>
    <p:sldId id="329" r:id="rId25"/>
    <p:sldId id="330" r:id="rId26"/>
    <p:sldId id="341" r:id="rId27"/>
    <p:sldId id="340" r:id="rId28"/>
    <p:sldId id="312" r:id="rId29"/>
    <p:sldId id="313" r:id="rId30"/>
    <p:sldId id="314" r:id="rId31"/>
    <p:sldId id="315" r:id="rId32"/>
    <p:sldId id="316" r:id="rId33"/>
    <p:sldId id="27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3333CC"/>
    <a:srgbClr val="FFFFFF"/>
    <a:srgbClr val="336600"/>
    <a:srgbClr val="FF66FF"/>
    <a:srgbClr val="FF3300"/>
    <a:srgbClr val="FF33CC"/>
    <a:srgbClr val="6699FF"/>
    <a:srgbClr val="D60093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343" autoAdjust="0"/>
  </p:normalViewPr>
  <p:slideViewPr>
    <p:cSldViewPr>
      <p:cViewPr varScale="1">
        <p:scale>
          <a:sx n="74" d="100"/>
          <a:sy n="74" d="100"/>
        </p:scale>
        <p:origin x="-558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26T07:06:00.412"/>
    </inkml:context>
    <inkml:brush xml:id="br0">
      <inkml:brushProperty name="width" value="0.05" units="cm"/>
      <inkml:brushProperty name="height" value="0.05" units="cm"/>
      <inkml:brushProperty name="color" value="#F6630D"/>
      <inkml:brushProperty name="ignorePressure" value="1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26T07:10:46.4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26T07:10:49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21CCC-E694-469A-B953-ACD8272CD7D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03F76-8560-4157-8E28-806EE7725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79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FF219C-3CE0-487A-B39D-C2B8357D4E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20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BC75B8E-E145-4054-8980-722EA9FC117B}" type="slidenum">
              <a:rPr lang="en-US" smtClean="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mtClean="0">
              <a:latin typeface="Arial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405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C8F8A-3FC5-44E3-87C3-5962EF78D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584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BE407-BD63-47A2-8520-251AF7881538}" type="datetimeFigureOut">
              <a:rPr lang="en-US"/>
              <a:pPr>
                <a:defRPr/>
              </a:pPr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5FE98-E941-401E-BB35-75BC92422B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748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AFF36-0289-4B69-8901-9AADCD8750C6}" type="datetimeFigureOut">
              <a:rPr lang="en-US"/>
              <a:pPr>
                <a:defRPr/>
              </a:pPr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25844-62BA-474D-8BF4-C7F99B6E3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807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5453E-E9C2-4B36-B056-422262FCD25C}" type="datetimeFigureOut">
              <a:rPr lang="en-US"/>
              <a:pPr>
                <a:defRPr/>
              </a:pPr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98BFD-E112-428F-B9D6-9786C4ED04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05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D9D9E-D136-48E1-BC9C-EF2F87BE14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24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873A9-ED20-4D2D-88E0-8981D9490D00}" type="slidenum">
              <a:rPr lang="de-DE" altLang="en-US" smtClean="0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683995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C746F-FC00-4668-9F38-55F06395F1C8}" type="slidenum">
              <a:rPr lang="de-DE" altLang="en-US" smtClean="0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613635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3DFE0-D40E-4385-B1B7-343358AA2529}" type="slidenum">
              <a:rPr lang="de-DE" altLang="en-US" smtClean="0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989066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3BB5-AF32-4907-988C-DA54E6E9CB87}" type="slidenum">
              <a:rPr lang="de-DE" altLang="en-US" smtClean="0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683176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84B3-9E00-4AE0-A009-88F040F1CC59}" type="slidenum">
              <a:rPr lang="de-DE" altLang="en-US" smtClean="0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817525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0ACAD-995C-4AE1-9C0F-52C79E486A45}" type="slidenum">
              <a:rPr lang="de-DE" altLang="en-US" smtClean="0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31508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6DD73-781B-4B57-A05A-C04FAFF94E46}" type="slidenum">
              <a:rPr lang="de-DE" altLang="en-US" smtClean="0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879279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9FB13-4C5C-4BF3-BCC8-129E79740EB2}" type="datetimeFigureOut">
              <a:rPr lang="en-US"/>
              <a:pPr>
                <a:defRPr/>
              </a:pPr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CA3D9-9A3C-4874-A8EE-B819249640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6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5CBCC-7357-4F95-AA86-A55A3F8A27A7}" type="slidenum">
              <a:rPr lang="de-DE" altLang="en-US" smtClean="0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214832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524BC-74E4-4FF5-AA7D-67BC3AB3640D}" type="slidenum">
              <a:rPr lang="de-DE" altLang="en-US" smtClean="0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410480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B3E55-3F78-4D9C-AA06-3F3BBF16F645}" type="slidenum">
              <a:rPr lang="de-DE" altLang="en-US" smtClean="0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989522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07677-508A-4849-87AD-63A8F36AE7F0}" type="slidenum">
              <a:rPr lang="de-DE" altLang="en-US" smtClean="0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72402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D9D9E-D136-48E1-BC9C-EF2F87BE14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775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B6E74-331F-4044-B34A-01B0A1942334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7CC7-8C9F-4D87-A720-801FD5527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036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B6E74-331F-4044-B34A-01B0A1942334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7CC7-8C9F-4D87-A720-801FD5527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889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B6E74-331F-4044-B34A-01B0A1942334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7CC7-8C9F-4D87-A720-801FD5527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2455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B6E74-331F-4044-B34A-01B0A1942334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7CC7-8C9F-4D87-A720-801FD5527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5016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B6E74-331F-4044-B34A-01B0A1942334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7CC7-8C9F-4D87-A720-801FD5527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95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84219-74B8-4083-A4D5-99379D48FC89}" type="datetimeFigureOut">
              <a:rPr lang="en-US"/>
              <a:pPr>
                <a:defRPr/>
              </a:pPr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AC96E-E046-4F7B-A9A2-AB65113510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0398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B6E74-331F-4044-B34A-01B0A1942334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7CC7-8C9F-4D87-A720-801FD5527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045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B6E74-331F-4044-B34A-01B0A1942334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7CC7-8C9F-4D87-A720-801FD5527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979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B6E74-331F-4044-B34A-01B0A1942334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7CC7-8C9F-4D87-A720-801FD5527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945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B6E74-331F-4044-B34A-01B0A1942334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7CC7-8C9F-4D87-A720-801FD5527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17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B6E74-331F-4044-B34A-01B0A1942334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7CC7-8C9F-4D87-A720-801FD5527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207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B6E74-331F-4044-B34A-01B0A1942334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7CC7-8C9F-4D87-A720-801FD5527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748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B6E74-331F-4044-B34A-01B0A1942334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7CC7-8C9F-4D87-A720-801FD5527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957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87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49"/>
            </a:lvl1pPr>
            <a:lvl2pPr marL="447560" indent="0" algn="ctr">
              <a:buNone/>
              <a:defRPr sz="1958"/>
            </a:lvl2pPr>
            <a:lvl3pPr marL="895121" indent="0" algn="ctr">
              <a:buNone/>
              <a:defRPr sz="1762"/>
            </a:lvl3pPr>
            <a:lvl4pPr marL="1342680" indent="0" algn="ctr">
              <a:buNone/>
              <a:defRPr sz="1566"/>
            </a:lvl4pPr>
            <a:lvl5pPr marL="1790241" indent="0" algn="ctr">
              <a:buNone/>
              <a:defRPr sz="1566"/>
            </a:lvl5pPr>
            <a:lvl6pPr marL="2237801" indent="0" algn="ctr">
              <a:buNone/>
              <a:defRPr sz="1566"/>
            </a:lvl6pPr>
            <a:lvl7pPr marL="2685362" indent="0" algn="ctr">
              <a:buNone/>
              <a:defRPr sz="1566"/>
            </a:lvl7pPr>
            <a:lvl8pPr marL="3132921" indent="0" algn="ctr">
              <a:buNone/>
              <a:defRPr sz="1566"/>
            </a:lvl8pPr>
            <a:lvl9pPr marL="3580482" indent="0" algn="ctr">
              <a:buNone/>
              <a:defRPr sz="156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02A9-9EF4-473A-9030-D62432D2028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1EF50-25EB-4CBD-9601-03E1ADF1B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228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02A9-9EF4-473A-9030-D62432D2028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1EF50-25EB-4CBD-9601-03E1ADF1B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46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87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349">
                <a:solidFill>
                  <a:schemeClr val="tx1">
                    <a:tint val="75000"/>
                  </a:schemeClr>
                </a:solidFill>
              </a:defRPr>
            </a:lvl1pPr>
            <a:lvl2pPr marL="447560" indent="0">
              <a:buNone/>
              <a:defRPr sz="1958">
                <a:solidFill>
                  <a:schemeClr val="tx1">
                    <a:tint val="75000"/>
                  </a:schemeClr>
                </a:solidFill>
              </a:defRPr>
            </a:lvl2pPr>
            <a:lvl3pPr marL="895121" indent="0">
              <a:buNone/>
              <a:defRPr sz="1762">
                <a:solidFill>
                  <a:schemeClr val="tx1">
                    <a:tint val="75000"/>
                  </a:schemeClr>
                </a:solidFill>
              </a:defRPr>
            </a:lvl3pPr>
            <a:lvl4pPr marL="1342680" indent="0">
              <a:buNone/>
              <a:defRPr sz="1566">
                <a:solidFill>
                  <a:schemeClr val="tx1">
                    <a:tint val="75000"/>
                  </a:schemeClr>
                </a:solidFill>
              </a:defRPr>
            </a:lvl4pPr>
            <a:lvl5pPr marL="1790241" indent="0">
              <a:buNone/>
              <a:defRPr sz="1566">
                <a:solidFill>
                  <a:schemeClr val="tx1">
                    <a:tint val="75000"/>
                  </a:schemeClr>
                </a:solidFill>
              </a:defRPr>
            </a:lvl5pPr>
            <a:lvl6pPr marL="2237801" indent="0">
              <a:buNone/>
              <a:defRPr sz="1566">
                <a:solidFill>
                  <a:schemeClr val="tx1">
                    <a:tint val="75000"/>
                  </a:schemeClr>
                </a:solidFill>
              </a:defRPr>
            </a:lvl6pPr>
            <a:lvl7pPr marL="2685362" indent="0">
              <a:buNone/>
              <a:defRPr sz="1566">
                <a:solidFill>
                  <a:schemeClr val="tx1">
                    <a:tint val="75000"/>
                  </a:schemeClr>
                </a:solidFill>
              </a:defRPr>
            </a:lvl7pPr>
            <a:lvl8pPr marL="3132921" indent="0">
              <a:buNone/>
              <a:defRPr sz="1566">
                <a:solidFill>
                  <a:schemeClr val="tx1">
                    <a:tint val="75000"/>
                  </a:schemeClr>
                </a:solidFill>
              </a:defRPr>
            </a:lvl8pPr>
            <a:lvl9pPr marL="3580482" indent="0">
              <a:buNone/>
              <a:defRPr sz="15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02A9-9EF4-473A-9030-D62432D2028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1EF50-25EB-4CBD-9601-03E1ADF1B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51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E3292-FCE3-417F-AA84-FB40AD0A5432}" type="datetimeFigureOut">
              <a:rPr lang="en-US"/>
              <a:pPr>
                <a:defRPr/>
              </a:pPr>
              <a:t>5/6/2025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2A2E2-E550-41C8-A978-A0F5257CF0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190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02A9-9EF4-473A-9030-D62432D2028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1EF50-25EB-4CBD-9601-03E1ADF1B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369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49" b="1"/>
            </a:lvl1pPr>
            <a:lvl2pPr marL="447560" indent="0">
              <a:buNone/>
              <a:defRPr sz="1958" b="1"/>
            </a:lvl2pPr>
            <a:lvl3pPr marL="895121" indent="0">
              <a:buNone/>
              <a:defRPr sz="1762" b="1"/>
            </a:lvl3pPr>
            <a:lvl4pPr marL="1342680" indent="0">
              <a:buNone/>
              <a:defRPr sz="1566" b="1"/>
            </a:lvl4pPr>
            <a:lvl5pPr marL="1790241" indent="0">
              <a:buNone/>
              <a:defRPr sz="1566" b="1"/>
            </a:lvl5pPr>
            <a:lvl6pPr marL="2237801" indent="0">
              <a:buNone/>
              <a:defRPr sz="1566" b="1"/>
            </a:lvl6pPr>
            <a:lvl7pPr marL="2685362" indent="0">
              <a:buNone/>
              <a:defRPr sz="1566" b="1"/>
            </a:lvl7pPr>
            <a:lvl8pPr marL="3132921" indent="0">
              <a:buNone/>
              <a:defRPr sz="1566" b="1"/>
            </a:lvl8pPr>
            <a:lvl9pPr marL="3580482" indent="0">
              <a:buNone/>
              <a:defRPr sz="156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49" b="1"/>
            </a:lvl1pPr>
            <a:lvl2pPr marL="447560" indent="0">
              <a:buNone/>
              <a:defRPr sz="1958" b="1"/>
            </a:lvl2pPr>
            <a:lvl3pPr marL="895121" indent="0">
              <a:buNone/>
              <a:defRPr sz="1762" b="1"/>
            </a:lvl3pPr>
            <a:lvl4pPr marL="1342680" indent="0">
              <a:buNone/>
              <a:defRPr sz="1566" b="1"/>
            </a:lvl4pPr>
            <a:lvl5pPr marL="1790241" indent="0">
              <a:buNone/>
              <a:defRPr sz="1566" b="1"/>
            </a:lvl5pPr>
            <a:lvl6pPr marL="2237801" indent="0">
              <a:buNone/>
              <a:defRPr sz="1566" b="1"/>
            </a:lvl6pPr>
            <a:lvl7pPr marL="2685362" indent="0">
              <a:buNone/>
              <a:defRPr sz="1566" b="1"/>
            </a:lvl7pPr>
            <a:lvl8pPr marL="3132921" indent="0">
              <a:buNone/>
              <a:defRPr sz="1566" b="1"/>
            </a:lvl8pPr>
            <a:lvl9pPr marL="3580482" indent="0">
              <a:buNone/>
              <a:defRPr sz="156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02A9-9EF4-473A-9030-D62432D2028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1EF50-25EB-4CBD-9601-03E1ADF1B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409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02A9-9EF4-473A-9030-D62432D2028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1EF50-25EB-4CBD-9601-03E1ADF1B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2896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02A9-9EF4-473A-9030-D62432D2028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1EF50-25EB-4CBD-9601-03E1ADF1B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982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33"/>
            </a:lvl1pPr>
            <a:lvl2pPr>
              <a:defRPr sz="2741"/>
            </a:lvl2pPr>
            <a:lvl3pPr>
              <a:defRPr sz="2349"/>
            </a:lvl3pPr>
            <a:lvl4pPr>
              <a:defRPr sz="1958"/>
            </a:lvl4pPr>
            <a:lvl5pPr>
              <a:defRPr sz="1958"/>
            </a:lvl5pPr>
            <a:lvl6pPr>
              <a:defRPr sz="1958"/>
            </a:lvl6pPr>
            <a:lvl7pPr>
              <a:defRPr sz="1958"/>
            </a:lvl7pPr>
            <a:lvl8pPr>
              <a:defRPr sz="1958"/>
            </a:lvl8pPr>
            <a:lvl9pPr>
              <a:defRPr sz="195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66"/>
            </a:lvl1pPr>
            <a:lvl2pPr marL="447560" indent="0">
              <a:buNone/>
              <a:defRPr sz="1371"/>
            </a:lvl2pPr>
            <a:lvl3pPr marL="895121" indent="0">
              <a:buNone/>
              <a:defRPr sz="1175"/>
            </a:lvl3pPr>
            <a:lvl4pPr marL="1342680" indent="0">
              <a:buNone/>
              <a:defRPr sz="979"/>
            </a:lvl4pPr>
            <a:lvl5pPr marL="1790241" indent="0">
              <a:buNone/>
              <a:defRPr sz="979"/>
            </a:lvl5pPr>
            <a:lvl6pPr marL="2237801" indent="0">
              <a:buNone/>
              <a:defRPr sz="979"/>
            </a:lvl6pPr>
            <a:lvl7pPr marL="2685362" indent="0">
              <a:buNone/>
              <a:defRPr sz="979"/>
            </a:lvl7pPr>
            <a:lvl8pPr marL="3132921" indent="0">
              <a:buNone/>
              <a:defRPr sz="979"/>
            </a:lvl8pPr>
            <a:lvl9pPr marL="3580482" indent="0">
              <a:buNone/>
              <a:defRPr sz="97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02A9-9EF4-473A-9030-D62432D2028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1EF50-25EB-4CBD-9601-03E1ADF1B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0176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33"/>
            </a:lvl1pPr>
            <a:lvl2pPr marL="447560" indent="0">
              <a:buNone/>
              <a:defRPr sz="2741"/>
            </a:lvl2pPr>
            <a:lvl3pPr marL="895121" indent="0">
              <a:buNone/>
              <a:defRPr sz="2349"/>
            </a:lvl3pPr>
            <a:lvl4pPr marL="1342680" indent="0">
              <a:buNone/>
              <a:defRPr sz="1958"/>
            </a:lvl4pPr>
            <a:lvl5pPr marL="1790241" indent="0">
              <a:buNone/>
              <a:defRPr sz="1958"/>
            </a:lvl5pPr>
            <a:lvl6pPr marL="2237801" indent="0">
              <a:buNone/>
              <a:defRPr sz="1958"/>
            </a:lvl6pPr>
            <a:lvl7pPr marL="2685362" indent="0">
              <a:buNone/>
              <a:defRPr sz="1958"/>
            </a:lvl7pPr>
            <a:lvl8pPr marL="3132921" indent="0">
              <a:buNone/>
              <a:defRPr sz="1958"/>
            </a:lvl8pPr>
            <a:lvl9pPr marL="3580482" indent="0">
              <a:buNone/>
              <a:defRPr sz="1958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66"/>
            </a:lvl1pPr>
            <a:lvl2pPr marL="447560" indent="0">
              <a:buNone/>
              <a:defRPr sz="1371"/>
            </a:lvl2pPr>
            <a:lvl3pPr marL="895121" indent="0">
              <a:buNone/>
              <a:defRPr sz="1175"/>
            </a:lvl3pPr>
            <a:lvl4pPr marL="1342680" indent="0">
              <a:buNone/>
              <a:defRPr sz="979"/>
            </a:lvl4pPr>
            <a:lvl5pPr marL="1790241" indent="0">
              <a:buNone/>
              <a:defRPr sz="979"/>
            </a:lvl5pPr>
            <a:lvl6pPr marL="2237801" indent="0">
              <a:buNone/>
              <a:defRPr sz="979"/>
            </a:lvl6pPr>
            <a:lvl7pPr marL="2685362" indent="0">
              <a:buNone/>
              <a:defRPr sz="979"/>
            </a:lvl7pPr>
            <a:lvl8pPr marL="3132921" indent="0">
              <a:buNone/>
              <a:defRPr sz="979"/>
            </a:lvl8pPr>
            <a:lvl9pPr marL="3580482" indent="0">
              <a:buNone/>
              <a:defRPr sz="97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02A9-9EF4-473A-9030-D62432D2028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1EF50-25EB-4CBD-9601-03E1ADF1B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828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02A9-9EF4-473A-9030-D62432D2028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1EF50-25EB-4CBD-9601-03E1ADF1B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965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02A9-9EF4-473A-9030-D62432D2028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1EF50-25EB-4CBD-9601-03E1ADF1B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985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1E0EA-A8BA-4FE3-B5B2-032E11A5725A}" type="datetimeFigureOut">
              <a:rPr lang="en-US"/>
              <a:pPr>
                <a:defRPr/>
              </a:pPr>
              <a:t>5/6/2025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7EAA9-3DA9-4C54-9850-128F2F7F75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171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A6D24-25A5-4721-99ED-0BB43BFE2CD8}" type="datetimeFigureOut">
              <a:rPr lang="en-US"/>
              <a:pPr>
                <a:defRPr/>
              </a:pPr>
              <a:t>5/6/2025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3D458-47E6-424B-8C34-7A502625BC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791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D9866-4C18-4339-B402-E8743E4BEDCA}" type="datetimeFigureOut">
              <a:rPr lang="en-US"/>
              <a:pPr>
                <a:defRPr/>
              </a:pPr>
              <a:t>5/6/2025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6C028-8086-4994-9487-0A9ABA64DA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76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B63C1-4B39-4777-BE49-9E5B331898CD}" type="datetimeFigureOut">
              <a:rPr lang="en-US"/>
              <a:pPr>
                <a:defRPr/>
              </a:pPr>
              <a:t>5/6/2025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D0387-CB91-485A-8490-63D96D7AF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B7A7E-573E-4563-9A6C-AD3D8A0021AE}" type="datetimeFigureOut">
              <a:rPr lang="en-US"/>
              <a:pPr>
                <a:defRPr/>
              </a:pPr>
              <a:t>5/6/2025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B176D-BA14-4870-B77F-991ACD0639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86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CC8465-4A21-4ED0-B450-B486916C5CA5}" type="datetimeFigureOut">
              <a:rPr lang="en-US"/>
              <a:pPr>
                <a:defRPr/>
              </a:pPr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1A6E0BB-9F90-4D5C-B966-658800FBB5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86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353E2-B497-4C5E-8A93-E903133CAEAB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BC94-8CD3-4E3D-BE22-01A44C348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B6E74-331F-4044-B34A-01B0A1942334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A7CC7-8C9F-4D87-A720-801FD5527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449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F02A9-9EF4-473A-9030-D62432D2028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1EF50-25EB-4CBD-9601-03E1ADF1B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2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xStyles>
    <p:titleStyle>
      <a:lvl1pPr algn="l" defTabSz="895121" rtl="0" eaLnBrk="1" latinLnBrk="0" hangingPunct="1">
        <a:lnSpc>
          <a:spcPct val="90000"/>
        </a:lnSpc>
        <a:spcBef>
          <a:spcPct val="0"/>
        </a:spcBef>
        <a:buNone/>
        <a:defRPr sz="430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780" indent="-223780" algn="l" defTabSz="895121" rtl="0" eaLnBrk="1" latinLnBrk="0" hangingPunct="1">
        <a:lnSpc>
          <a:spcPct val="90000"/>
        </a:lnSpc>
        <a:spcBef>
          <a:spcPts val="979"/>
        </a:spcBef>
        <a:buFont typeface="Arial" panose="020B0604020202020204" pitchFamily="34" charset="0"/>
        <a:buChar char="•"/>
        <a:defRPr sz="2741" kern="1200">
          <a:solidFill>
            <a:schemeClr val="tx1"/>
          </a:solidFill>
          <a:latin typeface="+mn-lt"/>
          <a:ea typeface="+mn-ea"/>
          <a:cs typeface="+mn-cs"/>
        </a:defRPr>
      </a:lvl1pPr>
      <a:lvl2pPr marL="671340" indent="-223780" algn="l" defTabSz="895121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2349" kern="1200">
          <a:solidFill>
            <a:schemeClr val="tx1"/>
          </a:solidFill>
          <a:latin typeface="+mn-lt"/>
          <a:ea typeface="+mn-ea"/>
          <a:cs typeface="+mn-cs"/>
        </a:defRPr>
      </a:lvl2pPr>
      <a:lvl3pPr marL="1118901" indent="-223780" algn="l" defTabSz="895121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3pPr>
      <a:lvl4pPr marL="1566461" indent="-223780" algn="l" defTabSz="895121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1762" kern="1200">
          <a:solidFill>
            <a:schemeClr val="tx1"/>
          </a:solidFill>
          <a:latin typeface="+mn-lt"/>
          <a:ea typeface="+mn-ea"/>
          <a:cs typeface="+mn-cs"/>
        </a:defRPr>
      </a:lvl4pPr>
      <a:lvl5pPr marL="2014021" indent="-223780" algn="l" defTabSz="895121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1762" kern="1200">
          <a:solidFill>
            <a:schemeClr val="tx1"/>
          </a:solidFill>
          <a:latin typeface="+mn-lt"/>
          <a:ea typeface="+mn-ea"/>
          <a:cs typeface="+mn-cs"/>
        </a:defRPr>
      </a:lvl5pPr>
      <a:lvl6pPr marL="2461581" indent="-223780" algn="l" defTabSz="895121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1762" kern="1200">
          <a:solidFill>
            <a:schemeClr val="tx1"/>
          </a:solidFill>
          <a:latin typeface="+mn-lt"/>
          <a:ea typeface="+mn-ea"/>
          <a:cs typeface="+mn-cs"/>
        </a:defRPr>
      </a:lvl6pPr>
      <a:lvl7pPr marL="2909141" indent="-223780" algn="l" defTabSz="895121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1762" kern="1200">
          <a:solidFill>
            <a:schemeClr val="tx1"/>
          </a:solidFill>
          <a:latin typeface="+mn-lt"/>
          <a:ea typeface="+mn-ea"/>
          <a:cs typeface="+mn-cs"/>
        </a:defRPr>
      </a:lvl7pPr>
      <a:lvl8pPr marL="3356702" indent="-223780" algn="l" defTabSz="895121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1762" kern="1200">
          <a:solidFill>
            <a:schemeClr val="tx1"/>
          </a:solidFill>
          <a:latin typeface="+mn-lt"/>
          <a:ea typeface="+mn-ea"/>
          <a:cs typeface="+mn-cs"/>
        </a:defRPr>
      </a:lvl8pPr>
      <a:lvl9pPr marL="3804262" indent="-223780" algn="l" defTabSz="895121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17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5121" rtl="0" eaLnBrk="1" latinLnBrk="0" hangingPunct="1">
        <a:defRPr sz="1762" kern="1200">
          <a:solidFill>
            <a:schemeClr val="tx1"/>
          </a:solidFill>
          <a:latin typeface="+mn-lt"/>
          <a:ea typeface="+mn-ea"/>
          <a:cs typeface="+mn-cs"/>
        </a:defRPr>
      </a:lvl1pPr>
      <a:lvl2pPr marL="447560" algn="l" defTabSz="895121" rtl="0" eaLnBrk="1" latinLnBrk="0" hangingPunct="1">
        <a:defRPr sz="1762" kern="1200">
          <a:solidFill>
            <a:schemeClr val="tx1"/>
          </a:solidFill>
          <a:latin typeface="+mn-lt"/>
          <a:ea typeface="+mn-ea"/>
          <a:cs typeface="+mn-cs"/>
        </a:defRPr>
      </a:lvl2pPr>
      <a:lvl3pPr marL="895121" algn="l" defTabSz="895121" rtl="0" eaLnBrk="1" latinLnBrk="0" hangingPunct="1">
        <a:defRPr sz="1762" kern="1200">
          <a:solidFill>
            <a:schemeClr val="tx1"/>
          </a:solidFill>
          <a:latin typeface="+mn-lt"/>
          <a:ea typeface="+mn-ea"/>
          <a:cs typeface="+mn-cs"/>
        </a:defRPr>
      </a:lvl3pPr>
      <a:lvl4pPr marL="1342680" algn="l" defTabSz="895121" rtl="0" eaLnBrk="1" latinLnBrk="0" hangingPunct="1">
        <a:defRPr sz="1762" kern="1200">
          <a:solidFill>
            <a:schemeClr val="tx1"/>
          </a:solidFill>
          <a:latin typeface="+mn-lt"/>
          <a:ea typeface="+mn-ea"/>
          <a:cs typeface="+mn-cs"/>
        </a:defRPr>
      </a:lvl4pPr>
      <a:lvl5pPr marL="1790241" algn="l" defTabSz="895121" rtl="0" eaLnBrk="1" latinLnBrk="0" hangingPunct="1">
        <a:defRPr sz="1762" kern="1200">
          <a:solidFill>
            <a:schemeClr val="tx1"/>
          </a:solidFill>
          <a:latin typeface="+mn-lt"/>
          <a:ea typeface="+mn-ea"/>
          <a:cs typeface="+mn-cs"/>
        </a:defRPr>
      </a:lvl5pPr>
      <a:lvl6pPr marL="2237801" algn="l" defTabSz="895121" rtl="0" eaLnBrk="1" latinLnBrk="0" hangingPunct="1">
        <a:defRPr sz="1762" kern="1200">
          <a:solidFill>
            <a:schemeClr val="tx1"/>
          </a:solidFill>
          <a:latin typeface="+mn-lt"/>
          <a:ea typeface="+mn-ea"/>
          <a:cs typeface="+mn-cs"/>
        </a:defRPr>
      </a:lvl6pPr>
      <a:lvl7pPr marL="2685362" algn="l" defTabSz="895121" rtl="0" eaLnBrk="1" latinLnBrk="0" hangingPunct="1">
        <a:defRPr sz="1762" kern="1200">
          <a:solidFill>
            <a:schemeClr val="tx1"/>
          </a:solidFill>
          <a:latin typeface="+mn-lt"/>
          <a:ea typeface="+mn-ea"/>
          <a:cs typeface="+mn-cs"/>
        </a:defRPr>
      </a:lvl7pPr>
      <a:lvl8pPr marL="3132921" algn="l" defTabSz="895121" rtl="0" eaLnBrk="1" latinLnBrk="0" hangingPunct="1">
        <a:defRPr sz="1762" kern="1200">
          <a:solidFill>
            <a:schemeClr val="tx1"/>
          </a:solidFill>
          <a:latin typeface="+mn-lt"/>
          <a:ea typeface="+mn-ea"/>
          <a:cs typeface="+mn-cs"/>
        </a:defRPr>
      </a:lvl8pPr>
      <a:lvl9pPr marL="3580482" algn="l" defTabSz="895121" rtl="0" eaLnBrk="1" latinLnBrk="0" hangingPunct="1">
        <a:defRPr sz="17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6" Type="http://schemas.microsoft.com/office/2007/relationships/hdphoto" Target="../media/hdphoto2.wdp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4.pn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Relationship Id="rId9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0.gif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5.xml"/><Relationship Id="rId7" Type="http://schemas.microsoft.com/office/2007/relationships/hdphoto" Target="../media/hdphoto7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3.gif"/><Relationship Id="rId5" Type="http://schemas.openxmlformats.org/officeDocument/2006/relationships/image" Target="../media/image9.png"/><Relationship Id="rId10" Type="http://schemas.openxmlformats.org/officeDocument/2006/relationships/image" Target="../media/image12.gif"/><Relationship Id="rId4" Type="http://schemas.openxmlformats.org/officeDocument/2006/relationships/image" Target="../media/image8.png"/><Relationship Id="rId9" Type="http://schemas.microsoft.com/office/2007/relationships/hdphoto" Target="../media/hdphoto8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png"/><Relationship Id="rId3" Type="http://schemas.openxmlformats.org/officeDocument/2006/relationships/notesSlide" Target="../notesSlides/notesSlide3.xml"/><Relationship Id="rId7" Type="http://schemas.openxmlformats.org/officeDocument/2006/relationships/customXml" Target="../ink/ink2.xml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60.png"/><Relationship Id="rId11" Type="http://schemas.openxmlformats.org/officeDocument/2006/relationships/image" Target="../media/image38.png"/><Relationship Id="rId5" Type="http://schemas.openxmlformats.org/officeDocument/2006/relationships/customXml" Target="../ink/ink1.xml"/><Relationship Id="rId10" Type="http://schemas.openxmlformats.org/officeDocument/2006/relationships/customXml" Target="../ink/ink3.xml"/><Relationship Id="rId4" Type="http://schemas.openxmlformats.org/officeDocument/2006/relationships/image" Target="../media/image36.png"/><Relationship Id="rId9" Type="http://schemas.openxmlformats.org/officeDocument/2006/relationships/image" Target="../media/image18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9.png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5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1.mp3"/><Relationship Id="rId9" Type="http://schemas.microsoft.com/office/2007/relationships/media" Target="../media/media5.mp3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9.png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5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1.mp3"/><Relationship Id="rId9" Type="http://schemas.microsoft.com/office/2007/relationships/media" Target="../media/media5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5.xml"/><Relationship Id="rId5" Type="http://schemas.microsoft.com/office/2007/relationships/media" Target="../media/media4.mp3"/><Relationship Id="rId10" Type="http://schemas.openxmlformats.org/officeDocument/2006/relationships/video" Target="../media/media2.mp4"/><Relationship Id="rId4" Type="http://schemas.openxmlformats.org/officeDocument/2006/relationships/audio" Target="../media/media3.mp3"/><Relationship Id="rId9" Type="http://schemas.microsoft.com/office/2007/relationships/media" Target="../media/media2.mp4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5.xml"/><Relationship Id="rId5" Type="http://schemas.microsoft.com/office/2007/relationships/media" Target="../media/media4.mp3"/><Relationship Id="rId10" Type="http://schemas.openxmlformats.org/officeDocument/2006/relationships/video" Target="../media/media2.mp4"/><Relationship Id="rId4" Type="http://schemas.openxmlformats.org/officeDocument/2006/relationships/audio" Target="../media/media3.mp3"/><Relationship Id="rId9" Type="http://schemas.microsoft.com/office/2007/relationships/media" Target="../media/media2.mp4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5.xml"/><Relationship Id="rId5" Type="http://schemas.microsoft.com/office/2007/relationships/media" Target="../media/media4.mp3"/><Relationship Id="rId10" Type="http://schemas.openxmlformats.org/officeDocument/2006/relationships/video" Target="../media/media2.mp4"/><Relationship Id="rId4" Type="http://schemas.openxmlformats.org/officeDocument/2006/relationships/audio" Target="../media/media3.mp3"/><Relationship Id="rId9" Type="http://schemas.microsoft.com/office/2007/relationships/media" Target="../media/media2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5.xml"/><Relationship Id="rId5" Type="http://schemas.microsoft.com/office/2007/relationships/media" Target="../media/media4.mp3"/><Relationship Id="rId10" Type="http://schemas.openxmlformats.org/officeDocument/2006/relationships/video" Target="../media/media2.mp4"/><Relationship Id="rId4" Type="http://schemas.openxmlformats.org/officeDocument/2006/relationships/audio" Target="../media/media3.mp3"/><Relationship Id="rId9" Type="http://schemas.microsoft.com/office/2007/relationships/media" Target="../media/media2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 descr="179 zalo cuc tran">
            <a:extLst>
              <a:ext uri="{FF2B5EF4-FFF2-40B4-BE49-F238E27FC236}">
                <a16:creationId xmlns:a16="http://schemas.microsoft.com/office/drawing/2014/main" xmlns="" id="{BFA715C6-681C-3943-8EEE-9D4A2275CC98}"/>
              </a:ext>
            </a:extLst>
          </p:cNvPr>
          <p:cNvGrpSpPr/>
          <p:nvPr/>
        </p:nvGrpSpPr>
        <p:grpSpPr>
          <a:xfrm>
            <a:off x="2194424" y="915926"/>
            <a:ext cx="7896117" cy="5181065"/>
            <a:chOff x="2137569" y="1147591"/>
            <a:chExt cx="7916863" cy="456281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EFA6767A-6499-50CE-77CF-6BF071D36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824" b="97941" l="2790" r="95494">
                          <a14:foregroundMark x1="6223" y1="40000" x2="6223" y2="40000"/>
                          <a14:foregroundMark x1="6223" y1="40000" x2="6223" y2="40000"/>
                          <a14:foregroundMark x1="6223" y1="40000" x2="6223" y2="40000"/>
                          <a14:foregroundMark x1="11373" y1="17647" x2="11373" y2="17647"/>
                          <a14:foregroundMark x1="11373" y1="17647" x2="11373" y2="17647"/>
                          <a14:foregroundMark x1="11373" y1="17647" x2="11373" y2="17647"/>
                          <a14:foregroundMark x1="17382" y1="15882" x2="46996" y2="12647"/>
                          <a14:foregroundMark x1="46996" y1="12647" x2="62232" y2="13529"/>
                          <a14:foregroundMark x1="62232" y1="13529" x2="82403" y2="27941"/>
                          <a14:foregroundMark x1="82403" y1="27941" x2="93348" y2="58529"/>
                          <a14:foregroundMark x1="93348" y1="58529" x2="91631" y2="79706"/>
                          <a14:foregroundMark x1="91631" y1="79706" x2="91202" y2="80882"/>
                          <a14:foregroundMark x1="48927" y1="94118" x2="23820" y2="87647"/>
                          <a14:foregroundMark x1="9442" y1="18529" x2="45279" y2="6176"/>
                          <a14:foregroundMark x1="45279" y1="6176" x2="82403" y2="7647"/>
                          <a14:foregroundMark x1="66953" y1="3824" x2="88627" y2="4118"/>
                          <a14:foregroundMark x1="89270" y1="5882" x2="95494" y2="58824"/>
                          <a14:foregroundMark x1="95494" y1="58824" x2="94850" y2="60588"/>
                          <a14:foregroundMark x1="84979" y1="88529" x2="84979" y2="88529"/>
                          <a14:foregroundMark x1="84979" y1="88529" x2="84979" y2="88529"/>
                          <a14:foregroundMark x1="93133" y1="85882" x2="50429" y2="88824"/>
                          <a14:foregroundMark x1="4936" y1="20294" x2="3004" y2="40588"/>
                          <a14:foregroundMark x1="3648" y1="44412" x2="5579" y2="77353"/>
                          <a14:foregroundMark x1="5579" y1="77353" x2="6223" y2="80000"/>
                          <a14:foregroundMark x1="7725" y1="81765" x2="11803" y2="95294"/>
                          <a14:foregroundMark x1="13948" y1="97353" x2="36910" y2="97353"/>
                          <a14:foregroundMark x1="38841" y1="97941" x2="64592" y2="92941"/>
                          <a14:foregroundMark x1="64592" y1="92941" x2="65665" y2="92941"/>
                          <a14:foregroundMark x1="58584" y1="96176" x2="83047" y2="90588"/>
                          <a14:foregroundMark x1="83047" y1="90588" x2="83047" y2="90588"/>
                          <a14:foregroundMark x1="81760" y1="90294" x2="93991" y2="86176"/>
                          <a14:foregroundMark x1="93991" y1="86176" x2="94206" y2="861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37569" y="1147591"/>
              <a:ext cx="7916863" cy="4562819"/>
            </a:xfrm>
            <a:prstGeom prst="rect">
              <a:avLst/>
            </a:prstGeom>
          </p:spPr>
        </p:pic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xmlns="" id="{7BB72E26-0366-A361-63C5-BE300A32F0D3}"/>
                </a:ext>
              </a:extLst>
            </p:cNvPr>
            <p:cNvSpPr/>
            <p:nvPr/>
          </p:nvSpPr>
          <p:spPr>
            <a:xfrm>
              <a:off x="3614058" y="2381403"/>
              <a:ext cx="5268686" cy="207448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048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2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0" name="TextBox 39" descr="179 zalo cuc tran">
            <a:extLst>
              <a:ext uri="{FF2B5EF4-FFF2-40B4-BE49-F238E27FC236}">
                <a16:creationId xmlns:a16="http://schemas.microsoft.com/office/drawing/2014/main" xmlns="" id="{6B5AF62E-B393-3C51-D4AA-1CA71D939D83}"/>
              </a:ext>
            </a:extLst>
          </p:cNvPr>
          <p:cNvSpPr txBox="1"/>
          <p:nvPr/>
        </p:nvSpPr>
        <p:spPr>
          <a:xfrm>
            <a:off x="3370556" y="1926343"/>
            <a:ext cx="5639685" cy="1087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CHÀO MỪNG</a:t>
            </a:r>
          </a:p>
        </p:txBody>
      </p:sp>
      <p:sp>
        <p:nvSpPr>
          <p:cNvPr id="41" name="TextBox 40" descr="179 zalo cuc tran">
            <a:extLst>
              <a:ext uri="{FF2B5EF4-FFF2-40B4-BE49-F238E27FC236}">
                <a16:creationId xmlns:a16="http://schemas.microsoft.com/office/drawing/2014/main" xmlns="" id="{1181AEB6-9A33-EC4C-1759-29312A122B67}"/>
              </a:ext>
            </a:extLst>
          </p:cNvPr>
          <p:cNvSpPr txBox="1"/>
          <p:nvPr/>
        </p:nvSpPr>
        <p:spPr>
          <a:xfrm>
            <a:off x="4003435" y="3022287"/>
            <a:ext cx="4275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5896F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QUÍ THẦY CÔ</a:t>
            </a:r>
          </a:p>
        </p:txBody>
      </p:sp>
      <p:sp>
        <p:nvSpPr>
          <p:cNvPr id="42" name="TextBox 41" descr="179 zalo cuc tran">
            <a:extLst>
              <a:ext uri="{FF2B5EF4-FFF2-40B4-BE49-F238E27FC236}">
                <a16:creationId xmlns:a16="http://schemas.microsoft.com/office/drawing/2014/main" xmlns="" id="{66861B81-5D8E-569E-B728-14A6B508932B}"/>
              </a:ext>
            </a:extLst>
          </p:cNvPr>
          <p:cNvSpPr txBox="1"/>
          <p:nvPr/>
        </p:nvSpPr>
        <p:spPr>
          <a:xfrm>
            <a:off x="3612797" y="3987570"/>
            <a:ext cx="54938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Dự giờ - Thăm lớp</a:t>
            </a:r>
          </a:p>
        </p:txBody>
      </p:sp>
      <p:pic>
        <p:nvPicPr>
          <p:cNvPr id="46" name="Picture 45" descr="179 zalo cuc tran">
            <a:extLst>
              <a:ext uri="{FF2B5EF4-FFF2-40B4-BE49-F238E27FC236}">
                <a16:creationId xmlns:a16="http://schemas.microsoft.com/office/drawing/2014/main" xmlns="" id="{8556D508-2D5B-0BCB-422B-4D252816BB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41" b="97030" l="3883" r="93204">
                        <a14:foregroundMark x1="51456" y1="7591" x2="51456" y2="7591"/>
                        <a14:foregroundMark x1="51456" y1="7591" x2="51456" y2="7591"/>
                        <a14:foregroundMark x1="51456" y1="5941" x2="51456" y2="5941"/>
                        <a14:foregroundMark x1="51456" y1="5941" x2="51456" y2="5941"/>
                        <a14:foregroundMark x1="51456" y1="5941" x2="51456" y2="5941"/>
                        <a14:foregroundMark x1="34951" y1="27723" x2="37864" y2="34323"/>
                        <a14:foregroundMark x1="93204" y1="48185" x2="93204" y2="48185"/>
                        <a14:foregroundMark x1="93204" y1="48185" x2="93204" y2="48185"/>
                        <a14:foregroundMark x1="51780" y1="97030" x2="51780" y2="97030"/>
                        <a14:foregroundMark x1="51780" y1="97030" x2="51780" y2="97030"/>
                        <a14:foregroundMark x1="47249" y1="97030" x2="47249" y2="97030"/>
                        <a14:foregroundMark x1="46926" y1="97030" x2="46926" y2="97030"/>
                        <a14:foregroundMark x1="5502" y1="60726" x2="5502" y2="60726"/>
                        <a14:foregroundMark x1="5502" y1="60726" x2="5502" y2="60726"/>
                        <a14:foregroundMark x1="5502" y1="60726" x2="5502" y2="60726"/>
                        <a14:foregroundMark x1="3883" y1="54785" x2="11650" y2="73267"/>
                        <a14:foregroundMark x1="11650" y1="73267" x2="24272" y2="87129"/>
                        <a14:foregroundMark x1="24272" y1="87129" x2="27184" y2="89109"/>
                        <a14:foregroundMark x1="31715" y1="93069" x2="31715" y2="93069"/>
                        <a14:foregroundMark x1="31715" y1="93069" x2="31715" y2="93069"/>
                        <a14:foregroundMark x1="31715" y1="93069" x2="31715" y2="93069"/>
                        <a14:foregroundMark x1="31715" y1="93069" x2="16181" y2="82508"/>
                        <a14:foregroundMark x1="16181" y1="82508" x2="5502" y2="65347"/>
                        <a14:foregroundMark x1="5502" y1="65347" x2="3560" y2="47195"/>
                        <a14:foregroundMark x1="3560" y1="47195" x2="10032" y2="320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9201" y="4715996"/>
            <a:ext cx="1784771" cy="1750115"/>
          </a:xfrm>
          <a:prstGeom prst="rect">
            <a:avLst/>
          </a:prstGeom>
        </p:spPr>
      </p:pic>
      <p:pic>
        <p:nvPicPr>
          <p:cNvPr id="47" name="Picture 46" descr="179 zalo cuc tran">
            <a:extLst>
              <a:ext uri="{FF2B5EF4-FFF2-40B4-BE49-F238E27FC236}">
                <a16:creationId xmlns:a16="http://schemas.microsoft.com/office/drawing/2014/main" xmlns="" id="{970BD3E6-F5E9-62EA-4A8D-BF2864DBC0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50" b="23900" l="7500" r="34900">
                        <a14:foregroundMark x1="11800" y1="16550" x2="11800" y2="16550"/>
                        <a14:foregroundMark x1="11800" y1="16550" x2="11800" y2="16550"/>
                        <a14:foregroundMark x1="14850" y1="15650" x2="7500" y2="17700"/>
                        <a14:foregroundMark x1="12050" y1="23550" x2="22950" y2="23900"/>
                        <a14:foregroundMark x1="22950" y1="23900" x2="27950" y2="23550"/>
                        <a14:foregroundMark x1="34900" y1="14150" x2="34250" y2="1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0" t="5099" r="62991" b="74984"/>
          <a:stretch/>
        </p:blipFill>
        <p:spPr>
          <a:xfrm>
            <a:off x="229549" y="211464"/>
            <a:ext cx="3451787" cy="2295861"/>
          </a:xfrm>
          <a:prstGeom prst="rect">
            <a:avLst/>
          </a:prstGeom>
        </p:spPr>
      </p:pic>
      <p:pic>
        <p:nvPicPr>
          <p:cNvPr id="48" name="Picture 47" descr="179 zalo cuc tran">
            <a:extLst>
              <a:ext uri="{FF2B5EF4-FFF2-40B4-BE49-F238E27FC236}">
                <a16:creationId xmlns:a16="http://schemas.microsoft.com/office/drawing/2014/main" xmlns="" id="{88F28C5F-9301-11CC-3CEC-7EA10D45FC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94" b="92347" l="3667" r="91667">
                        <a14:foregroundMark x1="6000" y1="45408" x2="6000" y2="45408"/>
                        <a14:foregroundMark x1="6000" y1="45408" x2="6000" y2="45408"/>
                        <a14:foregroundMark x1="3667" y1="65306" x2="3667" y2="65306"/>
                        <a14:foregroundMark x1="3667" y1="65306" x2="3667" y2="65306"/>
                        <a14:foregroundMark x1="3667" y1="65306" x2="3667" y2="65306"/>
                        <a14:foregroundMark x1="52000" y1="90306" x2="52000" y2="90306"/>
                        <a14:foregroundMark x1="52000" y1="90306" x2="52000" y2="90306"/>
                        <a14:foregroundMark x1="90667" y1="67857" x2="90667" y2="67857"/>
                        <a14:foregroundMark x1="90667" y1="67857" x2="90667" y2="67857"/>
                        <a14:foregroundMark x1="91667" y1="48980" x2="91667" y2="48980"/>
                        <a14:foregroundMark x1="91667" y1="48980" x2="91667" y2="48980"/>
                        <a14:foregroundMark x1="50667" y1="92347" x2="50667" y2="92347"/>
                        <a14:foregroundMark x1="50667" y1="92347" x2="50667" y2="923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12857" y="43437"/>
            <a:ext cx="3359675" cy="2194988"/>
          </a:xfrm>
          <a:prstGeom prst="rect">
            <a:avLst/>
          </a:prstGeom>
        </p:spPr>
      </p:pic>
      <p:pic>
        <p:nvPicPr>
          <p:cNvPr id="49" name="Picture 48" descr="179 zalo cuc tran">
            <a:extLst>
              <a:ext uri="{FF2B5EF4-FFF2-40B4-BE49-F238E27FC236}">
                <a16:creationId xmlns:a16="http://schemas.microsoft.com/office/drawing/2014/main" xmlns="" id="{30C5C94E-6477-289D-D8C4-FAD210CBA18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450" b="50500" l="71050" r="92750">
                        <a14:foregroundMark x1="82000" y1="50500" x2="82000" y2="50500"/>
                        <a14:foregroundMark x1="77850" y1="49500" x2="80550" y2="49650"/>
                        <a14:foregroundMark x1="71050" y1="49600" x2="71050" y2="49600"/>
                        <a14:foregroundMark x1="71050" y1="49600" x2="71050" y2="4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77" t="28109" r="4659" b="48045"/>
          <a:stretch/>
        </p:blipFill>
        <p:spPr>
          <a:xfrm>
            <a:off x="9725965" y="4418135"/>
            <a:ext cx="2398323" cy="2228403"/>
          </a:xfrm>
          <a:prstGeom prst="rect">
            <a:avLst/>
          </a:prstGeom>
        </p:spPr>
      </p:pic>
      <p:pic>
        <p:nvPicPr>
          <p:cNvPr id="51" name="Picture 50" descr="179 zalo cuc tran">
            <a:extLst>
              <a:ext uri="{FF2B5EF4-FFF2-40B4-BE49-F238E27FC236}">
                <a16:creationId xmlns:a16="http://schemas.microsoft.com/office/drawing/2014/main" xmlns="" id="{A46E29E6-9FD3-468F-6FF2-720133B9EC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018" b="94035" l="6022" r="98495">
                        <a14:foregroundMark x1="23871" y1="49474" x2="23871" y2="49474"/>
                        <a14:foregroundMark x1="23871" y1="50175" x2="23871" y2="50175"/>
                        <a14:foregroundMark x1="31828" y1="24211" x2="17204" y2="77193"/>
                        <a14:foregroundMark x1="36559" y1="41754" x2="35914" y2="78596"/>
                        <a14:foregroundMark x1="36989" y1="89474" x2="36989" y2="89474"/>
                        <a14:foregroundMark x1="28387" y1="75439" x2="39570" y2="88421"/>
                        <a14:foregroundMark x1="39570" y1="88421" x2="40215" y2="90877"/>
                        <a14:foregroundMark x1="42151" y1="91579" x2="50108" y2="71930"/>
                        <a14:foregroundMark x1="50108" y1="71930" x2="95699" y2="22807"/>
                        <a14:foregroundMark x1="95699" y1="22807" x2="95699" y2="22807"/>
                        <a14:foregroundMark x1="33548" y1="8070" x2="46882" y2="7719"/>
                        <a14:foregroundMark x1="46882" y1="7719" x2="98495" y2="18246"/>
                        <a14:foregroundMark x1="33763" y1="31228" x2="27957" y2="62456"/>
                        <a14:foregroundMark x1="35484" y1="16842" x2="16774" y2="55088"/>
                        <a14:foregroundMark x1="6022" y1="46667" x2="6022" y2="46667"/>
                        <a14:foregroundMark x1="6022" y1="46667" x2="6022" y2="46667"/>
                        <a14:foregroundMark x1="34194" y1="26667" x2="28387" y2="63509"/>
                        <a14:foregroundMark x1="21505" y1="70175" x2="35484" y2="64211"/>
                        <a14:foregroundMark x1="14839" y1="45614" x2="21075" y2="51930"/>
                        <a14:foregroundMark x1="10108" y1="54386" x2="10108" y2="54386"/>
                        <a14:foregroundMark x1="10108" y1="54386" x2="10108" y2="54386"/>
                        <a14:foregroundMark x1="15054" y1="92982" x2="15054" y2="92982"/>
                        <a14:foregroundMark x1="15054" y1="92982" x2="15054" y2="92982"/>
                        <a14:foregroundMark x1="20645" y1="87368" x2="20645" y2="87368"/>
                        <a14:foregroundMark x1="20645" y1="87368" x2="20645" y2="87368"/>
                        <a14:foregroundMark x1="27957" y1="79649" x2="27957" y2="79649"/>
                        <a14:foregroundMark x1="27957" y1="79649" x2="27957" y2="79649"/>
                        <a14:foregroundMark x1="31183" y1="84211" x2="31183" y2="84211"/>
                        <a14:foregroundMark x1="31183" y1="84211" x2="31183" y2="84211"/>
                        <a14:foregroundMark x1="40000" y1="94035" x2="40000" y2="94035"/>
                        <a14:foregroundMark x1="40000" y1="94035" x2="40000" y2="940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7527" y="2632118"/>
            <a:ext cx="2984479" cy="1829197"/>
          </a:xfrm>
          <a:prstGeom prst="rect">
            <a:avLst/>
          </a:prstGeom>
        </p:spPr>
      </p:pic>
      <p:pic>
        <p:nvPicPr>
          <p:cNvPr id="53" name="Picture 52" descr="179 zalo cuc tran">
            <a:extLst>
              <a:ext uri="{FF2B5EF4-FFF2-40B4-BE49-F238E27FC236}">
                <a16:creationId xmlns:a16="http://schemas.microsoft.com/office/drawing/2014/main" xmlns="" id="{107C0F1B-FDE6-7F9B-E002-455A784F41B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186" b="97541" l="4110" r="95548">
                        <a14:foregroundMark x1="6507" y1="9836" x2="13356" y2="71585"/>
                        <a14:foregroundMark x1="13356" y1="71585" x2="20205" y2="82787"/>
                        <a14:foregroundMark x1="20205" y1="82787" x2="39726" y2="93989"/>
                        <a14:foregroundMark x1="39726" y1="93989" x2="58219" y2="91530"/>
                        <a14:foregroundMark x1="58219" y1="91530" x2="62329" y2="88798"/>
                        <a14:foregroundMark x1="85959" y1="8470" x2="86301" y2="30601"/>
                        <a14:foregroundMark x1="11644" y1="7104" x2="79452" y2="5738"/>
                        <a14:foregroundMark x1="79452" y1="5738" x2="86644" y2="6284"/>
                        <a14:foregroundMark x1="90753" y1="6831" x2="91438" y2="91530"/>
                        <a14:foregroundMark x1="29452" y1="96175" x2="65207" y2="97760"/>
                        <a14:foregroundMark x1="88409" y1="97616" x2="89384" y2="97541"/>
                        <a14:foregroundMark x1="89384" y1="97541" x2="95548" y2="95082"/>
                        <a14:foregroundMark x1="92466" y1="37432" x2="94178" y2="94262"/>
                        <a14:foregroundMark x1="91781" y1="9563" x2="92808" y2="38798"/>
                        <a14:foregroundMark x1="82877" y1="2459" x2="82877" y2="2459"/>
                        <a14:foregroundMark x1="82877" y1="2459" x2="82877" y2="2459"/>
                        <a14:foregroundMark x1="4110" y1="7104" x2="5479" y2="21585"/>
                        <a14:backgroundMark x1="64041" y1="99180" x2="79795" y2="99727"/>
                        <a14:backgroundMark x1="79795" y1="99727" x2="86986" y2="994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01813">
            <a:off x="321935" y="3296817"/>
            <a:ext cx="2720216" cy="340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26445"/>
      </p:ext>
    </p:extLst>
  </p:cSld>
  <p:clrMapOvr>
    <a:masterClrMapping/>
  </p:clrMapOvr>
  <p:transition spd="slow">
    <p:fad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on đường trở thành tay đua chuyên nghiệp tại Việt Nam - Motosaigon">
            <a:extLst>
              <a:ext uri="{FF2B5EF4-FFF2-40B4-BE49-F238E27FC236}">
                <a16:creationId xmlns:a16="http://schemas.microsoft.com/office/drawing/2014/main" xmlns="" id="{4A57400C-C07B-4872-A3C5-715A17A71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126" y="685800"/>
            <a:ext cx="4715914" cy="313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6B4BCAF-74DA-45D8-8325-E540B3C43A3C}"/>
              </a:ext>
            </a:extLst>
          </p:cNvPr>
          <p:cNvSpPr txBox="1"/>
          <p:nvPr/>
        </p:nvSpPr>
        <p:spPr>
          <a:xfrm>
            <a:off x="762000" y="457200"/>
            <a:ext cx="61221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gì làm một vật chuyển động tròn? </a:t>
            </a:r>
          </a:p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hiểu biết về chuyển động tròn giữ vai trò quan trọng như thế nào trong cuộc sống, khoa học và kỹ thuật?</a:t>
            </a:r>
            <a:endParaRPr lang="en-US" sz="2800" dirty="0">
              <a:solidFill>
                <a:srgbClr val="33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6B4BCAF-74DA-45D8-8325-E540B3C43A3C}"/>
              </a:ext>
            </a:extLst>
          </p:cNvPr>
          <p:cNvSpPr txBox="1"/>
          <p:nvPr/>
        </p:nvSpPr>
        <p:spPr>
          <a:xfrm>
            <a:off x="7162800" y="3973057"/>
            <a:ext cx="4553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1.1. </a:t>
            </a:r>
            <a:r>
              <a:rPr lang="en-US" sz="24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 viên đua mô tô thực hiện một chuyển động tròn.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6B4BCAF-74DA-45D8-8325-E540B3C43A3C}"/>
              </a:ext>
            </a:extLst>
          </p:cNvPr>
          <p:cNvSpPr txBox="1"/>
          <p:nvPr/>
        </p:nvSpPr>
        <p:spPr>
          <a:xfrm>
            <a:off x="457200" y="3049727"/>
            <a:ext cx="64269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* Mục tiêu tiết 61.</a:t>
            </a:r>
          </a:p>
          <a:p>
            <a:r>
              <a:rPr lang="en-US" sz="28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Định nghĩa radian, khái niệm tốc độ góc.</a:t>
            </a:r>
          </a:p>
          <a:p>
            <a:r>
              <a:rPr lang="en-US" sz="28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Tốc độ và vận tốc trong chuyển động tròn đều.</a:t>
            </a:r>
          </a:p>
        </p:txBody>
      </p:sp>
      <p:pic>
        <p:nvPicPr>
          <p:cNvPr id="2054" name="Picture 6" descr="Bóng Đèn, Ý Tưởng, Giác Ngộ, Kế Hoạ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96" y="398111"/>
            <a:ext cx="402993" cy="57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Bóng Đèn, Ý Tưởng, Giác Ngộ, Kế Hoạ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96" y="858679"/>
            <a:ext cx="402993" cy="57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1966009" y="4673046"/>
            <a:ext cx="4358591" cy="1803954"/>
          </a:xfrm>
          <a:prstGeom prst="wedgeEllipseCallout">
            <a:avLst>
              <a:gd name="adj1" fmla="val 26264"/>
              <a:gd name="adj2" fmla="val 61153"/>
            </a:avLst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kern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cho một số ví dụ về chuyển động tròn ?</a:t>
            </a:r>
            <a:endParaRPr kumimoji="0" lang="en-US" altLang="en-US" sz="2800" b="0" i="0" u="none" strike="noStrike" kern="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16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Bai giang Nhung\giao an\10\bai giang lop 10\1 dong hoc chat diem\5. Tron deu\427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690" y="1469908"/>
            <a:ext cx="1318392" cy="178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Bai giang Nhung\giao an\10\bai giang lop 10\1 dong hoc chat diem\5. Tron deu\chuyen-dong-du-qua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1371600"/>
            <a:ext cx="1805807" cy="197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Quạt điện quay chậm, quay yếu? Nguyên nhân và cách khắc phục">
            <a:extLst>
              <a:ext uri="{FF2B5EF4-FFF2-40B4-BE49-F238E27FC236}">
                <a16:creationId xmlns:a16="http://schemas.microsoft.com/office/drawing/2014/main" xmlns="" id="{8C648D18-2FC0-474B-8A83-49B66324E5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331" y="1469908"/>
            <a:ext cx="3124200" cy="175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1E3D236-55C3-4BE4-931E-EB2E944E3D7C}"/>
              </a:ext>
            </a:extLst>
          </p:cNvPr>
          <p:cNvSpPr/>
          <p:nvPr/>
        </p:nvSpPr>
        <p:spPr>
          <a:xfrm>
            <a:off x="1981200" y="670883"/>
            <a:ext cx="7233070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ột</a:t>
            </a:r>
            <a:r>
              <a:rPr lang="en-US" sz="28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2" descr="Bài 5. Chuyển động tròn đều - Hoc24">
            <a:extLst>
              <a:ext uri="{FF2B5EF4-FFF2-40B4-BE49-F238E27FC236}">
                <a16:creationId xmlns:a16="http://schemas.microsoft.com/office/drawing/2014/main" xmlns="" id="{FA740A75-48BC-A903-D85F-16F9F1EA1F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9" r="16039"/>
          <a:stretch/>
        </p:blipFill>
        <p:spPr bwMode="auto">
          <a:xfrm>
            <a:off x="973625" y="1343935"/>
            <a:ext cx="1792204" cy="203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179 zalo cuc tran">
            <a:extLst>
              <a:ext uri="{FF2B5EF4-FFF2-40B4-BE49-F238E27FC236}">
                <a16:creationId xmlns:a16="http://schemas.microsoft.com/office/drawing/2014/main" xmlns="" id="{B33EB198-98A6-D82C-7B4A-E48B3D392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084" y="3545956"/>
            <a:ext cx="3730716" cy="23316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179 zalo cuc tran">
            <a:extLst>
              <a:ext uri="{FF2B5EF4-FFF2-40B4-BE49-F238E27FC236}">
                <a16:creationId xmlns:a16="http://schemas.microsoft.com/office/drawing/2014/main" xmlns="" id="{E027426B-07D0-EE89-5EBD-7348642BB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164" y="3625608"/>
            <a:ext cx="1801636" cy="2252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179 zalo cuc tran">
            <a:extLst>
              <a:ext uri="{FF2B5EF4-FFF2-40B4-BE49-F238E27FC236}">
                <a16:creationId xmlns:a16="http://schemas.microsoft.com/office/drawing/2014/main" xmlns="" id="{7A1E0448-C234-5F8A-4112-D2CE7DA4C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102" y="3810001"/>
            <a:ext cx="2459097" cy="1752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179 zalo cuc tran">
            <a:extLst>
              <a:ext uri="{FF2B5EF4-FFF2-40B4-BE49-F238E27FC236}">
                <a16:creationId xmlns:a16="http://schemas.microsoft.com/office/drawing/2014/main" xmlns="" id="{DCB47B09-7933-EECC-1770-261EBE9D69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" t="17001" r="8180" b="16125"/>
          <a:stretch/>
        </p:blipFill>
        <p:spPr bwMode="auto">
          <a:xfrm>
            <a:off x="523414" y="3545957"/>
            <a:ext cx="2915571" cy="2331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1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28333" y="543037"/>
            <a:ext cx="5636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MÔ TẢ CHUYỂN ĐỘNG TRÒN</a:t>
            </a:r>
          </a:p>
        </p:txBody>
      </p:sp>
      <p:pic>
        <p:nvPicPr>
          <p:cNvPr id="17" name="Picture 2" descr="Bài 5. Chuyển động tròn đều - Hoc24">
            <a:extLst>
              <a:ext uri="{FF2B5EF4-FFF2-40B4-BE49-F238E27FC236}">
                <a16:creationId xmlns:a16="http://schemas.microsoft.com/office/drawing/2014/main" xmlns="" id="{FA740A75-48BC-A903-D85F-16F9F1EA1F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9" r="16039"/>
          <a:stretch/>
        </p:blipFill>
        <p:spPr bwMode="auto">
          <a:xfrm>
            <a:off x="6020386" y="1948356"/>
            <a:ext cx="3696242" cy="419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8839200" y="164280"/>
            <a:ext cx="3002939" cy="1803954"/>
          </a:xfrm>
          <a:prstGeom prst="wedgeEllipseCallout">
            <a:avLst>
              <a:gd name="adj1" fmla="val 26264"/>
              <a:gd name="adj2" fmla="val 61153"/>
            </a:avLst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kern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 động tròn là gì ?</a:t>
            </a:r>
            <a:endParaRPr kumimoji="0" lang="en-US" altLang="en-US" sz="2800" b="0" i="0" u="none" strike="noStrike" kern="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2" descr="Banh x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27041"/>
            <a:ext cx="4039143" cy="403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757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Line 146"/>
          <p:cNvSpPr>
            <a:spLocks noChangeShapeType="1"/>
          </p:cNvSpPr>
          <p:nvPr/>
        </p:nvSpPr>
        <p:spPr bwMode="auto">
          <a:xfrm rot="856055" flipV="1">
            <a:off x="8442326" y="4068764"/>
            <a:ext cx="1089025" cy="1089025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0247" name="Rectangle 148"/>
          <p:cNvSpPr>
            <a:spLocks noChangeArrowheads="1"/>
          </p:cNvSpPr>
          <p:nvPr/>
        </p:nvSpPr>
        <p:spPr bwMode="auto">
          <a:xfrm>
            <a:off x="9594850" y="3571875"/>
            <a:ext cx="4812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0248" name="Text Box 149"/>
          <p:cNvSpPr txBox="1">
            <a:spLocks noChangeArrowheads="1"/>
          </p:cNvSpPr>
          <p:nvPr/>
        </p:nvSpPr>
        <p:spPr bwMode="auto">
          <a:xfrm>
            <a:off x="8986838" y="4661694"/>
            <a:ext cx="4540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sp>
        <p:nvSpPr>
          <p:cNvPr id="17558" name="Rectangle 150"/>
          <p:cNvSpPr>
            <a:spLocks noChangeArrowheads="1"/>
          </p:cNvSpPr>
          <p:nvPr/>
        </p:nvSpPr>
        <p:spPr bwMode="auto">
          <a:xfrm>
            <a:off x="8448676" y="2852739"/>
            <a:ext cx="4587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0250" name="Oval 159"/>
          <p:cNvSpPr>
            <a:spLocks noChangeArrowheads="1"/>
          </p:cNvSpPr>
          <p:nvPr/>
        </p:nvSpPr>
        <p:spPr bwMode="auto">
          <a:xfrm>
            <a:off x="5886450" y="2097665"/>
            <a:ext cx="4826000" cy="48006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66"/>
                </a:solidFill>
                <a:round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0252" name="Rectangle 209"/>
          <p:cNvSpPr>
            <a:spLocks noChangeArrowheads="1"/>
          </p:cNvSpPr>
          <p:nvPr/>
        </p:nvSpPr>
        <p:spPr bwMode="auto">
          <a:xfrm>
            <a:off x="8299451" y="4868863"/>
            <a:ext cx="48101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17620" name="Line 212"/>
          <p:cNvSpPr>
            <a:spLocks noChangeShapeType="1"/>
          </p:cNvSpPr>
          <p:nvPr/>
        </p:nvSpPr>
        <p:spPr bwMode="auto">
          <a:xfrm flipV="1">
            <a:off x="8299450" y="3500439"/>
            <a:ext cx="431800" cy="1512887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0255" name="AutoShape 218"/>
          <p:cNvSpPr>
            <a:spLocks noChangeArrowheads="1"/>
          </p:cNvSpPr>
          <p:nvPr/>
        </p:nvSpPr>
        <p:spPr bwMode="auto">
          <a:xfrm rot="3600000">
            <a:off x="6786563" y="3476298"/>
            <a:ext cx="3073400" cy="3073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0702" y="10800"/>
                </a:moveTo>
                <a:cubicBezTo>
                  <a:pt x="10702" y="10854"/>
                  <a:pt x="10746" y="10898"/>
                  <a:pt x="10800" y="10898"/>
                </a:cubicBezTo>
                <a:cubicBezTo>
                  <a:pt x="10854" y="10898"/>
                  <a:pt x="10898" y="10854"/>
                  <a:pt x="10898" y="10800"/>
                </a:cubicBezTo>
                <a:cubicBezTo>
                  <a:pt x="10898" y="10746"/>
                  <a:pt x="10854" y="10702"/>
                  <a:pt x="10800" y="10702"/>
                </a:cubicBezTo>
                <a:cubicBezTo>
                  <a:pt x="10746" y="10702"/>
                  <a:pt x="10702" y="10746"/>
                  <a:pt x="10702" y="10800"/>
                </a:cubicBezTo>
                <a:close/>
              </a:path>
            </a:pathLst>
          </a:custGeom>
          <a:noFill/>
          <a:ln w="38100">
            <a:solidFill>
              <a:srgbClr val="FF99FF"/>
            </a:solidFill>
            <a:round/>
            <a:headEnd type="none" w="sm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17627" name="Group 219"/>
          <p:cNvGrpSpPr>
            <a:grpSpLocks/>
          </p:cNvGrpSpPr>
          <p:nvPr/>
        </p:nvGrpSpPr>
        <p:grpSpPr bwMode="auto">
          <a:xfrm>
            <a:off x="8731251" y="3141663"/>
            <a:ext cx="928688" cy="1060450"/>
            <a:chOff x="3260" y="1912"/>
            <a:chExt cx="585" cy="668"/>
          </a:xfrm>
        </p:grpSpPr>
        <p:sp>
          <p:nvSpPr>
            <p:cNvPr id="10259" name="Freeform 220"/>
            <p:cNvSpPr>
              <a:spLocks/>
            </p:cNvSpPr>
            <p:nvPr/>
          </p:nvSpPr>
          <p:spPr bwMode="auto">
            <a:xfrm>
              <a:off x="3260" y="2138"/>
              <a:ext cx="585" cy="442"/>
            </a:xfrm>
            <a:custGeom>
              <a:avLst/>
              <a:gdLst>
                <a:gd name="T0" fmla="*/ 585 w 585"/>
                <a:gd name="T1" fmla="*/ 442 h 442"/>
                <a:gd name="T2" fmla="*/ 573 w 585"/>
                <a:gd name="T3" fmla="*/ 418 h 442"/>
                <a:gd name="T4" fmla="*/ 562 w 585"/>
                <a:gd name="T5" fmla="*/ 397 h 442"/>
                <a:gd name="T6" fmla="*/ 547 w 585"/>
                <a:gd name="T7" fmla="*/ 378 h 442"/>
                <a:gd name="T8" fmla="*/ 532 w 585"/>
                <a:gd name="T9" fmla="*/ 357 h 442"/>
                <a:gd name="T10" fmla="*/ 519 w 585"/>
                <a:gd name="T11" fmla="*/ 337 h 442"/>
                <a:gd name="T12" fmla="*/ 498 w 585"/>
                <a:gd name="T13" fmla="*/ 312 h 442"/>
                <a:gd name="T14" fmla="*/ 472 w 585"/>
                <a:gd name="T15" fmla="*/ 288 h 442"/>
                <a:gd name="T16" fmla="*/ 454 w 585"/>
                <a:gd name="T17" fmla="*/ 270 h 442"/>
                <a:gd name="T18" fmla="*/ 430 w 585"/>
                <a:gd name="T19" fmla="*/ 243 h 442"/>
                <a:gd name="T20" fmla="*/ 400 w 585"/>
                <a:gd name="T21" fmla="*/ 216 h 442"/>
                <a:gd name="T22" fmla="*/ 367 w 585"/>
                <a:gd name="T23" fmla="*/ 190 h 442"/>
                <a:gd name="T24" fmla="*/ 337 w 585"/>
                <a:gd name="T25" fmla="*/ 165 h 442"/>
                <a:gd name="T26" fmla="*/ 294 w 585"/>
                <a:gd name="T27" fmla="*/ 135 h 442"/>
                <a:gd name="T28" fmla="*/ 247 w 585"/>
                <a:gd name="T29" fmla="*/ 105 h 442"/>
                <a:gd name="T30" fmla="*/ 207 w 585"/>
                <a:gd name="T31" fmla="*/ 82 h 442"/>
                <a:gd name="T32" fmla="*/ 174 w 585"/>
                <a:gd name="T33" fmla="*/ 64 h 442"/>
                <a:gd name="T34" fmla="*/ 135 w 585"/>
                <a:gd name="T35" fmla="*/ 48 h 442"/>
                <a:gd name="T36" fmla="*/ 88 w 585"/>
                <a:gd name="T37" fmla="*/ 28 h 442"/>
                <a:gd name="T38" fmla="*/ 48 w 585"/>
                <a:gd name="T39" fmla="*/ 16 h 442"/>
                <a:gd name="T40" fmla="*/ 24 w 585"/>
                <a:gd name="T41" fmla="*/ 6 h 442"/>
                <a:gd name="T42" fmla="*/ 0 w 585"/>
                <a:gd name="T43" fmla="*/ 0 h 4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85" h="442">
                  <a:moveTo>
                    <a:pt x="585" y="442"/>
                  </a:moveTo>
                  <a:lnTo>
                    <a:pt x="573" y="418"/>
                  </a:lnTo>
                  <a:lnTo>
                    <a:pt x="562" y="397"/>
                  </a:lnTo>
                  <a:lnTo>
                    <a:pt x="547" y="378"/>
                  </a:lnTo>
                  <a:lnTo>
                    <a:pt x="532" y="357"/>
                  </a:lnTo>
                  <a:lnTo>
                    <a:pt x="519" y="337"/>
                  </a:lnTo>
                  <a:lnTo>
                    <a:pt x="498" y="312"/>
                  </a:lnTo>
                  <a:lnTo>
                    <a:pt x="472" y="288"/>
                  </a:lnTo>
                  <a:lnTo>
                    <a:pt x="454" y="270"/>
                  </a:lnTo>
                  <a:lnTo>
                    <a:pt x="430" y="243"/>
                  </a:lnTo>
                  <a:lnTo>
                    <a:pt x="400" y="216"/>
                  </a:lnTo>
                  <a:lnTo>
                    <a:pt x="367" y="190"/>
                  </a:lnTo>
                  <a:lnTo>
                    <a:pt x="337" y="165"/>
                  </a:lnTo>
                  <a:lnTo>
                    <a:pt x="294" y="135"/>
                  </a:lnTo>
                  <a:lnTo>
                    <a:pt x="247" y="105"/>
                  </a:lnTo>
                  <a:lnTo>
                    <a:pt x="207" y="82"/>
                  </a:lnTo>
                  <a:lnTo>
                    <a:pt x="174" y="64"/>
                  </a:lnTo>
                  <a:lnTo>
                    <a:pt x="135" y="48"/>
                  </a:lnTo>
                  <a:lnTo>
                    <a:pt x="88" y="28"/>
                  </a:lnTo>
                  <a:lnTo>
                    <a:pt x="48" y="16"/>
                  </a:lnTo>
                  <a:lnTo>
                    <a:pt x="24" y="6"/>
                  </a:lnTo>
                  <a:lnTo>
                    <a:pt x="0" y="0"/>
                  </a:lnTo>
                </a:path>
              </a:pathLst>
            </a:cu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260" name="Rectangle 221"/>
            <p:cNvSpPr>
              <a:spLocks noChangeArrowheads="1"/>
            </p:cNvSpPr>
            <p:nvPr/>
          </p:nvSpPr>
          <p:spPr bwMode="auto">
            <a:xfrm>
              <a:off x="3544" y="1912"/>
              <a:ext cx="251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FFFF66"/>
                  </a:solidFill>
                  <a:miter lim="800000"/>
                  <a:headEnd type="none" w="sm" len="sm"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S</a:t>
              </a:r>
              <a:endParaRPr lang="en-US" sz="3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7630" name="Picture 222" descr="golfball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3414" y="4076700"/>
            <a:ext cx="217487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66800" y="685800"/>
            <a:ext cx="5636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b="1" u="sng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MÔ TẢ CHUYỂN ĐỘNG TRÒN</a:t>
            </a:r>
            <a:endParaRPr lang="en-US" sz="2800" b="1" u="sng" dirty="0">
              <a:solidFill>
                <a:srgbClr val="33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53737" y="1060894"/>
            <a:ext cx="56909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u="sng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Độ dịch chuyển góc và tốc độ góc.</a:t>
            </a:r>
            <a:endParaRPr lang="en-US" sz="2800" b="1" u="sng" dirty="0">
              <a:solidFill>
                <a:srgbClr val="33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8753035"/>
              </p:ext>
            </p:extLst>
          </p:nvPr>
        </p:nvGraphicFramePr>
        <p:xfrm>
          <a:off x="4394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0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5535006"/>
              </p:ext>
            </p:extLst>
          </p:nvPr>
        </p:nvGraphicFramePr>
        <p:xfrm>
          <a:off x="8443895" y="4420548"/>
          <a:ext cx="318361" cy="445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1" name="Equation" r:id="rId7" imgW="126720" imgH="177480" progId="Equation.DSMT4">
                  <p:embed/>
                </p:oleObj>
              </mc:Choice>
              <mc:Fallback>
                <p:oleObj name="Equation" r:id="rId7" imgW="1267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443895" y="4420548"/>
                        <a:ext cx="318361" cy="4457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28"/>
          <p:cNvSpPr/>
          <p:nvPr/>
        </p:nvSpPr>
        <p:spPr>
          <a:xfrm>
            <a:off x="931393" y="2329519"/>
            <a:ext cx="3462807" cy="52322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dịch chuyển góc =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394200" y="2158230"/>
            <a:ext cx="2021707" cy="95410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2800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dài cung</a:t>
            </a:r>
          </a:p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bán kính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E2961717-4C73-4D64-BC31-8E3D2862ECF5}"/>
                  </a:ext>
                </a:extLst>
              </p:cNvPr>
              <p:cNvSpPr txBox="1"/>
              <p:nvPr/>
            </p:nvSpPr>
            <p:spPr>
              <a:xfrm>
                <a:off x="3159125" y="3418306"/>
                <a:ext cx="2438400" cy="738344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defRPr/>
                </a:pPr>
                <a:r>
                  <a:rPr lang="pt-BR" sz="260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Hay</a:t>
                </a:r>
                <a:r>
                  <a:rPr lang="pt-BR" sz="260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𝞱</a:t>
                </a:r>
                <a14:m>
                  <m:oMath xmlns:m="http://schemas.openxmlformats.org/officeDocument/2006/math">
                    <m:r>
                      <a:rPr lang="pt-BR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36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6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6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den>
                    </m:f>
                  </m:oMath>
                </a14:m>
                <a:r>
                  <a:rPr lang="en-US" sz="2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(1)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2961717-4C73-4D64-BC31-8E3D2862EC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9125" y="3418306"/>
                <a:ext cx="2438400" cy="738344"/>
              </a:xfrm>
              <a:prstGeom prst="rect">
                <a:avLst/>
              </a:prstGeom>
              <a:blipFill>
                <a:blip r:embed="rId9"/>
                <a:stretch>
                  <a:fillRect l="-8250" r="-500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C47D58C-17B1-4982-93A7-111745928B57}"/>
              </a:ext>
            </a:extLst>
          </p:cNvPr>
          <p:cNvSpPr txBox="1"/>
          <p:nvPr/>
        </p:nvSpPr>
        <p:spPr>
          <a:xfrm>
            <a:off x="1070113" y="1622150"/>
            <a:ext cx="3654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i="1" noProof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Độ dịch chuyển góc.</a:t>
            </a:r>
          </a:p>
        </p:txBody>
      </p:sp>
      <p:sp>
        <p:nvSpPr>
          <p:cNvPr id="23" name="AutoShape 10"/>
          <p:cNvSpPr>
            <a:spLocks noChangeArrowheads="1"/>
          </p:cNvSpPr>
          <p:nvPr/>
        </p:nvSpPr>
        <p:spPr bwMode="auto">
          <a:xfrm>
            <a:off x="1966009" y="4673046"/>
            <a:ext cx="3002939" cy="1803954"/>
          </a:xfrm>
          <a:prstGeom prst="wedgeEllipseCallout">
            <a:avLst>
              <a:gd name="adj1" fmla="val 26264"/>
              <a:gd name="adj2" fmla="val 61153"/>
            </a:avLst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kern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 rađian là gì ?</a:t>
            </a:r>
            <a:endParaRPr kumimoji="0" lang="en-US" altLang="en-US" sz="2800" b="0" i="0" u="none" strike="noStrike" kern="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8738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7 -0.00209 C 0.00977 -0.02616 -0.00403 -0.05 -0.0207 -0.0669 C -0.03737 -0.0838 -0.06705 -0.09769 -0.0763 -0.10394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176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5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2000"/>
                                        <p:tgtEl>
                                          <p:spTgt spid="17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58" grpId="0"/>
      <p:bldP spid="17620" grpId="0" animBg="1"/>
      <p:bldP spid="29" grpId="0" animBg="1"/>
      <p:bldP spid="30" grpId="0" animBg="1"/>
      <p:bldP spid="31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28333" y="543037"/>
            <a:ext cx="5636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MÔ TẢ CHUYỂN ĐỘNG TRÒN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DD2325B-06B2-4F6D-A8CE-40E14A6EA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1049692"/>
            <a:ext cx="3581400" cy="41762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8D032ED-70B9-447B-AEDA-5A1C1A965A32}"/>
              </a:ext>
            </a:extLst>
          </p:cNvPr>
          <p:cNvSpPr txBox="1"/>
          <p:nvPr/>
        </p:nvSpPr>
        <p:spPr>
          <a:xfrm>
            <a:off x="1138944" y="2362200"/>
            <a:ext cx="6370098" cy="8925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600" b="1" i="1" u="sng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nghĩa:</a:t>
            </a:r>
            <a:r>
              <a:rPr lang="en-US" sz="2600" b="1" i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sz="2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rađian</a:t>
            </a:r>
            <a:r>
              <a:rPr lang="en-US" sz="2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173702" y="1066024"/>
            <a:ext cx="56909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u="sng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Độ dịch chuyển góc và tốc độ góc.</a:t>
            </a:r>
            <a:endParaRPr lang="en-US" sz="2800" b="1" u="sng" dirty="0">
              <a:solidFill>
                <a:srgbClr val="33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C47D58C-17B1-4982-93A7-111745928B57}"/>
              </a:ext>
            </a:extLst>
          </p:cNvPr>
          <p:cNvSpPr txBox="1"/>
          <p:nvPr/>
        </p:nvSpPr>
        <p:spPr>
          <a:xfrm>
            <a:off x="1070113" y="1622150"/>
            <a:ext cx="3654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i="1" noProof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Độ dịch chuyển góc.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DC7EC510-272E-4152-AFD6-9ECF161EB72A}"/>
                  </a:ext>
                </a:extLst>
              </p:cNvPr>
              <p:cNvSpPr txBox="1"/>
              <p:nvPr/>
            </p:nvSpPr>
            <p:spPr>
              <a:xfrm>
                <a:off x="1338367" y="3550785"/>
                <a:ext cx="342395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noProof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 xét</a:t>
                </a: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pt-BR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sSupPr>
                      <m:e>
                        <m: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360</m:t>
                        </m:r>
                      </m:e>
                      <m:sup>
                        <m: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kumimoji="0" lang="el-GR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π</m:t>
                    </m:r>
                  </m:oMath>
                </a14:m>
                <a:endParaRPr kumimoji="0" lang="en-US" sz="2800" b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C7EC510-272E-4152-AFD6-9ECF161EB7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8367" y="3550785"/>
                <a:ext cx="3423951" cy="523220"/>
              </a:xfrm>
              <a:prstGeom prst="rect">
                <a:avLst/>
              </a:prstGeom>
              <a:blipFill>
                <a:blip r:embed="rId3"/>
                <a:stretch>
                  <a:fillRect l="-3743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28A0CA67-1249-422B-86BA-F19EF4DA5B0A}"/>
                  </a:ext>
                </a:extLst>
              </p:cNvPr>
              <p:cNvSpPr txBox="1"/>
              <p:nvPr/>
            </p:nvSpPr>
            <p:spPr>
              <a:xfrm>
                <a:off x="1288439" y="4108428"/>
                <a:ext cx="250863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kumimoji="0" lang="pt-BR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pt-BR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sSupPr>
                      <m:e>
                        <m: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kumimoji="0" lang="el-GR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π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8A0CA67-1249-422B-86BA-F19EF4DA5B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8439" y="4108428"/>
                <a:ext cx="2508635" cy="523220"/>
              </a:xfrm>
              <a:prstGeom prst="rect">
                <a:avLst/>
              </a:prstGeom>
              <a:blipFill>
                <a:blip r:embed="rId4"/>
                <a:stretch>
                  <a:fillRect l="-4854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8A0CA67-1249-422B-86BA-F19EF4DA5B0A}"/>
              </a:ext>
            </a:extLst>
          </p:cNvPr>
          <p:cNvSpPr txBox="1"/>
          <p:nvPr/>
        </p:nvSpPr>
        <p:spPr>
          <a:xfrm>
            <a:off x="1241396" y="4722342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 lại: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rad = 57,3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⁰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55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28333" y="543037"/>
            <a:ext cx="5636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MÔ TẢ CHUYỂN ĐỘNG TRÒN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C47D58C-17B1-4982-93A7-111745928B57}"/>
              </a:ext>
            </a:extLst>
          </p:cNvPr>
          <p:cNvSpPr txBox="1"/>
          <p:nvPr/>
        </p:nvSpPr>
        <p:spPr>
          <a:xfrm>
            <a:off x="1127518" y="1407346"/>
            <a:ext cx="73822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i="1" noProof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Độ dịch chuyển góc.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0" lang="en-US" sz="2800" b="0" i="0" u="none" strike="noStrike" kern="1200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Ví</a:t>
            </a:r>
            <a:r>
              <a:rPr kumimoji="0" lang="en-US" sz="2800" b="0" i="0" u="none" strike="noStrike" kern="1200" cap="none" spc="0" normalizeH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dụ: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D4E2051-87D5-45C2-9B41-4F69728594A9}"/>
              </a:ext>
            </a:extLst>
          </p:cNvPr>
          <p:cNvSpPr txBox="1"/>
          <p:nvPr/>
        </p:nvSpPr>
        <p:spPr>
          <a:xfrm>
            <a:off x="609600" y="2299898"/>
            <a:ext cx="5105400" cy="243143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kumimoji="0" lang="en-US" sz="26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pt-BR" sz="280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pt-BR" sz="280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8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Đổi </a:t>
            </a:r>
            <a:r>
              <a:rPr lang="pt-BR" sz="2800">
                <a:latin typeface="Times New Roman" panose="02020603050405020304" pitchFamily="18" charset="0"/>
                <a:ea typeface="Times New Roman" panose="02020603050405020304" pitchFamily="18" charset="0"/>
              </a:rPr>
              <a:t>các góc sau từ độ sang radian: 30</a:t>
            </a:r>
            <a:r>
              <a:rPr lang="pt-BR" sz="2800" baseline="30000">
                <a:latin typeface="Times New Roman" panose="02020603050405020304" pitchFamily="18" charset="0"/>
                <a:ea typeface="Times New Roman" panose="02020603050405020304" pitchFamily="18" charset="0"/>
              </a:rPr>
              <a:t>0 </a:t>
            </a:r>
            <a:r>
              <a:rPr lang="pt-BR" sz="2800">
                <a:latin typeface="Times New Roman" panose="02020603050405020304" pitchFamily="18" charset="0"/>
                <a:ea typeface="Times New Roman" panose="02020603050405020304" pitchFamily="18" charset="0"/>
              </a:rPr>
              <a:t>, 90</a:t>
            </a:r>
            <a:r>
              <a:rPr lang="pt-BR" sz="2800" baseline="30000">
                <a:latin typeface="Times New Roman" panose="02020603050405020304" pitchFamily="18" charset="0"/>
                <a:ea typeface="Times New Roman" panose="02020603050405020304" pitchFamily="18" charset="0"/>
              </a:rPr>
              <a:t>0 </a:t>
            </a:r>
            <a:r>
              <a:rPr lang="pt-BR" sz="2800">
                <a:latin typeface="Times New Roman" panose="02020603050405020304" pitchFamily="18" charset="0"/>
                <a:ea typeface="Times New Roman" panose="02020603050405020304" pitchFamily="18" charset="0"/>
              </a:rPr>
              <a:t>, 105</a:t>
            </a:r>
            <a:r>
              <a:rPr lang="pt-BR" sz="2800" baseline="30000">
                <a:latin typeface="Times New Roman" panose="02020603050405020304" pitchFamily="18" charset="0"/>
                <a:ea typeface="Times New Roman" panose="02020603050405020304" pitchFamily="18" charset="0"/>
              </a:rPr>
              <a:t>0 </a:t>
            </a:r>
            <a:r>
              <a:rPr lang="pt-BR" sz="2800">
                <a:latin typeface="Times New Roman" panose="02020603050405020304" pitchFamily="18" charset="0"/>
                <a:ea typeface="Times New Roman" panose="02020603050405020304" pitchFamily="18" charset="0"/>
              </a:rPr>
              <a:t>, 120</a:t>
            </a:r>
            <a:r>
              <a:rPr lang="pt-BR" sz="2800" baseline="30000">
                <a:latin typeface="Times New Roman" panose="02020603050405020304" pitchFamily="18" charset="0"/>
                <a:ea typeface="Times New Roman" panose="02020603050405020304" pitchFamily="18" charset="0"/>
              </a:rPr>
              <a:t>0 </a:t>
            </a:r>
            <a:r>
              <a:rPr lang="pt-BR" sz="2800">
                <a:latin typeface="Times New Roman" panose="02020603050405020304" pitchFamily="18" charset="0"/>
                <a:ea typeface="Times New Roman" panose="02020603050405020304" pitchFamily="18" charset="0"/>
              </a:rPr>
              <a:t>, 270</a:t>
            </a:r>
            <a:r>
              <a:rPr lang="pt-BR" sz="2800" baseline="30000">
                <a:latin typeface="Times New Roman" panose="02020603050405020304" pitchFamily="18" charset="0"/>
                <a:ea typeface="Times New Roman" panose="02020603050405020304" pitchFamily="18" charset="0"/>
              </a:rPr>
              <a:t>0 </a:t>
            </a:r>
            <a:endParaRPr lang="en-US" sz="280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C7EC510-272E-4152-AFD6-9ECF161EB72A}"/>
              </a:ext>
            </a:extLst>
          </p:cNvPr>
          <p:cNvSpPr txBox="1"/>
          <p:nvPr/>
        </p:nvSpPr>
        <p:spPr>
          <a:xfrm>
            <a:off x="5943600" y="2299898"/>
            <a:ext cx="5334000" cy="246221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Ví dụ 2.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8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Đổi </a:t>
            </a:r>
            <a:r>
              <a:rPr lang="pt-BR" sz="2800">
                <a:latin typeface="Times New Roman" panose="02020603050405020304" pitchFamily="18" charset="0"/>
                <a:ea typeface="Times New Roman" panose="02020603050405020304" pitchFamily="18" charset="0"/>
              </a:rPr>
              <a:t>các góc sau </a:t>
            </a:r>
            <a:r>
              <a:rPr lang="pt-BR" sz="28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từ </a:t>
            </a:r>
            <a:r>
              <a:rPr lang="pt-BR" sz="2800">
                <a:latin typeface="Times New Roman" panose="02020603050405020304" pitchFamily="18" charset="0"/>
                <a:ea typeface="Times New Roman" panose="02020603050405020304" pitchFamily="18" charset="0"/>
              </a:rPr>
              <a:t>radian sang </a:t>
            </a:r>
            <a:r>
              <a:rPr lang="pt-BR" sz="28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độ: 0,5 </a:t>
            </a:r>
            <a:r>
              <a:rPr lang="pt-BR" sz="2800">
                <a:latin typeface="Times New Roman" panose="02020603050405020304" pitchFamily="18" charset="0"/>
                <a:ea typeface="Times New Roman" panose="02020603050405020304" pitchFamily="18" charset="0"/>
              </a:rPr>
              <a:t>rad; 0,75 rad</a:t>
            </a:r>
            <a:r>
              <a:rPr lang="pt-BR" sz="28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</a:rPr>
              <a:t>π</a:t>
            </a:r>
            <a:r>
              <a:rPr lang="pt-BR" sz="2800">
                <a:latin typeface="Times New Roman" panose="02020603050405020304" pitchFamily="18" charset="0"/>
                <a:ea typeface="Times New Roman" panose="02020603050405020304" pitchFamily="18" charset="0"/>
              </a:rPr>
              <a:t>/2 rad; 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</a:rPr>
              <a:t>π</a:t>
            </a:r>
            <a:r>
              <a:rPr lang="pt-BR" sz="2800">
                <a:latin typeface="Times New Roman" panose="02020603050405020304" pitchFamily="18" charset="0"/>
                <a:ea typeface="Times New Roman" panose="02020603050405020304" pitchFamily="18" charset="0"/>
              </a:rPr>
              <a:t> rad</a:t>
            </a:r>
            <a:endParaRPr lang="en-US" sz="280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85425" y="905781"/>
            <a:ext cx="56909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2800" b="1" i="0" u="sng" strike="noStrike" kern="1200" cap="none" spc="0" normalizeH="0" baseline="0" noProof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Độ dịch chuyển góc và tốc độ góc.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49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28333" y="543037"/>
            <a:ext cx="5636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MÔ TẢ CHUYỂN ĐỘNG TRÒN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876800"/>
            <a:ext cx="10210800" cy="1143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1" y="1453340"/>
            <a:ext cx="10439400" cy="2971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3" name="Rectangle 12"/>
          <p:cNvSpPr/>
          <p:nvPr/>
        </p:nvSpPr>
        <p:spPr>
          <a:xfrm>
            <a:off x="914400" y="994697"/>
            <a:ext cx="20523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VD 1</a:t>
            </a:r>
            <a:endParaRPr lang="en-US" sz="2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4400" y="4425140"/>
            <a:ext cx="20523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VD 2</a:t>
            </a:r>
            <a:endParaRPr lang="en-US" sz="2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72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96" name="Group 96"/>
          <p:cNvGrpSpPr>
            <a:grpSpLocks/>
          </p:cNvGrpSpPr>
          <p:nvPr/>
        </p:nvGrpSpPr>
        <p:grpSpPr bwMode="auto">
          <a:xfrm>
            <a:off x="4572000" y="3287713"/>
            <a:ext cx="304800" cy="3255962"/>
            <a:chOff x="4032" y="1853"/>
            <a:chExt cx="192" cy="2051"/>
          </a:xfrm>
        </p:grpSpPr>
        <p:grpSp>
          <p:nvGrpSpPr>
            <p:cNvPr id="204894" name="Group 94"/>
            <p:cNvGrpSpPr>
              <a:grpSpLocks/>
            </p:cNvGrpSpPr>
            <p:nvPr/>
          </p:nvGrpSpPr>
          <p:grpSpPr bwMode="auto">
            <a:xfrm>
              <a:off x="4078" y="1853"/>
              <a:ext cx="98" cy="1971"/>
              <a:chOff x="3792" y="1847"/>
              <a:chExt cx="98" cy="1971"/>
            </a:xfrm>
          </p:grpSpPr>
          <p:grpSp>
            <p:nvGrpSpPr>
              <p:cNvPr id="204886" name="Group 86"/>
              <p:cNvGrpSpPr>
                <a:grpSpLocks/>
              </p:cNvGrpSpPr>
              <p:nvPr/>
            </p:nvGrpSpPr>
            <p:grpSpPr bwMode="auto">
              <a:xfrm>
                <a:off x="3792" y="1847"/>
                <a:ext cx="96" cy="985"/>
                <a:chOff x="4128" y="2016"/>
                <a:chExt cx="96" cy="1008"/>
              </a:xfrm>
            </p:grpSpPr>
            <p:sp>
              <p:nvSpPr>
                <p:cNvPr id="204884" name="Line 84"/>
                <p:cNvSpPr>
                  <a:spLocks noChangeShapeType="1"/>
                </p:cNvSpPr>
                <p:nvPr/>
              </p:nvSpPr>
              <p:spPr bwMode="auto">
                <a:xfrm rot="-10800000">
                  <a:off x="4176" y="2112"/>
                  <a:ext cx="0" cy="912"/>
                </a:xfrm>
                <a:prstGeom prst="line">
                  <a:avLst/>
                </a:prstGeom>
                <a:noFill/>
                <a:ln w="38100">
                  <a:solidFill>
                    <a:schemeClr val="folHlink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4885" name="Oval 85"/>
                <p:cNvSpPr>
                  <a:spLocks noChangeArrowheads="1"/>
                </p:cNvSpPr>
                <p:nvPr/>
              </p:nvSpPr>
              <p:spPr bwMode="auto">
                <a:xfrm>
                  <a:off x="4128" y="2016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4887" name="Group 87"/>
              <p:cNvGrpSpPr>
                <a:grpSpLocks/>
              </p:cNvGrpSpPr>
              <p:nvPr/>
            </p:nvGrpSpPr>
            <p:grpSpPr bwMode="auto">
              <a:xfrm rot="-10800000">
                <a:off x="3794" y="2833"/>
                <a:ext cx="96" cy="985"/>
                <a:chOff x="4128" y="2016"/>
                <a:chExt cx="96" cy="1008"/>
              </a:xfrm>
            </p:grpSpPr>
            <p:sp>
              <p:nvSpPr>
                <p:cNvPr id="204888" name="Line 88"/>
                <p:cNvSpPr>
                  <a:spLocks noChangeShapeType="1"/>
                </p:cNvSpPr>
                <p:nvPr/>
              </p:nvSpPr>
              <p:spPr bwMode="auto">
                <a:xfrm rot="-10800000">
                  <a:off x="4176" y="2112"/>
                  <a:ext cx="0" cy="91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4889" name="Oval 89"/>
                <p:cNvSpPr>
                  <a:spLocks noChangeArrowheads="1"/>
                </p:cNvSpPr>
                <p:nvPr/>
              </p:nvSpPr>
              <p:spPr bwMode="auto">
                <a:xfrm>
                  <a:off x="4128" y="2016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</p:grpSp>
        <p:sp useBgFill="1">
          <p:nvSpPr>
            <p:cNvPr id="204891" name="Rectangle 91"/>
            <p:cNvSpPr>
              <a:spLocks noChangeArrowheads="1"/>
            </p:cNvSpPr>
            <p:nvPr/>
          </p:nvSpPr>
          <p:spPr bwMode="auto">
            <a:xfrm>
              <a:off x="4032" y="2872"/>
              <a:ext cx="192" cy="1032"/>
            </a:xfrm>
            <a:prstGeom prst="rect">
              <a:avLst/>
            </a:prstGeom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204904" name="Oval 104"/>
          <p:cNvSpPr>
            <a:spLocks noChangeArrowheads="1"/>
          </p:cNvSpPr>
          <p:nvPr/>
        </p:nvSpPr>
        <p:spPr bwMode="auto">
          <a:xfrm>
            <a:off x="3124200" y="3317875"/>
            <a:ext cx="3124200" cy="3124200"/>
          </a:xfrm>
          <a:prstGeom prst="ellips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4905" name="Line 105"/>
          <p:cNvSpPr>
            <a:spLocks noChangeShapeType="1"/>
          </p:cNvSpPr>
          <p:nvPr/>
        </p:nvSpPr>
        <p:spPr bwMode="auto">
          <a:xfrm flipV="1">
            <a:off x="4724400" y="3352801"/>
            <a:ext cx="0" cy="156527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204909" name="Group 109"/>
          <p:cNvGrpSpPr>
            <a:grpSpLocks/>
          </p:cNvGrpSpPr>
          <p:nvPr/>
        </p:nvGrpSpPr>
        <p:grpSpPr bwMode="auto">
          <a:xfrm>
            <a:off x="8347075" y="3276601"/>
            <a:ext cx="304800" cy="3255963"/>
            <a:chOff x="4032" y="1853"/>
            <a:chExt cx="192" cy="2051"/>
          </a:xfrm>
        </p:grpSpPr>
        <p:grpSp>
          <p:nvGrpSpPr>
            <p:cNvPr id="204910" name="Group 110"/>
            <p:cNvGrpSpPr>
              <a:grpSpLocks/>
            </p:cNvGrpSpPr>
            <p:nvPr/>
          </p:nvGrpSpPr>
          <p:grpSpPr bwMode="auto">
            <a:xfrm>
              <a:off x="4078" y="1853"/>
              <a:ext cx="98" cy="1971"/>
              <a:chOff x="3792" y="1847"/>
              <a:chExt cx="98" cy="1971"/>
            </a:xfrm>
          </p:grpSpPr>
          <p:grpSp>
            <p:nvGrpSpPr>
              <p:cNvPr id="204911" name="Group 111"/>
              <p:cNvGrpSpPr>
                <a:grpSpLocks/>
              </p:cNvGrpSpPr>
              <p:nvPr/>
            </p:nvGrpSpPr>
            <p:grpSpPr bwMode="auto">
              <a:xfrm>
                <a:off x="3792" y="1847"/>
                <a:ext cx="96" cy="985"/>
                <a:chOff x="4128" y="2016"/>
                <a:chExt cx="96" cy="1008"/>
              </a:xfrm>
            </p:grpSpPr>
            <p:sp>
              <p:nvSpPr>
                <p:cNvPr id="204912" name="Line 112"/>
                <p:cNvSpPr>
                  <a:spLocks noChangeShapeType="1"/>
                </p:cNvSpPr>
                <p:nvPr/>
              </p:nvSpPr>
              <p:spPr bwMode="auto">
                <a:xfrm rot="-10800000">
                  <a:off x="4176" y="2112"/>
                  <a:ext cx="0" cy="912"/>
                </a:xfrm>
                <a:prstGeom prst="line">
                  <a:avLst/>
                </a:prstGeom>
                <a:noFill/>
                <a:ln w="38100">
                  <a:solidFill>
                    <a:schemeClr val="folHlink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4913" name="Oval 113"/>
                <p:cNvSpPr>
                  <a:spLocks noChangeArrowheads="1"/>
                </p:cNvSpPr>
                <p:nvPr/>
              </p:nvSpPr>
              <p:spPr bwMode="auto">
                <a:xfrm>
                  <a:off x="4128" y="2016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4914" name="Group 114"/>
              <p:cNvGrpSpPr>
                <a:grpSpLocks/>
              </p:cNvGrpSpPr>
              <p:nvPr/>
            </p:nvGrpSpPr>
            <p:grpSpPr bwMode="auto">
              <a:xfrm rot="-10800000">
                <a:off x="3794" y="2833"/>
                <a:ext cx="96" cy="985"/>
                <a:chOff x="4128" y="2016"/>
                <a:chExt cx="96" cy="1008"/>
              </a:xfrm>
            </p:grpSpPr>
            <p:sp>
              <p:nvSpPr>
                <p:cNvPr id="204915" name="Line 115"/>
                <p:cNvSpPr>
                  <a:spLocks noChangeShapeType="1"/>
                </p:cNvSpPr>
                <p:nvPr/>
              </p:nvSpPr>
              <p:spPr bwMode="auto">
                <a:xfrm rot="-10800000">
                  <a:off x="4176" y="2112"/>
                  <a:ext cx="0" cy="91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4916" name="Oval 116"/>
                <p:cNvSpPr>
                  <a:spLocks noChangeArrowheads="1"/>
                </p:cNvSpPr>
                <p:nvPr/>
              </p:nvSpPr>
              <p:spPr bwMode="auto">
                <a:xfrm>
                  <a:off x="4128" y="2016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</p:grpSp>
        <p:sp useBgFill="1">
          <p:nvSpPr>
            <p:cNvPr id="204917" name="Rectangle 117"/>
            <p:cNvSpPr>
              <a:spLocks noChangeArrowheads="1"/>
            </p:cNvSpPr>
            <p:nvPr/>
          </p:nvSpPr>
          <p:spPr bwMode="auto">
            <a:xfrm>
              <a:off x="4032" y="2872"/>
              <a:ext cx="192" cy="1032"/>
            </a:xfrm>
            <a:prstGeom prst="rect">
              <a:avLst/>
            </a:prstGeom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204918" name="Oval 118"/>
          <p:cNvSpPr>
            <a:spLocks noChangeArrowheads="1"/>
          </p:cNvSpPr>
          <p:nvPr/>
        </p:nvSpPr>
        <p:spPr bwMode="auto">
          <a:xfrm>
            <a:off x="6934200" y="3317875"/>
            <a:ext cx="3124200" cy="3124200"/>
          </a:xfrm>
          <a:prstGeom prst="ellips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4919" name="Line 119"/>
          <p:cNvSpPr>
            <a:spLocks noChangeShapeType="1"/>
          </p:cNvSpPr>
          <p:nvPr/>
        </p:nvSpPr>
        <p:spPr bwMode="auto">
          <a:xfrm flipV="1">
            <a:off x="8493125" y="3332164"/>
            <a:ext cx="0" cy="156527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4920" name="Text Box 120"/>
          <p:cNvSpPr txBox="1">
            <a:spLocks noChangeArrowheads="1"/>
          </p:cNvSpPr>
          <p:nvPr/>
        </p:nvSpPr>
        <p:spPr bwMode="auto">
          <a:xfrm>
            <a:off x="7924800" y="4689476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204921" name="Text Box 121"/>
          <p:cNvSpPr txBox="1">
            <a:spLocks noChangeArrowheads="1"/>
          </p:cNvSpPr>
          <p:nvPr/>
        </p:nvSpPr>
        <p:spPr bwMode="auto">
          <a:xfrm>
            <a:off x="4114800" y="4689476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204923" name="Text Box 123"/>
          <p:cNvSpPr txBox="1">
            <a:spLocks noChangeArrowheads="1"/>
          </p:cNvSpPr>
          <p:nvPr/>
        </p:nvSpPr>
        <p:spPr bwMode="auto">
          <a:xfrm>
            <a:off x="4495800" y="2590800"/>
            <a:ext cx="685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4924" name="Text Box 124"/>
          <p:cNvSpPr txBox="1">
            <a:spLocks noChangeArrowheads="1"/>
          </p:cNvSpPr>
          <p:nvPr/>
        </p:nvSpPr>
        <p:spPr bwMode="auto">
          <a:xfrm>
            <a:off x="8229600" y="2635250"/>
            <a:ext cx="685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66800" y="457200"/>
            <a:ext cx="5636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MÔ TẢ CHUYỂN ĐỘNG TRÒN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96617" y="929959"/>
            <a:ext cx="56909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2800" b="1" i="0" u="sng" strike="noStrike" kern="1200" cap="none" spc="0" normalizeH="0" baseline="0" noProof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Độ dịch chuyển góc và tốc độ góc.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C47D58C-17B1-4982-93A7-111745928B57}"/>
              </a:ext>
            </a:extLst>
          </p:cNvPr>
          <p:cNvSpPr txBox="1"/>
          <p:nvPr/>
        </p:nvSpPr>
        <p:spPr>
          <a:xfrm>
            <a:off x="1063487" y="1389548"/>
            <a:ext cx="2358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i="1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Tốc độ góc.</a:t>
            </a:r>
          </a:p>
        </p:txBody>
      </p:sp>
      <p:sp>
        <p:nvSpPr>
          <p:cNvPr id="31" name="AutoShape 10"/>
          <p:cNvSpPr>
            <a:spLocks noChangeArrowheads="1"/>
          </p:cNvSpPr>
          <p:nvPr/>
        </p:nvSpPr>
        <p:spPr bwMode="auto">
          <a:xfrm>
            <a:off x="7391401" y="687362"/>
            <a:ext cx="3514804" cy="1803954"/>
          </a:xfrm>
          <a:prstGeom prst="wedgeEllipseCallout">
            <a:avLst>
              <a:gd name="adj1" fmla="val 26264"/>
              <a:gd name="adj2" fmla="val 61153"/>
            </a:avLst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kern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 độ góc là gì? Đơn vị của tốc độ góc?</a:t>
            </a:r>
            <a:endParaRPr kumimoji="0" lang="en-US" altLang="en-US" sz="2800" b="0" i="0" u="none" strike="noStrike" kern="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98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2048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0" fill="hold"/>
                                        <p:tgtEl>
                                          <p:spTgt spid="2049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71" name="Group 11"/>
          <p:cNvGrpSpPr>
            <a:grpSpLocks/>
          </p:cNvGrpSpPr>
          <p:nvPr/>
        </p:nvGrpSpPr>
        <p:grpSpPr bwMode="auto">
          <a:xfrm>
            <a:off x="8545438" y="3432223"/>
            <a:ext cx="660918" cy="830824"/>
            <a:chOff x="2426" y="2729"/>
            <a:chExt cx="400" cy="518"/>
          </a:xfrm>
        </p:grpSpPr>
        <p:sp>
          <p:nvSpPr>
            <p:cNvPr id="13340" name="Rectangle 12"/>
            <p:cNvSpPr>
              <a:spLocks noChangeArrowheads="1"/>
            </p:cNvSpPr>
            <p:nvPr/>
          </p:nvSpPr>
          <p:spPr bwMode="auto">
            <a:xfrm>
              <a:off x="2426" y="2729"/>
              <a:ext cx="242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FFFF66"/>
                  </a:solidFill>
                  <a:miter lim="800000"/>
                  <a:headEnd type="none" w="sm" len="sm"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sz="2800" smtClean="0">
                  <a:latin typeface="Cambria Math" panose="02040503050406030204" pitchFamily="18" charset="0"/>
                  <a:ea typeface="Cambria Math" panose="02040503050406030204" pitchFamily="18" charset="0"/>
                  <a:cs typeface="Times New Roman" pitchFamily="18" charset="0"/>
                  <a:sym typeface="Symbol" pitchFamily="18" charset="2"/>
                </a:rPr>
                <a:t>𝛉</a:t>
              </a:r>
              <a:endParaRPr lang="el-GR" sz="2800" baseline="-25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41" name="Freeform 13"/>
            <p:cNvSpPr>
              <a:spLocks/>
            </p:cNvSpPr>
            <p:nvPr/>
          </p:nvSpPr>
          <p:spPr bwMode="auto">
            <a:xfrm>
              <a:off x="2434" y="3013"/>
              <a:ext cx="392" cy="234"/>
            </a:xfrm>
            <a:custGeom>
              <a:avLst/>
              <a:gdLst>
                <a:gd name="T0" fmla="*/ 201 w 392"/>
                <a:gd name="T1" fmla="*/ 237 h 237"/>
                <a:gd name="T2" fmla="*/ 392 w 392"/>
                <a:gd name="T3" fmla="*/ 119 h 237"/>
                <a:gd name="T4" fmla="*/ 377 w 392"/>
                <a:gd name="T5" fmla="*/ 96 h 237"/>
                <a:gd name="T6" fmla="*/ 359 w 392"/>
                <a:gd name="T7" fmla="*/ 72 h 237"/>
                <a:gd name="T8" fmla="*/ 336 w 392"/>
                <a:gd name="T9" fmla="*/ 54 h 237"/>
                <a:gd name="T10" fmla="*/ 305 w 392"/>
                <a:gd name="T11" fmla="*/ 32 h 237"/>
                <a:gd name="T12" fmla="*/ 272 w 392"/>
                <a:gd name="T13" fmla="*/ 17 h 237"/>
                <a:gd name="T14" fmla="*/ 243 w 392"/>
                <a:gd name="T15" fmla="*/ 6 h 237"/>
                <a:gd name="T16" fmla="*/ 210 w 392"/>
                <a:gd name="T17" fmla="*/ 0 h 237"/>
                <a:gd name="T18" fmla="*/ 182 w 392"/>
                <a:gd name="T19" fmla="*/ 5 h 237"/>
                <a:gd name="T20" fmla="*/ 143 w 392"/>
                <a:gd name="T21" fmla="*/ 9 h 237"/>
                <a:gd name="T22" fmla="*/ 120 w 392"/>
                <a:gd name="T23" fmla="*/ 15 h 237"/>
                <a:gd name="T24" fmla="*/ 96 w 392"/>
                <a:gd name="T25" fmla="*/ 26 h 237"/>
                <a:gd name="T26" fmla="*/ 74 w 392"/>
                <a:gd name="T27" fmla="*/ 38 h 237"/>
                <a:gd name="T28" fmla="*/ 57 w 392"/>
                <a:gd name="T29" fmla="*/ 51 h 237"/>
                <a:gd name="T30" fmla="*/ 39 w 392"/>
                <a:gd name="T31" fmla="*/ 66 h 237"/>
                <a:gd name="T32" fmla="*/ 29 w 392"/>
                <a:gd name="T33" fmla="*/ 77 h 237"/>
                <a:gd name="T34" fmla="*/ 17 w 392"/>
                <a:gd name="T35" fmla="*/ 93 h 237"/>
                <a:gd name="T36" fmla="*/ 8 w 392"/>
                <a:gd name="T37" fmla="*/ 105 h 237"/>
                <a:gd name="T38" fmla="*/ 0 w 392"/>
                <a:gd name="T39" fmla="*/ 117 h 237"/>
                <a:gd name="T40" fmla="*/ 201 w 392"/>
                <a:gd name="T41" fmla="*/ 237 h 23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2" h="237">
                  <a:moveTo>
                    <a:pt x="201" y="237"/>
                  </a:moveTo>
                  <a:lnTo>
                    <a:pt x="392" y="119"/>
                  </a:lnTo>
                  <a:lnTo>
                    <a:pt x="377" y="96"/>
                  </a:lnTo>
                  <a:lnTo>
                    <a:pt x="359" y="72"/>
                  </a:lnTo>
                  <a:lnTo>
                    <a:pt x="336" y="54"/>
                  </a:lnTo>
                  <a:lnTo>
                    <a:pt x="305" y="32"/>
                  </a:lnTo>
                  <a:lnTo>
                    <a:pt x="272" y="17"/>
                  </a:lnTo>
                  <a:lnTo>
                    <a:pt x="243" y="6"/>
                  </a:lnTo>
                  <a:lnTo>
                    <a:pt x="210" y="0"/>
                  </a:lnTo>
                  <a:lnTo>
                    <a:pt x="182" y="5"/>
                  </a:lnTo>
                  <a:lnTo>
                    <a:pt x="143" y="9"/>
                  </a:lnTo>
                  <a:lnTo>
                    <a:pt x="120" y="15"/>
                  </a:lnTo>
                  <a:lnTo>
                    <a:pt x="96" y="26"/>
                  </a:lnTo>
                  <a:lnTo>
                    <a:pt x="74" y="38"/>
                  </a:lnTo>
                  <a:lnTo>
                    <a:pt x="57" y="51"/>
                  </a:lnTo>
                  <a:lnTo>
                    <a:pt x="39" y="66"/>
                  </a:lnTo>
                  <a:lnTo>
                    <a:pt x="29" y="77"/>
                  </a:lnTo>
                  <a:lnTo>
                    <a:pt x="17" y="93"/>
                  </a:lnTo>
                  <a:lnTo>
                    <a:pt x="8" y="105"/>
                  </a:lnTo>
                  <a:lnTo>
                    <a:pt x="0" y="117"/>
                  </a:lnTo>
                  <a:lnTo>
                    <a:pt x="201" y="237"/>
                  </a:lnTo>
                  <a:close/>
                </a:path>
              </a:pathLst>
            </a:custGeom>
            <a:solidFill>
              <a:srgbClr val="FF0066"/>
            </a:solidFill>
            <a:ln w="3175" cap="flat" cmpd="sng">
              <a:solidFill>
                <a:srgbClr val="FFFF66"/>
              </a:solidFill>
              <a:prstDash val="solid"/>
              <a:round/>
              <a:headEnd type="none" w="sm" len="sm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17" name="Line 37"/>
          <p:cNvSpPr>
            <a:spLocks noChangeShapeType="1"/>
          </p:cNvSpPr>
          <p:nvPr/>
        </p:nvSpPr>
        <p:spPr bwMode="auto">
          <a:xfrm rot="856055" flipV="1">
            <a:off x="7753278" y="4165653"/>
            <a:ext cx="1003300" cy="10033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CC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8" name="Line 38"/>
          <p:cNvSpPr>
            <a:spLocks noChangeShapeType="1"/>
          </p:cNvSpPr>
          <p:nvPr/>
        </p:nvSpPr>
        <p:spPr bwMode="auto">
          <a:xfrm rot="856055" flipV="1">
            <a:off x="8972478" y="3451278"/>
            <a:ext cx="1003300" cy="10033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CC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9" name="Line 39"/>
          <p:cNvSpPr>
            <a:spLocks noChangeShapeType="1"/>
          </p:cNvSpPr>
          <p:nvPr/>
        </p:nvSpPr>
        <p:spPr bwMode="auto">
          <a:xfrm rot="856055" flipV="1">
            <a:off x="8977240" y="3446515"/>
            <a:ext cx="1003300" cy="10033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0" name="Line 40"/>
          <p:cNvSpPr>
            <a:spLocks noChangeShapeType="1"/>
          </p:cNvSpPr>
          <p:nvPr/>
        </p:nvSpPr>
        <p:spPr bwMode="auto">
          <a:xfrm rot="856055" flipV="1">
            <a:off x="7753278" y="4165653"/>
            <a:ext cx="1003300" cy="10033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CC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1" name="Line 41"/>
          <p:cNvSpPr>
            <a:spLocks noChangeShapeType="1"/>
          </p:cNvSpPr>
          <p:nvPr/>
        </p:nvSpPr>
        <p:spPr bwMode="auto">
          <a:xfrm rot="856055" flipV="1">
            <a:off x="6024563" y="2420938"/>
            <a:ext cx="1003300" cy="10033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CC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2" name="Line 42"/>
          <p:cNvSpPr>
            <a:spLocks noChangeShapeType="1"/>
          </p:cNvSpPr>
          <p:nvPr/>
        </p:nvSpPr>
        <p:spPr bwMode="auto">
          <a:xfrm rot="856055" flipV="1">
            <a:off x="7750103" y="4156128"/>
            <a:ext cx="1003300" cy="10033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CC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5" name="Text Box 65"/>
          <p:cNvSpPr txBox="1">
            <a:spLocks noChangeArrowheads="1"/>
          </p:cNvSpPr>
          <p:nvPr/>
        </p:nvSpPr>
        <p:spPr bwMode="auto">
          <a:xfrm>
            <a:off x="9264579" y="3589390"/>
            <a:ext cx="433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sp>
        <p:nvSpPr>
          <p:cNvPr id="41028" name="Text Box 68"/>
          <p:cNvSpPr txBox="1">
            <a:spLocks noChangeArrowheads="1"/>
          </p:cNvSpPr>
          <p:nvPr/>
        </p:nvSpPr>
        <p:spPr bwMode="auto">
          <a:xfrm>
            <a:off x="10129765" y="3014715"/>
            <a:ext cx="503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13325" name="AutoShape 88"/>
          <p:cNvSpPr>
            <a:spLocks noChangeArrowheads="1"/>
          </p:cNvSpPr>
          <p:nvPr/>
        </p:nvSpPr>
        <p:spPr bwMode="auto">
          <a:xfrm rot="-1037985">
            <a:off x="7490233" y="2866317"/>
            <a:ext cx="2808406" cy="2911411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0702" y="10800"/>
                </a:moveTo>
                <a:cubicBezTo>
                  <a:pt x="10702" y="10854"/>
                  <a:pt x="10746" y="10898"/>
                  <a:pt x="10800" y="10898"/>
                </a:cubicBezTo>
                <a:cubicBezTo>
                  <a:pt x="10854" y="10898"/>
                  <a:pt x="10898" y="10854"/>
                  <a:pt x="10898" y="10800"/>
                </a:cubicBezTo>
                <a:cubicBezTo>
                  <a:pt x="10898" y="10746"/>
                  <a:pt x="10854" y="10702"/>
                  <a:pt x="10800" y="10702"/>
                </a:cubicBezTo>
                <a:cubicBezTo>
                  <a:pt x="10746" y="10702"/>
                  <a:pt x="10702" y="10746"/>
                  <a:pt x="10702" y="10800"/>
                </a:cubicBezTo>
                <a:close/>
              </a:path>
            </a:pathLst>
          </a:custGeom>
          <a:noFill/>
          <a:ln w="38100">
            <a:solidFill>
              <a:srgbClr val="FF99FF"/>
            </a:solidFill>
            <a:round/>
            <a:headEnd type="none" w="sm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1053" name="Group 93"/>
          <p:cNvGrpSpPr>
            <a:grpSpLocks/>
          </p:cNvGrpSpPr>
          <p:nvPr/>
        </p:nvGrpSpPr>
        <p:grpSpPr bwMode="auto">
          <a:xfrm>
            <a:off x="7848602" y="3435540"/>
            <a:ext cx="2115171" cy="1665150"/>
            <a:chOff x="2148" y="2883"/>
            <a:chExt cx="1479" cy="1142"/>
          </a:xfrm>
        </p:grpSpPr>
        <p:sp>
          <p:nvSpPr>
            <p:cNvPr id="13335" name="Line 94"/>
            <p:cNvSpPr>
              <a:spLocks noChangeShapeType="1"/>
            </p:cNvSpPr>
            <p:nvPr/>
          </p:nvSpPr>
          <p:spPr bwMode="auto">
            <a:xfrm rot="856055" flipV="1">
              <a:off x="2973" y="2883"/>
              <a:ext cx="654" cy="65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6" name="Line 95"/>
            <p:cNvSpPr>
              <a:spLocks noChangeShapeType="1"/>
            </p:cNvSpPr>
            <p:nvPr/>
          </p:nvSpPr>
          <p:spPr bwMode="auto">
            <a:xfrm rot="856055" flipV="1">
              <a:off x="2148" y="3393"/>
              <a:ext cx="632" cy="63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7" name="Oval 110"/>
          <p:cNvSpPr>
            <a:spLocks noChangeArrowheads="1"/>
          </p:cNvSpPr>
          <p:nvPr/>
        </p:nvSpPr>
        <p:spPr bwMode="auto">
          <a:xfrm>
            <a:off x="8853056" y="4186291"/>
            <a:ext cx="144463" cy="1444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Rectangle 111"/>
          <p:cNvSpPr>
            <a:spLocks noChangeArrowheads="1"/>
          </p:cNvSpPr>
          <p:nvPr/>
        </p:nvSpPr>
        <p:spPr bwMode="auto">
          <a:xfrm>
            <a:off x="8545440" y="4381554"/>
            <a:ext cx="4968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80283" y="4243748"/>
            <a:ext cx="5809384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rađian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(rad/s).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66800" y="685800"/>
            <a:ext cx="5636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u="sng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MÔ TẢ CHUYỂN ĐỘNG TRÒN</a:t>
            </a:r>
            <a:endParaRPr lang="en-US" sz="2800" b="1" u="sng" dirty="0">
              <a:solidFill>
                <a:srgbClr val="33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53737" y="1060894"/>
            <a:ext cx="56909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u="sng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Độ dịch chuyển góc và tốc độ góc.</a:t>
            </a:r>
            <a:endParaRPr lang="en-US" sz="2800" b="1" u="sng" dirty="0">
              <a:solidFill>
                <a:srgbClr val="33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C47D58C-17B1-4982-93A7-111745928B57}"/>
              </a:ext>
            </a:extLst>
          </p:cNvPr>
          <p:cNvSpPr txBox="1"/>
          <p:nvPr/>
        </p:nvSpPr>
        <p:spPr>
          <a:xfrm>
            <a:off x="1070113" y="1622150"/>
            <a:ext cx="3654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i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i="1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Tốc độ góc.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066800" y="2312779"/>
            <a:ext cx="2133918" cy="523220"/>
          </a:xfrm>
          <a:prstGeom prst="rect">
            <a:avLst/>
          </a:prstGeom>
          <a:solidFill>
            <a:srgbClr val="EEECE1">
              <a:lumMod val="75000"/>
            </a:srgbClr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Tốc độ góc =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169525" y="2181105"/>
            <a:ext cx="3167855" cy="954107"/>
          </a:xfrm>
          <a:prstGeom prst="rect">
            <a:avLst/>
          </a:prstGeom>
          <a:solidFill>
            <a:srgbClr val="EEECE1">
              <a:lumMod val="75000"/>
            </a:srgbClr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 dịch chuyển góc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thời gian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E2961717-4C73-4D64-BC31-8E3D2862ECF5}"/>
                  </a:ext>
                </a:extLst>
              </p:cNvPr>
              <p:cNvSpPr txBox="1"/>
              <p:nvPr/>
            </p:nvSpPr>
            <p:spPr>
              <a:xfrm>
                <a:off x="1031966" y="3242074"/>
                <a:ext cx="2847430" cy="80451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Hay</a:t>
                </a:r>
                <a:r>
                  <a:rPr kumimoji="0" lang="pt-BR" sz="2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l-GR" sz="3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𝜔</m:t>
                    </m:r>
                    <m:r>
                      <a:rPr kumimoji="0" lang="pt-BR" sz="3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pt-BR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𝛉</m:t>
                        </m:r>
                      </m:num>
                      <m:den>
                        <m:r>
                          <a:rPr kumimoji="0" 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kumimoji="0" lang="en-US" sz="2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kumimoji="0" lang="en-US" sz="2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(2)</a:t>
                </a:r>
                <a:endPara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2961717-4C73-4D64-BC31-8E3D2862EC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966" y="3242074"/>
                <a:ext cx="2847430" cy="804516"/>
              </a:xfrm>
              <a:prstGeom prst="rect">
                <a:avLst/>
              </a:prstGeom>
              <a:blipFill>
                <a:blip r:embed="rId3"/>
                <a:stretch>
                  <a:fillRect l="-7066" b="-5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66211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200000">
                                      <p:cBhvr>
                                        <p:cTn id="6" dur="5000" fill="hold"/>
                                        <p:tgtEl>
                                          <p:spTgt spid="41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03 -0.00602 L -0.11302 0.02385 " pathEditMode="relative" rAng="0" ptsTypes="AA">
                                      <p:cBhvr>
                                        <p:cTn id="11" dur="8000" fill="hold"/>
                                        <p:tgtEl>
                                          <p:spTgt spid="410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48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85185E-6 C -0.03698 -0.07153 -0.07409 -0.14259 -0.11406 -0.13935 C -0.1539 -0.13611 -0.21875 -0.00694 -0.23958 0.01991 " pathEditMode="relative" rAng="0" ptsTypes="AAA">
                                      <p:cBhvr>
                                        <p:cTn id="13" dur="5000" fill="hold"/>
                                        <p:tgtEl>
                                          <p:spTgt spid="4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79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5" grpId="0"/>
      <p:bldP spid="41028" grpId="0"/>
      <p:bldP spid="33" grpId="0" animBg="1"/>
      <p:bldP spid="27" grpId="0" animBg="1"/>
      <p:bldP spid="28" grpId="0" animBg="1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28333" y="543037"/>
            <a:ext cx="5636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MÔ TẢ CHUYỂN ĐỘNG TRÒN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C47D58C-17B1-4982-93A7-111745928B57}"/>
              </a:ext>
            </a:extLst>
          </p:cNvPr>
          <p:cNvSpPr txBox="1"/>
          <p:nvPr/>
        </p:nvSpPr>
        <p:spPr>
          <a:xfrm>
            <a:off x="990600" y="2286000"/>
            <a:ext cx="10607282" cy="26776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 Ví dụ: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 3.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So sánh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tốc độ chuyển động của đầu kim giây, đầu kim phút và đầu kim giờ.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 4.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Một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đồng hồ chỉ 3h30ph. Hãy tính độ dịch chuyển góc từ vị trí 12h đến vị trí của kim phút và kim giờ.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 5.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Tính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tốc độ góc của kim giờ và kim phút của đồng hồ.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85425" y="905781"/>
            <a:ext cx="56909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2800" b="1" i="0" u="sng" strike="noStrike" kern="1200" cap="none" spc="0" normalizeH="0" baseline="0" noProof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Độ dịch chuyển góc và tốc độ góc.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C47D58C-17B1-4982-93A7-111745928B57}"/>
              </a:ext>
            </a:extLst>
          </p:cNvPr>
          <p:cNvSpPr txBox="1"/>
          <p:nvPr/>
        </p:nvSpPr>
        <p:spPr>
          <a:xfrm>
            <a:off x="1185425" y="1400036"/>
            <a:ext cx="10607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800" b="0" i="1" u="none" strike="noStrike" kern="1200" cap="none" spc="0" normalizeH="0" baseline="0" noProof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Tốc</a:t>
            </a:r>
            <a:r>
              <a:rPr kumimoji="0" lang="en-US" sz="2800" b="0" i="1" u="none" strike="noStrike" kern="1200" cap="none" spc="0" normalizeH="0" noProof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độ</a:t>
            </a:r>
            <a:r>
              <a:rPr kumimoji="0" lang="en-US" sz="2800" b="0" i="1" u="none" strike="noStrike" kern="1200" cap="none" spc="0" normalizeH="0" baseline="0" noProof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góc.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11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 descr="179 zalo cuc tran"/>
          <p:cNvSpPr/>
          <p:nvPr/>
        </p:nvSpPr>
        <p:spPr>
          <a:xfrm>
            <a:off x="4032965" y="869666"/>
            <a:ext cx="4206240" cy="4206240"/>
          </a:xfrm>
          <a:prstGeom prst="ellipse">
            <a:avLst/>
          </a:prstGeom>
          <a:solidFill>
            <a:srgbClr val="002060"/>
          </a:solidFill>
          <a:ln>
            <a:solidFill>
              <a:srgbClr val="00B0F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2" name="Picture 8" descr="179 zalo cuc tr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00" y="1006709"/>
            <a:ext cx="3945886" cy="395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Question" descr="179 zalo cuc tra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26471" y="877306"/>
            <a:ext cx="487363" cy="487363"/>
          </a:xfrm>
          <a:prstGeom prst="rect">
            <a:avLst/>
          </a:prstGeom>
        </p:spPr>
      </p:pic>
      <p:sp>
        <p:nvSpPr>
          <p:cNvPr id="2" name="Oval 1" descr="179 zalo cuc tran"/>
          <p:cNvSpPr/>
          <p:nvPr/>
        </p:nvSpPr>
        <p:spPr>
          <a:xfrm>
            <a:off x="4535885" y="1372586"/>
            <a:ext cx="3200400" cy="3200400"/>
          </a:xfrm>
          <a:prstGeom prst="ellipse">
            <a:avLst/>
          </a:prstGeom>
          <a:noFill/>
          <a:ln w="127000">
            <a:solidFill>
              <a:srgbClr val="62EB05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00B0F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 descr="179 zalo cuc tran"/>
          <p:cNvSpPr/>
          <p:nvPr/>
        </p:nvSpPr>
        <p:spPr>
          <a:xfrm>
            <a:off x="4021453" y="809878"/>
            <a:ext cx="4297680" cy="4297680"/>
          </a:xfrm>
          <a:prstGeom prst="ellipse">
            <a:avLst/>
          </a:prstGeom>
          <a:noFill/>
          <a:ln w="127000" cap="sq">
            <a:solidFill>
              <a:srgbClr val="F274B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00B0F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179 zalo cuc tr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80" b="969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136">
            <a:off x="5527918" y="1083609"/>
            <a:ext cx="1166788" cy="163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179 zalo cuc tr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80" b="969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058">
            <a:off x="6235231" y="1307436"/>
            <a:ext cx="1166788" cy="163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179 zalo cuc tr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80" b="969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36357">
            <a:off x="6657099" y="1964501"/>
            <a:ext cx="1166788" cy="163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179 zalo cuc tr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80" b="969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50041">
            <a:off x="6541598" y="2694723"/>
            <a:ext cx="1166788" cy="163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179 zalo cuc tr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80" b="969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83857">
            <a:off x="6036300" y="3230435"/>
            <a:ext cx="1166788" cy="163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79 zalo cuc tr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80" b="969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02213">
            <a:off x="5286588" y="3271233"/>
            <a:ext cx="1166788" cy="163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179 zalo cuc tr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80" b="969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89670">
            <a:off x="4673937" y="2754246"/>
            <a:ext cx="1166788" cy="163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179 zalo cuc tr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80" b="969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85832">
            <a:off x="4538930" y="2042668"/>
            <a:ext cx="1166788" cy="163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179 zalo cuc tr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80" b="969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46019">
            <a:off x="4897174" y="1416065"/>
            <a:ext cx="1166788" cy="163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179 zalo cuc tran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F274B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2673" y1="8711" x2="52673" y2="8711"/>
                        <a14:foregroundMark x1="83769" y1="34116" x2="83769" y2="34116"/>
                        <a14:foregroundMark x1="85252" y1="27626" x2="85252" y2="27626"/>
                        <a14:foregroundMark x1="88217" y1="21691" x2="88217" y2="21691"/>
                        <a14:foregroundMark x1="92158" y1="15756" x2="92158" y2="15756"/>
                        <a14:foregroundMark x1="89895" y1="36593" x2="89895" y2="36593"/>
                        <a14:foregroundMark x1="90831" y1="31255" x2="90831" y2="31255"/>
                        <a14:foregroundMark x1="93406" y1="25363" x2="93406" y2="25363"/>
                        <a14:foregroundMark x1="96410" y1="20026" x2="96410" y2="20026"/>
                        <a14:foregroundMark x1="97581" y1="14646" x2="97581" y2="14646"/>
                        <a14:foregroundMark x1="92002" y1="21563" x2="92002" y2="21563"/>
                        <a14:foregroundMark x1="34413" y1="21819" x2="34413" y2="21819"/>
                        <a14:foregroundMark x1="16933" y1="62340" x2="16933" y2="62340"/>
                        <a14:foregroundMark x1="14826" y1="71563" x2="14826" y2="71563"/>
                        <a14:foregroundMark x1="74054" y1="39411" x2="74054" y2="39411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418" y="707397"/>
            <a:ext cx="1438589" cy="131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179 zalo cuc tran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F274B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2673" y1="8711" x2="52673" y2="8711"/>
                        <a14:foregroundMark x1="83769" y1="34116" x2="83769" y2="34116"/>
                        <a14:foregroundMark x1="85252" y1="27626" x2="85252" y2="27626"/>
                        <a14:foregroundMark x1="88217" y1="21691" x2="88217" y2="21691"/>
                        <a14:foregroundMark x1="92158" y1="15756" x2="92158" y2="15756"/>
                        <a14:foregroundMark x1="89895" y1="36593" x2="89895" y2="36593"/>
                        <a14:foregroundMark x1="90831" y1="31255" x2="90831" y2="31255"/>
                        <a14:foregroundMark x1="93406" y1="25363" x2="93406" y2="25363"/>
                        <a14:foregroundMark x1="96410" y1="20026" x2="96410" y2="20026"/>
                        <a14:foregroundMark x1="97581" y1="14646" x2="97581" y2="14646"/>
                        <a14:foregroundMark x1="92002" y1="21563" x2="92002" y2="21563"/>
                        <a14:foregroundMark x1="34413" y1="21819" x2="34413" y2="21819"/>
                        <a14:foregroundMark x1="16933" y1="62340" x2="16933" y2="62340"/>
                        <a14:foregroundMark x1="14826" y1="71563" x2="14826" y2="71563"/>
                        <a14:foregroundMark x1="74054" y1="39411" x2="74054" y2="39411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04891" y="640930"/>
            <a:ext cx="1438589" cy="131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179 zalo cuc tra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215" y="1757456"/>
            <a:ext cx="819150" cy="2400300"/>
          </a:xfrm>
          <a:prstGeom prst="rect">
            <a:avLst/>
          </a:prstGeom>
        </p:spPr>
      </p:pic>
      <p:pic>
        <p:nvPicPr>
          <p:cNvPr id="28" name="Picture 27" descr="179 zalo cuc tra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9555" y="1689998"/>
            <a:ext cx="819150" cy="2400300"/>
          </a:xfrm>
          <a:prstGeom prst="rect">
            <a:avLst/>
          </a:prstGeom>
        </p:spPr>
      </p:pic>
      <p:sp>
        <p:nvSpPr>
          <p:cNvPr id="8" name="TextBox 7" descr="179 zalo cuc tran"/>
          <p:cNvSpPr txBox="1"/>
          <p:nvPr/>
        </p:nvSpPr>
        <p:spPr>
          <a:xfrm>
            <a:off x="3124615" y="2645201"/>
            <a:ext cx="6053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Arial" panose="020B0604020202020204" pitchFamily="34" charset="0"/>
              </a:rPr>
              <a:t>KIỂM TRA BÀI CŨ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Picture 22" descr="179 zalo cuc tra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792" y="536975"/>
            <a:ext cx="1688950" cy="363485"/>
          </a:xfrm>
          <a:prstGeom prst="rect">
            <a:avLst/>
          </a:prstGeom>
        </p:spPr>
      </p:pic>
      <p:pic>
        <p:nvPicPr>
          <p:cNvPr id="32" name="Picture 31" descr="179 zalo cuc tra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4305" y="506772"/>
            <a:ext cx="1688950" cy="363485"/>
          </a:xfrm>
          <a:prstGeom prst="rect">
            <a:avLst/>
          </a:prstGeom>
        </p:spPr>
      </p:pic>
      <p:sp>
        <p:nvSpPr>
          <p:cNvPr id="25" name="Frame 24" descr="179 zalo cuc tran">
            <a:extLst>
              <a:ext uri="{FF2B5EF4-FFF2-40B4-BE49-F238E27FC236}">
                <a16:creationId xmlns:a16="http://schemas.microsoft.com/office/drawing/2014/main" xmlns="" id="{FE9FC511-FDAE-4FF9-8DD9-EB0406AD19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5853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5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5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28333" y="543037"/>
            <a:ext cx="5636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MÔ TẢ CHUYỂN ĐỘNG TRÒN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3C47D58C-17B1-4982-93A7-111745928B57}"/>
                  </a:ext>
                </a:extLst>
              </p:cNvPr>
              <p:cNvSpPr txBox="1"/>
              <p:nvPr/>
            </p:nvSpPr>
            <p:spPr>
              <a:xfrm>
                <a:off x="990600" y="2286000"/>
                <a:ext cx="10607282" cy="3720506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* Hướng</a:t>
                </a:r>
                <a:r>
                  <a:rPr kumimoji="0" lang="en-US" sz="2800" b="1" i="0" u="none" strike="noStrike" kern="1200" cap="none" spc="0" normalizeH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dẫn</a:t>
                </a: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smtClean="0">
                    <a:solidFill>
                      <a:srgbClr val="33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VD 3.</a:t>
                </a:r>
                <a:r>
                  <a:rPr lang="en-US" sz="2800" b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 hết một vòng tròn: kim giây mất 60 s, kim phút mất 60ph = 3600 s, kim giờ mất 12h = 12.60.60 = 43200 s. Vậy kim giây có tốc độ nhanh nhất, kim giờ có tốc độ chậm nhất.</a:t>
                </a:r>
                <a:endPara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smtClean="0">
                    <a:solidFill>
                      <a:srgbClr val="33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VD 4.</a:t>
                </a:r>
                <a:r>
                  <a:rPr lang="en-US" sz="280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Độ dịch chuyển của kim phút (30.360</a:t>
                </a:r>
                <a:r>
                  <a:rPr lang="en-US" sz="280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⁰</a:t>
                </a:r>
                <a:r>
                  <a:rPr lang="en-US" sz="280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):60 = 180</a:t>
                </a:r>
                <a:r>
                  <a:rPr lang="en-US" sz="280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⁰; Độ dịch chuyển của kim giờ (3,5.360⁰):12 = 105⁰.</a:t>
                </a:r>
                <a:endPara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smtClean="0">
                    <a:solidFill>
                      <a:srgbClr val="33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VD 5.</a:t>
                </a:r>
                <a:r>
                  <a:rPr lang="en-US" sz="280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Kim giờ: </a:t>
                </a:r>
                <a:r>
                  <a:rPr lang="en-US" sz="280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𝜔=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l-GR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3600</m:t>
                        </m:r>
                      </m:den>
                    </m:f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=0,00145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rad/s; kim phút:</a:t>
                </a:r>
                <a:r>
                  <a:rPr kumimoji="0" lang="en-US" sz="2800" b="0" i="0" u="none" strike="noStrike" kern="1200" cap="none" spc="0" normalizeH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𝜔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kumimoji="0" lang="en-US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60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=</a:t>
                </a:r>
                <a:r>
                  <a:rPr kumimoji="0" lang="en-US" sz="2800" b="0" i="0" u="none" strike="noStrike" kern="1200" cap="none" spc="0" normalizeH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0,00175 rad/s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47D58C-17B1-4982-93A7-111745928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286000"/>
                <a:ext cx="10607282" cy="372050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1185425" y="905781"/>
            <a:ext cx="56909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2800" b="1" i="0" u="sng" strike="noStrike" kern="1200" cap="none" spc="0" normalizeH="0" baseline="0" noProof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Độ dịch chuyển góc và tốc độ góc.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C47D58C-17B1-4982-93A7-111745928B57}"/>
              </a:ext>
            </a:extLst>
          </p:cNvPr>
          <p:cNvSpPr txBox="1"/>
          <p:nvPr/>
        </p:nvSpPr>
        <p:spPr>
          <a:xfrm>
            <a:off x="1185425" y="1400036"/>
            <a:ext cx="10607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2800" b="0" i="1" u="none" strike="noStrike" kern="1200" cap="none" spc="0" normalizeH="0" baseline="0" noProof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Tốc độ góc.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42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28333" y="543037"/>
            <a:ext cx="5636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MÔ TẢ CHUYỂN ĐỘNG TRÒN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85425" y="905781"/>
            <a:ext cx="74734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u="sng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sng" strike="noStrike" kern="1200" cap="none" spc="0" normalizeH="0" baseline="0" noProof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Tốc</a:t>
            </a:r>
            <a:r>
              <a:rPr kumimoji="0" lang="en-US" sz="2800" b="1" i="0" u="sng" strike="noStrike" kern="1200" cap="none" spc="0" normalizeH="0" noProof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 và vận tốc của chuyển động tròn đều</a:t>
            </a:r>
            <a:r>
              <a:rPr kumimoji="0" lang="en-US" sz="2800" b="1" i="0" u="sng" strike="noStrike" kern="1200" cap="none" spc="0" normalizeH="0" baseline="0" noProof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.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3C47D58C-17B1-4982-93A7-111745928B57}"/>
                  </a:ext>
                </a:extLst>
              </p:cNvPr>
              <p:cNvSpPr txBox="1"/>
              <p:nvPr/>
            </p:nvSpPr>
            <p:spPr>
              <a:xfrm>
                <a:off x="1145507" y="2454572"/>
                <a:ext cx="7272775" cy="701602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1" u="none" strike="noStrike" kern="120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Tốc</a:t>
                </a:r>
                <a:r>
                  <a:rPr kumimoji="0" lang="en-US" sz="2800" b="0" i="1" u="none" strike="noStrike" kern="1200" cap="none" spc="0" normalizeH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độ: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kumimoji="0" lang="en-US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  <m:r>
                          <a:rPr kumimoji="0" lang="en-US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𝑇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1" u="none" strike="noStrike" kern="120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sz="2800" b="0" i="1" u="none" strike="noStrike" kern="1200" cap="none" spc="0" normalizeH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thay đổi</a:t>
                </a:r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C47D58C-17B1-4982-93A7-111745928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507" y="2454572"/>
                <a:ext cx="7272775" cy="70160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C47D58C-17B1-4982-93A7-111745928B57}"/>
              </a:ext>
            </a:extLst>
          </p:cNvPr>
          <p:cNvSpPr txBox="1"/>
          <p:nvPr/>
        </p:nvSpPr>
        <p:spPr>
          <a:xfrm>
            <a:off x="1125547" y="3250863"/>
            <a:ext cx="7312693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tốc có hướng luôn thay đổi, có phương tiếp tuyến với quỹ đạo tại mỗi điểm.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1FAD16A-47AB-4BAF-9BA7-D8B10AD3F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00" y="3414739"/>
            <a:ext cx="2496026" cy="29422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90600" y="4389420"/>
            <a:ext cx="5634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u="sng" noProof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2800" b="1" i="0" u="sng" strike="noStrike" kern="1200" cap="none" spc="0" normalizeH="0" baseline="0" noProof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Liên</a:t>
            </a:r>
            <a:r>
              <a:rPr kumimoji="0" lang="en-US" sz="2800" b="1" i="0" u="sng" strike="noStrike" kern="1200" cap="none" spc="0" normalizeH="0" noProof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hệ giữa tốc độ và tốc độ góc</a:t>
            </a:r>
            <a:r>
              <a:rPr kumimoji="0" lang="en-US" sz="2800" b="1" i="0" u="sng" strike="noStrike" kern="1200" cap="none" spc="0" normalizeH="0" baseline="0" noProof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53732" y="5097091"/>
            <a:ext cx="4671472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 độ = tốc độ góc 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 kính</a:t>
            </a:r>
            <a:endParaRPr kumimoji="0" lang="en-US" sz="2800" i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62924" y="5715000"/>
            <a:ext cx="1936749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v = </a:t>
            </a:r>
            <a:r>
              <a:rPr lang="en-US" sz="2800" i="1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𝜔.r</a:t>
            </a:r>
            <a:endParaRPr kumimoji="0" lang="en-US" sz="2800" i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25547" y="1482761"/>
            <a:ext cx="78660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noProof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vật chuyển động tròn đều trên đường tròn bán kính r, thời gian đi hết </a:t>
            </a:r>
            <a:r>
              <a:rPr lang="en-US" sz="280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vòng T (gọi là chu kì).</a:t>
            </a:r>
            <a:endParaRPr kumimoji="0" lang="en-US" sz="2800" i="0" strike="noStrike" kern="1200" cap="none" spc="0" normalizeH="0" baseline="0" noProof="0" dirty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8658881" y="304801"/>
            <a:ext cx="3380719" cy="2362200"/>
          </a:xfrm>
          <a:prstGeom prst="wedgeEllipseCallout">
            <a:avLst>
              <a:gd name="adj1" fmla="val 26264"/>
              <a:gd name="adj2" fmla="val 61153"/>
            </a:avLst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kern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 động tròn đều là gì? Vận tốc có đặc điểm gì? </a:t>
            </a:r>
            <a:endParaRPr kumimoji="0" lang="en-US" altLang="en-US" sz="2800" b="0" i="0" u="none" strike="noStrike" kern="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92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9" grpId="0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28333" y="543037"/>
            <a:ext cx="5636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MÔ TẢ CHUYỂN ĐỘNG TRÒN</a:t>
            </a:r>
          </a:p>
        </p:txBody>
      </p:sp>
      <p:sp>
        <p:nvSpPr>
          <p:cNvPr id="9" name="Rectangle 8"/>
          <p:cNvSpPr/>
          <p:nvPr/>
        </p:nvSpPr>
        <p:spPr>
          <a:xfrm>
            <a:off x="1199328" y="975528"/>
            <a:ext cx="5634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u="sng" noProof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2800" b="1" i="0" u="sng" strike="noStrike" kern="1200" cap="none" spc="0" normalizeH="0" baseline="0" noProof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Liên</a:t>
            </a:r>
            <a:r>
              <a:rPr kumimoji="0" lang="en-US" sz="2800" b="1" i="0" u="sng" strike="noStrike" kern="1200" cap="none" spc="0" normalizeH="0" noProof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hệ giữa tốc độ và tốc độ góc</a:t>
            </a:r>
            <a:r>
              <a:rPr kumimoji="0" lang="en-US" sz="2800" b="1" i="0" u="sng" strike="noStrike" kern="1200" cap="none" spc="0" normalizeH="0" baseline="0" noProof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63167" y="1592810"/>
            <a:ext cx="1403833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noProof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6</a:t>
            </a:r>
            <a:endParaRPr kumimoji="0" lang="en-US" sz="2800" i="1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99328" y="2118133"/>
            <a:ext cx="96972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em bé cưỡi ngựa gỗ trên sàn quay, ở cách trục quay 2,1 m. Tốc độ góc của sàn quay là 0,42 rad/s. Tính tốc độ của ngựa gỗ. </a:t>
            </a:r>
            <a:endParaRPr kumimoji="0" lang="en-US" sz="28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63167" y="3504329"/>
            <a:ext cx="1403833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noProof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7</a:t>
            </a:r>
            <a:endParaRPr kumimoji="0" lang="en-US" sz="2800" i="1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99328" y="4027549"/>
            <a:ext cx="98496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điểm A và B nằm trên cùng một bán kính của một vô lăng đang quay đều, cách nhau 20 cm. Điểm A ở phía ngoài có tốc độ 0,6 m/s. điểm B ở phía trong có tốc độ 0,2 m/s. Tính tốc độ góc của vô lăng.</a:t>
            </a:r>
            <a:endParaRPr kumimoji="0" lang="en-US" sz="28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57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28333" y="543037"/>
            <a:ext cx="5636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MÔ TẢ CHUYỂN ĐỘNG TRÒN</a:t>
            </a:r>
          </a:p>
        </p:txBody>
      </p:sp>
      <p:sp>
        <p:nvSpPr>
          <p:cNvPr id="9" name="Rectangle 8"/>
          <p:cNvSpPr/>
          <p:nvPr/>
        </p:nvSpPr>
        <p:spPr>
          <a:xfrm>
            <a:off x="1199328" y="975528"/>
            <a:ext cx="5634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2800" b="1" i="0" u="sng" strike="noStrike" kern="1200" cap="none" spc="0" normalizeH="0" baseline="0" noProof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Liên hệ giữa tốc độ và tốc độ góc.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52282" y="1498748"/>
            <a:ext cx="265810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 dẫn VD 6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66800" y="2133600"/>
            <a:ext cx="466025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2,1 m;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𝜔 = 0,42 rad/s; v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Áp dụng công thức:</a:t>
            </a:r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 =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𝜔.r = 0,42.2,1 = 0,88 m/s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99328" y="3630227"/>
            <a:ext cx="265810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 dẫn VD 7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18922" y="4265079"/>
            <a:ext cx="97538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20 cm = 0,2 m; </a:t>
            </a:r>
            <a:r>
              <a:rPr lang="en-US" sz="280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en-US" sz="2800" baseline="-2500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= 0,6 m/s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;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en-US" sz="2800" baseline="-2500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</a:t>
            </a:r>
            <a:r>
              <a:rPr lang="en-US" sz="280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= 0,2 m/s; </a:t>
            </a:r>
            <a:r>
              <a:rPr lang="en-US" sz="2800" smtClean="0">
                <a:solidFill>
                  <a:srgbClr val="3366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𝜔 = ?</a:t>
            </a:r>
            <a:endParaRPr lang="en-US" sz="2800">
              <a:solidFill>
                <a:srgbClr val="3366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2800" smtClean="0">
                <a:solidFill>
                  <a:srgbClr val="3366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Theo giả thiết</a:t>
            </a:r>
            <a:r>
              <a:rPr lang="en-US" sz="2800">
                <a:solidFill>
                  <a:srgbClr val="3366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800" smtClean="0">
                <a:solidFill>
                  <a:srgbClr val="3366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</a:t>
            </a:r>
            <a:r>
              <a:rPr lang="en-US" sz="2800" baseline="-25000" smtClean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- R</a:t>
            </a:r>
            <a:r>
              <a:rPr lang="en-US" sz="2800" baseline="-25000" smtClean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 </a:t>
            </a:r>
            <a:r>
              <a:rPr lang="en-US" sz="2800" smtClean="0">
                <a:solidFill>
                  <a:srgbClr val="3366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= 0,2;</a:t>
            </a:r>
          </a:p>
          <a:p>
            <a:pPr lvl="0">
              <a:defRPr/>
            </a:pPr>
            <a:r>
              <a:rPr lang="en-US" sz="2800" smtClean="0">
                <a:solidFill>
                  <a:srgbClr val="3366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en-US" sz="2800" baseline="-2500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 </a:t>
            </a:r>
            <a:r>
              <a:rPr lang="en-US" sz="280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en-US" sz="2800" baseline="-2500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 </a:t>
            </a:r>
            <a:r>
              <a:rPr lang="en-US" sz="2800">
                <a:solidFill>
                  <a:srgbClr val="3366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= </a:t>
            </a:r>
            <a:r>
              <a:rPr lang="en-US" sz="2800" smtClean="0">
                <a:solidFill>
                  <a:srgbClr val="3366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𝜔.(R</a:t>
            </a:r>
            <a:r>
              <a:rPr lang="en-US" sz="2800" baseline="-25000" smtClean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r>
              <a:rPr lang="en-US" sz="2800" smtClean="0">
                <a:solidFill>
                  <a:srgbClr val="3366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3366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smtClean="0">
                <a:solidFill>
                  <a:srgbClr val="3366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</a:t>
            </a:r>
            <a:r>
              <a:rPr lang="en-US" sz="2800" baseline="-25000" smtClean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</a:t>
            </a:r>
            <a:r>
              <a:rPr lang="en-US" sz="2800" smtClean="0">
                <a:solidFill>
                  <a:srgbClr val="3366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 = 0,4 </a:t>
            </a:r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⇒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𝜔.r = 2 rad/s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97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3" grpId="0" animBg="1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60AB130D-662B-47EB-809F-B8B654C623A4}"/>
              </a:ext>
            </a:extLst>
          </p:cNvPr>
          <p:cNvSpPr/>
          <p:nvPr/>
        </p:nvSpPr>
        <p:spPr>
          <a:xfrm>
            <a:off x="7562595" y="4651513"/>
            <a:ext cx="3824541" cy="1749287"/>
          </a:xfrm>
          <a:prstGeom prst="rect">
            <a:avLst/>
          </a:prstGeom>
          <a:solidFill>
            <a:srgbClr val="FF66FF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07267F4-F932-42EE-BE76-CFCFB4B40FE0}"/>
              </a:ext>
            </a:extLst>
          </p:cNvPr>
          <p:cNvSpPr/>
          <p:nvPr/>
        </p:nvSpPr>
        <p:spPr>
          <a:xfrm>
            <a:off x="305958" y="3041260"/>
            <a:ext cx="3657330" cy="1226461"/>
          </a:xfrm>
          <a:prstGeom prst="rect">
            <a:avLst/>
          </a:prstGeom>
          <a:solidFill>
            <a:srgbClr val="FF66FF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9E23671-FD38-4C37-BCB4-13FCD92C9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049" y="3256783"/>
            <a:ext cx="2126056" cy="9025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xmlns="" id="{5F0F5F98-01A6-40A5-834B-41839245750A}"/>
                  </a:ext>
                </a:extLst>
              </p14:cNvPr>
              <p14:cNvContentPartPr/>
              <p14:nvPr/>
            </p14:nvContentPartPr>
            <p14:xfrm>
              <a:off x="3246402" y="2053805"/>
              <a:ext cx="360" cy="3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5F0F5F98-01A6-40A5-834B-41839245750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37402" y="204480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58" name="Ink 1057">
                <a:extLst>
                  <a:ext uri="{FF2B5EF4-FFF2-40B4-BE49-F238E27FC236}">
                    <a16:creationId xmlns:a16="http://schemas.microsoft.com/office/drawing/2014/main" xmlns="" id="{2E71FE31-FE91-47E2-8102-4E1521B14B2C}"/>
                  </a:ext>
                </a:extLst>
              </p14:cNvPr>
              <p14:cNvContentPartPr/>
              <p14:nvPr/>
            </p14:nvContentPartPr>
            <p14:xfrm>
              <a:off x="2212482" y="5578925"/>
              <a:ext cx="360" cy="360"/>
            </p14:xfrm>
          </p:contentPart>
        </mc:Choice>
        <mc:Fallback xmlns="">
          <p:pic>
            <p:nvPicPr>
              <p:cNvPr id="1058" name="Ink 1057">
                <a:extLst>
                  <a:ext uri="{FF2B5EF4-FFF2-40B4-BE49-F238E27FC236}">
                    <a16:creationId xmlns:a16="http://schemas.microsoft.com/office/drawing/2014/main" id="{2E71FE31-FE91-47E2-8102-4E1521B14B2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94842" y="556092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59" name="Ink 1058">
                <a:extLst>
                  <a:ext uri="{FF2B5EF4-FFF2-40B4-BE49-F238E27FC236}">
                    <a16:creationId xmlns:a16="http://schemas.microsoft.com/office/drawing/2014/main" xmlns="" id="{CD20AAC5-FD34-46E4-B18E-7833B44FC8D4}"/>
                  </a:ext>
                </a:extLst>
              </p14:cNvPr>
              <p14:cNvContentPartPr/>
              <p14:nvPr/>
            </p14:nvContentPartPr>
            <p14:xfrm>
              <a:off x="4015002" y="3524765"/>
              <a:ext cx="360" cy="360"/>
            </p14:xfrm>
          </p:contentPart>
        </mc:Choice>
        <mc:Fallback xmlns="">
          <p:pic>
            <p:nvPicPr>
              <p:cNvPr id="1059" name="Ink 1058">
                <a:extLst>
                  <a:ext uri="{FF2B5EF4-FFF2-40B4-BE49-F238E27FC236}">
                    <a16:creationId xmlns:a16="http://schemas.microsoft.com/office/drawing/2014/main" id="{CD20AAC5-FD34-46E4-B18E-7833B44FC8D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97362" y="3507125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60CCBAB-F888-4568-B1CB-75505404FB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1017" y="5167585"/>
            <a:ext cx="1494890" cy="8226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B0A61F1-A8CA-486F-B7A6-F792933807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4800" y="4419600"/>
            <a:ext cx="4046746" cy="19812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D03A3D8-8552-4BC2-A537-E9B7E7E1E70C}"/>
              </a:ext>
            </a:extLst>
          </p:cNvPr>
          <p:cNvSpPr/>
          <p:nvPr/>
        </p:nvSpPr>
        <p:spPr>
          <a:xfrm>
            <a:off x="7619122" y="3041260"/>
            <a:ext cx="3824541" cy="1392482"/>
          </a:xfrm>
          <a:prstGeom prst="rect">
            <a:avLst/>
          </a:prstGeom>
          <a:solidFill>
            <a:srgbClr val="FF66FF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kumimoji="0" lang="en-US" sz="2800" b="0" i="0" u="none" strike="noStrike" kern="1200" cap="none" spc="0" normalizeH="0" baseline="0" noProof="0" dirty="0" err="1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rađian</a:t>
            </a:r>
            <a:r>
              <a:rPr kumimoji="0" lang="en-US" sz="28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28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28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kumimoji="0" lang="en-US" sz="28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kumimoji="0" lang="en-US" sz="28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sz="28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kumimoji="0" lang="vi-VN" sz="28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 err="1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kumimoji="0" lang="en-US" sz="28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F050E13-61BB-43F5-888A-50DD3A783B9B}"/>
              </a:ext>
            </a:extLst>
          </p:cNvPr>
          <p:cNvSpPr/>
          <p:nvPr/>
        </p:nvSpPr>
        <p:spPr>
          <a:xfrm>
            <a:off x="7618747" y="1165482"/>
            <a:ext cx="3824541" cy="1648363"/>
          </a:xfrm>
          <a:prstGeom prst="rect">
            <a:avLst/>
          </a:prstGeom>
          <a:solidFill>
            <a:srgbClr val="FF66FF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 dịch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chuyển góc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AB75AC7D-C97A-48CA-8C6B-7B9DD3784318}"/>
              </a:ext>
            </a:extLst>
          </p:cNvPr>
          <p:cNvSpPr/>
          <p:nvPr/>
        </p:nvSpPr>
        <p:spPr>
          <a:xfrm>
            <a:off x="239427" y="1165482"/>
            <a:ext cx="3824541" cy="1648364"/>
          </a:xfrm>
          <a:prstGeom prst="rect">
            <a:avLst/>
          </a:prstGeom>
          <a:solidFill>
            <a:srgbClr val="FF66FF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vận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tốc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tức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đổi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hướng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luôn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thay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đổi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C42F68DD-E36C-4952-A7AB-BCDBEF03CA73}"/>
              </a:ext>
            </a:extLst>
          </p:cNvPr>
          <p:cNvCxnSpPr>
            <a:cxnSpLocks/>
          </p:cNvCxnSpPr>
          <p:nvPr/>
        </p:nvCxnSpPr>
        <p:spPr>
          <a:xfrm>
            <a:off x="7063516" y="3510575"/>
            <a:ext cx="555231" cy="1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487C0146-58BB-40F3-913F-3A7833E7D699}"/>
              </a:ext>
            </a:extLst>
          </p:cNvPr>
          <p:cNvCxnSpPr>
            <a:cxnSpLocks/>
          </p:cNvCxnSpPr>
          <p:nvPr/>
        </p:nvCxnSpPr>
        <p:spPr>
          <a:xfrm flipV="1">
            <a:off x="6974669" y="2231631"/>
            <a:ext cx="627526" cy="13075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8E766996-1AED-48E4-98CA-D6B043453D51}"/>
              </a:ext>
            </a:extLst>
          </p:cNvPr>
          <p:cNvCxnSpPr/>
          <p:nvPr/>
        </p:nvCxnSpPr>
        <p:spPr>
          <a:xfrm>
            <a:off x="6887032" y="3352800"/>
            <a:ext cx="731715" cy="17606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AC0A7734-C011-4D9E-8F2F-CB942BBCF6C2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4015002" y="2438401"/>
            <a:ext cx="480798" cy="12057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9A69CE89-C266-4E89-92C0-159D5209C09A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3980526" y="3390773"/>
            <a:ext cx="515274" cy="253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A2F2E0A-352D-49B9-886C-CC02F6E0471E}"/>
              </a:ext>
            </a:extLst>
          </p:cNvPr>
          <p:cNvSpPr/>
          <p:nvPr/>
        </p:nvSpPr>
        <p:spPr>
          <a:xfrm>
            <a:off x="4495800" y="2868638"/>
            <a:ext cx="2616148" cy="1550962"/>
          </a:xfrm>
          <a:prstGeom prst="roundRect">
            <a:avLst>
              <a:gd name="adj" fmla="val 47928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 ĐỘNG TRÒN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B0A361A9-A24E-483D-944F-7AC63B752F89}"/>
              </a:ext>
            </a:extLst>
          </p:cNvPr>
          <p:cNvCxnSpPr>
            <a:stCxn id="9" idx="3"/>
            <a:endCxn id="4" idx="1"/>
          </p:cNvCxnSpPr>
          <p:nvPr/>
        </p:nvCxnSpPr>
        <p:spPr>
          <a:xfrm flipV="1">
            <a:off x="4351546" y="3644119"/>
            <a:ext cx="144254" cy="17660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459E8CDB-F242-4057-804C-A178C535D50C}"/>
              </a:ext>
            </a:extLst>
          </p:cNvPr>
          <p:cNvSpPr/>
          <p:nvPr/>
        </p:nvSpPr>
        <p:spPr>
          <a:xfrm>
            <a:off x="3911038" y="479682"/>
            <a:ext cx="38862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 CỐ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31017" y="1504791"/>
            <a:ext cx="1494889" cy="9336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custDataLst>
      <p:tags r:id="rId1"/>
    </p:custDataLst>
    <p:extLst>
      <p:ext uri="{BB962C8B-B14F-4D97-AF65-F5344CB8AC3E}">
        <p14:creationId xmlns:p14="http://schemas.microsoft.com/office/powerpoint/2010/main" val="364073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8" grpId="0" animBg="1"/>
      <p:bldP spid="20" grpId="0" animBg="1"/>
      <p:bldP spid="27" grpId="0" animBg="1"/>
      <p:bldP spid="30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69927" y="2792764"/>
            <a:ext cx="3002865" cy="2704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585156" y="2789073"/>
            <a:ext cx="3002865" cy="2704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E0C805A-A195-4891-8476-850CCFDD9817}"/>
              </a:ext>
            </a:extLst>
          </p:cNvPr>
          <p:cNvSpPr/>
          <p:nvPr/>
        </p:nvSpPr>
        <p:spPr>
          <a:xfrm>
            <a:off x="4152900" y="675411"/>
            <a:ext cx="38862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9A66302-A66D-41F2-86E6-01C68595D6AB}"/>
              </a:ext>
            </a:extLst>
          </p:cNvPr>
          <p:cNvSpPr txBox="1"/>
          <p:nvPr/>
        </p:nvSpPr>
        <p:spPr>
          <a:xfrm>
            <a:off x="1692155" y="1562100"/>
            <a:ext cx="880769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Chuyển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động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của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vật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nào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dưới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được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coi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là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chuyển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động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tròn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đều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    A.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Chuyển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động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của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bánh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hãm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phanh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   </a:t>
            </a: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60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Chuyển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động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của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điểm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treo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ghê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ngồi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chiếc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err="1">
                <a:latin typeface="Arial" panose="020B0604020202020204" pitchFamily="34" charset="0"/>
                <a:cs typeface="Arial" panose="020B0604020202020204" pitchFamily="34" charset="0"/>
              </a:rPr>
              <a:t>đu</a:t>
            </a: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smtClean="0">
                <a:latin typeface="Arial" panose="020B0604020202020204" pitchFamily="34" charset="0"/>
                <a:cs typeface="Arial" panose="020B0604020202020204" pitchFamily="34" charset="0"/>
              </a:rPr>
              <a:t>quay bắt đầu chạy.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   </a:t>
            </a: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smtClean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Chuyển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động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của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cánh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quạt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vừa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tắt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err="1">
                <a:latin typeface="Arial" panose="020B0604020202020204" pitchFamily="34" charset="0"/>
                <a:cs typeface="Arial" panose="020B0604020202020204" pitchFamily="34" charset="0"/>
              </a:rPr>
              <a:t>điện</a:t>
            </a:r>
            <a:r>
              <a:rPr lang="en-US" sz="26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r>
              <a:rPr lang="en-US" sz="2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D. </a:t>
            </a:r>
            <a:r>
              <a:rPr lang="en-US" sz="2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Chuyển động quay của điểm đầu kim phút trên mặt đồng hồ chạy đúng giờ</a:t>
            </a:r>
            <a:r>
              <a:rPr lang="en-US" sz="26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EB6A1F64-9B11-4B48-9483-29F7DC150CF4}"/>
              </a:ext>
            </a:extLst>
          </p:cNvPr>
          <p:cNvSpPr/>
          <p:nvPr/>
        </p:nvSpPr>
        <p:spPr>
          <a:xfrm>
            <a:off x="1981200" y="4419600"/>
            <a:ext cx="490827" cy="43091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03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69927" y="2792764"/>
            <a:ext cx="3002865" cy="2704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585156" y="2789073"/>
            <a:ext cx="3002865" cy="2704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E0C805A-A195-4891-8476-850CCFDD9817}"/>
              </a:ext>
            </a:extLst>
          </p:cNvPr>
          <p:cNvSpPr/>
          <p:nvPr/>
        </p:nvSpPr>
        <p:spPr>
          <a:xfrm>
            <a:off x="4152900" y="675411"/>
            <a:ext cx="38862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6D5DBFB-772B-41C9-8F83-388441CE37A0}"/>
              </a:ext>
            </a:extLst>
          </p:cNvPr>
          <p:cNvSpPr/>
          <p:nvPr/>
        </p:nvSpPr>
        <p:spPr>
          <a:xfrm>
            <a:off x="1845527" y="1611707"/>
            <a:ext cx="9448800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Chuyển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động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tròn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đều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có</a:t>
            </a:r>
          </a:p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vectơ vận tốc không đổi.</a:t>
            </a:r>
          </a:p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 B.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tốc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̣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góc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̣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thuộc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vào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bánh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kính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̃ </a:t>
            </a:r>
            <a:r>
              <a:rPr kumimoji="0" lang="en-US" sz="2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đạo</a:t>
            </a: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30480" marR="3048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C. </a:t>
            </a:r>
            <a:r>
              <a:rPr lang="en-US" sz="26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tốc độ phụ thuộc vào bán kính quỹ đạo</a:t>
            </a:r>
            <a:r>
              <a:rPr lang="en-US" sz="26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 D.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B6A1F64-9B11-4B48-9483-29F7DC150CF4}"/>
              </a:ext>
            </a:extLst>
          </p:cNvPr>
          <p:cNvSpPr/>
          <p:nvPr/>
        </p:nvSpPr>
        <p:spPr>
          <a:xfrm>
            <a:off x="2057400" y="4038600"/>
            <a:ext cx="490827" cy="43091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1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69927" y="2792764"/>
            <a:ext cx="3002865" cy="2704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585156" y="2789073"/>
            <a:ext cx="3002865" cy="2704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E0C805A-A195-4891-8476-850CCFDD9817}"/>
              </a:ext>
            </a:extLst>
          </p:cNvPr>
          <p:cNvSpPr/>
          <p:nvPr/>
        </p:nvSpPr>
        <p:spPr>
          <a:xfrm>
            <a:off x="4152900" y="675411"/>
            <a:ext cx="38862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EB6A1F64-9B11-4B48-9483-29F7DC150CF4}"/>
              </a:ext>
            </a:extLst>
          </p:cNvPr>
          <p:cNvSpPr/>
          <p:nvPr/>
        </p:nvSpPr>
        <p:spPr>
          <a:xfrm>
            <a:off x="1676400" y="3696929"/>
            <a:ext cx="461010" cy="47400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7381B0C-D4D6-41FB-8F45-DCD8D4995FCD}"/>
              </a:ext>
            </a:extLst>
          </p:cNvPr>
          <p:cNvSpPr/>
          <p:nvPr/>
        </p:nvSpPr>
        <p:spPr>
          <a:xfrm>
            <a:off x="1295400" y="1439532"/>
            <a:ext cx="9982200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3:</a:t>
            </a:r>
            <a:r>
              <a:rPr lang="en-US" sz="26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M</a:t>
            </a:r>
            <a:r>
              <a:rPr lang="en-US" sz="26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ột </a:t>
            </a:r>
            <a:r>
              <a:rPr lang="en-US" sz="2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chiếc</a:t>
            </a:r>
            <a:r>
              <a:rPr lang="en-US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đồng</a:t>
            </a:r>
            <a:r>
              <a:rPr lang="en-US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hô</a:t>
            </a:r>
            <a:r>
              <a:rPr lang="en-US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̀ </a:t>
            </a:r>
            <a:r>
              <a:rPr lang="en-US" sz="2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treo</a:t>
            </a:r>
            <a:r>
              <a:rPr lang="en-US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tường</a:t>
            </a:r>
            <a:r>
              <a:rPr lang="en-US" sz="26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6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 kim </a:t>
            </a:r>
            <a:r>
              <a:rPr lang="en-US" sz="2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giơ</a:t>
            </a:r>
            <a:r>
              <a:rPr lang="en-US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̀ </a:t>
            </a:r>
            <a:r>
              <a:rPr lang="en-US" sz="2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dài</a:t>
            </a:r>
            <a:r>
              <a:rPr lang="en-US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 cm, </a:t>
            </a:r>
            <a:r>
              <a:rPr lang="en-US" sz="2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kim</a:t>
            </a:r>
            <a:r>
              <a:rPr lang="en-US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phút</a:t>
            </a:r>
            <a:r>
              <a:rPr lang="en-US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dài</a:t>
            </a:r>
            <a:r>
              <a:rPr lang="en-US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15 cm. </a:t>
            </a:r>
            <a:r>
              <a:rPr lang="en-US" sz="2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Tốc</a:t>
            </a:r>
            <a:r>
              <a:rPr lang="en-US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đô</a:t>
            </a:r>
            <a:r>
              <a:rPr lang="en-US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̣ </a:t>
            </a:r>
            <a:r>
              <a:rPr lang="en-US" sz="2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góc</a:t>
            </a:r>
            <a:r>
              <a:rPr lang="en-US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của</a:t>
            </a:r>
            <a:r>
              <a:rPr lang="en-US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kim</a:t>
            </a:r>
            <a:r>
              <a:rPr lang="en-US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giơ</a:t>
            </a:r>
            <a:r>
              <a:rPr lang="en-US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̀ </a:t>
            </a:r>
            <a:r>
              <a:rPr lang="en-US" sz="2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en-US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̀ </a:t>
            </a:r>
            <a:r>
              <a:rPr lang="en-US" sz="2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kim</a:t>
            </a:r>
            <a:r>
              <a:rPr lang="en-US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phút</a:t>
            </a:r>
            <a:r>
              <a:rPr lang="en-US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là:</a:t>
            </a:r>
          </a:p>
          <a:p>
            <a:pPr marL="30480" marR="3048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   A. 1,52.10</a:t>
            </a:r>
            <a:r>
              <a:rPr lang="en-US" sz="26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-4</a:t>
            </a:r>
            <a:r>
              <a:rPr lang="en-US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rad/s ; 1,82.10</a:t>
            </a:r>
            <a:r>
              <a:rPr lang="en-US" sz="26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-3</a:t>
            </a:r>
            <a:r>
              <a:rPr lang="en-US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rad/s.</a:t>
            </a:r>
          </a:p>
          <a:p>
            <a:pPr marL="30480" marR="3048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   B. 1,45.10</a:t>
            </a:r>
            <a:r>
              <a:rPr lang="en-US" sz="26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-4</a:t>
            </a:r>
            <a:r>
              <a:rPr lang="en-US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rad/s ; 1,74.10</a:t>
            </a:r>
            <a:r>
              <a:rPr lang="en-US" sz="26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-3</a:t>
            </a:r>
            <a:r>
              <a:rPr lang="en-US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rad/s.</a:t>
            </a:r>
          </a:p>
          <a:p>
            <a:pPr marL="30480" marR="3048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   C. 1,54.10</a:t>
            </a:r>
            <a:r>
              <a:rPr lang="en-US" sz="26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-4</a:t>
            </a:r>
            <a:r>
              <a:rPr lang="en-US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rad/s ; 1,91.10</a:t>
            </a:r>
            <a:r>
              <a:rPr lang="en-US" sz="26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-3</a:t>
            </a:r>
            <a:r>
              <a:rPr lang="en-US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rad/s.</a:t>
            </a:r>
          </a:p>
          <a:p>
            <a:pPr marL="30480" marR="3048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    D. 1,48.10</a:t>
            </a:r>
            <a:r>
              <a:rPr lang="en-US" sz="2600" baseline="30000" dirty="0"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 rad/s ; 1,78.10</a:t>
            </a:r>
            <a:r>
              <a:rPr lang="en-US" sz="2600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 rad/s.</a:t>
            </a:r>
          </a:p>
          <a:p>
            <a:pPr marL="30480" marR="3048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US" sz="2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26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69927" y="2792764"/>
            <a:ext cx="3002865" cy="2704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585156" y="2789073"/>
            <a:ext cx="3002865" cy="2704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E0C805A-A195-4891-8476-850CCFDD9817}"/>
              </a:ext>
            </a:extLst>
          </p:cNvPr>
          <p:cNvSpPr/>
          <p:nvPr/>
        </p:nvSpPr>
        <p:spPr>
          <a:xfrm>
            <a:off x="4152900" y="675411"/>
            <a:ext cx="38862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EB6A1F64-9B11-4B48-9483-29F7DC150CF4}"/>
              </a:ext>
            </a:extLst>
          </p:cNvPr>
          <p:cNvSpPr/>
          <p:nvPr/>
        </p:nvSpPr>
        <p:spPr>
          <a:xfrm>
            <a:off x="2895600" y="3588576"/>
            <a:ext cx="461010" cy="47400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FF11F4D-3D18-48D1-9FE3-AAF761C42852}"/>
              </a:ext>
            </a:extLst>
          </p:cNvPr>
          <p:cNvSpPr/>
          <p:nvPr/>
        </p:nvSpPr>
        <p:spPr>
          <a:xfrm>
            <a:off x="2558844" y="1447800"/>
            <a:ext cx="8109156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Một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hòn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́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buộc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vào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sợi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chiều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dài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m, quay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đều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mặt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phẳng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thẳng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đứng</a:t>
            </a:r>
            <a:r>
              <a:rPr lang="en-US" sz="2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 60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vòng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phút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Thời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̉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hòn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́ quay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hết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một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vòng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là</a:t>
            </a:r>
          </a:p>
          <a:p>
            <a:pPr marL="30480" marR="3048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   A</a:t>
            </a:r>
            <a:r>
              <a:rPr lang="en-US" sz="2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6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s.		 B</a:t>
            </a:r>
            <a:r>
              <a:rPr lang="en-US" sz="2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6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s.</a:t>
            </a:r>
          </a:p>
          <a:p>
            <a:pPr marL="30480" marR="3048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   C. 3,14 s.	</a:t>
            </a:r>
            <a:r>
              <a:rPr lang="en-US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6,28 s.</a:t>
            </a:r>
          </a:p>
        </p:txBody>
      </p:sp>
    </p:spTree>
    <p:extLst>
      <p:ext uri="{BB962C8B-B14F-4D97-AF65-F5344CB8AC3E}">
        <p14:creationId xmlns:p14="http://schemas.microsoft.com/office/powerpoint/2010/main" val="336130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69927" y="2792764"/>
            <a:ext cx="3002865" cy="2704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585156" y="2789073"/>
            <a:ext cx="3002865" cy="2704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E0C805A-A195-4891-8476-850CCFDD9817}"/>
              </a:ext>
            </a:extLst>
          </p:cNvPr>
          <p:cNvSpPr/>
          <p:nvPr/>
        </p:nvSpPr>
        <p:spPr>
          <a:xfrm>
            <a:off x="4152900" y="675411"/>
            <a:ext cx="38862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EB6A1F64-9B11-4B48-9483-29F7DC150CF4}"/>
              </a:ext>
            </a:extLst>
          </p:cNvPr>
          <p:cNvSpPr/>
          <p:nvPr/>
        </p:nvSpPr>
        <p:spPr>
          <a:xfrm>
            <a:off x="2971800" y="3830218"/>
            <a:ext cx="461010" cy="47400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C174CB1-3F42-42A3-8AAC-C0F8CF49A0BE}"/>
              </a:ext>
            </a:extLst>
          </p:cNvPr>
          <p:cNvSpPr/>
          <p:nvPr/>
        </p:nvSpPr>
        <p:spPr>
          <a:xfrm>
            <a:off x="2721827" y="1600200"/>
            <a:ext cx="7696200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5:</a:t>
            </a:r>
            <a:r>
              <a:rPr lang="en-US" sz="26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26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Một hòn đá buộc vào sợi dây có chiều dài 1 m, quay đều trong mặt phẳng thẳng đứng </a:t>
            </a:r>
            <a:r>
              <a:rPr lang="en-US" sz="260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 </a:t>
            </a:r>
            <a:r>
              <a:rPr lang="en-US" sz="26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60 vòng/phút. </a:t>
            </a:r>
            <a:r>
              <a:rPr lang="en-US" sz="26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Tốc </a:t>
            </a:r>
            <a:r>
              <a:rPr lang="en-US" sz="2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đô</a:t>
            </a:r>
            <a:r>
              <a:rPr lang="en-US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̣ </a:t>
            </a:r>
            <a:r>
              <a:rPr lang="en-US" sz="2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của</a:t>
            </a:r>
            <a:r>
              <a:rPr lang="en-US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hòn</a:t>
            </a:r>
            <a:r>
              <a:rPr lang="en-US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26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́ </a:t>
            </a:r>
            <a:r>
              <a:rPr lang="en-US" sz="26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bằng</a:t>
            </a:r>
            <a:endParaRPr lang="en-US" sz="2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0480" marR="3048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 </a:t>
            </a:r>
            <a:r>
              <a:rPr lang="en-US" sz="26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26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26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6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6,28 </a:t>
            </a:r>
            <a:r>
              <a:rPr lang="en-US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m/s.		B. 3,14 m/s.</a:t>
            </a:r>
          </a:p>
          <a:p>
            <a:pPr marL="30480" marR="3048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  C</a:t>
            </a:r>
            <a:r>
              <a:rPr lang="en-US" sz="2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2</a:t>
            </a:r>
            <a:r>
              <a:rPr lang="en-US" sz="26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m/s.</a:t>
            </a:r>
            <a:r>
              <a:rPr lang="en-US" sz="2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26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D</a:t>
            </a:r>
            <a:r>
              <a:rPr lang="en-US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1 m/s.</a:t>
            </a:r>
          </a:p>
        </p:txBody>
      </p:sp>
    </p:spTree>
    <p:extLst>
      <p:ext uri="{BB962C8B-B14F-4D97-AF65-F5344CB8AC3E}">
        <p14:creationId xmlns:p14="http://schemas.microsoft.com/office/powerpoint/2010/main" val="225752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owerPoint Slide Show - [CHỦ ĐỀ 2. BA ĐỊNH LUẬT NEWTON] 2022-09-11 20-25-11 (online-video-cutter.com)" descr="179 zalo cuc tr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25812" t="7717" r="22888" b="23289"/>
          <a:stretch/>
        </p:blipFill>
        <p:spPr>
          <a:xfrm>
            <a:off x="4853093" y="306930"/>
            <a:ext cx="2788679" cy="2115180"/>
          </a:xfrm>
          <a:prstGeom prst="rect">
            <a:avLst/>
          </a:prstGeom>
        </p:spPr>
      </p:pic>
      <p:sp>
        <p:nvSpPr>
          <p:cNvPr id="4" name="TextBox 3" descr="179 zalo cuc tran"/>
          <p:cNvSpPr txBox="1"/>
          <p:nvPr/>
        </p:nvSpPr>
        <p:spPr>
          <a:xfrm>
            <a:off x="1335427" y="2444329"/>
            <a:ext cx="10106554" cy="104797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Trong 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 hiện tượng sau đây, hiện tượng nào không liên quan đến định luật bảo toàn động lượng?</a:t>
            </a:r>
          </a:p>
        </p:txBody>
      </p:sp>
      <p:sp>
        <p:nvSpPr>
          <p:cNvPr id="5" name="Rectangle 4" descr="179 zalo cuc tran" title="DKDKFKDFK"/>
          <p:cNvSpPr/>
          <p:nvPr/>
        </p:nvSpPr>
        <p:spPr>
          <a:xfrm>
            <a:off x="1338109" y="5204014"/>
            <a:ext cx="4326866" cy="1360913"/>
          </a:xfrm>
          <a:prstGeom prst="rect">
            <a:avLst/>
          </a:prstGeom>
          <a:noFill/>
          <a:ln w="38100" cap="flat" cmpd="sng" algn="ctr">
            <a:solidFill>
              <a:srgbClr val="5B9BD5">
                <a:shade val="50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 động viên dậm đà để nhảy</a:t>
            </a:r>
            <a:endParaRPr kumimoji="0" lang="en-US" sz="27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 descr="179 zalo cuc tran"/>
          <p:cNvSpPr/>
          <p:nvPr/>
        </p:nvSpPr>
        <p:spPr>
          <a:xfrm>
            <a:off x="1335427" y="3557639"/>
            <a:ext cx="4326866" cy="1483847"/>
          </a:xfrm>
          <a:prstGeom prst="rect">
            <a:avLst/>
          </a:prstGeom>
          <a:noFill/>
          <a:ln w="38100" cap="flat" cmpd="sng" algn="ctr">
            <a:solidFill>
              <a:srgbClr val="5B9BD5">
                <a:shade val="50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 ôtô xả khói ở ống thải khi chuyển động.</a:t>
            </a:r>
          </a:p>
        </p:txBody>
      </p:sp>
      <p:sp>
        <p:nvSpPr>
          <p:cNvPr id="7" name="Rectangle 6" descr="179 zalo cuc tran"/>
          <p:cNvSpPr/>
          <p:nvPr/>
        </p:nvSpPr>
        <p:spPr>
          <a:xfrm>
            <a:off x="7115115" y="3549673"/>
            <a:ext cx="4326866" cy="1463575"/>
          </a:xfrm>
          <a:prstGeom prst="rect">
            <a:avLst/>
          </a:prstGeom>
          <a:noFill/>
          <a:ln w="38100" cap="flat" cmpd="sng" algn="ctr">
            <a:solidFill>
              <a:srgbClr val="5B9BD5">
                <a:shade val="50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 nhảy từ thuyền lên bờ làm cho thuyền chuyển động ngược lại.</a:t>
            </a:r>
          </a:p>
        </p:txBody>
      </p:sp>
      <p:sp>
        <p:nvSpPr>
          <p:cNvPr id="8" name="Rectangle 7" descr="179 zalo cuc tran"/>
          <p:cNvSpPr/>
          <p:nvPr/>
        </p:nvSpPr>
        <p:spPr>
          <a:xfrm>
            <a:off x="7117797" y="5222213"/>
            <a:ext cx="4326866" cy="1259822"/>
          </a:xfrm>
          <a:prstGeom prst="rect">
            <a:avLst/>
          </a:prstGeom>
          <a:noFill/>
          <a:ln w="38100" cap="flat" cmpd="sng" algn="ctr">
            <a:solidFill>
              <a:srgbClr val="5B9BD5">
                <a:shade val="50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Chuyển động của tên lửa.</a:t>
            </a:r>
          </a:p>
        </p:txBody>
      </p:sp>
      <p:sp>
        <p:nvSpPr>
          <p:cNvPr id="9" name="Google Shape;243;p19" descr="179 zalo cuc tran"/>
          <p:cNvSpPr/>
          <p:nvPr/>
        </p:nvSpPr>
        <p:spPr>
          <a:xfrm>
            <a:off x="574567" y="5522933"/>
            <a:ext cx="625150" cy="570355"/>
          </a:xfrm>
          <a:prstGeom prst="ellips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Google Shape;243;p19" descr="179 zalo cuc tran"/>
          <p:cNvSpPr/>
          <p:nvPr/>
        </p:nvSpPr>
        <p:spPr>
          <a:xfrm>
            <a:off x="571688" y="4015045"/>
            <a:ext cx="595337" cy="569033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Google Shape;243;p19" descr="179 zalo cuc tran"/>
          <p:cNvSpPr/>
          <p:nvPr/>
        </p:nvSpPr>
        <p:spPr>
          <a:xfrm>
            <a:off x="6358384" y="3990726"/>
            <a:ext cx="622032" cy="617670"/>
          </a:xfrm>
          <a:prstGeom prst="ellipse">
            <a:avLst/>
          </a:prstGeom>
          <a:gradFill flip="none" rotWithShape="1">
            <a:gsLst>
              <a:gs pos="0">
                <a:srgbClr val="5B9BD5">
                  <a:lumMod val="50000"/>
                  <a:shade val="30000"/>
                  <a:satMod val="115000"/>
                </a:srgbClr>
              </a:gs>
              <a:gs pos="50000">
                <a:srgbClr val="5B9BD5">
                  <a:lumMod val="50000"/>
                  <a:shade val="67500"/>
                  <a:satMod val="115000"/>
                </a:srgbClr>
              </a:gs>
              <a:gs pos="100000">
                <a:srgbClr val="5B9BD5">
                  <a:lumMod val="50000"/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Google Shape;243;p19" descr="179 zalo cuc tran"/>
          <p:cNvSpPr/>
          <p:nvPr/>
        </p:nvSpPr>
        <p:spPr>
          <a:xfrm>
            <a:off x="6388704" y="5541032"/>
            <a:ext cx="625150" cy="622183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Question" descr="179 zalo cuc tra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26471" y="877306"/>
            <a:ext cx="487363" cy="487363"/>
          </a:xfrm>
          <a:prstGeom prst="rect">
            <a:avLst/>
          </a:prstGeom>
        </p:spPr>
      </p:pic>
      <p:pic>
        <p:nvPicPr>
          <p:cNvPr id="20" name="Final Answer" descr="179 zalo cuc tran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26471" y="1364669"/>
            <a:ext cx="487363" cy="487363"/>
          </a:xfrm>
          <a:prstGeom prst="rect">
            <a:avLst/>
          </a:prstGeom>
        </p:spPr>
      </p:pic>
      <p:pic>
        <p:nvPicPr>
          <p:cNvPr id="21" name="Win" descr="179 zalo cuc tra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26512" y="1846997"/>
            <a:ext cx="456284" cy="592058"/>
          </a:xfrm>
          <a:prstGeom prst="rect">
            <a:avLst/>
          </a:prstGeom>
        </p:spPr>
      </p:pic>
      <p:pic>
        <p:nvPicPr>
          <p:cNvPr id="23" name="Lose" descr="179 zalo cuc tran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95433" y="2266147"/>
            <a:ext cx="487363" cy="487363"/>
          </a:xfrm>
          <a:prstGeom prst="rect">
            <a:avLst/>
          </a:prstGeom>
        </p:spPr>
      </p:pic>
      <p:sp>
        <p:nvSpPr>
          <p:cNvPr id="17" name="Frame 16" descr="179 zalo cuc tran">
            <a:extLst>
              <a:ext uri="{FF2B5EF4-FFF2-40B4-BE49-F238E27FC236}">
                <a16:creationId xmlns:a16="http://schemas.microsoft.com/office/drawing/2014/main" xmlns="" id="{FE9FC511-FDAE-4FF9-8DD9-EB0406AD19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 descr="179 zalo cuc tran">
            <a:extLst>
              <a:ext uri="{FF2B5EF4-FFF2-40B4-BE49-F238E27FC236}">
                <a16:creationId xmlns:a16="http://schemas.microsoft.com/office/drawing/2014/main" xmlns="" id="{E081D335-06C8-6806-E7A7-55E3920B64F9}"/>
              </a:ext>
            </a:extLst>
          </p:cNvPr>
          <p:cNvSpPr/>
          <p:nvPr/>
        </p:nvSpPr>
        <p:spPr>
          <a:xfrm>
            <a:off x="1405345" y="5147469"/>
            <a:ext cx="4326866" cy="1463575"/>
          </a:xfrm>
          <a:prstGeom prst="rect">
            <a:avLst/>
          </a:prstGeom>
          <a:noFill/>
          <a:ln w="76200" cap="flat" cmpd="sng" algn="ctr">
            <a:solidFill>
              <a:srgbClr val="BB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8602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0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021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73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7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021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590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021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590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590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4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13" grpId="0" animBg="1"/>
      <p:bldP spid="14" grpId="0" animBg="1"/>
      <p:bldP spid="15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685800"/>
            <a:ext cx="6629400" cy="467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181600"/>
            <a:ext cx="35814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2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owerPoint Slide Show - [CHỦ ĐỀ 2. BA ĐỊNH LUẬT NEWTON] 2022-09-11 20-25-11 (online-video-cutter.com)" descr="179 zalo cuc tr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25812" t="7717" r="22888" b="23289"/>
          <a:stretch/>
        </p:blipFill>
        <p:spPr>
          <a:xfrm>
            <a:off x="4339772" y="296561"/>
            <a:ext cx="3132182" cy="2375723"/>
          </a:xfrm>
          <a:prstGeom prst="rect">
            <a:avLst/>
          </a:prstGeom>
        </p:spPr>
      </p:pic>
      <p:sp>
        <p:nvSpPr>
          <p:cNvPr id="4" name="TextBox 3" descr="179 zalo cuc tran"/>
          <p:cNvSpPr txBox="1"/>
          <p:nvPr/>
        </p:nvSpPr>
        <p:spPr>
          <a:xfrm>
            <a:off x="448013" y="2669026"/>
            <a:ext cx="11252577" cy="57015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Véc </a:t>
            </a: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tơ động lượng là véc tơ </a:t>
            </a:r>
          </a:p>
        </p:txBody>
      </p:sp>
      <p:sp>
        <p:nvSpPr>
          <p:cNvPr id="5" name="Rectangle 4" descr="179 zalo cuc tran" title="DKDKFKDFK"/>
          <p:cNvSpPr/>
          <p:nvPr/>
        </p:nvSpPr>
        <p:spPr>
          <a:xfrm>
            <a:off x="7167494" y="5259298"/>
            <a:ext cx="4533096" cy="1034588"/>
          </a:xfrm>
          <a:prstGeom prst="rect">
            <a:avLst/>
          </a:prstGeom>
          <a:noFill/>
          <a:ln w="38100" cap="flat" cmpd="sng" algn="ctr">
            <a:solidFill>
              <a:srgbClr val="5B9BD5">
                <a:shade val="50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 phương, cùng chiều với véc tơ vận tốc. </a:t>
            </a:r>
          </a:p>
        </p:txBody>
      </p:sp>
      <p:sp>
        <p:nvSpPr>
          <p:cNvPr id="6" name="Rectangle 5" descr="179 zalo cuc tran"/>
          <p:cNvSpPr/>
          <p:nvPr/>
        </p:nvSpPr>
        <p:spPr>
          <a:xfrm>
            <a:off x="1228884" y="5250974"/>
            <a:ext cx="4533096" cy="1069629"/>
          </a:xfrm>
          <a:prstGeom prst="rect">
            <a:avLst/>
          </a:prstGeom>
          <a:noFill/>
          <a:ln w="38100" cap="flat" cmpd="sng" algn="ctr">
            <a:solidFill>
              <a:srgbClr val="5B9BD5">
                <a:shade val="50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 phương vuông góc với véc tơ vận </a:t>
            </a:r>
            <a:r>
              <a:rPr kumimoji="0" lang="vi-VN" sz="27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tốc.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 descr="179 zalo cuc tran"/>
          <p:cNvSpPr/>
          <p:nvPr/>
        </p:nvSpPr>
        <p:spPr>
          <a:xfrm>
            <a:off x="7167494" y="3844970"/>
            <a:ext cx="4533096" cy="1055015"/>
          </a:xfrm>
          <a:prstGeom prst="rect">
            <a:avLst/>
          </a:prstGeom>
          <a:noFill/>
          <a:ln w="38100" cap="flat" cmpd="sng" algn="ctr">
            <a:solidFill>
              <a:srgbClr val="5B9BD5">
                <a:shade val="50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 phương hợp với véc tơ vận tốc một góc α bất kỳ. </a:t>
            </a:r>
          </a:p>
        </p:txBody>
      </p:sp>
      <p:sp>
        <p:nvSpPr>
          <p:cNvPr id="8" name="Rectangle 7" descr="179 zalo cuc tran"/>
          <p:cNvSpPr/>
          <p:nvPr/>
        </p:nvSpPr>
        <p:spPr>
          <a:xfrm>
            <a:off x="1228884" y="3844970"/>
            <a:ext cx="4533096" cy="1055015"/>
          </a:xfrm>
          <a:prstGeom prst="rect">
            <a:avLst/>
          </a:prstGeom>
          <a:noFill/>
          <a:ln w="38100" cap="flat" cmpd="sng" algn="ctr">
            <a:solidFill>
              <a:srgbClr val="5B9BD5">
                <a:shade val="50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 phương, ngược chiều với véc tơ vận tốc. 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Google Shape;243;p19" descr="179 zalo cuc tran"/>
          <p:cNvSpPr/>
          <p:nvPr/>
        </p:nvSpPr>
        <p:spPr>
          <a:xfrm>
            <a:off x="6390520" y="5490753"/>
            <a:ext cx="625150" cy="570355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Google Shape;243;p19" descr="179 zalo cuc tran"/>
          <p:cNvSpPr/>
          <p:nvPr/>
        </p:nvSpPr>
        <p:spPr>
          <a:xfrm>
            <a:off x="448013" y="5492075"/>
            <a:ext cx="595337" cy="569033"/>
          </a:xfrm>
          <a:prstGeom prst="ellips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Google Shape;243;p19" descr="179 zalo cuc tran"/>
          <p:cNvSpPr/>
          <p:nvPr/>
        </p:nvSpPr>
        <p:spPr>
          <a:xfrm>
            <a:off x="6393638" y="4135956"/>
            <a:ext cx="622032" cy="617670"/>
          </a:xfrm>
          <a:prstGeom prst="ellipse">
            <a:avLst/>
          </a:prstGeom>
          <a:gradFill flip="none" rotWithShape="1">
            <a:gsLst>
              <a:gs pos="0">
                <a:srgbClr val="5B9BD5">
                  <a:lumMod val="50000"/>
                  <a:shade val="30000"/>
                  <a:satMod val="115000"/>
                </a:srgbClr>
              </a:gs>
              <a:gs pos="50000">
                <a:srgbClr val="5B9BD5">
                  <a:lumMod val="50000"/>
                  <a:shade val="67500"/>
                  <a:satMod val="115000"/>
                </a:srgbClr>
              </a:gs>
              <a:gs pos="100000">
                <a:srgbClr val="5B9BD5">
                  <a:lumMod val="50000"/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Google Shape;243;p19" descr="179 zalo cuc tran"/>
          <p:cNvSpPr/>
          <p:nvPr/>
        </p:nvSpPr>
        <p:spPr>
          <a:xfrm>
            <a:off x="418200" y="4131443"/>
            <a:ext cx="625150" cy="622183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Question" descr="179 zalo cuc tra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26471" y="877306"/>
            <a:ext cx="487363" cy="487363"/>
          </a:xfrm>
          <a:prstGeom prst="rect">
            <a:avLst/>
          </a:prstGeom>
        </p:spPr>
      </p:pic>
      <p:pic>
        <p:nvPicPr>
          <p:cNvPr id="20" name="Final Answer" descr="179 zalo cuc tran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26471" y="1364669"/>
            <a:ext cx="487363" cy="487363"/>
          </a:xfrm>
          <a:prstGeom prst="rect">
            <a:avLst/>
          </a:prstGeom>
        </p:spPr>
      </p:pic>
      <p:pic>
        <p:nvPicPr>
          <p:cNvPr id="21" name="Win" descr="179 zalo cuc tra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26471" y="1918874"/>
            <a:ext cx="487363" cy="487363"/>
          </a:xfrm>
          <a:prstGeom prst="rect">
            <a:avLst/>
          </a:prstGeom>
        </p:spPr>
      </p:pic>
      <p:pic>
        <p:nvPicPr>
          <p:cNvPr id="23" name="Lose" descr="179 zalo cuc tran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16353" y="2926418"/>
            <a:ext cx="487363" cy="487363"/>
          </a:xfrm>
          <a:prstGeom prst="rect">
            <a:avLst/>
          </a:prstGeom>
        </p:spPr>
      </p:pic>
      <p:sp>
        <p:nvSpPr>
          <p:cNvPr id="17" name="Frame 16" descr="179 zalo cuc tran">
            <a:extLst>
              <a:ext uri="{FF2B5EF4-FFF2-40B4-BE49-F238E27FC236}">
                <a16:creationId xmlns:a16="http://schemas.microsoft.com/office/drawing/2014/main" xmlns="" id="{FE9FC511-FDAE-4FF9-8DD9-EB0406AD19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 descr="179 zalo cuc tran">
            <a:extLst>
              <a:ext uri="{FF2B5EF4-FFF2-40B4-BE49-F238E27FC236}">
                <a16:creationId xmlns:a16="http://schemas.microsoft.com/office/drawing/2014/main" xmlns="" id="{E081D335-06C8-6806-E7A7-55E3920B64F9}"/>
              </a:ext>
            </a:extLst>
          </p:cNvPr>
          <p:cNvSpPr/>
          <p:nvPr/>
        </p:nvSpPr>
        <p:spPr>
          <a:xfrm>
            <a:off x="7167494" y="5127908"/>
            <a:ext cx="4429981" cy="1192695"/>
          </a:xfrm>
          <a:prstGeom prst="rect">
            <a:avLst/>
          </a:prstGeom>
          <a:noFill/>
          <a:ln w="76200" cap="flat" cmpd="sng" algn="ctr">
            <a:solidFill>
              <a:srgbClr val="BB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8534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0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mph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7" presetClass="emph" presetSubtype="2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021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773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9" presetClass="emph" presetSubtype="0" repeatCount="indefinite" grpId="2" nodeType="withEffect">
                                  <p:stCondLst>
                                    <p:cond delay="3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7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2021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590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9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2021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590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indefinite" fill="hold" grpId="4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4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2021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8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19" presetClass="emph" presetSubtype="0" repeatCount="indefinite" fill="hold" grpId="5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56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5" grpId="0" animBg="1"/>
      <p:bldP spid="5" grpId="1" animBg="1"/>
      <p:bldP spid="5" grpId="2" animBg="1"/>
      <p:bldP spid="5" grpId="3" animBg="1"/>
      <p:bldP spid="5" grpId="4" animBg="1"/>
      <p:bldP spid="5" grpId="5" animBg="1"/>
      <p:bldP spid="5" grpId="6" animBg="1"/>
      <p:bldP spid="6" grpId="0" animBg="1"/>
      <p:bldP spid="6" grpId="1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13" grpId="0" animBg="1"/>
      <p:bldP spid="14" grpId="0" animBg="1"/>
      <p:bldP spid="15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179 zalo cuc tran"/>
          <p:cNvSpPr txBox="1"/>
          <p:nvPr/>
        </p:nvSpPr>
        <p:spPr>
          <a:xfrm>
            <a:off x="1218841" y="2339395"/>
            <a:ext cx="10192643" cy="62324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000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kumimoji="0" lang="fr-FR" sz="3000" b="0" i="0" u="none" strike="noStrike" kern="1200" cap="none" spc="0" normalizeH="0" baseline="0" noProof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Va </a:t>
            </a:r>
            <a:r>
              <a:rPr kumimoji="0" lang="fr-FR" sz="3000" b="0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chạm nào sau đây là va chạm mềm?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 descr="179 zalo cuc tran" title="DKDKFKDFK"/>
          <p:cNvSpPr/>
          <p:nvPr/>
        </p:nvSpPr>
        <p:spPr>
          <a:xfrm>
            <a:off x="1235524" y="3756591"/>
            <a:ext cx="4744739" cy="980356"/>
          </a:xfrm>
          <a:prstGeom prst="rect">
            <a:avLst/>
          </a:prstGeom>
          <a:noFill/>
          <a:ln w="38100" cap="flat" cmpd="sng" algn="ctr">
            <a:solidFill>
              <a:srgbClr val="5B9BD5">
                <a:shade val="50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 đạn đang bay xuyên vào và nằm gọn trong bao cát. </a:t>
            </a: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 descr="179 zalo cuc tran"/>
          <p:cNvSpPr/>
          <p:nvPr/>
        </p:nvSpPr>
        <p:spPr>
          <a:xfrm>
            <a:off x="1235524" y="5353653"/>
            <a:ext cx="4767063" cy="980942"/>
          </a:xfrm>
          <a:prstGeom prst="rect">
            <a:avLst/>
          </a:prstGeom>
          <a:noFill/>
          <a:ln w="38100" cap="flat" cmpd="sng" algn="ctr">
            <a:solidFill>
              <a:srgbClr val="5B9BD5">
                <a:shade val="50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 đạn xuyên qua một tấm bia trên đường bay của nó. 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 descr="179 zalo cuc tran"/>
          <p:cNvSpPr/>
          <p:nvPr/>
        </p:nvSpPr>
        <p:spPr>
          <a:xfrm>
            <a:off x="6744096" y="3764435"/>
            <a:ext cx="4684072" cy="972512"/>
          </a:xfrm>
          <a:prstGeom prst="rect">
            <a:avLst/>
          </a:prstGeom>
          <a:noFill/>
          <a:ln w="38100" cap="flat" cmpd="sng" algn="ctr">
            <a:solidFill>
              <a:srgbClr val="5B9BD5">
                <a:shade val="50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 bóng đang bay đập vào tường và nảy ra. 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 descr="179 zalo cuc tran"/>
          <p:cNvSpPr/>
          <p:nvPr/>
        </p:nvSpPr>
        <p:spPr>
          <a:xfrm>
            <a:off x="6744096" y="5353654"/>
            <a:ext cx="4684072" cy="980942"/>
          </a:xfrm>
          <a:prstGeom prst="rect">
            <a:avLst/>
          </a:prstGeom>
          <a:noFill/>
          <a:ln w="38100" cap="flat" cmpd="sng" algn="ctr">
            <a:solidFill>
              <a:srgbClr val="5B9BD5">
                <a:shade val="50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 bóng tennis đập xuống sân thi đấu.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Google Shape;243;p19" descr="179 zalo cuc tran"/>
          <p:cNvSpPr/>
          <p:nvPr/>
        </p:nvSpPr>
        <p:spPr>
          <a:xfrm>
            <a:off x="539172" y="3939964"/>
            <a:ext cx="625150" cy="570355"/>
          </a:xfrm>
          <a:prstGeom prst="ellipse">
            <a:avLst/>
          </a:prstGeom>
          <a:gradFill flip="none" rotWithShape="1">
            <a:gsLst>
              <a:gs pos="0">
                <a:srgbClr val="F8BB00">
                  <a:shade val="30000"/>
                  <a:satMod val="115000"/>
                </a:srgbClr>
              </a:gs>
              <a:gs pos="50000">
                <a:srgbClr val="F8BB00">
                  <a:shade val="67500"/>
                  <a:satMod val="115000"/>
                </a:srgbClr>
              </a:gs>
              <a:gs pos="100000">
                <a:srgbClr val="F8BB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  <a:scene3d>
            <a:camera prst="perspectiveLeft"/>
            <a:lightRig rig="threePt" dir="t"/>
          </a:scene3d>
          <a:sp3d>
            <a:bevelT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Google Shape;243;p19" descr="179 zalo cuc tran"/>
          <p:cNvSpPr/>
          <p:nvPr/>
        </p:nvSpPr>
        <p:spPr>
          <a:xfrm>
            <a:off x="554079" y="5690204"/>
            <a:ext cx="595337" cy="569033"/>
          </a:xfrm>
          <a:prstGeom prst="ellips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scene3d>
            <a:camera prst="perspectiveLeft"/>
            <a:lightRig rig="threePt" dir="t"/>
          </a:scene3d>
          <a:sp3d>
            <a:bevelT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Google Shape;243;p19" descr="179 zalo cuc tran"/>
          <p:cNvSpPr/>
          <p:nvPr/>
        </p:nvSpPr>
        <p:spPr>
          <a:xfrm>
            <a:off x="6005706" y="3989184"/>
            <a:ext cx="622032" cy="617670"/>
          </a:xfrm>
          <a:prstGeom prst="ellipse">
            <a:avLst/>
          </a:prstGeom>
          <a:gradFill flip="none" rotWithShape="1">
            <a:gsLst>
              <a:gs pos="0">
                <a:srgbClr val="5B9BD5">
                  <a:lumMod val="50000"/>
                  <a:shade val="30000"/>
                  <a:satMod val="115000"/>
                </a:srgbClr>
              </a:gs>
              <a:gs pos="50000">
                <a:srgbClr val="5B9BD5">
                  <a:lumMod val="50000"/>
                  <a:shade val="67500"/>
                  <a:satMod val="115000"/>
                </a:srgbClr>
              </a:gs>
              <a:gs pos="100000">
                <a:srgbClr val="5B9BD5">
                  <a:lumMod val="50000"/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scene3d>
            <a:camera prst="perspectiveLeft"/>
            <a:lightRig rig="threePt" dir="t"/>
          </a:scene3d>
          <a:sp3d>
            <a:bevelT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Google Shape;243;p19" descr="179 zalo cuc tran"/>
          <p:cNvSpPr/>
          <p:nvPr/>
        </p:nvSpPr>
        <p:spPr>
          <a:xfrm>
            <a:off x="6002588" y="5533032"/>
            <a:ext cx="625150" cy="622183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scene3d>
            <a:camera prst="perspectiveLeft"/>
            <a:lightRig rig="threePt" dir="t"/>
          </a:scene3d>
          <a:sp3d>
            <a:bevelT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Question" descr="179 zalo cuc tra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26471" y="877306"/>
            <a:ext cx="487363" cy="487363"/>
          </a:xfrm>
          <a:prstGeom prst="rect">
            <a:avLst/>
          </a:prstGeom>
        </p:spPr>
      </p:pic>
      <p:pic>
        <p:nvPicPr>
          <p:cNvPr id="20" name="Final Answer" descr="179 zalo cuc tran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26471" y="1364669"/>
            <a:ext cx="487363" cy="487363"/>
          </a:xfrm>
          <a:prstGeom prst="rect">
            <a:avLst/>
          </a:prstGeom>
        </p:spPr>
      </p:pic>
      <p:pic>
        <p:nvPicPr>
          <p:cNvPr id="21" name="Win" descr="179 zalo cuc tra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56292" y="2015864"/>
            <a:ext cx="487363" cy="487363"/>
          </a:xfrm>
          <a:prstGeom prst="rect">
            <a:avLst/>
          </a:prstGeom>
        </p:spPr>
      </p:pic>
      <p:pic>
        <p:nvPicPr>
          <p:cNvPr id="23" name="Lose" descr="179 zalo cuc tran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56291" y="2570069"/>
            <a:ext cx="487363" cy="487363"/>
          </a:xfrm>
          <a:prstGeom prst="rect">
            <a:avLst/>
          </a:prstGeom>
        </p:spPr>
      </p:pic>
      <p:pic>
        <p:nvPicPr>
          <p:cNvPr id="18" name="PowerPoint Slide Show - [CHỦ ĐỀ 2. BA ĐỊNH LUẬT NEWTON] 2022-09-11 20-25-11 (online-video-cutter.com)" descr="179 zalo cuc tran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 rotWithShape="1">
          <a:blip r:embed="rId13"/>
          <a:srcRect l="25812" t="7717" r="22888" b="23289"/>
          <a:stretch/>
        </p:blipFill>
        <p:spPr>
          <a:xfrm>
            <a:off x="4879700" y="313167"/>
            <a:ext cx="2566130" cy="1946379"/>
          </a:xfrm>
          <a:prstGeom prst="rect">
            <a:avLst/>
          </a:prstGeom>
        </p:spPr>
      </p:pic>
      <p:sp>
        <p:nvSpPr>
          <p:cNvPr id="17" name="Frame 16" descr="179 zalo cuc tran">
            <a:extLst>
              <a:ext uri="{FF2B5EF4-FFF2-40B4-BE49-F238E27FC236}">
                <a16:creationId xmlns:a16="http://schemas.microsoft.com/office/drawing/2014/main" xmlns="" id="{FE9FC511-FDAE-4FF9-8DD9-EB0406AD19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 descr="179 zalo cuc tran">
            <a:extLst>
              <a:ext uri="{FF2B5EF4-FFF2-40B4-BE49-F238E27FC236}">
                <a16:creationId xmlns:a16="http://schemas.microsoft.com/office/drawing/2014/main" xmlns="" id="{E081D335-06C8-6806-E7A7-55E3920B64F9}"/>
              </a:ext>
            </a:extLst>
          </p:cNvPr>
          <p:cNvSpPr/>
          <p:nvPr/>
        </p:nvSpPr>
        <p:spPr>
          <a:xfrm>
            <a:off x="1280680" y="3666866"/>
            <a:ext cx="4660734" cy="1192695"/>
          </a:xfrm>
          <a:prstGeom prst="rect">
            <a:avLst/>
          </a:prstGeom>
          <a:noFill/>
          <a:ln w="76200" cap="flat" cmpd="sng" algn="ctr">
            <a:solidFill>
              <a:srgbClr val="BB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061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0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mph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7" presetClass="emph" presetSubtype="2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021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773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9" presetClass="emph" presetSubtype="0" repeatCount="indefinite" grpId="2" nodeType="withEffect">
                                  <p:stCondLst>
                                    <p:cond delay="3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7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2021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590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9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2021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590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indefinite" fill="hold" grpId="4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4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2021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8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19" presetClass="emph" presetSubtype="0" repeatCount="indefinite" fill="hold" grpId="5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56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5" grpId="0" animBg="1"/>
      <p:bldP spid="5" grpId="1" animBg="1"/>
      <p:bldP spid="5" grpId="2" animBg="1"/>
      <p:bldP spid="5" grpId="3" animBg="1"/>
      <p:bldP spid="5" grpId="4" animBg="1"/>
      <p:bldP spid="5" grpId="5" animBg="1"/>
      <p:bldP spid="5" grpId="6" animBg="1"/>
      <p:bldP spid="6" grpId="0" animBg="1"/>
      <p:bldP spid="6" grpId="1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13" grpId="0" animBg="1"/>
      <p:bldP spid="14" grpId="0" animBg="1"/>
      <p:bldP spid="15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descr="179 zalo cuc tran" title="DKDKFKDFK"/>
          <p:cNvSpPr/>
          <p:nvPr/>
        </p:nvSpPr>
        <p:spPr>
          <a:xfrm>
            <a:off x="7024528" y="3959160"/>
            <a:ext cx="4523807" cy="975466"/>
          </a:xfrm>
          <a:prstGeom prst="rect">
            <a:avLst/>
          </a:prstGeom>
          <a:noFill/>
          <a:ln w="38100" cap="flat" cmpd="sng" algn="ctr">
            <a:solidFill>
              <a:srgbClr val="5B9BD5">
                <a:shade val="50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9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hệ cô lập.</a:t>
            </a:r>
            <a:endParaRPr kumimoji="0" lang="en-US" sz="29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 descr="179 zalo cuc tran"/>
          <p:cNvSpPr/>
          <p:nvPr/>
        </p:nvSpPr>
        <p:spPr>
          <a:xfrm>
            <a:off x="1282634" y="5285205"/>
            <a:ext cx="4523807" cy="983938"/>
          </a:xfrm>
          <a:prstGeom prst="rect">
            <a:avLst/>
          </a:prstGeom>
          <a:noFill/>
          <a:ln w="38100" cap="flat" cmpd="sng" algn="ctr">
            <a:solidFill>
              <a:srgbClr val="5B9BD5">
                <a:shade val="50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9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hệ không có ma sát.</a:t>
            </a:r>
            <a:endParaRPr kumimoji="0" lang="en-US" sz="29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 descr="179 zalo cuc tran"/>
          <p:cNvSpPr/>
          <p:nvPr/>
        </p:nvSpPr>
        <p:spPr>
          <a:xfrm>
            <a:off x="1282634" y="3964131"/>
            <a:ext cx="4523807" cy="970495"/>
          </a:xfrm>
          <a:prstGeom prst="rect">
            <a:avLst/>
          </a:prstGeom>
          <a:noFill/>
          <a:ln w="38100" cap="flat" cmpd="sng" algn="ctr">
            <a:solidFill>
              <a:srgbClr val="5B9BD5">
                <a:shade val="50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9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hệ có ma sát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 descr="179 zalo cuc tran"/>
          <p:cNvSpPr/>
          <p:nvPr/>
        </p:nvSpPr>
        <p:spPr>
          <a:xfrm>
            <a:off x="7024528" y="5280239"/>
            <a:ext cx="4523807" cy="988904"/>
          </a:xfrm>
          <a:prstGeom prst="rect">
            <a:avLst/>
          </a:prstGeom>
          <a:noFill/>
          <a:ln w="38100" cap="flat" cmpd="sng" algn="ctr">
            <a:solidFill>
              <a:srgbClr val="5B9BD5">
                <a:shade val="50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9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hệ kín có ma </a:t>
            </a:r>
            <a:r>
              <a:rPr kumimoji="0" lang="vi-VN" sz="29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sát.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Google Shape;243;p19" descr="179 zalo cuc tran"/>
          <p:cNvSpPr/>
          <p:nvPr/>
        </p:nvSpPr>
        <p:spPr>
          <a:xfrm>
            <a:off x="6338948" y="4138058"/>
            <a:ext cx="625150" cy="570355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Google Shape;243;p19" descr="179 zalo cuc tran"/>
          <p:cNvSpPr/>
          <p:nvPr/>
        </p:nvSpPr>
        <p:spPr>
          <a:xfrm>
            <a:off x="586690" y="5516749"/>
            <a:ext cx="595337" cy="569033"/>
          </a:xfrm>
          <a:prstGeom prst="ellips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Google Shape;243;p19" descr="179 zalo cuc tran"/>
          <p:cNvSpPr/>
          <p:nvPr/>
        </p:nvSpPr>
        <p:spPr>
          <a:xfrm>
            <a:off x="586690" y="4138058"/>
            <a:ext cx="622032" cy="617670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Google Shape;243;p19" descr="179 zalo cuc tran"/>
          <p:cNvSpPr/>
          <p:nvPr/>
        </p:nvSpPr>
        <p:spPr>
          <a:xfrm>
            <a:off x="6313270" y="5463599"/>
            <a:ext cx="625150" cy="622183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Question" descr="179 zalo cuc tra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26471" y="877306"/>
            <a:ext cx="487363" cy="487363"/>
          </a:xfrm>
          <a:prstGeom prst="rect">
            <a:avLst/>
          </a:prstGeom>
        </p:spPr>
      </p:pic>
      <p:pic>
        <p:nvPicPr>
          <p:cNvPr id="20" name="Final Answer" descr="179 zalo cuc tran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26471" y="1364669"/>
            <a:ext cx="487363" cy="487363"/>
          </a:xfrm>
          <a:prstGeom prst="rect">
            <a:avLst/>
          </a:prstGeom>
        </p:spPr>
      </p:pic>
      <p:pic>
        <p:nvPicPr>
          <p:cNvPr id="21" name="Win" descr="179 zalo cuc tra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28177" y="3398050"/>
            <a:ext cx="487363" cy="487363"/>
          </a:xfrm>
          <a:prstGeom prst="rect">
            <a:avLst/>
          </a:prstGeom>
        </p:spPr>
      </p:pic>
      <p:pic>
        <p:nvPicPr>
          <p:cNvPr id="23" name="Lose" descr="179 zalo cuc tran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18059" y="4405594"/>
            <a:ext cx="487363" cy="487363"/>
          </a:xfrm>
          <a:prstGeom prst="rect">
            <a:avLst/>
          </a:prstGeom>
        </p:spPr>
      </p:pic>
      <p:pic>
        <p:nvPicPr>
          <p:cNvPr id="18" name="PowerPoint Slide Show - [CHỦ ĐỀ 2. BA ĐỊNH LUẬT NEWTON] 2022-09-11 20-25-11 (online-video-cutter.com)" descr="179 zalo cuc tran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 rotWithShape="1">
          <a:blip r:embed="rId13"/>
          <a:srcRect l="25812" t="7717" r="22888" b="23289"/>
          <a:stretch/>
        </p:blipFill>
        <p:spPr>
          <a:xfrm>
            <a:off x="4630057" y="352658"/>
            <a:ext cx="3129279" cy="2373521"/>
          </a:xfrm>
          <a:prstGeom prst="rect">
            <a:avLst/>
          </a:prstGeom>
        </p:spPr>
      </p:pic>
      <p:sp>
        <p:nvSpPr>
          <p:cNvPr id="17" name="Frame 16" descr="179 zalo cuc tran">
            <a:extLst>
              <a:ext uri="{FF2B5EF4-FFF2-40B4-BE49-F238E27FC236}">
                <a16:creationId xmlns:a16="http://schemas.microsoft.com/office/drawing/2014/main" xmlns="" id="{FE9FC511-FDAE-4FF9-8DD9-EB0406AD19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 descr="179 zalo cuc tran">
            <a:extLst>
              <a:ext uri="{FF2B5EF4-FFF2-40B4-BE49-F238E27FC236}">
                <a16:creationId xmlns:a16="http://schemas.microsoft.com/office/drawing/2014/main" xmlns="" id="{9AE87490-2369-DF58-E398-DC8DE8B53B39}"/>
              </a:ext>
            </a:extLst>
          </p:cNvPr>
          <p:cNvSpPr txBox="1"/>
          <p:nvPr/>
        </p:nvSpPr>
        <p:spPr>
          <a:xfrm>
            <a:off x="586690" y="2990083"/>
            <a:ext cx="11038142" cy="60555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90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kumimoji="0" lang="fr-FR" sz="2900" b="0" i="0" u="none" strike="noStrike" kern="1200" cap="none" spc="0" normalizeH="0" baseline="0" noProof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Định </a:t>
            </a:r>
            <a:r>
              <a:rPr kumimoji="0" lang="fr-FR" sz="29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luật bảo toàn động lượng chỉ đúng trong trường hợp </a:t>
            </a:r>
            <a:endParaRPr kumimoji="0" lang="en-US" sz="29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Rectangle 18" descr="179 zalo cuc tran">
            <a:extLst>
              <a:ext uri="{FF2B5EF4-FFF2-40B4-BE49-F238E27FC236}">
                <a16:creationId xmlns:a16="http://schemas.microsoft.com/office/drawing/2014/main" xmlns="" id="{E081D335-06C8-6806-E7A7-55E3920B64F9}"/>
              </a:ext>
            </a:extLst>
          </p:cNvPr>
          <p:cNvSpPr/>
          <p:nvPr/>
        </p:nvSpPr>
        <p:spPr>
          <a:xfrm>
            <a:off x="6964098" y="3850545"/>
            <a:ext cx="4660734" cy="1192695"/>
          </a:xfrm>
          <a:prstGeom prst="rect">
            <a:avLst/>
          </a:prstGeom>
          <a:noFill/>
          <a:ln w="76200" cap="flat" cmpd="sng" algn="ctr">
            <a:solidFill>
              <a:srgbClr val="BB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0229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0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mph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7" presetClass="emph" presetSubtype="2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021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773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9" presetClass="emph" presetSubtype="0" repeatCount="indefinite" grpId="2" nodeType="withEffect">
                                  <p:stCondLst>
                                    <p:cond delay="3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7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2021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590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9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2021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590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indefinite" fill="hold" grpId="4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4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2021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8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19" presetClass="emph" presetSubtype="0" repeatCount="indefinite" fill="hold" grpId="5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56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5" grpId="0" animBg="1"/>
      <p:bldP spid="5" grpId="1" animBg="1"/>
      <p:bldP spid="5" grpId="2" animBg="1"/>
      <p:bldP spid="5" grpId="3" animBg="1"/>
      <p:bldP spid="5" grpId="4" animBg="1"/>
      <p:bldP spid="5" grpId="5" animBg="1"/>
      <p:bldP spid="5" grpId="6" animBg="1"/>
      <p:bldP spid="6" grpId="0" animBg="1"/>
      <p:bldP spid="6" grpId="1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13" grpId="0" animBg="1"/>
      <p:bldP spid="14" grpId="0" animBg="1"/>
      <p:bldP spid="15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179 zalo cuc tran"/>
          <p:cNvSpPr txBox="1"/>
          <p:nvPr/>
        </p:nvSpPr>
        <p:spPr>
          <a:xfrm>
            <a:off x="851025" y="2835951"/>
            <a:ext cx="10818891" cy="5078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7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</a:t>
            </a:r>
            <a:r>
              <a:rPr kumimoji="0" lang="fr-FR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Động </a:t>
            </a:r>
            <a:r>
              <a: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 của vật bảo toàn trong trường hợp nào sau đây? </a:t>
            </a:r>
            <a:endParaRPr kumimoji="0" lang="vi-VN" sz="27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 descr="179 zalo cuc tran" title="DKDKFKDFK"/>
          <p:cNvSpPr/>
          <p:nvPr/>
        </p:nvSpPr>
        <p:spPr>
          <a:xfrm>
            <a:off x="1057646" y="5226913"/>
            <a:ext cx="5177036" cy="1290640"/>
          </a:xfrm>
          <a:prstGeom prst="rect">
            <a:avLst/>
          </a:prstGeom>
          <a:noFill/>
          <a:ln w="38100" cap="flat" cmpd="sng" algn="ctr">
            <a:solidFill>
              <a:srgbClr val="5B9BD5">
                <a:shade val="50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 đang chuyển động thẳng đều trên mặt phẳng nằm ngang.</a:t>
            </a:r>
            <a:endParaRPr kumimoji="0" lang="en-US" sz="27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 descr="179 zalo cuc tran"/>
          <p:cNvSpPr/>
          <p:nvPr/>
        </p:nvSpPr>
        <p:spPr>
          <a:xfrm>
            <a:off x="1057646" y="3754971"/>
            <a:ext cx="5177036" cy="1226752"/>
          </a:xfrm>
          <a:prstGeom prst="rect">
            <a:avLst/>
          </a:prstGeom>
          <a:noFill/>
          <a:ln w="38100" cap="flat" cmpd="sng" algn="ctr">
            <a:solidFill>
              <a:srgbClr val="5B9BD5">
                <a:shade val="50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 đang chuyển động tròn đều. 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 descr="179 zalo cuc tran"/>
          <p:cNvSpPr/>
          <p:nvPr/>
        </p:nvSpPr>
        <p:spPr>
          <a:xfrm>
            <a:off x="7146246" y="3741001"/>
            <a:ext cx="4751530" cy="1268160"/>
          </a:xfrm>
          <a:prstGeom prst="rect">
            <a:avLst/>
          </a:prstGeom>
          <a:noFill/>
          <a:ln w="38100" cap="flat" cmpd="sng" algn="ctr">
            <a:solidFill>
              <a:srgbClr val="5B9BD5">
                <a:shade val="50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 đang chuyển động nhanh dần đều trên mặt phẳng nằm ngang không ma sát. </a:t>
            </a: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 descr="179 zalo cuc tran"/>
          <p:cNvSpPr/>
          <p:nvPr/>
        </p:nvSpPr>
        <p:spPr>
          <a:xfrm>
            <a:off x="7146246" y="5226913"/>
            <a:ext cx="4751530" cy="1290640"/>
          </a:xfrm>
          <a:prstGeom prst="rect">
            <a:avLst/>
          </a:prstGeom>
          <a:noFill/>
          <a:ln w="38100" cap="flat" cmpd="sng" algn="ctr">
            <a:solidFill>
              <a:srgbClr val="5B9BD5">
                <a:shade val="50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 đang chuyển động chậm dần đều trên mặt phẳng nằm ngang không ma sát.</a:t>
            </a: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Google Shape;243;p19" descr="179 zalo cuc tran"/>
          <p:cNvSpPr/>
          <p:nvPr/>
        </p:nvSpPr>
        <p:spPr>
          <a:xfrm>
            <a:off x="318398" y="5423319"/>
            <a:ext cx="625150" cy="570355"/>
          </a:xfrm>
          <a:prstGeom prst="ellips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Google Shape;243;p19" descr="179 zalo cuc tran"/>
          <p:cNvSpPr/>
          <p:nvPr/>
        </p:nvSpPr>
        <p:spPr>
          <a:xfrm>
            <a:off x="333305" y="3953528"/>
            <a:ext cx="595337" cy="569033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Google Shape;243;p19" descr="179 zalo cuc tran"/>
          <p:cNvSpPr/>
          <p:nvPr/>
        </p:nvSpPr>
        <p:spPr>
          <a:xfrm>
            <a:off x="6369153" y="3886219"/>
            <a:ext cx="622032" cy="617670"/>
          </a:xfrm>
          <a:prstGeom prst="ellipse">
            <a:avLst/>
          </a:prstGeom>
          <a:gradFill flip="none" rotWithShape="1">
            <a:gsLst>
              <a:gs pos="0">
                <a:srgbClr val="5B9BD5">
                  <a:lumMod val="50000"/>
                  <a:shade val="30000"/>
                  <a:satMod val="115000"/>
                </a:srgbClr>
              </a:gs>
              <a:gs pos="50000">
                <a:srgbClr val="5B9BD5">
                  <a:lumMod val="50000"/>
                  <a:shade val="67500"/>
                  <a:satMod val="115000"/>
                </a:srgbClr>
              </a:gs>
              <a:gs pos="100000">
                <a:srgbClr val="5B9BD5">
                  <a:lumMod val="50000"/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Google Shape;243;p19" descr="179 zalo cuc tran"/>
          <p:cNvSpPr/>
          <p:nvPr/>
        </p:nvSpPr>
        <p:spPr>
          <a:xfrm>
            <a:off x="6366035" y="5464815"/>
            <a:ext cx="625150" cy="622183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Question" descr="179 zalo cuc tra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26471" y="877306"/>
            <a:ext cx="487363" cy="487363"/>
          </a:xfrm>
          <a:prstGeom prst="rect">
            <a:avLst/>
          </a:prstGeom>
        </p:spPr>
      </p:pic>
      <p:pic>
        <p:nvPicPr>
          <p:cNvPr id="20" name="Final Answer" descr="179 zalo cuc tran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26471" y="1364669"/>
            <a:ext cx="487363" cy="487363"/>
          </a:xfrm>
          <a:prstGeom prst="rect">
            <a:avLst/>
          </a:prstGeom>
        </p:spPr>
      </p:pic>
      <p:pic>
        <p:nvPicPr>
          <p:cNvPr id="21" name="Win" descr="179 zalo cuc tra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26470" y="2690093"/>
            <a:ext cx="487363" cy="487363"/>
          </a:xfrm>
          <a:prstGeom prst="rect">
            <a:avLst/>
          </a:prstGeom>
        </p:spPr>
      </p:pic>
      <p:pic>
        <p:nvPicPr>
          <p:cNvPr id="23" name="Lose" descr="179 zalo cuc tran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1648" y="2095713"/>
            <a:ext cx="487363" cy="487363"/>
          </a:xfrm>
          <a:prstGeom prst="rect">
            <a:avLst/>
          </a:prstGeom>
        </p:spPr>
      </p:pic>
      <p:pic>
        <p:nvPicPr>
          <p:cNvPr id="18" name="PowerPoint Slide Show - [CHỦ ĐỀ 2. BA ĐỊNH LUẬT NEWTON] 2022-09-11 20-25-11 (online-video-cutter.com)" descr="179 zalo cuc tran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 rotWithShape="1">
          <a:blip r:embed="rId13"/>
          <a:srcRect l="25812" t="7717" r="22888" b="23289"/>
          <a:stretch/>
        </p:blipFill>
        <p:spPr>
          <a:xfrm>
            <a:off x="4339771" y="326285"/>
            <a:ext cx="3158309" cy="2395539"/>
          </a:xfrm>
          <a:prstGeom prst="rect">
            <a:avLst/>
          </a:prstGeom>
        </p:spPr>
      </p:pic>
      <p:sp>
        <p:nvSpPr>
          <p:cNvPr id="17" name="Frame 16" descr="179 zalo cuc tran">
            <a:extLst>
              <a:ext uri="{FF2B5EF4-FFF2-40B4-BE49-F238E27FC236}">
                <a16:creationId xmlns:a16="http://schemas.microsoft.com/office/drawing/2014/main" xmlns="" id="{FE9FC511-FDAE-4FF9-8DD9-EB0406AD19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 descr="179 zalo cuc tran">
            <a:extLst>
              <a:ext uri="{FF2B5EF4-FFF2-40B4-BE49-F238E27FC236}">
                <a16:creationId xmlns:a16="http://schemas.microsoft.com/office/drawing/2014/main" xmlns="" id="{E081D335-06C8-6806-E7A7-55E3920B64F9}"/>
              </a:ext>
            </a:extLst>
          </p:cNvPr>
          <p:cNvSpPr/>
          <p:nvPr/>
        </p:nvSpPr>
        <p:spPr>
          <a:xfrm>
            <a:off x="1098609" y="5275885"/>
            <a:ext cx="5177778" cy="1192695"/>
          </a:xfrm>
          <a:prstGeom prst="rect">
            <a:avLst/>
          </a:prstGeom>
          <a:noFill/>
          <a:ln w="76200" cap="flat" cmpd="sng" algn="ctr">
            <a:solidFill>
              <a:srgbClr val="BB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5269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033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0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70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4" presetClass="emph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7" presetClass="emph" presetSubtype="2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021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773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9" presetClass="emph" presetSubtype="0" repeatCount="indefinite" grpId="2" nodeType="withEffect">
                                  <p:stCondLst>
                                    <p:cond delay="3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7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2021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590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9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2021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590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9" presetClass="emph" presetSubtype="0" repeatCount="indefinite" fill="hold" grpId="4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animClr clrSpc="rgb" dir="cw">
                                      <p:cBhvr>
                                        <p:cTn id="1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4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2021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590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4" presetID="19" presetClass="emph" presetSubtype="0" repeatCount="indefinite" fill="hold" grpId="5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animClr clrSpc="rgb" dir="cw">
                                      <p:cBhvr>
                                        <p:cTn id="1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59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5" grpId="0" animBg="1"/>
      <p:bldP spid="5" grpId="1" animBg="1"/>
      <p:bldP spid="5" grpId="2" animBg="1"/>
      <p:bldP spid="5" grpId="3" animBg="1"/>
      <p:bldP spid="5" grpId="4" animBg="1"/>
      <p:bldP spid="5" grpId="5" animBg="1"/>
      <p:bldP spid="5" grpId="6" animBg="1"/>
      <p:bldP spid="6" grpId="0" animBg="1"/>
      <p:bldP spid="6" grpId="1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13" grpId="0" animBg="1"/>
      <p:bldP spid="14" grpId="0" animBg="1"/>
      <p:bldP spid="15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179 zalo cuc tran"/>
          <p:cNvSpPr txBox="1"/>
          <p:nvPr/>
        </p:nvSpPr>
        <p:spPr>
          <a:xfrm>
            <a:off x="2156080" y="2818987"/>
            <a:ext cx="748807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smtClean="0">
                <a:solidFill>
                  <a:srgbClr val="0070C0"/>
                </a:solidFill>
                <a:latin typeface="Arial"/>
              </a:rPr>
              <a:t>6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Đơn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vị của động lượng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 descr="179 zalo cuc tran" title="DKDKFKDFK"/>
          <p:cNvSpPr/>
          <p:nvPr/>
        </p:nvSpPr>
        <p:spPr>
          <a:xfrm>
            <a:off x="1041971" y="3677164"/>
            <a:ext cx="4993070" cy="1188520"/>
          </a:xfrm>
          <a:prstGeom prst="rect">
            <a:avLst/>
          </a:prstGeom>
          <a:noFill/>
          <a:ln w="38100" cap="flat" cmpd="sng" algn="ctr">
            <a:solidFill>
              <a:srgbClr val="5B9BD5">
                <a:shade val="50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N.s.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 descr="179 zalo cuc tran"/>
          <p:cNvSpPr/>
          <p:nvPr/>
        </p:nvSpPr>
        <p:spPr>
          <a:xfrm>
            <a:off x="1041970" y="5228096"/>
            <a:ext cx="4993071" cy="1237189"/>
          </a:xfrm>
          <a:prstGeom prst="rect">
            <a:avLst/>
          </a:prstGeom>
          <a:noFill/>
          <a:ln w="38100" cap="flat" cmpd="sng" algn="ctr">
            <a:solidFill>
              <a:srgbClr val="5B9BD5">
                <a:shade val="50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N.m.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 descr="179 zalo cuc tran"/>
          <p:cNvSpPr/>
          <p:nvPr/>
        </p:nvSpPr>
        <p:spPr>
          <a:xfrm>
            <a:off x="6859538" y="3682136"/>
            <a:ext cx="5040726" cy="1065982"/>
          </a:xfrm>
          <a:prstGeom prst="rect">
            <a:avLst/>
          </a:prstGeom>
          <a:noFill/>
          <a:ln w="38100" cap="flat" cmpd="sng" algn="ctr">
            <a:solidFill>
              <a:srgbClr val="5B9BD5">
                <a:shade val="50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N/s.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 descr="179 zalo cuc tran"/>
          <p:cNvSpPr/>
          <p:nvPr/>
        </p:nvSpPr>
        <p:spPr>
          <a:xfrm>
            <a:off x="6859538" y="5228097"/>
            <a:ext cx="5040726" cy="1237189"/>
          </a:xfrm>
          <a:prstGeom prst="rect">
            <a:avLst/>
          </a:prstGeom>
          <a:noFill/>
          <a:ln w="38100" cap="flat" cmpd="sng" algn="ctr">
            <a:solidFill>
              <a:srgbClr val="5B9BD5">
                <a:shade val="50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N.m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Google Shape;243;p19" descr="179 zalo cuc tran"/>
          <p:cNvSpPr/>
          <p:nvPr/>
        </p:nvSpPr>
        <p:spPr>
          <a:xfrm>
            <a:off x="294228" y="3986246"/>
            <a:ext cx="625150" cy="570355"/>
          </a:xfrm>
          <a:prstGeom prst="ellipse">
            <a:avLst/>
          </a:prstGeom>
          <a:gradFill flip="none" rotWithShape="1">
            <a:gsLst>
              <a:gs pos="0">
                <a:srgbClr val="F8BB00">
                  <a:shade val="30000"/>
                  <a:satMod val="115000"/>
                </a:srgbClr>
              </a:gs>
              <a:gs pos="50000">
                <a:srgbClr val="F8BB00">
                  <a:shade val="67500"/>
                  <a:satMod val="115000"/>
                </a:srgbClr>
              </a:gs>
              <a:gs pos="100000">
                <a:srgbClr val="F8BB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Google Shape;243;p19" descr="179 zalo cuc tran"/>
          <p:cNvSpPr/>
          <p:nvPr/>
        </p:nvSpPr>
        <p:spPr>
          <a:xfrm>
            <a:off x="333394" y="5453031"/>
            <a:ext cx="595337" cy="569033"/>
          </a:xfrm>
          <a:prstGeom prst="ellips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Google Shape;243;p19" descr="179 zalo cuc tran"/>
          <p:cNvSpPr/>
          <p:nvPr/>
        </p:nvSpPr>
        <p:spPr>
          <a:xfrm>
            <a:off x="6151397" y="3962589"/>
            <a:ext cx="622032" cy="617670"/>
          </a:xfrm>
          <a:prstGeom prst="ellipse">
            <a:avLst/>
          </a:prstGeom>
          <a:gradFill flip="none" rotWithShape="1">
            <a:gsLst>
              <a:gs pos="0">
                <a:srgbClr val="5B9BD5">
                  <a:lumMod val="50000"/>
                  <a:shade val="30000"/>
                  <a:satMod val="115000"/>
                </a:srgbClr>
              </a:gs>
              <a:gs pos="50000">
                <a:srgbClr val="5B9BD5">
                  <a:lumMod val="50000"/>
                  <a:shade val="67500"/>
                  <a:satMod val="115000"/>
                </a:srgbClr>
              </a:gs>
              <a:gs pos="100000">
                <a:srgbClr val="5B9BD5">
                  <a:lumMod val="50000"/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Google Shape;243;p19" descr="179 zalo cuc tran"/>
          <p:cNvSpPr/>
          <p:nvPr/>
        </p:nvSpPr>
        <p:spPr>
          <a:xfrm>
            <a:off x="6155427" y="5535598"/>
            <a:ext cx="625150" cy="622183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Question" descr="179 zalo cuc tra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26471" y="877306"/>
            <a:ext cx="487363" cy="487363"/>
          </a:xfrm>
          <a:prstGeom prst="rect">
            <a:avLst/>
          </a:prstGeom>
        </p:spPr>
      </p:pic>
      <p:pic>
        <p:nvPicPr>
          <p:cNvPr id="20" name="Final Answer" descr="179 zalo cuc tran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26471" y="1364669"/>
            <a:ext cx="487363" cy="487363"/>
          </a:xfrm>
          <a:prstGeom prst="rect">
            <a:avLst/>
          </a:prstGeom>
        </p:spPr>
      </p:pic>
      <p:pic>
        <p:nvPicPr>
          <p:cNvPr id="21" name="Win" descr="179 zalo cuc tra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26471" y="1918874"/>
            <a:ext cx="487363" cy="487363"/>
          </a:xfrm>
          <a:prstGeom prst="rect">
            <a:avLst/>
          </a:prstGeom>
        </p:spPr>
      </p:pic>
      <p:pic>
        <p:nvPicPr>
          <p:cNvPr id="23" name="Lose" descr="179 zalo cuc tran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26471" y="2250309"/>
            <a:ext cx="487363" cy="487363"/>
          </a:xfrm>
          <a:prstGeom prst="rect">
            <a:avLst/>
          </a:prstGeom>
        </p:spPr>
      </p:pic>
      <p:pic>
        <p:nvPicPr>
          <p:cNvPr id="2" name="PowerPoint Slide Show - [CHỦ ĐỀ 2. BA ĐỊNH LUẬT NEWTON] 2022-09-11 20-25-11 (online-video-cutter.com)" descr="179 zalo cuc tran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 rotWithShape="1">
          <a:blip r:embed="rId13"/>
          <a:srcRect l="25812" t="7717" r="22888" b="23289"/>
          <a:stretch/>
        </p:blipFill>
        <p:spPr>
          <a:xfrm>
            <a:off x="4339771" y="171753"/>
            <a:ext cx="3362047" cy="2550072"/>
          </a:xfrm>
          <a:prstGeom prst="rect">
            <a:avLst/>
          </a:prstGeom>
        </p:spPr>
      </p:pic>
      <p:sp>
        <p:nvSpPr>
          <p:cNvPr id="17" name="Frame 16" descr="179 zalo cuc tran">
            <a:extLst>
              <a:ext uri="{FF2B5EF4-FFF2-40B4-BE49-F238E27FC236}">
                <a16:creationId xmlns:a16="http://schemas.microsoft.com/office/drawing/2014/main" xmlns="" id="{FE9FC511-FDAE-4FF9-8DD9-EB0406AD19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 descr="179 zalo cuc tran">
            <a:extLst>
              <a:ext uri="{FF2B5EF4-FFF2-40B4-BE49-F238E27FC236}">
                <a16:creationId xmlns:a16="http://schemas.microsoft.com/office/drawing/2014/main" xmlns="" id="{43370093-B95C-0A72-855A-33BE00C7BE12}"/>
              </a:ext>
            </a:extLst>
          </p:cNvPr>
          <p:cNvSpPr txBox="1"/>
          <p:nvPr/>
        </p:nvSpPr>
        <p:spPr>
          <a:xfrm>
            <a:off x="631062" y="2144627"/>
            <a:ext cx="3297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 câu ĐÚNG.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 descr="179 zalo cuc tran">
            <a:extLst>
              <a:ext uri="{FF2B5EF4-FFF2-40B4-BE49-F238E27FC236}">
                <a16:creationId xmlns:a16="http://schemas.microsoft.com/office/drawing/2014/main" xmlns="" id="{E081D335-06C8-6806-E7A7-55E3920B64F9}"/>
              </a:ext>
            </a:extLst>
          </p:cNvPr>
          <p:cNvSpPr/>
          <p:nvPr/>
        </p:nvSpPr>
        <p:spPr>
          <a:xfrm>
            <a:off x="1056056" y="3664805"/>
            <a:ext cx="4978985" cy="1317816"/>
          </a:xfrm>
          <a:prstGeom prst="rect">
            <a:avLst/>
          </a:prstGeom>
          <a:noFill/>
          <a:ln w="76200" cap="flat" cmpd="sng" algn="ctr">
            <a:solidFill>
              <a:srgbClr val="BB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1446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mph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7" presetClass="emph" presetSubtype="2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021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773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9" presetClass="emph" presetSubtype="0" repeatCount="indefinite" grpId="2" nodeType="withEffect">
                                  <p:stCondLst>
                                    <p:cond delay="3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7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2021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590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9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2021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590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indefinite" fill="hold" grpId="4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4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2021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8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19" presetClass="emph" presetSubtype="0" repeatCount="indefinite" fill="hold" grpId="5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56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  <p:bldP spid="5" grpId="1" animBg="1"/>
      <p:bldP spid="5" grpId="2" animBg="1"/>
      <p:bldP spid="5" grpId="3" animBg="1"/>
      <p:bldP spid="5" grpId="4" animBg="1"/>
      <p:bldP spid="5" grpId="5" animBg="1"/>
      <p:bldP spid="5" grpId="6" animBg="1"/>
      <p:bldP spid="6" grpId="0" animBg="1"/>
      <p:bldP spid="6" grpId="1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13" grpId="0" animBg="1"/>
      <p:bldP spid="14" grpId="0" animBg="1"/>
      <p:bldP spid="15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10831_1383999633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490075"/>
            <a:ext cx="1574346" cy="158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2526175" y="597056"/>
            <a:ext cx="6547111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VẬT LÝ 10</a:t>
            </a:r>
          </a:p>
        </p:txBody>
      </p:sp>
      <p:sp>
        <p:nvSpPr>
          <p:cNvPr id="10" name="WordArt 6"/>
          <p:cNvSpPr>
            <a:spLocks noChangeArrowheads="1" noChangeShapeType="1" noTextEdit="1"/>
          </p:cNvSpPr>
          <p:nvPr/>
        </p:nvSpPr>
        <p:spPr bwMode="auto">
          <a:xfrm>
            <a:off x="4834167" y="1651313"/>
            <a:ext cx="1338033" cy="29534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50" normalizeH="0" baseline="0" noProof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50" normalizeH="0" baseline="0" noProof="0" smtClean="0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5</a:t>
            </a:r>
            <a:endParaRPr kumimoji="0" lang="en-US" sz="3600" b="1" i="0" u="none" strike="noStrike" kern="10" cap="none" spc="50" normalizeH="0" baseline="0" noProof="0" dirty="0">
              <a:ln w="1143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Kết quả hình ảnh cho trái đất qua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391697"/>
            <a:ext cx="1682278" cy="168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5119EAC-20BE-490B-8CA6-BBF025F18D55}"/>
              </a:ext>
            </a:extLst>
          </p:cNvPr>
          <p:cNvSpPr txBox="1"/>
          <p:nvPr/>
        </p:nvSpPr>
        <p:spPr>
          <a:xfrm>
            <a:off x="1799989" y="3046736"/>
            <a:ext cx="838200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1. CHUYỂN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546100" y="2073976"/>
            <a:ext cx="10889778" cy="80960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50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 </a:t>
            </a:r>
            <a:r>
              <a:rPr kumimoji="0" lang="en-US" sz="3600" b="1" i="0" u="none" strike="noStrike" kern="10" cap="none" spc="50" normalizeH="0" baseline="0" noProof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 </a:t>
            </a:r>
            <a:r>
              <a:rPr kumimoji="0" lang="en-US" sz="3600" b="1" i="0" u="none" strike="noStrike" kern="10" cap="none" spc="50" normalizeH="0" baseline="0" noProof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 VÀ BIẾN DẠNG </a:t>
            </a:r>
            <a:endParaRPr kumimoji="0" lang="en-US" sz="3600" b="1" i="0" u="none" strike="noStrike" kern="10" cap="none" spc="50" normalizeH="0" baseline="0" noProof="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5119EAC-20BE-490B-8CA6-BBF025F18D55}"/>
              </a:ext>
            </a:extLst>
          </p:cNvPr>
          <p:cNvSpPr txBox="1"/>
          <p:nvPr/>
        </p:nvSpPr>
        <p:spPr>
          <a:xfrm>
            <a:off x="838200" y="3919530"/>
            <a:ext cx="9343788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MÔ TẢ CHUYỂN ĐỘNG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5119EAC-20BE-490B-8CA6-BBF025F18D55}"/>
              </a:ext>
            </a:extLst>
          </p:cNvPr>
          <p:cNvSpPr txBox="1"/>
          <p:nvPr/>
        </p:nvSpPr>
        <p:spPr>
          <a:xfrm>
            <a:off x="838199" y="4565861"/>
            <a:ext cx="9343789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LỰC HƯỚNG TÂM VÀ GIA TỐC HƯỚNG TÂM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55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68421C19-A8D3-40CB-89AF-D511CA27321F}"/>
  <p:tag name="GENSWF_ADVANCE_TIME" val="1.667"/>
  <p:tag name="TIMING" val="|0.80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5846</TotalTime>
  <Words>1473</Words>
  <Application>Microsoft Office PowerPoint</Application>
  <PresentationFormat>Custom</PresentationFormat>
  <Paragraphs>204</Paragraphs>
  <Slides>30</Slides>
  <Notes>3</Notes>
  <HiddenSlides>0</HiddenSlides>
  <MMClips>31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Office Theme</vt:lpstr>
      <vt:lpstr>1_Office Theme</vt:lpstr>
      <vt:lpstr>2_Office Theme</vt:lpstr>
      <vt:lpstr>3_Office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CKK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CHUYỂN ĐỘNG TRÒN ĐỀU</dc:title>
  <dc:creator>SONY</dc:creator>
  <cp:lastModifiedBy>Administrator</cp:lastModifiedBy>
  <cp:revision>500</cp:revision>
  <dcterms:created xsi:type="dcterms:W3CDTF">2014-07-09T08:00:12Z</dcterms:created>
  <dcterms:modified xsi:type="dcterms:W3CDTF">2025-05-06T07:32:29Z</dcterms:modified>
</cp:coreProperties>
</file>