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6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1" r:id="rId14"/>
    <p:sldId id="269" r:id="rId15"/>
    <p:sldId id="270" r:id="rId16"/>
    <p:sldId id="272" r:id="rId17"/>
    <p:sldId id="273" r:id="rId18"/>
    <p:sldId id="274" r:id="rId19"/>
    <p:sldId id="276" r:id="rId20"/>
    <p:sldId id="277" r:id="rId21"/>
    <p:sldId id="298" r:id="rId22"/>
    <p:sldId id="300" r:id="rId23"/>
    <p:sldId id="305" r:id="rId24"/>
    <p:sldId id="306" r:id="rId25"/>
    <p:sldId id="307" r:id="rId26"/>
    <p:sldId id="308" r:id="rId27"/>
    <p:sldId id="309" r:id="rId28"/>
    <p:sldId id="310" r:id="rId29"/>
    <p:sldId id="318" r:id="rId30"/>
    <p:sldId id="275" r:id="rId31"/>
  </p:sldIdLst>
  <p:sldSz cx="18288000" cy="10287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mbria Math" panose="02040503050406030204" pitchFamily="18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3E95"/>
    <a:srgbClr val="72A8B7"/>
    <a:srgbClr val="FA6E6E"/>
    <a:srgbClr val="5EAA93"/>
    <a:srgbClr val="FDA1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02" y="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23.png"/><Relationship Id="rId4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38.png"/><Relationship Id="rId7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9.sv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7.png"/><Relationship Id="rId7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23.png"/><Relationship Id="rId4" Type="http://schemas.openxmlformats.org/officeDocument/2006/relationships/image" Target="../media/image2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0.png"/><Relationship Id="rId4" Type="http://schemas.openxmlformats.org/officeDocument/2006/relationships/image" Target="../media/image3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48.png"/><Relationship Id="rId4" Type="http://schemas.openxmlformats.org/officeDocument/2006/relationships/image" Target="../media/image4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8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5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Relationship Id="rId9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23.png"/><Relationship Id="rId4" Type="http://schemas.openxmlformats.org/officeDocument/2006/relationships/image" Target="../media/image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38.png"/><Relationship Id="rId7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60.png"/><Relationship Id="rId4" Type="http://schemas.openxmlformats.org/officeDocument/2006/relationships/image" Target="../media/image39.svg"/><Relationship Id="rId9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6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23.png"/><Relationship Id="rId4" Type="http://schemas.openxmlformats.org/officeDocument/2006/relationships/image" Target="../media/image28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5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28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4.png"/><Relationship Id="rId7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22.svg"/><Relationship Id="rId4" Type="http://schemas.openxmlformats.org/officeDocument/2006/relationships/image" Target="../media/image18.svg"/><Relationship Id="rId9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33.png"/><Relationship Id="rId18" Type="http://schemas.openxmlformats.org/officeDocument/2006/relationships/image" Target="../media/image26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25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5" Type="http://schemas.openxmlformats.org/officeDocument/2006/relationships/image" Target="../media/image14.png"/><Relationship Id="rId10" Type="http://schemas.openxmlformats.org/officeDocument/2006/relationships/image" Target="../media/image39.svg"/><Relationship Id="rId4" Type="http://schemas.openxmlformats.org/officeDocument/2006/relationships/image" Target="../media/image3.svg"/><Relationship Id="rId9" Type="http://schemas.openxmlformats.org/officeDocument/2006/relationships/image" Target="../media/image38.png"/><Relationship Id="rId14" Type="http://schemas.openxmlformats.org/officeDocument/2006/relationships/image" Target="../media/image3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23.png"/><Relationship Id="rId4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32.sv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6550" b="2655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33260" y="952501"/>
            <a:ext cx="14821479" cy="85344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F3A6BC8-6F44-7DF2-9B98-8E57345F91FC}"/>
              </a:ext>
            </a:extLst>
          </p:cNvPr>
          <p:cNvSpPr txBox="1"/>
          <p:nvPr/>
        </p:nvSpPr>
        <p:spPr>
          <a:xfrm>
            <a:off x="3657600" y="3364743"/>
            <a:ext cx="11125200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E5C956F-0C46-E24A-1314-A4ED63FE17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09750">
            <a:off x="714261" y="8011001"/>
            <a:ext cx="2669880" cy="1568554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AA07D2FB-8FBB-33A2-AFCB-BF7BCBDF0E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299936">
            <a:off x="732962" y="432575"/>
            <a:ext cx="988294" cy="1396882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6112E612-B10E-CFCC-1185-F408DCD318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2575018">
            <a:off x="16361665" y="7181131"/>
            <a:ext cx="1092934" cy="1517964"/>
          </a:xfrm>
          <a:prstGeom prst="rect">
            <a:avLst/>
          </a:prstGeom>
        </p:spPr>
      </p:pic>
      <p:pic>
        <p:nvPicPr>
          <p:cNvPr id="8" name="Picture 21">
            <a:extLst>
              <a:ext uri="{FF2B5EF4-FFF2-40B4-BE49-F238E27FC236}">
                <a16:creationId xmlns:a16="http://schemas.microsoft.com/office/drawing/2014/main" id="{560D6B83-995C-E74D-1A7D-2237E172CA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593389">
            <a:off x="15561820" y="-268779"/>
            <a:ext cx="2648827" cy="3102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6550" b="2655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575018">
            <a:off x="8883764" y="-326338"/>
            <a:ext cx="1092934" cy="15179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428240">
            <a:off x="664159" y="1735194"/>
            <a:ext cx="1092934" cy="15179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428240">
            <a:off x="1809676" y="8595941"/>
            <a:ext cx="1092934" cy="151796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575018">
            <a:off x="16361665" y="7181131"/>
            <a:ext cx="1092934" cy="1517964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5E53F168-DDA2-3656-3CB5-6DBBA197D77E}"/>
              </a:ext>
            </a:extLst>
          </p:cNvPr>
          <p:cNvGrpSpPr/>
          <p:nvPr/>
        </p:nvGrpSpPr>
        <p:grpSpPr>
          <a:xfrm>
            <a:off x="1329406" y="-460384"/>
            <a:ext cx="16201650" cy="11207768"/>
            <a:chOff x="1854014" y="1774047"/>
            <a:chExt cx="16201650" cy="11207768"/>
          </a:xfrm>
        </p:grpSpPr>
        <p:pic>
          <p:nvPicPr>
            <p:cNvPr id="18" name="Hình ảnh 17">
              <a:extLst>
                <a:ext uri="{FF2B5EF4-FFF2-40B4-BE49-F238E27FC236}">
                  <a16:creationId xmlns:a16="http://schemas.microsoft.com/office/drawing/2014/main" id="{F7E5DAA4-4127-A31B-6BB7-98D45DBBD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92407">
              <a:off x="1854014" y="1774047"/>
              <a:ext cx="16201650" cy="11207768"/>
            </a:xfrm>
            <a:custGeom>
              <a:avLst/>
              <a:gdLst>
                <a:gd name="connsiteX0" fmla="*/ -832 w 16201650"/>
                <a:gd name="connsiteY0" fmla="*/ -519 h 11207768"/>
                <a:gd name="connsiteX1" fmla="*/ 16200819 w 16201650"/>
                <a:gd name="connsiteY1" fmla="*/ -519 h 11207768"/>
                <a:gd name="connsiteX2" fmla="*/ 16200819 w 16201650"/>
                <a:gd name="connsiteY2" fmla="*/ 11207249 h 11207768"/>
                <a:gd name="connsiteX3" fmla="*/ -832 w 16201650"/>
                <a:gd name="connsiteY3" fmla="*/ 11207249 h 112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01650" h="11207768">
                  <a:moveTo>
                    <a:pt x="-832" y="-519"/>
                  </a:moveTo>
                  <a:lnTo>
                    <a:pt x="16200819" y="-519"/>
                  </a:lnTo>
                  <a:lnTo>
                    <a:pt x="16200819" y="11207249"/>
                  </a:lnTo>
                  <a:lnTo>
                    <a:pt x="-832" y="11207249"/>
                  </a:lnTo>
                  <a:close/>
                </a:path>
              </a:pathLst>
            </a:custGeom>
          </p:spPr>
        </p:pic>
        <p:sp>
          <p:nvSpPr>
            <p:cNvPr id="19" name="Hình tự do: Hình 18">
              <a:extLst>
                <a:ext uri="{FF2B5EF4-FFF2-40B4-BE49-F238E27FC236}">
                  <a16:creationId xmlns:a16="http://schemas.microsoft.com/office/drawing/2014/main" id="{0E1CB4AD-2D2B-E32E-618F-682803D3A23D}"/>
                </a:ext>
              </a:extLst>
            </p:cNvPr>
            <p:cNvSpPr/>
            <p:nvPr/>
          </p:nvSpPr>
          <p:spPr>
            <a:xfrm rot="21586407">
              <a:off x="3209391" y="3012899"/>
              <a:ext cx="13555931" cy="7883683"/>
            </a:xfrm>
            <a:custGeom>
              <a:avLst/>
              <a:gdLst>
                <a:gd name="connsiteX0" fmla="*/ 0 w 13555931"/>
                <a:gd name="connsiteY0" fmla="*/ 0 h 7883683"/>
                <a:gd name="connsiteX1" fmla="*/ 13555931 w 13555931"/>
                <a:gd name="connsiteY1" fmla="*/ 0 h 7883683"/>
                <a:gd name="connsiteX2" fmla="*/ 13555931 w 13555931"/>
                <a:gd name="connsiteY2" fmla="*/ 7883684 h 7883683"/>
                <a:gd name="connsiteX3" fmla="*/ 0 w 13555931"/>
                <a:gd name="connsiteY3" fmla="*/ 7883684 h 7883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55931" h="7883683">
                  <a:moveTo>
                    <a:pt x="0" y="0"/>
                  </a:moveTo>
                  <a:lnTo>
                    <a:pt x="13555931" y="0"/>
                  </a:lnTo>
                  <a:lnTo>
                    <a:pt x="13555931" y="7883684"/>
                  </a:lnTo>
                  <a:lnTo>
                    <a:pt x="0" y="7883684"/>
                  </a:lnTo>
                  <a:close/>
                </a:path>
              </a:pathLst>
            </a:custGeom>
            <a:solidFill>
              <a:srgbClr val="FFFAEF"/>
            </a:solidFill>
            <a:ln w="299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Hình tự do: Hình 19">
            <a:extLst>
              <a:ext uri="{FF2B5EF4-FFF2-40B4-BE49-F238E27FC236}">
                <a16:creationId xmlns:a16="http://schemas.microsoft.com/office/drawing/2014/main" id="{B589226B-6756-8DF5-67C7-FF3F3F585EC0}"/>
              </a:ext>
            </a:extLst>
          </p:cNvPr>
          <p:cNvSpPr/>
          <p:nvPr/>
        </p:nvSpPr>
        <p:spPr>
          <a:xfrm rot="292407">
            <a:off x="14899074" y="621475"/>
            <a:ext cx="1222989" cy="1679991"/>
          </a:xfrm>
          <a:custGeom>
            <a:avLst/>
            <a:gdLst>
              <a:gd name="connsiteX0" fmla="*/ 929569 w 1610931"/>
              <a:gd name="connsiteY0" fmla="*/ 0 h 2849600"/>
              <a:gd name="connsiteX1" fmla="*/ 618113 w 1610931"/>
              <a:gd name="connsiteY1" fmla="*/ 0 h 2849600"/>
              <a:gd name="connsiteX2" fmla="*/ 0 w 1610931"/>
              <a:gd name="connsiteY2" fmla="*/ 395053 h 2849600"/>
              <a:gd name="connsiteX3" fmla="*/ 282677 w 1610931"/>
              <a:gd name="connsiteY3" fmla="*/ 369875 h 2849600"/>
              <a:gd name="connsiteX4" fmla="*/ 618113 w 1610931"/>
              <a:gd name="connsiteY4" fmla="*/ 223304 h 2849600"/>
              <a:gd name="connsiteX5" fmla="*/ 929569 w 1610931"/>
              <a:gd name="connsiteY5" fmla="*/ 223304 h 2849600"/>
              <a:gd name="connsiteX6" fmla="*/ 1388208 w 1610931"/>
              <a:gd name="connsiteY6" fmla="*/ 682201 h 2849600"/>
              <a:gd name="connsiteX7" fmla="*/ 1388208 w 1610931"/>
              <a:gd name="connsiteY7" fmla="*/ 2298384 h 2849600"/>
              <a:gd name="connsiteX8" fmla="*/ 1058467 w 1610931"/>
              <a:gd name="connsiteY8" fmla="*/ 2628095 h 2849600"/>
              <a:gd name="connsiteX9" fmla="*/ 728726 w 1610931"/>
              <a:gd name="connsiteY9" fmla="*/ 2298384 h 2849600"/>
              <a:gd name="connsiteX10" fmla="*/ 728726 w 1610931"/>
              <a:gd name="connsiteY10" fmla="*/ 1217832 h 2849600"/>
              <a:gd name="connsiteX11" fmla="*/ 622850 w 1610931"/>
              <a:gd name="connsiteY11" fmla="*/ 1100395 h 2849600"/>
              <a:gd name="connsiteX12" fmla="*/ 505403 w 1610931"/>
              <a:gd name="connsiteY12" fmla="*/ 1206262 h 2849600"/>
              <a:gd name="connsiteX13" fmla="*/ 505403 w 1610931"/>
              <a:gd name="connsiteY13" fmla="*/ 1217832 h 2849600"/>
              <a:gd name="connsiteX14" fmla="*/ 505403 w 1610931"/>
              <a:gd name="connsiteY14" fmla="*/ 2296885 h 2849600"/>
              <a:gd name="connsiteX15" fmla="*/ 1058168 w 1610931"/>
              <a:gd name="connsiteY15" fmla="*/ 2849600 h 2849600"/>
              <a:gd name="connsiteX16" fmla="*/ 1610932 w 1610931"/>
              <a:gd name="connsiteY16" fmla="*/ 2296885 h 2849600"/>
              <a:gd name="connsiteX17" fmla="*/ 1610932 w 1610931"/>
              <a:gd name="connsiteY17" fmla="*/ 682201 h 2849600"/>
              <a:gd name="connsiteX18" fmla="*/ 929569 w 1610931"/>
              <a:gd name="connsiteY18" fmla="*/ 0 h 284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10931" h="2849600">
                <a:moveTo>
                  <a:pt x="929569" y="0"/>
                </a:moveTo>
                <a:lnTo>
                  <a:pt x="618113" y="0"/>
                </a:lnTo>
                <a:cubicBezTo>
                  <a:pt x="352823" y="447"/>
                  <a:pt x="111812" y="154490"/>
                  <a:pt x="0" y="395053"/>
                </a:cubicBezTo>
                <a:lnTo>
                  <a:pt x="282677" y="369875"/>
                </a:lnTo>
                <a:cubicBezTo>
                  <a:pt x="369249" y="276525"/>
                  <a:pt x="490774" y="223421"/>
                  <a:pt x="618113" y="223304"/>
                </a:cubicBezTo>
                <a:lnTo>
                  <a:pt x="929569" y="223304"/>
                </a:lnTo>
                <a:cubicBezTo>
                  <a:pt x="1182929" y="223469"/>
                  <a:pt x="1388208" y="428864"/>
                  <a:pt x="1388208" y="682201"/>
                </a:cubicBezTo>
                <a:lnTo>
                  <a:pt x="1388208" y="2298384"/>
                </a:lnTo>
                <a:cubicBezTo>
                  <a:pt x="1388208" y="2480474"/>
                  <a:pt x="1240574" y="2628095"/>
                  <a:pt x="1058467" y="2628095"/>
                </a:cubicBezTo>
                <a:cubicBezTo>
                  <a:pt x="876361" y="2628095"/>
                  <a:pt x="728726" y="2480474"/>
                  <a:pt x="728726" y="2298384"/>
                </a:cubicBezTo>
                <a:lnTo>
                  <a:pt x="728726" y="1217832"/>
                </a:lnTo>
                <a:cubicBezTo>
                  <a:pt x="731934" y="1156176"/>
                  <a:pt x="684511" y="1103602"/>
                  <a:pt x="622850" y="1100395"/>
                </a:cubicBezTo>
                <a:cubicBezTo>
                  <a:pt x="561189" y="1097187"/>
                  <a:pt x="508610" y="1144606"/>
                  <a:pt x="505403" y="1206262"/>
                </a:cubicBezTo>
                <a:cubicBezTo>
                  <a:pt x="505192" y="1210099"/>
                  <a:pt x="505192" y="1213965"/>
                  <a:pt x="505403" y="1217832"/>
                </a:cubicBezTo>
                <a:lnTo>
                  <a:pt x="505403" y="2296885"/>
                </a:lnTo>
                <a:cubicBezTo>
                  <a:pt x="505403" y="2602138"/>
                  <a:pt x="752887" y="2849600"/>
                  <a:pt x="1058168" y="2849600"/>
                </a:cubicBezTo>
                <a:cubicBezTo>
                  <a:pt x="1363447" y="2849600"/>
                  <a:pt x="1610932" y="2602138"/>
                  <a:pt x="1610932" y="2296885"/>
                </a:cubicBezTo>
                <a:lnTo>
                  <a:pt x="1610932" y="682201"/>
                </a:lnTo>
                <a:cubicBezTo>
                  <a:pt x="1610603" y="305921"/>
                  <a:pt x="1305892" y="824"/>
                  <a:pt x="929569" y="0"/>
                </a:cubicBezTo>
                <a:close/>
              </a:path>
            </a:pathLst>
          </a:custGeom>
          <a:solidFill>
            <a:srgbClr val="FF8F8F"/>
          </a:solidFill>
          <a:ln w="2996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id="{3B9AFCDD-DF97-B052-A4EB-6273194C3BEE}"/>
              </a:ext>
            </a:extLst>
          </p:cNvPr>
          <p:cNvSpPr/>
          <p:nvPr/>
        </p:nvSpPr>
        <p:spPr>
          <a:xfrm>
            <a:off x="7391400" y="1145932"/>
            <a:ext cx="3505200" cy="1219200"/>
          </a:xfrm>
          <a:prstGeom prst="roundRect">
            <a:avLst/>
          </a:prstGeom>
          <a:solidFill>
            <a:srgbClr val="72A8B7"/>
          </a:solidFill>
          <a:ln>
            <a:solidFill>
              <a:srgbClr val="72A8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AEE153CD-4B55-0D3E-48AA-0331BD189D8C}"/>
              </a:ext>
            </a:extLst>
          </p:cNvPr>
          <p:cNvSpPr txBox="1"/>
          <p:nvPr/>
        </p:nvSpPr>
        <p:spPr>
          <a:xfrm>
            <a:off x="3264486" y="2529515"/>
            <a:ext cx="12573929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Cho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ẩn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Cho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ẩn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9D9AE37-1E0B-E314-6522-0CB0B8F63643}"/>
                  </a:ext>
                </a:extLst>
              </p:cNvPr>
              <p:cNvSpPr txBox="1"/>
              <p:nvPr/>
            </p:nvSpPr>
            <p:spPr>
              <a:xfrm>
                <a:off x="4648349" y="6244561"/>
                <a:ext cx="9144000" cy="19275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>
                    <a:solidFill>
                      <a:srgbClr val="1D3E95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dirty="0" smtClean="0">
                            <a:solidFill>
                              <a:srgbClr val="1D3E95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 dirty="0" smtClean="0">
                            <a:solidFill>
                              <a:srgbClr val="1D3E95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 dirty="0" smtClean="0">
                            <a:solidFill>
                              <a:srgbClr val="1D3E95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dirty="0" smtClean="0">
                        <a:solidFill>
                          <a:srgbClr val="1D3E95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 dirty="0">
                        <a:solidFill>
                          <a:srgbClr val="1D3E95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dirty="0">
                        <a:solidFill>
                          <a:srgbClr val="1D3E95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solidFill>
                          <a:srgbClr val="1D3E95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+4&gt;0</m:t>
                    </m:r>
                  </m:oMath>
                </a14:m>
                <a:r>
                  <a:rPr lang="en-US" sz="4000" dirty="0">
                    <a:solidFill>
                      <a:srgbClr val="1D3E95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1D3E95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rgbClr val="1D3E95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0" dirty="0" smtClean="0">
                        <a:solidFill>
                          <a:srgbClr val="1D3E95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 dirty="0" smtClean="0">
                        <a:solidFill>
                          <a:srgbClr val="1D3E95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baseline="30000" dirty="0">
                        <a:solidFill>
                          <a:srgbClr val="1D3E95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dirty="0">
                        <a:solidFill>
                          <a:srgbClr val="1D3E95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+6</m:t>
                    </m:r>
                    <m:r>
                      <a:rPr lang="en-US" sz="4000" i="1" dirty="0">
                        <a:solidFill>
                          <a:srgbClr val="1D3E95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dirty="0" smtClean="0">
                        <a:solidFill>
                          <a:srgbClr val="1D3E95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 dirty="0">
                        <a:solidFill>
                          <a:srgbClr val="1D3E95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5</m:t>
                    </m:r>
                    <m:r>
                      <a:rPr lang="en-US" sz="4000" b="1" i="1">
                        <a:solidFill>
                          <a:srgbClr val="1D3E95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en-US" sz="4000" i="1" dirty="0" smtClean="0">
                        <a:solidFill>
                          <a:srgbClr val="1D3E95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</m:oMath>
                </a14:m>
                <a:endParaRPr lang="en-US" sz="4000" dirty="0">
                  <a:solidFill>
                    <a:srgbClr val="1D3E95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1D3E95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1D3E95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4</m:t>
                    </m:r>
                    <m:r>
                      <a:rPr lang="en-US" sz="4000" i="1" dirty="0" smtClean="0">
                        <a:solidFill>
                          <a:srgbClr val="1D3E95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dirty="0" smtClean="0">
                        <a:solidFill>
                          <a:srgbClr val="1D3E95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 dirty="0" smtClean="0">
                        <a:solidFill>
                          <a:srgbClr val="1D3E95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9&gt;0</m:t>
                    </m:r>
                  </m:oMath>
                </a14:m>
                <a:r>
                  <a:rPr lang="en-US" sz="4000" dirty="0">
                    <a:solidFill>
                      <a:srgbClr val="1D3E95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1D3E95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rgbClr val="1D3E95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1D3E95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−5</m:t>
                    </m:r>
                    <m:r>
                      <a:rPr lang="en-US" sz="4000" i="1" dirty="0" smtClean="0">
                        <a:solidFill>
                          <a:srgbClr val="1D3E95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rgbClr val="1D3E95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 smtClean="0">
                        <a:solidFill>
                          <a:srgbClr val="1D3E95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1" i="1">
                        <a:solidFill>
                          <a:srgbClr val="1D3E95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sz="4000" i="1" dirty="0" smtClean="0">
                        <a:solidFill>
                          <a:srgbClr val="1D3E95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8</m:t>
                    </m:r>
                  </m:oMath>
                </a14:m>
                <a:r>
                  <a:rPr lang="en-US" sz="4000" dirty="0">
                    <a:solidFill>
                      <a:srgbClr val="1D3E9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9D9AE37-1E0B-E314-6522-0CB0B8F636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349" y="6244561"/>
                <a:ext cx="9144000" cy="1927515"/>
              </a:xfrm>
              <a:prstGeom prst="rect">
                <a:avLst/>
              </a:prstGeom>
              <a:blipFill>
                <a:blip r:embed="rId6"/>
                <a:stretch>
                  <a:fillRect l="-2400" b="-123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214718F4-32E4-930E-0711-D7012827F09E}"/>
              </a:ext>
            </a:extLst>
          </p:cNvPr>
          <p:cNvSpPr txBox="1"/>
          <p:nvPr/>
        </p:nvSpPr>
        <p:spPr>
          <a:xfrm>
            <a:off x="7924800" y="5466941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6550" b="2655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031053" flipH="1">
            <a:off x="1058734" y="5586804"/>
            <a:ext cx="973868" cy="483909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808319">
            <a:off x="15911473" y="-34040"/>
            <a:ext cx="1949649" cy="2755687"/>
          </a:xfrm>
          <a:prstGeom prst="rect">
            <a:avLst/>
          </a:prstGeom>
        </p:spPr>
      </p:pic>
      <p:grpSp>
        <p:nvGrpSpPr>
          <p:cNvPr id="14" name="Nhóm 13">
            <a:extLst>
              <a:ext uri="{FF2B5EF4-FFF2-40B4-BE49-F238E27FC236}">
                <a16:creationId xmlns:a16="http://schemas.microsoft.com/office/drawing/2014/main" id="{92DC0C71-E308-D7DA-DD74-0A6A2B6ABD90}"/>
              </a:ext>
            </a:extLst>
          </p:cNvPr>
          <p:cNvGrpSpPr/>
          <p:nvPr/>
        </p:nvGrpSpPr>
        <p:grpSpPr>
          <a:xfrm>
            <a:off x="1850295" y="606203"/>
            <a:ext cx="14171369" cy="9086500"/>
            <a:chOff x="1850295" y="606203"/>
            <a:chExt cx="14171369" cy="90865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1850295" y="618109"/>
              <a:ext cx="7293705" cy="9074594"/>
            </a:xfrm>
            <a:prstGeom prst="rect">
              <a:avLst/>
            </a:prstGeom>
          </p:spPr>
        </p:pic>
        <p:grpSp>
          <p:nvGrpSpPr>
            <p:cNvPr id="10" name="Picture 3">
              <a:extLst>
                <a:ext uri="{FF2B5EF4-FFF2-40B4-BE49-F238E27FC236}">
                  <a16:creationId xmlns:a16="http://schemas.microsoft.com/office/drawing/2014/main" id="{F639C2B8-24A9-FF86-85F0-B9A1F5A079DC}"/>
                </a:ext>
              </a:extLst>
            </p:cNvPr>
            <p:cNvGrpSpPr/>
            <p:nvPr/>
          </p:nvGrpSpPr>
          <p:grpSpPr>
            <a:xfrm>
              <a:off x="9139237" y="606203"/>
              <a:ext cx="6882427" cy="9074593"/>
              <a:chOff x="9144000" y="594296"/>
              <a:chExt cx="6882427" cy="9074593"/>
            </a:xfrm>
          </p:grpSpPr>
          <p:sp>
            <p:nvSpPr>
              <p:cNvPr id="11" name="Hình tự do: Hình 10">
                <a:extLst>
                  <a:ext uri="{FF2B5EF4-FFF2-40B4-BE49-F238E27FC236}">
                    <a16:creationId xmlns:a16="http://schemas.microsoft.com/office/drawing/2014/main" id="{69424E37-902D-35A2-52B7-926F6958E6FD}"/>
                  </a:ext>
                </a:extLst>
              </p:cNvPr>
              <p:cNvSpPr/>
              <p:nvPr/>
            </p:nvSpPr>
            <p:spPr>
              <a:xfrm>
                <a:off x="9144000" y="594296"/>
                <a:ext cx="6882427" cy="8861195"/>
              </a:xfrm>
              <a:custGeom>
                <a:avLst/>
                <a:gdLst>
                  <a:gd name="connsiteX0" fmla="*/ 0 w 6882427"/>
                  <a:gd name="connsiteY0" fmla="*/ 8820505 h 8861195"/>
                  <a:gd name="connsiteX1" fmla="*/ 0 w 6882427"/>
                  <a:gd name="connsiteY1" fmla="*/ 0 h 8861195"/>
                  <a:gd name="connsiteX2" fmla="*/ 6494464 w 6882427"/>
                  <a:gd name="connsiteY2" fmla="*/ 0 h 8861195"/>
                  <a:gd name="connsiteX3" fmla="*/ 6494464 w 6882427"/>
                  <a:gd name="connsiteY3" fmla="*/ 1197137 h 8861195"/>
                  <a:gd name="connsiteX4" fmla="*/ 6882427 w 6882427"/>
                  <a:gd name="connsiteY4" fmla="*/ 1587842 h 8861195"/>
                  <a:gd name="connsiteX5" fmla="*/ 6494464 w 6882427"/>
                  <a:gd name="connsiteY5" fmla="*/ 1776210 h 8861195"/>
                  <a:gd name="connsiteX6" fmla="*/ 6494464 w 6882427"/>
                  <a:gd name="connsiteY6" fmla="*/ 8143033 h 8861195"/>
                  <a:gd name="connsiteX7" fmla="*/ 5182323 w 6882427"/>
                  <a:gd name="connsiteY7" fmla="*/ 8353309 h 8861195"/>
                  <a:gd name="connsiteX8" fmla="*/ 4473237 w 6882427"/>
                  <a:gd name="connsiteY8" fmla="*/ 8659359 h 8861195"/>
                  <a:gd name="connsiteX9" fmla="*/ 3911639 w 6882427"/>
                  <a:gd name="connsiteY9" fmla="*/ 8644966 h 8861195"/>
                  <a:gd name="connsiteX10" fmla="*/ 3699306 w 6882427"/>
                  <a:gd name="connsiteY10" fmla="*/ 8542097 h 8861195"/>
                  <a:gd name="connsiteX11" fmla="*/ 3471096 w 6882427"/>
                  <a:gd name="connsiteY11" fmla="*/ 8511752 h 8861195"/>
                  <a:gd name="connsiteX12" fmla="*/ 3382501 w 6882427"/>
                  <a:gd name="connsiteY12" fmla="*/ 8410951 h 8861195"/>
                  <a:gd name="connsiteX13" fmla="*/ 3144930 w 6882427"/>
                  <a:gd name="connsiteY13" fmla="*/ 8353309 h 8861195"/>
                  <a:gd name="connsiteX14" fmla="*/ 2921746 w 6882427"/>
                  <a:gd name="connsiteY14" fmla="*/ 8526144 h 8861195"/>
                  <a:gd name="connsiteX15" fmla="*/ 2572555 w 6882427"/>
                  <a:gd name="connsiteY15" fmla="*/ 8605347 h 8861195"/>
                  <a:gd name="connsiteX16" fmla="*/ 2201810 w 6882427"/>
                  <a:gd name="connsiteY16" fmla="*/ 8825115 h 8861195"/>
                  <a:gd name="connsiteX17" fmla="*/ 1431497 w 6882427"/>
                  <a:gd name="connsiteY17" fmla="*/ 8846604 h 8861195"/>
                  <a:gd name="connsiteX18" fmla="*/ 877128 w 6882427"/>
                  <a:gd name="connsiteY18" fmla="*/ 8789035 h 8861195"/>
                  <a:gd name="connsiteX19" fmla="*/ 653948 w 6882427"/>
                  <a:gd name="connsiteY19" fmla="*/ 8861196 h 8861195"/>
                  <a:gd name="connsiteX20" fmla="*/ 376762 w 6882427"/>
                  <a:gd name="connsiteY20" fmla="*/ 8860978 h 8861195"/>
                  <a:gd name="connsiteX21" fmla="*/ 0 w 6882427"/>
                  <a:gd name="connsiteY21" fmla="*/ 8820505 h 8861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882427" h="8861195">
                    <a:moveTo>
                      <a:pt x="0" y="8820505"/>
                    </a:moveTo>
                    <a:lnTo>
                      <a:pt x="0" y="0"/>
                    </a:lnTo>
                    <a:lnTo>
                      <a:pt x="6494464" y="0"/>
                    </a:lnTo>
                    <a:lnTo>
                      <a:pt x="6494464" y="1197137"/>
                    </a:lnTo>
                    <a:lnTo>
                      <a:pt x="6882427" y="1587842"/>
                    </a:lnTo>
                    <a:lnTo>
                      <a:pt x="6494464" y="1776210"/>
                    </a:lnTo>
                    <a:lnTo>
                      <a:pt x="6494464" y="8143033"/>
                    </a:lnTo>
                    <a:lnTo>
                      <a:pt x="5182323" y="8353309"/>
                    </a:lnTo>
                    <a:lnTo>
                      <a:pt x="4473237" y="8659359"/>
                    </a:lnTo>
                    <a:lnTo>
                      <a:pt x="3911639" y="8644966"/>
                    </a:lnTo>
                    <a:lnTo>
                      <a:pt x="3699306" y="8542097"/>
                    </a:lnTo>
                    <a:lnTo>
                      <a:pt x="3471096" y="8511752"/>
                    </a:lnTo>
                    <a:lnTo>
                      <a:pt x="3382501" y="8410951"/>
                    </a:lnTo>
                    <a:lnTo>
                      <a:pt x="3144930" y="8353309"/>
                    </a:lnTo>
                    <a:lnTo>
                      <a:pt x="2921746" y="8526144"/>
                    </a:lnTo>
                    <a:cubicBezTo>
                      <a:pt x="2921746" y="8526144"/>
                      <a:pt x="2583405" y="8601717"/>
                      <a:pt x="2572555" y="8605347"/>
                    </a:cubicBezTo>
                    <a:cubicBezTo>
                      <a:pt x="2561778" y="8608958"/>
                      <a:pt x="2201810" y="8825115"/>
                      <a:pt x="2201810" y="8825115"/>
                    </a:cubicBezTo>
                    <a:lnTo>
                      <a:pt x="1431497" y="8846604"/>
                    </a:lnTo>
                    <a:lnTo>
                      <a:pt x="877128" y="8789035"/>
                    </a:lnTo>
                    <a:lnTo>
                      <a:pt x="653948" y="8861196"/>
                    </a:lnTo>
                    <a:cubicBezTo>
                      <a:pt x="653948" y="8861196"/>
                      <a:pt x="387606" y="8857439"/>
                      <a:pt x="376762" y="8860978"/>
                    </a:cubicBezTo>
                    <a:cubicBezTo>
                      <a:pt x="368965" y="8863610"/>
                      <a:pt x="135722" y="8835968"/>
                      <a:pt x="0" y="8820505"/>
                    </a:cubicBezTo>
                  </a:path>
                </a:pathLst>
              </a:custGeom>
              <a:solidFill>
                <a:srgbClr val="FFFAEF"/>
              </a:solidFill>
              <a:ln w="181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Hình tự do: Hình 12">
                <a:extLst>
                  <a:ext uri="{FF2B5EF4-FFF2-40B4-BE49-F238E27FC236}">
                    <a16:creationId xmlns:a16="http://schemas.microsoft.com/office/drawing/2014/main" id="{1A7D29DE-DB6A-CDD5-AD16-BC9E058E76B0}"/>
                  </a:ext>
                </a:extLst>
              </p:cNvPr>
              <p:cNvSpPr/>
              <p:nvPr/>
            </p:nvSpPr>
            <p:spPr>
              <a:xfrm>
                <a:off x="9144000" y="8710522"/>
                <a:ext cx="6494463" cy="958367"/>
              </a:xfrm>
              <a:custGeom>
                <a:avLst/>
                <a:gdLst>
                  <a:gd name="connsiteX0" fmla="*/ 6494464 w 6494463"/>
                  <a:gd name="connsiteY0" fmla="*/ 0 h 958367"/>
                  <a:gd name="connsiteX1" fmla="*/ 6494464 w 6494463"/>
                  <a:gd name="connsiteY1" fmla="*/ 192763 h 958367"/>
                  <a:gd name="connsiteX2" fmla="*/ 6298368 w 6494463"/>
                  <a:gd name="connsiteY2" fmla="*/ 242963 h 958367"/>
                  <a:gd name="connsiteX3" fmla="*/ 6037900 w 6494463"/>
                  <a:gd name="connsiteY3" fmla="*/ 286775 h 958367"/>
                  <a:gd name="connsiteX4" fmla="*/ 5879579 w 6494463"/>
                  <a:gd name="connsiteY4" fmla="*/ 355270 h 958367"/>
                  <a:gd name="connsiteX5" fmla="*/ 5652422 w 6494463"/>
                  <a:gd name="connsiteY5" fmla="*/ 340225 h 958367"/>
                  <a:gd name="connsiteX6" fmla="*/ 5340299 w 6494463"/>
                  <a:gd name="connsiteY6" fmla="*/ 386741 h 958367"/>
                  <a:gd name="connsiteX7" fmla="*/ 5171908 w 6494463"/>
                  <a:gd name="connsiteY7" fmla="*/ 442259 h 958367"/>
                  <a:gd name="connsiteX8" fmla="*/ 4974797 w 6494463"/>
                  <a:gd name="connsiteY8" fmla="*/ 466144 h 958367"/>
                  <a:gd name="connsiteX9" fmla="*/ 4727174 w 6494463"/>
                  <a:gd name="connsiteY9" fmla="*/ 574603 h 958367"/>
                  <a:gd name="connsiteX10" fmla="*/ 4538517 w 6494463"/>
                  <a:gd name="connsiteY10" fmla="*/ 679034 h 958367"/>
                  <a:gd name="connsiteX11" fmla="*/ 4398739 w 6494463"/>
                  <a:gd name="connsiteY11" fmla="*/ 766313 h 958367"/>
                  <a:gd name="connsiteX12" fmla="*/ 4276706 w 6494463"/>
                  <a:gd name="connsiteY12" fmla="*/ 715622 h 958367"/>
                  <a:gd name="connsiteX13" fmla="*/ 4079613 w 6494463"/>
                  <a:gd name="connsiteY13" fmla="*/ 739452 h 958367"/>
                  <a:gd name="connsiteX14" fmla="*/ 3923052 w 6494463"/>
                  <a:gd name="connsiteY14" fmla="*/ 703009 h 958367"/>
                  <a:gd name="connsiteX15" fmla="*/ 3721840 w 6494463"/>
                  <a:gd name="connsiteY15" fmla="*/ 667836 h 958367"/>
                  <a:gd name="connsiteX16" fmla="*/ 3686043 w 6494463"/>
                  <a:gd name="connsiteY16" fmla="*/ 600139 h 958367"/>
                  <a:gd name="connsiteX17" fmla="*/ 3564009 w 6494463"/>
                  <a:gd name="connsiteY17" fmla="*/ 549448 h 958367"/>
                  <a:gd name="connsiteX18" fmla="*/ 3361654 w 6494463"/>
                  <a:gd name="connsiteY18" fmla="*/ 432332 h 958367"/>
                  <a:gd name="connsiteX19" fmla="*/ 3072500 w 6494463"/>
                  <a:gd name="connsiteY19" fmla="*/ 481734 h 958367"/>
                  <a:gd name="connsiteX20" fmla="*/ 2987444 w 6494463"/>
                  <a:gd name="connsiteY20" fmla="*/ 543350 h 958367"/>
                  <a:gd name="connsiteX21" fmla="*/ 2673905 w 6494463"/>
                  <a:gd name="connsiteY21" fmla="*/ 582625 h 958367"/>
                  <a:gd name="connsiteX22" fmla="*/ 2580284 w 6494463"/>
                  <a:gd name="connsiteY22" fmla="*/ 638416 h 958367"/>
                  <a:gd name="connsiteX23" fmla="*/ 2420258 w 6494463"/>
                  <a:gd name="connsiteY23" fmla="*/ 774535 h 958367"/>
                  <a:gd name="connsiteX24" fmla="*/ 2302180 w 6494463"/>
                  <a:gd name="connsiteY24" fmla="*/ 820198 h 958367"/>
                  <a:gd name="connsiteX25" fmla="*/ 2189763 w 6494463"/>
                  <a:gd name="connsiteY25" fmla="*/ 894628 h 958367"/>
                  <a:gd name="connsiteX26" fmla="*/ 2008690 w 6494463"/>
                  <a:gd name="connsiteY26" fmla="*/ 885408 h 958367"/>
                  <a:gd name="connsiteX27" fmla="*/ 1866100 w 6494463"/>
                  <a:gd name="connsiteY27" fmla="*/ 958368 h 958367"/>
                  <a:gd name="connsiteX28" fmla="*/ 1752625 w 6494463"/>
                  <a:gd name="connsiteY28" fmla="*/ 913412 h 958367"/>
                  <a:gd name="connsiteX29" fmla="*/ 1620304 w 6494463"/>
                  <a:gd name="connsiteY29" fmla="*/ 924556 h 958367"/>
                  <a:gd name="connsiteX30" fmla="*/ 1491031 w 6494463"/>
                  <a:gd name="connsiteY30" fmla="*/ 875208 h 958367"/>
                  <a:gd name="connsiteX31" fmla="*/ 1328519 w 6494463"/>
                  <a:gd name="connsiteY31" fmla="*/ 884773 h 958367"/>
                  <a:gd name="connsiteX32" fmla="*/ 1235178 w 6494463"/>
                  <a:gd name="connsiteY32" fmla="*/ 865771 h 958367"/>
                  <a:gd name="connsiteX33" fmla="*/ 1041057 w 6494463"/>
                  <a:gd name="connsiteY33" fmla="*/ 866624 h 958367"/>
                  <a:gd name="connsiteX34" fmla="*/ 924611 w 6494463"/>
                  <a:gd name="connsiteY34" fmla="*/ 844645 h 958367"/>
                  <a:gd name="connsiteX35" fmla="*/ 801079 w 6494463"/>
                  <a:gd name="connsiteY35" fmla="*/ 824155 h 958367"/>
                  <a:gd name="connsiteX36" fmla="*/ 714614 w 6494463"/>
                  <a:gd name="connsiteY36" fmla="*/ 878547 h 958367"/>
                  <a:gd name="connsiteX37" fmla="*/ 618298 w 6494463"/>
                  <a:gd name="connsiteY37" fmla="*/ 882577 h 958367"/>
                  <a:gd name="connsiteX38" fmla="*/ 376762 w 6494463"/>
                  <a:gd name="connsiteY38" fmla="*/ 870308 h 958367"/>
                  <a:gd name="connsiteX39" fmla="*/ 46068 w 6494463"/>
                  <a:gd name="connsiteY39" fmla="*/ 860598 h 958367"/>
                  <a:gd name="connsiteX40" fmla="*/ 0 w 6494463"/>
                  <a:gd name="connsiteY40" fmla="*/ 846641 h 958367"/>
                  <a:gd name="connsiteX41" fmla="*/ 0 w 6494463"/>
                  <a:gd name="connsiteY41" fmla="*/ 617363 h 958367"/>
                  <a:gd name="connsiteX42" fmla="*/ 4465 w 6494463"/>
                  <a:gd name="connsiteY42" fmla="*/ 618561 h 958367"/>
                  <a:gd name="connsiteX43" fmla="*/ 211840 w 6494463"/>
                  <a:gd name="connsiteY43" fmla="*/ 609286 h 958367"/>
                  <a:gd name="connsiteX44" fmla="*/ 553732 w 6494463"/>
                  <a:gd name="connsiteY44" fmla="*/ 713916 h 958367"/>
                  <a:gd name="connsiteX45" fmla="*/ 932195 w 6494463"/>
                  <a:gd name="connsiteY45" fmla="*/ 624514 h 958367"/>
                  <a:gd name="connsiteX46" fmla="*/ 1212357 w 6494463"/>
                  <a:gd name="connsiteY46" fmla="*/ 681448 h 958367"/>
                  <a:gd name="connsiteX47" fmla="*/ 1666868 w 6494463"/>
                  <a:gd name="connsiteY47" fmla="*/ 636855 h 958367"/>
                  <a:gd name="connsiteX48" fmla="*/ 1819253 w 6494463"/>
                  <a:gd name="connsiteY48" fmla="*/ 651737 h 958367"/>
                  <a:gd name="connsiteX49" fmla="*/ 2231729 w 6494463"/>
                  <a:gd name="connsiteY49" fmla="*/ 659396 h 958367"/>
                  <a:gd name="connsiteX50" fmla="*/ 2501324 w 6494463"/>
                  <a:gd name="connsiteY50" fmla="*/ 472587 h 958367"/>
                  <a:gd name="connsiteX51" fmla="*/ 2807859 w 6494463"/>
                  <a:gd name="connsiteY51" fmla="*/ 397376 h 958367"/>
                  <a:gd name="connsiteX52" fmla="*/ 3062921 w 6494463"/>
                  <a:gd name="connsiteY52" fmla="*/ 212618 h 958367"/>
                  <a:gd name="connsiteX53" fmla="*/ 3333241 w 6494463"/>
                  <a:gd name="connsiteY53" fmla="*/ 219206 h 958367"/>
                  <a:gd name="connsiteX54" fmla="*/ 3515457 w 6494463"/>
                  <a:gd name="connsiteY54" fmla="*/ 347739 h 958367"/>
                  <a:gd name="connsiteX55" fmla="*/ 3858769 w 6494463"/>
                  <a:gd name="connsiteY55" fmla="*/ 459628 h 958367"/>
                  <a:gd name="connsiteX56" fmla="*/ 4241199 w 6494463"/>
                  <a:gd name="connsiteY56" fmla="*/ 466561 h 958367"/>
                  <a:gd name="connsiteX57" fmla="*/ 4492868 w 6494463"/>
                  <a:gd name="connsiteY57" fmla="*/ 454365 h 958367"/>
                  <a:gd name="connsiteX58" fmla="*/ 4802306 w 6494463"/>
                  <a:gd name="connsiteY58" fmla="*/ 356105 h 958367"/>
                  <a:gd name="connsiteX59" fmla="*/ 5063047 w 6494463"/>
                  <a:gd name="connsiteY59" fmla="*/ 200149 h 958367"/>
                  <a:gd name="connsiteX60" fmla="*/ 5386855 w 6494463"/>
                  <a:gd name="connsiteY60" fmla="*/ 99040 h 958367"/>
                  <a:gd name="connsiteX61" fmla="*/ 5701827 w 6494463"/>
                  <a:gd name="connsiteY61" fmla="*/ 66934 h 958367"/>
                  <a:gd name="connsiteX62" fmla="*/ 5874390 w 6494463"/>
                  <a:gd name="connsiteY62" fmla="*/ 70328 h 958367"/>
                  <a:gd name="connsiteX63" fmla="*/ 6032511 w 6494463"/>
                  <a:gd name="connsiteY63" fmla="*/ 76571 h 958367"/>
                  <a:gd name="connsiteX64" fmla="*/ 6494464 w 6494463"/>
                  <a:gd name="connsiteY64" fmla="*/ 0 h 958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6494463" h="958367">
                    <a:moveTo>
                      <a:pt x="6494464" y="0"/>
                    </a:moveTo>
                    <a:lnTo>
                      <a:pt x="6494464" y="192763"/>
                    </a:lnTo>
                    <a:cubicBezTo>
                      <a:pt x="6435425" y="187100"/>
                      <a:pt x="6379507" y="262183"/>
                      <a:pt x="6298368" y="242963"/>
                    </a:cubicBezTo>
                    <a:cubicBezTo>
                      <a:pt x="6212114" y="222618"/>
                      <a:pt x="6140030" y="274161"/>
                      <a:pt x="6037900" y="286775"/>
                    </a:cubicBezTo>
                    <a:cubicBezTo>
                      <a:pt x="5935842" y="299389"/>
                      <a:pt x="5937113" y="343982"/>
                      <a:pt x="5879579" y="355270"/>
                    </a:cubicBezTo>
                    <a:cubicBezTo>
                      <a:pt x="5822028" y="366613"/>
                      <a:pt x="5712804" y="343274"/>
                      <a:pt x="5652422" y="340225"/>
                    </a:cubicBezTo>
                    <a:cubicBezTo>
                      <a:pt x="5592040" y="337121"/>
                      <a:pt x="5443844" y="381278"/>
                      <a:pt x="5340299" y="386741"/>
                    </a:cubicBezTo>
                    <a:cubicBezTo>
                      <a:pt x="5236753" y="392131"/>
                      <a:pt x="5199269" y="429410"/>
                      <a:pt x="5171908" y="442259"/>
                    </a:cubicBezTo>
                    <a:cubicBezTo>
                      <a:pt x="5144548" y="455145"/>
                      <a:pt x="5030788" y="485001"/>
                      <a:pt x="4974797" y="466144"/>
                    </a:cubicBezTo>
                    <a:cubicBezTo>
                      <a:pt x="4918806" y="447214"/>
                      <a:pt x="4780334" y="579141"/>
                      <a:pt x="4727174" y="574603"/>
                    </a:cubicBezTo>
                    <a:cubicBezTo>
                      <a:pt x="4673941" y="570139"/>
                      <a:pt x="4573026" y="664787"/>
                      <a:pt x="4538517" y="679034"/>
                    </a:cubicBezTo>
                    <a:cubicBezTo>
                      <a:pt x="4503918" y="693299"/>
                      <a:pt x="4456291" y="755042"/>
                      <a:pt x="4398739" y="766313"/>
                    </a:cubicBezTo>
                    <a:cubicBezTo>
                      <a:pt x="4341206" y="777656"/>
                      <a:pt x="4276706" y="715622"/>
                      <a:pt x="4276706" y="715622"/>
                    </a:cubicBezTo>
                    <a:lnTo>
                      <a:pt x="4079613" y="739452"/>
                    </a:lnTo>
                    <a:cubicBezTo>
                      <a:pt x="4079613" y="739452"/>
                      <a:pt x="3966070" y="731921"/>
                      <a:pt x="3923052" y="703009"/>
                    </a:cubicBezTo>
                    <a:cubicBezTo>
                      <a:pt x="3879961" y="674151"/>
                      <a:pt x="3721840" y="667836"/>
                      <a:pt x="3721840" y="667836"/>
                    </a:cubicBezTo>
                    <a:cubicBezTo>
                      <a:pt x="3721840" y="667836"/>
                      <a:pt x="3721840" y="667836"/>
                      <a:pt x="3686043" y="600139"/>
                    </a:cubicBezTo>
                    <a:cubicBezTo>
                      <a:pt x="3650318" y="532425"/>
                      <a:pt x="3602836" y="556744"/>
                      <a:pt x="3564009" y="549448"/>
                    </a:cubicBezTo>
                    <a:cubicBezTo>
                      <a:pt x="3525236" y="542134"/>
                      <a:pt x="3361654" y="432332"/>
                      <a:pt x="3361654" y="432332"/>
                    </a:cubicBezTo>
                    <a:lnTo>
                      <a:pt x="3072500" y="481734"/>
                    </a:lnTo>
                    <a:lnTo>
                      <a:pt x="2987444" y="543350"/>
                    </a:lnTo>
                    <a:lnTo>
                      <a:pt x="2673905" y="582625"/>
                    </a:lnTo>
                    <a:cubicBezTo>
                      <a:pt x="2673905" y="582625"/>
                      <a:pt x="2603381" y="603968"/>
                      <a:pt x="2580284" y="638416"/>
                    </a:cubicBezTo>
                    <a:cubicBezTo>
                      <a:pt x="2557115" y="672881"/>
                      <a:pt x="2420258" y="774535"/>
                      <a:pt x="2420258" y="774535"/>
                    </a:cubicBezTo>
                    <a:cubicBezTo>
                      <a:pt x="2420258" y="774535"/>
                      <a:pt x="2330956" y="814517"/>
                      <a:pt x="2302180" y="820198"/>
                    </a:cubicBezTo>
                    <a:cubicBezTo>
                      <a:pt x="2273404" y="825861"/>
                      <a:pt x="2189763" y="894628"/>
                      <a:pt x="2189763" y="894628"/>
                    </a:cubicBezTo>
                    <a:cubicBezTo>
                      <a:pt x="2189763" y="894628"/>
                      <a:pt x="2044614" y="878402"/>
                      <a:pt x="2008690" y="885408"/>
                    </a:cubicBezTo>
                    <a:cubicBezTo>
                      <a:pt x="1972693" y="892577"/>
                      <a:pt x="1866100" y="958368"/>
                      <a:pt x="1866100" y="958368"/>
                    </a:cubicBezTo>
                    <a:lnTo>
                      <a:pt x="1752625" y="913412"/>
                    </a:lnTo>
                    <a:cubicBezTo>
                      <a:pt x="1752625" y="913412"/>
                      <a:pt x="1670694" y="914628"/>
                      <a:pt x="1620304" y="924556"/>
                    </a:cubicBezTo>
                    <a:cubicBezTo>
                      <a:pt x="1569985" y="934411"/>
                      <a:pt x="1491031" y="875208"/>
                      <a:pt x="1491031" y="875208"/>
                    </a:cubicBezTo>
                    <a:lnTo>
                      <a:pt x="1328519" y="884773"/>
                    </a:lnTo>
                    <a:lnTo>
                      <a:pt x="1235178" y="865771"/>
                    </a:lnTo>
                    <a:cubicBezTo>
                      <a:pt x="1235178" y="865771"/>
                      <a:pt x="1095629" y="878257"/>
                      <a:pt x="1041057" y="866624"/>
                    </a:cubicBezTo>
                    <a:cubicBezTo>
                      <a:pt x="986414" y="854935"/>
                      <a:pt x="924611" y="844645"/>
                      <a:pt x="924611" y="844645"/>
                    </a:cubicBezTo>
                    <a:lnTo>
                      <a:pt x="801079" y="824155"/>
                    </a:lnTo>
                    <a:lnTo>
                      <a:pt x="714614" y="878547"/>
                    </a:lnTo>
                    <a:lnTo>
                      <a:pt x="618298" y="882577"/>
                    </a:lnTo>
                    <a:cubicBezTo>
                      <a:pt x="618298" y="882577"/>
                      <a:pt x="422759" y="876206"/>
                      <a:pt x="376762" y="870308"/>
                    </a:cubicBezTo>
                    <a:cubicBezTo>
                      <a:pt x="330766" y="864355"/>
                      <a:pt x="46068" y="860598"/>
                      <a:pt x="46068" y="860598"/>
                    </a:cubicBezTo>
                    <a:cubicBezTo>
                      <a:pt x="46068" y="860598"/>
                      <a:pt x="27144" y="855081"/>
                      <a:pt x="0" y="846641"/>
                    </a:cubicBezTo>
                    <a:lnTo>
                      <a:pt x="0" y="617363"/>
                    </a:lnTo>
                    <a:cubicBezTo>
                      <a:pt x="2835" y="618070"/>
                      <a:pt x="4465" y="618561"/>
                      <a:pt x="4465" y="618561"/>
                    </a:cubicBezTo>
                    <a:cubicBezTo>
                      <a:pt x="4465" y="618561"/>
                      <a:pt x="128493" y="603333"/>
                      <a:pt x="211840" y="609286"/>
                    </a:cubicBezTo>
                    <a:cubicBezTo>
                      <a:pt x="295257" y="615312"/>
                      <a:pt x="470386" y="707891"/>
                      <a:pt x="553732" y="713916"/>
                    </a:cubicBezTo>
                    <a:cubicBezTo>
                      <a:pt x="637151" y="719942"/>
                      <a:pt x="860260" y="638706"/>
                      <a:pt x="932195" y="624514"/>
                    </a:cubicBezTo>
                    <a:cubicBezTo>
                      <a:pt x="1004133" y="610339"/>
                      <a:pt x="1072879" y="694007"/>
                      <a:pt x="1212357" y="681448"/>
                    </a:cubicBezTo>
                    <a:cubicBezTo>
                      <a:pt x="1351906" y="668979"/>
                      <a:pt x="1518671" y="681030"/>
                      <a:pt x="1666868" y="636855"/>
                    </a:cubicBezTo>
                    <a:cubicBezTo>
                      <a:pt x="1815135" y="592753"/>
                      <a:pt x="1761838" y="625657"/>
                      <a:pt x="1819253" y="651737"/>
                    </a:cubicBezTo>
                    <a:cubicBezTo>
                      <a:pt x="1876732" y="677763"/>
                      <a:pt x="2167156" y="672936"/>
                      <a:pt x="2231729" y="659396"/>
                    </a:cubicBezTo>
                    <a:cubicBezTo>
                      <a:pt x="2296302" y="645857"/>
                      <a:pt x="2435063" y="515564"/>
                      <a:pt x="2501324" y="472587"/>
                    </a:cubicBezTo>
                    <a:cubicBezTo>
                      <a:pt x="2567675" y="429700"/>
                      <a:pt x="2702899" y="395598"/>
                      <a:pt x="2807859" y="397376"/>
                    </a:cubicBezTo>
                    <a:cubicBezTo>
                      <a:pt x="2912819" y="399155"/>
                      <a:pt x="2986391" y="317411"/>
                      <a:pt x="3062921" y="212618"/>
                    </a:cubicBezTo>
                    <a:cubicBezTo>
                      <a:pt x="3139468" y="107842"/>
                      <a:pt x="3232527" y="238989"/>
                      <a:pt x="3333241" y="219206"/>
                    </a:cubicBezTo>
                    <a:cubicBezTo>
                      <a:pt x="3433956" y="199369"/>
                      <a:pt x="3405525" y="354490"/>
                      <a:pt x="3515457" y="347739"/>
                    </a:cubicBezTo>
                    <a:cubicBezTo>
                      <a:pt x="3625316" y="341078"/>
                      <a:pt x="3776906" y="423384"/>
                      <a:pt x="3858769" y="459628"/>
                    </a:cubicBezTo>
                    <a:cubicBezTo>
                      <a:pt x="3940560" y="495854"/>
                      <a:pt x="4153457" y="476344"/>
                      <a:pt x="4241199" y="466561"/>
                    </a:cubicBezTo>
                    <a:cubicBezTo>
                      <a:pt x="4328941" y="456706"/>
                      <a:pt x="4438074" y="480101"/>
                      <a:pt x="4492868" y="454365"/>
                    </a:cubicBezTo>
                    <a:cubicBezTo>
                      <a:pt x="4547589" y="428647"/>
                      <a:pt x="4736101" y="361641"/>
                      <a:pt x="4802306" y="356105"/>
                    </a:cubicBezTo>
                    <a:cubicBezTo>
                      <a:pt x="4868421" y="350588"/>
                      <a:pt x="5006766" y="256085"/>
                      <a:pt x="5063047" y="200149"/>
                    </a:cubicBezTo>
                    <a:cubicBezTo>
                      <a:pt x="5119238" y="144286"/>
                      <a:pt x="5300546" y="116064"/>
                      <a:pt x="5386855" y="99040"/>
                    </a:cubicBezTo>
                    <a:cubicBezTo>
                      <a:pt x="5473182" y="82034"/>
                      <a:pt x="5643005" y="33685"/>
                      <a:pt x="5701827" y="66934"/>
                    </a:cubicBezTo>
                    <a:cubicBezTo>
                      <a:pt x="5760721" y="100256"/>
                      <a:pt x="5786666" y="80111"/>
                      <a:pt x="5874390" y="70328"/>
                    </a:cubicBezTo>
                    <a:cubicBezTo>
                      <a:pt x="5962133" y="60546"/>
                      <a:pt x="5986517" y="70691"/>
                      <a:pt x="6032511" y="76571"/>
                    </a:cubicBezTo>
                    <a:cubicBezTo>
                      <a:pt x="6062357" y="80473"/>
                      <a:pt x="6299856" y="37079"/>
                      <a:pt x="6494464" y="0"/>
                    </a:cubicBezTo>
                  </a:path>
                </a:pathLst>
              </a:custGeom>
              <a:solidFill>
                <a:srgbClr val="FFF1DC"/>
              </a:solidFill>
              <a:ln w="181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345F1E1-DBCB-E179-87BA-39CC0702C9D5}"/>
              </a:ext>
            </a:extLst>
          </p:cNvPr>
          <p:cNvSpPr txBox="1"/>
          <p:nvPr/>
        </p:nvSpPr>
        <p:spPr>
          <a:xfrm>
            <a:off x="2808807" y="1183843"/>
            <a:ext cx="128387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GIẢI BẤT PHƯƠNG TRÌNH BẬC HAI MỘT ẨN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8FDCAD71-A575-791B-3939-27C87EC454A7}"/>
              </a:ext>
            </a:extLst>
          </p:cNvPr>
          <p:cNvSpPr txBox="1"/>
          <p:nvPr/>
        </p:nvSpPr>
        <p:spPr>
          <a:xfrm>
            <a:off x="2908101" y="2054857"/>
            <a:ext cx="12462272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Giải bất phương trình bậc hai một ẩn bằng cách xét dấu của tam thức bậc hai </a:t>
            </a:r>
            <a:endParaRPr lang="en-US" sz="40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D798E448-6A4E-F311-D2BC-F8CAF51F897B}"/>
              </a:ext>
            </a:extLst>
          </p:cNvPr>
          <p:cNvSpPr/>
          <p:nvPr/>
        </p:nvSpPr>
        <p:spPr>
          <a:xfrm>
            <a:off x="3657600" y="4206115"/>
            <a:ext cx="1371600" cy="990600"/>
          </a:xfrm>
          <a:prstGeom prst="roundRect">
            <a:avLst/>
          </a:prstGeom>
          <a:solidFill>
            <a:srgbClr val="FDA166"/>
          </a:solidFill>
          <a:ln>
            <a:solidFill>
              <a:srgbClr val="FDA166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F97E633A-6690-98D5-0FFA-F24BF9EF7EFA}"/>
                  </a:ext>
                </a:extLst>
              </p:cNvPr>
              <p:cNvSpPr txBox="1"/>
              <p:nvPr/>
            </p:nvSpPr>
            <p:spPr>
              <a:xfrm>
                <a:off x="4046598" y="5368165"/>
                <a:ext cx="10363200" cy="2748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−2&gt;0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F97E633A-6690-98D5-0FFA-F24BF9EF7E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6598" y="5368165"/>
                <a:ext cx="10363200" cy="2748060"/>
              </a:xfrm>
              <a:prstGeom prst="rect">
                <a:avLst/>
              </a:prstGeom>
              <a:blipFill>
                <a:blip r:embed="rId9"/>
                <a:stretch>
                  <a:fillRect l="-2118" r="-3471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6550" b="2655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834715">
            <a:off x="2154770" y="6981014"/>
            <a:ext cx="507406" cy="31467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837110">
            <a:off x="7768424" y="-774917"/>
            <a:ext cx="341583" cy="211834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804222">
            <a:off x="1147962" y="972762"/>
            <a:ext cx="335353" cy="20797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259718">
            <a:off x="17606633" y="-786858"/>
            <a:ext cx="341583" cy="211834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500668">
            <a:off x="13977303" y="8106474"/>
            <a:ext cx="341583" cy="2118342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F16BFCAD-7474-B58B-D787-46AE5B5222E2}"/>
              </a:ext>
            </a:extLst>
          </p:cNvPr>
          <p:cNvGrpSpPr/>
          <p:nvPr/>
        </p:nvGrpSpPr>
        <p:grpSpPr>
          <a:xfrm>
            <a:off x="-428624" y="-362635"/>
            <a:ext cx="18745199" cy="12211735"/>
            <a:chOff x="1741270" y="2190003"/>
            <a:chExt cx="16201650" cy="11207768"/>
          </a:xfrm>
        </p:grpSpPr>
        <p:pic>
          <p:nvPicPr>
            <p:cNvPr id="18" name="Hình ảnh 17">
              <a:extLst>
                <a:ext uri="{FF2B5EF4-FFF2-40B4-BE49-F238E27FC236}">
                  <a16:creationId xmlns:a16="http://schemas.microsoft.com/office/drawing/2014/main" id="{2A0806D5-6B43-19BB-013C-643A38504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92407">
              <a:off x="1741270" y="2190003"/>
              <a:ext cx="16201650" cy="11207768"/>
            </a:xfrm>
            <a:custGeom>
              <a:avLst/>
              <a:gdLst>
                <a:gd name="connsiteX0" fmla="*/ -832 w 16201650"/>
                <a:gd name="connsiteY0" fmla="*/ -519 h 11207768"/>
                <a:gd name="connsiteX1" fmla="*/ 16200819 w 16201650"/>
                <a:gd name="connsiteY1" fmla="*/ -519 h 11207768"/>
                <a:gd name="connsiteX2" fmla="*/ 16200819 w 16201650"/>
                <a:gd name="connsiteY2" fmla="*/ 11207249 h 11207768"/>
                <a:gd name="connsiteX3" fmla="*/ -832 w 16201650"/>
                <a:gd name="connsiteY3" fmla="*/ 11207249 h 112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01650" h="11207768">
                  <a:moveTo>
                    <a:pt x="-832" y="-519"/>
                  </a:moveTo>
                  <a:lnTo>
                    <a:pt x="16200819" y="-519"/>
                  </a:lnTo>
                  <a:lnTo>
                    <a:pt x="16200819" y="11207249"/>
                  </a:lnTo>
                  <a:lnTo>
                    <a:pt x="-832" y="11207249"/>
                  </a:lnTo>
                  <a:close/>
                </a:path>
              </a:pathLst>
            </a:custGeom>
          </p:spPr>
        </p:pic>
        <p:sp>
          <p:nvSpPr>
            <p:cNvPr id="19" name="Hình tự do: Hình 18">
              <a:extLst>
                <a:ext uri="{FF2B5EF4-FFF2-40B4-BE49-F238E27FC236}">
                  <a16:creationId xmlns:a16="http://schemas.microsoft.com/office/drawing/2014/main" id="{9D09CE53-6D52-2FEB-6BA3-EC9B4867F9E3}"/>
                </a:ext>
              </a:extLst>
            </p:cNvPr>
            <p:cNvSpPr/>
            <p:nvPr/>
          </p:nvSpPr>
          <p:spPr>
            <a:xfrm rot="21586407">
              <a:off x="3095194" y="2771751"/>
              <a:ext cx="13555931" cy="8540790"/>
            </a:xfrm>
            <a:custGeom>
              <a:avLst/>
              <a:gdLst>
                <a:gd name="connsiteX0" fmla="*/ 0 w 13555931"/>
                <a:gd name="connsiteY0" fmla="*/ 0 h 7883683"/>
                <a:gd name="connsiteX1" fmla="*/ 13555931 w 13555931"/>
                <a:gd name="connsiteY1" fmla="*/ 0 h 7883683"/>
                <a:gd name="connsiteX2" fmla="*/ 13555931 w 13555931"/>
                <a:gd name="connsiteY2" fmla="*/ 7883684 h 7883683"/>
                <a:gd name="connsiteX3" fmla="*/ 0 w 13555931"/>
                <a:gd name="connsiteY3" fmla="*/ 7883684 h 7883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55931" h="7883683">
                  <a:moveTo>
                    <a:pt x="0" y="0"/>
                  </a:moveTo>
                  <a:lnTo>
                    <a:pt x="13555931" y="0"/>
                  </a:lnTo>
                  <a:lnTo>
                    <a:pt x="13555931" y="7883684"/>
                  </a:lnTo>
                  <a:lnTo>
                    <a:pt x="0" y="7883684"/>
                  </a:lnTo>
                  <a:close/>
                </a:path>
              </a:pathLst>
            </a:custGeom>
            <a:solidFill>
              <a:srgbClr val="FFFAEF"/>
            </a:solidFill>
            <a:ln w="299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Hình tự do: Hình 19">
            <a:extLst>
              <a:ext uri="{FF2B5EF4-FFF2-40B4-BE49-F238E27FC236}">
                <a16:creationId xmlns:a16="http://schemas.microsoft.com/office/drawing/2014/main" id="{17912F45-D673-0017-EF83-D335C4F3CB16}"/>
              </a:ext>
            </a:extLst>
          </p:cNvPr>
          <p:cNvSpPr/>
          <p:nvPr/>
        </p:nvSpPr>
        <p:spPr>
          <a:xfrm rot="292407">
            <a:off x="14908922" y="498367"/>
            <a:ext cx="998048" cy="2199423"/>
          </a:xfrm>
          <a:custGeom>
            <a:avLst/>
            <a:gdLst>
              <a:gd name="connsiteX0" fmla="*/ 929569 w 1610931"/>
              <a:gd name="connsiteY0" fmla="*/ 0 h 2849600"/>
              <a:gd name="connsiteX1" fmla="*/ 618113 w 1610931"/>
              <a:gd name="connsiteY1" fmla="*/ 0 h 2849600"/>
              <a:gd name="connsiteX2" fmla="*/ 0 w 1610931"/>
              <a:gd name="connsiteY2" fmla="*/ 395053 h 2849600"/>
              <a:gd name="connsiteX3" fmla="*/ 282677 w 1610931"/>
              <a:gd name="connsiteY3" fmla="*/ 369875 h 2849600"/>
              <a:gd name="connsiteX4" fmla="*/ 618113 w 1610931"/>
              <a:gd name="connsiteY4" fmla="*/ 223304 h 2849600"/>
              <a:gd name="connsiteX5" fmla="*/ 929569 w 1610931"/>
              <a:gd name="connsiteY5" fmla="*/ 223304 h 2849600"/>
              <a:gd name="connsiteX6" fmla="*/ 1388208 w 1610931"/>
              <a:gd name="connsiteY6" fmla="*/ 682201 h 2849600"/>
              <a:gd name="connsiteX7" fmla="*/ 1388208 w 1610931"/>
              <a:gd name="connsiteY7" fmla="*/ 2298384 h 2849600"/>
              <a:gd name="connsiteX8" fmla="*/ 1058467 w 1610931"/>
              <a:gd name="connsiteY8" fmla="*/ 2628095 h 2849600"/>
              <a:gd name="connsiteX9" fmla="*/ 728726 w 1610931"/>
              <a:gd name="connsiteY9" fmla="*/ 2298384 h 2849600"/>
              <a:gd name="connsiteX10" fmla="*/ 728726 w 1610931"/>
              <a:gd name="connsiteY10" fmla="*/ 1217832 h 2849600"/>
              <a:gd name="connsiteX11" fmla="*/ 622850 w 1610931"/>
              <a:gd name="connsiteY11" fmla="*/ 1100395 h 2849600"/>
              <a:gd name="connsiteX12" fmla="*/ 505403 w 1610931"/>
              <a:gd name="connsiteY12" fmla="*/ 1206262 h 2849600"/>
              <a:gd name="connsiteX13" fmla="*/ 505403 w 1610931"/>
              <a:gd name="connsiteY13" fmla="*/ 1217832 h 2849600"/>
              <a:gd name="connsiteX14" fmla="*/ 505403 w 1610931"/>
              <a:gd name="connsiteY14" fmla="*/ 2296885 h 2849600"/>
              <a:gd name="connsiteX15" fmla="*/ 1058168 w 1610931"/>
              <a:gd name="connsiteY15" fmla="*/ 2849600 h 2849600"/>
              <a:gd name="connsiteX16" fmla="*/ 1610932 w 1610931"/>
              <a:gd name="connsiteY16" fmla="*/ 2296885 h 2849600"/>
              <a:gd name="connsiteX17" fmla="*/ 1610932 w 1610931"/>
              <a:gd name="connsiteY17" fmla="*/ 682201 h 2849600"/>
              <a:gd name="connsiteX18" fmla="*/ 929569 w 1610931"/>
              <a:gd name="connsiteY18" fmla="*/ 0 h 284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10931" h="2849600">
                <a:moveTo>
                  <a:pt x="929569" y="0"/>
                </a:moveTo>
                <a:lnTo>
                  <a:pt x="618113" y="0"/>
                </a:lnTo>
                <a:cubicBezTo>
                  <a:pt x="352823" y="447"/>
                  <a:pt x="111812" y="154490"/>
                  <a:pt x="0" y="395053"/>
                </a:cubicBezTo>
                <a:lnTo>
                  <a:pt x="282677" y="369875"/>
                </a:lnTo>
                <a:cubicBezTo>
                  <a:pt x="369249" y="276525"/>
                  <a:pt x="490774" y="223421"/>
                  <a:pt x="618113" y="223304"/>
                </a:cubicBezTo>
                <a:lnTo>
                  <a:pt x="929569" y="223304"/>
                </a:lnTo>
                <a:cubicBezTo>
                  <a:pt x="1182929" y="223469"/>
                  <a:pt x="1388208" y="428864"/>
                  <a:pt x="1388208" y="682201"/>
                </a:cubicBezTo>
                <a:lnTo>
                  <a:pt x="1388208" y="2298384"/>
                </a:lnTo>
                <a:cubicBezTo>
                  <a:pt x="1388208" y="2480474"/>
                  <a:pt x="1240574" y="2628095"/>
                  <a:pt x="1058467" y="2628095"/>
                </a:cubicBezTo>
                <a:cubicBezTo>
                  <a:pt x="876361" y="2628095"/>
                  <a:pt x="728726" y="2480474"/>
                  <a:pt x="728726" y="2298384"/>
                </a:cubicBezTo>
                <a:lnTo>
                  <a:pt x="728726" y="1217832"/>
                </a:lnTo>
                <a:cubicBezTo>
                  <a:pt x="731934" y="1156176"/>
                  <a:pt x="684511" y="1103602"/>
                  <a:pt x="622850" y="1100395"/>
                </a:cubicBezTo>
                <a:cubicBezTo>
                  <a:pt x="561189" y="1097187"/>
                  <a:pt x="508610" y="1144606"/>
                  <a:pt x="505403" y="1206262"/>
                </a:cubicBezTo>
                <a:cubicBezTo>
                  <a:pt x="505192" y="1210099"/>
                  <a:pt x="505192" y="1213965"/>
                  <a:pt x="505403" y="1217832"/>
                </a:cubicBezTo>
                <a:lnTo>
                  <a:pt x="505403" y="2296885"/>
                </a:lnTo>
                <a:cubicBezTo>
                  <a:pt x="505403" y="2602138"/>
                  <a:pt x="752887" y="2849600"/>
                  <a:pt x="1058168" y="2849600"/>
                </a:cubicBezTo>
                <a:cubicBezTo>
                  <a:pt x="1363447" y="2849600"/>
                  <a:pt x="1610932" y="2602138"/>
                  <a:pt x="1610932" y="2296885"/>
                </a:cubicBezTo>
                <a:lnTo>
                  <a:pt x="1610932" y="682201"/>
                </a:lnTo>
                <a:cubicBezTo>
                  <a:pt x="1610603" y="305921"/>
                  <a:pt x="1305892" y="824"/>
                  <a:pt x="929569" y="0"/>
                </a:cubicBezTo>
                <a:close/>
              </a:path>
            </a:pathLst>
          </a:custGeom>
          <a:solidFill>
            <a:srgbClr val="FF8F8F"/>
          </a:solidFill>
          <a:ln w="2996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Bong bóng Lời nói: Hình bầu dục 21">
            <a:extLst>
              <a:ext uri="{FF2B5EF4-FFF2-40B4-BE49-F238E27FC236}">
                <a16:creationId xmlns:a16="http://schemas.microsoft.com/office/drawing/2014/main" id="{912B69BB-8D6B-612B-2F82-B62B41305A1E}"/>
              </a:ext>
            </a:extLst>
          </p:cNvPr>
          <p:cNvSpPr/>
          <p:nvPr/>
        </p:nvSpPr>
        <p:spPr>
          <a:xfrm>
            <a:off x="8022525" y="459948"/>
            <a:ext cx="2286000" cy="1143000"/>
          </a:xfrm>
          <a:prstGeom prst="wedgeEllipseCallout">
            <a:avLst/>
          </a:prstGeom>
          <a:solidFill>
            <a:srgbClr val="FA6E6E"/>
          </a:solidFill>
          <a:ln>
            <a:solidFill>
              <a:srgbClr val="FA6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E20B154D-3775-BD5D-4042-CE43B97FCA1D}"/>
                  </a:ext>
                </a:extLst>
              </p:cNvPr>
              <p:cNvSpPr txBox="1"/>
              <p:nvPr/>
            </p:nvSpPr>
            <p:spPr>
              <a:xfrm>
                <a:off x="1513381" y="1694436"/>
                <a:ext cx="15304004" cy="38767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nl-NL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 tam thức bậc hai </a:t>
                </a:r>
                <a14:m>
                  <m:oMath xmlns:m="http://schemas.openxmlformats.org/officeDocument/2006/math">
                    <m:r>
                      <a:rPr lang="nl-NL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nl-NL" sz="4000" i="1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nl-NL" sz="4000" i="1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nl-NL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nl-NL" sz="4000" i="1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4000" i="1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4000" i="1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nl-NL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nl-NL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nl-NL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-Tam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14:m>
                  <m:oMath xmlns:m="http://schemas.openxmlformats.org/officeDocument/2006/math">
                    <m:r>
                      <a:rPr lang="en-US" sz="4000" b="0" i="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 </m:t>
                    </m:r>
                    <m:r>
                      <a:rPr lang="nl-NL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nl-NL" sz="4000" i="1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nl-NL" sz="4000" i="1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nl-NL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nl-NL" sz="4000" i="1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4000" i="1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4000" i="1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nl-NL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nl-NL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b="0" i="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phân biệt là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nl-NL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=−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1</m:t>
                    </m:r>
                    <m:r>
                      <a:rPr lang="nl-NL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, </m:t>
                    </m:r>
                    <m:sSub>
                      <m:sSubPr>
                        <m:ctrlPr>
                          <a:rPr lang="nl-NL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nl-NL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b="0" i="0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và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=1&gt;0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-Ta có bảng xét dấu: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E20B154D-3775-BD5D-4042-CE43B97FCA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3381" y="1694436"/>
                <a:ext cx="15304004" cy="3876767"/>
              </a:xfrm>
              <a:prstGeom prst="rect">
                <a:avLst/>
              </a:prstGeom>
              <a:blipFill>
                <a:blip r:embed="rId6"/>
                <a:stretch>
                  <a:fillRect l="-1394" b="-581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6" name="Bảng 26">
                <a:extLst>
                  <a:ext uri="{FF2B5EF4-FFF2-40B4-BE49-F238E27FC236}">
                    <a16:creationId xmlns:a16="http://schemas.microsoft.com/office/drawing/2014/main" id="{F31FA9B5-D630-D6BF-21A3-DE227B7A9AD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00232504"/>
                  </p:ext>
                </p:extLst>
              </p:nvPr>
            </p:nvGraphicFramePr>
            <p:xfrm>
              <a:off x="3371808" y="5906407"/>
              <a:ext cx="12192000" cy="187981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87193">
                      <a:extLst>
                        <a:ext uri="{9D8B030D-6E8A-4147-A177-3AD203B41FA5}">
                          <a16:colId xmlns:a16="http://schemas.microsoft.com/office/drawing/2014/main" val="1016319745"/>
                        </a:ext>
                      </a:extLst>
                    </a:gridCol>
                    <a:gridCol w="10404807">
                      <a:extLst>
                        <a:ext uri="{9D8B030D-6E8A-4147-A177-3AD203B41FA5}">
                          <a16:colId xmlns:a16="http://schemas.microsoft.com/office/drawing/2014/main" val="1419396114"/>
                        </a:ext>
                      </a:extLst>
                    </a:gridCol>
                  </a:tblGrid>
                  <a:tr h="93990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4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r>
                            <a:rPr lang="en-US" sz="4000" dirty="0"/>
                            <a:t>              </a:t>
                          </a:r>
                          <a:r>
                            <a:rPr lang="en-US" sz="4000" baseline="0" dirty="0"/>
                            <a:t>  </a:t>
                          </a:r>
                          <a:r>
                            <a:rPr lang="en-US" sz="4000" dirty="0"/>
                            <a:t>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oMath>
                          </a14:m>
                          <a:r>
                            <a:rPr lang="en-US" sz="4000" dirty="0"/>
                            <a:t>        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oMath>
                          </a14:m>
                          <a:r>
                            <a:rPr lang="en-US" sz="4000" dirty="0"/>
                            <a:t>      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endParaRPr lang="en-US" sz="4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09323875"/>
                      </a:ext>
                    </a:extLst>
                  </a:tr>
                  <a:tr h="93990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4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4000" b="0" dirty="0"/>
                            <a:t>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000" dirty="0"/>
                            <a:t>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en-US" sz="4000" dirty="0"/>
                            <a:t>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oMath>
                          </a14:m>
                          <a:r>
                            <a:rPr lang="en-US" sz="4000" dirty="0"/>
                            <a:t>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en-US" sz="4000" dirty="0"/>
                            <a:t>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oMath>
                          </a14:m>
                          <a:endParaRPr lang="en-US" sz="4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388107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6" name="Bảng 26">
                <a:extLst>
                  <a:ext uri="{FF2B5EF4-FFF2-40B4-BE49-F238E27FC236}">
                    <a16:creationId xmlns:a16="http://schemas.microsoft.com/office/drawing/2014/main" id="{F31FA9B5-D630-D6BF-21A3-DE227B7A9AD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00232504"/>
                  </p:ext>
                </p:extLst>
              </p:nvPr>
            </p:nvGraphicFramePr>
            <p:xfrm>
              <a:off x="3371808" y="5906407"/>
              <a:ext cx="12192000" cy="187981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87193">
                      <a:extLst>
                        <a:ext uri="{9D8B030D-6E8A-4147-A177-3AD203B41FA5}">
                          <a16:colId xmlns:a16="http://schemas.microsoft.com/office/drawing/2014/main" val="1016319745"/>
                        </a:ext>
                      </a:extLst>
                    </a:gridCol>
                    <a:gridCol w="10404807">
                      <a:extLst>
                        <a:ext uri="{9D8B030D-6E8A-4147-A177-3AD203B41FA5}">
                          <a16:colId xmlns:a16="http://schemas.microsoft.com/office/drawing/2014/main" val="1419396114"/>
                        </a:ext>
                      </a:extLst>
                    </a:gridCol>
                  </a:tblGrid>
                  <a:tr h="939905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>
                        <a:blipFill>
                          <a:blip r:embed="rId7"/>
                          <a:stretch>
                            <a:fillRect l="-341" t="-645" r="-583618" b="-1012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>
                        <a:blipFill>
                          <a:blip r:embed="rId7"/>
                          <a:stretch>
                            <a:fillRect l="-17213" t="-645" r="-117" b="-1012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09323875"/>
                      </a:ext>
                    </a:extLst>
                  </a:tr>
                  <a:tr h="939905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>
                        <a:blipFill>
                          <a:blip r:embed="rId7"/>
                          <a:stretch>
                            <a:fillRect l="-341" t="-100645" r="-583618" b="-12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>
                        <a:blipFill>
                          <a:blip r:embed="rId7"/>
                          <a:stretch>
                            <a:fillRect l="-17213" t="-100645" r="-117" b="-12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3881072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0385FC12-683F-BDBD-4B15-23B3D845B58C}"/>
                  </a:ext>
                </a:extLst>
              </p:cNvPr>
              <p:cNvSpPr txBox="1"/>
              <p:nvPr/>
            </p:nvSpPr>
            <p:spPr>
              <a:xfrm>
                <a:off x="1513381" y="8018829"/>
                <a:ext cx="15551361" cy="901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)&gt;0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−1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hoặc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&gt;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0385FC12-683F-BDBD-4B15-23B3D845B5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3381" y="8018829"/>
                <a:ext cx="15551361" cy="901593"/>
              </a:xfrm>
              <a:prstGeom prst="rect">
                <a:avLst/>
              </a:prstGeom>
              <a:blipFill>
                <a:blip r:embed="rId8"/>
                <a:stretch>
                  <a:fillRect l="-1372" b="-2837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6550" b="2655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>
            <a:off x="1634811" y="917633"/>
            <a:ext cx="15018377" cy="8451734"/>
          </a:xfrm>
          <a:custGeom>
            <a:avLst/>
            <a:gdLst/>
            <a:ahLst/>
            <a:cxnLst/>
            <a:rect l="l" t="t" r="r" b="b"/>
            <a:pathLst>
              <a:path w="3955457" h="482161">
                <a:moveTo>
                  <a:pt x="0" y="0"/>
                </a:moveTo>
                <a:lnTo>
                  <a:pt x="3955457" y="0"/>
                </a:lnTo>
                <a:lnTo>
                  <a:pt x="3955457" y="482161"/>
                </a:lnTo>
                <a:lnTo>
                  <a:pt x="0" y="482161"/>
                </a:lnTo>
                <a:close/>
              </a:path>
            </a:pathLst>
          </a:custGeom>
          <a:solidFill>
            <a:srgbClr val="FFFAEF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8" name="TextBox 18"/>
          <p:cNvSpPr txBox="1"/>
          <p:nvPr/>
        </p:nvSpPr>
        <p:spPr>
          <a:xfrm>
            <a:off x="2971800" y="249783"/>
            <a:ext cx="3086100" cy="1491530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C17B75A9-B8F0-B88E-1D1A-1459740F2C54}"/>
                  </a:ext>
                </a:extLst>
              </p:cNvPr>
              <p:cNvSpPr txBox="1"/>
              <p:nvPr/>
            </p:nvSpPr>
            <p:spPr>
              <a:xfrm>
                <a:off x="1941354" y="806696"/>
                <a:ext cx="14405289" cy="85960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b="1" dirty="0" err="1">
                    <a:solidFill>
                      <a:srgbClr val="1D3E95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4000" b="1" dirty="0">
                    <a:solidFill>
                      <a:srgbClr val="1D3E95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1D3E95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4000" b="1" dirty="0">
                    <a:solidFill>
                      <a:srgbClr val="1D3E95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bất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ẩn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)&gt;0 </m:t>
                    </m:r>
                  </m:oMath>
                </a14:m>
                <a:r>
                  <a:rPr lang="en-US" sz="40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𝑏𝑥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40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chuyển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việc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bất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việc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những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mang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Cụ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i="1" dirty="0" err="1">
                    <a:solidFill>
                      <a:srgbClr val="1D3E95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4000" i="1" dirty="0">
                    <a:solidFill>
                      <a:srgbClr val="1D3E95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1:</a:t>
                </a:r>
                <a:r>
                  <a:rPr lang="en-US" sz="4000" dirty="0">
                    <a:solidFill>
                      <a:srgbClr val="1D3E95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).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i="1" dirty="0" err="1">
                    <a:solidFill>
                      <a:srgbClr val="1D3E95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4000" i="1" dirty="0">
                    <a:solidFill>
                      <a:srgbClr val="1D3E95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2:</a:t>
                </a:r>
                <a:r>
                  <a:rPr lang="en-US" sz="4000" dirty="0">
                    <a:solidFill>
                      <a:srgbClr val="1D3E95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Sử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lí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những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x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mang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”.</a:t>
                </a:r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C17B75A9-B8F0-B88E-1D1A-1459740F2C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1354" y="806696"/>
                <a:ext cx="14405289" cy="8596008"/>
              </a:xfrm>
              <a:prstGeom prst="rect">
                <a:avLst/>
              </a:prstGeom>
              <a:blipFill>
                <a:blip r:embed="rId3"/>
                <a:stretch>
                  <a:fillRect l="-1481" r="-1481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6550" b="2655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211426" y="0"/>
            <a:ext cx="9822921" cy="98948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32884" y="3924300"/>
            <a:ext cx="7224889" cy="42446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530FC55-D11A-ADC0-DAD8-8834D63CF953}"/>
                  </a:ext>
                </a:extLst>
              </p:cNvPr>
              <p:cNvSpPr txBox="1"/>
              <p:nvPr/>
            </p:nvSpPr>
            <p:spPr>
              <a:xfrm>
                <a:off x="9144000" y="2868087"/>
                <a:ext cx="6858000" cy="47898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4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Chú</a:t>
                </a:r>
                <a:r>
                  <a:rPr lang="en-US" sz="44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ý: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bất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)&lt;0</m:t>
                    </m:r>
                  </m:oMath>
                </a14:m>
                <a:r>
                  <a:rPr lang="en-US" sz="40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4000" i="1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≤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giải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cách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tự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530FC55-D11A-ADC0-DAD8-8834D63CF9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0" y="2868087"/>
                <a:ext cx="6858000" cy="4789837"/>
              </a:xfrm>
              <a:prstGeom prst="rect">
                <a:avLst/>
              </a:prstGeom>
              <a:blipFill>
                <a:blip r:embed="rId7"/>
                <a:stretch>
                  <a:fillRect l="-3111" r="-3111" b="-44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6550" b="2655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17078" y="457200"/>
            <a:ext cx="14853843" cy="9372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2173035" y="-2173033"/>
            <a:ext cx="835533" cy="5181600"/>
          </a:xfrm>
          <a:prstGeom prst="rect">
            <a:avLst/>
          </a:prstGeom>
        </p:spPr>
      </p:pic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C386812B-0F16-48FB-1975-636CE02C5C65}"/>
              </a:ext>
            </a:extLst>
          </p:cNvPr>
          <p:cNvSpPr/>
          <p:nvPr/>
        </p:nvSpPr>
        <p:spPr>
          <a:xfrm>
            <a:off x="7750595" y="2262187"/>
            <a:ext cx="2786805" cy="1207269"/>
          </a:xfrm>
          <a:prstGeom prst="ellipse">
            <a:avLst/>
          </a:prstGeom>
          <a:solidFill>
            <a:srgbClr val="5EAA93"/>
          </a:solidFill>
          <a:ln>
            <a:solidFill>
              <a:srgbClr val="5EAA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1FC6B4B8-9460-546F-E601-CC05A02FFE09}"/>
                  </a:ext>
                </a:extLst>
              </p:cNvPr>
              <p:cNvSpPr txBox="1"/>
              <p:nvPr/>
            </p:nvSpPr>
            <p:spPr>
              <a:xfrm>
                <a:off x="4648197" y="3889357"/>
                <a:ext cx="8991600" cy="32866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Giải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−5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+2&gt;0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+8&gt;0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1FC6B4B8-9460-546F-E601-CC05A02FFE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197" y="3889357"/>
                <a:ext cx="8991600" cy="3286669"/>
              </a:xfrm>
              <a:prstGeom prst="rect">
                <a:avLst/>
              </a:prstGeom>
              <a:blipFill>
                <a:blip r:embed="rId7"/>
                <a:stretch>
                  <a:fillRect l="-2373" r="-814" b="-7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6550" b="2655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1295400" y="-495300"/>
            <a:ext cx="19431000" cy="11125200"/>
          </a:xfrm>
          <a:prstGeom prst="rect">
            <a:avLst/>
          </a:prstGeom>
        </p:spPr>
      </p:pic>
      <p:sp>
        <p:nvSpPr>
          <p:cNvPr id="14" name="Bong bóng Lời nói: Hình bầu dục 13">
            <a:extLst>
              <a:ext uri="{FF2B5EF4-FFF2-40B4-BE49-F238E27FC236}">
                <a16:creationId xmlns:a16="http://schemas.microsoft.com/office/drawing/2014/main" id="{DCEECAE9-0741-6C9E-EC5C-C3AFBAA2F0E0}"/>
              </a:ext>
            </a:extLst>
          </p:cNvPr>
          <p:cNvSpPr/>
          <p:nvPr/>
        </p:nvSpPr>
        <p:spPr>
          <a:xfrm>
            <a:off x="7467600" y="224152"/>
            <a:ext cx="2286000" cy="1143000"/>
          </a:xfrm>
          <a:prstGeom prst="wedgeEllipseCallout">
            <a:avLst/>
          </a:prstGeom>
          <a:solidFill>
            <a:srgbClr val="FA6E6E"/>
          </a:solidFill>
          <a:ln>
            <a:solidFill>
              <a:srgbClr val="FA6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CF744F75-ECEA-0449-8A98-B628E54E7A0D}"/>
                  </a:ext>
                </a:extLst>
              </p:cNvPr>
              <p:cNvSpPr txBox="1"/>
              <p:nvPr/>
            </p:nvSpPr>
            <p:spPr>
              <a:xfrm>
                <a:off x="838200" y="1043302"/>
                <a:ext cx="16992600" cy="8662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42950" indent="-742950" algn="just">
                  <a:lnSpc>
                    <a:spcPct val="150000"/>
                  </a:lnSpc>
                  <a:buAutoNum type="alphaLcParenR"/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Xét 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f(x) =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b="0" i="0" dirty="0">
                    <a:latin typeface="+mj-lt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&gt;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- </a:t>
                </a:r>
                <a:r>
                  <a:rPr 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Bảng xét dấu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-Dựa vào bảng xét dấu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những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x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mang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ctrlPr>
                          <a:rPr lang="en-US" sz="4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;+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e>
                    </m: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là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                                      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;+</m:t>
                        </m:r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e>
                    </m: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CF744F75-ECEA-0449-8A98-B628E54E7A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043302"/>
                <a:ext cx="16992600" cy="8662436"/>
              </a:xfrm>
              <a:prstGeom prst="rect">
                <a:avLst/>
              </a:prstGeom>
              <a:blipFill>
                <a:blip r:embed="rId5"/>
                <a:stretch>
                  <a:fillRect l="-1292" r="-1256" b="-2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Bảng 26">
                <a:extLst>
                  <a:ext uri="{FF2B5EF4-FFF2-40B4-BE49-F238E27FC236}">
                    <a16:creationId xmlns:a16="http://schemas.microsoft.com/office/drawing/2014/main" id="{E14399B1-7E3F-C23B-FA45-F0BD51C9296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038813"/>
                  </p:ext>
                </p:extLst>
              </p:nvPr>
            </p:nvGraphicFramePr>
            <p:xfrm>
              <a:off x="5410200" y="3286898"/>
              <a:ext cx="12192000" cy="189215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87193">
                      <a:extLst>
                        <a:ext uri="{9D8B030D-6E8A-4147-A177-3AD203B41FA5}">
                          <a16:colId xmlns:a16="http://schemas.microsoft.com/office/drawing/2014/main" val="1016319745"/>
                        </a:ext>
                      </a:extLst>
                    </a:gridCol>
                    <a:gridCol w="10404807">
                      <a:extLst>
                        <a:ext uri="{9D8B030D-6E8A-4147-A177-3AD203B41FA5}">
                          <a16:colId xmlns:a16="http://schemas.microsoft.com/office/drawing/2014/main" val="1419396114"/>
                        </a:ext>
                      </a:extLst>
                    </a:gridCol>
                  </a:tblGrid>
                  <a:tr h="93990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4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r>
                            <a:rPr lang="en-US" sz="4000" dirty="0"/>
                            <a:t>              </a:t>
                          </a:r>
                          <a:r>
                            <a:rPr lang="en-US" sz="4000" baseline="0" dirty="0"/>
                            <a:t>  </a:t>
                          </a:r>
                          <a:r>
                            <a:rPr lang="en-US" sz="4000" dirty="0"/>
                            <a:t>      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4000" dirty="0"/>
                            <a:t>      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0" dirty="0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4000" b="0" i="0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4000" b="0" i="0" dirty="0" smtClean="0">
                                  <a:latin typeface="Cambria Math" panose="02040503050406030204" pitchFamily="18" charset="0"/>
                                </a:rPr>
                                <m:t>                     </m:t>
                              </m:r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endParaRPr lang="en-US" sz="4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09323875"/>
                      </a:ext>
                    </a:extLst>
                  </a:tr>
                  <a:tr h="93990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4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4000" b="0" dirty="0"/>
                            <a:t>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000" dirty="0"/>
                            <a:t>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en-US" sz="4000" dirty="0"/>
                            <a:t>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oMath>
                          </a14:m>
                          <a:r>
                            <a:rPr lang="en-US" sz="4000" dirty="0"/>
                            <a:t>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en-US" sz="4000" dirty="0"/>
                            <a:t>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oMath>
                          </a14:m>
                          <a:endParaRPr lang="en-US" sz="4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388107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Bảng 26">
                <a:extLst>
                  <a:ext uri="{FF2B5EF4-FFF2-40B4-BE49-F238E27FC236}">
                    <a16:creationId xmlns:a16="http://schemas.microsoft.com/office/drawing/2014/main" id="{E14399B1-7E3F-C23B-FA45-F0BD51C9296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038813"/>
                  </p:ext>
                </p:extLst>
              </p:nvPr>
            </p:nvGraphicFramePr>
            <p:xfrm>
              <a:off x="5410200" y="3286898"/>
              <a:ext cx="12192000" cy="189215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87193">
                      <a:extLst>
                        <a:ext uri="{9D8B030D-6E8A-4147-A177-3AD203B41FA5}">
                          <a16:colId xmlns:a16="http://schemas.microsoft.com/office/drawing/2014/main" val="1016319745"/>
                        </a:ext>
                      </a:extLst>
                    </a:gridCol>
                    <a:gridCol w="10404807">
                      <a:extLst>
                        <a:ext uri="{9D8B030D-6E8A-4147-A177-3AD203B41FA5}">
                          <a16:colId xmlns:a16="http://schemas.microsoft.com/office/drawing/2014/main" val="1419396114"/>
                        </a:ext>
                      </a:extLst>
                    </a:gridCol>
                  </a:tblGrid>
                  <a:tr h="95224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>
                        <a:blipFill>
                          <a:blip r:embed="rId6"/>
                          <a:stretch>
                            <a:fillRect l="-341" t="-637" r="-583618" b="-993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>
                        <a:blipFill>
                          <a:blip r:embed="rId6"/>
                          <a:stretch>
                            <a:fillRect l="-17213" t="-637" r="-117" b="-9936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09323875"/>
                      </a:ext>
                    </a:extLst>
                  </a:tr>
                  <a:tr h="939905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>
                        <a:blipFill>
                          <a:blip r:embed="rId6"/>
                          <a:stretch>
                            <a:fillRect l="-341" t="-102597" r="-583618" b="-129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>
                        <a:blipFill>
                          <a:blip r:embed="rId6"/>
                          <a:stretch>
                            <a:fillRect l="-17213" t="-102597" r="-117" b="-129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38810726"/>
                      </a:ext>
                    </a:extLst>
                  </a:tr>
                </a:tbl>
              </a:graphicData>
            </a:graphic>
          </p:graphicFrame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6550" b="26550"/>
          <a:stretch>
            <a:fillRect/>
          </a:stretch>
        </p:blipFill>
        <p:spPr>
          <a:xfrm>
            <a:off x="0" y="266700"/>
            <a:ext cx="18288000" cy="1002030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8F72975A-247D-1188-660A-35E2B99AA058}"/>
              </a:ext>
            </a:extLst>
          </p:cNvPr>
          <p:cNvGrpSpPr/>
          <p:nvPr/>
        </p:nvGrpSpPr>
        <p:grpSpPr>
          <a:xfrm>
            <a:off x="152400" y="-190500"/>
            <a:ext cx="17830800" cy="10477500"/>
            <a:chOff x="5411400" y="1028700"/>
            <a:chExt cx="11847900" cy="82296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411400" y="1028700"/>
              <a:ext cx="6016987" cy="822835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1242313" y="1029942"/>
              <a:ext cx="6016987" cy="8228358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75AAE71-2E2E-9DB2-726E-B35BD0EF06E5}"/>
                  </a:ext>
                </a:extLst>
              </p:cNvPr>
              <p:cNvSpPr txBox="1"/>
              <p:nvPr/>
            </p:nvSpPr>
            <p:spPr>
              <a:xfrm>
                <a:off x="914398" y="999481"/>
                <a:ext cx="16459201" cy="73647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–</a:t>
                </a:r>
                <a:r>
                  <a:rPr 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0" smtClean="0">
                        <a:latin typeface="Cambria Math" panose="02040503050406030204" pitchFamily="18" charset="0"/>
                      </a:rPr>
                      <m:t>f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+8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=−4</m:t>
                    </m:r>
                  </m:oMath>
                </a14:m>
                <a:r>
                  <a:rPr lang="en-US" sz="4000" b="0" i="0" dirty="0">
                    <a:latin typeface="+mj-lt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=−1&lt;0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- BXD</a:t>
                </a:r>
              </a:p>
              <a:p>
                <a:pPr algn="just">
                  <a:lnSpc>
                    <a:spcPct val="150000"/>
                  </a:lnSpc>
                </a:pP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endParaRPr lang="vi-VN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-Từ BXD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những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x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+8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mang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−4;2</m:t>
                        </m:r>
                      </m:e>
                    </m: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+8&gt;0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là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−4;2</m:t>
                        </m:r>
                      </m:e>
                    </m: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75AAE71-2E2E-9DB2-726E-B35BD0EF06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398" y="999481"/>
                <a:ext cx="16459201" cy="7364708"/>
              </a:xfrm>
              <a:prstGeom prst="rect">
                <a:avLst/>
              </a:prstGeom>
              <a:blipFill>
                <a:blip r:embed="rId5"/>
                <a:stretch>
                  <a:fillRect l="-1296" r="-2000" b="-26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Bảng 26">
                <a:extLst>
                  <a:ext uri="{FF2B5EF4-FFF2-40B4-BE49-F238E27FC236}">
                    <a16:creationId xmlns:a16="http://schemas.microsoft.com/office/drawing/2014/main" id="{BDA842CA-8172-1271-C706-8F79686E31F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48989584"/>
                  </p:ext>
                </p:extLst>
              </p:nvPr>
            </p:nvGraphicFramePr>
            <p:xfrm>
              <a:off x="3581400" y="3167649"/>
              <a:ext cx="12192000" cy="187981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87193">
                      <a:extLst>
                        <a:ext uri="{9D8B030D-6E8A-4147-A177-3AD203B41FA5}">
                          <a16:colId xmlns:a16="http://schemas.microsoft.com/office/drawing/2014/main" val="1016319745"/>
                        </a:ext>
                      </a:extLst>
                    </a:gridCol>
                    <a:gridCol w="10404807">
                      <a:extLst>
                        <a:ext uri="{9D8B030D-6E8A-4147-A177-3AD203B41FA5}">
                          <a16:colId xmlns:a16="http://schemas.microsoft.com/office/drawing/2014/main" val="1419396114"/>
                        </a:ext>
                      </a:extLst>
                    </a:gridCol>
                  </a:tblGrid>
                  <a:tr h="93990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4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r>
                            <a:rPr lang="en-US" sz="4000" dirty="0"/>
                            <a:t>              </a:t>
                          </a:r>
                          <a:r>
                            <a:rPr lang="en-US" sz="4000" baseline="0" dirty="0"/>
                            <a:t>  </a:t>
                          </a:r>
                          <a:r>
                            <a:rPr lang="en-US" sz="4000" dirty="0"/>
                            <a:t>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</m:oMath>
                          </a14:m>
                          <a:r>
                            <a:rPr lang="en-US" sz="4000" dirty="0"/>
                            <a:t>        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oMath>
                          </a14:m>
                          <a:r>
                            <a:rPr lang="en-US" sz="4000" dirty="0"/>
                            <a:t>        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endParaRPr lang="en-US" sz="4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09323875"/>
                      </a:ext>
                    </a:extLst>
                  </a:tr>
                  <a:tr h="93990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4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4000" b="0" dirty="0"/>
                            <a:t>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oMath>
                          </a14:m>
                          <a:r>
                            <a:rPr lang="en-US" sz="4000" dirty="0"/>
                            <a:t>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en-US" sz="4000" dirty="0"/>
                            <a:t>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000" dirty="0"/>
                            <a:t>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en-US" sz="4000" dirty="0"/>
                            <a:t>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oMath>
                          </a14:m>
                          <a:endParaRPr lang="en-US" sz="4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388107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Bảng 26">
                <a:extLst>
                  <a:ext uri="{FF2B5EF4-FFF2-40B4-BE49-F238E27FC236}">
                    <a16:creationId xmlns:a16="http://schemas.microsoft.com/office/drawing/2014/main" id="{BDA842CA-8172-1271-C706-8F79686E31F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48989584"/>
                  </p:ext>
                </p:extLst>
              </p:nvPr>
            </p:nvGraphicFramePr>
            <p:xfrm>
              <a:off x="3581400" y="3167649"/>
              <a:ext cx="12192000" cy="187981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87193">
                      <a:extLst>
                        <a:ext uri="{9D8B030D-6E8A-4147-A177-3AD203B41FA5}">
                          <a16:colId xmlns:a16="http://schemas.microsoft.com/office/drawing/2014/main" val="1016319745"/>
                        </a:ext>
                      </a:extLst>
                    </a:gridCol>
                    <a:gridCol w="10404807">
                      <a:extLst>
                        <a:ext uri="{9D8B030D-6E8A-4147-A177-3AD203B41FA5}">
                          <a16:colId xmlns:a16="http://schemas.microsoft.com/office/drawing/2014/main" val="1419396114"/>
                        </a:ext>
                      </a:extLst>
                    </a:gridCol>
                  </a:tblGrid>
                  <a:tr h="939905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>
                        <a:blipFill>
                          <a:blip r:embed="rId6"/>
                          <a:stretch>
                            <a:fillRect l="-341" t="-645" r="-583618" b="-1012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>
                        <a:blipFill>
                          <a:blip r:embed="rId6"/>
                          <a:stretch>
                            <a:fillRect l="-17213" t="-645" r="-117" b="-1012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09323875"/>
                      </a:ext>
                    </a:extLst>
                  </a:tr>
                  <a:tr h="939905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>
                        <a:blipFill>
                          <a:blip r:embed="rId6"/>
                          <a:stretch>
                            <a:fillRect l="-341" t="-101299" r="-583618" b="-19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>
                        <a:blipFill>
                          <a:blip r:embed="rId6"/>
                          <a:stretch>
                            <a:fillRect l="-17213" t="-101299" r="-117" b="-19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38810726"/>
                      </a:ext>
                    </a:extLst>
                  </a:tr>
                </a:tbl>
              </a:graphicData>
            </a:graphic>
          </p:graphicFrame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6550" b="2655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2150753" y="-958795"/>
            <a:ext cx="9413964" cy="117125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147796">
            <a:off x="13988193" y="3688226"/>
            <a:ext cx="3583273" cy="4976768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374BBBD0-B175-988C-9ACA-E03813263E30}"/>
              </a:ext>
            </a:extLst>
          </p:cNvPr>
          <p:cNvSpPr/>
          <p:nvPr/>
        </p:nvSpPr>
        <p:spPr>
          <a:xfrm>
            <a:off x="4648200" y="2441664"/>
            <a:ext cx="3505200" cy="1219200"/>
          </a:xfrm>
          <a:prstGeom prst="roundRect">
            <a:avLst/>
          </a:prstGeom>
          <a:solidFill>
            <a:srgbClr val="72A8B7"/>
          </a:solidFill>
          <a:ln>
            <a:solidFill>
              <a:srgbClr val="72A8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A40905E5-26D6-4DEB-F3CE-D4B033C290EF}"/>
                  </a:ext>
                </a:extLst>
              </p:cNvPr>
              <p:cNvSpPr txBox="1"/>
              <p:nvPr/>
            </p:nvSpPr>
            <p:spPr>
              <a:xfrm>
                <a:off x="2361935" y="4271963"/>
                <a:ext cx="8991600" cy="32866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Giải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+4≤0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+6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−9≥0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A40905E5-26D6-4DEB-F3CE-D4B033C290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1935" y="4271963"/>
                <a:ext cx="8991600" cy="3286669"/>
              </a:xfrm>
              <a:prstGeom prst="rect">
                <a:avLst/>
              </a:prstGeom>
              <a:blipFill>
                <a:blip r:embed="rId7"/>
                <a:stretch>
                  <a:fillRect l="-2373" r="-814" b="-7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6550" b="2655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819400" y="613505"/>
            <a:ext cx="12649200" cy="905999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377137" y="6877881"/>
            <a:ext cx="1934675" cy="34091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B307B457-2A46-F009-E645-1453D08197F8}"/>
                  </a:ext>
                </a:extLst>
              </p:cNvPr>
              <p:cNvSpPr txBox="1"/>
              <p:nvPr/>
            </p:nvSpPr>
            <p:spPr>
              <a:xfrm>
                <a:off x="4457700" y="2281787"/>
                <a:ext cx="9372600" cy="57234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+4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≤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Xét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−2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+4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=−44&lt;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=3&gt;0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−2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+4&gt;0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∀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bất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phương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−2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+4≤0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vô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nghiệm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B307B457-2A46-F009-E645-1453D08197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7700" y="2281787"/>
                <a:ext cx="9372600" cy="5723426"/>
              </a:xfrm>
              <a:prstGeom prst="rect">
                <a:avLst/>
              </a:prstGeom>
              <a:blipFill>
                <a:blip r:embed="rId7"/>
                <a:stretch>
                  <a:fillRect l="-2276" r="-2276" b="-3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512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6550" b="2655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4400" y="114300"/>
            <a:ext cx="14401800" cy="9906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377137" y="6877881"/>
            <a:ext cx="1934675" cy="3409119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0DD37E6-2EB3-DBFD-4FBC-7FB1D1D3D0F2}"/>
              </a:ext>
            </a:extLst>
          </p:cNvPr>
          <p:cNvSpPr txBox="1"/>
          <p:nvPr/>
        </p:nvSpPr>
        <p:spPr>
          <a:xfrm>
            <a:off x="6172200" y="422532"/>
            <a:ext cx="5105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1D8145BE-0356-B489-F85C-4AC66B012936}"/>
                  </a:ext>
                </a:extLst>
              </p:cNvPr>
              <p:cNvSpPr txBox="1"/>
              <p:nvPr/>
            </p:nvSpPr>
            <p:spPr>
              <a:xfrm>
                <a:off x="1752600" y="1209940"/>
                <a:ext cx="13106400" cy="8493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vi-VN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Qua bài trước, các em đã biết xét dấu tam thức bậc hai </a:t>
                </a:r>
                <a14:m>
                  <m:oMath xmlns:m="http://schemas.openxmlformats.org/officeDocument/2006/math"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d>
                      <m:dPr>
                        <m:ctrlPr>
                          <a:rPr lang="en-US" sz="4000" i="1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4000" i="1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𝑏𝑥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endPara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  <a:r>
                  <a:rPr lang="vi-VN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 em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những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mang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”; tìm </a:t>
                </a:r>
                <a:r>
                  <a:rPr lang="vi-VN" sz="4000" dirty="0">
                    <a:ea typeface="Calibri" panose="020F0502020204030204" pitchFamily="34" charset="0"/>
                    <a:cs typeface="Arial" panose="020B0604020202020204" pitchFamily="34" charset="0"/>
                  </a:rPr>
                  <a:t>được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những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mang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”;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000" dirty="0">
                    <a:ea typeface="Calibri" panose="020F0502020204030204" pitchFamily="34" charset="0"/>
                    <a:cs typeface="Arial" panose="020B0604020202020204" pitchFamily="34" charset="0"/>
                  </a:rPr>
                  <a:t>được </a:t>
                </a:r>
                <a:r>
                  <a:rPr lang="vi-VN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= 0. </a:t>
                </a: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  <a:r>
                  <a:rPr lang="vi-VN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Việc tìm 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những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mang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 hay </a:t>
                </a:r>
                <a:r>
                  <a:rPr lang="vi-VN" sz="4000" dirty="0">
                    <a:solidFill>
                      <a:srgbClr val="FF0000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những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4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𝑏𝑥</m:t>
                    </m:r>
                    <m:r>
                      <a:rPr lang="en-US" sz="40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&gt; 0 </a:t>
                </a:r>
                <a:r>
                  <a:rPr lang="vi-VN" sz="40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 BT </a:t>
                </a:r>
                <a:r>
                  <a:rPr lang="vi-VN" sz="4000" b="1" i="1" dirty="0">
                    <a:solidFill>
                      <a:srgbClr val="00B05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giải </a:t>
                </a:r>
                <a:r>
                  <a:rPr lang="vi-VN" sz="4000" b="1" i="1" dirty="0" err="1">
                    <a:solidFill>
                      <a:srgbClr val="00B05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bpt</a:t>
                </a:r>
                <a:r>
                  <a:rPr lang="vi-VN" sz="4000" b="1" i="1" dirty="0">
                    <a:solidFill>
                      <a:srgbClr val="00B05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bậc hai một ẩn</a:t>
                </a:r>
                <a:r>
                  <a:rPr lang="vi-VN" sz="4000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40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1D8145BE-0356-B489-F85C-4AC66B0129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1209940"/>
                <a:ext cx="13106400" cy="8493222"/>
              </a:xfrm>
              <a:prstGeom prst="rect">
                <a:avLst/>
              </a:prstGeom>
              <a:blipFill>
                <a:blip r:embed="rId7"/>
                <a:stretch>
                  <a:fillRect l="-1674" r="-1628" b="-208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6550" b="2655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17078" y="495300"/>
            <a:ext cx="14853843" cy="9296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A001F761-E38B-D349-0EA1-4DE7D4CACE33}"/>
                  </a:ext>
                </a:extLst>
              </p:cNvPr>
              <p:cNvSpPr txBox="1"/>
              <p:nvPr/>
            </p:nvSpPr>
            <p:spPr>
              <a:xfrm>
                <a:off x="3429000" y="2281787"/>
                <a:ext cx="11658600" cy="49026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b="0" i="0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baseline="30000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+6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9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Xét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baseline="30000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+6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−9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=−1&lt;0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baseline="30000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+6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−9&lt;0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∀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ℝ</m:t>
                    </m:r>
                    <m:r>
                      <a:rPr lang="en-US" sz="4000" b="1" i="1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\</m:t>
                    </m:r>
                    <m:r>
                      <m:rPr>
                        <m:lit/>
                      </m:rP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{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3}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tập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nghiệm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bất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phương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trình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  </a:t>
                </a:r>
                <a:endParaRPr lang="en-US" sz="4000" dirty="0">
                  <a:latin typeface="Cambria Math" panose="02040503050406030204" pitchFamily="18" charset="0"/>
                  <a:ea typeface="Yu Mincho" panose="02020400000000000000" pitchFamily="18" charset="-128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 b="0" i="0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                                     </m:t>
                    </m:r>
                    <m:r>
                      <a:rPr lang="en-US" sz="4000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baseline="30000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+6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−9≥0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0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S</m:t>
                    </m:r>
                    <m:r>
                      <a:rPr lang="en-US" sz="4000" b="0" i="0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{3}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A001F761-E38B-D349-0EA1-4DE7D4CACE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2281787"/>
                <a:ext cx="11658600" cy="4902689"/>
              </a:xfrm>
              <a:prstGeom prst="rect">
                <a:avLst/>
              </a:prstGeom>
              <a:blipFill>
                <a:blip r:embed="rId5"/>
                <a:stretch>
                  <a:fillRect l="-1883" r="-1831" b="-434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982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6550" b="2655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28600" y="7421594"/>
            <a:ext cx="2514600" cy="2744447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D46FE67B-8B69-12E3-A38C-95871177E178}"/>
              </a:ext>
            </a:extLst>
          </p:cNvPr>
          <p:cNvGrpSpPr/>
          <p:nvPr/>
        </p:nvGrpSpPr>
        <p:grpSpPr>
          <a:xfrm>
            <a:off x="1850295" y="606203"/>
            <a:ext cx="14587410" cy="9074594"/>
            <a:chOff x="2671890" y="606203"/>
            <a:chExt cx="14587410" cy="907459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965595" y="606203"/>
              <a:ext cx="7293705" cy="9074594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B714119-13EC-0698-1A34-C41853B35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671890" y="606203"/>
              <a:ext cx="7293705" cy="9074594"/>
            </a:xfrm>
            <a:prstGeom prst="rect">
              <a:avLst/>
            </a:prstGeom>
          </p:spPr>
        </p:pic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78844E4-2127-76FE-AEA8-7F900CB54596}"/>
              </a:ext>
            </a:extLst>
          </p:cNvPr>
          <p:cNvSpPr txBox="1"/>
          <p:nvPr/>
        </p:nvSpPr>
        <p:spPr>
          <a:xfrm>
            <a:off x="5638800" y="1181100"/>
            <a:ext cx="7162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8748B5BB-B960-DC2B-04FD-1B82701612EC}"/>
                  </a:ext>
                </a:extLst>
              </p:cNvPr>
              <p:cNvSpPr txBox="1"/>
              <p:nvPr/>
            </p:nvSpPr>
            <p:spPr>
              <a:xfrm>
                <a:off x="3467100" y="2628900"/>
                <a:ext cx="11353800" cy="589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tr.54)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ẩn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+2&lt;0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+1)≤0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8748B5BB-B960-DC2B-04FD-1B82701612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7100" y="2628900"/>
                <a:ext cx="11353800" cy="5898538"/>
              </a:xfrm>
              <a:prstGeom prst="rect">
                <a:avLst/>
              </a:prstGeom>
              <a:blipFill>
                <a:blip r:embed="rId7"/>
                <a:stretch>
                  <a:fillRect l="-1933" r="-1880" b="-3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636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6550" b="2655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9206980">
            <a:off x="406052" y="8337761"/>
            <a:ext cx="1287095" cy="17334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119614">
            <a:off x="17568024" y="-912"/>
            <a:ext cx="301730" cy="1871196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B17DB5E6-1BAD-94D6-A56E-EE654D63BDB1}"/>
              </a:ext>
            </a:extLst>
          </p:cNvPr>
          <p:cNvGrpSpPr/>
          <p:nvPr/>
        </p:nvGrpSpPr>
        <p:grpSpPr>
          <a:xfrm>
            <a:off x="-130120" y="-1"/>
            <a:ext cx="18548238" cy="9899646"/>
            <a:chOff x="-513891" y="-4762"/>
            <a:chExt cx="18548238" cy="9899646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8211426" y="0"/>
              <a:ext cx="9822921" cy="9894884"/>
            </a:xfrm>
            <a:prstGeom prst="rect">
              <a:avLst/>
            </a:prstGeom>
          </p:spPr>
        </p:pic>
        <p:pic>
          <p:nvPicPr>
            <p:cNvPr id="3" name="Picture 4">
              <a:extLst>
                <a:ext uri="{FF2B5EF4-FFF2-40B4-BE49-F238E27FC236}">
                  <a16:creationId xmlns:a16="http://schemas.microsoft.com/office/drawing/2014/main" id="{396F116D-7A39-C0AE-9967-D624A0BC1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-513891" y="-4762"/>
              <a:ext cx="9822921" cy="9894884"/>
            </a:xfrm>
            <a:prstGeom prst="rect">
              <a:avLst/>
            </a:prstGeom>
          </p:spPr>
        </p:pic>
      </p:grpSp>
      <p:sp>
        <p:nvSpPr>
          <p:cNvPr id="8" name="Bong bóng Lời nói: Hình bầu dục 7">
            <a:extLst>
              <a:ext uri="{FF2B5EF4-FFF2-40B4-BE49-F238E27FC236}">
                <a16:creationId xmlns:a16="http://schemas.microsoft.com/office/drawing/2014/main" id="{14825695-5BCA-4A5F-BCF9-D76ED577C9F1}"/>
              </a:ext>
            </a:extLst>
          </p:cNvPr>
          <p:cNvSpPr/>
          <p:nvPr/>
        </p:nvSpPr>
        <p:spPr>
          <a:xfrm>
            <a:off x="8001000" y="1409700"/>
            <a:ext cx="2286000" cy="1143000"/>
          </a:xfrm>
          <a:prstGeom prst="wedgeEllipseCallout">
            <a:avLst/>
          </a:prstGeom>
          <a:solidFill>
            <a:srgbClr val="FA6E6E"/>
          </a:solidFill>
          <a:ln>
            <a:solidFill>
              <a:srgbClr val="FA6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E1ED2C67-1595-3736-EAF2-9D8DD71A1B76}"/>
                  </a:ext>
                </a:extLst>
              </p:cNvPr>
              <p:cNvSpPr txBox="1"/>
              <p:nvPr/>
            </p:nvSpPr>
            <p:spPr>
              <a:xfrm>
                <a:off x="2072219" y="2619497"/>
                <a:ext cx="14143561" cy="6257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−2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+2&lt;0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không là bất phương trình bậc hai một ẩn vì bậc của bất phương trình này là bậc 1.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nl-NL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e>
                    </m:rad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𝑦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+1)≤0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là bất phương trình bậc hai một ẩn vì bậc của bất phương trình này là bậc 2 và có đúng 1 ẩn là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≥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không là bất phương trình bậc hai một ẩn vì có 2 ẩn là x và y.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E1ED2C67-1595-3736-EAF2-9D8DD71A1B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2219" y="2619497"/>
                <a:ext cx="14143561" cy="6257803"/>
              </a:xfrm>
              <a:prstGeom prst="rect">
                <a:avLst/>
              </a:prstGeom>
              <a:blipFill>
                <a:blip r:embed="rId9"/>
                <a:stretch>
                  <a:fillRect l="-1552" r="-2543" b="-33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888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6550" b="2655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575018">
            <a:off x="8883764" y="-326338"/>
            <a:ext cx="1092934" cy="15179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428240">
            <a:off x="664159" y="1735194"/>
            <a:ext cx="1092934" cy="15179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428240">
            <a:off x="1809676" y="8595941"/>
            <a:ext cx="1092934" cy="151796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575018">
            <a:off x="16361665" y="7181131"/>
            <a:ext cx="1092934" cy="1517964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DEDE7FED-817F-889D-215E-3AA10562337D}"/>
              </a:ext>
            </a:extLst>
          </p:cNvPr>
          <p:cNvGrpSpPr/>
          <p:nvPr/>
        </p:nvGrpSpPr>
        <p:grpSpPr>
          <a:xfrm>
            <a:off x="1329406" y="-24046"/>
            <a:ext cx="16201650" cy="11207768"/>
            <a:chOff x="1854014" y="1774047"/>
            <a:chExt cx="16201650" cy="11207768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6C2CDF95-445A-00FF-716A-148CC1E1F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92407">
              <a:off x="1854014" y="1774047"/>
              <a:ext cx="16201650" cy="11207768"/>
            </a:xfrm>
            <a:custGeom>
              <a:avLst/>
              <a:gdLst>
                <a:gd name="connsiteX0" fmla="*/ -832 w 16201650"/>
                <a:gd name="connsiteY0" fmla="*/ -519 h 11207768"/>
                <a:gd name="connsiteX1" fmla="*/ 16200819 w 16201650"/>
                <a:gd name="connsiteY1" fmla="*/ -519 h 11207768"/>
                <a:gd name="connsiteX2" fmla="*/ 16200819 w 16201650"/>
                <a:gd name="connsiteY2" fmla="*/ 11207249 h 11207768"/>
                <a:gd name="connsiteX3" fmla="*/ -832 w 16201650"/>
                <a:gd name="connsiteY3" fmla="*/ 11207249 h 112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01650" h="11207768">
                  <a:moveTo>
                    <a:pt x="-832" y="-519"/>
                  </a:moveTo>
                  <a:lnTo>
                    <a:pt x="16200819" y="-519"/>
                  </a:lnTo>
                  <a:lnTo>
                    <a:pt x="16200819" y="11207249"/>
                  </a:lnTo>
                  <a:lnTo>
                    <a:pt x="-832" y="11207249"/>
                  </a:lnTo>
                  <a:close/>
                </a:path>
              </a:pathLst>
            </a:custGeom>
          </p:spPr>
        </p:pic>
        <p:sp>
          <p:nvSpPr>
            <p:cNvPr id="6" name="Hình tự do: Hình 5">
              <a:extLst>
                <a:ext uri="{FF2B5EF4-FFF2-40B4-BE49-F238E27FC236}">
                  <a16:creationId xmlns:a16="http://schemas.microsoft.com/office/drawing/2014/main" id="{C0005022-02A8-CA7A-342F-3C5B0EF56EA8}"/>
                </a:ext>
              </a:extLst>
            </p:cNvPr>
            <p:cNvSpPr/>
            <p:nvPr/>
          </p:nvSpPr>
          <p:spPr>
            <a:xfrm rot="21586407">
              <a:off x="3209390" y="3012899"/>
              <a:ext cx="13555932" cy="7883684"/>
            </a:xfrm>
            <a:custGeom>
              <a:avLst/>
              <a:gdLst>
                <a:gd name="connsiteX0" fmla="*/ 0 w 13555932"/>
                <a:gd name="connsiteY0" fmla="*/ 0 h 7883684"/>
                <a:gd name="connsiteX1" fmla="*/ 13555932 w 13555932"/>
                <a:gd name="connsiteY1" fmla="*/ 0 h 7883684"/>
                <a:gd name="connsiteX2" fmla="*/ 13555932 w 13555932"/>
                <a:gd name="connsiteY2" fmla="*/ 7883684 h 7883684"/>
                <a:gd name="connsiteX3" fmla="*/ 0 w 13555932"/>
                <a:gd name="connsiteY3" fmla="*/ 7883684 h 7883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55932" h="7883684">
                  <a:moveTo>
                    <a:pt x="0" y="0"/>
                  </a:moveTo>
                  <a:lnTo>
                    <a:pt x="13555932" y="0"/>
                  </a:lnTo>
                  <a:lnTo>
                    <a:pt x="13555932" y="7883684"/>
                  </a:lnTo>
                  <a:lnTo>
                    <a:pt x="0" y="7883684"/>
                  </a:lnTo>
                  <a:close/>
                </a:path>
              </a:pathLst>
            </a:custGeom>
            <a:solidFill>
              <a:srgbClr val="FFFAEF"/>
            </a:solidFill>
            <a:ln w="299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855B39B5-FEDF-2395-9F17-309DA44C9AA1}"/>
              </a:ext>
            </a:extLst>
          </p:cNvPr>
          <p:cNvSpPr/>
          <p:nvPr/>
        </p:nvSpPr>
        <p:spPr>
          <a:xfrm rot="292407">
            <a:off x="15496632" y="978384"/>
            <a:ext cx="685167" cy="1781811"/>
          </a:xfrm>
          <a:custGeom>
            <a:avLst/>
            <a:gdLst>
              <a:gd name="connsiteX0" fmla="*/ 929569 w 1610932"/>
              <a:gd name="connsiteY0" fmla="*/ 0 h 2849600"/>
              <a:gd name="connsiteX1" fmla="*/ 618113 w 1610932"/>
              <a:gd name="connsiteY1" fmla="*/ 0 h 2849600"/>
              <a:gd name="connsiteX2" fmla="*/ 0 w 1610932"/>
              <a:gd name="connsiteY2" fmla="*/ 395054 h 2849600"/>
              <a:gd name="connsiteX3" fmla="*/ 282677 w 1610932"/>
              <a:gd name="connsiteY3" fmla="*/ 369876 h 2849600"/>
              <a:gd name="connsiteX4" fmla="*/ 618113 w 1610932"/>
              <a:gd name="connsiteY4" fmla="*/ 223304 h 2849600"/>
              <a:gd name="connsiteX5" fmla="*/ 929569 w 1610932"/>
              <a:gd name="connsiteY5" fmla="*/ 223304 h 2849600"/>
              <a:gd name="connsiteX6" fmla="*/ 1388208 w 1610932"/>
              <a:gd name="connsiteY6" fmla="*/ 682202 h 2849600"/>
              <a:gd name="connsiteX7" fmla="*/ 1388208 w 1610932"/>
              <a:gd name="connsiteY7" fmla="*/ 2298384 h 2849600"/>
              <a:gd name="connsiteX8" fmla="*/ 1058467 w 1610932"/>
              <a:gd name="connsiteY8" fmla="*/ 2628095 h 2849600"/>
              <a:gd name="connsiteX9" fmla="*/ 728726 w 1610932"/>
              <a:gd name="connsiteY9" fmla="*/ 2298384 h 2849600"/>
              <a:gd name="connsiteX10" fmla="*/ 728726 w 1610932"/>
              <a:gd name="connsiteY10" fmla="*/ 1217832 h 2849600"/>
              <a:gd name="connsiteX11" fmla="*/ 622852 w 1610932"/>
              <a:gd name="connsiteY11" fmla="*/ 1100393 h 2849600"/>
              <a:gd name="connsiteX12" fmla="*/ 505403 w 1610932"/>
              <a:gd name="connsiteY12" fmla="*/ 1206258 h 2849600"/>
              <a:gd name="connsiteX13" fmla="*/ 505403 w 1610932"/>
              <a:gd name="connsiteY13" fmla="*/ 1217832 h 2849600"/>
              <a:gd name="connsiteX14" fmla="*/ 505403 w 1610932"/>
              <a:gd name="connsiteY14" fmla="*/ 2296885 h 2849600"/>
              <a:gd name="connsiteX15" fmla="*/ 1058168 w 1610932"/>
              <a:gd name="connsiteY15" fmla="*/ 2849601 h 2849600"/>
              <a:gd name="connsiteX16" fmla="*/ 1610933 w 1610932"/>
              <a:gd name="connsiteY16" fmla="*/ 2296885 h 2849600"/>
              <a:gd name="connsiteX17" fmla="*/ 1610932 w 1610932"/>
              <a:gd name="connsiteY17" fmla="*/ 682202 h 2849600"/>
              <a:gd name="connsiteX18" fmla="*/ 929568 w 1610932"/>
              <a:gd name="connsiteY18" fmla="*/ 0 h 284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10932" h="2849600">
                <a:moveTo>
                  <a:pt x="929569" y="0"/>
                </a:moveTo>
                <a:lnTo>
                  <a:pt x="618113" y="0"/>
                </a:lnTo>
                <a:cubicBezTo>
                  <a:pt x="352822" y="447"/>
                  <a:pt x="111800" y="154492"/>
                  <a:pt x="0" y="395054"/>
                </a:cubicBezTo>
                <a:lnTo>
                  <a:pt x="282677" y="369876"/>
                </a:lnTo>
                <a:cubicBezTo>
                  <a:pt x="369256" y="276524"/>
                  <a:pt x="490788" y="223420"/>
                  <a:pt x="618113" y="223304"/>
                </a:cubicBezTo>
                <a:lnTo>
                  <a:pt x="929569" y="223304"/>
                </a:lnTo>
                <a:cubicBezTo>
                  <a:pt x="1182917" y="223470"/>
                  <a:pt x="1388208" y="428877"/>
                  <a:pt x="1388208" y="682202"/>
                </a:cubicBezTo>
                <a:lnTo>
                  <a:pt x="1388208" y="2298384"/>
                </a:lnTo>
                <a:cubicBezTo>
                  <a:pt x="1388208" y="2480478"/>
                  <a:pt x="1240578" y="2628095"/>
                  <a:pt x="1058467" y="2628095"/>
                </a:cubicBezTo>
                <a:cubicBezTo>
                  <a:pt x="876356" y="2628095"/>
                  <a:pt x="728726" y="2480478"/>
                  <a:pt x="728726" y="2298384"/>
                </a:cubicBezTo>
                <a:lnTo>
                  <a:pt x="728726" y="1217832"/>
                </a:lnTo>
                <a:cubicBezTo>
                  <a:pt x="731923" y="1156168"/>
                  <a:pt x="684521" y="1103589"/>
                  <a:pt x="622852" y="1100393"/>
                </a:cubicBezTo>
                <a:cubicBezTo>
                  <a:pt x="561183" y="1097197"/>
                  <a:pt x="508599" y="1144594"/>
                  <a:pt x="505403" y="1206258"/>
                </a:cubicBezTo>
                <a:cubicBezTo>
                  <a:pt x="505203" y="1210113"/>
                  <a:pt x="505203" y="1213976"/>
                  <a:pt x="505403" y="1217832"/>
                </a:cubicBezTo>
                <a:lnTo>
                  <a:pt x="505403" y="2296885"/>
                </a:lnTo>
                <a:cubicBezTo>
                  <a:pt x="505403" y="2602141"/>
                  <a:pt x="752884" y="2849601"/>
                  <a:pt x="1058168" y="2849601"/>
                </a:cubicBezTo>
                <a:cubicBezTo>
                  <a:pt x="1363452" y="2849601"/>
                  <a:pt x="1610933" y="2602141"/>
                  <a:pt x="1610933" y="2296885"/>
                </a:cubicBezTo>
                <a:lnTo>
                  <a:pt x="1610932" y="682202"/>
                </a:lnTo>
                <a:cubicBezTo>
                  <a:pt x="1610603" y="305919"/>
                  <a:pt x="1305883" y="826"/>
                  <a:pt x="929568" y="0"/>
                </a:cubicBezTo>
                <a:close/>
              </a:path>
            </a:pathLst>
          </a:custGeom>
          <a:solidFill>
            <a:srgbClr val="FF8F8F"/>
          </a:solidFill>
          <a:ln w="2996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F26418A6-29EB-EE59-D9A4-6F78AA86FE54}"/>
                  </a:ext>
                </a:extLst>
              </p:cNvPr>
              <p:cNvSpPr txBox="1"/>
              <p:nvPr/>
            </p:nvSpPr>
            <p:spPr>
              <a:xfrm>
                <a:off x="5848831" y="1820542"/>
                <a:ext cx="7162800" cy="66722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3 (SGK – tr.54)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−5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+3&gt;0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+8≤0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4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−12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+9&lt;0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−3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+7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−4≥0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F26418A6-29EB-EE59-D9A4-6F78AA86FE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8831" y="1820542"/>
                <a:ext cx="7162800" cy="6672211"/>
              </a:xfrm>
              <a:prstGeom prst="rect">
                <a:avLst/>
              </a:prstGeom>
              <a:blipFill>
                <a:blip r:embed="rId6"/>
                <a:stretch>
                  <a:fillRect l="-2979" r="-3064" b="-30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333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6550" b="2655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031053">
            <a:off x="739801" y="7232690"/>
            <a:ext cx="664940" cy="33040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808319">
            <a:off x="16511129" y="105958"/>
            <a:ext cx="1496340" cy="2114968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2E8079ED-FA58-5724-20BB-B876210BA9F5}"/>
              </a:ext>
            </a:extLst>
          </p:cNvPr>
          <p:cNvGrpSpPr/>
          <p:nvPr/>
        </p:nvGrpSpPr>
        <p:grpSpPr>
          <a:xfrm>
            <a:off x="0" y="606203"/>
            <a:ext cx="18287999" cy="9074594"/>
            <a:chOff x="1028700" y="606203"/>
            <a:chExt cx="14587410" cy="907459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1028700" y="606203"/>
              <a:ext cx="7293705" cy="9074594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6EDAACC-A8F8-1B70-62B2-7D44D63AC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8322405" y="606203"/>
              <a:ext cx="7293705" cy="9074594"/>
            </a:xfrm>
            <a:prstGeom prst="rect">
              <a:avLst/>
            </a:prstGeom>
          </p:spPr>
        </p:pic>
      </p:grpSp>
      <p:sp>
        <p:nvSpPr>
          <p:cNvPr id="8" name="Bong bóng Lời nói: Hình bầu dục 7">
            <a:extLst>
              <a:ext uri="{FF2B5EF4-FFF2-40B4-BE49-F238E27FC236}">
                <a16:creationId xmlns:a16="http://schemas.microsoft.com/office/drawing/2014/main" id="{ED093B0D-6C52-9024-CD6A-B8373831DB6A}"/>
              </a:ext>
            </a:extLst>
          </p:cNvPr>
          <p:cNvSpPr/>
          <p:nvPr/>
        </p:nvSpPr>
        <p:spPr>
          <a:xfrm>
            <a:off x="8035878" y="463746"/>
            <a:ext cx="2286000" cy="1143000"/>
          </a:xfrm>
          <a:prstGeom prst="wedgeEllipseCallout">
            <a:avLst/>
          </a:prstGeom>
          <a:solidFill>
            <a:srgbClr val="FA6E6E"/>
          </a:solidFill>
          <a:ln>
            <a:solidFill>
              <a:srgbClr val="FA6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D527F8E0-6D56-ED2D-3D85-3D41EF799D04}"/>
                  </a:ext>
                </a:extLst>
              </p:cNvPr>
              <p:cNvSpPr txBox="1"/>
              <p:nvPr/>
            </p:nvSpPr>
            <p:spPr>
              <a:xfrm>
                <a:off x="1856014" y="1375469"/>
                <a:ext cx="14824122" cy="69102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5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3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&gt;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vi-VN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-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Xét tam thức bậc hai </a:t>
                </a:r>
                <a:r>
                  <a:rPr lang="nl-NL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f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(x) =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 baseline="30000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5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có 2 nghiệm phân biệt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1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&gt;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vi-VN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-BXD</a:t>
                </a:r>
              </a:p>
              <a:p>
                <a:pPr algn="just"/>
                <a:endParaRPr lang="vi-VN" sz="4000" dirty="0">
                  <a:latin typeface="Arial" panose="020B0604020202020204" pitchFamily="34" charset="0"/>
                  <a:ea typeface="Yu Mincho" panose="02020400000000000000" pitchFamily="18" charset="-128"/>
                  <a:cs typeface="Arial" panose="020B0604020202020204" pitchFamily="34" charset="0"/>
                </a:endParaRPr>
              </a:p>
              <a:p>
                <a:pPr algn="just"/>
                <a:endParaRPr lang="vi-VN" sz="4000" dirty="0">
                  <a:effectLst/>
                  <a:latin typeface="Arial" panose="020B0604020202020204" pitchFamily="34" charset="0"/>
                  <a:ea typeface="Yu Mincho" panose="02020400000000000000" pitchFamily="18" charset="-128"/>
                  <a:cs typeface="Arial" panose="020B0604020202020204" pitchFamily="34" charset="0"/>
                </a:endParaRPr>
              </a:p>
              <a:p>
                <a:pPr algn="just"/>
                <a:endParaRPr lang="vi-VN" sz="4000" dirty="0">
                  <a:latin typeface="Arial" panose="020B0604020202020204" pitchFamily="34" charset="0"/>
                  <a:ea typeface="Yu Mincho" panose="02020400000000000000" pitchFamily="18" charset="-128"/>
                  <a:cs typeface="Arial" panose="020B0604020202020204" pitchFamily="34" charset="0"/>
                </a:endParaRPr>
              </a:p>
              <a:p>
                <a:pPr algn="just"/>
                <a:r>
                  <a:rPr lang="vi-VN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-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Vậy tập nghiệm của bất phương trình trên là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(−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∞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1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)∪</m:t>
                    </m:r>
                    <m:d>
                      <m:dPr>
                        <m:ctrlPr>
                          <a:rPr lang="nl-NL" sz="400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nl-NL" sz="4000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;+</m:t>
                        </m:r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</m:e>
                    </m:d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D527F8E0-6D56-ED2D-3D85-3D41EF799D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6014" y="1375469"/>
                <a:ext cx="14824122" cy="6910290"/>
              </a:xfrm>
              <a:prstGeom prst="rect">
                <a:avLst/>
              </a:prstGeom>
              <a:blipFill>
                <a:blip r:embed="rId9"/>
                <a:stretch>
                  <a:fillRect l="-1439" r="-1480" b="-61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Bảng 26">
                <a:extLst>
                  <a:ext uri="{FF2B5EF4-FFF2-40B4-BE49-F238E27FC236}">
                    <a16:creationId xmlns:a16="http://schemas.microsoft.com/office/drawing/2014/main" id="{02561F21-73AA-DC56-5187-05EA9CF83B2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84792625"/>
                  </p:ext>
                </p:extLst>
              </p:nvPr>
            </p:nvGraphicFramePr>
            <p:xfrm>
              <a:off x="3476902" y="4914900"/>
              <a:ext cx="12192000" cy="189342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87193">
                      <a:extLst>
                        <a:ext uri="{9D8B030D-6E8A-4147-A177-3AD203B41FA5}">
                          <a16:colId xmlns:a16="http://schemas.microsoft.com/office/drawing/2014/main" val="1016319745"/>
                        </a:ext>
                      </a:extLst>
                    </a:gridCol>
                    <a:gridCol w="10404807">
                      <a:extLst>
                        <a:ext uri="{9D8B030D-6E8A-4147-A177-3AD203B41FA5}">
                          <a16:colId xmlns:a16="http://schemas.microsoft.com/office/drawing/2014/main" val="1419396114"/>
                        </a:ext>
                      </a:extLst>
                    </a:gridCol>
                  </a:tblGrid>
                  <a:tr h="93990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4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r>
                            <a:rPr lang="en-US" sz="4000" dirty="0"/>
                            <a:t>              </a:t>
                          </a:r>
                          <a:r>
                            <a:rPr lang="en-US" sz="4000" baseline="0" dirty="0"/>
                            <a:t>  </a:t>
                          </a:r>
                          <a:r>
                            <a:rPr lang="en-US" sz="4000" dirty="0"/>
                            <a:t>   </a:t>
                          </a:r>
                          <a14:m>
                            <m:oMath xmlns:m="http://schemas.openxmlformats.org/officeDocument/2006/math">
                              <m:r>
                                <a:rPr lang="vi-VN" sz="4000" b="0" i="0" dirty="0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vi-VN" sz="4000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vi-VN" sz="4000" b="0" i="0" dirty="0" smtClean="0">
                                  <a:latin typeface="Cambria Math" panose="02040503050406030204" pitchFamily="18" charset="0"/>
                                </a:rPr>
                                <m:t>                          </m:t>
                              </m:r>
                              <m:f>
                                <m:fPr>
                                  <m:ctrlPr>
                                    <a:rPr lang="en-US" sz="4000" i="1" smtClean="0">
                                      <a:effectLst/>
                                      <a:latin typeface="Cambria Math" panose="02040503050406030204" pitchFamily="18" charset="0"/>
                                      <a:ea typeface="Yu Mincho" panose="02020400000000000000" pitchFamily="18" charset="-128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l-NL" sz="4000" i="1">
                                      <a:effectLst/>
                                      <a:latin typeface="Cambria Math" panose="02040503050406030204" pitchFamily="18" charset="0"/>
                                      <a:ea typeface="Yu Mincho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nl-NL" sz="4000" i="1">
                                      <a:effectLst/>
                                      <a:latin typeface="Cambria Math" panose="02040503050406030204" pitchFamily="18" charset="0"/>
                                      <a:ea typeface="Yu Mincho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4000" b="0" i="1" smtClean="0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                     </m:t>
                              </m:r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endParaRPr lang="en-US" sz="4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09323875"/>
                      </a:ext>
                    </a:extLst>
                  </a:tr>
                  <a:tr h="93990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4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4000" b="0" dirty="0"/>
                            <a:t>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oMath>
                          </a14:m>
                          <a:r>
                            <a:rPr lang="en-US" sz="4000" dirty="0"/>
                            <a:t>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en-US" sz="4000" dirty="0"/>
                            <a:t>           </a:t>
                          </a:r>
                          <a:r>
                            <a:rPr lang="vi-VN" sz="4000" dirty="0"/>
                            <a:t>-</a:t>
                          </a:r>
                          <a:r>
                            <a:rPr lang="en-US" sz="4000" dirty="0"/>
                            <a:t>         </a:t>
                          </a:r>
                          <a:r>
                            <a:rPr lang="vi-VN" sz="4000" dirty="0"/>
                            <a:t>  </a:t>
                          </a:r>
                          <a:r>
                            <a:rPr lang="en-US" sz="4000" dirty="0"/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en-US" sz="4000" dirty="0"/>
                            <a:t>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oMath>
                          </a14:m>
                          <a:endParaRPr lang="en-US" sz="4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388107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Bảng 26">
                <a:extLst>
                  <a:ext uri="{FF2B5EF4-FFF2-40B4-BE49-F238E27FC236}">
                    <a16:creationId xmlns:a16="http://schemas.microsoft.com/office/drawing/2014/main" id="{02561F21-73AA-DC56-5187-05EA9CF83B2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84792625"/>
                  </p:ext>
                </p:extLst>
              </p:nvPr>
            </p:nvGraphicFramePr>
            <p:xfrm>
              <a:off x="3476902" y="4914900"/>
              <a:ext cx="12192000" cy="189342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87193">
                      <a:extLst>
                        <a:ext uri="{9D8B030D-6E8A-4147-A177-3AD203B41FA5}">
                          <a16:colId xmlns:a16="http://schemas.microsoft.com/office/drawing/2014/main" val="1016319745"/>
                        </a:ext>
                      </a:extLst>
                    </a:gridCol>
                    <a:gridCol w="10404807">
                      <a:extLst>
                        <a:ext uri="{9D8B030D-6E8A-4147-A177-3AD203B41FA5}">
                          <a16:colId xmlns:a16="http://schemas.microsoft.com/office/drawing/2014/main" val="1419396114"/>
                        </a:ext>
                      </a:extLst>
                    </a:gridCol>
                  </a:tblGrid>
                  <a:tr h="953516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>
                        <a:blipFill>
                          <a:blip r:embed="rId10"/>
                          <a:stretch>
                            <a:fillRect l="-341" t="-637" r="-583618" b="-993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>
                        <a:blipFill>
                          <a:blip r:embed="rId10"/>
                          <a:stretch>
                            <a:fillRect l="-17213" t="-637" r="-117" b="-9936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09323875"/>
                      </a:ext>
                    </a:extLst>
                  </a:tr>
                  <a:tr h="939905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>
                        <a:blipFill>
                          <a:blip r:embed="rId10"/>
                          <a:stretch>
                            <a:fillRect l="-341" t="-102597" r="-583618" b="-129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>
                        <a:blipFill>
                          <a:blip r:embed="rId10"/>
                          <a:stretch>
                            <a:fillRect l="-17213" t="-102597" r="-117" b="-129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3881072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14165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6550" b="2655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834715">
            <a:off x="979424" y="1860021"/>
            <a:ext cx="507406" cy="31467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079447">
            <a:off x="16811567" y="6014512"/>
            <a:ext cx="507406" cy="31467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837110">
            <a:off x="11414479" y="-335858"/>
            <a:ext cx="341583" cy="211834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804222">
            <a:off x="1527165" y="-1091694"/>
            <a:ext cx="335353" cy="20797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259718">
            <a:off x="17606633" y="-786858"/>
            <a:ext cx="341583" cy="211834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26108">
            <a:off x="2904276" y="6529365"/>
            <a:ext cx="618662" cy="383666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267215">
            <a:off x="5538412" y="6294898"/>
            <a:ext cx="618662" cy="383666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500668">
            <a:off x="15302354" y="9227829"/>
            <a:ext cx="341583" cy="2118342"/>
          </a:xfrm>
          <a:prstGeom prst="rect">
            <a:avLst/>
          </a:prstGeom>
        </p:spPr>
      </p:pic>
      <p:grpSp>
        <p:nvGrpSpPr>
          <p:cNvPr id="19" name="Nhóm 18">
            <a:extLst>
              <a:ext uri="{FF2B5EF4-FFF2-40B4-BE49-F238E27FC236}">
                <a16:creationId xmlns:a16="http://schemas.microsoft.com/office/drawing/2014/main" id="{0E052D2F-5FBC-3500-8DD6-018F83CE77ED}"/>
              </a:ext>
            </a:extLst>
          </p:cNvPr>
          <p:cNvGrpSpPr/>
          <p:nvPr/>
        </p:nvGrpSpPr>
        <p:grpSpPr>
          <a:xfrm>
            <a:off x="-381000" y="-460384"/>
            <a:ext cx="18763361" cy="11207768"/>
            <a:chOff x="1360271" y="1868477"/>
            <a:chExt cx="16201650" cy="11207768"/>
          </a:xfrm>
        </p:grpSpPr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A8E21FF1-7591-8FE7-39A9-88C41F4E5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92407">
              <a:off x="1360271" y="1868477"/>
              <a:ext cx="16201650" cy="11207768"/>
            </a:xfrm>
            <a:custGeom>
              <a:avLst/>
              <a:gdLst>
                <a:gd name="connsiteX0" fmla="*/ -832 w 16201650"/>
                <a:gd name="connsiteY0" fmla="*/ -519 h 11207768"/>
                <a:gd name="connsiteX1" fmla="*/ 16200819 w 16201650"/>
                <a:gd name="connsiteY1" fmla="*/ -519 h 11207768"/>
                <a:gd name="connsiteX2" fmla="*/ 16200819 w 16201650"/>
                <a:gd name="connsiteY2" fmla="*/ 11207249 h 11207768"/>
                <a:gd name="connsiteX3" fmla="*/ -832 w 16201650"/>
                <a:gd name="connsiteY3" fmla="*/ 11207249 h 112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01650" h="11207768">
                  <a:moveTo>
                    <a:pt x="-832" y="-519"/>
                  </a:moveTo>
                  <a:lnTo>
                    <a:pt x="16200819" y="-519"/>
                  </a:lnTo>
                  <a:lnTo>
                    <a:pt x="16200819" y="11207249"/>
                  </a:lnTo>
                  <a:lnTo>
                    <a:pt x="-832" y="11207249"/>
                  </a:lnTo>
                  <a:close/>
                </a:path>
              </a:pathLst>
            </a:custGeom>
          </p:spPr>
        </p:pic>
        <p:sp>
          <p:nvSpPr>
            <p:cNvPr id="17" name="Hình tự do: Hình 16">
              <a:extLst>
                <a:ext uri="{FF2B5EF4-FFF2-40B4-BE49-F238E27FC236}">
                  <a16:creationId xmlns:a16="http://schemas.microsoft.com/office/drawing/2014/main" id="{BE6BFE5E-7028-0441-0FEF-31C33F344ADA}"/>
                </a:ext>
              </a:extLst>
            </p:cNvPr>
            <p:cNvSpPr/>
            <p:nvPr/>
          </p:nvSpPr>
          <p:spPr>
            <a:xfrm rot="21586407">
              <a:off x="2715647" y="3107329"/>
              <a:ext cx="13555932" cy="7883684"/>
            </a:xfrm>
            <a:custGeom>
              <a:avLst/>
              <a:gdLst>
                <a:gd name="connsiteX0" fmla="*/ 0 w 13555932"/>
                <a:gd name="connsiteY0" fmla="*/ 0 h 7883684"/>
                <a:gd name="connsiteX1" fmla="*/ 13555932 w 13555932"/>
                <a:gd name="connsiteY1" fmla="*/ 0 h 7883684"/>
                <a:gd name="connsiteX2" fmla="*/ 13555932 w 13555932"/>
                <a:gd name="connsiteY2" fmla="*/ 7883684 h 7883684"/>
                <a:gd name="connsiteX3" fmla="*/ 0 w 13555932"/>
                <a:gd name="connsiteY3" fmla="*/ 7883684 h 7883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55932" h="7883684">
                  <a:moveTo>
                    <a:pt x="0" y="0"/>
                  </a:moveTo>
                  <a:lnTo>
                    <a:pt x="13555932" y="0"/>
                  </a:lnTo>
                  <a:lnTo>
                    <a:pt x="13555932" y="7883684"/>
                  </a:lnTo>
                  <a:lnTo>
                    <a:pt x="0" y="7883684"/>
                  </a:lnTo>
                  <a:close/>
                </a:path>
              </a:pathLst>
            </a:custGeom>
            <a:solidFill>
              <a:srgbClr val="FFFAEF"/>
            </a:solidFill>
            <a:ln w="299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8" name="Hình tự do: Hình 17">
            <a:extLst>
              <a:ext uri="{FF2B5EF4-FFF2-40B4-BE49-F238E27FC236}">
                <a16:creationId xmlns:a16="http://schemas.microsoft.com/office/drawing/2014/main" id="{5EAC3EBF-6940-1776-9750-38D082B7AF85}"/>
              </a:ext>
            </a:extLst>
          </p:cNvPr>
          <p:cNvSpPr/>
          <p:nvPr/>
        </p:nvSpPr>
        <p:spPr>
          <a:xfrm rot="292407">
            <a:off x="15864440" y="557128"/>
            <a:ext cx="902214" cy="1755188"/>
          </a:xfrm>
          <a:custGeom>
            <a:avLst/>
            <a:gdLst>
              <a:gd name="connsiteX0" fmla="*/ 929569 w 1610932"/>
              <a:gd name="connsiteY0" fmla="*/ 0 h 2849600"/>
              <a:gd name="connsiteX1" fmla="*/ 618113 w 1610932"/>
              <a:gd name="connsiteY1" fmla="*/ 0 h 2849600"/>
              <a:gd name="connsiteX2" fmla="*/ 0 w 1610932"/>
              <a:gd name="connsiteY2" fmla="*/ 395054 h 2849600"/>
              <a:gd name="connsiteX3" fmla="*/ 282677 w 1610932"/>
              <a:gd name="connsiteY3" fmla="*/ 369876 h 2849600"/>
              <a:gd name="connsiteX4" fmla="*/ 618113 w 1610932"/>
              <a:gd name="connsiteY4" fmla="*/ 223304 h 2849600"/>
              <a:gd name="connsiteX5" fmla="*/ 929569 w 1610932"/>
              <a:gd name="connsiteY5" fmla="*/ 223304 h 2849600"/>
              <a:gd name="connsiteX6" fmla="*/ 1388208 w 1610932"/>
              <a:gd name="connsiteY6" fmla="*/ 682202 h 2849600"/>
              <a:gd name="connsiteX7" fmla="*/ 1388208 w 1610932"/>
              <a:gd name="connsiteY7" fmla="*/ 2298384 h 2849600"/>
              <a:gd name="connsiteX8" fmla="*/ 1058467 w 1610932"/>
              <a:gd name="connsiteY8" fmla="*/ 2628095 h 2849600"/>
              <a:gd name="connsiteX9" fmla="*/ 728726 w 1610932"/>
              <a:gd name="connsiteY9" fmla="*/ 2298384 h 2849600"/>
              <a:gd name="connsiteX10" fmla="*/ 728726 w 1610932"/>
              <a:gd name="connsiteY10" fmla="*/ 1217832 h 2849600"/>
              <a:gd name="connsiteX11" fmla="*/ 622852 w 1610932"/>
              <a:gd name="connsiteY11" fmla="*/ 1100393 h 2849600"/>
              <a:gd name="connsiteX12" fmla="*/ 505403 w 1610932"/>
              <a:gd name="connsiteY12" fmla="*/ 1206258 h 2849600"/>
              <a:gd name="connsiteX13" fmla="*/ 505403 w 1610932"/>
              <a:gd name="connsiteY13" fmla="*/ 1217832 h 2849600"/>
              <a:gd name="connsiteX14" fmla="*/ 505403 w 1610932"/>
              <a:gd name="connsiteY14" fmla="*/ 2296885 h 2849600"/>
              <a:gd name="connsiteX15" fmla="*/ 1058168 w 1610932"/>
              <a:gd name="connsiteY15" fmla="*/ 2849601 h 2849600"/>
              <a:gd name="connsiteX16" fmla="*/ 1610933 w 1610932"/>
              <a:gd name="connsiteY16" fmla="*/ 2296885 h 2849600"/>
              <a:gd name="connsiteX17" fmla="*/ 1610932 w 1610932"/>
              <a:gd name="connsiteY17" fmla="*/ 682202 h 2849600"/>
              <a:gd name="connsiteX18" fmla="*/ 929568 w 1610932"/>
              <a:gd name="connsiteY18" fmla="*/ 0 h 284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10932" h="2849600">
                <a:moveTo>
                  <a:pt x="929569" y="0"/>
                </a:moveTo>
                <a:lnTo>
                  <a:pt x="618113" y="0"/>
                </a:lnTo>
                <a:cubicBezTo>
                  <a:pt x="352822" y="447"/>
                  <a:pt x="111800" y="154492"/>
                  <a:pt x="0" y="395054"/>
                </a:cubicBezTo>
                <a:lnTo>
                  <a:pt x="282677" y="369876"/>
                </a:lnTo>
                <a:cubicBezTo>
                  <a:pt x="369256" y="276524"/>
                  <a:pt x="490788" y="223420"/>
                  <a:pt x="618113" y="223304"/>
                </a:cubicBezTo>
                <a:lnTo>
                  <a:pt x="929569" y="223304"/>
                </a:lnTo>
                <a:cubicBezTo>
                  <a:pt x="1182917" y="223470"/>
                  <a:pt x="1388208" y="428877"/>
                  <a:pt x="1388208" y="682202"/>
                </a:cubicBezTo>
                <a:lnTo>
                  <a:pt x="1388208" y="2298384"/>
                </a:lnTo>
                <a:cubicBezTo>
                  <a:pt x="1388208" y="2480478"/>
                  <a:pt x="1240578" y="2628095"/>
                  <a:pt x="1058467" y="2628095"/>
                </a:cubicBezTo>
                <a:cubicBezTo>
                  <a:pt x="876356" y="2628095"/>
                  <a:pt x="728726" y="2480478"/>
                  <a:pt x="728726" y="2298384"/>
                </a:cubicBezTo>
                <a:lnTo>
                  <a:pt x="728726" y="1217832"/>
                </a:lnTo>
                <a:cubicBezTo>
                  <a:pt x="731923" y="1156168"/>
                  <a:pt x="684521" y="1103589"/>
                  <a:pt x="622852" y="1100393"/>
                </a:cubicBezTo>
                <a:cubicBezTo>
                  <a:pt x="561183" y="1097197"/>
                  <a:pt x="508599" y="1144594"/>
                  <a:pt x="505403" y="1206258"/>
                </a:cubicBezTo>
                <a:cubicBezTo>
                  <a:pt x="505203" y="1210113"/>
                  <a:pt x="505203" y="1213976"/>
                  <a:pt x="505403" y="1217832"/>
                </a:cubicBezTo>
                <a:lnTo>
                  <a:pt x="505403" y="2296885"/>
                </a:lnTo>
                <a:cubicBezTo>
                  <a:pt x="505403" y="2602141"/>
                  <a:pt x="752884" y="2849601"/>
                  <a:pt x="1058168" y="2849601"/>
                </a:cubicBezTo>
                <a:cubicBezTo>
                  <a:pt x="1363452" y="2849601"/>
                  <a:pt x="1610933" y="2602141"/>
                  <a:pt x="1610933" y="2296885"/>
                </a:cubicBezTo>
                <a:lnTo>
                  <a:pt x="1610932" y="682202"/>
                </a:lnTo>
                <a:cubicBezTo>
                  <a:pt x="1610603" y="305919"/>
                  <a:pt x="1305883" y="826"/>
                  <a:pt x="929568" y="0"/>
                </a:cubicBezTo>
                <a:close/>
              </a:path>
            </a:pathLst>
          </a:custGeom>
          <a:solidFill>
            <a:srgbClr val="FF8F8F"/>
          </a:solidFill>
          <a:ln w="2996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11A6B6E0-AAD1-AFC3-827E-093A7E054836}"/>
                  </a:ext>
                </a:extLst>
              </p:cNvPr>
              <p:cNvSpPr txBox="1"/>
              <p:nvPr/>
            </p:nvSpPr>
            <p:spPr>
              <a:xfrm>
                <a:off x="1233127" y="1058960"/>
                <a:ext cx="15480111" cy="62363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+8≤0 </m:t>
                    </m:r>
                  </m:oMath>
                </a14:m>
                <a:endParaRPr lang="nl-NL" sz="4000" dirty="0">
                  <a:effectLst/>
                  <a:latin typeface="Arial" panose="020B0604020202020204" pitchFamily="34" charset="0"/>
                  <a:ea typeface="Yu Mincho" panose="02020400000000000000" pitchFamily="18" charset="-128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-Xét tam thức bậc hai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0" smtClean="0">
                        <a:latin typeface="Cambria Math" panose="02040503050406030204" pitchFamily="18" charset="0"/>
                      </a:rPr>
                      <m:t>f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d>
                    <m:r>
                      <a:rPr lang="en-US" sz="40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+8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có hai nghiệm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nl-NL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−4</m:t>
                    </m:r>
                  </m:oMath>
                </a14:m>
                <a:r>
                  <a:rPr lang="nl-NL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nl-NL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và có hệ số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=−1&lt;0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-BXD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endParaRPr lang="nl-NL" sz="4000" dirty="0">
                  <a:effectLst/>
                  <a:latin typeface="Arial" panose="020B0604020202020204" pitchFamily="34" charset="0"/>
                  <a:ea typeface="Yu Mincho" panose="02020400000000000000" pitchFamily="18" charset="-128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-Vậy tập nghiệm của bất phương trình trên là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(−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∞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;4]∪[2;+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∞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11A6B6E0-AAD1-AFC3-827E-093A7E0548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3127" y="1058960"/>
                <a:ext cx="15480111" cy="6236387"/>
              </a:xfrm>
              <a:prstGeom prst="rect">
                <a:avLst/>
              </a:prstGeom>
              <a:blipFill>
                <a:blip r:embed="rId6"/>
                <a:stretch>
                  <a:fillRect l="-1378" r="-1378" b="-32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Bảng 26">
                <a:extLst>
                  <a:ext uri="{FF2B5EF4-FFF2-40B4-BE49-F238E27FC236}">
                    <a16:creationId xmlns:a16="http://schemas.microsoft.com/office/drawing/2014/main" id="{4F64E1AF-F1EF-47B0-8221-00104DA6D94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08768752"/>
                  </p:ext>
                </p:extLst>
              </p:nvPr>
            </p:nvGraphicFramePr>
            <p:xfrm>
              <a:off x="3080065" y="4164796"/>
              <a:ext cx="12192000" cy="187981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87193">
                      <a:extLst>
                        <a:ext uri="{9D8B030D-6E8A-4147-A177-3AD203B41FA5}">
                          <a16:colId xmlns:a16="http://schemas.microsoft.com/office/drawing/2014/main" val="1016319745"/>
                        </a:ext>
                      </a:extLst>
                    </a:gridCol>
                    <a:gridCol w="10404807">
                      <a:extLst>
                        <a:ext uri="{9D8B030D-6E8A-4147-A177-3AD203B41FA5}">
                          <a16:colId xmlns:a16="http://schemas.microsoft.com/office/drawing/2014/main" val="1419396114"/>
                        </a:ext>
                      </a:extLst>
                    </a:gridCol>
                  </a:tblGrid>
                  <a:tr h="93990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4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r>
                            <a:rPr lang="en-US" sz="4000" dirty="0"/>
                            <a:t>              </a:t>
                          </a:r>
                          <a:r>
                            <a:rPr lang="en-US" sz="4000" baseline="0" dirty="0"/>
                            <a:t>  </a:t>
                          </a:r>
                          <a:r>
                            <a:rPr lang="en-US" sz="4000" dirty="0"/>
                            <a:t>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0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4                        2                    +</m:t>
                              </m:r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endParaRPr lang="en-US" sz="4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09323875"/>
                      </a:ext>
                    </a:extLst>
                  </a:tr>
                  <a:tr h="93990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4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4000" b="0" dirty="0"/>
                            <a:t>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oMath>
                          </a14:m>
                          <a:r>
                            <a:rPr lang="en-US" sz="4000" dirty="0"/>
                            <a:t>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en-US" sz="4000" dirty="0"/>
                            <a:t>           +        </a:t>
                          </a:r>
                          <a:r>
                            <a:rPr lang="vi-VN" sz="4000" dirty="0"/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en-US" sz="4000" dirty="0"/>
                            <a:t>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oMath>
                          </a14:m>
                          <a:endParaRPr lang="en-US" sz="4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388107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Bảng 26">
                <a:extLst>
                  <a:ext uri="{FF2B5EF4-FFF2-40B4-BE49-F238E27FC236}">
                    <a16:creationId xmlns:a16="http://schemas.microsoft.com/office/drawing/2014/main" id="{4F64E1AF-F1EF-47B0-8221-00104DA6D94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08768752"/>
                  </p:ext>
                </p:extLst>
              </p:nvPr>
            </p:nvGraphicFramePr>
            <p:xfrm>
              <a:off x="3080065" y="4164796"/>
              <a:ext cx="12192000" cy="187981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87193">
                      <a:extLst>
                        <a:ext uri="{9D8B030D-6E8A-4147-A177-3AD203B41FA5}">
                          <a16:colId xmlns:a16="http://schemas.microsoft.com/office/drawing/2014/main" val="1016319745"/>
                        </a:ext>
                      </a:extLst>
                    </a:gridCol>
                    <a:gridCol w="10404807">
                      <a:extLst>
                        <a:ext uri="{9D8B030D-6E8A-4147-A177-3AD203B41FA5}">
                          <a16:colId xmlns:a16="http://schemas.microsoft.com/office/drawing/2014/main" val="1419396114"/>
                        </a:ext>
                      </a:extLst>
                    </a:gridCol>
                  </a:tblGrid>
                  <a:tr h="939905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>
                        <a:blipFill>
                          <a:blip r:embed="rId7"/>
                          <a:stretch>
                            <a:fillRect l="-341" t="-645" r="-583618" b="-1019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>
                        <a:blipFill>
                          <a:blip r:embed="rId7"/>
                          <a:stretch>
                            <a:fillRect l="-17213" t="-645" r="-117" b="-1019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09323875"/>
                      </a:ext>
                    </a:extLst>
                  </a:tr>
                  <a:tr h="939905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>
                        <a:blipFill>
                          <a:blip r:embed="rId7"/>
                          <a:stretch>
                            <a:fillRect l="-341" t="-101299" r="-583618" b="-25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>
                        <a:blipFill>
                          <a:blip r:embed="rId7"/>
                          <a:stretch>
                            <a:fillRect l="-17213" t="-101299" r="-117" b="-25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3881072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43222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6550" b="2655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335489">
            <a:off x="15133652" y="53275"/>
            <a:ext cx="3734295" cy="2193898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C66FAB06-2C96-F230-8E72-D414B9777D6A}"/>
              </a:ext>
            </a:extLst>
          </p:cNvPr>
          <p:cNvGrpSpPr/>
          <p:nvPr/>
        </p:nvGrpSpPr>
        <p:grpSpPr>
          <a:xfrm>
            <a:off x="-304800" y="0"/>
            <a:ext cx="18502842" cy="9894884"/>
            <a:chOff x="-678921" y="0"/>
            <a:chExt cx="18502842" cy="989488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8001000" y="0"/>
              <a:ext cx="9822921" cy="9894884"/>
            </a:xfrm>
            <a:prstGeom prst="rect">
              <a:avLst/>
            </a:prstGeom>
          </p:spPr>
        </p:pic>
        <p:pic>
          <p:nvPicPr>
            <p:cNvPr id="3" name="Picture 4">
              <a:extLst>
                <a:ext uri="{FF2B5EF4-FFF2-40B4-BE49-F238E27FC236}">
                  <a16:creationId xmlns:a16="http://schemas.microsoft.com/office/drawing/2014/main" id="{903ED4E8-BA1A-5C76-E3AD-7A89A7F13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-678921" y="0"/>
              <a:ext cx="9822921" cy="9894884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DD28B821-BD27-AC7E-3969-516860369FAD}"/>
                  </a:ext>
                </a:extLst>
              </p:cNvPr>
              <p:cNvSpPr txBox="1"/>
              <p:nvPr/>
            </p:nvSpPr>
            <p:spPr>
              <a:xfrm>
                <a:off x="2838450" y="2019300"/>
                <a:ext cx="12611100" cy="68216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4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−12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+9&lt;0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-Xét tam thức bậc hai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4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latin typeface="Cambria Math" panose="02040503050406030204" pitchFamily="18" charset="0"/>
                      </a:rPr>
                      <m:t>−12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+9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∆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nghiệm duy nhất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, hệ số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=4&gt;0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Áp dụng định lý về dấu của tam thức bậc hai ta có: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4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latin typeface="Cambria Math" panose="02040503050406030204" pitchFamily="18" charset="0"/>
                      </a:rPr>
                      <m:t>−12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+9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&gt; 0, với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∀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∈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ℝ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\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{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}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Vậy bất phương trình đã cho vô nghiệm.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DD28B821-BD27-AC7E-3969-516860369F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8450" y="2019300"/>
                <a:ext cx="12611100" cy="6821676"/>
              </a:xfrm>
              <a:prstGeom prst="rect">
                <a:avLst/>
              </a:prstGeom>
              <a:blipFill>
                <a:blip r:embed="rId7"/>
                <a:stretch>
                  <a:fillRect l="-1741" r="-1741" b="-286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276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6550" b="2655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6" name="Nhóm 15">
            <a:extLst>
              <a:ext uri="{FF2B5EF4-FFF2-40B4-BE49-F238E27FC236}">
                <a16:creationId xmlns:a16="http://schemas.microsoft.com/office/drawing/2014/main" id="{3315374C-F6A4-1348-AB6D-F2DC1FE0118A}"/>
              </a:ext>
            </a:extLst>
          </p:cNvPr>
          <p:cNvGrpSpPr/>
          <p:nvPr/>
        </p:nvGrpSpPr>
        <p:grpSpPr>
          <a:xfrm>
            <a:off x="-117177" y="-439910"/>
            <a:ext cx="18405177" cy="10893180"/>
            <a:chOff x="-117177" y="-439910"/>
            <a:chExt cx="18405177" cy="10893180"/>
          </a:xfrm>
        </p:grpSpPr>
        <p:sp>
          <p:nvSpPr>
            <p:cNvPr id="9" name="Hình tự do: Hình 8">
              <a:extLst>
                <a:ext uri="{FF2B5EF4-FFF2-40B4-BE49-F238E27FC236}">
                  <a16:creationId xmlns:a16="http://schemas.microsoft.com/office/drawing/2014/main" id="{BB7C5C0C-B38C-840C-4AAE-4158B8D81E64}"/>
                </a:ext>
              </a:extLst>
            </p:cNvPr>
            <p:cNvSpPr/>
            <p:nvPr/>
          </p:nvSpPr>
          <p:spPr>
            <a:xfrm>
              <a:off x="956470" y="730806"/>
              <a:ext cx="16289965" cy="8417956"/>
            </a:xfrm>
            <a:custGeom>
              <a:avLst/>
              <a:gdLst>
                <a:gd name="connsiteX0" fmla="*/ 15803625 w 16289965"/>
                <a:gd name="connsiteY0" fmla="*/ 0 h 7198756"/>
                <a:gd name="connsiteX1" fmla="*/ 16289965 w 16289965"/>
                <a:gd name="connsiteY1" fmla="*/ 0 h 7198756"/>
                <a:gd name="connsiteX2" fmla="*/ 16289965 w 16289965"/>
                <a:gd name="connsiteY2" fmla="*/ 7198756 h 7198756"/>
                <a:gd name="connsiteX3" fmla="*/ 15803625 w 16289965"/>
                <a:gd name="connsiteY3" fmla="*/ 7198756 h 7198756"/>
                <a:gd name="connsiteX4" fmla="*/ 486340 w 16289965"/>
                <a:gd name="connsiteY4" fmla="*/ 7198756 h 7198756"/>
                <a:gd name="connsiteX5" fmla="*/ 0 w 16289965"/>
                <a:gd name="connsiteY5" fmla="*/ 7198756 h 7198756"/>
                <a:gd name="connsiteX6" fmla="*/ 0 w 16289965"/>
                <a:gd name="connsiteY6" fmla="*/ -1 h 7198756"/>
                <a:gd name="connsiteX7" fmla="*/ 486340 w 16289965"/>
                <a:gd name="connsiteY7" fmla="*/ -1 h 7198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289965" h="7198756">
                  <a:moveTo>
                    <a:pt x="15803625" y="0"/>
                  </a:moveTo>
                  <a:cubicBezTo>
                    <a:pt x="16072223" y="0"/>
                    <a:pt x="16289965" y="0"/>
                    <a:pt x="16289965" y="0"/>
                  </a:cubicBezTo>
                  <a:lnTo>
                    <a:pt x="16289965" y="7198756"/>
                  </a:lnTo>
                  <a:cubicBezTo>
                    <a:pt x="16289965" y="7198756"/>
                    <a:pt x="16072223" y="7198756"/>
                    <a:pt x="15803625" y="7198756"/>
                  </a:cubicBezTo>
                  <a:lnTo>
                    <a:pt x="486340" y="7198756"/>
                  </a:lnTo>
                  <a:cubicBezTo>
                    <a:pt x="217741" y="7198756"/>
                    <a:pt x="0" y="7198756"/>
                    <a:pt x="0" y="7198756"/>
                  </a:cubicBezTo>
                  <a:lnTo>
                    <a:pt x="0" y="-1"/>
                  </a:lnTo>
                  <a:cubicBezTo>
                    <a:pt x="0" y="-1"/>
                    <a:pt x="217741" y="-1"/>
                    <a:pt x="486340" y="-1"/>
                  </a:cubicBezTo>
                  <a:close/>
                </a:path>
              </a:pathLst>
            </a:custGeom>
            <a:solidFill>
              <a:srgbClr val="FF8F8F"/>
            </a:solidFill>
            <a:ln w="405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Hình tự do: Hình 9">
              <a:extLst>
                <a:ext uri="{FF2B5EF4-FFF2-40B4-BE49-F238E27FC236}">
                  <a16:creationId xmlns:a16="http://schemas.microsoft.com/office/drawing/2014/main" id="{9850A134-DCD0-1BEC-9D5B-07F3EAA184E2}"/>
                </a:ext>
              </a:extLst>
            </p:cNvPr>
            <p:cNvSpPr/>
            <p:nvPr/>
          </p:nvSpPr>
          <p:spPr>
            <a:xfrm>
              <a:off x="833669" y="548105"/>
              <a:ext cx="16289965" cy="8417956"/>
            </a:xfrm>
            <a:custGeom>
              <a:avLst/>
              <a:gdLst>
                <a:gd name="connsiteX0" fmla="*/ 15803625 w 16289965"/>
                <a:gd name="connsiteY0" fmla="*/ 0 h 7198756"/>
                <a:gd name="connsiteX1" fmla="*/ 16289965 w 16289965"/>
                <a:gd name="connsiteY1" fmla="*/ 0 h 7198756"/>
                <a:gd name="connsiteX2" fmla="*/ 16289965 w 16289965"/>
                <a:gd name="connsiteY2" fmla="*/ 7198756 h 7198756"/>
                <a:gd name="connsiteX3" fmla="*/ 15803625 w 16289965"/>
                <a:gd name="connsiteY3" fmla="*/ 7198756 h 7198756"/>
                <a:gd name="connsiteX4" fmla="*/ 486340 w 16289965"/>
                <a:gd name="connsiteY4" fmla="*/ 7198756 h 7198756"/>
                <a:gd name="connsiteX5" fmla="*/ 0 w 16289965"/>
                <a:gd name="connsiteY5" fmla="*/ 7198756 h 7198756"/>
                <a:gd name="connsiteX6" fmla="*/ 0 w 16289965"/>
                <a:gd name="connsiteY6" fmla="*/ -1 h 7198756"/>
                <a:gd name="connsiteX7" fmla="*/ 486340 w 16289965"/>
                <a:gd name="connsiteY7" fmla="*/ -1 h 7198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289965" h="7198756">
                  <a:moveTo>
                    <a:pt x="15803625" y="0"/>
                  </a:moveTo>
                  <a:cubicBezTo>
                    <a:pt x="16072223" y="0"/>
                    <a:pt x="16289965" y="0"/>
                    <a:pt x="16289965" y="0"/>
                  </a:cubicBezTo>
                  <a:lnTo>
                    <a:pt x="16289965" y="7198756"/>
                  </a:lnTo>
                  <a:cubicBezTo>
                    <a:pt x="16289965" y="7198756"/>
                    <a:pt x="16072223" y="7198756"/>
                    <a:pt x="15803625" y="7198756"/>
                  </a:cubicBezTo>
                  <a:lnTo>
                    <a:pt x="486340" y="7198756"/>
                  </a:lnTo>
                  <a:cubicBezTo>
                    <a:pt x="217742" y="7198756"/>
                    <a:pt x="0" y="7198756"/>
                    <a:pt x="0" y="7198756"/>
                  </a:cubicBezTo>
                  <a:lnTo>
                    <a:pt x="0" y="-1"/>
                  </a:lnTo>
                  <a:cubicBezTo>
                    <a:pt x="0" y="-1"/>
                    <a:pt x="217742" y="-1"/>
                    <a:pt x="486340" y="-1"/>
                  </a:cubicBezTo>
                  <a:close/>
                </a:path>
              </a:pathLst>
            </a:custGeom>
            <a:solidFill>
              <a:srgbClr val="FFFAEF"/>
            </a:solidFill>
            <a:ln w="405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Hình tự do: Hình 10">
              <a:extLst>
                <a:ext uri="{FF2B5EF4-FFF2-40B4-BE49-F238E27FC236}">
                  <a16:creationId xmlns:a16="http://schemas.microsoft.com/office/drawing/2014/main" id="{59D0889D-B5C8-9D83-B3C3-5AFB7D10240A}"/>
                </a:ext>
              </a:extLst>
            </p:cNvPr>
            <p:cNvSpPr/>
            <p:nvPr/>
          </p:nvSpPr>
          <p:spPr>
            <a:xfrm>
              <a:off x="-117177" y="-439910"/>
              <a:ext cx="3226809" cy="4216058"/>
            </a:xfrm>
            <a:custGeom>
              <a:avLst/>
              <a:gdLst>
                <a:gd name="connsiteX0" fmla="*/ 0 w 3226809"/>
                <a:gd name="connsiteY0" fmla="*/ 3146960 h 4216058"/>
                <a:gd name="connsiteX1" fmla="*/ 13780 w 3226809"/>
                <a:gd name="connsiteY1" fmla="*/ 3414851 h 4216058"/>
                <a:gd name="connsiteX2" fmla="*/ 21796 w 3226809"/>
                <a:gd name="connsiteY2" fmla="*/ 3423423 h 4216058"/>
                <a:gd name="connsiteX3" fmla="*/ 21885 w 3226809"/>
                <a:gd name="connsiteY3" fmla="*/ 3423423 h 4216058"/>
                <a:gd name="connsiteX4" fmla="*/ 436896 w 3226809"/>
                <a:gd name="connsiteY4" fmla="*/ 3355379 h 4216058"/>
                <a:gd name="connsiteX5" fmla="*/ 444560 w 3226809"/>
                <a:gd name="connsiteY5" fmla="*/ 3363308 h 4216058"/>
                <a:gd name="connsiteX6" fmla="*/ 444596 w 3226809"/>
                <a:gd name="connsiteY6" fmla="*/ 3365023 h 4216058"/>
                <a:gd name="connsiteX7" fmla="*/ 423521 w 3226809"/>
                <a:gd name="connsiteY7" fmla="*/ 3788826 h 4216058"/>
                <a:gd name="connsiteX8" fmla="*/ 428385 w 3226809"/>
                <a:gd name="connsiteY8" fmla="*/ 3797934 h 4216058"/>
                <a:gd name="connsiteX9" fmla="*/ 874197 w 3226809"/>
                <a:gd name="connsiteY9" fmla="*/ 3937237 h 4216058"/>
                <a:gd name="connsiteX10" fmla="*/ 879230 w 3226809"/>
                <a:gd name="connsiteY10" fmla="*/ 3948274 h 4216058"/>
                <a:gd name="connsiteX11" fmla="*/ 879060 w 3226809"/>
                <a:gd name="connsiteY11" fmla="*/ 3949025 h 4216058"/>
                <a:gd name="connsiteX12" fmla="*/ 830426 w 3226809"/>
                <a:gd name="connsiteY12" fmla="*/ 4204056 h 4216058"/>
                <a:gd name="connsiteX13" fmla="*/ 835719 w 3226809"/>
                <a:gd name="connsiteY13" fmla="*/ 4215790 h 4216058"/>
                <a:gd name="connsiteX14" fmla="*/ 843395 w 3226809"/>
                <a:gd name="connsiteY14" fmla="*/ 4212094 h 4216058"/>
                <a:gd name="connsiteX15" fmla="*/ 3222815 w 3226809"/>
                <a:gd name="connsiteY15" fmla="*/ 1089560 h 4216058"/>
                <a:gd name="connsiteX16" fmla="*/ 3226462 w 3226809"/>
                <a:gd name="connsiteY16" fmla="*/ 1072415 h 4216058"/>
                <a:gd name="connsiteX17" fmla="*/ 3164454 w 3226809"/>
                <a:gd name="connsiteY17" fmla="*/ 730051 h 4216058"/>
                <a:gd name="connsiteX18" fmla="*/ 3152295 w 3226809"/>
                <a:gd name="connsiteY18" fmla="*/ 718799 h 4216058"/>
                <a:gd name="connsiteX19" fmla="*/ 2813478 w 3226809"/>
                <a:gd name="connsiteY19" fmla="*/ 762198 h 4216058"/>
                <a:gd name="connsiteX20" fmla="*/ 2801385 w 3226809"/>
                <a:gd name="connsiteY20" fmla="*/ 749446 h 4216058"/>
                <a:gd name="connsiteX21" fmla="*/ 2801320 w 3226809"/>
                <a:gd name="connsiteY21" fmla="*/ 748267 h 4216058"/>
                <a:gd name="connsiteX22" fmla="*/ 2779840 w 3226809"/>
                <a:gd name="connsiteY22" fmla="*/ 307319 h 4216058"/>
                <a:gd name="connsiteX23" fmla="*/ 2770518 w 3226809"/>
                <a:gd name="connsiteY23" fmla="*/ 293389 h 4216058"/>
                <a:gd name="connsiteX24" fmla="*/ 2464529 w 3226809"/>
                <a:gd name="connsiteY24" fmla="*/ 239811 h 4216058"/>
                <a:gd name="connsiteX25" fmla="*/ 2455613 w 3226809"/>
                <a:gd name="connsiteY25" fmla="*/ 229095 h 4216058"/>
                <a:gd name="connsiteX26" fmla="*/ 2410221 w 3226809"/>
                <a:gd name="connsiteY26" fmla="*/ 10497 h 4216058"/>
                <a:gd name="connsiteX27" fmla="*/ 2394598 w 3226809"/>
                <a:gd name="connsiteY27" fmla="*/ 1013 h 4216058"/>
                <a:gd name="connsiteX28" fmla="*/ 2389552 w 3226809"/>
                <a:gd name="connsiteY28" fmla="*/ 5674 h 4216058"/>
                <a:gd name="connsiteX29" fmla="*/ 3648 w 3226809"/>
                <a:gd name="connsiteY29" fmla="*/ 3141066 h 4216058"/>
                <a:gd name="connsiteX30" fmla="*/ 0 w 3226809"/>
                <a:gd name="connsiteY30" fmla="*/ 3146960 h 4216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226809" h="4216058">
                  <a:moveTo>
                    <a:pt x="0" y="3146960"/>
                  </a:moveTo>
                  <a:lnTo>
                    <a:pt x="13780" y="3414851"/>
                  </a:lnTo>
                  <a:cubicBezTo>
                    <a:pt x="14201" y="3420155"/>
                    <a:pt x="17788" y="3424013"/>
                    <a:pt x="21796" y="3423423"/>
                  </a:cubicBezTo>
                  <a:cubicBezTo>
                    <a:pt x="21825" y="3423423"/>
                    <a:pt x="21857" y="3423423"/>
                    <a:pt x="21885" y="3423423"/>
                  </a:cubicBezTo>
                  <a:lnTo>
                    <a:pt x="436896" y="3355379"/>
                  </a:lnTo>
                  <a:cubicBezTo>
                    <a:pt x="440673" y="3354789"/>
                    <a:pt x="444106" y="3358325"/>
                    <a:pt x="444560" y="3363308"/>
                  </a:cubicBezTo>
                  <a:cubicBezTo>
                    <a:pt x="444612" y="3363898"/>
                    <a:pt x="444624" y="3364434"/>
                    <a:pt x="444596" y="3365023"/>
                  </a:cubicBezTo>
                  <a:lnTo>
                    <a:pt x="423521" y="3788826"/>
                  </a:lnTo>
                  <a:cubicBezTo>
                    <a:pt x="423027" y="3793112"/>
                    <a:pt x="425175" y="3797130"/>
                    <a:pt x="428385" y="3797934"/>
                  </a:cubicBezTo>
                  <a:lnTo>
                    <a:pt x="874197" y="3937237"/>
                  </a:lnTo>
                  <a:cubicBezTo>
                    <a:pt x="877889" y="3938469"/>
                    <a:pt x="880142" y="3943399"/>
                    <a:pt x="879230" y="3948274"/>
                  </a:cubicBezTo>
                  <a:cubicBezTo>
                    <a:pt x="879182" y="3948542"/>
                    <a:pt x="879125" y="3948756"/>
                    <a:pt x="879060" y="3949025"/>
                  </a:cubicBezTo>
                  <a:lnTo>
                    <a:pt x="830426" y="4204056"/>
                  </a:lnTo>
                  <a:cubicBezTo>
                    <a:pt x="829441" y="4209200"/>
                    <a:pt x="831812" y="4214451"/>
                    <a:pt x="835719" y="4215790"/>
                  </a:cubicBezTo>
                  <a:cubicBezTo>
                    <a:pt x="838605" y="4216701"/>
                    <a:pt x="841640" y="4215254"/>
                    <a:pt x="843395" y="4212094"/>
                  </a:cubicBezTo>
                  <a:lnTo>
                    <a:pt x="3222815" y="1089560"/>
                  </a:lnTo>
                  <a:cubicBezTo>
                    <a:pt x="3226138" y="1085006"/>
                    <a:pt x="3227516" y="1078577"/>
                    <a:pt x="3226462" y="1072415"/>
                  </a:cubicBezTo>
                  <a:lnTo>
                    <a:pt x="3164454" y="730051"/>
                  </a:lnTo>
                  <a:cubicBezTo>
                    <a:pt x="3163076" y="722818"/>
                    <a:pt x="3157888" y="718049"/>
                    <a:pt x="3152295" y="718799"/>
                  </a:cubicBezTo>
                  <a:lnTo>
                    <a:pt x="2813478" y="762198"/>
                  </a:lnTo>
                  <a:cubicBezTo>
                    <a:pt x="2807472" y="763109"/>
                    <a:pt x="2802057" y="757375"/>
                    <a:pt x="2801385" y="749446"/>
                  </a:cubicBezTo>
                  <a:cubicBezTo>
                    <a:pt x="2801348" y="749071"/>
                    <a:pt x="2801328" y="748642"/>
                    <a:pt x="2801320" y="748267"/>
                  </a:cubicBezTo>
                  <a:lnTo>
                    <a:pt x="2779840" y="307319"/>
                  </a:lnTo>
                  <a:cubicBezTo>
                    <a:pt x="2779876" y="300194"/>
                    <a:pt x="2775860" y="294193"/>
                    <a:pt x="2770518" y="293389"/>
                  </a:cubicBezTo>
                  <a:lnTo>
                    <a:pt x="2464529" y="239811"/>
                  </a:lnTo>
                  <a:cubicBezTo>
                    <a:pt x="2460205" y="238900"/>
                    <a:pt x="2456695" y="234721"/>
                    <a:pt x="2455613" y="229095"/>
                  </a:cubicBezTo>
                  <a:lnTo>
                    <a:pt x="2410221" y="10497"/>
                  </a:lnTo>
                  <a:cubicBezTo>
                    <a:pt x="2407891" y="2191"/>
                    <a:pt x="2400896" y="-2094"/>
                    <a:pt x="2394598" y="1013"/>
                  </a:cubicBezTo>
                  <a:cubicBezTo>
                    <a:pt x="2392640" y="1977"/>
                    <a:pt x="2390901" y="3585"/>
                    <a:pt x="2389552" y="5674"/>
                  </a:cubicBezTo>
                  <a:lnTo>
                    <a:pt x="3648" y="3141066"/>
                  </a:lnTo>
                  <a:cubicBezTo>
                    <a:pt x="1925" y="3142352"/>
                    <a:pt x="628" y="3144495"/>
                    <a:pt x="0" y="3146960"/>
                  </a:cubicBezTo>
                  <a:close/>
                </a:path>
              </a:pathLst>
            </a:custGeom>
            <a:solidFill>
              <a:srgbClr val="FF8F8F">
                <a:alpha val="60000"/>
              </a:srgbClr>
            </a:solidFill>
            <a:ln w="405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53883E18-433F-A96F-8F41-691E024A01B1}"/>
                </a:ext>
              </a:extLst>
            </p:cNvPr>
            <p:cNvSpPr/>
            <p:nvPr/>
          </p:nvSpPr>
          <p:spPr>
            <a:xfrm>
              <a:off x="15062023" y="6239692"/>
              <a:ext cx="3225977" cy="4213578"/>
            </a:xfrm>
            <a:custGeom>
              <a:avLst/>
              <a:gdLst>
                <a:gd name="connsiteX0" fmla="*/ 39 w 3225977"/>
                <a:gd name="connsiteY0" fmla="*/ 3144660 h 4213578"/>
                <a:gd name="connsiteX1" fmla="*/ 13819 w 3225977"/>
                <a:gd name="connsiteY1" fmla="*/ 3415229 h 4213578"/>
                <a:gd name="connsiteX2" fmla="*/ 19655 w 3225977"/>
                <a:gd name="connsiteY2" fmla="*/ 3423535 h 4213578"/>
                <a:gd name="connsiteX3" fmla="*/ 21519 w 3225977"/>
                <a:gd name="connsiteY3" fmla="*/ 3423267 h 4213578"/>
                <a:gd name="connsiteX4" fmla="*/ 435719 w 3225977"/>
                <a:gd name="connsiteY4" fmla="*/ 3353080 h 4213578"/>
                <a:gd name="connsiteX5" fmla="*/ 443784 w 3225977"/>
                <a:gd name="connsiteY5" fmla="*/ 3360366 h 4213578"/>
                <a:gd name="connsiteX6" fmla="*/ 443825 w 3225977"/>
                <a:gd name="connsiteY6" fmla="*/ 3363260 h 4213578"/>
                <a:gd name="connsiteX7" fmla="*/ 422345 w 3225977"/>
                <a:gd name="connsiteY7" fmla="*/ 3786527 h 4213578"/>
                <a:gd name="connsiteX8" fmla="*/ 427614 w 3225977"/>
                <a:gd name="connsiteY8" fmla="*/ 3796170 h 4213578"/>
                <a:gd name="connsiteX9" fmla="*/ 873426 w 3225977"/>
                <a:gd name="connsiteY9" fmla="*/ 3935474 h 4213578"/>
                <a:gd name="connsiteX10" fmla="*/ 878329 w 3225977"/>
                <a:gd name="connsiteY10" fmla="*/ 3946618 h 4213578"/>
                <a:gd name="connsiteX11" fmla="*/ 878289 w 3225977"/>
                <a:gd name="connsiteY11" fmla="*/ 3946725 h 4213578"/>
                <a:gd name="connsiteX12" fmla="*/ 829655 w 3225977"/>
                <a:gd name="connsiteY12" fmla="*/ 4201757 h 4213578"/>
                <a:gd name="connsiteX13" fmla="*/ 835126 w 3225977"/>
                <a:gd name="connsiteY13" fmla="*/ 4213330 h 4213578"/>
                <a:gd name="connsiteX14" fmla="*/ 842218 w 3225977"/>
                <a:gd name="connsiteY14" fmla="*/ 4210330 h 4213578"/>
                <a:gd name="connsiteX15" fmla="*/ 3221638 w 3225977"/>
                <a:gd name="connsiteY15" fmla="*/ 1087260 h 4213578"/>
                <a:gd name="connsiteX16" fmla="*/ 3225691 w 3225977"/>
                <a:gd name="connsiteY16" fmla="*/ 1070651 h 4213578"/>
                <a:gd name="connsiteX17" fmla="*/ 3164088 w 3225977"/>
                <a:gd name="connsiteY17" fmla="*/ 729359 h 4213578"/>
                <a:gd name="connsiteX18" fmla="*/ 3151929 w 3225977"/>
                <a:gd name="connsiteY18" fmla="*/ 718643 h 4213578"/>
                <a:gd name="connsiteX19" fmla="*/ 2813518 w 3225977"/>
                <a:gd name="connsiteY19" fmla="*/ 761504 h 4213578"/>
                <a:gd name="connsiteX20" fmla="*/ 2800954 w 3225977"/>
                <a:gd name="connsiteY20" fmla="*/ 748272 h 4213578"/>
                <a:gd name="connsiteX21" fmla="*/ 2800954 w 3225977"/>
                <a:gd name="connsiteY21" fmla="*/ 748110 h 4213578"/>
                <a:gd name="connsiteX22" fmla="*/ 2779879 w 3225977"/>
                <a:gd name="connsiteY22" fmla="*/ 306627 h 4213578"/>
                <a:gd name="connsiteX23" fmla="*/ 2770152 w 3225977"/>
                <a:gd name="connsiteY23" fmla="*/ 293232 h 4213578"/>
                <a:gd name="connsiteX24" fmla="*/ 2464568 w 3225977"/>
                <a:gd name="connsiteY24" fmla="*/ 239654 h 4213578"/>
                <a:gd name="connsiteX25" fmla="*/ 2455248 w 3225977"/>
                <a:gd name="connsiteY25" fmla="*/ 228939 h 4213578"/>
                <a:gd name="connsiteX26" fmla="*/ 2409855 w 3225977"/>
                <a:gd name="connsiteY26" fmla="*/ 10876 h 4213578"/>
                <a:gd name="connsiteX27" fmla="*/ 2394414 w 3225977"/>
                <a:gd name="connsiteY27" fmla="*/ 856 h 4213578"/>
                <a:gd name="connsiteX28" fmla="*/ 2389186 w 3225977"/>
                <a:gd name="connsiteY28" fmla="*/ 5518 h 4213578"/>
                <a:gd name="connsiteX29" fmla="*/ 2471 w 3225977"/>
                <a:gd name="connsiteY29" fmla="*/ 3136087 h 4213578"/>
                <a:gd name="connsiteX30" fmla="*/ 39 w 3225977"/>
                <a:gd name="connsiteY30" fmla="*/ 3144660 h 4213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225977" h="4213578">
                  <a:moveTo>
                    <a:pt x="39" y="3144660"/>
                  </a:moveTo>
                  <a:lnTo>
                    <a:pt x="13819" y="3415229"/>
                  </a:lnTo>
                  <a:cubicBezTo>
                    <a:pt x="13697" y="3419676"/>
                    <a:pt x="16332" y="3423373"/>
                    <a:pt x="19655" y="3423535"/>
                  </a:cubicBezTo>
                  <a:cubicBezTo>
                    <a:pt x="20303" y="3423587"/>
                    <a:pt x="20912" y="3423481"/>
                    <a:pt x="21519" y="3423267"/>
                  </a:cubicBezTo>
                  <a:lnTo>
                    <a:pt x="435719" y="3353080"/>
                  </a:lnTo>
                  <a:cubicBezTo>
                    <a:pt x="439448" y="3352169"/>
                    <a:pt x="443055" y="3355384"/>
                    <a:pt x="443784" y="3360366"/>
                  </a:cubicBezTo>
                  <a:cubicBezTo>
                    <a:pt x="443906" y="3361276"/>
                    <a:pt x="443906" y="3362295"/>
                    <a:pt x="443825" y="3363260"/>
                  </a:cubicBezTo>
                  <a:lnTo>
                    <a:pt x="422345" y="3786527"/>
                  </a:lnTo>
                  <a:cubicBezTo>
                    <a:pt x="422061" y="3791026"/>
                    <a:pt x="424291" y="3795152"/>
                    <a:pt x="427614" y="3796170"/>
                  </a:cubicBezTo>
                  <a:lnTo>
                    <a:pt x="873426" y="3935474"/>
                  </a:lnTo>
                  <a:cubicBezTo>
                    <a:pt x="877113" y="3936759"/>
                    <a:pt x="879302" y="3941743"/>
                    <a:pt x="878329" y="3946618"/>
                  </a:cubicBezTo>
                  <a:cubicBezTo>
                    <a:pt x="878289" y="3946671"/>
                    <a:pt x="878289" y="3946671"/>
                    <a:pt x="878289" y="3946725"/>
                  </a:cubicBezTo>
                  <a:lnTo>
                    <a:pt x="829655" y="4201757"/>
                  </a:lnTo>
                  <a:cubicBezTo>
                    <a:pt x="828763" y="4206953"/>
                    <a:pt x="831194" y="4212151"/>
                    <a:pt x="835126" y="4213330"/>
                  </a:cubicBezTo>
                  <a:cubicBezTo>
                    <a:pt x="837720" y="4214133"/>
                    <a:pt x="840435" y="4212954"/>
                    <a:pt x="842218" y="4210330"/>
                  </a:cubicBezTo>
                  <a:lnTo>
                    <a:pt x="3221638" y="1087260"/>
                  </a:lnTo>
                  <a:cubicBezTo>
                    <a:pt x="3225123" y="1083027"/>
                    <a:pt x="3226664" y="1076758"/>
                    <a:pt x="3225691" y="1070651"/>
                  </a:cubicBezTo>
                  <a:lnTo>
                    <a:pt x="3164088" y="729359"/>
                  </a:lnTo>
                  <a:cubicBezTo>
                    <a:pt x="3162872" y="722071"/>
                    <a:pt x="3157482" y="717303"/>
                    <a:pt x="3151929" y="718643"/>
                  </a:cubicBezTo>
                  <a:lnTo>
                    <a:pt x="2813518" y="761504"/>
                  </a:lnTo>
                  <a:cubicBezTo>
                    <a:pt x="2807276" y="762415"/>
                    <a:pt x="2801683" y="756522"/>
                    <a:pt x="2800954" y="748272"/>
                  </a:cubicBezTo>
                  <a:cubicBezTo>
                    <a:pt x="2800954" y="748218"/>
                    <a:pt x="2800954" y="748164"/>
                    <a:pt x="2800954" y="748110"/>
                  </a:cubicBezTo>
                  <a:lnTo>
                    <a:pt x="2779879" y="306627"/>
                  </a:lnTo>
                  <a:cubicBezTo>
                    <a:pt x="2779676" y="299555"/>
                    <a:pt x="2775502" y="293768"/>
                    <a:pt x="2770152" y="293232"/>
                  </a:cubicBezTo>
                  <a:lnTo>
                    <a:pt x="2464568" y="239654"/>
                  </a:lnTo>
                  <a:cubicBezTo>
                    <a:pt x="2460150" y="238851"/>
                    <a:pt x="2456463" y="234618"/>
                    <a:pt x="2455248" y="228939"/>
                  </a:cubicBezTo>
                  <a:lnTo>
                    <a:pt x="2409855" y="10876"/>
                  </a:lnTo>
                  <a:cubicBezTo>
                    <a:pt x="2407667" y="2463"/>
                    <a:pt x="2400776" y="-1983"/>
                    <a:pt x="2394414" y="856"/>
                  </a:cubicBezTo>
                  <a:cubicBezTo>
                    <a:pt x="2392387" y="1767"/>
                    <a:pt x="2390605" y="3374"/>
                    <a:pt x="2389186" y="5518"/>
                  </a:cubicBezTo>
                  <a:lnTo>
                    <a:pt x="2471" y="3136087"/>
                  </a:lnTo>
                  <a:cubicBezTo>
                    <a:pt x="687" y="3138285"/>
                    <a:pt x="-203" y="3141446"/>
                    <a:pt x="39" y="3144660"/>
                  </a:cubicBezTo>
                  <a:close/>
                </a:path>
              </a:pathLst>
            </a:custGeom>
            <a:solidFill>
              <a:srgbClr val="FF8F8F">
                <a:alpha val="60000"/>
              </a:srgbClr>
            </a:solidFill>
            <a:ln w="405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00000">
            <a:off x="16367347" y="-1184541"/>
            <a:ext cx="533400" cy="33079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229128CE-CC7F-315F-9C2E-C98AAA45EB60}"/>
                  </a:ext>
                </a:extLst>
              </p:cNvPr>
              <p:cNvSpPr txBox="1"/>
              <p:nvPr/>
            </p:nvSpPr>
            <p:spPr>
              <a:xfrm>
                <a:off x="2438400" y="1104900"/>
                <a:ext cx="14325600" cy="6778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−3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latin typeface="Cambria Math" panose="02040503050406030204" pitchFamily="18" charset="0"/>
                      </a:rPr>
                      <m:t>+7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−4≥0 </m:t>
                    </m:r>
                  </m:oMath>
                </a14:m>
                <a:endParaRPr lang="nl-NL" sz="4000" dirty="0">
                  <a:effectLst/>
                  <a:latin typeface="Arial" panose="020B0604020202020204" pitchFamily="34" charset="0"/>
                  <a:ea typeface="Yu Mincho" panose="02020400000000000000" pitchFamily="18" charset="-128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-Xét tam thức bậc hai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0" smtClean="0">
                        <a:latin typeface="Cambria Math" panose="02040503050406030204" pitchFamily="18" charset="0"/>
                      </a:rPr>
                      <m:t>f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d>
                    <m:r>
                      <a:rPr lang="en-US" sz="40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−3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latin typeface="Cambria Math" panose="02040503050406030204" pitchFamily="18" charset="0"/>
                      </a:rPr>
                      <m:t>+7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−4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có hai nghiệm phân biệt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nl-NL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1</m:t>
                    </m:r>
                  </m:oMath>
                </a14:m>
                <a:r>
                  <a:rPr lang="nl-NL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4000" i="1" dirty="0"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nl-NL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, hệ số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=−3&lt;0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-BXD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:endParaRPr lang="nl-NL" sz="4000" dirty="0">
                  <a:effectLst/>
                  <a:latin typeface="Arial" panose="020B0604020202020204" pitchFamily="34" charset="0"/>
                  <a:ea typeface="Yu Mincho" panose="02020400000000000000" pitchFamily="18" charset="-128"/>
                  <a:cs typeface="Arial" panose="020B0604020202020204" pitchFamily="34" charset="0"/>
                </a:endParaRPr>
              </a:p>
              <a:p>
                <a:pPr algn="just"/>
                <a:endParaRPr lang="nl-NL" sz="4000" dirty="0">
                  <a:latin typeface="Arial" panose="020B0604020202020204" pitchFamily="34" charset="0"/>
                  <a:ea typeface="Yu Mincho" panose="02020400000000000000" pitchFamily="18" charset="-128"/>
                  <a:cs typeface="Arial" panose="020B0604020202020204" pitchFamily="34" charset="0"/>
                </a:endParaRPr>
              </a:p>
              <a:p>
                <a:pPr algn="just"/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Vậy tập nghiệm của phương trình là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nl-NL" sz="400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1;</m:t>
                        </m:r>
                        <m:f>
                          <m:fPr>
                            <m:ctrlP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4000" b="0" i="1" smtClean="0">
                                <a:effectLst/>
                                <a:latin typeface="Cambria Math" panose="02040503050406030204" pitchFamily="18" charset="0"/>
                                <a:ea typeface="Yu Mincho" panose="02020400000000000000" pitchFamily="18" charset="-128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229128CE-CC7F-315F-9C2E-C98AAA45EB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1104900"/>
                <a:ext cx="14325600" cy="6778330"/>
              </a:xfrm>
              <a:prstGeom prst="rect">
                <a:avLst/>
              </a:prstGeom>
              <a:blipFill>
                <a:blip r:embed="rId5"/>
                <a:stretch>
                  <a:fillRect l="-1489" r="-1489" b="-62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Bảng 26">
                <a:extLst>
                  <a:ext uri="{FF2B5EF4-FFF2-40B4-BE49-F238E27FC236}">
                    <a16:creationId xmlns:a16="http://schemas.microsoft.com/office/drawing/2014/main" id="{D7097EDB-7B12-6876-5137-701ECD3D134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05693585"/>
                  </p:ext>
                </p:extLst>
              </p:nvPr>
            </p:nvGraphicFramePr>
            <p:xfrm>
              <a:off x="4114800" y="4530375"/>
              <a:ext cx="12192000" cy="189392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87193">
                      <a:extLst>
                        <a:ext uri="{9D8B030D-6E8A-4147-A177-3AD203B41FA5}">
                          <a16:colId xmlns:a16="http://schemas.microsoft.com/office/drawing/2014/main" val="1016319745"/>
                        </a:ext>
                      </a:extLst>
                    </a:gridCol>
                    <a:gridCol w="10404807">
                      <a:extLst>
                        <a:ext uri="{9D8B030D-6E8A-4147-A177-3AD203B41FA5}">
                          <a16:colId xmlns:a16="http://schemas.microsoft.com/office/drawing/2014/main" val="1419396114"/>
                        </a:ext>
                      </a:extLst>
                    </a:gridCol>
                  </a:tblGrid>
                  <a:tr h="93990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4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r>
                            <a:rPr lang="en-US" sz="4000" dirty="0"/>
                            <a:t>              </a:t>
                          </a:r>
                          <a:r>
                            <a:rPr lang="en-US" sz="4000" baseline="0" dirty="0"/>
                            <a:t>  </a:t>
                          </a:r>
                          <a:r>
                            <a:rPr lang="en-US" sz="4000" dirty="0"/>
                            <a:t>   </a:t>
                          </a:r>
                          <a14:m>
                            <m:oMath xmlns:m="http://schemas.openxmlformats.org/officeDocument/2006/math">
                              <m:r>
                                <a:rPr lang="vi-VN" sz="4000" b="0" i="0" dirty="0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vi-VN" sz="4000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vi-VN" sz="4000" b="0" i="0" dirty="0" smtClean="0">
                                  <a:latin typeface="Cambria Math" panose="02040503050406030204" pitchFamily="18" charset="0"/>
                                </a:rPr>
                                <m:t>                          </m:t>
                              </m:r>
                              <m:f>
                                <m:fPr>
                                  <m:ctrlPr>
                                    <a:rPr lang="en-US" sz="4000" i="1" smtClean="0">
                                      <a:effectLst/>
                                      <a:latin typeface="Cambria Math" panose="02040503050406030204" pitchFamily="18" charset="0"/>
                                      <a:ea typeface="Yu Mincho" panose="02020400000000000000" pitchFamily="18" charset="-128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b="0" i="1" smtClean="0">
                                      <a:effectLst/>
                                      <a:latin typeface="Cambria Math" panose="02040503050406030204" pitchFamily="18" charset="0"/>
                                      <a:ea typeface="Yu Mincho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 sz="4000" b="0" i="1" smtClean="0">
                                      <a:effectLst/>
                                      <a:latin typeface="Cambria Math" panose="02040503050406030204" pitchFamily="18" charset="0"/>
                                      <a:ea typeface="Yu Mincho" panose="02020400000000000000" pitchFamily="18" charset="-128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en-US" sz="4000" b="0" i="1" smtClean="0">
                                  <a:effectLst/>
                                  <a:latin typeface="Cambria Math" panose="02040503050406030204" pitchFamily="18" charset="0"/>
                                  <a:ea typeface="Yu Mincho" panose="02020400000000000000" pitchFamily="18" charset="-128"/>
                                  <a:cs typeface="Times New Roman" panose="02020603050405020304" pitchFamily="18" charset="0"/>
                                </a:rPr>
                                <m:t>                     </m:t>
                              </m:r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oMath>
                          </a14:m>
                          <a:endParaRPr lang="en-US" sz="4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09323875"/>
                      </a:ext>
                    </a:extLst>
                  </a:tr>
                  <a:tr h="93990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4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4000" b="0" dirty="0"/>
                            <a:t>    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oMath>
                          </a14:m>
                          <a:r>
                            <a:rPr lang="en-US" sz="4000" dirty="0"/>
                            <a:t> 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en-US" sz="4000" dirty="0"/>
                            <a:t>           +         </a:t>
                          </a:r>
                          <a:r>
                            <a:rPr lang="vi-VN" sz="4000" dirty="0"/>
                            <a:t>  </a:t>
                          </a:r>
                          <a:r>
                            <a:rPr lang="en-US" sz="4000" dirty="0"/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en-US" sz="4000" dirty="0"/>
                            <a:t>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4000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oMath>
                          </a14:m>
                          <a:endParaRPr lang="en-US" sz="4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388107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Bảng 26">
                <a:extLst>
                  <a:ext uri="{FF2B5EF4-FFF2-40B4-BE49-F238E27FC236}">
                    <a16:creationId xmlns:a16="http://schemas.microsoft.com/office/drawing/2014/main" id="{D7097EDB-7B12-6876-5137-701ECD3D134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05693585"/>
                  </p:ext>
                </p:extLst>
              </p:nvPr>
            </p:nvGraphicFramePr>
            <p:xfrm>
              <a:off x="4114800" y="4530375"/>
              <a:ext cx="12192000" cy="189392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787193">
                      <a:extLst>
                        <a:ext uri="{9D8B030D-6E8A-4147-A177-3AD203B41FA5}">
                          <a16:colId xmlns:a16="http://schemas.microsoft.com/office/drawing/2014/main" val="1016319745"/>
                        </a:ext>
                      </a:extLst>
                    </a:gridCol>
                    <a:gridCol w="10404807">
                      <a:extLst>
                        <a:ext uri="{9D8B030D-6E8A-4147-A177-3AD203B41FA5}">
                          <a16:colId xmlns:a16="http://schemas.microsoft.com/office/drawing/2014/main" val="1419396114"/>
                        </a:ext>
                      </a:extLst>
                    </a:gridCol>
                  </a:tblGrid>
                  <a:tr h="954024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>
                        <a:blipFill>
                          <a:blip r:embed="rId6"/>
                          <a:stretch>
                            <a:fillRect l="-683" t="-637" r="-583618" b="-1012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>
                        <a:blipFill>
                          <a:blip r:embed="rId6"/>
                          <a:stretch>
                            <a:fillRect l="-17282" t="-637" r="-176" b="-1012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09323875"/>
                      </a:ext>
                    </a:extLst>
                  </a:tr>
                  <a:tr h="939905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>
                        <a:blipFill>
                          <a:blip r:embed="rId6"/>
                          <a:stretch>
                            <a:fillRect l="-683" t="-102597" r="-583618" b="-32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>
                        <a:blipFill>
                          <a:blip r:embed="rId6"/>
                          <a:stretch>
                            <a:fillRect l="-17282" t="-102597" r="-176" b="-324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3881072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94794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6550" b="2655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634811" y="879533"/>
            <a:ext cx="15018377" cy="8527934"/>
            <a:chOff x="0" y="0"/>
            <a:chExt cx="3955457" cy="48216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955457" cy="482161"/>
            </a:xfrm>
            <a:custGeom>
              <a:avLst/>
              <a:gdLst/>
              <a:ahLst/>
              <a:cxnLst/>
              <a:rect l="l" t="t" r="r" b="b"/>
              <a:pathLst>
                <a:path w="3955457" h="482161">
                  <a:moveTo>
                    <a:pt x="0" y="0"/>
                  </a:moveTo>
                  <a:lnTo>
                    <a:pt x="3955457" y="0"/>
                  </a:lnTo>
                  <a:lnTo>
                    <a:pt x="3955457" y="482161"/>
                  </a:lnTo>
                  <a:lnTo>
                    <a:pt x="0" y="482161"/>
                  </a:lnTo>
                  <a:close/>
                </a:path>
              </a:pathLst>
            </a:custGeom>
            <a:solidFill>
              <a:srgbClr val="FFFAEF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286CBDD-1E8F-99D4-F489-432578C193C5}"/>
                  </a:ext>
                </a:extLst>
              </p:cNvPr>
              <p:cNvSpPr txBox="1"/>
              <p:nvPr/>
            </p:nvSpPr>
            <p:spPr>
              <a:xfrm>
                <a:off x="3657599" y="1297044"/>
                <a:ext cx="10972800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4 (SGK – tr.54)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−8=0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9286CBDD-1E8F-99D4-F489-432578C193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599" y="1297044"/>
                <a:ext cx="10972800" cy="1824923"/>
              </a:xfrm>
              <a:prstGeom prst="rect">
                <a:avLst/>
              </a:prstGeom>
              <a:blipFill>
                <a:blip r:embed="rId3"/>
                <a:stretch>
                  <a:fillRect l="-1944" r="-1944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19E53040-366F-EAC0-81B8-68943FAED75D}"/>
              </a:ext>
            </a:extLst>
          </p:cNvPr>
          <p:cNvSpPr txBox="1"/>
          <p:nvPr/>
        </p:nvSpPr>
        <p:spPr>
          <a:xfrm>
            <a:off x="8115299" y="3561734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7B75A21F-D645-B1A9-18AD-2207C8E850F9}"/>
                  </a:ext>
                </a:extLst>
              </p:cNvPr>
              <p:cNvSpPr txBox="1"/>
              <p:nvPr/>
            </p:nvSpPr>
            <p:spPr>
              <a:xfrm>
                <a:off x="1933692" y="4606555"/>
                <a:ext cx="14420616" cy="39395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Phương trình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en-US" sz="4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−8=0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có nghiệm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⟺∆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≥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∆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+1)</m:t>
                        </m:r>
                      </m:e>
                      <m:sup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4.2.</m:t>
                    </m:r>
                    <m:d>
                      <m:dPr>
                        <m:ctrlPr>
                          <a:rPr lang="nl-NL" sz="4000" i="1" dirty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nl-NL" sz="4000" i="1" dirty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nl-NL" sz="4000" i="1" dirty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−8</m:t>
                        </m:r>
                      </m:e>
                    </m:d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−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6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𝑚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+65</m:t>
                    </m:r>
                  </m:oMath>
                </a14:m>
                <a:endParaRPr lang="en-US" sz="4000" i="1" dirty="0">
                  <a:effectLst/>
                  <a:latin typeface="Cambria Math" panose="02040503050406030204" pitchFamily="18" charset="0"/>
                  <a:ea typeface="Yu Mincho" panose="02020400000000000000" pitchFamily="18" charset="-128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ea typeface="Yu Mincho" panose="02020400000000000000" pitchFamily="18" charset="-128"/>
                    <a:cs typeface="Arial" panose="020B0604020202020204" pitchFamily="34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nl-NL" sz="400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−3)</m:t>
                        </m:r>
                      </m:e>
                      <m:sup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+ 56&gt;0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∀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  <m:r>
                      <a:rPr lang="nl-NL" sz="4000" i="1" dirty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𝑚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∈</m:t>
                    </m:r>
                    <m:r>
                      <a:rPr lang="nl-NL" sz="4000" i="1" dirty="0"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Vậy phương trình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en-US" sz="4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−8=0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có nghiệm </a:t>
                </a:r>
                <a14:m>
                  <m:oMath xmlns:m="http://schemas.openxmlformats.org/officeDocument/2006/math"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∀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7B75A21F-D645-B1A9-18AD-2207C8E850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692" y="4606555"/>
                <a:ext cx="14420616" cy="3939540"/>
              </a:xfrm>
              <a:prstGeom prst="rect">
                <a:avLst/>
              </a:prstGeom>
              <a:blipFill>
                <a:blip r:embed="rId4"/>
                <a:stretch>
                  <a:fillRect l="-1479" r="-1226" b="-57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579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6550" b="2655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335489">
            <a:off x="15133652" y="53275"/>
            <a:ext cx="3734295" cy="2193898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C66FAB06-2C96-F230-8E72-D414B9777D6A}"/>
              </a:ext>
            </a:extLst>
          </p:cNvPr>
          <p:cNvGrpSpPr/>
          <p:nvPr/>
        </p:nvGrpSpPr>
        <p:grpSpPr>
          <a:xfrm>
            <a:off x="-304800" y="0"/>
            <a:ext cx="18502842" cy="9894884"/>
            <a:chOff x="-678921" y="0"/>
            <a:chExt cx="18502842" cy="989488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8001000" y="0"/>
              <a:ext cx="9822921" cy="9894884"/>
            </a:xfrm>
            <a:prstGeom prst="rect">
              <a:avLst/>
            </a:prstGeom>
          </p:spPr>
        </p:pic>
        <p:pic>
          <p:nvPicPr>
            <p:cNvPr id="3" name="Picture 4">
              <a:extLst>
                <a:ext uri="{FF2B5EF4-FFF2-40B4-BE49-F238E27FC236}">
                  <a16:creationId xmlns:a16="http://schemas.microsoft.com/office/drawing/2014/main" id="{903ED4E8-BA1A-5C76-E3AD-7A89A7F13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-678921" y="0"/>
              <a:ext cx="9822921" cy="9894884"/>
            </a:xfrm>
            <a:prstGeom prst="rect">
              <a:avLst/>
            </a:prstGeom>
          </p:spPr>
        </p:pic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B774973-160F-98C3-5BF1-C3EB61E37F45}"/>
              </a:ext>
            </a:extLst>
          </p:cNvPr>
          <p:cNvSpPr txBox="1"/>
          <p:nvPr/>
        </p:nvSpPr>
        <p:spPr>
          <a:xfrm>
            <a:off x="4177242" y="2068752"/>
            <a:ext cx="9525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9DD2B69-7EC9-467C-33B8-D7E924473D57}"/>
              </a:ext>
            </a:extLst>
          </p:cNvPr>
          <p:cNvSpPr txBox="1"/>
          <p:nvPr/>
        </p:nvSpPr>
        <p:spPr>
          <a:xfrm>
            <a:off x="4076700" y="3776559"/>
            <a:ext cx="655320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 nhớ kiến thức trong bài.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367355D-1235-6C0C-F332-D606DF00A8A7}"/>
              </a:ext>
            </a:extLst>
          </p:cNvPr>
          <p:cNvSpPr txBox="1"/>
          <p:nvPr/>
        </p:nvSpPr>
        <p:spPr>
          <a:xfrm>
            <a:off x="4076700" y="5339938"/>
            <a:ext cx="722372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 thành bài tập trong SGK.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22A06349-F47B-13A2-E52F-B8291CCE3362}"/>
              </a:ext>
            </a:extLst>
          </p:cNvPr>
          <p:cNvSpPr txBox="1"/>
          <p:nvPr/>
        </p:nvSpPr>
        <p:spPr>
          <a:xfrm>
            <a:off x="4076700" y="6896100"/>
            <a:ext cx="11492441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 bị </a:t>
            </a:r>
            <a:r>
              <a:rPr lang="vi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 tiếp theo II.2, III. 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Đồ họa 18" descr="Apple outline">
            <a:extLst>
              <a:ext uri="{FF2B5EF4-FFF2-40B4-BE49-F238E27FC236}">
                <a16:creationId xmlns:a16="http://schemas.microsoft.com/office/drawing/2014/main" id="{AF605B4D-5B9E-B07E-2581-5A96842363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49352" y="3450804"/>
            <a:ext cx="1227348" cy="1227348"/>
          </a:xfrm>
          <a:prstGeom prst="rect">
            <a:avLst/>
          </a:prstGeom>
        </p:spPr>
      </p:pic>
      <p:pic>
        <p:nvPicPr>
          <p:cNvPr id="20" name="Đồ họa 19" descr="Apple outline">
            <a:extLst>
              <a:ext uri="{FF2B5EF4-FFF2-40B4-BE49-F238E27FC236}">
                <a16:creationId xmlns:a16="http://schemas.microsoft.com/office/drawing/2014/main" id="{CF7F3697-DBAB-B410-6A7C-2FC9903D5A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20674" y="5177060"/>
            <a:ext cx="1227348" cy="1227348"/>
          </a:xfrm>
          <a:prstGeom prst="rect">
            <a:avLst/>
          </a:prstGeom>
        </p:spPr>
      </p:pic>
      <p:pic>
        <p:nvPicPr>
          <p:cNvPr id="21" name="Đồ họa 20" descr="Apple outline">
            <a:extLst>
              <a:ext uri="{FF2B5EF4-FFF2-40B4-BE49-F238E27FC236}">
                <a16:creationId xmlns:a16="http://schemas.microsoft.com/office/drawing/2014/main" id="{9BC38D58-0C30-3000-6250-ADAEE53591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49352" y="7194887"/>
            <a:ext cx="1227348" cy="122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56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6550" b="26550"/>
          <a:stretch>
            <a:fillRect/>
          </a:stretch>
        </p:blipFill>
        <p:spPr>
          <a:xfrm>
            <a:off x="-1" y="3798"/>
            <a:ext cx="18288000" cy="10287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387359" y="74637"/>
            <a:ext cx="9448799" cy="2159888"/>
            <a:chOff x="0" y="0"/>
            <a:chExt cx="3133810" cy="403268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33810" cy="4032689"/>
            </a:xfrm>
            <a:custGeom>
              <a:avLst/>
              <a:gdLst/>
              <a:ahLst/>
              <a:cxnLst/>
              <a:rect l="l" t="t" r="r" b="b"/>
              <a:pathLst>
                <a:path w="3133810" h="4032689">
                  <a:moveTo>
                    <a:pt x="3009350" y="4032689"/>
                  </a:moveTo>
                  <a:lnTo>
                    <a:pt x="124460" y="4032689"/>
                  </a:lnTo>
                  <a:cubicBezTo>
                    <a:pt x="55880" y="4032689"/>
                    <a:pt x="0" y="3976809"/>
                    <a:pt x="0" y="390822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09350" y="0"/>
                  </a:lnTo>
                  <a:cubicBezTo>
                    <a:pt x="3077930" y="0"/>
                    <a:pt x="3133810" y="55880"/>
                    <a:pt x="3133810" y="124460"/>
                  </a:cubicBezTo>
                  <a:lnTo>
                    <a:pt x="3133810" y="3908229"/>
                  </a:lnTo>
                  <a:cubicBezTo>
                    <a:pt x="3133810" y="3976809"/>
                    <a:pt x="3077930" y="4032689"/>
                    <a:pt x="3009350" y="4032689"/>
                  </a:cubicBezTo>
                  <a:close/>
                </a:path>
              </a:pathLst>
            </a:custGeom>
            <a:solidFill>
              <a:srgbClr val="FFFAEF"/>
            </a:solid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76EA2C23-7775-37D2-C11F-EB4199820E6A}"/>
              </a:ext>
            </a:extLst>
          </p:cNvPr>
          <p:cNvGrpSpPr/>
          <p:nvPr/>
        </p:nvGrpSpPr>
        <p:grpSpPr>
          <a:xfrm>
            <a:off x="1770936" y="3689394"/>
            <a:ext cx="2715079" cy="792618"/>
            <a:chOff x="2021039" y="4995382"/>
            <a:chExt cx="2715079" cy="792618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203639" y="5014676"/>
              <a:ext cx="2349879" cy="773324"/>
            </a:xfrm>
            <a:prstGeom prst="rect">
              <a:avLst/>
            </a:prstGeom>
          </p:spPr>
        </p:pic>
        <p:sp>
          <p:nvSpPr>
            <p:cNvPr id="14" name="TextBox 14"/>
            <p:cNvSpPr txBox="1"/>
            <p:nvPr/>
          </p:nvSpPr>
          <p:spPr>
            <a:xfrm>
              <a:off x="2021039" y="4995382"/>
              <a:ext cx="2715079" cy="7460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6279"/>
                </a:lnSpc>
                <a:spcBef>
                  <a:spcPct val="0"/>
                </a:spcBef>
              </a:pP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8593389">
            <a:off x="15467894" y="-656663"/>
            <a:ext cx="2869076" cy="336055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974457" flipH="1">
            <a:off x="942597" y="171168"/>
            <a:ext cx="1976581" cy="219925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4466878" flipH="1">
            <a:off x="1031241" y="-568743"/>
            <a:ext cx="2238359" cy="2490524"/>
          </a:xfrm>
          <a:prstGeom prst="rect">
            <a:avLst/>
          </a:prstGeom>
        </p:spPr>
      </p:pic>
      <p:grpSp>
        <p:nvGrpSpPr>
          <p:cNvPr id="32" name="Nhóm 31">
            <a:extLst>
              <a:ext uri="{FF2B5EF4-FFF2-40B4-BE49-F238E27FC236}">
                <a16:creationId xmlns:a16="http://schemas.microsoft.com/office/drawing/2014/main" id="{1B62B5FA-105C-7A65-B3BC-ABAA46AA752E}"/>
              </a:ext>
            </a:extLst>
          </p:cNvPr>
          <p:cNvGrpSpPr/>
          <p:nvPr/>
        </p:nvGrpSpPr>
        <p:grpSpPr>
          <a:xfrm>
            <a:off x="1830622" y="5896029"/>
            <a:ext cx="2715079" cy="792618"/>
            <a:chOff x="7433545" y="5019195"/>
            <a:chExt cx="2715079" cy="792618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603379" y="5038489"/>
              <a:ext cx="2349879" cy="773324"/>
            </a:xfrm>
            <a:prstGeom prst="rect">
              <a:avLst/>
            </a:prstGeom>
          </p:spPr>
        </p:pic>
        <p:sp>
          <p:nvSpPr>
            <p:cNvPr id="24" name="TextBox 24"/>
            <p:cNvSpPr txBox="1"/>
            <p:nvPr/>
          </p:nvSpPr>
          <p:spPr>
            <a:xfrm>
              <a:off x="7433545" y="5019195"/>
              <a:ext cx="2715079" cy="7460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6279"/>
                </a:lnSpc>
                <a:spcBef>
                  <a:spcPct val="0"/>
                </a:spcBef>
              </a:pP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  <p:grpSp>
        <p:nvGrpSpPr>
          <p:cNvPr id="33" name="Nhóm 32">
            <a:extLst>
              <a:ext uri="{FF2B5EF4-FFF2-40B4-BE49-F238E27FC236}">
                <a16:creationId xmlns:a16="http://schemas.microsoft.com/office/drawing/2014/main" id="{C7B754DF-8654-8D8D-352B-A8B3E123E881}"/>
              </a:ext>
            </a:extLst>
          </p:cNvPr>
          <p:cNvGrpSpPr/>
          <p:nvPr/>
        </p:nvGrpSpPr>
        <p:grpSpPr>
          <a:xfrm>
            <a:off x="2111349" y="8144431"/>
            <a:ext cx="2715079" cy="792618"/>
            <a:chOff x="12849844" y="5028720"/>
            <a:chExt cx="2715079" cy="792618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3032444" y="5048014"/>
              <a:ext cx="2349879" cy="773324"/>
            </a:xfrm>
            <a:prstGeom prst="rect">
              <a:avLst/>
            </a:prstGeom>
          </p:spPr>
        </p:pic>
        <p:sp>
          <p:nvSpPr>
            <p:cNvPr id="25" name="TextBox 25"/>
            <p:cNvSpPr txBox="1"/>
            <p:nvPr/>
          </p:nvSpPr>
          <p:spPr>
            <a:xfrm>
              <a:off x="12849844" y="5028720"/>
              <a:ext cx="2715079" cy="7460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6279"/>
                </a:lnSpc>
                <a:spcBef>
                  <a:spcPct val="0"/>
                </a:spcBef>
              </a:pP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</p:grp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2FDB18B9-F1D7-A9B9-D6DF-DFD2FAB4C83A}"/>
              </a:ext>
            </a:extLst>
          </p:cNvPr>
          <p:cNvSpPr txBox="1"/>
          <p:nvPr/>
        </p:nvSpPr>
        <p:spPr>
          <a:xfrm>
            <a:off x="4736118" y="919687"/>
            <a:ext cx="87512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CD6199A5-DCE2-B10B-3DE2-829B344BED2A}"/>
              </a:ext>
            </a:extLst>
          </p:cNvPr>
          <p:cNvSpPr txBox="1"/>
          <p:nvPr/>
        </p:nvSpPr>
        <p:spPr>
          <a:xfrm>
            <a:off x="4736118" y="3499499"/>
            <a:ext cx="8419923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ẩn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5A85B76C-5916-4CB3-F5FD-E93B01C8683A}"/>
              </a:ext>
            </a:extLst>
          </p:cNvPr>
          <p:cNvSpPr txBox="1"/>
          <p:nvPr/>
        </p:nvSpPr>
        <p:spPr>
          <a:xfrm>
            <a:off x="4739347" y="5493119"/>
            <a:ext cx="9486393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ẩn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6411A44F-C143-0136-7B94-716F85CE4ED8}"/>
              </a:ext>
            </a:extLst>
          </p:cNvPr>
          <p:cNvSpPr txBox="1"/>
          <p:nvPr/>
        </p:nvSpPr>
        <p:spPr>
          <a:xfrm>
            <a:off x="4736118" y="7940886"/>
            <a:ext cx="11963400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ẩn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6EAFC31-5190-1549-C826-17E4D2C31471}"/>
              </a:ext>
            </a:extLst>
          </p:cNvPr>
          <p:cNvSpPr txBox="1"/>
          <p:nvPr/>
        </p:nvSpPr>
        <p:spPr>
          <a:xfrm>
            <a:off x="2234067" y="2165688"/>
            <a:ext cx="13819864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5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4. </a:t>
            </a:r>
            <a:r>
              <a:rPr lang="en-US" sz="5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5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5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5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5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5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ẩn</a:t>
            </a:r>
            <a:endParaRPr lang="en-US" sz="5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4" grpId="0"/>
      <p:bldP spid="35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6550" b="2655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66615" y="638556"/>
            <a:ext cx="16417486" cy="94596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7889" y="7121285"/>
            <a:ext cx="1683636" cy="233838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523123" y="146470"/>
            <a:ext cx="3874238" cy="227611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400000">
            <a:off x="13474481" y="7263251"/>
            <a:ext cx="1003375" cy="498571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800000">
            <a:off x="-549312" y="342980"/>
            <a:ext cx="2495859" cy="292340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2400" y="-341542"/>
            <a:ext cx="2751141" cy="306107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6460242" y="7121285"/>
            <a:ext cx="1796543" cy="316571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19076151">
            <a:off x="308188" y="7937475"/>
            <a:ext cx="1409700" cy="189858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C1E14A0-545B-7B71-396B-903A0FD6DE7C}"/>
              </a:ext>
            </a:extLst>
          </p:cNvPr>
          <p:cNvSpPr txBox="1"/>
          <p:nvPr/>
        </p:nvSpPr>
        <p:spPr>
          <a:xfrm>
            <a:off x="2785270" y="3167733"/>
            <a:ext cx="12717459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6550" b="2655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009750">
            <a:off x="714261" y="8011001"/>
            <a:ext cx="2669880" cy="156855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347911">
            <a:off x="14802484" y="5060693"/>
            <a:ext cx="2669880" cy="156855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718615">
            <a:off x="8144691" y="438790"/>
            <a:ext cx="2029754" cy="1192481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FE4E7C7D-B26D-6970-38B5-256DB907D8EC}"/>
              </a:ext>
            </a:extLst>
          </p:cNvPr>
          <p:cNvGrpSpPr/>
          <p:nvPr/>
        </p:nvGrpSpPr>
        <p:grpSpPr>
          <a:xfrm>
            <a:off x="1043175" y="-460384"/>
            <a:ext cx="16201650" cy="11207768"/>
            <a:chOff x="1756600" y="109726"/>
            <a:chExt cx="16201650" cy="11207768"/>
          </a:xfrm>
        </p:grpSpPr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id="{DBAC5EE6-0DE1-67DF-BA20-E16B0C184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307593" flipH="1">
              <a:off x="1756600" y="109726"/>
              <a:ext cx="16201650" cy="11207768"/>
            </a:xfrm>
            <a:custGeom>
              <a:avLst/>
              <a:gdLst>
                <a:gd name="connsiteX0" fmla="*/ -832 w 16201650"/>
                <a:gd name="connsiteY0" fmla="*/ -519 h 11207768"/>
                <a:gd name="connsiteX1" fmla="*/ 16200819 w 16201650"/>
                <a:gd name="connsiteY1" fmla="*/ -519 h 11207768"/>
                <a:gd name="connsiteX2" fmla="*/ 16200819 w 16201650"/>
                <a:gd name="connsiteY2" fmla="*/ 11207249 h 11207768"/>
                <a:gd name="connsiteX3" fmla="*/ -832 w 16201650"/>
                <a:gd name="connsiteY3" fmla="*/ 11207249 h 112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01650" h="11207768">
                  <a:moveTo>
                    <a:pt x="-832" y="-519"/>
                  </a:moveTo>
                  <a:lnTo>
                    <a:pt x="16200819" y="-519"/>
                  </a:lnTo>
                  <a:lnTo>
                    <a:pt x="16200819" y="11207249"/>
                  </a:lnTo>
                  <a:lnTo>
                    <a:pt x="-832" y="11207249"/>
                  </a:lnTo>
                  <a:close/>
                </a:path>
              </a:pathLst>
            </a:custGeom>
          </p:spPr>
        </p:pic>
        <p:sp>
          <p:nvSpPr>
            <p:cNvPr id="22" name="Hình tự do: Hình 21">
              <a:extLst>
                <a:ext uri="{FF2B5EF4-FFF2-40B4-BE49-F238E27FC236}">
                  <a16:creationId xmlns:a16="http://schemas.microsoft.com/office/drawing/2014/main" id="{C767B63A-E982-4346-5837-EFF1AFB8040B}"/>
                </a:ext>
              </a:extLst>
            </p:cNvPr>
            <p:cNvSpPr/>
            <p:nvPr/>
          </p:nvSpPr>
          <p:spPr>
            <a:xfrm rot="13593" flipH="1">
              <a:off x="3178433" y="1732387"/>
              <a:ext cx="13555931" cy="7883683"/>
            </a:xfrm>
            <a:custGeom>
              <a:avLst/>
              <a:gdLst>
                <a:gd name="connsiteX0" fmla="*/ 0 w 13555931"/>
                <a:gd name="connsiteY0" fmla="*/ 0 h 7883683"/>
                <a:gd name="connsiteX1" fmla="*/ 13555931 w 13555931"/>
                <a:gd name="connsiteY1" fmla="*/ 0 h 7883683"/>
                <a:gd name="connsiteX2" fmla="*/ 13555931 w 13555931"/>
                <a:gd name="connsiteY2" fmla="*/ 7883684 h 7883683"/>
                <a:gd name="connsiteX3" fmla="*/ 0 w 13555931"/>
                <a:gd name="connsiteY3" fmla="*/ 7883684 h 7883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55931" h="7883683">
                  <a:moveTo>
                    <a:pt x="0" y="0"/>
                  </a:moveTo>
                  <a:lnTo>
                    <a:pt x="13555931" y="0"/>
                  </a:lnTo>
                  <a:lnTo>
                    <a:pt x="13555931" y="7883684"/>
                  </a:lnTo>
                  <a:lnTo>
                    <a:pt x="0" y="7883684"/>
                  </a:lnTo>
                  <a:close/>
                </a:path>
              </a:pathLst>
            </a:custGeom>
            <a:solidFill>
              <a:srgbClr val="FFFAEF"/>
            </a:solidFill>
            <a:ln w="299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55298">
            <a:off x="289807" y="1324143"/>
            <a:ext cx="1707684" cy="10032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353145">
            <a:off x="17139020" y="533398"/>
            <a:ext cx="1707684" cy="100326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55298">
            <a:off x="14963516" y="9402539"/>
            <a:ext cx="1707684" cy="1003264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FB7CD0BB-D836-7C1C-48AC-49598E41A4AE}"/>
              </a:ext>
            </a:extLst>
          </p:cNvPr>
          <p:cNvSpPr txBox="1"/>
          <p:nvPr/>
        </p:nvSpPr>
        <p:spPr>
          <a:xfrm>
            <a:off x="2868232" y="1396376"/>
            <a:ext cx="1127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BẤT PHƯƠNG TRÌNH BẬC HAI MỘT ẨN</a:t>
            </a: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44ECF23A-EBD8-402A-35D0-09F0CA6E95E9}"/>
              </a:ext>
            </a:extLst>
          </p:cNvPr>
          <p:cNvSpPr/>
          <p:nvPr/>
        </p:nvSpPr>
        <p:spPr>
          <a:xfrm>
            <a:off x="2821544" y="2569647"/>
            <a:ext cx="1371600" cy="990600"/>
          </a:xfrm>
          <a:prstGeom prst="roundRect">
            <a:avLst/>
          </a:prstGeom>
          <a:solidFill>
            <a:srgbClr val="FDA166"/>
          </a:solidFill>
          <a:ln>
            <a:solidFill>
              <a:srgbClr val="FDA166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02E6DE72-E769-989D-483B-E6F20D6FBA95}"/>
                  </a:ext>
                </a:extLst>
              </p:cNvPr>
              <p:cNvSpPr txBox="1"/>
              <p:nvPr/>
            </p:nvSpPr>
            <p:spPr>
              <a:xfrm>
                <a:off x="4219150" y="2338236"/>
                <a:ext cx="11506200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đặc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vế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3</m:t>
                      </m:r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−4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−8&lt;0</m:t>
                      </m:r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02E6DE72-E769-989D-483B-E6F20D6FBA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9150" y="2338236"/>
                <a:ext cx="11506200" cy="2862322"/>
              </a:xfrm>
              <a:prstGeom prst="rect">
                <a:avLst/>
              </a:prstGeom>
              <a:blipFill>
                <a:blip r:embed="rId6"/>
                <a:stretch>
                  <a:fillRect l="-1854" r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EE392679-6E0C-4259-7F85-2E67BE978E98}"/>
                  </a:ext>
                </a:extLst>
              </p:cNvPr>
              <p:cNvSpPr txBox="1"/>
              <p:nvPr/>
            </p:nvSpPr>
            <p:spPr>
              <a:xfrm>
                <a:off x="3067707" y="6207701"/>
                <a:ext cx="12245427" cy="1824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>
                    <a:solidFill>
                      <a:srgbClr val="1D3E95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solidFill>
                      <a:srgbClr val="1D3E95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4000" dirty="0">
                    <a:solidFill>
                      <a:srgbClr val="1D3E95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1D3E95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vế</a:t>
                </a:r>
                <a:r>
                  <a:rPr lang="en-US" sz="4000" dirty="0">
                    <a:solidFill>
                      <a:srgbClr val="1D3E95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1D3E95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trái</a:t>
                </a:r>
                <a:r>
                  <a:rPr lang="en-US" sz="4000" dirty="0">
                    <a:solidFill>
                      <a:srgbClr val="1D3E95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1D3E95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1D3E95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1D3E95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bất</a:t>
                </a:r>
                <a:r>
                  <a:rPr lang="en-US" sz="4000" dirty="0">
                    <a:solidFill>
                      <a:srgbClr val="1D3E95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1D3E95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4000" dirty="0">
                    <a:solidFill>
                      <a:srgbClr val="1D3E95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1D3E95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4000" dirty="0">
                    <a:solidFill>
                      <a:srgbClr val="1D3E95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1D3E95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solidFill>
                      <a:srgbClr val="1D3E95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1D3E95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solidFill>
                      <a:srgbClr val="1D3E95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1D3E95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1D3E95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1D3E95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solidFill>
                      <a:srgbClr val="1D3E95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solidFill>
                      <a:srgbClr val="1D3E95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srgbClr val="1D3E95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1D3E95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solidFill>
                      <a:srgbClr val="1D3E95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1D3E95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solidFill>
                      <a:srgbClr val="1D3E95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1D3E95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rgbClr val="1D3E95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1D3E95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hệ</a:t>
                </a:r>
                <a:r>
                  <a:rPr lang="en-US" sz="4000" dirty="0">
                    <a:solidFill>
                      <a:srgbClr val="1D3E95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1D3E95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rgbClr val="1D3E95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1D3E95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dirty="0" smtClean="0">
                        <a:solidFill>
                          <a:srgbClr val="1D3E95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=3&gt;0</m:t>
                    </m:r>
                  </m:oMath>
                </a14:m>
                <a:r>
                  <a:rPr lang="en-US" sz="4000" dirty="0">
                    <a:solidFill>
                      <a:srgbClr val="1D3E95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1D3E95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 i="1" dirty="0" smtClean="0">
                        <a:solidFill>
                          <a:srgbClr val="1D3E95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=−4</m:t>
                    </m:r>
                  </m:oMath>
                </a14:m>
                <a:r>
                  <a:rPr lang="en-US" sz="4000" dirty="0">
                    <a:solidFill>
                      <a:srgbClr val="1D3E95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1D3E95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4000" i="1" dirty="0" smtClean="0">
                        <a:solidFill>
                          <a:srgbClr val="1D3E95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=−8</m:t>
                    </m:r>
                  </m:oMath>
                </a14:m>
                <a:r>
                  <a:rPr lang="en-US" sz="4000" dirty="0">
                    <a:solidFill>
                      <a:srgbClr val="1D3E95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EE392679-6E0C-4259-7F85-2E67BE978E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7707" y="6207701"/>
                <a:ext cx="12245427" cy="1824923"/>
              </a:xfrm>
              <a:prstGeom prst="rect">
                <a:avLst/>
              </a:prstGeom>
              <a:blipFill>
                <a:blip r:embed="rId7"/>
                <a:stretch>
                  <a:fillRect l="-1742" r="-293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Mũi tên: Xuống 27">
            <a:extLst>
              <a:ext uri="{FF2B5EF4-FFF2-40B4-BE49-F238E27FC236}">
                <a16:creationId xmlns:a16="http://schemas.microsoft.com/office/drawing/2014/main" id="{7BCD1294-8085-526B-F1FF-5328C98D2FAC}"/>
              </a:ext>
            </a:extLst>
          </p:cNvPr>
          <p:cNvSpPr/>
          <p:nvPr/>
        </p:nvSpPr>
        <p:spPr>
          <a:xfrm>
            <a:off x="8915400" y="5174001"/>
            <a:ext cx="533400" cy="1110240"/>
          </a:xfrm>
          <a:prstGeom prst="downArrow">
            <a:avLst/>
          </a:prstGeom>
          <a:solidFill>
            <a:srgbClr val="1D3E95"/>
          </a:solidFill>
          <a:ln>
            <a:solidFill>
              <a:srgbClr val="1D3E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6550" b="2655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9827043">
            <a:off x="450776" y="7587330"/>
            <a:ext cx="1777034" cy="23933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150085">
            <a:off x="1571614" y="7269287"/>
            <a:ext cx="279118" cy="1730966"/>
          </a:xfrm>
          <a:prstGeom prst="rect">
            <a:avLst/>
          </a:prstGeom>
        </p:spPr>
      </p:pic>
      <p:grpSp>
        <p:nvGrpSpPr>
          <p:cNvPr id="12" name="Nhóm 11">
            <a:extLst>
              <a:ext uri="{FF2B5EF4-FFF2-40B4-BE49-F238E27FC236}">
                <a16:creationId xmlns:a16="http://schemas.microsoft.com/office/drawing/2014/main" id="{09E5F5CA-D042-4DB2-639F-0BBD2F1F4466}"/>
              </a:ext>
            </a:extLst>
          </p:cNvPr>
          <p:cNvGrpSpPr/>
          <p:nvPr/>
        </p:nvGrpSpPr>
        <p:grpSpPr>
          <a:xfrm>
            <a:off x="-1296120" y="-1181100"/>
            <a:ext cx="21709916" cy="12043183"/>
            <a:chOff x="-1609345" y="-1204913"/>
            <a:chExt cx="21709916" cy="12043183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8144975" y="-1204913"/>
              <a:ext cx="11955596" cy="12043183"/>
            </a:xfrm>
            <a:prstGeom prst="rect">
              <a:avLst/>
            </a:prstGeom>
          </p:spPr>
        </p:pic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3F397321-9767-F392-0D4C-A61CD2C89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-1609345" y="-1204913"/>
              <a:ext cx="11030891" cy="1204318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CB629E13-F15B-89B9-ECFF-3D12FF0B19C2}"/>
                  </a:ext>
                </a:extLst>
              </p:cNvPr>
              <p:cNvSpPr txBox="1"/>
              <p:nvPr/>
            </p:nvSpPr>
            <p:spPr>
              <a:xfrm>
                <a:off x="1295178" y="714227"/>
                <a:ext cx="15791923" cy="95808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4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Kết </a:t>
                </a:r>
                <a:r>
                  <a:rPr lang="en-US" sz="44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luận</a:t>
                </a:r>
                <a:endParaRPr lang="en-US" sz="44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Wingdings" panose="05000000000000000000" pitchFamily="2" charset="2"/>
                  <a:buChar char="§"/>
                </a:pPr>
                <a:r>
                  <a:rPr lang="en-US" sz="40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Bất</a:t>
                </a:r>
                <a:r>
                  <a:rPr lang="en-US" sz="40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40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40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ẩn</a:t>
                </a:r>
                <a:r>
                  <a:rPr lang="en-US" sz="40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bất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b="0" i="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𝑏𝑥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&lt;0</m:t>
                    </m:r>
                  </m:oMath>
                </a14:m>
                <a:r>
                  <a:rPr lang="en-US" sz="40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(1);</a:t>
                </a:r>
                <a:endParaRPr lang="en-US" sz="4000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                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𝑏𝑥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4000" i="1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(2); </a:t>
                </a:r>
              </a:p>
              <a:p>
                <a:pPr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i="1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                          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𝑏𝑥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&gt;0</m:t>
                    </m:r>
                  </m:oMath>
                </a14:m>
                <a:r>
                  <a:rPr lang="en-US" sz="40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(3); </a:t>
                </a:r>
              </a:p>
              <a:p>
                <a:pPr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            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   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𝑎𝑥</m:t>
                    </m:r>
                    <m:r>
                      <a:rPr lang="en-US" sz="4000" i="1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𝑏𝑥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 (4), </a:t>
                </a:r>
              </a:p>
              <a:p>
                <a:pPr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                      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rong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4000" i="1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Wingdings" panose="05000000000000000000" pitchFamily="2" charset="2"/>
                  <a:buChar char="§"/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Đối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bất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phương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4000" i="1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𝑏𝑥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&lt;0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vi-VN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dirty="0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dirty="0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4000" b="1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ℝ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4000" i="1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40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40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0</m:t>
                            </m:r>
                          </m:sub>
                        </m:sSub>
                      </m:e>
                      <m:sup>
                        <m:r>
                          <a:rPr lang="en-US" sz="4000" i="1" dirty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sSub>
                      <m:sSubPr>
                        <m:ctrlPr>
                          <a:rPr lang="en-US" sz="40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40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4000" i="1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&lt;0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 mệnh đề đúng thì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40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4000" dirty="0"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bất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CB629E13-F15B-89B9-ECFF-3D12FF0B19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178" y="714227"/>
                <a:ext cx="15791923" cy="9580893"/>
              </a:xfrm>
              <a:prstGeom prst="rect">
                <a:avLst/>
              </a:prstGeom>
              <a:blipFill>
                <a:blip r:embed="rId9"/>
                <a:stretch>
                  <a:fillRect l="-1235" t="-1336" r="-1351" b="-178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6550" b="2655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179286">
            <a:off x="16378470" y="7940315"/>
            <a:ext cx="1613080" cy="2240388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5B76C4F5-8B73-79E3-604F-A87E6987AECA}"/>
              </a:ext>
            </a:extLst>
          </p:cNvPr>
          <p:cNvGrpSpPr/>
          <p:nvPr/>
        </p:nvGrpSpPr>
        <p:grpSpPr>
          <a:xfrm>
            <a:off x="1850295" y="606203"/>
            <a:ext cx="14587410" cy="9074594"/>
            <a:chOff x="1028700" y="606203"/>
            <a:chExt cx="14587410" cy="907459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1028700" y="606203"/>
              <a:ext cx="7293705" cy="9074594"/>
            </a:xfrm>
            <a:prstGeom prst="rect">
              <a:avLst/>
            </a:prstGeom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6F201308-C717-749A-BFF7-99AAEC838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8322405" y="606203"/>
              <a:ext cx="7293705" cy="9074594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722F273-CA81-4DC5-F38B-60C3E7C334C1}"/>
                  </a:ext>
                </a:extLst>
              </p:cNvPr>
              <p:cNvSpPr txBox="1"/>
              <p:nvPr/>
            </p:nvSpPr>
            <p:spPr>
              <a:xfrm>
                <a:off x="3938352" y="1945400"/>
                <a:ext cx="10444634" cy="56208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thế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còn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40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bất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bất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ẩn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còn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nghĩa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722F273-CA81-4DC5-F38B-60C3E7C334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8352" y="1945400"/>
                <a:ext cx="10444634" cy="5620834"/>
              </a:xfrm>
              <a:prstGeom prst="rect">
                <a:avLst/>
              </a:prstGeom>
              <a:blipFill>
                <a:blip r:embed="rId7"/>
                <a:stretch>
                  <a:fillRect l="-2102" r="-2102" b="-368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6550" b="2655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781944">
            <a:off x="1159168" y="7531031"/>
            <a:ext cx="1614359" cy="22817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624342">
            <a:off x="11466260" y="-547860"/>
            <a:ext cx="1321362" cy="18676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189164">
            <a:off x="15134889" y="2264253"/>
            <a:ext cx="1771900" cy="250445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299936">
            <a:off x="732962" y="432575"/>
            <a:ext cx="988294" cy="13968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299936">
            <a:off x="16081594" y="9347095"/>
            <a:ext cx="988294" cy="139688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768893">
            <a:off x="17189770" y="-354660"/>
            <a:ext cx="988294" cy="139688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781944">
            <a:off x="10651240" y="8611525"/>
            <a:ext cx="1614359" cy="2281779"/>
          </a:xfrm>
          <a:prstGeom prst="rect">
            <a:avLst/>
          </a:prstGeom>
        </p:spPr>
      </p:pic>
      <p:grpSp>
        <p:nvGrpSpPr>
          <p:cNvPr id="26" name="Nhóm 25">
            <a:extLst>
              <a:ext uri="{FF2B5EF4-FFF2-40B4-BE49-F238E27FC236}">
                <a16:creationId xmlns:a16="http://schemas.microsoft.com/office/drawing/2014/main" id="{2B7B2897-149C-7980-4219-72ACE91FFD33}"/>
              </a:ext>
            </a:extLst>
          </p:cNvPr>
          <p:cNvGrpSpPr/>
          <p:nvPr/>
        </p:nvGrpSpPr>
        <p:grpSpPr>
          <a:xfrm>
            <a:off x="1043175" y="-460384"/>
            <a:ext cx="16201650" cy="11207768"/>
            <a:chOff x="1422504" y="1951736"/>
            <a:chExt cx="16201650" cy="11207768"/>
          </a:xfrm>
        </p:grpSpPr>
        <p:pic>
          <p:nvPicPr>
            <p:cNvPr id="23" name="Hình ảnh 22">
              <a:extLst>
                <a:ext uri="{FF2B5EF4-FFF2-40B4-BE49-F238E27FC236}">
                  <a16:creationId xmlns:a16="http://schemas.microsoft.com/office/drawing/2014/main" id="{2E93D0D1-EF0A-202B-806C-6972DD844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92407">
              <a:off x="1422504" y="1951736"/>
              <a:ext cx="16201650" cy="11207768"/>
            </a:xfrm>
            <a:custGeom>
              <a:avLst/>
              <a:gdLst>
                <a:gd name="connsiteX0" fmla="*/ -832 w 16201650"/>
                <a:gd name="connsiteY0" fmla="*/ -519 h 11207768"/>
                <a:gd name="connsiteX1" fmla="*/ 16200819 w 16201650"/>
                <a:gd name="connsiteY1" fmla="*/ -519 h 11207768"/>
                <a:gd name="connsiteX2" fmla="*/ 16200819 w 16201650"/>
                <a:gd name="connsiteY2" fmla="*/ 11207249 h 11207768"/>
                <a:gd name="connsiteX3" fmla="*/ -832 w 16201650"/>
                <a:gd name="connsiteY3" fmla="*/ 11207249 h 112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01650" h="11207768">
                  <a:moveTo>
                    <a:pt x="-832" y="-519"/>
                  </a:moveTo>
                  <a:lnTo>
                    <a:pt x="16200819" y="-519"/>
                  </a:lnTo>
                  <a:lnTo>
                    <a:pt x="16200819" y="11207249"/>
                  </a:lnTo>
                  <a:lnTo>
                    <a:pt x="-832" y="11207249"/>
                  </a:lnTo>
                  <a:close/>
                </a:path>
              </a:pathLst>
            </a:custGeom>
          </p:spPr>
        </p:pic>
        <p:sp>
          <p:nvSpPr>
            <p:cNvPr id="24" name="Hình tự do: Hình 23">
              <a:extLst>
                <a:ext uri="{FF2B5EF4-FFF2-40B4-BE49-F238E27FC236}">
                  <a16:creationId xmlns:a16="http://schemas.microsoft.com/office/drawing/2014/main" id="{06431377-FD82-0FF3-D6AB-6FC493AB2304}"/>
                </a:ext>
              </a:extLst>
            </p:cNvPr>
            <p:cNvSpPr/>
            <p:nvPr/>
          </p:nvSpPr>
          <p:spPr>
            <a:xfrm rot="21586407">
              <a:off x="2777881" y="3190588"/>
              <a:ext cx="13555931" cy="7883683"/>
            </a:xfrm>
            <a:custGeom>
              <a:avLst/>
              <a:gdLst>
                <a:gd name="connsiteX0" fmla="*/ 0 w 13555931"/>
                <a:gd name="connsiteY0" fmla="*/ 0 h 7883683"/>
                <a:gd name="connsiteX1" fmla="*/ 13555931 w 13555931"/>
                <a:gd name="connsiteY1" fmla="*/ 0 h 7883683"/>
                <a:gd name="connsiteX2" fmla="*/ 13555931 w 13555931"/>
                <a:gd name="connsiteY2" fmla="*/ 7883684 h 7883683"/>
                <a:gd name="connsiteX3" fmla="*/ 0 w 13555931"/>
                <a:gd name="connsiteY3" fmla="*/ 7883684 h 7883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55931" h="7883683">
                  <a:moveTo>
                    <a:pt x="0" y="0"/>
                  </a:moveTo>
                  <a:lnTo>
                    <a:pt x="13555931" y="0"/>
                  </a:lnTo>
                  <a:lnTo>
                    <a:pt x="13555931" y="7883684"/>
                  </a:lnTo>
                  <a:lnTo>
                    <a:pt x="0" y="7883684"/>
                  </a:lnTo>
                  <a:close/>
                </a:path>
              </a:pathLst>
            </a:custGeom>
            <a:solidFill>
              <a:srgbClr val="FFFAEF"/>
            </a:solidFill>
            <a:ln w="299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5" name="Hình tự do: Hình 24">
            <a:extLst>
              <a:ext uri="{FF2B5EF4-FFF2-40B4-BE49-F238E27FC236}">
                <a16:creationId xmlns:a16="http://schemas.microsoft.com/office/drawing/2014/main" id="{CB12C4A2-210B-B12E-2A59-9D4D0E2170B9}"/>
              </a:ext>
            </a:extLst>
          </p:cNvPr>
          <p:cNvSpPr/>
          <p:nvPr/>
        </p:nvSpPr>
        <p:spPr>
          <a:xfrm rot="292407">
            <a:off x="15149938" y="544495"/>
            <a:ext cx="1041185" cy="1859024"/>
          </a:xfrm>
          <a:custGeom>
            <a:avLst/>
            <a:gdLst>
              <a:gd name="connsiteX0" fmla="*/ 929569 w 1610931"/>
              <a:gd name="connsiteY0" fmla="*/ 0 h 2849600"/>
              <a:gd name="connsiteX1" fmla="*/ 618113 w 1610931"/>
              <a:gd name="connsiteY1" fmla="*/ 0 h 2849600"/>
              <a:gd name="connsiteX2" fmla="*/ 0 w 1610931"/>
              <a:gd name="connsiteY2" fmla="*/ 395053 h 2849600"/>
              <a:gd name="connsiteX3" fmla="*/ 282677 w 1610931"/>
              <a:gd name="connsiteY3" fmla="*/ 369875 h 2849600"/>
              <a:gd name="connsiteX4" fmla="*/ 618113 w 1610931"/>
              <a:gd name="connsiteY4" fmla="*/ 223304 h 2849600"/>
              <a:gd name="connsiteX5" fmla="*/ 929569 w 1610931"/>
              <a:gd name="connsiteY5" fmla="*/ 223304 h 2849600"/>
              <a:gd name="connsiteX6" fmla="*/ 1388208 w 1610931"/>
              <a:gd name="connsiteY6" fmla="*/ 682201 h 2849600"/>
              <a:gd name="connsiteX7" fmla="*/ 1388208 w 1610931"/>
              <a:gd name="connsiteY7" fmla="*/ 2298384 h 2849600"/>
              <a:gd name="connsiteX8" fmla="*/ 1058467 w 1610931"/>
              <a:gd name="connsiteY8" fmla="*/ 2628095 h 2849600"/>
              <a:gd name="connsiteX9" fmla="*/ 728726 w 1610931"/>
              <a:gd name="connsiteY9" fmla="*/ 2298384 h 2849600"/>
              <a:gd name="connsiteX10" fmla="*/ 728726 w 1610931"/>
              <a:gd name="connsiteY10" fmla="*/ 1217832 h 2849600"/>
              <a:gd name="connsiteX11" fmla="*/ 622850 w 1610931"/>
              <a:gd name="connsiteY11" fmla="*/ 1100395 h 2849600"/>
              <a:gd name="connsiteX12" fmla="*/ 505403 w 1610931"/>
              <a:gd name="connsiteY12" fmla="*/ 1206262 h 2849600"/>
              <a:gd name="connsiteX13" fmla="*/ 505403 w 1610931"/>
              <a:gd name="connsiteY13" fmla="*/ 1217832 h 2849600"/>
              <a:gd name="connsiteX14" fmla="*/ 505403 w 1610931"/>
              <a:gd name="connsiteY14" fmla="*/ 2296885 h 2849600"/>
              <a:gd name="connsiteX15" fmla="*/ 1058168 w 1610931"/>
              <a:gd name="connsiteY15" fmla="*/ 2849600 h 2849600"/>
              <a:gd name="connsiteX16" fmla="*/ 1610932 w 1610931"/>
              <a:gd name="connsiteY16" fmla="*/ 2296885 h 2849600"/>
              <a:gd name="connsiteX17" fmla="*/ 1610932 w 1610931"/>
              <a:gd name="connsiteY17" fmla="*/ 682201 h 2849600"/>
              <a:gd name="connsiteX18" fmla="*/ 929569 w 1610931"/>
              <a:gd name="connsiteY18" fmla="*/ 0 h 284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10931" h="2849600">
                <a:moveTo>
                  <a:pt x="929569" y="0"/>
                </a:moveTo>
                <a:lnTo>
                  <a:pt x="618113" y="0"/>
                </a:lnTo>
                <a:cubicBezTo>
                  <a:pt x="352823" y="447"/>
                  <a:pt x="111812" y="154490"/>
                  <a:pt x="0" y="395053"/>
                </a:cubicBezTo>
                <a:lnTo>
                  <a:pt x="282677" y="369875"/>
                </a:lnTo>
                <a:cubicBezTo>
                  <a:pt x="369249" y="276525"/>
                  <a:pt x="490774" y="223421"/>
                  <a:pt x="618113" y="223304"/>
                </a:cubicBezTo>
                <a:lnTo>
                  <a:pt x="929569" y="223304"/>
                </a:lnTo>
                <a:cubicBezTo>
                  <a:pt x="1182929" y="223469"/>
                  <a:pt x="1388208" y="428864"/>
                  <a:pt x="1388208" y="682201"/>
                </a:cubicBezTo>
                <a:lnTo>
                  <a:pt x="1388208" y="2298384"/>
                </a:lnTo>
                <a:cubicBezTo>
                  <a:pt x="1388208" y="2480474"/>
                  <a:pt x="1240574" y="2628095"/>
                  <a:pt x="1058467" y="2628095"/>
                </a:cubicBezTo>
                <a:cubicBezTo>
                  <a:pt x="876361" y="2628095"/>
                  <a:pt x="728726" y="2480474"/>
                  <a:pt x="728726" y="2298384"/>
                </a:cubicBezTo>
                <a:lnTo>
                  <a:pt x="728726" y="1217832"/>
                </a:lnTo>
                <a:cubicBezTo>
                  <a:pt x="731934" y="1156176"/>
                  <a:pt x="684511" y="1103602"/>
                  <a:pt x="622850" y="1100395"/>
                </a:cubicBezTo>
                <a:cubicBezTo>
                  <a:pt x="561189" y="1097187"/>
                  <a:pt x="508610" y="1144606"/>
                  <a:pt x="505403" y="1206262"/>
                </a:cubicBezTo>
                <a:cubicBezTo>
                  <a:pt x="505192" y="1210099"/>
                  <a:pt x="505192" y="1213965"/>
                  <a:pt x="505403" y="1217832"/>
                </a:cubicBezTo>
                <a:lnTo>
                  <a:pt x="505403" y="2296885"/>
                </a:lnTo>
                <a:cubicBezTo>
                  <a:pt x="505403" y="2602138"/>
                  <a:pt x="752887" y="2849600"/>
                  <a:pt x="1058168" y="2849600"/>
                </a:cubicBezTo>
                <a:cubicBezTo>
                  <a:pt x="1363447" y="2849600"/>
                  <a:pt x="1610932" y="2602138"/>
                  <a:pt x="1610932" y="2296885"/>
                </a:cubicBezTo>
                <a:lnTo>
                  <a:pt x="1610932" y="682201"/>
                </a:lnTo>
                <a:cubicBezTo>
                  <a:pt x="1610603" y="305921"/>
                  <a:pt x="1305892" y="824"/>
                  <a:pt x="929569" y="0"/>
                </a:cubicBezTo>
                <a:close/>
              </a:path>
            </a:pathLst>
          </a:custGeom>
          <a:solidFill>
            <a:srgbClr val="FF8F8F"/>
          </a:solidFill>
          <a:ln w="2996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Hình Bầu dục 16">
            <a:extLst>
              <a:ext uri="{FF2B5EF4-FFF2-40B4-BE49-F238E27FC236}">
                <a16:creationId xmlns:a16="http://schemas.microsoft.com/office/drawing/2014/main" id="{249B6743-8453-DA3D-FEFA-8C2EB4356D1A}"/>
              </a:ext>
            </a:extLst>
          </p:cNvPr>
          <p:cNvSpPr/>
          <p:nvPr/>
        </p:nvSpPr>
        <p:spPr>
          <a:xfrm>
            <a:off x="7783114" y="1643394"/>
            <a:ext cx="2786805" cy="1207269"/>
          </a:xfrm>
          <a:prstGeom prst="ellipse">
            <a:avLst/>
          </a:prstGeom>
          <a:solidFill>
            <a:srgbClr val="5EAA93"/>
          </a:solidFill>
          <a:ln>
            <a:solidFill>
              <a:srgbClr val="5EAA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C30B10D-40AD-80ED-7DE8-3D95BE7F35F1}"/>
                  </a:ext>
                </a:extLst>
              </p:cNvPr>
              <p:cNvSpPr txBox="1"/>
              <p:nvPr/>
            </p:nvSpPr>
            <p:spPr>
              <a:xfrm>
                <a:off x="2601965" y="2834747"/>
                <a:ext cx="13303017" cy="367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ẩn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400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−4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+3&lt;0 (1)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Trong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x,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(1)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a)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			b)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		c)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C30B10D-40AD-80ED-7DE8-3D95BE7F35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1965" y="2834747"/>
                <a:ext cx="13303017" cy="3671583"/>
              </a:xfrm>
              <a:prstGeom prst="rect">
                <a:avLst/>
              </a:prstGeom>
              <a:blipFill>
                <a:blip r:embed="rId6"/>
                <a:stretch>
                  <a:fillRect l="-1650" r="-1604" b="-631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6550" b="2655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383000" y="6207695"/>
            <a:ext cx="2315006" cy="4079305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044E94A6-5696-6748-792A-F43A44F03869}"/>
              </a:ext>
            </a:extLst>
          </p:cNvPr>
          <p:cNvGrpSpPr/>
          <p:nvPr/>
        </p:nvGrpSpPr>
        <p:grpSpPr>
          <a:xfrm>
            <a:off x="-116683" y="-1409700"/>
            <a:ext cx="18521364" cy="13106400"/>
            <a:chOff x="-228602" y="-1414463"/>
            <a:chExt cx="18521364" cy="131064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-228602" y="-1414463"/>
              <a:ext cx="9822921" cy="12344400"/>
            </a:xfrm>
            <a:prstGeom prst="rect">
              <a:avLst/>
            </a:prstGeom>
          </p:spPr>
        </p:pic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B39C4DE1-3658-C032-2EDB-7B28D62F7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8469841" y="-1414463"/>
              <a:ext cx="9822921" cy="13106400"/>
            </a:xfrm>
            <a:prstGeom prst="rect">
              <a:avLst/>
            </a:prstGeom>
          </p:spPr>
        </p:pic>
      </p:grpSp>
      <p:sp>
        <p:nvSpPr>
          <p:cNvPr id="9" name="Bong bóng Lời nói: Hình bầu dục 8">
            <a:extLst>
              <a:ext uri="{FF2B5EF4-FFF2-40B4-BE49-F238E27FC236}">
                <a16:creationId xmlns:a16="http://schemas.microsoft.com/office/drawing/2014/main" id="{2341E3A3-A051-30A4-A8BA-22565DA291D1}"/>
              </a:ext>
            </a:extLst>
          </p:cNvPr>
          <p:cNvSpPr/>
          <p:nvPr/>
        </p:nvSpPr>
        <p:spPr>
          <a:xfrm>
            <a:off x="8001000" y="190500"/>
            <a:ext cx="2286000" cy="1143000"/>
          </a:xfrm>
          <a:prstGeom prst="wedgeEllipseCallout">
            <a:avLst/>
          </a:prstGeom>
          <a:solidFill>
            <a:srgbClr val="FA6E6E"/>
          </a:solidFill>
          <a:ln>
            <a:solidFill>
              <a:srgbClr val="FA6E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AB288E78-02F2-4632-DA78-9210E75FE1F9}"/>
                  </a:ext>
                </a:extLst>
              </p:cNvPr>
              <p:cNvSpPr txBox="1"/>
              <p:nvPr/>
            </p:nvSpPr>
            <p:spPr>
              <a:xfrm>
                <a:off x="2476500" y="1329492"/>
                <a:ext cx="13335000" cy="82882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−4.2+3&lt;0 </m:t>
                    </m:r>
                  </m:oMath>
                </a14:m>
                <a:endParaRPr lang="en-US" sz="4000" b="0" i="1" dirty="0">
                  <a:latin typeface="Cambria Math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b="0" dirty="0"/>
                  <a:t>                                           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h𝑎𝑦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 −1&lt;0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vi-VN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đ)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(1)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Với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−4.0+3&lt;0 </m:t>
                    </m:r>
                  </m:oMath>
                </a14:m>
                <a:endParaRPr lang="en-US" sz="4000" b="0" i="1" dirty="0">
                  <a:latin typeface="Cambria Math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b="0" dirty="0"/>
                  <a:t>                                                   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h𝑎𝑦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 3&lt;0 (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(1)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c) Với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−4.3+3&lt;0 </m:t>
                    </m:r>
                  </m:oMath>
                </a14:m>
                <a:endParaRPr lang="en-US" sz="4000" b="0" i="1" dirty="0">
                  <a:latin typeface="Cambria Math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b="0" dirty="0"/>
                  <a:t>                                                 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h𝑎𝑦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 0&lt;0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(s)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(1)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AB288E78-02F2-4632-DA78-9210E75FE1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6500" y="1329492"/>
                <a:ext cx="13335000" cy="8288231"/>
              </a:xfrm>
              <a:prstGeom prst="rect">
                <a:avLst/>
              </a:prstGeom>
              <a:blipFill>
                <a:blip r:embed="rId7"/>
                <a:stretch>
                  <a:fillRect l="-1600" r="-1280" b="-220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6550" b="2655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965595" y="606203"/>
            <a:ext cx="7293705" cy="907459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8593389">
            <a:off x="1418554" y="2821859"/>
            <a:ext cx="5648992" cy="66166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42945">
            <a:off x="4659359" y="1163663"/>
            <a:ext cx="3979217" cy="44275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48877AB5-0A74-2CB3-C25B-B5A08076423A}"/>
                  </a:ext>
                </a:extLst>
              </p:cNvPr>
              <p:cNvSpPr txBox="1"/>
              <p:nvPr/>
            </p:nvSpPr>
            <p:spPr>
              <a:xfrm>
                <a:off x="10494232" y="2324100"/>
                <a:ext cx="5486400" cy="47898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400" b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Chú</a:t>
                </a:r>
                <a:r>
                  <a:rPr lang="en-US" sz="44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ý: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bất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bậc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ẩn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bất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48877AB5-0A74-2CB3-C25B-B5A0807642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4232" y="2324100"/>
                <a:ext cx="5486400" cy="4789837"/>
              </a:xfrm>
              <a:prstGeom prst="rect">
                <a:avLst/>
              </a:prstGeom>
              <a:blipFill>
                <a:blip r:embed="rId9"/>
                <a:stretch>
                  <a:fillRect l="-3889" r="-6667" b="-44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699</TotalTime>
  <Words>2110</Words>
  <Application>Microsoft Office PowerPoint</Application>
  <PresentationFormat>Tùy chỉnh</PresentationFormat>
  <Paragraphs>165</Paragraphs>
  <Slides>30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30</vt:i4>
      </vt:variant>
    </vt:vector>
  </HeadingPairs>
  <TitlesOfParts>
    <vt:vector size="36" baseType="lpstr">
      <vt:lpstr>Arial</vt:lpstr>
      <vt:lpstr>Calibri</vt:lpstr>
      <vt:lpstr>Wingdings</vt:lpstr>
      <vt:lpstr>Cambria Math</vt:lpstr>
      <vt:lpstr>Symbol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Pink English Deconstructing Essay Questions Presentation</dc:title>
  <dc:creator>Lê Thảo</dc:creator>
  <cp:lastModifiedBy>Phương Nguyễn</cp:lastModifiedBy>
  <cp:revision>17</cp:revision>
  <dcterms:created xsi:type="dcterms:W3CDTF">2006-08-16T00:00:00Z</dcterms:created>
  <dcterms:modified xsi:type="dcterms:W3CDTF">2023-11-16T02:32:06Z</dcterms:modified>
  <dc:identifier>DAFOV_yr4j0</dc:identifier>
</cp:coreProperties>
</file>