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7"/>
  </p:notesMasterIdLst>
  <p:sldIdLst>
    <p:sldId id="301" r:id="rId3"/>
    <p:sldId id="308" r:id="rId4"/>
    <p:sldId id="309" r:id="rId5"/>
    <p:sldId id="360" r:id="rId6"/>
    <p:sldId id="361" r:id="rId7"/>
    <p:sldId id="362" r:id="rId8"/>
    <p:sldId id="310" r:id="rId9"/>
    <p:sldId id="363" r:id="rId10"/>
    <p:sldId id="312" r:id="rId11"/>
    <p:sldId id="364" r:id="rId12"/>
    <p:sldId id="365" r:id="rId13"/>
    <p:sldId id="315" r:id="rId14"/>
    <p:sldId id="317" r:id="rId15"/>
    <p:sldId id="341" r:id="rId16"/>
    <p:sldId id="355" r:id="rId17"/>
    <p:sldId id="356" r:id="rId18"/>
    <p:sldId id="357" r:id="rId19"/>
    <p:sldId id="358" r:id="rId20"/>
    <p:sldId id="359" r:id="rId21"/>
    <p:sldId id="349" r:id="rId22"/>
    <p:sldId id="350" r:id="rId23"/>
    <p:sldId id="351" r:id="rId24"/>
    <p:sldId id="352" r:id="rId25"/>
    <p:sldId id="353" r:id="rId26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4139" autoAdjust="0"/>
  </p:normalViewPr>
  <p:slideViewPr>
    <p:cSldViewPr>
      <p:cViewPr varScale="1">
        <p:scale>
          <a:sx n="41" d="100"/>
          <a:sy n="41" d="100"/>
        </p:scale>
        <p:origin x="-485" y="-10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20.pn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5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62.wmf"/><Relationship Id="rId3" Type="http://schemas.openxmlformats.org/officeDocument/2006/relationships/image" Target="../media/image380.png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4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3" Type="http://schemas.openxmlformats.org/officeDocument/2006/relationships/image" Target="../media/image30.em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37.png"/><Relationship Id="rId15" Type="http://schemas.openxmlformats.org/officeDocument/2006/relationships/image" Target="../media/image32.png"/><Relationship Id="rId4" Type="http://schemas.openxmlformats.org/officeDocument/2006/relationships/image" Target="../media/image31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638377" y="1892522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803" y="5264647"/>
            <a:ext cx="7650591" cy="907184"/>
            <a:chOff x="7459670" y="7086600"/>
            <a:chExt cx="7651477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01869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VECTƠ.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9" y="6451690"/>
            <a:ext cx="15123792" cy="929775"/>
            <a:chOff x="7459670" y="8524495"/>
            <a:chExt cx="15125530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49274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 CÙNG PHƯƠNG</a:t>
              </a: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VECTƠ CÙNG </a:t>
              </a: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HƯỚNG.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447798" y="9012453"/>
            <a:ext cx="6727718" cy="914832"/>
            <a:chOff x="7459670" y="9982200"/>
            <a:chExt cx="6728498" cy="914938"/>
          </a:xfrm>
        </p:grpSpPr>
        <p:sp>
          <p:nvSpPr>
            <p:cNvPr id="82" name="Rectangle 81"/>
            <p:cNvSpPr/>
            <p:nvPr/>
          </p:nvSpPr>
          <p:spPr>
            <a:xfrm>
              <a:off x="8900530" y="10081435"/>
              <a:ext cx="5287638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 - KHÔNG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7" y="7710501"/>
            <a:ext cx="8690024" cy="956919"/>
            <a:chOff x="7459670" y="8524495"/>
            <a:chExt cx="11235493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22" y="8665822"/>
              <a:ext cx="916524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VECTƠ BẰNG NHAU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4" name="Group 74"/>
          <p:cNvGrpSpPr/>
          <p:nvPr/>
        </p:nvGrpSpPr>
        <p:grpSpPr>
          <a:xfrm>
            <a:off x="1387657" y="10280015"/>
            <a:ext cx="18809549" cy="962527"/>
            <a:chOff x="7459670" y="9982200"/>
            <a:chExt cx="18811727" cy="962638"/>
          </a:xfrm>
        </p:grpSpPr>
        <p:sp>
          <p:nvSpPr>
            <p:cNvPr id="55" name="Rectangle 54"/>
            <p:cNvSpPr/>
            <p:nvPr/>
          </p:nvSpPr>
          <p:spPr>
            <a:xfrm>
              <a:off x="8900529" y="10129136"/>
              <a:ext cx="173708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 THỊ MỘT SỐ ĐẠI LƯỢNG CÓ HƯỚNG BẰNG VECTƠ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7" name="Round Same Side Corner Rectangle 6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9" y="7688759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xmlns="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3632085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xmlns="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xmlns="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xmlns="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xmlns="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xmlns="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10042973" cy="1080999"/>
                <a:chOff x="2217673" y="4788029"/>
                <a:chExt cx="10042973" cy="108099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xmlns="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xmlns="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xmlns="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xmlns="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xmlns="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§3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xmlns="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17912" y="4956010"/>
                  <a:ext cx="874273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KHÁI NIỆM </a:t>
                  </a:r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 (</a:t>
                  </a:r>
                  <a:r>
                    <a:rPr lang="en-US" sz="4800" b="1" dirty="0" err="1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Tiết</a:t>
                  </a:r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11, 12)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5DA27644-2C46-47CA-A457-16B35E614217}"/>
              </a:ext>
            </a:extLst>
          </p:cNvPr>
          <p:cNvSpPr txBox="1"/>
          <p:nvPr/>
        </p:nvSpPr>
        <p:spPr>
          <a:xfrm>
            <a:off x="7070276" y="1969595"/>
            <a:ext cx="17313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GIÁC. VECTƠ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27090" y="8419941"/>
                <a:ext cx="15721696" cy="2162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u="sng" dirty="0" smtClean="0"/>
                  <a:t>Nhận xét</a:t>
                </a:r>
                <a:r>
                  <a:rPr lang="vi-VN" dirty="0" smtClean="0"/>
                  <a:t>: </a:t>
                </a:r>
                <a:r>
                  <a:rPr lang="en-US" dirty="0" smtClean="0"/>
                  <a:t>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Khi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cho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trước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vectơ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điểm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O,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thì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ta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luôn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tìm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được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một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điểm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A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duy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nhất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sao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cho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acc>
                      <m:accPr>
                        <m:chr m:val="⃗"/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nl-NL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i="1" dirty="0">
                    <a:solidFill>
                      <a:srgbClr val="FF0000"/>
                    </a:solidFill>
                  </a:rPr>
                  <a:t>.</a:t>
                </a:r>
                <a:endParaRPr lang="vi-VN" b="1" i="1" dirty="0">
                  <a:solidFill>
                    <a:srgbClr val="FF0000"/>
                  </a:solidFill>
                </a:endParaRP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90" y="8419941"/>
                <a:ext cx="15721696" cy="2162195"/>
              </a:xfrm>
              <a:prstGeom prst="rect">
                <a:avLst/>
              </a:prstGeom>
              <a:blipFill rotWithShape="1">
                <a:blip r:embed="rId2"/>
                <a:stretch>
                  <a:fillRect l="-1551" t="-6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17703934" y="7642086"/>
            <a:ext cx="3860666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526000" y="8785086"/>
            <a:ext cx="533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O</a:t>
            </a:r>
            <a:endParaRPr lang="vi-VN" dirty="0"/>
          </a:p>
        </p:txBody>
      </p:sp>
      <p:sp>
        <p:nvSpPr>
          <p:cNvPr id="38" name="Oval 37"/>
          <p:cNvSpPr/>
          <p:nvPr/>
        </p:nvSpPr>
        <p:spPr>
          <a:xfrm>
            <a:off x="18288000" y="8746986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8364200" y="8857941"/>
            <a:ext cx="38606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8999574" y="6934200"/>
                <a:ext cx="7585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9574" y="6934200"/>
                <a:ext cx="758541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2161874" y="8746986"/>
            <a:ext cx="533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A</a:t>
            </a:r>
            <a:endParaRPr lang="vi-VN" dirty="0"/>
          </a:p>
        </p:txBody>
      </p:sp>
      <p:sp>
        <p:nvSpPr>
          <p:cNvPr id="42" name="Rectangle 41"/>
          <p:cNvSpPr/>
          <p:nvPr/>
        </p:nvSpPr>
        <p:spPr>
          <a:xfrm>
            <a:off x="627090" y="1608147"/>
            <a:ext cx="2956259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HĐ</a:t>
            </a:r>
            <a:r>
              <a:rPr lang="vi-VN" i="1" u="sng" dirty="0" smtClean="0">
                <a:solidFill>
                  <a:srgbClr val="FF0000"/>
                </a:solidFill>
              </a:rPr>
              <a:t> cặp đôi </a:t>
            </a:r>
            <a:endParaRPr lang="vi-VN" i="1" u="sng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649200" y="1828800"/>
            <a:ext cx="8534400" cy="3878253"/>
            <a:chOff x="12649200" y="1828800"/>
            <a:chExt cx="8534400" cy="3878253"/>
          </a:xfrm>
        </p:grpSpPr>
        <p:sp>
          <p:nvSpPr>
            <p:cNvPr id="44" name="TextBox 43"/>
            <p:cNvSpPr txBox="1"/>
            <p:nvPr/>
          </p:nvSpPr>
          <p:spPr>
            <a:xfrm>
              <a:off x="14249400" y="1828800"/>
              <a:ext cx="8382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A</a:t>
              </a:r>
              <a:endParaRPr lang="vi-VN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649200" y="4953000"/>
              <a:ext cx="8382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B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345400" y="4952999"/>
              <a:ext cx="8382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C</a:t>
              </a:r>
              <a:endParaRPr lang="vi-VN" dirty="0"/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13258800" y="2582853"/>
              <a:ext cx="1600200" cy="2217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3258800" y="4800600"/>
              <a:ext cx="7086600" cy="0"/>
            </a:xfrm>
            <a:prstGeom prst="straightConnector1">
              <a:avLst/>
            </a:prstGeom>
            <a:ln>
              <a:solidFill>
                <a:srgbClr val="FF0000">
                  <a:alpha val="58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859000" y="2570411"/>
              <a:ext cx="5486400" cy="2217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14744700" y="242267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744700" y="2593738"/>
            <a:ext cx="7086600" cy="0"/>
          </a:xfrm>
          <a:prstGeom prst="straightConnector1">
            <a:avLst/>
          </a:prstGeom>
          <a:ln>
            <a:solidFill>
              <a:srgbClr val="FF0000">
                <a:alpha val="5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0345400" y="2593738"/>
            <a:ext cx="1485900" cy="2194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009474" y="1985173"/>
            <a:ext cx="838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</a:t>
            </a:r>
            <a:endParaRPr lang="vi-VN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19200" y="5067842"/>
            <a:ext cx="11125200" cy="1500441"/>
            <a:chOff x="1219200" y="4411131"/>
            <a:chExt cx="11125200" cy="1500441"/>
          </a:xfrm>
        </p:grpSpPr>
        <p:sp>
          <p:nvSpPr>
            <p:cNvPr id="15" name="TextBox 14"/>
            <p:cNvSpPr txBox="1"/>
            <p:nvPr/>
          </p:nvSpPr>
          <p:spPr>
            <a:xfrm>
              <a:off x="1219200" y="4495800"/>
              <a:ext cx="1112520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Vì                  nên vẽ       cùng hướng     </a:t>
              </a:r>
              <a:r>
                <a:rPr lang="vi-VN" dirty="0" smtClean="0">
                  <a:solidFill>
                    <a:prstClr val="black"/>
                  </a:solidFill>
                </a:rPr>
                <a:t> </a:t>
              </a:r>
              <a:r>
                <a:rPr lang="vi-VN" dirty="0" smtClean="0"/>
                <a:t>  </a:t>
              </a:r>
            </a:p>
            <a:p>
              <a:r>
                <a:rPr lang="vi-VN" dirty="0"/>
                <a:t> </a:t>
              </a:r>
              <a:r>
                <a:rPr lang="vi-VN" dirty="0" smtClean="0"/>
                <a:t>                            và AD = BC</a:t>
              </a:r>
              <a:endParaRPr lang="vi-VN" dirty="0"/>
            </a:p>
          </p:txBody>
        </p:sp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411131"/>
              <a:ext cx="2262159" cy="754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789" y="4467225"/>
              <a:ext cx="772824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1577" y="4534126"/>
              <a:ext cx="677862" cy="620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" name="Rectangle 46"/>
          <p:cNvSpPr/>
          <p:nvPr/>
        </p:nvSpPr>
        <p:spPr>
          <a:xfrm>
            <a:off x="5367622" y="4046547"/>
            <a:ext cx="108715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err="1" smtClean="0">
                <a:solidFill>
                  <a:srgbClr val="FF0000"/>
                </a:solidFill>
              </a:rPr>
              <a:t>Gi</a:t>
            </a:r>
            <a:r>
              <a:rPr lang="vi-VN" i="1" u="sng" dirty="0" smtClean="0">
                <a:solidFill>
                  <a:srgbClr val="FF0000"/>
                </a:solidFill>
              </a:rPr>
              <a:t>ải</a:t>
            </a:r>
            <a:endParaRPr lang="vi-VN" i="1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2600" y="6863474"/>
            <a:ext cx="811953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prstClr val="black"/>
                </a:solidFill>
              </a:rPr>
              <a:t>Tứ giác ABCD là hình </a:t>
            </a:r>
            <a:r>
              <a:rPr lang="vi-VN" dirty="0" smtClean="0">
                <a:solidFill>
                  <a:prstClr val="black"/>
                </a:solidFill>
              </a:rPr>
              <a:t>bình hành</a:t>
            </a:r>
            <a:endParaRPr lang="vi-VN" dirty="0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40" y="2362199"/>
            <a:ext cx="12867660" cy="169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>
            <a:off x="14503534" y="11125200"/>
            <a:ext cx="3860666" cy="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5727188" y="10493514"/>
                <a:ext cx="7585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7188" y="10493514"/>
                <a:ext cx="758541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16167167" y="11170904"/>
            <a:ext cx="533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O</a:t>
            </a:r>
            <a:endParaRPr lang="vi-VN" dirty="0"/>
          </a:p>
        </p:txBody>
      </p:sp>
      <p:sp>
        <p:nvSpPr>
          <p:cNvPr id="51" name="Oval 50"/>
          <p:cNvSpPr/>
          <p:nvPr/>
        </p:nvSpPr>
        <p:spPr>
          <a:xfrm>
            <a:off x="16306800" y="110490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6344900" y="11125200"/>
            <a:ext cx="3860666" cy="0"/>
          </a:xfrm>
          <a:prstGeom prst="straightConnector1">
            <a:avLst/>
          </a:prstGeom>
          <a:ln>
            <a:solidFill>
              <a:srgbClr val="FF0000">
                <a:alpha val="5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0294533" y="10901437"/>
            <a:ext cx="533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A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31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 animBg="1"/>
      <p:bldP spid="40" grpId="0"/>
      <p:bldP spid="41" grpId="0"/>
      <p:bldP spid="42" grpId="0"/>
      <p:bldP spid="29" grpId="0"/>
      <p:bldP spid="47" grpId="0"/>
      <p:bldP spid="18" grpId="0"/>
      <p:bldP spid="49" grpId="0"/>
      <p:bldP spid="50" grpId="0"/>
      <p:bldP spid="51" grpId="0" animBg="1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93835" y="2495551"/>
            <a:ext cx="19538929" cy="8008937"/>
            <a:chOff x="1371600" y="1981200"/>
            <a:chExt cx="19538929" cy="8008937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8153400"/>
              <a:ext cx="17633929" cy="1836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6500020"/>
              <a:ext cx="17104667" cy="141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981200"/>
              <a:ext cx="17110150" cy="167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962400"/>
              <a:ext cx="19126200" cy="1823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371600" y="6454786"/>
              <a:ext cx="1905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smtClean="0">
                  <a:solidFill>
                    <a:srgbClr val="0000FF"/>
                  </a:solidFill>
                </a:rPr>
                <a:t>Câu 3.</a:t>
              </a:r>
              <a:endParaRPr lang="vi-VN" b="1" dirty="0">
                <a:solidFill>
                  <a:srgbClr val="00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4710" y="8121684"/>
              <a:ext cx="1905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smtClean="0">
                  <a:solidFill>
                    <a:srgbClr val="0000FF"/>
                  </a:solidFill>
                </a:rPr>
                <a:t>Câu 4.</a:t>
              </a:r>
              <a:endParaRPr lang="vi-VN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22435" y="1707286"/>
            <a:ext cx="58451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 smtClean="0">
                <a:solidFill>
                  <a:srgbClr val="FF0000"/>
                </a:solidFill>
              </a:rPr>
              <a:t>Bài tập trắc nghiệm </a:t>
            </a:r>
            <a:endParaRPr lang="vi-VN" b="1" u="sng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344399" y="3581400"/>
            <a:ext cx="701663" cy="778331"/>
          </a:xfrm>
          <a:prstGeom prst="ellipse">
            <a:avLst/>
          </a:prstGeom>
          <a:noFill/>
          <a:ln>
            <a:solidFill>
              <a:srgbClr val="FF0000">
                <a:alpha val="7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29000" y="5715000"/>
            <a:ext cx="701663" cy="778331"/>
          </a:xfrm>
          <a:prstGeom prst="ellipse">
            <a:avLst/>
          </a:prstGeom>
          <a:noFill/>
          <a:ln>
            <a:solidFill>
              <a:srgbClr val="FF0000">
                <a:alpha val="7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01945" y="7590077"/>
            <a:ext cx="701663" cy="778331"/>
          </a:xfrm>
          <a:prstGeom prst="ellipse">
            <a:avLst/>
          </a:prstGeom>
          <a:noFill/>
          <a:ln>
            <a:solidFill>
              <a:srgbClr val="FF0000">
                <a:alpha val="7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754600" y="9390088"/>
            <a:ext cx="701663" cy="778331"/>
          </a:xfrm>
          <a:prstGeom prst="ellipse">
            <a:avLst/>
          </a:prstGeom>
          <a:noFill/>
          <a:ln>
            <a:solidFill>
              <a:srgbClr val="FF0000">
                <a:alpha val="7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- KHÔNG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09600" y="3048000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4571999" cy="940513"/>
              <a:chOff x="1311958" y="3405486"/>
              <a:chExt cx="457199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3581619" y="2010850"/>
                <a:ext cx="793395" cy="381128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74471" y="3577530"/>
                <a:ext cx="3176087" cy="6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niệm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82051" y="2514600"/>
                <a:ext cx="14427794" cy="4297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fr-F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51" y="2514600"/>
                <a:ext cx="14427794" cy="4297458"/>
              </a:xfrm>
              <a:prstGeom prst="rect">
                <a:avLst/>
              </a:prstGeom>
              <a:blipFill>
                <a:blip r:embed="rId2"/>
                <a:stretch>
                  <a:fillRect l="-1690" r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28064" y="8903806"/>
                <a:ext cx="17896480" cy="3063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</a:b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0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</a:p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𝐴𝐴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𝐵𝐵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=…</a:t>
                </a:r>
                <a:endParaRPr lang="en-US" sz="4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64" y="8903806"/>
                <a:ext cx="17896480" cy="3063852"/>
              </a:xfrm>
              <a:prstGeom prst="rect">
                <a:avLst/>
              </a:prstGeom>
              <a:blipFill>
                <a:blip r:embed="rId3"/>
                <a:stretch>
                  <a:fillRect l="-1397" t="-3984" b="-5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6115" y="1911933"/>
            <a:ext cx="22369488" cy="830997"/>
            <a:chOff x="635824" y="1897293"/>
            <a:chExt cx="903830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35824" y="1905000"/>
              <a:ext cx="5715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54" y="1969243"/>
              <a:ext cx="297848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7073" y="1897293"/>
              <a:ext cx="8347059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THỊ MỘT SỐ ĐẠI LƯỢNG CÓ HƯỚNG BẰNG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678594" y="2791889"/>
            <a:ext cx="22486206" cy="8638110"/>
            <a:chOff x="1268078" y="3405486"/>
            <a:chExt cx="22486206" cy="7062345"/>
          </a:xfrm>
        </p:grpSpPr>
        <p:sp>
          <p:nvSpPr>
            <p:cNvPr id="7" name="Rounded Rectangle 6"/>
            <p:cNvSpPr/>
            <p:nvPr/>
          </p:nvSpPr>
          <p:spPr>
            <a:xfrm>
              <a:off x="1532360" y="3579402"/>
              <a:ext cx="22221924" cy="68884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50671" y="3635630"/>
                <a:ext cx="2029723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1853201" y="4015499"/>
            <a:ext cx="1193899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 </a:t>
            </a:r>
            <a:endParaRPr lang="en-US" sz="44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8" name="Picture 67"/>
          <p:cNvPicPr/>
          <p:nvPr/>
        </p:nvPicPr>
        <p:blipFill rotWithShape="1">
          <a:blip r:embed="rId2"/>
          <a:srcRect l="36096" t="18603" r="29279" b="34560"/>
          <a:stretch/>
        </p:blipFill>
        <p:spPr bwMode="auto">
          <a:xfrm>
            <a:off x="13762892" y="3610290"/>
            <a:ext cx="9020908" cy="7591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8100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C91E81-285C-4F21-BD02-2BB035A9FE1D}"/>
              </a:ext>
            </a:extLst>
          </p:cNvPr>
          <p:cNvSpPr/>
          <p:nvPr/>
        </p:nvSpPr>
        <p:spPr>
          <a:xfrm>
            <a:off x="84137" y="140494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362868"/>
            <a:ext cx="22127747" cy="113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7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0314" y="2118255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xmlns="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461177"/>
            <a:ext cx="2138449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8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6000" dirty="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xmlns="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654" y="10856459"/>
            <a:ext cx="2078474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đoạn thẳng tạo ra 2 vectơ khác vectơ- không. Mà 4 điểm tạo ra 6 đoạn thẳng. Do đó có 12 vectơ .</a:t>
            </a:r>
            <a:endParaRPr kumimoji="0" lang="nl-NL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11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985057" y="9062655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xmlns="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149" y="3540730"/>
            <a:ext cx="21384498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10792"/>
              </p:ext>
            </p:extLst>
          </p:nvPr>
        </p:nvGraphicFramePr>
        <p:xfrm>
          <a:off x="4769411" y="5312604"/>
          <a:ext cx="36766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9411" y="5312604"/>
                        <a:ext cx="3676650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675513"/>
              </p:ext>
            </p:extLst>
          </p:nvPr>
        </p:nvGraphicFramePr>
        <p:xfrm>
          <a:off x="14998700" y="5308600"/>
          <a:ext cx="367506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Equation" r:id="rId5" imgW="799920" imgH="241200" progId="Equation.DSMT4">
                  <p:embed/>
                </p:oleObj>
              </mc:Choice>
              <mc:Fallback>
                <p:oleObj name="Equation" r:id="rId5" imgW="79992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98700" y="5308600"/>
                        <a:ext cx="3675063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37594"/>
              </p:ext>
            </p:extLst>
          </p:nvPr>
        </p:nvGraphicFramePr>
        <p:xfrm>
          <a:off x="4769411" y="6933127"/>
          <a:ext cx="355917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Equation" r:id="rId7" imgW="774360" imgH="241200" progId="Equation.DSMT4">
                  <p:embed/>
                </p:oleObj>
              </mc:Choice>
              <mc:Fallback>
                <p:oleObj name="Equation" r:id="rId7" imgW="77436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9411" y="6933127"/>
                        <a:ext cx="355917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038832"/>
              </p:ext>
            </p:extLst>
          </p:nvPr>
        </p:nvGraphicFramePr>
        <p:xfrm>
          <a:off x="14977940" y="7048065"/>
          <a:ext cx="367823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Equation" r:id="rId9" imgW="799920" imgH="241200" progId="Equation.DSMT4">
                  <p:embed/>
                </p:oleObj>
              </mc:Choice>
              <mc:Fallback>
                <p:oleObj name="Equation" r:id="rId9" imgW="79992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77940" y="7048065"/>
                        <a:ext cx="3678238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79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B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66408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1036021" y="9047070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57768" y="205740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xmlns="" id="{EC5E8753-ACA0-4276-AE94-0FBFFA37E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149" y="3664302"/>
                <a:ext cx="21384498" cy="784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lục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ABCDEF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kumimoji="0" lang="nl-NL" altLang="en-US" sz="6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id="{EC5E8753-ACA0-4276-AE94-0FBFFA37E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6149" y="3664302"/>
                <a:ext cx="21384498" cy="784317"/>
              </a:xfrm>
              <a:prstGeom prst="rect">
                <a:avLst/>
              </a:prstGeom>
              <a:blipFill>
                <a:blip r:embed="rId3"/>
                <a:stretch>
                  <a:fillRect l="-1140" t="-10853" b="-36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38592"/>
              </p:ext>
            </p:extLst>
          </p:nvPr>
        </p:nvGraphicFramePr>
        <p:xfrm>
          <a:off x="4700588" y="5346700"/>
          <a:ext cx="4786312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" name="Equation" r:id="rId4" imgW="1041120" imgH="241200" progId="Equation.DSMT4">
                  <p:embed/>
                </p:oleObj>
              </mc:Choice>
              <mc:Fallback>
                <p:oleObj name="Equation" r:id="rId4" imgW="104112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0588" y="5346700"/>
                        <a:ext cx="4786312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021959"/>
              </p:ext>
            </p:extLst>
          </p:nvPr>
        </p:nvGraphicFramePr>
        <p:xfrm>
          <a:off x="14473238" y="5308600"/>
          <a:ext cx="47259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name="Equation" r:id="rId6" imgW="1028520" imgH="241200" progId="Equation.DSMT4">
                  <p:embed/>
                </p:oleObj>
              </mc:Choice>
              <mc:Fallback>
                <p:oleObj name="Equation" r:id="rId6" imgW="102852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73238" y="5308600"/>
                        <a:ext cx="4725987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26213"/>
              </p:ext>
            </p:extLst>
          </p:nvPr>
        </p:nvGraphicFramePr>
        <p:xfrm>
          <a:off x="4760119" y="6874750"/>
          <a:ext cx="46672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Equation" r:id="rId8" imgW="1015920" imgH="241200" progId="Equation.DSMT4">
                  <p:embed/>
                </p:oleObj>
              </mc:Choice>
              <mc:Fallback>
                <p:oleObj name="Equation" r:id="rId8" imgW="10159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0119" y="6874750"/>
                        <a:ext cx="4667250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77202"/>
              </p:ext>
            </p:extLst>
          </p:nvPr>
        </p:nvGraphicFramePr>
        <p:xfrm>
          <a:off x="14512925" y="6875463"/>
          <a:ext cx="44926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Equation" r:id="rId10" imgW="977760" imgH="241200" progId="Equation.DSMT4">
                  <p:embed/>
                </p:oleObj>
              </mc:Choice>
              <mc:Fallback>
                <p:oleObj name="Equation" r:id="rId10" imgW="97776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512925" y="6875463"/>
                        <a:ext cx="449262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920227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952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0314" y="2105489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xmlns="" id="{EC5E8753-ACA0-4276-AE94-0FBFFA37E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149" y="3831770"/>
                <a:ext cx="21384498" cy="833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3, BC = 5.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id="{EC5E8753-ACA0-4276-AE94-0FBFFA37E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6149" y="3831770"/>
                <a:ext cx="21384498" cy="833690"/>
              </a:xfrm>
              <a:prstGeom prst="rect">
                <a:avLst/>
              </a:prstGeom>
              <a:blipFill>
                <a:blip r:embed="rId3"/>
                <a:stretch>
                  <a:fillRect l="-1140" t="-9559" b="-30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833416"/>
              </p:ext>
            </p:extLst>
          </p:nvPr>
        </p:nvGraphicFramePr>
        <p:xfrm>
          <a:off x="6364288" y="5492750"/>
          <a:ext cx="14589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" name="Equation" r:id="rId4" imgW="317160" imgH="177480" progId="Equation.DSMT4">
                  <p:embed/>
                </p:oleObj>
              </mc:Choice>
              <mc:Fallback>
                <p:oleObj name="Equation" r:id="rId4" imgW="31716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4288" y="5492750"/>
                        <a:ext cx="1458912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822030"/>
              </p:ext>
            </p:extLst>
          </p:nvPr>
        </p:nvGraphicFramePr>
        <p:xfrm>
          <a:off x="15611475" y="5337175"/>
          <a:ext cx="24511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name="Equation" r:id="rId6" imgW="533160" imgH="228600" progId="Equation.DSMT4">
                  <p:embed/>
                </p:oleObj>
              </mc:Choice>
              <mc:Fallback>
                <p:oleObj name="Equation" r:id="rId6" imgW="53316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11475" y="5337175"/>
                        <a:ext cx="2451100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21491"/>
              </p:ext>
            </p:extLst>
          </p:nvPr>
        </p:nvGraphicFramePr>
        <p:xfrm>
          <a:off x="6457950" y="7008813"/>
          <a:ext cx="15017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57950" y="7008813"/>
                        <a:ext cx="1501775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35523"/>
              </p:ext>
            </p:extLst>
          </p:nvPr>
        </p:nvGraphicFramePr>
        <p:xfrm>
          <a:off x="15625763" y="7024688"/>
          <a:ext cx="15763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"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625763" y="7024688"/>
                        <a:ext cx="1576387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8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6000" dirty="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xmlns="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1056513"/>
            <a:ext cx="5448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có</a:t>
            </a:r>
            <a:r>
              <a:rPr kumimoji="0" lang="nl-NL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F8A7C206-4F3C-48CC-A935-E4C462476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8478"/>
              </p:ext>
            </p:extLst>
          </p:nvPr>
        </p:nvGraphicFramePr>
        <p:xfrm>
          <a:off x="7823200" y="10727413"/>
          <a:ext cx="11234737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" name="Equation" r:id="rId12" imgW="2197080" imgH="279360" progId="Equation.DSMT4">
                  <p:embed/>
                </p:oleObj>
              </mc:Choice>
              <mc:Fallback>
                <p:oleObj name="Equation" r:id="rId12" imgW="2197080" imgH="2793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F8A7C206-4F3C-48CC-A935-E4C462476C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10727413"/>
                        <a:ext cx="11234737" cy="1389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644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9600" y="205740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xmlns="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523" y="3079503"/>
            <a:ext cx="21384498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 vectơ – không)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54224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3369427B-44A0-401C-8EEB-49304BD021F0}"/>
              </a:ext>
            </a:extLst>
          </p:cNvPr>
          <p:cNvSpPr/>
          <p:nvPr/>
        </p:nvSpPr>
        <p:spPr>
          <a:xfrm>
            <a:off x="14478000" y="4716941"/>
            <a:ext cx="8807046" cy="88466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47D18A-E7B6-4653-A13F-EB15D40BA550}"/>
              </a:ext>
            </a:extLst>
          </p:cNvPr>
          <p:cNvSpPr/>
          <p:nvPr/>
        </p:nvSpPr>
        <p:spPr>
          <a:xfrm>
            <a:off x="874550" y="4830610"/>
            <a:ext cx="13597230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4630400" y="5313066"/>
            <a:ext cx="8570253" cy="225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 anchor="ctr">
            <a:spAutoFit/>
          </a:bodyPr>
          <a:lstStyle/>
          <a:p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Cho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biết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h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ướng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từ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A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đến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B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với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điểm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đầu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là A,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điểm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cuối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là B.</a:t>
            </a:r>
            <a:endParaRPr lang="fr-F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4859000" y="8280472"/>
            <a:ext cx="7678916" cy="157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 anchor="ctr">
            <a:spAutoFit/>
          </a:bodyPr>
          <a:lstStyle/>
          <a:p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Cho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biết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độ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dài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quãng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đường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AB. </a:t>
            </a:r>
            <a:endParaRPr lang="fr-F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5638800" y="11201400"/>
            <a:ext cx="705092" cy="1346944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2355788"/>
            <a:chOff x="721799" y="1603075"/>
            <a:chExt cx="22602713" cy="2355788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217589" y="1881371"/>
              <a:ext cx="17265024" cy="207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b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r>
                <a:rPr lang="en-US" b="1" dirty="0"/>
                <a:t> 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47273" y="12683785"/>
            <a:ext cx="8402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78" name="Picture 77"/>
          <p:cNvPicPr/>
          <p:nvPr/>
        </p:nvPicPr>
        <p:blipFill>
          <a:blip r:embed="rId3"/>
          <a:stretch>
            <a:fillRect/>
          </a:stretch>
        </p:blipFill>
        <p:spPr>
          <a:xfrm>
            <a:off x="927923" y="4904905"/>
            <a:ext cx="7758877" cy="6296495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8686800" y="4681017"/>
            <a:ext cx="5784980" cy="652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6" grpId="0"/>
      <p:bldP spid="3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1474" y="175260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5623433A-9FEE-44D0-BEEF-D7F2D9756AA4}"/>
                  </a:ext>
                </a:extLst>
              </p:cNvPr>
              <p:cNvSpPr/>
              <p:nvPr/>
            </p:nvSpPr>
            <p:spPr>
              <a:xfrm>
                <a:off x="5690075" y="3576599"/>
                <a:ext cx="14935201" cy="2162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75" y="3576599"/>
                <a:ext cx="14935201" cy="2162195"/>
              </a:xfrm>
              <a:prstGeom prst="rect">
                <a:avLst/>
              </a:prstGeom>
              <a:blipFill>
                <a:blip r:embed="rId2"/>
                <a:stretch>
                  <a:fillRect l="-1592" t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CCADED-1BF5-4BD3-9104-1CD8D44084F7}"/>
              </a:ext>
            </a:extLst>
          </p:cNvPr>
          <p:cNvSpPr/>
          <p:nvPr/>
        </p:nvSpPr>
        <p:spPr>
          <a:xfrm>
            <a:off x="10515600" y="6266447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DFEE83AB-51EE-47EE-B762-7AC2AF216A38}"/>
                  </a:ext>
                </a:extLst>
              </p:cNvPr>
              <p:cNvSpPr/>
              <p:nvPr/>
            </p:nvSpPr>
            <p:spPr>
              <a:xfrm>
                <a:off x="2302442" y="7634973"/>
                <a:ext cx="11494429" cy="1821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vectơ cùng hướng: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m:rPr>
                        <m:nor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dirty="0"/>
                      <m:t> </m:t>
                    </m:r>
                  </m:oMath>
                </a14:m>
                <a:endParaRPr lang="en-US" sz="4400" dirty="0"/>
              </a:p>
              <a:p>
                <a:pPr>
                  <a:lnSpc>
                    <a:spcPct val="120000"/>
                  </a:lnSpc>
                </a:pP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42" y="7634973"/>
                <a:ext cx="11494429" cy="1821332"/>
              </a:xfrm>
              <a:prstGeom prst="rect">
                <a:avLst/>
              </a:prstGeom>
              <a:blipFill>
                <a:blip r:embed="rId3"/>
                <a:stretch>
                  <a:fillRect l="-2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E136165B-0723-4975-8E25-822158A6B163}"/>
                  </a:ext>
                </a:extLst>
              </p:cNvPr>
              <p:cNvSpPr/>
              <p:nvPr/>
            </p:nvSpPr>
            <p:spPr>
              <a:xfrm>
                <a:off x="2302442" y="9263416"/>
                <a:ext cx="16261183" cy="1734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</a:t>
                </a: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ượ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ướ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𝐶𝐵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r>
                  <a:rPr lang="en-US" sz="4400" dirty="0"/>
                  <a:t> </a:t>
                </a: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36165B-0723-4975-8E25-822158A6B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42" y="9263416"/>
                <a:ext cx="16261183" cy="1734064"/>
              </a:xfrm>
              <a:prstGeom prst="rect">
                <a:avLst/>
              </a:prstGeom>
              <a:blipFill>
                <a:blip r:embed="rId4"/>
                <a:stretch>
                  <a:fillRect l="-1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/>
          <p:nvPr/>
        </p:nvPicPr>
        <p:blipFill rotWithShape="1">
          <a:blip r:embed="rId5"/>
          <a:srcRect l="23558" t="32175" r="26785" b="53695"/>
          <a:stretch/>
        </p:blipFill>
        <p:spPr bwMode="auto">
          <a:xfrm>
            <a:off x="12884492" y="5168185"/>
            <a:ext cx="8684077" cy="1139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2776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8" y="1905000"/>
            <a:ext cx="23110482" cy="11734800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7" y="1848443"/>
              <a:ext cx="201265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2/82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CD06054-8443-4578-AA38-F084E617AC39}"/>
                  </a:ext>
                </a:extLst>
              </p:cNvPr>
              <p:cNvSpPr/>
              <p:nvPr/>
            </p:nvSpPr>
            <p:spPr>
              <a:xfrm>
                <a:off x="2191146" y="4722143"/>
                <a:ext cx="22228023" cy="2157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146" y="4722143"/>
                <a:ext cx="22228023" cy="2157898"/>
              </a:xfrm>
              <a:prstGeom prst="rect">
                <a:avLst/>
              </a:prstGeom>
              <a:blipFill>
                <a:blip r:embed="rId2"/>
                <a:stretch>
                  <a:fillRect l="-1069" t="-5650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B15718F-0221-4A4C-9F63-D852C334C7D2}"/>
              </a:ext>
            </a:extLst>
          </p:cNvPr>
          <p:cNvSpPr/>
          <p:nvPr/>
        </p:nvSpPr>
        <p:spPr>
          <a:xfrm>
            <a:off x="11028905" y="6727923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D0A8FF50-AAC6-40CC-877A-80D0291B6595}"/>
                  </a:ext>
                </a:extLst>
              </p:cNvPr>
              <p:cNvSpPr/>
              <p:nvPr/>
            </p:nvSpPr>
            <p:spPr>
              <a:xfrm>
                <a:off x="1940382" y="7461365"/>
                <a:ext cx="10091289" cy="1496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A8FF50-AAC6-40CC-877A-80D0291B6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82" y="7461365"/>
                <a:ext cx="10091289" cy="1496179"/>
              </a:xfrm>
              <a:prstGeom prst="rect">
                <a:avLst/>
              </a:prstGeom>
              <a:blipFill>
                <a:blip r:embed="rId3"/>
                <a:stretch>
                  <a:fillRect l="-2114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A201543-340A-45A1-B438-89574CA580E8}"/>
                  </a:ext>
                </a:extLst>
              </p:cNvPr>
              <p:cNvSpPr/>
              <p:nvPr/>
            </p:nvSpPr>
            <p:spPr>
              <a:xfrm>
                <a:off x="1946244" y="8584376"/>
                <a:ext cx="21370956" cy="3909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𝐼𝑁</m:t>
                            </m:r>
                          </m:e>
                        </m:acc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𝐼𝑁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𝑀𝐼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𝑀𝐼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⟹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+)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𝐼𝑀</m:t>
                            </m:r>
                          </m:e>
                        </m:acc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𝑁𝐼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⟹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A201543-340A-45A1-B438-89574CA58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244" y="8584376"/>
                <a:ext cx="21370956" cy="3909019"/>
              </a:xfrm>
              <a:prstGeom prst="rect">
                <a:avLst/>
              </a:prstGeom>
              <a:blipFill>
                <a:blip r:embed="rId4"/>
                <a:stretch>
                  <a:fillRect l="-1141" t="-1092" b="-6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698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9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4560" y="2057400"/>
            <a:ext cx="22848600" cy="109689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7"/>
              <a:ext cx="21868726" cy="10505347"/>
              <a:chOff x="1339699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017137" cy="88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00398"/>
            <a:ext cx="4327643" cy="1534330"/>
            <a:chOff x="534987" y="1451890"/>
            <a:chExt cx="3113447" cy="1105293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33572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51890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652464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3/82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CD06054-8443-4578-AA38-F084E617AC39}"/>
                  </a:ext>
                </a:extLst>
              </p:cNvPr>
              <p:cNvSpPr/>
              <p:nvPr/>
            </p:nvSpPr>
            <p:spPr>
              <a:xfrm>
                <a:off x="1783359" y="4754259"/>
                <a:ext cx="20650200" cy="2246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59" y="4754259"/>
                <a:ext cx="20650200" cy="2246897"/>
              </a:xfrm>
              <a:prstGeom prst="rect">
                <a:avLst/>
              </a:prstGeom>
              <a:blipFill>
                <a:blip r:embed="rId2"/>
                <a:stretch>
                  <a:fillRect l="-1181" t="-5435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DAFFA63D-52A6-4458-9C79-BAE1F3C560D1}"/>
                  </a:ext>
                </a:extLst>
              </p:cNvPr>
              <p:cNvSpPr/>
              <p:nvPr/>
            </p:nvSpPr>
            <p:spPr>
              <a:xfrm>
                <a:off x="1570588" y="8767632"/>
                <a:ext cx="7644529" cy="838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FFA63D-52A6-4458-9C79-BAE1F3C56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588" y="8767632"/>
                <a:ext cx="7644529" cy="838756"/>
              </a:xfrm>
              <a:prstGeom prst="rect">
                <a:avLst/>
              </a:prstGeom>
              <a:blipFill>
                <a:blip r:embed="rId3"/>
                <a:stretch>
                  <a:fillRect l="-1356" t="-50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BF68F778-0011-411A-96B8-555F0A6B4DA5}"/>
                  </a:ext>
                </a:extLst>
              </p:cNvPr>
              <p:cNvSpPr/>
              <p:nvPr/>
            </p:nvSpPr>
            <p:spPr>
              <a:xfrm>
                <a:off x="1783359" y="9685964"/>
                <a:ext cx="8045023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68F778-0011-411A-96B8-555F0A6B4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59" y="9685964"/>
                <a:ext cx="8045023" cy="856068"/>
              </a:xfrm>
              <a:prstGeom prst="rect">
                <a:avLst/>
              </a:prstGeom>
              <a:blipFill>
                <a:blip r:embed="rId4"/>
                <a:stretch>
                  <a:fillRect l="-3108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/>
          <p:nvPr/>
        </p:nvPicPr>
        <p:blipFill rotWithShape="1">
          <a:blip r:embed="rId5"/>
          <a:srcRect l="20187" t="21848" r="27540" b="40435"/>
          <a:stretch/>
        </p:blipFill>
        <p:spPr bwMode="auto">
          <a:xfrm>
            <a:off x="15697200" y="4752313"/>
            <a:ext cx="6736359" cy="3020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B15718F-0221-4A4C-9F63-D852C334C7D2}"/>
              </a:ext>
            </a:extLst>
          </p:cNvPr>
          <p:cNvSpPr/>
          <p:nvPr/>
        </p:nvSpPr>
        <p:spPr>
          <a:xfrm>
            <a:off x="9845967" y="7737231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32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4022" y="2019300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9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B65C1760-78DA-4E78-9F88-9D7728792D47}"/>
                  </a:ext>
                </a:extLst>
              </p:cNvPr>
              <p:cNvSpPr/>
              <p:nvPr/>
            </p:nvSpPr>
            <p:spPr>
              <a:xfrm>
                <a:off x="2977662" y="8406638"/>
                <a:ext cx="21787383" cy="2417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65C1760-78DA-4E78-9F88-9D7728792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662" y="8406638"/>
                <a:ext cx="21787383" cy="2417393"/>
              </a:xfrm>
              <a:prstGeom prst="rect">
                <a:avLst/>
              </a:prstGeom>
              <a:blipFill>
                <a:blip r:embed="rId2"/>
                <a:stretch>
                  <a:fillRect l="-1091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D5139E0-A6E4-44A3-A536-10C0974883B4}"/>
                  </a:ext>
                </a:extLst>
              </p:cNvPr>
              <p:cNvSpPr/>
              <p:nvPr/>
            </p:nvSpPr>
            <p:spPr>
              <a:xfrm>
                <a:off x="2971800" y="4979059"/>
                <a:ext cx="13183403" cy="1500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D5139E0-A6E4-44A3-A536-10C097488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979059"/>
                <a:ext cx="13183403" cy="1500475"/>
              </a:xfrm>
              <a:prstGeom prst="rect">
                <a:avLst/>
              </a:prstGeom>
              <a:blipFill>
                <a:blip r:embed="rId3"/>
                <a:stretch>
                  <a:fillRect l="-1850" t="-8130" b="-1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 rotWithShape="1">
          <a:blip r:embed="rId4"/>
          <a:srcRect l="28342" t="26447" r="33556" b="31926"/>
          <a:stretch/>
        </p:blipFill>
        <p:spPr bwMode="auto">
          <a:xfrm>
            <a:off x="16503869" y="5157476"/>
            <a:ext cx="6732590" cy="3788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B15718F-0221-4A4C-9F63-D852C334C7D2}"/>
              </a:ext>
            </a:extLst>
          </p:cNvPr>
          <p:cNvSpPr/>
          <p:nvPr/>
        </p:nvSpPr>
        <p:spPr>
          <a:xfrm>
            <a:off x="9652930" y="741917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94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0044" y="2209800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903423" y="298850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9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0EBA0DA2-BD46-43C8-8ACA-135A92AA975D}"/>
                  </a:ext>
                </a:extLst>
              </p:cNvPr>
              <p:cNvSpPr/>
              <p:nvPr/>
            </p:nvSpPr>
            <p:spPr>
              <a:xfrm>
                <a:off x="5420191" y="3235439"/>
                <a:ext cx="11724810" cy="4160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ròng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rọc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ròng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rọc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47)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BA0DA2-BD46-43C8-8ACA-135A92AA9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191" y="3235439"/>
                <a:ext cx="11724810" cy="4160563"/>
              </a:xfrm>
              <a:prstGeom prst="rect">
                <a:avLst/>
              </a:prstGeom>
              <a:blipFill>
                <a:blip r:embed="rId2"/>
                <a:stretch>
                  <a:fillRect l="-2027" t="-2933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4B5E5538-8DE8-4EC3-9C70-746BF33A093D}"/>
                  </a:ext>
                </a:extLst>
              </p:cNvPr>
              <p:cNvSpPr/>
              <p:nvPr/>
            </p:nvSpPr>
            <p:spPr>
              <a:xfrm>
                <a:off x="1418447" y="8227656"/>
                <a:ext cx="17748783" cy="2273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//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//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5E5538-8DE8-4EC3-9C70-746BF33A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8227656"/>
                <a:ext cx="17748783" cy="2273315"/>
              </a:xfrm>
              <a:prstGeom prst="rect">
                <a:avLst/>
              </a:prstGeom>
              <a:blipFill>
                <a:blip r:embed="rId3"/>
                <a:stretch>
                  <a:fillRect l="-1374" t="-5362" b="-1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9488FDF7-E101-4E23-B317-62436D0692BB}"/>
                  </a:ext>
                </a:extLst>
              </p:cNvPr>
              <p:cNvSpPr/>
              <p:nvPr/>
            </p:nvSpPr>
            <p:spPr>
              <a:xfrm>
                <a:off x="1418447" y="10896600"/>
                <a:ext cx="21457271" cy="1646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488FDF7-E101-4E23-B317-62436D06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10896600"/>
                <a:ext cx="21457271" cy="1646861"/>
              </a:xfrm>
              <a:prstGeom prst="rect">
                <a:avLst/>
              </a:prstGeom>
              <a:blipFill>
                <a:blip r:embed="rId4"/>
                <a:stretch>
                  <a:fillRect l="-1165" t="-14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Bài 5 trang 82 Toán lớp 10 Tập 1 I Cánh diều (ảnh 1)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" b="9578"/>
          <a:stretch/>
        </p:blipFill>
        <p:spPr bwMode="auto">
          <a:xfrm>
            <a:off x="16763999" y="3288112"/>
            <a:ext cx="6400801" cy="7477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B15718F-0221-4A4C-9F63-D852C334C7D2}"/>
              </a:ext>
            </a:extLst>
          </p:cNvPr>
          <p:cNvSpPr/>
          <p:nvPr/>
        </p:nvSpPr>
        <p:spPr>
          <a:xfrm>
            <a:off x="9525000" y="7309112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74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1486801"/>
            <a:ext cx="19202401" cy="830997"/>
            <a:chOff x="168274" y="1892298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8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98206" y="2262079"/>
            <a:ext cx="22945049" cy="1344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defRPr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                          </a:t>
            </a:r>
            <a:r>
              <a:rPr lang="vi-VN" u="sng" dirty="0" smtClean="0"/>
              <a:t>Định nghĩa</a:t>
            </a:r>
            <a:r>
              <a:rPr lang="en-US" dirty="0" smtClean="0"/>
              <a:t>: </a:t>
            </a:r>
            <a:r>
              <a:rPr lang="en-US" sz="4800" i="1" dirty="0" err="1" smtClean="0">
                <a:solidFill>
                  <a:srgbClr val="FF0000"/>
                </a:solidFill>
              </a:rPr>
              <a:t>Vectơ</a:t>
            </a:r>
            <a:r>
              <a:rPr lang="en-US" sz="4800" i="1" dirty="0" smtClean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là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một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đoạn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thẳng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có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hướng</a:t>
            </a:r>
            <a:r>
              <a:rPr lang="en-US" sz="4800" i="1" dirty="0" smtClean="0">
                <a:solidFill>
                  <a:srgbClr val="FF0000"/>
                </a:solidFill>
              </a:rPr>
              <a:t>.</a:t>
            </a:r>
            <a:endParaRPr lang="en-US" sz="4800" i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5926" y="3657825"/>
            <a:ext cx="226215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b="1" i="1" u="sng" dirty="0">
                <a:latin typeface="Times New Roman" pitchFamily="18" charset="0"/>
                <a:cs typeface="Times New Roman" pitchFamily="18" charset="0"/>
              </a:rPr>
              <a:t>ớ: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034851"/>
            <a:ext cx="20726400" cy="807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26" y="11049000"/>
            <a:ext cx="3876674" cy="94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9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52" y="2508380"/>
            <a:ext cx="743374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219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67" y="2743200"/>
            <a:ext cx="1401023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86967" y="7010400"/>
            <a:ext cx="21257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i="1" u="sng" dirty="0" smtClean="0"/>
              <a:t>VD1</a:t>
            </a:r>
            <a:r>
              <a:rPr lang="vi-VN" sz="4800" i="1" dirty="0" smtClean="0"/>
              <a:t>. </a:t>
            </a:r>
            <a:r>
              <a:rPr lang="vi-VN" sz="4800" b="1" dirty="0" smtClean="0"/>
              <a:t>Cho </a:t>
            </a:r>
            <a:r>
              <a:rPr lang="vi-VN" sz="4800" b="1" dirty="0"/>
              <a:t>hai điểm phân biệt H, K. Viết các vectơ (có điểm đầu khác điểm cuối) mà hai đầu mút của mỗi vectơ là hai điểm đã </a:t>
            </a:r>
            <a:r>
              <a:rPr lang="vi-VN" sz="4800" b="1" dirty="0" smtClean="0"/>
              <a:t>cho.</a:t>
            </a:r>
            <a:endParaRPr lang="vi-VN" sz="4800" b="1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525000"/>
            <a:ext cx="16304010" cy="150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6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1799253" y="7467600"/>
                <a:ext cx="21641093" cy="3743131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vi-VN" sz="4800" b="1" i="1" u="sng" dirty="0" smtClean="0">
                    <a:solidFill>
                      <a:schemeClr val="tx1"/>
                    </a:solidFill>
                  </a:rPr>
                  <a:t>Luyện tập</a:t>
                </a:r>
                <a:r>
                  <a:rPr lang="vi-VN" sz="4800" b="1" dirty="0" smtClean="0">
                    <a:solidFill>
                      <a:schemeClr val="tx1"/>
                    </a:solidFill>
                  </a:rPr>
                  <a:t>: </a:t>
                </a:r>
                <a:r>
                  <a:rPr lang="vi-VN" dirty="0" smtClean="0">
                    <a:solidFill>
                      <a:srgbClr val="0000FF"/>
                    </a:solidFill>
                  </a:rPr>
                  <a:t>Cho tam giác ABC vuông ở A, cạnh AB = 6 cm, BC = 10 cm.</a:t>
                </a:r>
              </a:p>
              <a:p>
                <a:r>
                  <a:rPr lang="vi-VN" dirty="0" smtClean="0">
                    <a:solidFill>
                      <a:srgbClr val="0000FF"/>
                    </a:solidFill>
                  </a:rPr>
                  <a:t>a) Xác định các vectơ </a:t>
                </a:r>
                <a:r>
                  <a:rPr lang="vi-VN" dirty="0">
                    <a:solidFill>
                      <a:srgbClr val="0000FF"/>
                    </a:solidFill>
                  </a:rPr>
                  <a:t>(có điểm đầu khác điểm cuối) mà hai đầu mút của mỗi vectơ là các đỉnh của tam giác?</a:t>
                </a:r>
              </a:p>
              <a:p>
                <a:r>
                  <a:rPr lang="vi-VN" dirty="0" smtClean="0">
                    <a:solidFill>
                      <a:srgbClr val="0000FF"/>
                    </a:solidFill>
                  </a:rPr>
                  <a:t>b) Tính </a:t>
                </a:r>
                <a:r>
                  <a:rPr lang="vi-VN" dirty="0">
                    <a:solidFill>
                      <a:srgbClr val="0000FF"/>
                    </a:solidFill>
                  </a:rPr>
                  <a:t>độ dài của các </a:t>
                </a:r>
                <a:r>
                  <a:rPr lang="vi-VN" dirty="0" smtClean="0">
                    <a:solidFill>
                      <a:srgbClr val="0000FF"/>
                    </a:solidFill>
                  </a:rPr>
                  <a:t>vectơ </a:t>
                </a:r>
                <a:r>
                  <a:rPr lang="en-US" dirty="0">
                    <a:solidFill>
                      <a:srgbClr val="0000FF"/>
                    </a:solidFill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vi-VN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vi-VN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vi-VN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vi-VN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. </a:t>
                </a:r>
                <a:endParaRPr lang="vi-VN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253" y="7467600"/>
                <a:ext cx="21641093" cy="3743131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56" t="-1939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18" y="1524000"/>
            <a:ext cx="143800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621" y="1446763"/>
            <a:ext cx="7065272" cy="52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96" y="3276600"/>
            <a:ext cx="99060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52796" y="11506200"/>
            <a:ext cx="1219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Hoạt đông nhóm: PHIẾU HỌC TẬP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526" y="1864133"/>
            <a:ext cx="9654074" cy="5224628"/>
            <a:chOff x="3909526" y="1864133"/>
            <a:chExt cx="9654074" cy="522462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334000" y="2590800"/>
              <a:ext cx="0" cy="3733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0" y="6324600"/>
              <a:ext cx="7086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0" y="2590800"/>
              <a:ext cx="7086600" cy="3733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713514" y="6311987"/>
              <a:ext cx="9906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A</a:t>
              </a:r>
              <a:endParaRPr lang="vi-V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8247" y="1864133"/>
              <a:ext cx="9906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B</a:t>
              </a:r>
              <a:endParaRPr lang="vi-VN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573000" y="5947573"/>
              <a:ext cx="9906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29600" y="6334708"/>
              <a:ext cx="9906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?</a:t>
              </a:r>
              <a:endParaRPr lang="vi-V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72061" y="3435219"/>
              <a:ext cx="18288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10 cm</a:t>
              </a:r>
              <a:endParaRPr lang="vi-V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09526" y="3703647"/>
              <a:ext cx="1858348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6 cm</a:t>
              </a:r>
              <a:endParaRPr lang="vi-VN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325600" y="2057400"/>
            <a:ext cx="9372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a) Có 6 vectơ:    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696200" y="7543800"/>
                <a:ext cx="12192000" cy="38364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b="0" i="1" smtClean="0">
                        <a:latin typeface="Cambria Math"/>
                      </a:rPr>
                      <m:t>𝑏</m:t>
                    </m:r>
                    <m:r>
                      <a:rPr lang="vi-VN" b="0" i="1" smtClean="0">
                        <a:latin typeface="Cambria Math"/>
                      </a:rPr>
                      <m:t>) |</m:t>
                    </m:r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vi-VN" i="1">
                        <a:latin typeface="Cambria Math"/>
                      </a:rPr>
                      <m:t>|</m:t>
                    </m:r>
                  </m:oMath>
                </a14:m>
                <a:r>
                  <a:rPr lang="vi-VN" dirty="0"/>
                  <a:t>=AB = 6 cm</a:t>
                </a:r>
              </a:p>
              <a:p>
                <a:r>
                  <a:rPr lang="vi-VN" dirty="0"/>
                  <a:t> </a:t>
                </a:r>
              </a:p>
              <a:p>
                <a:r>
                  <a:rPr lang="vi-VN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i="1">
                                <a:latin typeface="Cambria Math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r>
                  <a:rPr lang="vi-VN" dirty="0"/>
                  <a:t>= BC = 10 </a:t>
                </a:r>
                <a:r>
                  <a:rPr lang="vi-VN" dirty="0" smtClean="0"/>
                  <a:t>cm</a:t>
                </a:r>
              </a:p>
              <a:p>
                <a:endParaRPr lang="vi-VN" dirty="0"/>
              </a:p>
              <a:p>
                <a:r>
                  <a:rPr lang="vi-VN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vi-VN" i="1">
                                <a:latin typeface="Cambria Math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r>
                  <a:rPr lang="vi-VN" dirty="0"/>
                  <a:t>= AC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/>
                              </a:rPr>
                              <m:t>𝐵𝐶</m:t>
                            </m:r>
                          </m:e>
                          <m:sup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vi-V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/>
                              </a:rPr>
                              <m:t>𝐴𝐵</m:t>
                            </m:r>
                          </m:e>
                          <m:sup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vi-VN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vi-V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i="1">
                        <a:latin typeface="Cambria Math"/>
                      </a:rPr>
                      <m:t>=8</m:t>
                    </m:r>
                  </m:oMath>
                </a14:m>
                <a:r>
                  <a:rPr lang="vi-VN" dirty="0"/>
                  <a:t> cm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7543800"/>
                <a:ext cx="12192000" cy="3836435"/>
              </a:xfrm>
              <a:prstGeom prst="rect">
                <a:avLst/>
              </a:prstGeom>
              <a:blipFill rotWithShape="1">
                <a:blip r:embed="rId2"/>
                <a:stretch>
                  <a:fillRect t="-954" b="-54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5393582" y="3284269"/>
                <a:ext cx="3427817" cy="2331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dirty="0"/>
                  <a:t> </a:t>
                </a:r>
                <a:r>
                  <a:rPr lang="fr-FR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fr-FR" dirty="0"/>
                  <a:t>, </a:t>
                </a:r>
                <a:endParaRPr lang="vi-VN" i="1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fr-FR" dirty="0" smtClean="0"/>
                  <a:t>,</a:t>
                </a:r>
                <a:endParaRPr lang="vi-VN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i="1">
                            <a:latin typeface="Cambria Math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3582" y="3284269"/>
                <a:ext cx="3427817" cy="2331600"/>
              </a:xfrm>
              <a:prstGeom prst="rect">
                <a:avLst/>
              </a:prstGeom>
              <a:blipFill rotWithShape="1">
                <a:blip r:embed="rId3"/>
                <a:stretch>
                  <a:fillRect t="-1571" b="-117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145157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CÙNG PHƯƠNG, VECTƠ CÙNG HƯỚNG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4"/>
          <p:cNvGrpSpPr/>
          <p:nvPr/>
        </p:nvGrpSpPr>
        <p:grpSpPr>
          <a:xfrm>
            <a:off x="227757" y="2331378"/>
            <a:ext cx="22860515" cy="5136222"/>
            <a:chOff x="1268078" y="3402660"/>
            <a:chExt cx="24291989" cy="8150316"/>
          </a:xfrm>
        </p:grpSpPr>
        <p:sp>
          <p:nvSpPr>
            <p:cNvPr id="54" name="Rounded Rectangle 53"/>
            <p:cNvSpPr/>
            <p:nvPr/>
          </p:nvSpPr>
          <p:spPr>
            <a:xfrm>
              <a:off x="1532360" y="3579399"/>
              <a:ext cx="24027707" cy="79735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vi-VN" dirty="0" smtClean="0">
                <a:solidFill>
                  <a:schemeClr val="tx1"/>
                </a:solidFill>
              </a:endParaRPr>
            </a:p>
            <a:p>
              <a:r>
                <a:rPr lang="vi-VN" dirty="0" smtClean="0">
                  <a:solidFill>
                    <a:schemeClr val="tx1"/>
                  </a:solidFill>
                </a:rPr>
                <a:t>1. Hãy </a:t>
              </a:r>
              <a:r>
                <a:rPr lang="vi-VN" dirty="0">
                  <a:solidFill>
                    <a:schemeClr val="tx1"/>
                  </a:solidFill>
                </a:rPr>
                <a:t>nhận xét về vị trí tương đối </a:t>
              </a:r>
              <a:r>
                <a:rPr lang="vi-VN" dirty="0" smtClean="0">
                  <a:solidFill>
                    <a:schemeClr val="tx1"/>
                  </a:solidFill>
                </a:rPr>
                <a:t>giữa giá của các </a:t>
              </a:r>
              <a:r>
                <a:rPr lang="vi-VN" dirty="0">
                  <a:solidFill>
                    <a:schemeClr val="tx1"/>
                  </a:solidFill>
                </a:rPr>
                <a:t>cặp </a:t>
              </a:r>
              <a:endParaRPr lang="vi-VN" dirty="0" smtClean="0">
                <a:solidFill>
                  <a:schemeClr val="tx1"/>
                </a:solidFill>
              </a:endParaRPr>
            </a:p>
            <a:p>
              <a:r>
                <a:rPr lang="vi-VN" dirty="0" smtClean="0">
                  <a:solidFill>
                    <a:schemeClr val="tx1"/>
                  </a:solidFill>
                </a:rPr>
                <a:t>vectơ sau: </a:t>
              </a:r>
            </a:p>
            <a:p>
              <a:endParaRPr lang="vi-VN" dirty="0" smtClean="0">
                <a:solidFill>
                  <a:srgbClr val="0000FF"/>
                </a:solidFill>
              </a:endParaRPr>
            </a:p>
            <a:p>
              <a:r>
                <a:rPr lang="vi-VN" dirty="0" smtClean="0">
                  <a:solidFill>
                    <a:schemeClr val="tx1"/>
                  </a:solidFill>
                </a:rPr>
                <a:t>2. Hãy chỉ ra các cặp vectơ cùng hướng và ngược hướng 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với nhau.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67"/>
            <p:cNvGrpSpPr/>
            <p:nvPr/>
          </p:nvGrpSpPr>
          <p:grpSpPr>
            <a:xfrm>
              <a:off x="1268078" y="3402660"/>
              <a:ext cx="3573382" cy="1235394"/>
              <a:chOff x="1311958" y="3402660"/>
              <a:chExt cx="3573382" cy="1235394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5400000">
                <a:off x="2919876" y="2672590"/>
                <a:ext cx="1118264" cy="2812664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39860" y="3402660"/>
                <a:ext cx="2403222" cy="800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1" name="TextBox 90"/>
          <p:cNvSpPr txBox="1"/>
          <p:nvPr/>
        </p:nvSpPr>
        <p:spPr>
          <a:xfrm>
            <a:off x="696066" y="7467600"/>
            <a:ext cx="143192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15015362" y="2226849"/>
            <a:ext cx="8831278" cy="607895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070480"/>
              </p:ext>
            </p:extLst>
          </p:nvPr>
        </p:nvGraphicFramePr>
        <p:xfrm>
          <a:off x="3390900" y="3962400"/>
          <a:ext cx="7543800" cy="780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5" imgW="7975440" imgH="825480" progId="Equation.DSMT4">
                  <p:embed/>
                </p:oleObj>
              </mc:Choice>
              <mc:Fallback>
                <p:oleObj name="Equation" r:id="rId5" imgW="797544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0900" y="3962400"/>
                        <a:ext cx="7543800" cy="780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267200" y="2480855"/>
            <a:ext cx="278794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HĐ</a:t>
            </a:r>
            <a:r>
              <a:rPr lang="vi-VN" i="1" u="sng" dirty="0" smtClean="0">
                <a:solidFill>
                  <a:srgbClr val="FF0000"/>
                </a:solidFill>
              </a:rPr>
              <a:t> </a:t>
            </a:r>
            <a:r>
              <a:rPr lang="vi-VN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 nhân</a:t>
            </a:r>
            <a:endParaRPr lang="vi-VN" i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326" y="9273936"/>
            <a:ext cx="1880727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Nh</a:t>
            </a:r>
            <a:r>
              <a:rPr lang="vi-VN" b="1" u="sng" dirty="0" smtClean="0"/>
              <a:t>ận xét</a:t>
            </a:r>
            <a:r>
              <a:rPr lang="vi-VN" dirty="0" smtClean="0"/>
              <a:t>: Ở hình vẽ trên, cặp  vectơ                  cùng phương với nhau. </a:t>
            </a:r>
            <a:endParaRPr lang="vi-VN" dirty="0"/>
          </a:p>
          <a:p>
            <a:endParaRPr lang="vi-VN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727500"/>
              </p:ext>
            </p:extLst>
          </p:nvPr>
        </p:nvGraphicFramePr>
        <p:xfrm>
          <a:off x="9925230" y="9191711"/>
          <a:ext cx="2476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7" imgW="2476440" imgH="825480" progId="Equation.DSMT4">
                  <p:embed/>
                </p:oleObj>
              </mc:Choice>
              <mc:Fallback>
                <p:oleObj name="Equation" r:id="rId7" imgW="247644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25230" y="9191711"/>
                        <a:ext cx="2476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162800" y="10098088"/>
            <a:ext cx="11582017" cy="1857365"/>
            <a:chOff x="7162800" y="10098088"/>
            <a:chExt cx="11582017" cy="1857365"/>
          </a:xfrm>
        </p:grpSpPr>
        <p:sp>
          <p:nvSpPr>
            <p:cNvPr id="11" name="Rectangle 10"/>
            <p:cNvSpPr/>
            <p:nvPr/>
          </p:nvSpPr>
          <p:spPr>
            <a:xfrm>
              <a:off x="7162800" y="10134600"/>
              <a:ext cx="11582017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cặp </a:t>
              </a:r>
              <a:r>
                <a:rPr lang="vi-VN" dirty="0" smtClean="0"/>
                <a:t>vectơ                   cùng </a:t>
              </a:r>
              <a:r>
                <a:rPr lang="vi-VN" dirty="0"/>
                <a:t>phương với nhau. </a:t>
              </a:r>
            </a:p>
          </p:txBody>
        </p:sp>
        <p:graphicFrame>
          <p:nvGraphicFramePr>
            <p:cNvPr id="85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5258068"/>
                </p:ext>
              </p:extLst>
            </p:nvPr>
          </p:nvGraphicFramePr>
          <p:xfrm>
            <a:off x="9931400" y="10098088"/>
            <a:ext cx="24257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9" name="Equation" r:id="rId9" imgW="2425680" imgH="825480" progId="Equation.DSMT4">
                    <p:embed/>
                  </p:oleObj>
                </mc:Choice>
                <mc:Fallback>
                  <p:oleObj name="Equation" r:id="rId9" imgW="2425680" imgH="825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931400" y="10098088"/>
                          <a:ext cx="2425700" cy="82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Rectangle 85"/>
            <p:cNvSpPr/>
            <p:nvPr/>
          </p:nvSpPr>
          <p:spPr>
            <a:xfrm>
              <a:off x="7162800" y="11201400"/>
              <a:ext cx="11582017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cặp </a:t>
              </a:r>
              <a:r>
                <a:rPr lang="vi-VN" dirty="0" smtClean="0"/>
                <a:t>vectơ                   cùng </a:t>
              </a:r>
              <a:r>
                <a:rPr lang="vi-VN" dirty="0"/>
                <a:t>phương với nhau. </a:t>
              </a:r>
            </a:p>
          </p:txBody>
        </p:sp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3379827"/>
                </p:ext>
              </p:extLst>
            </p:nvPr>
          </p:nvGraphicFramePr>
          <p:xfrm>
            <a:off x="9817100" y="11098213"/>
            <a:ext cx="24511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0" name="Equation" r:id="rId11" imgW="2450880" imgH="825480" progId="Equation.DSMT4">
                    <p:embed/>
                  </p:oleObj>
                </mc:Choice>
                <mc:Fallback>
                  <p:oleObj name="Equation" r:id="rId11" imgW="2450880" imgH="825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817100" y="11098213"/>
                          <a:ext cx="2451100" cy="82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87277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366935" y="1531947"/>
            <a:ext cx="20421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u="sng" dirty="0" smtClean="0"/>
              <a:t>Nhận xét:  </a:t>
            </a:r>
            <a:r>
              <a:rPr lang="vi-VN" i="1" dirty="0" smtClean="0">
                <a:solidFill>
                  <a:srgbClr val="FF0000"/>
                </a:solidFill>
              </a:rPr>
              <a:t>Nếu hai vectơ cùng phương thì chúng cùng hướng hoặc ngược hướng</a:t>
            </a:r>
            <a:r>
              <a:rPr lang="vi-VN" dirty="0" smtClean="0"/>
              <a:t>.  </a:t>
            </a:r>
            <a:endParaRPr lang="vi-VN" dirty="0"/>
          </a:p>
        </p:txBody>
      </p:sp>
      <p:sp>
        <p:nvSpPr>
          <p:cNvPr id="37" name="TextBox 36"/>
          <p:cNvSpPr txBox="1"/>
          <p:nvPr/>
        </p:nvSpPr>
        <p:spPr>
          <a:xfrm>
            <a:off x="1066800" y="2345094"/>
            <a:ext cx="22631399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 smtClean="0"/>
              <a:t>Lưu ý</a:t>
            </a:r>
            <a:r>
              <a:rPr lang="vi-VN" dirty="0" smtClean="0"/>
              <a:t>: </a:t>
            </a:r>
            <a:r>
              <a:rPr lang="vi-VN" b="1" dirty="0" smtClean="0">
                <a:solidFill>
                  <a:srgbClr val="0000FF"/>
                </a:solidFill>
              </a:rPr>
              <a:t>Muốn kết luận về hướng của các </a:t>
            </a:r>
            <a:r>
              <a:rPr lang="vi-VN" b="1" i="1" dirty="0" smtClean="0">
                <a:solidFill>
                  <a:srgbClr val="0000FF"/>
                </a:solidFill>
              </a:rPr>
              <a:t>vectơ trước hết ta phải kiểm tra xem các vectơ đó có cùng phương chưa. </a:t>
            </a:r>
            <a:r>
              <a:rPr lang="vi-VN" i="1" dirty="0" smtClean="0">
                <a:solidFill>
                  <a:srgbClr val="FF0000"/>
                </a:solidFill>
              </a:rPr>
              <a:t>(Nếu hai vectơ không cùng phương thì không so sánh về hướng của hai vectơ đó).  </a:t>
            </a:r>
            <a:r>
              <a:rPr lang="vi-VN" dirty="0" smtClean="0"/>
              <a:t> </a:t>
            </a:r>
            <a:endParaRPr lang="vi-VN" dirty="0"/>
          </a:p>
        </p:txBody>
      </p:sp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6840199" y="8284048"/>
            <a:ext cx="6858000" cy="3679352"/>
          </a:xfrm>
          <a:prstGeom prst="rect">
            <a:avLst/>
          </a:prstGeom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61282"/>
            <a:ext cx="14401800" cy="179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526" y="3733800"/>
            <a:ext cx="6529873" cy="401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154318"/>
            <a:ext cx="13563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821853"/>
            <a:ext cx="10461184" cy="282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66800" y="9067800"/>
            <a:ext cx="3657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u="sng" dirty="0" smtClean="0">
                <a:solidFill>
                  <a:srgbClr val="D60093"/>
                </a:solidFill>
              </a:rPr>
              <a:t>ĐẶT VẤN ĐỀ</a:t>
            </a:r>
            <a:r>
              <a:rPr lang="vi-VN" dirty="0" smtClean="0"/>
              <a:t>: </a:t>
            </a:r>
            <a:endParaRPr lang="vi-V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650862"/>
            <a:ext cx="10395605" cy="116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1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377592" y="1740410"/>
            <a:ext cx="10890608" cy="850389"/>
            <a:chOff x="168274" y="1905000"/>
            <a:chExt cx="19117104" cy="850387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9864" y="1913523"/>
              <a:ext cx="1769197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2264" y="1924392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BẰNG NHAU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509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0000" t="1053" b="31929"/>
          <a:stretch/>
        </p:blipFill>
        <p:spPr>
          <a:xfrm>
            <a:off x="13345198" y="5336186"/>
            <a:ext cx="10343639" cy="2867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77592" y="2714622"/>
                <a:ext cx="13710008" cy="1647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i="1" dirty="0" smtClean="0"/>
                  <a:t>Định nghĩa</a:t>
                </a:r>
                <a:r>
                  <a:rPr lang="vi-VN" sz="4400" dirty="0" smtClean="0"/>
                  <a:t>: </a:t>
                </a:r>
                <a:r>
                  <a:rPr lang="en-US" sz="4400" b="1" i="1" dirty="0" smtClean="0">
                    <a:solidFill>
                      <a:srgbClr val="FF0000"/>
                    </a:solidFill>
                  </a:rPr>
                  <a:t>Hai </a:t>
                </a:r>
                <a:r>
                  <a:rPr lang="en-US" sz="4400" b="1" i="1" dirty="0" err="1">
                    <a:solidFill>
                      <a:srgbClr val="FF0000"/>
                    </a:solidFill>
                  </a:rPr>
                  <a:t>vectơ</a:t>
                </a:r>
                <a:r>
                  <a:rPr lang="en-US" sz="4400" b="1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/>
                      </a:rPr>
                      <m:t>à 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i="1" dirty="0" smtClean="0">
                    <a:solidFill>
                      <a:srgbClr val="FF0000"/>
                    </a:solidFill>
                  </a:rPr>
                  <a:t>bằng </a:t>
                </a:r>
                <a:r>
                  <a:rPr lang="en-US" sz="4400" b="1" i="1" dirty="0" err="1">
                    <a:solidFill>
                      <a:srgbClr val="FF0000"/>
                    </a:solidFill>
                  </a:rPr>
                  <a:t>nhau</a:t>
                </a:r>
                <a:r>
                  <a:rPr lang="en-US" sz="44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</a:rPr>
                  <a:t>nếu</a:t>
                </a:r>
                <a:r>
                  <a:rPr lang="en-US" sz="44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</a:rPr>
                  <a:t>chúng</a:t>
                </a:r>
                <a:r>
                  <a:rPr lang="en-US" sz="44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u="sng" dirty="0" err="1">
                    <a:solidFill>
                      <a:srgbClr val="0000FF"/>
                    </a:solidFill>
                  </a:rPr>
                  <a:t>cùng</a:t>
                </a:r>
                <a:r>
                  <a:rPr lang="en-US" sz="4400" b="1" u="sng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u="sng" dirty="0" err="1">
                    <a:solidFill>
                      <a:srgbClr val="0000FF"/>
                    </a:solidFill>
                  </a:rPr>
                  <a:t>hướng</a:t>
                </a:r>
                <a:r>
                  <a:rPr lang="en-US" sz="44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sz="44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</a:rPr>
                  <a:t>cùng</a:t>
                </a:r>
                <a:r>
                  <a:rPr lang="en-US" sz="44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u="sng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4400" b="1" u="sng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u="sng" dirty="0" err="1" smtClean="0">
                    <a:solidFill>
                      <a:srgbClr val="0000FF"/>
                    </a:solidFill>
                  </a:rPr>
                  <a:t>dài</a:t>
                </a:r>
                <a:r>
                  <a:rPr lang="en-US" sz="4400" b="1" i="1" dirty="0" smtClean="0">
                    <a:solidFill>
                      <a:srgbClr val="FF0000"/>
                    </a:solidFill>
                  </a:rPr>
                  <a:t>,  </a:t>
                </a:r>
                <a:r>
                  <a:rPr lang="en-US" sz="4400" b="1" i="1" dirty="0" err="1">
                    <a:solidFill>
                      <a:srgbClr val="FF0000"/>
                    </a:solidFill>
                  </a:rPr>
                  <a:t>kí</a:t>
                </a:r>
                <a:r>
                  <a:rPr lang="en-US" sz="44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</a:rPr>
                  <a:t>hiệu</a:t>
                </a:r>
                <a:r>
                  <a:rPr lang="en-US" sz="44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sz="4400" b="1" i="1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 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</a:rPr>
                  <a:t> </a:t>
                </a:r>
                <a:endParaRPr lang="vi-VN" sz="4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92" y="2714622"/>
                <a:ext cx="13710008" cy="1647887"/>
              </a:xfrm>
              <a:prstGeom prst="rect">
                <a:avLst/>
              </a:prstGeom>
              <a:blipFill rotWithShape="1">
                <a:blip r:embed="rId11"/>
                <a:stretch>
                  <a:fillRect l="-1823" t="-2583" r="-1289" b="-166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570574" y="2000761"/>
            <a:ext cx="6858000" cy="3440603"/>
            <a:chOff x="15570574" y="2000761"/>
            <a:chExt cx="6858000" cy="3440603"/>
          </a:xfrm>
        </p:grpSpPr>
        <p:pic>
          <p:nvPicPr>
            <p:cNvPr id="52" name="Picture 51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5570574" y="2000761"/>
              <a:ext cx="6858000" cy="307561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6956834" y="2590799"/>
              <a:ext cx="457200" cy="347371"/>
            </a:xfrm>
            <a:prstGeom prst="ellipse">
              <a:avLst/>
            </a:prstGeom>
            <a:ln>
              <a:gradFill>
                <a:gsLst>
                  <a:gs pos="0">
                    <a:srgbClr val="FFFF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/>
            <p:cNvSpPr/>
            <p:nvPr/>
          </p:nvSpPr>
          <p:spPr>
            <a:xfrm>
              <a:off x="20650200" y="2516154"/>
              <a:ext cx="457200" cy="347371"/>
            </a:xfrm>
            <a:prstGeom prst="ellipse">
              <a:avLst/>
            </a:prstGeom>
            <a:ln>
              <a:gradFill>
                <a:gsLst>
                  <a:gs pos="0">
                    <a:srgbClr val="FFFF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/>
            <p:cNvSpPr/>
            <p:nvPr/>
          </p:nvSpPr>
          <p:spPr>
            <a:xfrm>
              <a:off x="20514905" y="4694300"/>
              <a:ext cx="457200" cy="347371"/>
            </a:xfrm>
            <a:prstGeom prst="ellipse">
              <a:avLst/>
            </a:prstGeom>
            <a:ln>
              <a:gradFill>
                <a:gsLst>
                  <a:gs pos="0">
                    <a:srgbClr val="FFFF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/>
            <p:cNvSpPr/>
            <p:nvPr/>
          </p:nvSpPr>
          <p:spPr>
            <a:xfrm>
              <a:off x="16956834" y="4694300"/>
              <a:ext cx="457200" cy="347371"/>
            </a:xfrm>
            <a:prstGeom prst="ellipse">
              <a:avLst/>
            </a:prstGeom>
            <a:ln>
              <a:gradFill>
                <a:gsLst>
                  <a:gs pos="0">
                    <a:srgbClr val="FFFF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18517018" y="2360679"/>
                  <a:ext cx="758541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</m:acc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17018" y="2360679"/>
                  <a:ext cx="758541" cy="70788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8694041" y="4641978"/>
                  <a:ext cx="611065" cy="7993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000" b="1" i="1" dirty="0">
                      <a:solidFill>
                        <a:srgbClr val="FF0000"/>
                      </a:solidFill>
                    </a:rPr>
                    <a:t> </a:t>
                  </a:r>
                  <a:endParaRPr lang="vi-VN" sz="4000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94041" y="4641978"/>
                  <a:ext cx="611065" cy="79938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224" name="Picture 8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96" y="8326914"/>
            <a:ext cx="16203542" cy="310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5" name="Picture 9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92" y="5336186"/>
            <a:ext cx="11271608" cy="274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8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3311</TotalTime>
  <Words>1530</Words>
  <Application>Microsoft Office PowerPoint</Application>
  <PresentationFormat>Custom</PresentationFormat>
  <Paragraphs>192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Bao Ngoc</cp:lastModifiedBy>
  <cp:revision>353</cp:revision>
  <dcterms:created xsi:type="dcterms:W3CDTF">2013-08-31T11:42:51Z</dcterms:created>
  <dcterms:modified xsi:type="dcterms:W3CDTF">2024-10-01T13:24:13Z</dcterms:modified>
</cp:coreProperties>
</file>