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jgdcMDdQuJgM5f25tS7plhAuHa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4" name="Shape 74"/>
        <p:cNvGrpSpPr/>
        <p:nvPr/>
      </p:nvGrpSpPr>
      <p:grpSpPr>
        <a:xfrm>
          <a:off x="0" y="0"/>
          <a:ext cx="0" cy="0"/>
          <a:chOff x="0" y="0"/>
          <a:chExt cx="0" cy="0"/>
        </a:xfrm>
      </p:grpSpPr>
      <p:sp>
        <p:nvSpPr>
          <p:cNvPr id="75" name="Google Shape;7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p:nvPr>
            <p:ph idx="2" type="pic"/>
          </p:nvPr>
        </p:nvSpPr>
        <p:spPr>
          <a:xfrm>
            <a:off x="5183188" y="987425"/>
            <a:ext cx="6172200" cy="4873625"/>
          </a:xfrm>
          <a:prstGeom prst="rect">
            <a:avLst/>
          </a:prstGeom>
          <a:noFill/>
          <a:ln>
            <a:noFill/>
          </a:ln>
        </p:spPr>
      </p:sp>
      <p:sp>
        <p:nvSpPr>
          <p:cNvPr id="77" name="Google Shape;77;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bg>
      <p:bgPr>
        <a:solidFill>
          <a:schemeClr val="dk1"/>
        </a:solidFill>
      </p:bgPr>
    </p:bg>
    <p:spTree>
      <p:nvGrpSpPr>
        <p:cNvPr id="27" name="Shape 27"/>
        <p:cNvGrpSpPr/>
        <p:nvPr/>
      </p:nvGrpSpPr>
      <p:grpSpPr>
        <a:xfrm>
          <a:off x="0" y="0"/>
          <a:ext cx="0" cy="0"/>
          <a:chOff x="0" y="0"/>
          <a:chExt cx="0" cy="0"/>
        </a:xfrm>
      </p:grpSpPr>
      <p:sp>
        <p:nvSpPr>
          <p:cNvPr id="28" name="Google Shape;28;p15"/>
          <p:cNvSpPr txBox="1"/>
          <p:nvPr>
            <p:ph type="ctrTitle"/>
          </p:nvPr>
        </p:nvSpPr>
        <p:spPr>
          <a:xfrm>
            <a:off x="695325" y="4296094"/>
            <a:ext cx="10782299" cy="110062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subTitle"/>
          </p:nvPr>
        </p:nvSpPr>
        <p:spPr>
          <a:xfrm>
            <a:off x="695324" y="5533242"/>
            <a:ext cx="9972675" cy="543505"/>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30" name="Google Shape;30;p15"/>
          <p:cNvSpPr/>
          <p:nvPr>
            <p:ph idx="2" type="pic"/>
          </p:nvPr>
        </p:nvSpPr>
        <p:spPr>
          <a:xfrm>
            <a:off x="800100" y="727075"/>
            <a:ext cx="5176838" cy="3071813"/>
          </a:xfrm>
          <a:prstGeom prst="rect">
            <a:avLst/>
          </a:prstGeom>
          <a:noFill/>
          <a:ln>
            <a:noFill/>
          </a:ln>
        </p:spPr>
      </p:sp>
      <p:sp>
        <p:nvSpPr>
          <p:cNvPr id="31" name="Google Shape;31;p15"/>
          <p:cNvSpPr/>
          <p:nvPr>
            <p:ph idx="3" type="pic"/>
          </p:nvPr>
        </p:nvSpPr>
        <p:spPr>
          <a:xfrm>
            <a:off x="6146800" y="727075"/>
            <a:ext cx="5245100" cy="3070225"/>
          </a:xfrm>
          <a:prstGeom prst="rect">
            <a:avLst/>
          </a:prstGeom>
          <a:noFill/>
          <a:ln>
            <a:noFill/>
          </a:ln>
        </p:spPr>
      </p:sp>
      <p:cxnSp>
        <p:nvCxnSpPr>
          <p:cNvPr id="32" name="Google Shape;32;p15"/>
          <p:cNvCxnSpPr/>
          <p:nvPr/>
        </p:nvCxnSpPr>
        <p:spPr>
          <a:xfrm>
            <a:off x="800100" y="4144434"/>
            <a:ext cx="10629900" cy="0"/>
          </a:xfrm>
          <a:prstGeom prst="straightConnector1">
            <a:avLst/>
          </a:prstGeom>
          <a:noFill/>
          <a:ln cap="flat" cmpd="sng" w="44450">
            <a:solidFill>
              <a:schemeClr val="lt1"/>
            </a:solidFill>
            <a:prstDash val="solid"/>
            <a:miter lim="800000"/>
            <a:headEnd len="sm" w="sm" type="none"/>
            <a:tailEnd len="sm" w="sm" type="none"/>
          </a:ln>
        </p:spPr>
      </p:cxnSp>
      <p:sp>
        <p:nvSpPr>
          <p:cNvPr id="33" name="Google Shape;33;p15"/>
          <p:cNvSpPr txBox="1"/>
          <p:nvPr>
            <p:ph idx="11" type="ftr"/>
          </p:nvPr>
        </p:nvSpPr>
        <p:spPr>
          <a:xfrm>
            <a:off x="715383" y="6356350"/>
            <a:ext cx="453972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5"/>
          <p:cNvSpPr txBox="1"/>
          <p:nvPr>
            <p:ph idx="10" type="dt"/>
          </p:nvPr>
        </p:nvSpPr>
        <p:spPr>
          <a:xfrm>
            <a:off x="8369448" y="6356350"/>
            <a:ext cx="25925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5"/>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0" name="Google Shape;70;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8" name="Google Shape;98;p1"/>
          <p:cNvPicPr preferRelativeResize="0"/>
          <p:nvPr/>
        </p:nvPicPr>
        <p:blipFill rotWithShape="1">
          <a:blip r:embed="rId3">
            <a:alphaModFix/>
          </a:blip>
          <a:srcRect b="0" l="21316" r="0" t="0"/>
          <a:stretch/>
        </p:blipFill>
        <p:spPr>
          <a:xfrm>
            <a:off x="16795" y="0"/>
            <a:ext cx="12192000" cy="6857990"/>
          </a:xfrm>
          <a:prstGeom prst="rect">
            <a:avLst/>
          </a:prstGeom>
          <a:noFill/>
          <a:ln>
            <a:noFill/>
          </a:ln>
        </p:spPr>
      </p:pic>
      <p:sp>
        <p:nvSpPr>
          <p:cNvPr id="99" name="Google Shape;99;p1"/>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1"/>
          <p:cNvSpPr txBox="1"/>
          <p:nvPr>
            <p:ph type="ctrTitle"/>
          </p:nvPr>
        </p:nvSpPr>
        <p:spPr>
          <a:xfrm>
            <a:off x="340193" y="1776135"/>
            <a:ext cx="11545204" cy="3305720"/>
          </a:xfrm>
          <a:prstGeom prst="rect">
            <a:avLst/>
          </a:prstGeom>
          <a:noFill/>
          <a:ln>
            <a:noFill/>
          </a:ln>
        </p:spPr>
        <p:txBody>
          <a:bodyPr anchorCtr="0" anchor="b" bIns="45700" lIns="91425" spcFirstLastPara="1" rIns="91425" wrap="square" tIns="45700">
            <a:normAutofit/>
          </a:bodyPr>
          <a:lstStyle/>
          <a:p>
            <a:pPr indent="0" lvl="0" marL="0" rtl="0" algn="ctr">
              <a:lnSpc>
                <a:spcPct val="150000"/>
              </a:lnSpc>
              <a:spcBef>
                <a:spcPts val="0"/>
              </a:spcBef>
              <a:spcAft>
                <a:spcPts val="0"/>
              </a:spcAft>
              <a:buClr>
                <a:srgbClr val="00B0F0"/>
              </a:buClr>
              <a:buSzPts val="3600"/>
              <a:buFont typeface="Times New Roman"/>
              <a:buNone/>
            </a:pPr>
            <a:r>
              <a:rPr b="1" lang="en-US" sz="3600">
                <a:solidFill>
                  <a:srgbClr val="00B0F0"/>
                </a:solidFill>
                <a:latin typeface="Times New Roman"/>
                <a:ea typeface="Times New Roman"/>
                <a:cs typeface="Times New Roman"/>
                <a:sym typeface="Times New Roman"/>
              </a:rPr>
              <a:t>CHỦ ĐỀ A: </a:t>
            </a:r>
            <a:r>
              <a:rPr b="1" lang="en-US" sz="3600">
                <a:solidFill>
                  <a:srgbClr val="FFFF00"/>
                </a:solidFill>
                <a:latin typeface="Times New Roman"/>
                <a:ea typeface="Times New Roman"/>
                <a:cs typeface="Times New Roman"/>
                <a:sym typeface="Times New Roman"/>
              </a:rPr>
              <a:t>MẠNG MÁY TÍNH VÀ XÃ HỘI TRI THỨC</a:t>
            </a:r>
            <a:br>
              <a:rPr b="1" lang="en-US" sz="3600">
                <a:solidFill>
                  <a:srgbClr val="FFFF00"/>
                </a:solidFill>
                <a:latin typeface="Times New Roman"/>
                <a:ea typeface="Times New Roman"/>
                <a:cs typeface="Times New Roman"/>
                <a:sym typeface="Times New Roman"/>
              </a:rPr>
            </a:br>
            <a:r>
              <a:rPr b="1" lang="en-US" sz="3600">
                <a:solidFill>
                  <a:srgbClr val="FFFF00"/>
                </a:solidFill>
                <a:latin typeface="Times New Roman"/>
                <a:ea typeface="Times New Roman"/>
                <a:cs typeface="Times New Roman"/>
                <a:sym typeface="Times New Roman"/>
              </a:rPr>
              <a:t>THẾ GIỚI THIẾT BỊ SỐ</a:t>
            </a:r>
            <a:br>
              <a:rPr b="1" lang="en-US" sz="3600">
                <a:solidFill>
                  <a:srgbClr val="FFFF00"/>
                </a:solidFill>
                <a:latin typeface="Times New Roman"/>
                <a:ea typeface="Times New Roman"/>
                <a:cs typeface="Times New Roman"/>
                <a:sym typeface="Times New Roman"/>
              </a:rPr>
            </a:br>
            <a:r>
              <a:rPr b="1" lang="en-US" sz="3600">
                <a:solidFill>
                  <a:srgbClr val="FFFF00"/>
                </a:solidFill>
                <a:latin typeface="Times New Roman"/>
                <a:ea typeface="Times New Roman"/>
                <a:cs typeface="Times New Roman"/>
                <a:sym typeface="Times New Roman"/>
              </a:rPr>
              <a:t>HỆ ĐIỀU HÀNH VÀ PHẦN MỀM ỨNG DỤNG</a:t>
            </a:r>
            <a:br>
              <a:rPr b="1" lang="en-US" sz="3600">
                <a:solidFill>
                  <a:srgbClr val="FFFF00"/>
                </a:solidFill>
                <a:latin typeface="Times New Roman"/>
                <a:ea typeface="Times New Roman"/>
                <a:cs typeface="Times New Roman"/>
                <a:sym typeface="Times New Roman"/>
              </a:rPr>
            </a:br>
            <a:r>
              <a:rPr b="1" lang="en-US" sz="3600">
                <a:solidFill>
                  <a:srgbClr val="FFFF00"/>
                </a:solidFill>
                <a:latin typeface="Times New Roman"/>
                <a:ea typeface="Times New Roman"/>
                <a:cs typeface="Times New Roman"/>
                <a:sym typeface="Times New Roman"/>
              </a:rPr>
              <a:t>Bài 1: BÊN TRONG MÁY TÍNH </a:t>
            </a:r>
            <a:endParaRPr/>
          </a:p>
        </p:txBody>
      </p:sp>
      <p:sp>
        <p:nvSpPr>
          <p:cNvPr id="101" name="Google Shape;101;p1"/>
          <p:cNvSpPr/>
          <p:nvPr/>
        </p:nvSpPr>
        <p:spPr>
          <a:xfrm rot="5400000">
            <a:off x="759921"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2" name="Google Shape;102;p1"/>
          <p:cNvSpPr/>
          <p:nvPr/>
        </p:nvSpPr>
        <p:spPr>
          <a:xfrm>
            <a:off x="481029" y="4546920"/>
            <a:ext cx="3977640" cy="1828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70" name="Shape 170"/>
        <p:cNvGrpSpPr/>
        <p:nvPr/>
      </p:nvGrpSpPr>
      <p:grpSpPr>
        <a:xfrm>
          <a:off x="0" y="0"/>
          <a:ext cx="0" cy="0"/>
          <a:chOff x="0" y="0"/>
          <a:chExt cx="0" cy="0"/>
        </a:xfrm>
      </p:grpSpPr>
      <p:sp>
        <p:nvSpPr>
          <p:cNvPr id="171" name="Google Shape;171;p10"/>
          <p:cNvSpPr txBox="1"/>
          <p:nvPr/>
        </p:nvSpPr>
        <p:spPr>
          <a:xfrm>
            <a:off x="159434" y="439615"/>
            <a:ext cx="11868443" cy="1586134"/>
          </a:xfrm>
          <a:prstGeom prst="rect">
            <a:avLst/>
          </a:prstGeom>
          <a:noFill/>
          <a:ln>
            <a:noFill/>
          </a:ln>
        </p:spPr>
        <p:txBody>
          <a:bodyPr anchorCtr="0" anchor="t" bIns="45700" lIns="91425" spcFirstLastPara="1" rIns="91425" wrap="square" tIns="45700">
            <a:noAutofit/>
          </a:bodyPr>
          <a:lstStyle/>
          <a:p>
            <a:pPr indent="0" lvl="0" marL="228600" marR="0" rtl="0" algn="just">
              <a:lnSpc>
                <a:spcPct val="125000"/>
              </a:lnSpc>
              <a:spcBef>
                <a:spcPts val="0"/>
              </a:spcBef>
              <a:spcAft>
                <a:spcPts val="0"/>
              </a:spcAft>
              <a:buClr>
                <a:srgbClr val="F7CAAC"/>
              </a:buClr>
              <a:buSzPts val="2600"/>
              <a:buFont typeface="Arial"/>
              <a:buNone/>
            </a:pPr>
            <a:r>
              <a:rPr lang="en-US" sz="2600">
                <a:solidFill>
                  <a:srgbClr val="F7CAAC"/>
                </a:solidFill>
                <a:latin typeface="Times New Roman"/>
                <a:ea typeface="Times New Roman"/>
                <a:cs typeface="Times New Roman"/>
                <a:sym typeface="Times New Roman"/>
              </a:rPr>
              <a:t>+ Thông số kĩ thuật cần quan tâm của RAM là dung lượng. Dung lượng của RAM được đo bằng đơn vị Byte. Hiện nay, máy tính có RAM với dung lượng hàng GB      (1 GB = 2</a:t>
            </a:r>
            <a:r>
              <a:rPr baseline="30000" lang="en-US" sz="2600">
                <a:solidFill>
                  <a:srgbClr val="F7CAAC"/>
                </a:solidFill>
                <a:latin typeface="Times New Roman"/>
                <a:ea typeface="Times New Roman"/>
                <a:cs typeface="Times New Roman"/>
                <a:sym typeface="Times New Roman"/>
              </a:rPr>
              <a:t>30</a:t>
            </a:r>
            <a:r>
              <a:rPr lang="en-US" sz="2600">
                <a:solidFill>
                  <a:srgbClr val="F7CAAC"/>
                </a:solidFill>
                <a:latin typeface="Times New Roman"/>
                <a:ea typeface="Times New Roman"/>
                <a:cs typeface="Times New Roman"/>
                <a:sym typeface="Times New Roman"/>
              </a:rPr>
              <a:t> Byte). Máy tính có RAM với dung lượng lớn hơn thì hiệu năng cao hơn.</a:t>
            </a:r>
            <a:endParaRPr sz="2600">
              <a:solidFill>
                <a:srgbClr val="F7CAAC"/>
              </a:solidFill>
              <a:latin typeface="Times New Roman"/>
              <a:ea typeface="Times New Roman"/>
              <a:cs typeface="Times New Roman"/>
              <a:sym typeface="Times New Roman"/>
            </a:endParaRPr>
          </a:p>
          <a:p>
            <a:pPr indent="0" lvl="0" marL="0" marR="0" rtl="0" algn="l">
              <a:lnSpc>
                <a:spcPct val="90000"/>
              </a:lnSpc>
              <a:spcBef>
                <a:spcPts val="1900"/>
              </a:spcBef>
              <a:spcAft>
                <a:spcPts val="0"/>
              </a:spcAft>
              <a:buClr>
                <a:schemeClr val="dk1"/>
              </a:buClr>
              <a:buSzPts val="2600"/>
              <a:buFont typeface="Arial"/>
              <a:buNone/>
            </a:pPr>
            <a:r>
              <a:t/>
            </a:r>
            <a:endParaRPr sz="2600">
              <a:solidFill>
                <a:srgbClr val="F7CAAC"/>
              </a:solidFill>
              <a:latin typeface="Calibri"/>
              <a:ea typeface="Calibri"/>
              <a:cs typeface="Calibri"/>
              <a:sym typeface="Calibri"/>
            </a:endParaRPr>
          </a:p>
        </p:txBody>
      </p:sp>
    </p:spTree>
  </p:cSld>
  <p:clrMapOvr>
    <a:masterClrMapping/>
  </p:clrMapOvr>
  <mc:AlternateContent>
    <mc:Choice Requires="p14">
      <p:transition spd="slow" p14:dur="3900">
        <p14:glitter dir="l" pattern="hexagon"/>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1"/>
          <p:cNvSpPr txBox="1"/>
          <p:nvPr>
            <p:ph type="ctrTitle"/>
          </p:nvPr>
        </p:nvSpPr>
        <p:spPr>
          <a:xfrm>
            <a:off x="695325" y="4296094"/>
            <a:ext cx="3253823" cy="110062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2"/>
              </a:buClr>
              <a:buSzPct val="100000"/>
              <a:buFont typeface="Arial"/>
              <a:buNone/>
            </a:pPr>
            <a:r>
              <a:rPr lang="en-US">
                <a:solidFill>
                  <a:schemeClr val="lt2"/>
                </a:solidFill>
                <a:latin typeface="Arial"/>
                <a:ea typeface="Arial"/>
                <a:cs typeface="Arial"/>
                <a:sym typeface="Arial"/>
              </a:rPr>
              <a:t>Thank you</a:t>
            </a:r>
            <a:endParaRPr/>
          </a:p>
        </p:txBody>
      </p:sp>
      <p:pic>
        <p:nvPicPr>
          <p:cNvPr descr="Moss and mushrooms" id="178" name="Google Shape;178;p11"/>
          <p:cNvPicPr preferRelativeResize="0"/>
          <p:nvPr>
            <p:ph idx="3" type="pic"/>
          </p:nvPr>
        </p:nvPicPr>
        <p:blipFill rotWithShape="1">
          <a:blip r:embed="rId3">
            <a:alphaModFix/>
          </a:blip>
          <a:srcRect b="0" l="0" r="0" t="0"/>
          <a:stretch/>
        </p:blipFill>
        <p:spPr>
          <a:xfrm>
            <a:off x="6188468" y="291548"/>
            <a:ext cx="5841043" cy="3744749"/>
          </a:xfrm>
          <a:prstGeom prst="rect">
            <a:avLst/>
          </a:prstGeom>
          <a:noFill/>
          <a:ln>
            <a:noFill/>
          </a:ln>
        </p:spPr>
      </p:pic>
      <p:sp>
        <p:nvSpPr>
          <p:cNvPr id="179" name="Google Shape;179;p11"/>
          <p:cNvSpPr txBox="1"/>
          <p:nvPr>
            <p:ph idx="10" type="dt"/>
          </p:nvPr>
        </p:nvSpPr>
        <p:spPr>
          <a:xfrm>
            <a:off x="8369448" y="6356350"/>
            <a:ext cx="25925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2/11/20XX</a:t>
            </a:r>
            <a:endParaRPr/>
          </a:p>
        </p:txBody>
      </p:sp>
      <p:sp>
        <p:nvSpPr>
          <p:cNvPr id="180" name="Google Shape;180;p11"/>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81" name="Google Shape;181;p11"/>
          <p:cNvPicPr preferRelativeResize="0"/>
          <p:nvPr/>
        </p:nvPicPr>
        <p:blipFill rotWithShape="1">
          <a:blip r:embed="rId4">
            <a:alphaModFix/>
          </a:blip>
          <a:srcRect b="10582" l="15434" r="37283" t="26463"/>
          <a:stretch/>
        </p:blipFill>
        <p:spPr>
          <a:xfrm>
            <a:off x="801343" y="291548"/>
            <a:ext cx="5387126" cy="3744749"/>
          </a:xfrm>
          <a:prstGeom prst="rect">
            <a:avLst/>
          </a:prstGeom>
          <a:noFill/>
          <a:ln>
            <a:noFill/>
          </a:ln>
        </p:spPr>
      </p:pic>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06" name="Shape 106"/>
        <p:cNvGrpSpPr/>
        <p:nvPr/>
      </p:nvGrpSpPr>
      <p:grpSpPr>
        <a:xfrm>
          <a:off x="0" y="0"/>
          <a:ext cx="0" cy="0"/>
          <a:chOff x="0" y="0"/>
          <a:chExt cx="0" cy="0"/>
        </a:xfrm>
      </p:grpSpPr>
      <p:sp>
        <p:nvSpPr>
          <p:cNvPr id="107" name="Google Shape;107;p2"/>
          <p:cNvSpPr txBox="1"/>
          <p:nvPr>
            <p:ph type="title"/>
          </p:nvPr>
        </p:nvSpPr>
        <p:spPr>
          <a:xfrm>
            <a:off x="838200" y="291587"/>
            <a:ext cx="6378525" cy="18857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3200"/>
              <a:buFont typeface="Times New Roman"/>
              <a:buNone/>
            </a:pPr>
            <a:r>
              <a:rPr lang="en-US" sz="3200">
                <a:solidFill>
                  <a:srgbClr val="FFFF00"/>
                </a:solidFill>
                <a:latin typeface="Times New Roman"/>
                <a:ea typeface="Times New Roman"/>
                <a:cs typeface="Times New Roman"/>
                <a:sym typeface="Times New Roman"/>
              </a:rPr>
              <a:t>Em hãy cho biết CPU làm nhiệm vụ gì trong máy tính?</a:t>
            </a:r>
            <a:endParaRPr/>
          </a:p>
        </p:txBody>
      </p:sp>
      <p:sp>
        <p:nvSpPr>
          <p:cNvPr id="108" name="Google Shape;108;p2"/>
          <p:cNvSpPr txBox="1"/>
          <p:nvPr>
            <p:ph idx="1" type="body"/>
          </p:nvPr>
        </p:nvSpPr>
        <p:spPr>
          <a:xfrm>
            <a:off x="305971" y="1831682"/>
            <a:ext cx="7442981" cy="1597318"/>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lt1"/>
              </a:buClr>
              <a:buSzPts val="2800"/>
              <a:buNone/>
            </a:pPr>
            <a:r>
              <a:rPr b="0" i="0" lang="en-US">
                <a:solidFill>
                  <a:schemeClr val="lt1"/>
                </a:solidFill>
                <a:latin typeface="Calibri"/>
                <a:ea typeface="Calibri"/>
                <a:cs typeface="Calibri"/>
                <a:sym typeface="Calibri"/>
              </a:rPr>
              <a:t>CPU được coi là não bộ của máy tính, có chức năng xử lý mọi thông tin và dữ liệu nhập vào máy tính. Giúp máy tính có thể vận hành và xử lý </a:t>
            </a:r>
            <a:r>
              <a:rPr lang="en-US">
                <a:solidFill>
                  <a:schemeClr val="lt1"/>
                </a:solidFill>
              </a:rPr>
              <a:t>trơn tru</a:t>
            </a:r>
            <a:r>
              <a:rPr b="0" i="0" lang="en-US">
                <a:solidFill>
                  <a:schemeClr val="lt1"/>
                </a:solidFill>
                <a:latin typeface="Calibri"/>
                <a:ea typeface="Calibri"/>
                <a:cs typeface="Calibri"/>
                <a:sym typeface="Calibri"/>
              </a:rPr>
              <a:t> mọi tác vụ yêu cầu của </a:t>
            </a:r>
            <a:r>
              <a:rPr b="0" i="0" lang="en-US">
                <a:solidFill>
                  <a:schemeClr val="lt1"/>
                </a:solidFill>
                <a:latin typeface="Times New Roman"/>
                <a:ea typeface="Times New Roman"/>
                <a:cs typeface="Times New Roman"/>
                <a:sym typeface="Times New Roman"/>
              </a:rPr>
              <a:t>người dùng.</a:t>
            </a:r>
            <a:endParaRPr>
              <a:solidFill>
                <a:schemeClr val="lt1"/>
              </a:solidFill>
              <a:latin typeface="Times New Roman"/>
              <a:ea typeface="Times New Roman"/>
              <a:cs typeface="Times New Roman"/>
              <a:sym typeface="Times New Roman"/>
            </a:endParaRPr>
          </a:p>
        </p:txBody>
      </p:sp>
      <p:pic>
        <p:nvPicPr>
          <p:cNvPr id="109" name="Google Shape;109;p2"/>
          <p:cNvPicPr preferRelativeResize="0"/>
          <p:nvPr/>
        </p:nvPicPr>
        <p:blipFill rotWithShape="1">
          <a:blip r:embed="rId3">
            <a:alphaModFix/>
          </a:blip>
          <a:srcRect b="31356" l="60692" r="9191" t="27495"/>
          <a:stretch/>
        </p:blipFill>
        <p:spPr>
          <a:xfrm>
            <a:off x="7936535" y="221962"/>
            <a:ext cx="3671668" cy="2820572"/>
          </a:xfrm>
          <a:prstGeom prst="rect">
            <a:avLst/>
          </a:prstGeom>
          <a:noFill/>
          <a:ln>
            <a:noFill/>
          </a:ln>
        </p:spPr>
      </p:pic>
      <p:sp>
        <p:nvSpPr>
          <p:cNvPr id="110" name="Google Shape;110;p2"/>
          <p:cNvSpPr txBox="1"/>
          <p:nvPr/>
        </p:nvSpPr>
        <p:spPr>
          <a:xfrm>
            <a:off x="583808" y="3959756"/>
            <a:ext cx="11024383" cy="1384995"/>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FFFF00"/>
              </a:buClr>
              <a:buSzPts val="2800"/>
              <a:buFont typeface="Times New Roman"/>
              <a:buAutoNum type="arabicPeriod"/>
            </a:pPr>
            <a:r>
              <a:rPr b="0" i="0" lang="en-US" sz="2800" u="none" cap="none" strike="noStrike">
                <a:solidFill>
                  <a:srgbClr val="FFFF00"/>
                </a:solidFill>
                <a:latin typeface="Times New Roman"/>
                <a:ea typeface="Times New Roman"/>
                <a:cs typeface="Times New Roman"/>
                <a:sym typeface="Times New Roman"/>
              </a:rPr>
              <a:t>Các cổng logic và tính toán nhị phân</a:t>
            </a:r>
            <a:endParaRPr/>
          </a:p>
          <a:p>
            <a:pPr indent="-514350" lvl="0" marL="514350" marR="0" rtl="0" algn="l">
              <a:spcBef>
                <a:spcPts val="0"/>
              </a:spcBef>
              <a:spcAft>
                <a:spcPts val="0"/>
              </a:spcAft>
              <a:buClr>
                <a:srgbClr val="FFFF00"/>
              </a:buClr>
              <a:buSzPts val="2800"/>
              <a:buFont typeface="Times New Roman"/>
              <a:buAutoNum type="alphaLcPeriod"/>
            </a:pPr>
            <a:r>
              <a:rPr b="0" i="0" lang="en-US" sz="2800" u="none" cap="none" strike="noStrike">
                <a:solidFill>
                  <a:srgbClr val="FFFF00"/>
                </a:solidFill>
                <a:latin typeface="Times New Roman"/>
                <a:ea typeface="Times New Roman"/>
                <a:cs typeface="Times New Roman"/>
                <a:sym typeface="Times New Roman"/>
              </a:rPr>
              <a:t>Cổng logic</a:t>
            </a:r>
            <a:endParaRPr/>
          </a:p>
          <a:p>
            <a:pPr indent="0" lvl="0" marL="0" marR="0" rtl="0" algn="l">
              <a:spcBef>
                <a:spcPts val="0"/>
              </a:spcBef>
              <a:spcAft>
                <a:spcPts val="0"/>
              </a:spcAft>
              <a:buNone/>
            </a:pPr>
            <a:r>
              <a:rPr b="0" i="0" lang="en-US" sz="2800" u="none" cap="none" strike="noStrike">
                <a:solidFill>
                  <a:srgbClr val="FFFF00"/>
                </a:solidFill>
                <a:latin typeface="Times New Roman"/>
                <a:ea typeface="Times New Roman"/>
                <a:cs typeface="Times New Roman"/>
                <a:sym typeface="Times New Roman"/>
              </a:rPr>
              <a:t> </a:t>
            </a:r>
            <a:r>
              <a:rPr b="0" i="0" lang="en-US" sz="2800" u="none" cap="none" strike="noStrike">
                <a:solidFill>
                  <a:schemeClr val="lt1"/>
                </a:solidFill>
                <a:latin typeface="Times New Roman"/>
                <a:ea typeface="Times New Roman"/>
                <a:cs typeface="Times New Roman"/>
                <a:sym typeface="Times New Roman"/>
              </a:rPr>
              <a:t>Cổng logic là thành phần cơ bản thực hiện mọi tính toán trong máy tính.</a:t>
            </a:r>
            <a:endParaRPr sz="2800">
              <a:solidFill>
                <a:srgbClr val="FFFF00"/>
              </a:solidFill>
              <a:latin typeface="Times New Roman"/>
              <a:ea typeface="Times New Roman"/>
              <a:cs typeface="Times New Roman"/>
              <a:sym typeface="Times New Roman"/>
            </a:endParaRPr>
          </a:p>
        </p:txBody>
      </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0" st="0"/>
                                            </p:txEl>
                                          </p:spTgt>
                                        </p:tgtEl>
                                        <p:attrNameLst>
                                          <p:attrName>style.visibility</p:attrName>
                                        </p:attrNameLst>
                                      </p:cBhvr>
                                      <p:to>
                                        <p:strVal val="visible"/>
                                      </p:to>
                                    </p:set>
                                    <p:animEffect filter="fade" transition="in">
                                      <p:cBhvr>
                                        <p:cTn dur="2000"/>
                                        <p:tgtEl>
                                          <p:spTgt spid="1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animEffect filter="fade" transition="in">
                                      <p:cBhvr>
                                        <p:cTn dur="500"/>
                                        <p:tgtEl>
                                          <p:spTgt spid="1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animEffect filter="fade" transition="in">
                                      <p:cBhvr>
                                        <p:cTn dur="500"/>
                                        <p:tgtEl>
                                          <p:spTgt spid="1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2" st="2"/>
                                            </p:txEl>
                                          </p:spTgt>
                                        </p:tgtEl>
                                        <p:attrNameLst>
                                          <p:attrName>style.visibility</p:attrName>
                                        </p:attrNameLst>
                                      </p:cBhvr>
                                      <p:to>
                                        <p:strVal val="visible"/>
                                      </p:to>
                                    </p:set>
                                    <p:animEffect filter="fade" transition="in">
                                      <p:cBhvr>
                                        <p:cTn dur="500"/>
                                        <p:tgtEl>
                                          <p:spTgt spid="11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14"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b="17932" l="26308" r="23616" t="30554"/>
          <a:stretch/>
        </p:blipFill>
        <p:spPr>
          <a:xfrm>
            <a:off x="1527273" y="604617"/>
            <a:ext cx="11535003" cy="6671167"/>
          </a:xfrm>
          <a:prstGeom prst="rect">
            <a:avLst/>
          </a:prstGeom>
          <a:noFill/>
          <a:ln>
            <a:noFill/>
          </a:ln>
        </p:spPr>
      </p:pic>
    </p:spTree>
  </p:cSld>
  <p:clrMapOvr>
    <a:masterClrMapping/>
  </p:clrMapOvr>
  <p:transition spd="slow" p14:dur="1500">
    <p:split orient="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19" name="Shape 119"/>
        <p:cNvGrpSpPr/>
        <p:nvPr/>
      </p:nvGrpSpPr>
      <p:grpSpPr>
        <a:xfrm>
          <a:off x="0" y="0"/>
          <a:ext cx="0" cy="0"/>
          <a:chOff x="0" y="0"/>
          <a:chExt cx="0" cy="0"/>
        </a:xfrm>
      </p:grpSpPr>
      <p:sp>
        <p:nvSpPr>
          <p:cNvPr id="120" name="Google Shape;120;p4"/>
          <p:cNvSpPr txBox="1"/>
          <p:nvPr>
            <p:ph type="title"/>
          </p:nvPr>
        </p:nvSpPr>
        <p:spPr>
          <a:xfrm>
            <a:off x="0" y="48586"/>
            <a:ext cx="8981049" cy="7180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3200"/>
              <a:buFont typeface="Times New Roman"/>
              <a:buNone/>
            </a:pPr>
            <a:r>
              <a:rPr lang="en-US" sz="3200">
                <a:solidFill>
                  <a:srgbClr val="FFFF00"/>
                </a:solidFill>
                <a:latin typeface="Times New Roman"/>
                <a:ea typeface="Times New Roman"/>
                <a:cs typeface="Times New Roman"/>
                <a:sym typeface="Times New Roman"/>
              </a:rPr>
              <a:t>b. Thực hiện phép toán nhị phân với phép toán logic</a:t>
            </a:r>
            <a:endParaRPr/>
          </a:p>
        </p:txBody>
      </p:sp>
      <p:pic>
        <p:nvPicPr>
          <p:cNvPr id="121" name="Google Shape;121;p4"/>
          <p:cNvPicPr preferRelativeResize="0"/>
          <p:nvPr/>
        </p:nvPicPr>
        <p:blipFill rotWithShape="1">
          <a:blip r:embed="rId3">
            <a:alphaModFix/>
          </a:blip>
          <a:srcRect b="38865" l="58961" r="13808" t="31991"/>
          <a:stretch/>
        </p:blipFill>
        <p:spPr>
          <a:xfrm>
            <a:off x="765636" y="766673"/>
            <a:ext cx="5330364" cy="3207252"/>
          </a:xfrm>
          <a:prstGeom prst="rect">
            <a:avLst/>
          </a:prstGeom>
          <a:noFill/>
          <a:ln>
            <a:noFill/>
          </a:ln>
        </p:spPr>
      </p:pic>
      <p:pic>
        <p:nvPicPr>
          <p:cNvPr id="122" name="Google Shape;122;p4"/>
          <p:cNvPicPr preferRelativeResize="0"/>
          <p:nvPr/>
        </p:nvPicPr>
        <p:blipFill rotWithShape="1">
          <a:blip r:embed="rId4">
            <a:alphaModFix/>
          </a:blip>
          <a:srcRect b="11159" l="59077" r="11846" t="54567"/>
          <a:stretch/>
        </p:blipFill>
        <p:spPr>
          <a:xfrm>
            <a:off x="6561207" y="766673"/>
            <a:ext cx="4839683" cy="3207252"/>
          </a:xfrm>
          <a:prstGeom prst="rect">
            <a:avLst/>
          </a:prstGeom>
          <a:noFill/>
          <a:ln>
            <a:noFill/>
          </a:ln>
        </p:spPr>
      </p:pic>
      <p:pic>
        <p:nvPicPr>
          <p:cNvPr id="123" name="Google Shape;123;p4"/>
          <p:cNvPicPr preferRelativeResize="0"/>
          <p:nvPr/>
        </p:nvPicPr>
        <p:blipFill rotWithShape="1">
          <a:blip r:embed="rId5">
            <a:alphaModFix/>
          </a:blip>
          <a:srcRect b="31272" l="56280" r="14846" t="40816"/>
          <a:stretch/>
        </p:blipFill>
        <p:spPr>
          <a:xfrm>
            <a:off x="791110" y="4167343"/>
            <a:ext cx="4861441" cy="2642071"/>
          </a:xfrm>
          <a:prstGeom prst="rect">
            <a:avLst/>
          </a:prstGeom>
          <a:noFill/>
          <a:ln>
            <a:noFill/>
          </a:ln>
        </p:spPr>
      </p:pic>
    </p:spTree>
  </p:cSld>
  <p:clrMapOvr>
    <a:masterClrMapping/>
  </p:clrMapOvr>
  <mc:AlternateContent>
    <mc:Choice Requires="p14">
      <p:transition spd="slow" p14:dur="3900">
        <p14:glitter dir="l" pattern="hexago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2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27" name="Shape 127"/>
        <p:cNvGrpSpPr/>
        <p:nvPr/>
      </p:nvGrpSpPr>
      <p:grpSpPr>
        <a:xfrm>
          <a:off x="0" y="0"/>
          <a:ext cx="0" cy="0"/>
          <a:chOff x="0" y="0"/>
          <a:chExt cx="0" cy="0"/>
        </a:xfrm>
      </p:grpSpPr>
      <p:sp>
        <p:nvSpPr>
          <p:cNvPr id="128" name="Google Shape;128;p5"/>
          <p:cNvSpPr txBox="1"/>
          <p:nvPr>
            <p:ph type="title"/>
          </p:nvPr>
        </p:nvSpPr>
        <p:spPr>
          <a:xfrm>
            <a:off x="150511" y="1160175"/>
            <a:ext cx="2869809" cy="5276201"/>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rgbClr val="FFFF00"/>
              </a:buClr>
              <a:buSzPts val="2600"/>
              <a:buFont typeface="Times New Roman"/>
              <a:buNone/>
            </a:pPr>
            <a:r>
              <a:rPr b="1" lang="en-US" sz="2600">
                <a:solidFill>
                  <a:srgbClr val="FFFF00"/>
                </a:solidFill>
                <a:latin typeface="Times New Roman"/>
                <a:ea typeface="Times New Roman"/>
                <a:cs typeface="Times New Roman"/>
                <a:sym typeface="Times New Roman"/>
              </a:rPr>
              <a:t>Bảng mạch chính (H4)</a:t>
            </a:r>
            <a:r>
              <a:rPr b="1" i="1" lang="en-US" sz="2600">
                <a:solidFill>
                  <a:srgbClr val="FFFF00"/>
                </a:solidFill>
                <a:latin typeface="Times New Roman"/>
                <a:ea typeface="Times New Roman"/>
                <a:cs typeface="Times New Roman"/>
                <a:sym typeface="Times New Roman"/>
              </a:rPr>
              <a:t> </a:t>
            </a:r>
            <a:r>
              <a:rPr lang="en-US" sz="2600">
                <a:solidFill>
                  <a:schemeClr val="lt1"/>
                </a:solidFill>
                <a:latin typeface="Times New Roman"/>
                <a:ea typeface="Times New Roman"/>
                <a:cs typeface="Times New Roman"/>
                <a:sym typeface="Times New Roman"/>
              </a:rPr>
              <a:t>có đế cắm CPU, ROM, các khe cắm RAM, các khe cắm ô cứng và một số khe cắm khác. Bảng mạch chính đóng vai trò làm nên giao tiếp giữa CPU, RAM và các linh kiện điện tử khác phục vụ cho việc kết nối với các thiết bị ngoại vi.</a:t>
            </a:r>
            <a:br>
              <a:rPr lang="en-US" sz="2600">
                <a:latin typeface="Times New Roman"/>
                <a:ea typeface="Times New Roman"/>
                <a:cs typeface="Times New Roman"/>
                <a:sym typeface="Times New Roman"/>
              </a:rPr>
            </a:br>
            <a:endParaRPr sz="2600"/>
          </a:p>
        </p:txBody>
      </p:sp>
      <p:pic>
        <p:nvPicPr>
          <p:cNvPr id="129" name="Google Shape;129;p5"/>
          <p:cNvPicPr preferRelativeResize="0"/>
          <p:nvPr/>
        </p:nvPicPr>
        <p:blipFill rotWithShape="1">
          <a:blip r:embed="rId3">
            <a:alphaModFix/>
          </a:blip>
          <a:srcRect b="13623" l="17077" r="26682" t="21113"/>
          <a:stretch/>
        </p:blipFill>
        <p:spPr>
          <a:xfrm>
            <a:off x="3095709" y="738553"/>
            <a:ext cx="8906023" cy="6119447"/>
          </a:xfrm>
          <a:prstGeom prst="rect">
            <a:avLst/>
          </a:prstGeom>
          <a:noFill/>
          <a:ln>
            <a:noFill/>
          </a:ln>
        </p:spPr>
      </p:pic>
      <p:sp>
        <p:nvSpPr>
          <p:cNvPr id="130" name="Google Shape;130;p5"/>
          <p:cNvSpPr txBox="1"/>
          <p:nvPr/>
        </p:nvSpPr>
        <p:spPr>
          <a:xfrm>
            <a:off x="171716" y="52292"/>
            <a:ext cx="803138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FF00"/>
                </a:solidFill>
                <a:latin typeface="Times New Roman"/>
                <a:ea typeface="Times New Roman"/>
                <a:cs typeface="Times New Roman"/>
                <a:sym typeface="Times New Roman"/>
              </a:rPr>
              <a:t>2. Những bộ phận chính bên trong máy tính</a:t>
            </a:r>
            <a:endParaRPr sz="3200">
              <a:solidFill>
                <a:schemeClr val="dk1"/>
              </a:solidFill>
              <a:latin typeface="Calibri"/>
              <a:ea typeface="Calibri"/>
              <a:cs typeface="Calibri"/>
              <a:sym typeface="Calibri"/>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500"/>
                                        <p:tgtEl>
                                          <p:spTgt spid="12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34" name="Shape 134"/>
        <p:cNvGrpSpPr/>
        <p:nvPr/>
      </p:nvGrpSpPr>
      <p:grpSpPr>
        <a:xfrm>
          <a:off x="0" y="0"/>
          <a:ext cx="0" cy="0"/>
          <a:chOff x="0" y="0"/>
          <a:chExt cx="0" cy="0"/>
        </a:xfrm>
      </p:grpSpPr>
      <p:sp>
        <p:nvSpPr>
          <p:cNvPr id="135" name="Google Shape;135;p6"/>
          <p:cNvSpPr txBox="1"/>
          <p:nvPr>
            <p:ph type="title"/>
          </p:nvPr>
        </p:nvSpPr>
        <p:spPr>
          <a:xfrm>
            <a:off x="248415" y="263884"/>
            <a:ext cx="5707966" cy="205451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2800"/>
              <a:buFont typeface="Times New Roman"/>
              <a:buNone/>
            </a:pPr>
            <a:r>
              <a:rPr b="1" lang="en-US" sz="2800">
                <a:solidFill>
                  <a:srgbClr val="FFFF00"/>
                </a:solidFill>
                <a:latin typeface="Times New Roman"/>
                <a:ea typeface="Times New Roman"/>
                <a:cs typeface="Times New Roman"/>
                <a:sym typeface="Times New Roman"/>
              </a:rPr>
              <a:t>CPU </a:t>
            </a:r>
            <a:r>
              <a:rPr lang="en-US" sz="2800">
                <a:solidFill>
                  <a:srgbClr val="FFFF00"/>
                </a:solidFill>
                <a:latin typeface="Times New Roman"/>
                <a:ea typeface="Times New Roman"/>
                <a:cs typeface="Times New Roman"/>
                <a:sym typeface="Times New Roman"/>
              </a:rPr>
              <a:t>(Central Processing Unit - bộ xử lí trung tâm) SGK </a:t>
            </a:r>
            <a:r>
              <a:rPr i="1" lang="en-US" sz="2800">
                <a:solidFill>
                  <a:srgbClr val="FFFF00"/>
                </a:solidFill>
                <a:latin typeface="Times New Roman"/>
                <a:ea typeface="Times New Roman"/>
                <a:cs typeface="Times New Roman"/>
                <a:sym typeface="Times New Roman"/>
              </a:rPr>
              <a:t>(Hình</a:t>
            </a:r>
            <a:r>
              <a:rPr lang="en-US" sz="2800">
                <a:solidFill>
                  <a:srgbClr val="FFFF00"/>
                </a:solidFill>
                <a:latin typeface="Times New Roman"/>
                <a:ea typeface="Times New Roman"/>
                <a:cs typeface="Times New Roman"/>
                <a:sym typeface="Times New Roman"/>
              </a:rPr>
              <a:t> 5) </a:t>
            </a:r>
            <a:r>
              <a:rPr lang="en-US" sz="2800">
                <a:solidFill>
                  <a:schemeClr val="lt1"/>
                </a:solidFill>
                <a:latin typeface="Times New Roman"/>
                <a:ea typeface="Times New Roman"/>
                <a:cs typeface="Times New Roman"/>
                <a:sym typeface="Times New Roman"/>
              </a:rPr>
              <a:t>đóng vai trò bộ não của máy tính: đảm nhiệm công việc tìm nạp lệnh, giải mã lệnh và thực thi lệnh cho máy tính.</a:t>
            </a:r>
            <a:endParaRPr sz="2800">
              <a:solidFill>
                <a:schemeClr val="lt1"/>
              </a:solidFill>
            </a:endParaRPr>
          </a:p>
        </p:txBody>
      </p:sp>
      <p:pic>
        <p:nvPicPr>
          <p:cNvPr id="136" name="Google Shape;136;p6"/>
          <p:cNvPicPr preferRelativeResize="0"/>
          <p:nvPr/>
        </p:nvPicPr>
        <p:blipFill rotWithShape="1">
          <a:blip r:embed="rId3">
            <a:alphaModFix/>
          </a:blip>
          <a:srcRect b="16085" l="22500" r="20731" t="21114"/>
          <a:stretch/>
        </p:blipFill>
        <p:spPr>
          <a:xfrm>
            <a:off x="261426" y="2763985"/>
            <a:ext cx="5565205" cy="3461287"/>
          </a:xfrm>
          <a:prstGeom prst="rect">
            <a:avLst/>
          </a:prstGeom>
          <a:noFill/>
          <a:ln>
            <a:noFill/>
          </a:ln>
        </p:spPr>
      </p:pic>
      <p:sp>
        <p:nvSpPr>
          <p:cNvPr id="137" name="Google Shape;137;p6"/>
          <p:cNvSpPr txBox="1"/>
          <p:nvPr/>
        </p:nvSpPr>
        <p:spPr>
          <a:xfrm>
            <a:off x="6096000" y="126608"/>
            <a:ext cx="6001042" cy="2571025"/>
          </a:xfrm>
          <a:prstGeom prst="rect">
            <a:avLst/>
          </a:prstGeom>
          <a:noFill/>
          <a:ln>
            <a:noFill/>
          </a:ln>
        </p:spPr>
        <p:txBody>
          <a:bodyPr anchorCtr="0" anchor="t" bIns="45700" lIns="91425" spcFirstLastPara="1" rIns="91425" wrap="square" tIns="45700">
            <a:spAutoFit/>
          </a:bodyPr>
          <a:lstStyle/>
          <a:p>
            <a:pPr indent="342900" lvl="0" marL="0" marR="0" rtl="0" algn="just">
              <a:lnSpc>
                <a:spcPct val="117000"/>
              </a:lnSpc>
              <a:spcBef>
                <a:spcPts val="0"/>
              </a:spcBef>
              <a:spcAft>
                <a:spcPts val="0"/>
              </a:spcAft>
              <a:buNone/>
            </a:pPr>
            <a:r>
              <a:rPr b="1" lang="en-US" sz="2800">
                <a:solidFill>
                  <a:srgbClr val="FFFF00"/>
                </a:solidFill>
                <a:latin typeface="Times New Roman"/>
                <a:ea typeface="Times New Roman"/>
                <a:cs typeface="Times New Roman"/>
                <a:sym typeface="Times New Roman"/>
              </a:rPr>
              <a:t>RAM </a:t>
            </a:r>
            <a:r>
              <a:rPr lang="en-US" sz="2800">
                <a:solidFill>
                  <a:srgbClr val="FFFF00"/>
                </a:solidFill>
                <a:latin typeface="Times New Roman"/>
                <a:ea typeface="Times New Roman"/>
                <a:cs typeface="Times New Roman"/>
                <a:sym typeface="Times New Roman"/>
              </a:rPr>
              <a:t>(Random Access Memory' - bộ nhớ truy cập ngẫu nhiên) SGK </a:t>
            </a:r>
            <a:r>
              <a:rPr i="1" lang="en-US" sz="2800">
                <a:solidFill>
                  <a:srgbClr val="FFFF00"/>
                </a:solidFill>
                <a:latin typeface="Times New Roman"/>
                <a:ea typeface="Times New Roman"/>
                <a:cs typeface="Times New Roman"/>
                <a:sym typeface="Times New Roman"/>
              </a:rPr>
              <a:t>(H6</a:t>
            </a:r>
            <a:r>
              <a:rPr i="1" lang="en-US" sz="2800">
                <a:solidFill>
                  <a:schemeClr val="lt1"/>
                </a:solidFill>
                <a:latin typeface="Times New Roman"/>
                <a:ea typeface="Times New Roman"/>
                <a:cs typeface="Times New Roman"/>
                <a:sym typeface="Times New Roman"/>
              </a:rPr>
              <a:t>)</a:t>
            </a:r>
            <a:r>
              <a:rPr lang="en-US" sz="2800">
                <a:solidFill>
                  <a:schemeClr val="lt1"/>
                </a:solidFill>
                <a:latin typeface="Times New Roman"/>
                <a:ea typeface="Times New Roman"/>
                <a:cs typeface="Times New Roman"/>
                <a:sym typeface="Times New Roman"/>
              </a:rPr>
              <a:t> lưu trữ dữ liệu tạm thời trong quá trình tính toán của máy tính. Dữ liệu sẽ bị mất khi máy tính bị mất điện hoặc khởi động lại.</a:t>
            </a:r>
            <a:endParaRPr sz="2800">
              <a:solidFill>
                <a:schemeClr val="lt1"/>
              </a:solidFill>
              <a:latin typeface="Times New Roman"/>
              <a:ea typeface="Times New Roman"/>
              <a:cs typeface="Times New Roman"/>
              <a:sym typeface="Times New Roman"/>
            </a:endParaRPr>
          </a:p>
        </p:txBody>
      </p:sp>
      <p:pic>
        <p:nvPicPr>
          <p:cNvPr id="138" name="Google Shape;138;p6"/>
          <p:cNvPicPr preferRelativeResize="0"/>
          <p:nvPr>
            <p:ph idx="1" type="body"/>
          </p:nvPr>
        </p:nvPicPr>
        <p:blipFill rotWithShape="1">
          <a:blip r:embed="rId4">
            <a:alphaModFix/>
          </a:blip>
          <a:srcRect b="15869" l="30853" r="32611" t="18824"/>
          <a:stretch/>
        </p:blipFill>
        <p:spPr>
          <a:xfrm>
            <a:off x="6954129" y="2818480"/>
            <a:ext cx="3765452" cy="3784187"/>
          </a:xfrm>
          <a:prstGeom prst="rect">
            <a:avLst/>
          </a:prstGeom>
          <a:noFill/>
          <a:ln>
            <a:noFill/>
          </a:ln>
        </p:spPr>
      </p:pic>
      <p:cxnSp>
        <p:nvCxnSpPr>
          <p:cNvPr id="139" name="Google Shape;139;p6"/>
          <p:cNvCxnSpPr/>
          <p:nvPr/>
        </p:nvCxnSpPr>
        <p:spPr>
          <a:xfrm>
            <a:off x="6067864" y="126608"/>
            <a:ext cx="0" cy="6476059"/>
          </a:xfrm>
          <a:prstGeom prst="straightConnector1">
            <a:avLst/>
          </a:prstGeom>
          <a:noFill/>
          <a:ln cap="flat" cmpd="sng" w="63500">
            <a:solidFill>
              <a:schemeClr val="accent1"/>
            </a:solidFill>
            <a:prstDash val="solid"/>
            <a:miter lim="800000"/>
            <a:headEnd len="sm" w="sm" type="none"/>
            <a:tailEnd len="sm" w="sm" type="none"/>
          </a:ln>
        </p:spPr>
      </p:cxn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2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2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2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2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43" name="Shape 143"/>
        <p:cNvGrpSpPr/>
        <p:nvPr/>
      </p:nvGrpSpPr>
      <p:grpSpPr>
        <a:xfrm>
          <a:off x="0" y="0"/>
          <a:ext cx="0" cy="0"/>
          <a:chOff x="0" y="0"/>
          <a:chExt cx="0" cy="0"/>
        </a:xfrm>
      </p:grpSpPr>
      <p:sp>
        <p:nvSpPr>
          <p:cNvPr id="144" name="Google Shape;144;p7"/>
          <p:cNvSpPr txBox="1"/>
          <p:nvPr>
            <p:ph type="title"/>
          </p:nvPr>
        </p:nvSpPr>
        <p:spPr>
          <a:xfrm>
            <a:off x="393079" y="689114"/>
            <a:ext cx="2403130" cy="3856381"/>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rgbClr val="FFFF00"/>
              </a:buClr>
              <a:buSzPts val="2800"/>
              <a:buFont typeface="Times New Roman"/>
              <a:buNone/>
            </a:pPr>
            <a:r>
              <a:rPr b="1" lang="en-US" sz="2800">
                <a:solidFill>
                  <a:srgbClr val="FFFF00"/>
                </a:solidFill>
                <a:latin typeface="Times New Roman"/>
                <a:ea typeface="Times New Roman"/>
                <a:cs typeface="Times New Roman"/>
                <a:sym typeface="Times New Roman"/>
              </a:rPr>
              <a:t>ROM </a:t>
            </a:r>
            <a:r>
              <a:rPr lang="en-US" sz="2800">
                <a:solidFill>
                  <a:srgbClr val="FFFF00"/>
                </a:solidFill>
                <a:latin typeface="Times New Roman"/>
                <a:ea typeface="Times New Roman"/>
                <a:cs typeface="Times New Roman"/>
                <a:sym typeface="Times New Roman"/>
              </a:rPr>
              <a:t>(Read Only Memory - bỏ nhớ chỉ đọc) </a:t>
            </a:r>
            <a:r>
              <a:rPr i="1" lang="en-US" sz="2800">
                <a:solidFill>
                  <a:srgbClr val="FFFF00"/>
                </a:solidFill>
                <a:latin typeface="Times New Roman"/>
                <a:ea typeface="Times New Roman"/>
                <a:cs typeface="Times New Roman"/>
                <a:sym typeface="Times New Roman"/>
              </a:rPr>
              <a:t>(Hình 4) </a:t>
            </a:r>
            <a:r>
              <a:rPr lang="en-US" sz="2800">
                <a:solidFill>
                  <a:schemeClr val="lt1"/>
                </a:solidFill>
                <a:latin typeface="Times New Roman"/>
                <a:ea typeface="Times New Roman"/>
                <a:cs typeface="Times New Roman"/>
                <a:sym typeface="Times New Roman"/>
              </a:rPr>
              <a:t>lưu trữ chương trình giúp khởi động các chức năng cơ bản của máy tính.</a:t>
            </a:r>
            <a:br>
              <a:rPr lang="en-US" sz="2800">
                <a:solidFill>
                  <a:schemeClr val="lt1"/>
                </a:solidFill>
                <a:latin typeface="Times New Roman"/>
                <a:ea typeface="Times New Roman"/>
                <a:cs typeface="Times New Roman"/>
                <a:sym typeface="Times New Roman"/>
              </a:rPr>
            </a:br>
            <a:endParaRPr sz="2800">
              <a:solidFill>
                <a:schemeClr val="lt1"/>
              </a:solidFill>
            </a:endParaRPr>
          </a:p>
        </p:txBody>
      </p:sp>
      <p:pic>
        <p:nvPicPr>
          <p:cNvPr id="145" name="Google Shape;145;p7"/>
          <p:cNvPicPr preferRelativeResize="0"/>
          <p:nvPr/>
        </p:nvPicPr>
        <p:blipFill rotWithShape="1">
          <a:blip r:embed="rId3">
            <a:alphaModFix/>
          </a:blip>
          <a:srcRect b="34967" l="43037" r="20616" t="24640"/>
          <a:stretch/>
        </p:blipFill>
        <p:spPr>
          <a:xfrm>
            <a:off x="3179522" y="107520"/>
            <a:ext cx="8884443" cy="5551158"/>
          </a:xfrm>
          <a:prstGeom prst="rect">
            <a:avLst/>
          </a:prstGeom>
          <a:noFill/>
          <a:ln>
            <a:noFill/>
          </a:ln>
        </p:spPr>
      </p:pic>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500"/>
                                        <p:tgtEl>
                                          <p:spTgt spid="14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49" name="Shape 149"/>
        <p:cNvGrpSpPr/>
        <p:nvPr/>
      </p:nvGrpSpPr>
      <p:grpSpPr>
        <a:xfrm>
          <a:off x="0" y="0"/>
          <a:ext cx="0" cy="0"/>
          <a:chOff x="0" y="0"/>
          <a:chExt cx="0" cy="0"/>
        </a:xfrm>
      </p:grpSpPr>
      <p:sp>
        <p:nvSpPr>
          <p:cNvPr id="150" name="Google Shape;150;p8"/>
          <p:cNvSpPr txBox="1"/>
          <p:nvPr>
            <p:ph type="title"/>
          </p:nvPr>
        </p:nvSpPr>
        <p:spPr>
          <a:xfrm>
            <a:off x="154745" y="0"/>
            <a:ext cx="5444197" cy="1983545"/>
          </a:xfrm>
          <a:prstGeom prst="rect">
            <a:avLst/>
          </a:prstGeom>
          <a:noFill/>
          <a:ln>
            <a:noFill/>
          </a:ln>
        </p:spPr>
        <p:txBody>
          <a:bodyPr anchorCtr="0" anchor="ctr" bIns="45700" lIns="91425" spcFirstLastPara="1" rIns="91425" wrap="square" tIns="45700">
            <a:normAutofit fontScale="90000"/>
          </a:bodyPr>
          <a:lstStyle/>
          <a:p>
            <a:pPr indent="0" lvl="0" marL="0" rtl="0" algn="just">
              <a:lnSpc>
                <a:spcPct val="90000"/>
              </a:lnSpc>
              <a:spcBef>
                <a:spcPts val="0"/>
              </a:spcBef>
              <a:spcAft>
                <a:spcPts val="0"/>
              </a:spcAft>
              <a:buClr>
                <a:srgbClr val="FFFF00"/>
              </a:buClr>
              <a:buSzPct val="100000"/>
              <a:buFont typeface="Times New Roman"/>
              <a:buNone/>
            </a:pPr>
            <a:r>
              <a:rPr b="1" lang="en-US" sz="2800">
                <a:solidFill>
                  <a:srgbClr val="FFFF00"/>
                </a:solidFill>
                <a:latin typeface="Times New Roman"/>
                <a:ea typeface="Times New Roman"/>
                <a:cs typeface="Times New Roman"/>
                <a:sym typeface="Times New Roman"/>
              </a:rPr>
              <a:t>Thiết bị lưu trữ </a:t>
            </a:r>
            <a:r>
              <a:rPr i="1" lang="en-US" sz="2800">
                <a:solidFill>
                  <a:srgbClr val="FFFF00"/>
                </a:solidFill>
                <a:latin typeface="Times New Roman"/>
                <a:ea typeface="Times New Roman"/>
                <a:cs typeface="Times New Roman"/>
                <a:sym typeface="Times New Roman"/>
              </a:rPr>
              <a:t>(Hình 7)</a:t>
            </a:r>
            <a:r>
              <a:rPr lang="en-US" sz="2800">
                <a:solidFill>
                  <a:srgbClr val="FFFF00"/>
                </a:solidFill>
                <a:latin typeface="Times New Roman"/>
                <a:ea typeface="Times New Roman"/>
                <a:cs typeface="Times New Roman"/>
                <a:sym typeface="Times New Roman"/>
              </a:rPr>
              <a:t> </a:t>
            </a:r>
            <a:r>
              <a:rPr lang="en-US" sz="2800">
                <a:solidFill>
                  <a:schemeClr val="lt1"/>
                </a:solidFill>
                <a:latin typeface="Times New Roman"/>
                <a:ea typeface="Times New Roman"/>
                <a:cs typeface="Times New Roman"/>
                <a:sym typeface="Times New Roman"/>
              </a:rPr>
              <a:t>dùng để lưu trữ dữ liệu lâu dài và không bị mất di khi máy tính tắt nguồn. Ngày nay, máy tính thường sử dụng ổ cứng HDD, ổ cứng SSD hoặc ổ USB để lưu trữ dữ liệu.</a:t>
            </a:r>
            <a:endParaRPr sz="2800">
              <a:solidFill>
                <a:schemeClr val="lt1"/>
              </a:solidFill>
            </a:endParaRPr>
          </a:p>
        </p:txBody>
      </p:sp>
      <p:pic>
        <p:nvPicPr>
          <p:cNvPr id="151" name="Google Shape;151;p8"/>
          <p:cNvPicPr preferRelativeResize="0"/>
          <p:nvPr/>
        </p:nvPicPr>
        <p:blipFill rotWithShape="1">
          <a:blip r:embed="rId3">
            <a:alphaModFix/>
          </a:blip>
          <a:srcRect b="27569" l="36461" r="32039" t="37943"/>
          <a:stretch/>
        </p:blipFill>
        <p:spPr>
          <a:xfrm>
            <a:off x="4701604" y="3971954"/>
            <a:ext cx="2588456" cy="1805003"/>
          </a:xfrm>
          <a:prstGeom prst="rect">
            <a:avLst/>
          </a:prstGeom>
          <a:noFill/>
          <a:ln>
            <a:noFill/>
          </a:ln>
        </p:spPr>
      </p:pic>
      <p:pic>
        <p:nvPicPr>
          <p:cNvPr id="152" name="Google Shape;152;p8"/>
          <p:cNvPicPr preferRelativeResize="0"/>
          <p:nvPr/>
        </p:nvPicPr>
        <p:blipFill rotWithShape="1">
          <a:blip r:embed="rId4">
            <a:alphaModFix/>
          </a:blip>
          <a:srcRect b="10750" l="38538" r="13000" t="41022"/>
          <a:stretch/>
        </p:blipFill>
        <p:spPr>
          <a:xfrm>
            <a:off x="6096000" y="190806"/>
            <a:ext cx="4710332" cy="2635543"/>
          </a:xfrm>
          <a:prstGeom prst="rect">
            <a:avLst/>
          </a:prstGeom>
          <a:noFill/>
          <a:ln>
            <a:noFill/>
          </a:ln>
        </p:spPr>
      </p:pic>
      <p:pic>
        <p:nvPicPr>
          <p:cNvPr id="153" name="Google Shape;153;p8"/>
          <p:cNvPicPr preferRelativeResize="0"/>
          <p:nvPr/>
        </p:nvPicPr>
        <p:blipFill rotWithShape="1">
          <a:blip r:embed="rId5">
            <a:alphaModFix/>
          </a:blip>
          <a:srcRect b="5620" l="15808" r="39539" t="29939"/>
          <a:stretch/>
        </p:blipFill>
        <p:spPr>
          <a:xfrm>
            <a:off x="154745" y="2235612"/>
            <a:ext cx="4370518" cy="3546104"/>
          </a:xfrm>
          <a:prstGeom prst="rect">
            <a:avLst/>
          </a:prstGeom>
          <a:noFill/>
          <a:ln>
            <a:noFill/>
          </a:ln>
        </p:spPr>
      </p:pic>
      <p:pic>
        <p:nvPicPr>
          <p:cNvPr id="154" name="Google Shape;154;p8"/>
          <p:cNvPicPr preferRelativeResize="0"/>
          <p:nvPr/>
        </p:nvPicPr>
        <p:blipFill rotWithShape="1">
          <a:blip r:embed="rId6">
            <a:alphaModFix/>
          </a:blip>
          <a:srcRect b="22038" l="16153" r="65268" t="39379"/>
          <a:stretch/>
        </p:blipFill>
        <p:spPr>
          <a:xfrm>
            <a:off x="9772356" y="3260265"/>
            <a:ext cx="2264899" cy="2644726"/>
          </a:xfrm>
          <a:prstGeom prst="rect">
            <a:avLst/>
          </a:prstGeom>
          <a:noFill/>
          <a:ln>
            <a:noFill/>
          </a:ln>
        </p:spPr>
      </p:pic>
      <p:sp>
        <p:nvSpPr>
          <p:cNvPr id="155" name="Google Shape;155;p8"/>
          <p:cNvSpPr txBox="1"/>
          <p:nvPr/>
        </p:nvSpPr>
        <p:spPr>
          <a:xfrm>
            <a:off x="11022294" y="476119"/>
            <a:ext cx="116970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Ổ cứng SSD</a:t>
            </a:r>
            <a:endParaRPr/>
          </a:p>
        </p:txBody>
      </p:sp>
      <p:sp>
        <p:nvSpPr>
          <p:cNvPr id="156" name="Google Shape;156;p8"/>
          <p:cNvSpPr txBox="1"/>
          <p:nvPr/>
        </p:nvSpPr>
        <p:spPr>
          <a:xfrm>
            <a:off x="1329654" y="5920316"/>
            <a:ext cx="22829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Ổ cứng HDD</a:t>
            </a:r>
            <a:endParaRPr/>
          </a:p>
        </p:txBody>
      </p:sp>
      <p:sp>
        <p:nvSpPr>
          <p:cNvPr id="157" name="Google Shape;157;p8"/>
          <p:cNvSpPr txBox="1"/>
          <p:nvPr/>
        </p:nvSpPr>
        <p:spPr>
          <a:xfrm>
            <a:off x="4701604" y="5858824"/>
            <a:ext cx="27887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Thiết bị nhớ flash</a:t>
            </a:r>
            <a:endParaRPr/>
          </a:p>
        </p:txBody>
      </p:sp>
      <p:sp>
        <p:nvSpPr>
          <p:cNvPr id="158" name="Google Shape;158;p8"/>
          <p:cNvSpPr txBox="1"/>
          <p:nvPr/>
        </p:nvSpPr>
        <p:spPr>
          <a:xfrm>
            <a:off x="10257555" y="6089656"/>
            <a:ext cx="15294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Đĩa DVD</a:t>
            </a:r>
            <a:endParaRPr/>
          </a:p>
        </p:txBody>
      </p:sp>
      <p:pic>
        <p:nvPicPr>
          <p:cNvPr id="159" name="Google Shape;159;p8"/>
          <p:cNvPicPr preferRelativeResize="0"/>
          <p:nvPr/>
        </p:nvPicPr>
        <p:blipFill rotWithShape="1">
          <a:blip r:embed="rId7">
            <a:alphaModFix/>
          </a:blip>
          <a:srcRect b="15745" l="4615" r="63769" t="43074"/>
          <a:stretch/>
        </p:blipFill>
        <p:spPr>
          <a:xfrm>
            <a:off x="7457921" y="4322221"/>
            <a:ext cx="1986490" cy="1454736"/>
          </a:xfrm>
          <a:prstGeom prst="rect">
            <a:avLst/>
          </a:prstGeom>
          <a:noFill/>
          <a:ln>
            <a:noFill/>
          </a:ln>
        </p:spPr>
      </p:pic>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2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20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2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20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20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2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63" name="Shape 163"/>
        <p:cNvGrpSpPr/>
        <p:nvPr/>
      </p:nvGrpSpPr>
      <p:grpSpPr>
        <a:xfrm>
          <a:off x="0" y="0"/>
          <a:ext cx="0" cy="0"/>
          <a:chOff x="0" y="0"/>
          <a:chExt cx="0" cy="0"/>
        </a:xfrm>
      </p:grpSpPr>
      <p:sp>
        <p:nvSpPr>
          <p:cNvPr id="164" name="Google Shape;164;p9"/>
          <p:cNvSpPr txBox="1"/>
          <p:nvPr>
            <p:ph type="title"/>
          </p:nvPr>
        </p:nvSpPr>
        <p:spPr>
          <a:xfrm>
            <a:off x="298351" y="584775"/>
            <a:ext cx="11595297" cy="13223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Times New Roman"/>
              <a:buNone/>
            </a:pPr>
            <a:r>
              <a:rPr lang="en-US" sz="2800">
                <a:solidFill>
                  <a:schemeClr val="lt1"/>
                </a:solidFill>
                <a:latin typeface="Times New Roman"/>
                <a:ea typeface="Times New Roman"/>
                <a:cs typeface="Times New Roman"/>
                <a:sym typeface="Times New Roman"/>
              </a:rPr>
              <a:t>-  Hiệu năng của máy tính phụ thuộc vào thông số kĩ thuật của từng bộ phận và sự đồng bộ giữa chúng. Có thể đánh giá nhanh hiệu năng của máy thông qua tốc độ CPU, dung lượng bộ nhớ RAM.</a:t>
            </a:r>
            <a:endParaRPr sz="2800">
              <a:solidFill>
                <a:schemeClr val="lt1"/>
              </a:solidFill>
            </a:endParaRPr>
          </a:p>
        </p:txBody>
      </p:sp>
      <p:sp>
        <p:nvSpPr>
          <p:cNvPr id="165" name="Google Shape;165;p9"/>
          <p:cNvSpPr txBox="1"/>
          <p:nvPr>
            <p:ph idx="1" type="body"/>
          </p:nvPr>
        </p:nvSpPr>
        <p:spPr>
          <a:xfrm>
            <a:off x="298351" y="1973960"/>
            <a:ext cx="11595296" cy="3906335"/>
          </a:xfrm>
          <a:prstGeom prst="rect">
            <a:avLst/>
          </a:prstGeom>
          <a:noFill/>
          <a:ln>
            <a:noFill/>
          </a:ln>
        </p:spPr>
        <p:txBody>
          <a:bodyPr anchorCtr="0" anchor="t" bIns="45700" lIns="91425" spcFirstLastPara="1" rIns="91425" wrap="square" tIns="45700">
            <a:noAutofit/>
          </a:bodyPr>
          <a:lstStyle/>
          <a:p>
            <a:pPr indent="0" lvl="0" marL="228600" rtl="0" algn="just">
              <a:lnSpc>
                <a:spcPct val="125000"/>
              </a:lnSpc>
              <a:spcBef>
                <a:spcPts val="0"/>
              </a:spcBef>
              <a:spcAft>
                <a:spcPts val="0"/>
              </a:spcAft>
              <a:buClr>
                <a:srgbClr val="F7CAAC"/>
              </a:buClr>
              <a:buSzPts val="2600"/>
              <a:buNone/>
            </a:pPr>
            <a:r>
              <a:rPr lang="en-US" sz="2600">
                <a:solidFill>
                  <a:srgbClr val="F7CAAC"/>
                </a:solidFill>
                <a:latin typeface="Times New Roman"/>
                <a:ea typeface="Times New Roman"/>
                <a:cs typeface="Times New Roman"/>
                <a:sym typeface="Times New Roman"/>
              </a:rPr>
              <a:t>- </a:t>
            </a:r>
            <a:r>
              <a:rPr lang="en-US" sz="2600">
                <a:solidFill>
                  <a:srgbClr val="F7CAAC"/>
                </a:solidFill>
                <a:highlight>
                  <a:srgbClr val="000080"/>
                </a:highlight>
                <a:latin typeface="Times New Roman"/>
                <a:ea typeface="Times New Roman"/>
                <a:cs typeface="Times New Roman"/>
                <a:sym typeface="Times New Roman"/>
              </a:rPr>
              <a:t>Thông số kĩ thuật cần quan tâm của CPU gồm:</a:t>
            </a:r>
            <a:endParaRPr sz="2600">
              <a:solidFill>
                <a:srgbClr val="F7CAAC"/>
              </a:solidFill>
              <a:highlight>
                <a:srgbClr val="000080"/>
              </a:highlight>
              <a:latin typeface="Times New Roman"/>
              <a:ea typeface="Times New Roman"/>
              <a:cs typeface="Times New Roman"/>
              <a:sym typeface="Times New Roman"/>
            </a:endParaRPr>
          </a:p>
          <a:p>
            <a:pPr indent="0" lvl="0" marL="228600" rtl="0" algn="just">
              <a:lnSpc>
                <a:spcPct val="125000"/>
              </a:lnSpc>
              <a:spcBef>
                <a:spcPts val="1900"/>
              </a:spcBef>
              <a:spcAft>
                <a:spcPts val="0"/>
              </a:spcAft>
              <a:buClr>
                <a:srgbClr val="F7CAAC"/>
              </a:buClr>
              <a:buSzPts val="2600"/>
              <a:buNone/>
            </a:pPr>
            <a:r>
              <a:rPr lang="en-US" sz="2600">
                <a:solidFill>
                  <a:srgbClr val="F7CAAC"/>
                </a:solidFill>
                <a:latin typeface="Times New Roman"/>
                <a:ea typeface="Times New Roman"/>
                <a:cs typeface="Times New Roman"/>
                <a:sym typeface="Times New Roman"/>
              </a:rPr>
              <a:t>+ Tốc độ của CPU: đo bằng </a:t>
            </a:r>
            <a:r>
              <a:rPr lang="en-US" sz="2600">
                <a:solidFill>
                  <a:srgbClr val="FFFF00"/>
                </a:solidFill>
                <a:latin typeface="Times New Roman"/>
                <a:ea typeface="Times New Roman"/>
                <a:cs typeface="Times New Roman"/>
                <a:sym typeface="Times New Roman"/>
              </a:rPr>
              <a:t>Hz (Hertz)</a:t>
            </a:r>
            <a:r>
              <a:rPr lang="en-US" sz="2600">
                <a:solidFill>
                  <a:srgbClr val="F7CAAC"/>
                </a:solidFill>
                <a:latin typeface="Times New Roman"/>
                <a:ea typeface="Times New Roman"/>
                <a:cs typeface="Times New Roman"/>
                <a:sym typeface="Times New Roman"/>
              </a:rPr>
              <a:t>, biểu thị số chu kì xử lí mồi giây mà CPU có thể thực hiện được. Tốc độ này càng cao thì máy tính chạy càng nhanh. Hiện nay, CPU có tốc độ hàng vài GHz (1 GHz = 10</a:t>
            </a:r>
            <a:r>
              <a:rPr baseline="30000" lang="en-US" sz="2600">
                <a:solidFill>
                  <a:srgbClr val="F7CAAC"/>
                </a:solidFill>
                <a:latin typeface="Times New Roman"/>
                <a:ea typeface="Times New Roman"/>
                <a:cs typeface="Times New Roman"/>
                <a:sym typeface="Times New Roman"/>
              </a:rPr>
              <a:t>9</a:t>
            </a:r>
            <a:r>
              <a:rPr lang="en-US" sz="2600">
                <a:solidFill>
                  <a:srgbClr val="F7CAAC"/>
                </a:solidFill>
                <a:latin typeface="Times New Roman"/>
                <a:ea typeface="Times New Roman"/>
                <a:cs typeface="Times New Roman"/>
                <a:sym typeface="Times New Roman"/>
              </a:rPr>
              <a:t>Hz).</a:t>
            </a:r>
            <a:endParaRPr sz="2600">
              <a:solidFill>
                <a:srgbClr val="F7CAAC"/>
              </a:solidFill>
              <a:latin typeface="Times New Roman"/>
              <a:ea typeface="Times New Roman"/>
              <a:cs typeface="Times New Roman"/>
              <a:sym typeface="Times New Roman"/>
            </a:endParaRPr>
          </a:p>
          <a:p>
            <a:pPr indent="0" lvl="0" marL="228600" rtl="0" algn="just">
              <a:lnSpc>
                <a:spcPct val="125000"/>
              </a:lnSpc>
              <a:spcBef>
                <a:spcPts val="1300"/>
              </a:spcBef>
              <a:spcAft>
                <a:spcPts val="0"/>
              </a:spcAft>
              <a:buClr>
                <a:srgbClr val="F7CAAC"/>
              </a:buClr>
              <a:buSzPts val="2600"/>
              <a:buNone/>
            </a:pPr>
            <a:r>
              <a:rPr lang="en-US" sz="2600">
                <a:solidFill>
                  <a:srgbClr val="F7CAAC"/>
                </a:solidFill>
                <a:latin typeface="Times New Roman"/>
                <a:ea typeface="Times New Roman"/>
                <a:cs typeface="Times New Roman"/>
                <a:sym typeface="Times New Roman"/>
              </a:rPr>
              <a:t>+ Số lượng nhân hay lõi (core): CPU có cấu tạo gồm một hoặc nhiều nhân (còn gọi là lõi) vật lí. Với cùng một công nghệ sản xuất, CPU có nhiều nhân hơn thì hiệu năng, khả năng đa nhiệm và tốc độ xử lí tốt hơn.</a:t>
            </a:r>
            <a:endParaRPr sz="2600">
              <a:solidFill>
                <a:srgbClr val="F7CAAC"/>
              </a:solidFill>
              <a:latin typeface="Times New Roman"/>
              <a:ea typeface="Times New Roman"/>
              <a:cs typeface="Times New Roman"/>
              <a:sym typeface="Times New Roman"/>
            </a:endParaRPr>
          </a:p>
        </p:txBody>
      </p:sp>
      <p:sp>
        <p:nvSpPr>
          <p:cNvPr id="166" name="Google Shape;166;p9"/>
          <p:cNvSpPr txBox="1"/>
          <p:nvPr/>
        </p:nvSpPr>
        <p:spPr>
          <a:xfrm>
            <a:off x="0" y="0"/>
            <a:ext cx="609834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FF00"/>
                </a:solidFill>
                <a:latin typeface="Times New Roman"/>
                <a:ea typeface="Times New Roman"/>
                <a:cs typeface="Times New Roman"/>
                <a:sym typeface="Times New Roman"/>
              </a:rPr>
              <a:t>3. Hiệu năng của máy tính( SGK)</a:t>
            </a:r>
            <a:endParaRPr b="1" sz="3200">
              <a:solidFill>
                <a:srgbClr val="FFFF00"/>
              </a:solidFill>
              <a:latin typeface="Times New Roman"/>
              <a:ea typeface="Times New Roman"/>
              <a:cs typeface="Times New Roman"/>
              <a:sym typeface="Times New Roman"/>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1000"/>
                                        <p:tgtEl>
                                          <p:spTgt spid="1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Effect filter="fade" transition="in">
                                      <p:cBhvr>
                                        <p:cTn dur="1000"/>
                                        <p:tgtEl>
                                          <p:spTgt spid="1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animEffect filter="fade" transition="in">
                                      <p:cBhvr>
                                        <p:cTn dur="1000"/>
                                        <p:tgtEl>
                                          <p:spTgt spid="16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2023-07-01T03:43:12Z</dcterms:created>
  <dc:creator>MINH-PC</dc:creator>
</cp:coreProperties>
</file>