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1"/>
  </p:notesMasterIdLst>
  <p:sldIdLst>
    <p:sldId id="257" r:id="rId2"/>
    <p:sldId id="258" r:id="rId3"/>
    <p:sldId id="263" r:id="rId4"/>
    <p:sldId id="294" r:id="rId5"/>
    <p:sldId id="278" r:id="rId6"/>
    <p:sldId id="279" r:id="rId7"/>
    <p:sldId id="280" r:id="rId8"/>
    <p:sldId id="281" r:id="rId9"/>
    <p:sldId id="282" r:id="rId10"/>
    <p:sldId id="259" r:id="rId11"/>
    <p:sldId id="283" r:id="rId12"/>
    <p:sldId id="295" r:id="rId13"/>
    <p:sldId id="296" r:id="rId14"/>
    <p:sldId id="297" r:id="rId15"/>
    <p:sldId id="298" r:id="rId16"/>
    <p:sldId id="266" r:id="rId17"/>
    <p:sldId id="299" r:id="rId18"/>
    <p:sldId id="300" r:id="rId19"/>
    <p:sldId id="301" r:id="rId20"/>
    <p:sldId id="270" r:id="rId21"/>
    <p:sldId id="291" r:id="rId22"/>
    <p:sldId id="302" r:id="rId23"/>
    <p:sldId id="303" r:id="rId24"/>
    <p:sldId id="304" r:id="rId25"/>
    <p:sldId id="292" r:id="rId26"/>
    <p:sldId id="293" r:id="rId27"/>
    <p:sldId id="274" r:id="rId28"/>
    <p:sldId id="275"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619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p:scale>
          <a:sx n="100" d="100"/>
          <a:sy n="100" d="100"/>
        </p:scale>
        <p:origin x="-198" y="6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8990FA-68BF-4276-A7F5-400DBC2DA11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E3653F8-8C94-40CF-BAF2-627BF62528CF}">
      <dgm:prSet phldrT="[Text]" custT="1"/>
      <dgm:spPr/>
      <dgm:t>
        <a:bodyPr/>
        <a:lstStyle/>
        <a:p>
          <a:r>
            <a:rPr lang="en-US" sz="2400" smtClean="0"/>
            <a:t>1/ Công ty cổ phần FPT</a:t>
          </a:r>
          <a:endParaRPr lang="en-US" sz="2400"/>
        </a:p>
      </dgm:t>
    </dgm:pt>
    <dgm:pt modelId="{0EFC6999-C072-42B4-A8AD-D8E18FAED83F}" type="parTrans" cxnId="{6B75F401-A1A6-4E3B-8605-E745CA7F4216}">
      <dgm:prSet/>
      <dgm:spPr/>
      <dgm:t>
        <a:bodyPr/>
        <a:lstStyle/>
        <a:p>
          <a:endParaRPr lang="en-US"/>
        </a:p>
      </dgm:t>
    </dgm:pt>
    <dgm:pt modelId="{25C18858-F080-4DCD-97EF-FECF38684AF8}" type="sibTrans" cxnId="{6B75F401-A1A6-4E3B-8605-E745CA7F4216}">
      <dgm:prSet/>
      <dgm:spPr/>
      <dgm:t>
        <a:bodyPr/>
        <a:lstStyle/>
        <a:p>
          <a:endParaRPr lang="en-US"/>
        </a:p>
      </dgm:t>
    </dgm:pt>
    <dgm:pt modelId="{12286011-214A-42B1-839B-B02AB02BE997}">
      <dgm:prSet phldrT="[Text]" custT="1"/>
      <dgm:spPr/>
      <dgm:t>
        <a:bodyPr/>
        <a:lstStyle/>
        <a:p>
          <a:r>
            <a:rPr lang="en-US" sz="2400" smtClean="0"/>
            <a:t>2/Công ty cổ phần sữa Việt Nam ( vinamilk)</a:t>
          </a:r>
          <a:endParaRPr lang="en-US" sz="2400"/>
        </a:p>
      </dgm:t>
    </dgm:pt>
    <dgm:pt modelId="{66809E6E-A83E-4B8F-BAF8-0A31FEF6475F}" type="parTrans" cxnId="{FDAE2C73-AE4C-4A75-B373-71043AB5A04A}">
      <dgm:prSet/>
      <dgm:spPr/>
      <dgm:t>
        <a:bodyPr/>
        <a:lstStyle/>
        <a:p>
          <a:endParaRPr lang="en-US"/>
        </a:p>
      </dgm:t>
    </dgm:pt>
    <dgm:pt modelId="{EC101188-450F-41FB-BA87-5BADD9775853}" type="sibTrans" cxnId="{FDAE2C73-AE4C-4A75-B373-71043AB5A04A}">
      <dgm:prSet/>
      <dgm:spPr/>
      <dgm:t>
        <a:bodyPr/>
        <a:lstStyle/>
        <a:p>
          <a:endParaRPr lang="en-US"/>
        </a:p>
      </dgm:t>
    </dgm:pt>
    <dgm:pt modelId="{AE8677A3-2E81-4321-8580-CFE879F125B7}">
      <dgm:prSet phldrT="[Text]" custT="1"/>
      <dgm:spPr/>
      <dgm:t>
        <a:bodyPr/>
        <a:lstStyle/>
        <a:p>
          <a:r>
            <a:rPr lang="en-US" sz="2400" smtClean="0"/>
            <a:t>3/ Tập đoàn điện lực Việt Nam ( EVN)</a:t>
          </a:r>
          <a:endParaRPr lang="en-US" sz="2400"/>
        </a:p>
      </dgm:t>
    </dgm:pt>
    <dgm:pt modelId="{3C1DB6FB-1300-4DB4-B739-988D532D545C}" type="parTrans" cxnId="{2EBD1D9C-F3BC-4CA5-A648-C072285BA89D}">
      <dgm:prSet/>
      <dgm:spPr/>
      <dgm:t>
        <a:bodyPr/>
        <a:lstStyle/>
        <a:p>
          <a:endParaRPr lang="en-US"/>
        </a:p>
      </dgm:t>
    </dgm:pt>
    <dgm:pt modelId="{A2C7A64B-7033-45C5-AE64-200ADCC27709}" type="sibTrans" cxnId="{2EBD1D9C-F3BC-4CA5-A648-C072285BA89D}">
      <dgm:prSet/>
      <dgm:spPr/>
      <dgm:t>
        <a:bodyPr/>
        <a:lstStyle/>
        <a:p>
          <a:endParaRPr lang="en-US"/>
        </a:p>
      </dgm:t>
    </dgm:pt>
    <dgm:pt modelId="{CAD89F3A-4AB0-4708-80C5-C56D6299082A}">
      <dgm:prSet phldrT="[Text]" custT="1"/>
      <dgm:spPr/>
      <dgm:t>
        <a:bodyPr/>
        <a:lstStyle/>
        <a:p>
          <a:r>
            <a:rPr lang="en-US" sz="2400" smtClean="0"/>
            <a:t>4/ Tập đoàn xăng dầu Việt Nam</a:t>
          </a:r>
        </a:p>
        <a:p>
          <a:r>
            <a:rPr lang="en-US" sz="2400" smtClean="0"/>
            <a:t>( petrolimex)</a:t>
          </a:r>
          <a:endParaRPr lang="en-US" sz="2400"/>
        </a:p>
      </dgm:t>
    </dgm:pt>
    <dgm:pt modelId="{A11D6AB8-5BC7-4BC4-A29A-EDE1CA028116}" type="parTrans" cxnId="{85453644-48A2-4B04-8AAF-1C53568501A6}">
      <dgm:prSet/>
      <dgm:spPr/>
      <dgm:t>
        <a:bodyPr/>
        <a:lstStyle/>
        <a:p>
          <a:endParaRPr lang="en-US"/>
        </a:p>
      </dgm:t>
    </dgm:pt>
    <dgm:pt modelId="{C20E85F6-B08A-4466-ADE3-E0763B324B9E}" type="sibTrans" cxnId="{85453644-48A2-4B04-8AAF-1C53568501A6}">
      <dgm:prSet/>
      <dgm:spPr/>
      <dgm:t>
        <a:bodyPr/>
        <a:lstStyle/>
        <a:p>
          <a:endParaRPr lang="en-US"/>
        </a:p>
      </dgm:t>
    </dgm:pt>
    <dgm:pt modelId="{BF634C53-A675-40F0-80F8-B1AB64683A90}">
      <dgm:prSet phldrT="[Text]" custT="1"/>
      <dgm:spPr/>
      <dgm:t>
        <a:bodyPr/>
        <a:lstStyle/>
        <a:p>
          <a:r>
            <a:rPr lang="en-US" sz="2400" smtClean="0"/>
            <a:t>5/Công ty TNHH một thành viên con cò Bình Định</a:t>
          </a:r>
          <a:endParaRPr lang="en-US" sz="2400"/>
        </a:p>
      </dgm:t>
    </dgm:pt>
    <dgm:pt modelId="{A77FAFB0-E47E-4AD3-A288-ABC06F5B3B37}" type="parTrans" cxnId="{E676069A-609D-4740-9D15-BAA9431BEEC2}">
      <dgm:prSet/>
      <dgm:spPr/>
      <dgm:t>
        <a:bodyPr/>
        <a:lstStyle/>
        <a:p>
          <a:endParaRPr lang="en-US"/>
        </a:p>
      </dgm:t>
    </dgm:pt>
    <dgm:pt modelId="{84CE05DE-6A5B-4F55-96F4-C67C8A51B7F9}" type="sibTrans" cxnId="{E676069A-609D-4740-9D15-BAA9431BEEC2}">
      <dgm:prSet/>
      <dgm:spPr/>
      <dgm:t>
        <a:bodyPr/>
        <a:lstStyle/>
        <a:p>
          <a:endParaRPr lang="en-US"/>
        </a:p>
      </dgm:t>
    </dgm:pt>
    <dgm:pt modelId="{5000C04D-4DF1-4884-B6A3-027A43676710}" type="pres">
      <dgm:prSet presAssocID="{318990FA-68BF-4276-A7F5-400DBC2DA11D}" presName="diagram" presStyleCnt="0">
        <dgm:presLayoutVars>
          <dgm:dir/>
          <dgm:resizeHandles val="exact"/>
        </dgm:presLayoutVars>
      </dgm:prSet>
      <dgm:spPr/>
      <dgm:t>
        <a:bodyPr/>
        <a:lstStyle/>
        <a:p>
          <a:endParaRPr lang="en-US"/>
        </a:p>
      </dgm:t>
    </dgm:pt>
    <dgm:pt modelId="{FCFDDFB5-07FB-431E-8A86-AA7BB12117DA}" type="pres">
      <dgm:prSet presAssocID="{3E3653F8-8C94-40CF-BAF2-627BF62528CF}" presName="node" presStyleLbl="node1" presStyleIdx="0" presStyleCnt="5" custScaleX="154866">
        <dgm:presLayoutVars>
          <dgm:bulletEnabled val="1"/>
        </dgm:presLayoutVars>
      </dgm:prSet>
      <dgm:spPr/>
      <dgm:t>
        <a:bodyPr/>
        <a:lstStyle/>
        <a:p>
          <a:endParaRPr lang="en-US"/>
        </a:p>
      </dgm:t>
    </dgm:pt>
    <dgm:pt modelId="{0AF3C615-B678-43DF-ACCA-D8C8592C4FE9}" type="pres">
      <dgm:prSet presAssocID="{25C18858-F080-4DCD-97EF-FECF38684AF8}" presName="sibTrans" presStyleCnt="0"/>
      <dgm:spPr/>
    </dgm:pt>
    <dgm:pt modelId="{BDEF4807-BBDA-4191-BB9F-447B32C37D22}" type="pres">
      <dgm:prSet presAssocID="{12286011-214A-42B1-839B-B02AB02BE997}" presName="node" presStyleLbl="node1" presStyleIdx="1" presStyleCnt="5" custScaleX="118714">
        <dgm:presLayoutVars>
          <dgm:bulletEnabled val="1"/>
        </dgm:presLayoutVars>
      </dgm:prSet>
      <dgm:spPr/>
      <dgm:t>
        <a:bodyPr/>
        <a:lstStyle/>
        <a:p>
          <a:endParaRPr lang="en-US"/>
        </a:p>
      </dgm:t>
    </dgm:pt>
    <dgm:pt modelId="{425ACCBC-71C5-42C7-A532-CA2D12B6DE6C}" type="pres">
      <dgm:prSet presAssocID="{EC101188-450F-41FB-BA87-5BADD9775853}" presName="sibTrans" presStyleCnt="0"/>
      <dgm:spPr/>
    </dgm:pt>
    <dgm:pt modelId="{98707C63-3382-4E1B-977C-F5D04AEC7752}" type="pres">
      <dgm:prSet presAssocID="{AE8677A3-2E81-4321-8580-CFE879F125B7}" presName="node" presStyleLbl="node1" presStyleIdx="2" presStyleCnt="5" custScaleX="116681">
        <dgm:presLayoutVars>
          <dgm:bulletEnabled val="1"/>
        </dgm:presLayoutVars>
      </dgm:prSet>
      <dgm:spPr/>
      <dgm:t>
        <a:bodyPr/>
        <a:lstStyle/>
        <a:p>
          <a:endParaRPr lang="en-US"/>
        </a:p>
      </dgm:t>
    </dgm:pt>
    <dgm:pt modelId="{8BE1B163-7032-4E4B-A439-A80F724F7E8C}" type="pres">
      <dgm:prSet presAssocID="{A2C7A64B-7033-45C5-AE64-200ADCC27709}" presName="sibTrans" presStyleCnt="0"/>
      <dgm:spPr/>
    </dgm:pt>
    <dgm:pt modelId="{D84CC3FD-A29A-4994-A208-8F7C9E12D761}" type="pres">
      <dgm:prSet presAssocID="{CAD89F3A-4AB0-4708-80C5-C56D6299082A}" presName="node" presStyleLbl="node1" presStyleIdx="3" presStyleCnt="5" custScaleX="133167">
        <dgm:presLayoutVars>
          <dgm:bulletEnabled val="1"/>
        </dgm:presLayoutVars>
      </dgm:prSet>
      <dgm:spPr/>
      <dgm:t>
        <a:bodyPr/>
        <a:lstStyle/>
        <a:p>
          <a:endParaRPr lang="en-US"/>
        </a:p>
      </dgm:t>
    </dgm:pt>
    <dgm:pt modelId="{99DB3B8F-B0DB-46C4-ACB3-3AEE0DAD955B}" type="pres">
      <dgm:prSet presAssocID="{C20E85F6-B08A-4466-ADE3-E0763B324B9E}" presName="sibTrans" presStyleCnt="0"/>
      <dgm:spPr/>
    </dgm:pt>
    <dgm:pt modelId="{05E2D64A-6F8B-4D3C-BF67-756706A32269}" type="pres">
      <dgm:prSet presAssocID="{BF634C53-A675-40F0-80F8-B1AB64683A90}" presName="node" presStyleLbl="node1" presStyleIdx="4" presStyleCnt="5" custScaleX="145971">
        <dgm:presLayoutVars>
          <dgm:bulletEnabled val="1"/>
        </dgm:presLayoutVars>
      </dgm:prSet>
      <dgm:spPr/>
      <dgm:t>
        <a:bodyPr/>
        <a:lstStyle/>
        <a:p>
          <a:endParaRPr lang="en-US"/>
        </a:p>
      </dgm:t>
    </dgm:pt>
  </dgm:ptLst>
  <dgm:cxnLst>
    <dgm:cxn modelId="{85453644-48A2-4B04-8AAF-1C53568501A6}" srcId="{318990FA-68BF-4276-A7F5-400DBC2DA11D}" destId="{CAD89F3A-4AB0-4708-80C5-C56D6299082A}" srcOrd="3" destOrd="0" parTransId="{A11D6AB8-5BC7-4BC4-A29A-EDE1CA028116}" sibTransId="{C20E85F6-B08A-4466-ADE3-E0763B324B9E}"/>
    <dgm:cxn modelId="{77A87341-FD5A-4CED-BD82-13B8DB666DF6}" type="presOf" srcId="{12286011-214A-42B1-839B-B02AB02BE997}" destId="{BDEF4807-BBDA-4191-BB9F-447B32C37D22}" srcOrd="0" destOrd="0" presId="urn:microsoft.com/office/officeart/2005/8/layout/default"/>
    <dgm:cxn modelId="{6B75F401-A1A6-4E3B-8605-E745CA7F4216}" srcId="{318990FA-68BF-4276-A7F5-400DBC2DA11D}" destId="{3E3653F8-8C94-40CF-BAF2-627BF62528CF}" srcOrd="0" destOrd="0" parTransId="{0EFC6999-C072-42B4-A8AD-D8E18FAED83F}" sibTransId="{25C18858-F080-4DCD-97EF-FECF38684AF8}"/>
    <dgm:cxn modelId="{3D8B118D-0F44-4504-8DDB-9E5C88AE8915}" type="presOf" srcId="{CAD89F3A-4AB0-4708-80C5-C56D6299082A}" destId="{D84CC3FD-A29A-4994-A208-8F7C9E12D761}" srcOrd="0" destOrd="0" presId="urn:microsoft.com/office/officeart/2005/8/layout/default"/>
    <dgm:cxn modelId="{D1B41F96-88DF-4195-BDD9-401B8BCFA705}" type="presOf" srcId="{318990FA-68BF-4276-A7F5-400DBC2DA11D}" destId="{5000C04D-4DF1-4884-B6A3-027A43676710}" srcOrd="0" destOrd="0" presId="urn:microsoft.com/office/officeart/2005/8/layout/default"/>
    <dgm:cxn modelId="{509F361D-37E5-45DC-98C7-E0B25E696223}" type="presOf" srcId="{3E3653F8-8C94-40CF-BAF2-627BF62528CF}" destId="{FCFDDFB5-07FB-431E-8A86-AA7BB12117DA}" srcOrd="0" destOrd="0" presId="urn:microsoft.com/office/officeart/2005/8/layout/default"/>
    <dgm:cxn modelId="{2EBD1D9C-F3BC-4CA5-A648-C072285BA89D}" srcId="{318990FA-68BF-4276-A7F5-400DBC2DA11D}" destId="{AE8677A3-2E81-4321-8580-CFE879F125B7}" srcOrd="2" destOrd="0" parTransId="{3C1DB6FB-1300-4DB4-B739-988D532D545C}" sibTransId="{A2C7A64B-7033-45C5-AE64-200ADCC27709}"/>
    <dgm:cxn modelId="{4A57598A-F11E-4226-BBFC-F3DED30087A9}" type="presOf" srcId="{AE8677A3-2E81-4321-8580-CFE879F125B7}" destId="{98707C63-3382-4E1B-977C-F5D04AEC7752}" srcOrd="0" destOrd="0" presId="urn:microsoft.com/office/officeart/2005/8/layout/default"/>
    <dgm:cxn modelId="{FA9C807B-20EC-40A9-B91F-AEF1AC4581C8}" type="presOf" srcId="{BF634C53-A675-40F0-80F8-B1AB64683A90}" destId="{05E2D64A-6F8B-4D3C-BF67-756706A32269}" srcOrd="0" destOrd="0" presId="urn:microsoft.com/office/officeart/2005/8/layout/default"/>
    <dgm:cxn modelId="{E676069A-609D-4740-9D15-BAA9431BEEC2}" srcId="{318990FA-68BF-4276-A7F5-400DBC2DA11D}" destId="{BF634C53-A675-40F0-80F8-B1AB64683A90}" srcOrd="4" destOrd="0" parTransId="{A77FAFB0-E47E-4AD3-A288-ABC06F5B3B37}" sibTransId="{84CE05DE-6A5B-4F55-96F4-C67C8A51B7F9}"/>
    <dgm:cxn modelId="{FDAE2C73-AE4C-4A75-B373-71043AB5A04A}" srcId="{318990FA-68BF-4276-A7F5-400DBC2DA11D}" destId="{12286011-214A-42B1-839B-B02AB02BE997}" srcOrd="1" destOrd="0" parTransId="{66809E6E-A83E-4B8F-BAF8-0A31FEF6475F}" sibTransId="{EC101188-450F-41FB-BA87-5BADD9775853}"/>
    <dgm:cxn modelId="{286AD783-6703-409C-AF33-BEA49EEE5FC4}" type="presParOf" srcId="{5000C04D-4DF1-4884-B6A3-027A43676710}" destId="{FCFDDFB5-07FB-431E-8A86-AA7BB12117DA}" srcOrd="0" destOrd="0" presId="urn:microsoft.com/office/officeart/2005/8/layout/default"/>
    <dgm:cxn modelId="{8FEFB5F8-5713-4641-B7B8-B80C1A9702F6}" type="presParOf" srcId="{5000C04D-4DF1-4884-B6A3-027A43676710}" destId="{0AF3C615-B678-43DF-ACCA-D8C8592C4FE9}" srcOrd="1" destOrd="0" presId="urn:microsoft.com/office/officeart/2005/8/layout/default"/>
    <dgm:cxn modelId="{5C87AFA9-48B5-46C0-933A-4BFCB2040748}" type="presParOf" srcId="{5000C04D-4DF1-4884-B6A3-027A43676710}" destId="{BDEF4807-BBDA-4191-BB9F-447B32C37D22}" srcOrd="2" destOrd="0" presId="urn:microsoft.com/office/officeart/2005/8/layout/default"/>
    <dgm:cxn modelId="{929649B2-53BB-4887-BB1F-78D1D9233258}" type="presParOf" srcId="{5000C04D-4DF1-4884-B6A3-027A43676710}" destId="{425ACCBC-71C5-42C7-A532-CA2D12B6DE6C}" srcOrd="3" destOrd="0" presId="urn:microsoft.com/office/officeart/2005/8/layout/default"/>
    <dgm:cxn modelId="{134F2553-1FEC-4734-9C56-8719FFE07131}" type="presParOf" srcId="{5000C04D-4DF1-4884-B6A3-027A43676710}" destId="{98707C63-3382-4E1B-977C-F5D04AEC7752}" srcOrd="4" destOrd="0" presId="urn:microsoft.com/office/officeart/2005/8/layout/default"/>
    <dgm:cxn modelId="{3885F89F-E513-4733-8500-A95E4CA4DE36}" type="presParOf" srcId="{5000C04D-4DF1-4884-B6A3-027A43676710}" destId="{8BE1B163-7032-4E4B-A439-A80F724F7E8C}" srcOrd="5" destOrd="0" presId="urn:microsoft.com/office/officeart/2005/8/layout/default"/>
    <dgm:cxn modelId="{B8362AE7-AD42-477F-B513-7FF430657A0F}" type="presParOf" srcId="{5000C04D-4DF1-4884-B6A3-027A43676710}" destId="{D84CC3FD-A29A-4994-A208-8F7C9E12D761}" srcOrd="6" destOrd="0" presId="urn:microsoft.com/office/officeart/2005/8/layout/default"/>
    <dgm:cxn modelId="{1B194934-8DD3-44FE-A8DA-DF5E1066668A}" type="presParOf" srcId="{5000C04D-4DF1-4884-B6A3-027A43676710}" destId="{99DB3B8F-B0DB-46C4-ACB3-3AEE0DAD955B}" srcOrd="7" destOrd="0" presId="urn:microsoft.com/office/officeart/2005/8/layout/default"/>
    <dgm:cxn modelId="{FA2FADC1-D595-4EAB-AB23-61102304306A}" type="presParOf" srcId="{5000C04D-4DF1-4884-B6A3-027A43676710}" destId="{05E2D64A-6F8B-4D3C-BF67-756706A32269}" srcOrd="8" destOrd="0" presId="urn:microsoft.com/office/officeart/2005/8/layout/default"/>
  </dgm:cxnLst>
  <dgm:bg/>
  <dgm:whole/>
</dgm:dataModel>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CA661-3ADC-4625-B64B-2C4C372C0F5F}" type="datetimeFigureOut">
              <a:rPr lang="en-US" smtClean="0"/>
              <a:pPr/>
              <a:t>11/26/2023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1E1B91-8A39-4CE1-B48E-903E6DC9DF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1E1B91-8A39-4CE1-B48E-903E6DC9DFD9}"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40331D4-4102-4FD2-A1E8-A0CC9464C674}" type="datetimeFigureOut">
              <a:rPr lang="en-US" smtClean="0"/>
              <a:pPr/>
              <a:t>11/26/2023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40A1CFB-AADA-4DE0-8F2E-18F7D5DDE72C}"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0331D4-4102-4FD2-A1E8-A0CC9464C674}" type="datetimeFigureOut">
              <a:rPr lang="en-US" smtClean="0"/>
              <a:pPr/>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A1CFB-AADA-4DE0-8F2E-18F7D5DDE72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40A1CFB-AADA-4DE0-8F2E-18F7D5DDE72C}"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0331D4-4102-4FD2-A1E8-A0CC9464C674}" type="datetimeFigureOut">
              <a:rPr lang="en-US" smtClean="0"/>
              <a:pPr/>
              <a:t>11/26/2023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94"/>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94"/>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8" name="Footer Placeholder 7">
            <a:extLst>
              <a:ext uri="{FF2B5EF4-FFF2-40B4-BE49-F238E27FC236}"/>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9" name="Slide Number Placeholder 8">
            <a:extLst>
              <a:ext uri="{FF2B5EF4-FFF2-40B4-BE49-F238E27FC236}"/>
            </a:extLst>
          </p:cNvPr>
          <p:cNvSpPr>
            <a:spLocks noGrp="1"/>
          </p:cNvSpPr>
          <p:nvPr>
            <p:ph type="sldNum" sz="quarter" idx="12"/>
          </p:nvPr>
        </p:nvSpPr>
        <p:spPr>
          <a:xfrm>
            <a:off x="6553200" y="6245225"/>
            <a:ext cx="2133600" cy="476250"/>
          </a:xfrm>
        </p:spPr>
        <p:txBody>
          <a:bodyPr/>
          <a:lstStyle>
            <a:lvl1pPr>
              <a:defRPr/>
            </a:lvl1pPr>
          </a:lstStyle>
          <a:p>
            <a:pPr>
              <a:defRPr/>
            </a:pPr>
            <a:fld id="{9B7BBC43-9104-409A-81F3-BC087C470F76}" type="slidenum">
              <a:rPr lang="en-US" altLang="en-US"/>
              <a:pPr>
                <a:defRPr/>
              </a:pPr>
              <a:t>‹#›</a:t>
            </a:fld>
            <a:endParaRPr lang="en-US" alt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40331D4-4102-4FD2-A1E8-A0CC9464C674}" type="datetimeFigureOut">
              <a:rPr lang="en-US" smtClean="0"/>
              <a:pPr/>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40A1CFB-AADA-4DE0-8F2E-18F7D5DDE72C}"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40331D4-4102-4FD2-A1E8-A0CC9464C674}" type="datetimeFigureOut">
              <a:rPr lang="en-US" smtClean="0"/>
              <a:pPr/>
              <a:t>11/26/2023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40A1CFB-AADA-4DE0-8F2E-18F7D5DDE72C}"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40331D4-4102-4FD2-A1E8-A0CC9464C674}" type="datetimeFigureOut">
              <a:rPr lang="en-US" smtClean="0"/>
              <a:pPr/>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A1CFB-AADA-4DE0-8F2E-18F7D5DDE72C}"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40331D4-4102-4FD2-A1E8-A0CC9464C674}" type="datetimeFigureOut">
              <a:rPr lang="en-US" smtClean="0"/>
              <a:pPr/>
              <a:t>11/26/2023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40A1CFB-AADA-4DE0-8F2E-18F7D5DDE72C}"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40331D4-4102-4FD2-A1E8-A0CC9464C674}" type="datetimeFigureOut">
              <a:rPr lang="en-US" smtClean="0"/>
              <a:pPr/>
              <a:t>11/26/2023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40A1CFB-AADA-4DE0-8F2E-18F7D5DDE7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40331D4-4102-4FD2-A1E8-A0CC9464C674}" type="datetimeFigureOut">
              <a:rPr lang="en-US" smtClean="0"/>
              <a:pPr/>
              <a:t>11/26/2023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40A1CFB-AADA-4DE0-8F2E-18F7D5DDE7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40A1CFB-AADA-4DE0-8F2E-18F7D5DDE72C}"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40331D4-4102-4FD2-A1E8-A0CC9464C674}" type="datetimeFigureOut">
              <a:rPr lang="en-US" smtClean="0"/>
              <a:pPr/>
              <a:t>11/26/2023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40A1CFB-AADA-4DE0-8F2E-18F7D5DDE72C}"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40331D4-4102-4FD2-A1E8-A0CC9464C674}" type="datetimeFigureOut">
              <a:rPr lang="en-US" smtClean="0"/>
              <a:pPr/>
              <a:t>11/26/2023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40331D4-4102-4FD2-A1E8-A0CC9464C674}" type="datetimeFigureOut">
              <a:rPr lang="en-US" smtClean="0"/>
              <a:pPr/>
              <a:t>11/26/2023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40A1CFB-AADA-4DE0-8F2E-18F7D5DDE72C}"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tratencongty.com/company/12d9cdca5-cong-ty-co-phan-be-tong-bac-binh/" TargetMode="External"/><Relationship Id="rId2" Type="http://schemas.openxmlformats.org/officeDocument/2006/relationships/hyperlink" Target="https://www.tratencongty.com/company/12d9cdc5b-cong-ty-tnhh-lam-nghiep-an-nhon/"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lua-chon-mo-hinh-kinh-doanh-phu-hop-la-yeu-to-giup-doanh-nghiep-phat-trie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7892" name="Rectangle 4"/>
          <p:cNvSpPr>
            <a:spLocks noChangeArrowheads="1"/>
          </p:cNvSpPr>
          <p:nvPr/>
        </p:nvSpPr>
        <p:spPr bwMode="auto">
          <a:xfrm rot="21420000">
            <a:off x="-814642" y="5995773"/>
            <a:ext cx="11428128" cy="438582"/>
          </a:xfrm>
          <a:prstGeom prst="rect">
            <a:avLst/>
          </a:prstGeom>
          <a:noFill/>
          <a:ln w="9525">
            <a:noFill/>
            <a:miter lim="800000"/>
            <a:headEnd/>
            <a:tailEnd/>
          </a:ln>
          <a:effectLst/>
        </p:spPr>
        <p:txBody>
          <a:bodyPr wrap="none">
            <a:spAutoFit/>
          </a:bodyPr>
          <a:lstStyle/>
          <a:p>
            <a:pPr>
              <a:lnSpc>
                <a:spcPct val="90000"/>
              </a:lnSpc>
            </a:pPr>
            <a:r>
              <a:rPr lang="en-US" sz="2500" b="1">
                <a:solidFill>
                  <a:srgbClr val="FF0000"/>
                </a:solidFill>
                <a:latin typeface="Arial Unicode MS" pitchFamily="34" charset="-128"/>
                <a:ea typeface="Arial Unicode MS" pitchFamily="34" charset="-128"/>
                <a:cs typeface="Arial Unicode MS" pitchFamily="34" charset="-128"/>
              </a:rPr>
              <a:t>BÀI 7: SẢN XUẤT KINH DOANH VÀ CÁC MÔ HÌNH SẢN XUẤT KINH DOANH</a:t>
            </a:r>
            <a:endParaRPr lang="vi-VN" sz="2500" b="1">
              <a:solidFill>
                <a:srgbClr val="FF0000"/>
              </a:solidFill>
              <a:latin typeface="Arial Unicode MS" pitchFamily="34" charset="-128"/>
              <a:ea typeface="Arial Unicode MS" pitchFamily="34" charset="-128"/>
              <a:cs typeface="Arial Unicode MS" pitchFamily="34" charset="-128"/>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p:cNvSpPr>
          <p:nvPr/>
        </p:nvSpPr>
        <p:spPr bwMode="auto">
          <a:xfrm>
            <a:off x="2069306" y="1489075"/>
            <a:ext cx="6172200" cy="2184400"/>
          </a:xfrm>
          <a:prstGeom prst="rect">
            <a:avLst/>
          </a:prstGeom>
          <a:noFill/>
          <a:ln w="9525">
            <a:noFill/>
            <a:miter lim="800000"/>
            <a:headEnd/>
            <a:tailEnd/>
          </a:ln>
        </p:spPr>
        <p:txBody>
          <a:bodyPr anchor="ctr"/>
          <a:lstStyle/>
          <a:p>
            <a:pPr defTabSz="912813">
              <a:lnSpc>
                <a:spcPct val="90000"/>
              </a:lnSpc>
            </a:pPr>
            <a:endParaRPr lang="vi-VN" sz="4400">
              <a:solidFill>
                <a:srgbClr val="FF0000"/>
              </a:solidFill>
            </a:endParaRPr>
          </a:p>
        </p:txBody>
      </p:sp>
      <p:sp>
        <p:nvSpPr>
          <p:cNvPr id="40" name="Hình chữ nhật: Góc Tròn 39"/>
          <p:cNvSpPr>
            <a:spLocks noChangeArrowheads="1"/>
          </p:cNvSpPr>
          <p:nvPr/>
        </p:nvSpPr>
        <p:spPr bwMode="auto">
          <a:xfrm>
            <a:off x="0" y="300039"/>
            <a:ext cx="8628460" cy="777875"/>
          </a:xfrm>
          <a:prstGeom prst="roundRect">
            <a:avLst>
              <a:gd name="adj" fmla="val 4023"/>
            </a:avLst>
          </a:prstGeom>
          <a:solidFill>
            <a:srgbClr val="FF0000"/>
          </a:solidFill>
          <a:ln w="19050" cap="rnd" algn="ctr">
            <a:solidFill>
              <a:schemeClr val="bg1"/>
            </a:solidFill>
            <a:round/>
            <a:headEnd/>
            <a:tailEnd/>
          </a:ln>
        </p:spPr>
        <p:txBody>
          <a:bodyPr anchor="ctr"/>
          <a:lstStyle/>
          <a:p>
            <a:pPr algn="ctr" defTabSz="457200" fontAlgn="auto">
              <a:spcBef>
                <a:spcPts val="0"/>
              </a:spcBef>
              <a:spcAft>
                <a:spcPts val="0"/>
              </a:spcAft>
              <a:defRPr/>
            </a:pPr>
            <a:endParaRPr lang="vi-VN" dirty="0">
              <a:solidFill>
                <a:schemeClr val="lt1"/>
              </a:solidFill>
              <a:latin typeface="+mn-lt"/>
              <a:cs typeface="+mn-cs"/>
            </a:endParaRPr>
          </a:p>
        </p:txBody>
      </p:sp>
      <p:sp>
        <p:nvSpPr>
          <p:cNvPr id="51205" name="Rectangle 2"/>
          <p:cNvSpPr>
            <a:spLocks noChangeArrowheads="1"/>
          </p:cNvSpPr>
          <p:nvPr/>
        </p:nvSpPr>
        <p:spPr bwMode="auto">
          <a:xfrm>
            <a:off x="0" y="401638"/>
            <a:ext cx="8362950" cy="627062"/>
          </a:xfrm>
          <a:prstGeom prst="rect">
            <a:avLst/>
          </a:prstGeom>
          <a:noFill/>
          <a:ln w="9525">
            <a:noFill/>
            <a:miter lim="800000"/>
            <a:headEnd/>
            <a:tailEnd/>
          </a:ln>
        </p:spPr>
        <p:txBody>
          <a:bodyPr anchor="ctr"/>
          <a:lstStyle/>
          <a:p>
            <a:pPr defTabSz="912813">
              <a:lnSpc>
                <a:spcPct val="90000"/>
              </a:lnSpc>
            </a:pPr>
            <a:r>
              <a:rPr lang="en-US" sz="3500">
                <a:solidFill>
                  <a:schemeClr val="bg1"/>
                </a:solidFill>
                <a:latin typeface="Calibri Light" pitchFamily="34" charset="0"/>
              </a:rPr>
              <a:t>Mô hình hộ kinh tế gia đình</a:t>
            </a:r>
          </a:p>
        </p:txBody>
      </p:sp>
      <p:sp>
        <p:nvSpPr>
          <p:cNvPr id="51206" name="Rectangle 6"/>
          <p:cNvSpPr>
            <a:spLocks noChangeArrowheads="1"/>
          </p:cNvSpPr>
          <p:nvPr/>
        </p:nvSpPr>
        <p:spPr bwMode="auto">
          <a:xfrm>
            <a:off x="0" y="1428736"/>
            <a:ext cx="8846345" cy="3539430"/>
          </a:xfrm>
          <a:prstGeom prst="rect">
            <a:avLst/>
          </a:prstGeom>
          <a:solidFill>
            <a:srgbClr val="FFFFFF"/>
          </a:solidFill>
          <a:ln w="25400">
            <a:solidFill>
              <a:srgbClr val="2003CD"/>
            </a:solidFill>
            <a:prstDash val="dash"/>
            <a:miter lim="800000"/>
            <a:headEnd/>
            <a:tailEnd/>
          </a:ln>
          <a:effectLst/>
        </p:spPr>
        <p:txBody>
          <a:bodyPr wrap="square" anchor="ctr">
            <a:spAutoFit/>
          </a:bodyPr>
          <a:lstStyle/>
          <a:p>
            <a:r>
              <a:rPr lang="en-US" sz="3200" smtClean="0">
                <a:latin typeface="Times New Roman" pitchFamily="18" charset="0"/>
                <a:ea typeface="Arial Unicode MS" pitchFamily="34" charset="-128"/>
                <a:cs typeface="Times New Roman" pitchFamily="18" charset="0"/>
              </a:rPr>
              <a:t>a/ Hãy cho biết mô hình kinh tế hộ gia đình vốn thuộc sỡ hữu của ai?</a:t>
            </a:r>
          </a:p>
          <a:p>
            <a:r>
              <a:rPr lang="en-US" sz="3200" smtClean="0">
                <a:latin typeface="Times New Roman" pitchFamily="18" charset="0"/>
                <a:ea typeface="Arial Unicode MS" pitchFamily="34" charset="-128"/>
                <a:cs typeface="Times New Roman" pitchFamily="18" charset="0"/>
              </a:rPr>
              <a:t>b/ Vốn ít hay nhiều? Quy mô lớn hay nhỏ?</a:t>
            </a:r>
          </a:p>
          <a:p>
            <a:r>
              <a:rPr lang="en-US" sz="3200" smtClean="0">
                <a:latin typeface="Times New Roman" pitchFamily="18" charset="0"/>
                <a:ea typeface="Arial Unicode MS" pitchFamily="34" charset="-128"/>
                <a:cs typeface="Times New Roman" pitchFamily="18" charset="0"/>
              </a:rPr>
              <a:t>c/ Thường sử dụng những công nghệ, máy móc hiện đại hay sử dụng những kinh nghiệm, phương pháp thủ công truyền thống?</a:t>
            </a:r>
          </a:p>
          <a:p>
            <a:r>
              <a:rPr lang="en-US" sz="3200" smtClean="0">
                <a:latin typeface="Times New Roman" pitchFamily="18" charset="0"/>
                <a:ea typeface="Arial Unicode MS" pitchFamily="34" charset="-128"/>
                <a:cs typeface="Times New Roman" pitchFamily="18" charset="0"/>
              </a:rPr>
              <a:t>d/ Lĩnh vực hoạt động?</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1205"/>
                                        </p:tgtEl>
                                        <p:attrNameLst>
                                          <p:attrName>style.visibility</p:attrName>
                                        </p:attrNameLst>
                                      </p:cBhvr>
                                      <p:to>
                                        <p:strVal val="visible"/>
                                      </p:to>
                                    </p:set>
                                    <p:animEffect transition="in" filter="blinds(horizontal)">
                                      <p:cBhvr>
                                        <p:cTn id="15" dur="500"/>
                                        <p:tgtEl>
                                          <p:spTgt spid="5120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1206"/>
                                        </p:tgtEl>
                                        <p:attrNameLst>
                                          <p:attrName>style.visibility</p:attrName>
                                        </p:attrNameLst>
                                      </p:cBhvr>
                                      <p:to>
                                        <p:strVal val="visible"/>
                                      </p:to>
                                    </p:set>
                                    <p:animEffect transition="in" filter="box(in)">
                                      <p:cBhvr>
                                        <p:cTn id="20" dur="5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animBg="1"/>
      <p:bldP spid="51205" grpId="0"/>
      <p:bldP spid="5120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14290"/>
            <a:ext cx="8329642" cy="4000528"/>
          </a:xfrm>
        </p:spPr>
        <p:txBody>
          <a:bodyPr>
            <a:normAutofit fontScale="62500" lnSpcReduction="20000"/>
          </a:bodyPr>
          <a:lstStyle/>
          <a:p>
            <a:pPr>
              <a:buNone/>
            </a:pPr>
            <a:endParaRPr lang="en-US" sz="3600" smtClean="0">
              <a:solidFill>
                <a:srgbClr val="FF0000"/>
              </a:solidFill>
              <a:latin typeface="Times New Roman" pitchFamily="18" charset="0"/>
              <a:cs typeface="Times New Roman" pitchFamily="18" charset="0"/>
            </a:endParaRPr>
          </a:p>
          <a:p>
            <a:pPr>
              <a:buNone/>
            </a:pPr>
            <a:r>
              <a:rPr lang="en-US" sz="3600" smtClean="0">
                <a:solidFill>
                  <a:srgbClr val="FF0000"/>
                </a:solidFill>
                <a:latin typeface="Times New Roman" pitchFamily="18" charset="0"/>
                <a:cs typeface="Times New Roman" pitchFamily="18" charset="0"/>
              </a:rPr>
              <a:t>* Mô hình kinh tế hộ gia đình:</a:t>
            </a:r>
          </a:p>
          <a:p>
            <a:r>
              <a:rPr lang="en-US" sz="3600" smtClean="0">
                <a:latin typeface="Times New Roman" pitchFamily="18" charset="0"/>
                <a:cs typeface="Times New Roman" pitchFamily="18" charset="0"/>
              </a:rPr>
              <a:t>Vốn thuộc sỡ hữu của gia đình( chủ hộ hay của các thành viên trong gia đình)</a:t>
            </a:r>
          </a:p>
          <a:p>
            <a:r>
              <a:rPr lang="en-US" sz="3600" smtClean="0">
                <a:latin typeface="Times New Roman" pitchFamily="18" charset="0"/>
                <a:cs typeface="Times New Roman" pitchFamily="18" charset="0"/>
              </a:rPr>
              <a:t>Vốn ít, quy mô thường nhỏ.</a:t>
            </a:r>
          </a:p>
          <a:p>
            <a:r>
              <a:rPr lang="en-US" sz="3600" smtClean="0">
                <a:latin typeface="Times New Roman" pitchFamily="18" charset="0"/>
                <a:cs typeface="Times New Roman" pitchFamily="18" charset="0"/>
              </a:rPr>
              <a:t>Thường sử dụng những pp thủ công truyền thống</a:t>
            </a:r>
          </a:p>
          <a:p>
            <a:r>
              <a:rPr lang="en-US" sz="3600" smtClean="0">
                <a:latin typeface="Times New Roman" pitchFamily="18" charset="0"/>
                <a:cs typeface="Times New Roman" pitchFamily="18" charset="0"/>
              </a:rPr>
              <a:t>Lĩnh vực hoạt động đa ngành, đa nghề</a:t>
            </a:r>
          </a:p>
          <a:p>
            <a:r>
              <a:rPr lang="vi-VN" sz="3600" smtClean="0">
                <a:latin typeface="Times New Roman" pitchFamily="18" charset="0"/>
                <a:cs typeface="Times New Roman" pitchFamily="18" charset="0"/>
              </a:rPr>
              <a:t>Ư</a:t>
            </a:r>
            <a:r>
              <a:rPr lang="en-US" sz="3600" smtClean="0">
                <a:latin typeface="Times New Roman" pitchFamily="18" charset="0"/>
                <a:cs typeface="Times New Roman" pitchFamily="18" charset="0"/>
              </a:rPr>
              <a:t>u điểm: ít nhân công nên dễ quản lí, dễ tạo việc làm, tạo ra những sản phẩm mang đậm nét quê hương, dân tộc</a:t>
            </a:r>
          </a:p>
          <a:p>
            <a:r>
              <a:rPr lang="en-US" sz="3600" smtClean="0">
                <a:latin typeface="Times New Roman" pitchFamily="18" charset="0"/>
                <a:cs typeface="Times New Roman" pitchFamily="18" charset="0"/>
              </a:rPr>
              <a:t>Hạn chế: khó đáp ứng yêu cầu của các đơn hàng lớn, mẫu mã chưa phong phú, đa dạng, chưa đảm bảo tuyệt đối về vệ sinh ATTP…</a:t>
            </a:r>
          </a:p>
          <a:p>
            <a:endParaRPr lang="en-US" smtClean="0"/>
          </a:p>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heckerboard(across)">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riển vọng mô hình trồng dưa lưới tại trang trại Bình Châu | Báo Dân trí"/>
          <p:cNvPicPr>
            <a:picLocks noGrp="1"/>
          </p:cNvPicPr>
          <p:nvPr>
            <p:ph sz="quarter" idx="3"/>
          </p:nvPr>
        </p:nvPicPr>
        <p:blipFill>
          <a:blip r:embed="rId2"/>
          <a:srcRect/>
          <a:stretch>
            <a:fillRect/>
          </a:stretch>
        </p:blipFill>
        <p:spPr bwMode="auto">
          <a:xfrm>
            <a:off x="214282" y="285728"/>
            <a:ext cx="8643998" cy="5929354"/>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Hợp tác xã kiểu mới tiêu biểu: HTX Thanh long Tầm Vu - Cánh chim đầu đàn"/>
          <p:cNvPicPr>
            <a:picLocks noGrp="1"/>
          </p:cNvPicPr>
          <p:nvPr>
            <p:ph sz="quarter" idx="3"/>
          </p:nvPr>
        </p:nvPicPr>
        <p:blipFill>
          <a:blip r:embed="rId2"/>
          <a:srcRect/>
          <a:stretch>
            <a:fillRect/>
          </a:stretch>
        </p:blipFill>
        <p:spPr bwMode="auto">
          <a:xfrm>
            <a:off x="214282" y="214290"/>
            <a:ext cx="8643998" cy="607223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endParaRPr lang="en-US"/>
          </a:p>
        </p:txBody>
      </p:sp>
      <p:sp>
        <p:nvSpPr>
          <p:cNvPr id="3" name="Content Placeholder 2"/>
          <p:cNvSpPr>
            <a:spLocks noGrp="1"/>
          </p:cNvSpPr>
          <p:nvPr>
            <p:ph sz="quarter" idx="1"/>
          </p:nvPr>
        </p:nvSpPr>
        <p:spPr>
          <a:xfrm>
            <a:off x="457200" y="357166"/>
            <a:ext cx="8329642" cy="4214842"/>
          </a:xfrm>
        </p:spPr>
        <p:txBody>
          <a:bodyPr>
            <a:normAutofit/>
          </a:bodyPr>
          <a:lstStyle/>
          <a:p>
            <a:r>
              <a:rPr lang="en-US" sz="2800" smtClean="0">
                <a:latin typeface="Times New Roman" pitchFamily="18" charset="0"/>
                <a:cs typeface="Times New Roman" pitchFamily="18" charset="0"/>
              </a:rPr>
              <a:t>Tính đến thời điểm 31/12/2019 thì có 14.388 HTX, trong đó:</a:t>
            </a:r>
          </a:p>
          <a:p>
            <a:pPr>
              <a:buNone/>
            </a:pPr>
            <a:r>
              <a:rPr lang="en-US" sz="2800" smtClean="0">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Ngành CN- xây dựng </a:t>
            </a:r>
            <a:r>
              <a:rPr lang="en-US" sz="2800" smtClean="0">
                <a:latin typeface="Times New Roman" pitchFamily="18" charset="0"/>
                <a:cs typeface="Times New Roman" pitchFamily="18" charset="0"/>
              </a:rPr>
              <a:t>: 2.614</a:t>
            </a:r>
          </a:p>
          <a:p>
            <a:pPr>
              <a:buNone/>
            </a:pPr>
            <a:r>
              <a:rPr lang="en-US" sz="2800" smtClean="0">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Dịch vụ </a:t>
            </a:r>
            <a:r>
              <a:rPr lang="en-US" sz="2800" smtClean="0">
                <a:latin typeface="Times New Roman" pitchFamily="18" charset="0"/>
                <a:cs typeface="Times New Roman" pitchFamily="18" charset="0"/>
              </a:rPr>
              <a:t>: 4356</a:t>
            </a:r>
          </a:p>
          <a:p>
            <a:pPr>
              <a:buNone/>
            </a:pPr>
            <a:r>
              <a:rPr lang="en-US" sz="2800" smtClean="0">
                <a:latin typeface="Times New Roman" pitchFamily="18" charset="0"/>
                <a:cs typeface="Times New Roman" pitchFamily="18" charset="0"/>
              </a:rPr>
              <a:t>+</a:t>
            </a:r>
            <a:r>
              <a:rPr lang="en-US" sz="2800" smtClean="0">
                <a:solidFill>
                  <a:srgbClr val="FF0000"/>
                </a:solidFill>
                <a:latin typeface="Times New Roman" pitchFamily="18" charset="0"/>
                <a:cs typeface="Times New Roman" pitchFamily="18" charset="0"/>
              </a:rPr>
              <a:t> Nông nghiệp, lâm nghiệp và thủy sản</a:t>
            </a:r>
            <a:r>
              <a:rPr lang="en-US" sz="2800" smtClean="0">
                <a:latin typeface="Times New Roman" pitchFamily="18" charset="0"/>
                <a:cs typeface="Times New Roman" pitchFamily="18" charset="0"/>
              </a:rPr>
              <a:t>: 7.418</a:t>
            </a:r>
            <a:endParaRPr lang="en-US" sz="2800">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mtClean="0"/>
              <a:t>HTX ở huyện Hoài Ân</a:t>
            </a:r>
            <a:endParaRPr lang="en-US"/>
          </a:p>
        </p:txBody>
      </p:sp>
      <p:sp>
        <p:nvSpPr>
          <p:cNvPr id="3" name="Content Placeholder 2"/>
          <p:cNvSpPr>
            <a:spLocks noGrp="1"/>
          </p:cNvSpPr>
          <p:nvPr>
            <p:ph sz="quarter" idx="1"/>
          </p:nvPr>
        </p:nvSpPr>
        <p:spPr/>
        <p:txBody>
          <a:bodyPr/>
          <a:lstStyle/>
          <a:p>
            <a:r>
              <a:rPr lang="en-US" smtClean="0"/>
              <a:t>HTX  Nông nghiệp Ân Tường 1 ( Ngã ba Gò Loi)</a:t>
            </a:r>
            <a:endParaRPr lang="en-US"/>
          </a:p>
        </p:txBody>
      </p:sp>
      <p:sp>
        <p:nvSpPr>
          <p:cNvPr id="4" name="Content Placeholder 3"/>
          <p:cNvSpPr>
            <a:spLocks noGrp="1"/>
          </p:cNvSpPr>
          <p:nvPr>
            <p:ph sz="quarter" idx="2"/>
          </p:nvPr>
        </p:nvSpPr>
        <p:spPr/>
        <p:txBody>
          <a:bodyPr/>
          <a:lstStyle/>
          <a:p>
            <a:r>
              <a:rPr lang="en-US" smtClean="0"/>
              <a:t>HTX Nông Nghiệp Ân Tường 2 ( Phú Hữu 2)</a:t>
            </a:r>
            <a:endParaRPr lang="en-US"/>
          </a:p>
        </p:txBody>
      </p:sp>
      <p:sp>
        <p:nvSpPr>
          <p:cNvPr id="5" name="Content Placeholder 4"/>
          <p:cNvSpPr>
            <a:spLocks noGrp="1"/>
          </p:cNvSpPr>
          <p:nvPr>
            <p:ph sz="quarter" idx="3"/>
          </p:nvPr>
        </p:nvSpPr>
        <p:spPr>
          <a:xfrm>
            <a:off x="457200" y="3071811"/>
            <a:ext cx="4038600" cy="1643074"/>
          </a:xfrm>
        </p:spPr>
        <p:txBody>
          <a:bodyPr/>
          <a:lstStyle/>
          <a:p>
            <a:r>
              <a:rPr lang="en-US" smtClean="0"/>
              <a:t>HTX Ân Nghĩa </a:t>
            </a:r>
            <a:endParaRPr lang="en-US"/>
          </a:p>
        </p:txBody>
      </p:sp>
      <p:sp>
        <p:nvSpPr>
          <p:cNvPr id="6" name="Content Placeholder 5"/>
          <p:cNvSpPr>
            <a:spLocks noGrp="1"/>
          </p:cNvSpPr>
          <p:nvPr>
            <p:ph sz="quarter" idx="4"/>
          </p:nvPr>
        </p:nvSpPr>
        <p:spPr>
          <a:xfrm>
            <a:off x="4286248" y="2857497"/>
            <a:ext cx="4400552" cy="1714512"/>
          </a:xfrm>
        </p:spPr>
        <p:txBody>
          <a:bodyPr/>
          <a:lstStyle/>
          <a:p>
            <a:r>
              <a:rPr lang="en-US" smtClean="0"/>
              <a:t>HTX Thanh niên Hoài Ân</a:t>
            </a:r>
          </a:p>
          <a:p>
            <a:r>
              <a:rPr lang="en-US" smtClean="0"/>
              <a:t>HTX chè ( Gò Loi)</a:t>
            </a:r>
          </a:p>
          <a:p>
            <a:endParaRPr lang="en-US"/>
          </a:p>
        </p:txBody>
      </p:sp>
      <p:sp>
        <p:nvSpPr>
          <p:cNvPr id="8" name="TextBox 7"/>
          <p:cNvSpPr txBox="1"/>
          <p:nvPr/>
        </p:nvSpPr>
        <p:spPr>
          <a:xfrm>
            <a:off x="142844" y="4572008"/>
            <a:ext cx="8143932" cy="954107"/>
          </a:xfrm>
          <a:prstGeom prst="rect">
            <a:avLst/>
          </a:prstGeom>
          <a:noFill/>
        </p:spPr>
        <p:txBody>
          <a:bodyPr wrap="square" rtlCol="0">
            <a:spAutoFit/>
          </a:bodyPr>
          <a:lstStyle/>
          <a:p>
            <a:r>
              <a:rPr lang="en-US" sz="2800" smtClean="0">
                <a:solidFill>
                  <a:srgbClr val="FF0000"/>
                </a:solidFill>
              </a:rPr>
              <a:t>Kinh doanh chủ yếu bên lĩnh vực nông nghiệp: lúa giống, phân bón, nước sạch, cây ăn trái, chè…..</a:t>
            </a:r>
            <a:endParaRPr lang="en-US" sz="2800">
              <a:solidFill>
                <a:srgbClr val="FF0000"/>
              </a:solidFill>
            </a:endParaRP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357158" y="0"/>
            <a:ext cx="8329642" cy="5286388"/>
          </a:xfrm>
        </p:spPr>
        <p:txBody>
          <a:bodyPr>
            <a:normAutofit fontScale="90000"/>
          </a:bodyPr>
          <a:lstStyle/>
          <a:p>
            <a:r>
              <a:rPr lang="en-US" sz="2800" smtClean="0">
                <a:latin typeface="Times New Roman" pitchFamily="18" charset="0"/>
                <a:cs typeface="Times New Roman" pitchFamily="18" charset="0"/>
              </a:rPr>
              <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
            </a:r>
            <a:br>
              <a:rPr lang="en-US" sz="2800" smtClean="0">
                <a:latin typeface="Times New Roman" pitchFamily="18" charset="0"/>
                <a:cs typeface="Times New Roman" pitchFamily="18" charset="0"/>
              </a:rPr>
            </a:br>
            <a:r>
              <a:rPr lang="en-US" sz="3100" b="1" smtClean="0">
                <a:solidFill>
                  <a:srgbClr val="FF0000"/>
                </a:solidFill>
                <a:latin typeface="Times New Roman" pitchFamily="18" charset="0"/>
                <a:cs typeface="Times New Roman" pitchFamily="18" charset="0"/>
              </a:rPr>
              <a:t>*Mô hình kinh tế hợp tác xã</a:t>
            </a:r>
            <a:r>
              <a:rPr lang="en-US" sz="3100" b="1" smtClean="0">
                <a:latin typeface="Times New Roman" pitchFamily="18" charset="0"/>
                <a:cs typeface="Times New Roman" pitchFamily="18" charset="0"/>
              </a:rPr>
              <a:t>:</a:t>
            </a:r>
            <a:r>
              <a:rPr lang="en-US" sz="2800" smtClean="0">
                <a:latin typeface="Times New Roman" pitchFamily="18" charset="0"/>
                <a:cs typeface="Times New Roman" pitchFamily="18" charset="0"/>
              </a:rPr>
              <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
            </a:r>
            <a:br>
              <a:rPr lang="en-US" sz="2800" smtClean="0">
                <a:latin typeface="Times New Roman" pitchFamily="18" charset="0"/>
                <a:cs typeface="Times New Roman" pitchFamily="18" charset="0"/>
              </a:rPr>
            </a:br>
            <a:r>
              <a:rPr lang="en-US" sz="2800" smtClean="0">
                <a:solidFill>
                  <a:srgbClr val="00B050"/>
                </a:solidFill>
                <a:latin typeface="Times New Roman" pitchFamily="18" charset="0"/>
                <a:cs typeface="Times New Roman" pitchFamily="18" charset="0"/>
              </a:rPr>
              <a:t> Mô hình kinh tế HTX được thành lập ít nhất có mấy thành viên? Được thành lập dựa trên cơ sở nào? Mục đích của việc tham gia HTX?</a:t>
            </a:r>
            <a:r>
              <a:rPr lang="en-US" sz="2800" smtClean="0">
                <a:solidFill>
                  <a:srgbClr val="FF0000"/>
                </a:solidFill>
                <a:latin typeface="Times New Roman" pitchFamily="18" charset="0"/>
                <a:cs typeface="Times New Roman" pitchFamily="18" charset="0"/>
              </a:rPr>
              <a:t/>
            </a:r>
            <a:br>
              <a:rPr lang="en-US" sz="2800" smtClean="0">
                <a:solidFill>
                  <a:srgbClr val="FF0000"/>
                </a:solidFill>
                <a:latin typeface="Times New Roman" pitchFamily="18" charset="0"/>
                <a:cs typeface="Times New Roman" pitchFamily="18" charset="0"/>
              </a:rPr>
            </a:br>
            <a:r>
              <a:rPr lang="en-US" sz="2800" smtClean="0">
                <a:latin typeface="Times New Roman" pitchFamily="18" charset="0"/>
                <a:cs typeface="Times New Roman" pitchFamily="18" charset="0"/>
              </a:rPr>
              <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
            </a:r>
            <a:br>
              <a:rPr lang="en-US" sz="2800" smtClean="0">
                <a:latin typeface="Times New Roman" pitchFamily="18" charset="0"/>
                <a:cs typeface="Times New Roman" pitchFamily="18" charset="0"/>
              </a:rPr>
            </a:br>
            <a:endParaRPr lang="en-US" sz="2800">
              <a:latin typeface="Times New Roman" pitchFamily="18" charset="0"/>
              <a:cs typeface="Times New Roman" pitchFamily="18" charset="0"/>
            </a:endParaRPr>
          </a:p>
        </p:txBody>
      </p:sp>
      <p:sp>
        <p:nvSpPr>
          <p:cNvPr id="3" name="TextBox 2"/>
          <p:cNvSpPr txBox="1"/>
          <p:nvPr/>
        </p:nvSpPr>
        <p:spPr>
          <a:xfrm>
            <a:off x="571472" y="3357562"/>
            <a:ext cx="8072494" cy="1569660"/>
          </a:xfrm>
          <a:prstGeom prst="rect">
            <a:avLst/>
          </a:prstGeom>
          <a:noFill/>
        </p:spPr>
        <p:txBody>
          <a:bodyPr wrap="square" rtlCol="0">
            <a:spAutoFit/>
          </a:bodyPr>
          <a:lstStyle/>
          <a:p>
            <a:r>
              <a:rPr lang="en-US" sz="2400" smtClean="0">
                <a:solidFill>
                  <a:srgbClr val="00B050"/>
                </a:solidFill>
                <a:latin typeface="Times New Roman" pitchFamily="18" charset="0"/>
                <a:cs typeface="Times New Roman" pitchFamily="18" charset="0"/>
              </a:rPr>
              <a:t>Ít nhất 7 thành viên, dựa trên tinh thần tự nguyện, tự chủ, tự chịu trách nhiệm, bình đẳng và dân chủ trong quản lí HTX của các thành viên;</a:t>
            </a:r>
            <a:r>
              <a:rPr lang="en-US" sz="2400" smtClean="0">
                <a:solidFill>
                  <a:srgbClr val="00B050"/>
                </a:solidFill>
                <a:latin typeface="Times New Roman" pitchFamily="18" charset="0"/>
                <a:ea typeface="Arial Unicode MS" pitchFamily="34" charset="-128"/>
                <a:cs typeface="Times New Roman" pitchFamily="18" charset="0"/>
              </a:rPr>
              <a:t> Mục đích là hợp tác, tương trợ nhau đem lại quyền lợi cho mỗi cá nhân, tổ chức tham gia vào HTX</a:t>
            </a:r>
            <a:endParaRPr lang="en-US" sz="2400">
              <a:solidFill>
                <a:srgbClr val="00B050"/>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mtClean="0">
                <a:solidFill>
                  <a:srgbClr val="0070C0"/>
                </a:solidFill>
              </a:rPr>
              <a:t>Mô hình kinh tế hợp tác xã</a:t>
            </a:r>
            <a:endParaRPr lang="en-US">
              <a:solidFill>
                <a:srgbClr val="0070C0"/>
              </a:solidFill>
            </a:endParaRPr>
          </a:p>
        </p:txBody>
      </p:sp>
      <p:sp>
        <p:nvSpPr>
          <p:cNvPr id="3" name="Content Placeholder 2"/>
          <p:cNvSpPr>
            <a:spLocks noGrp="1"/>
          </p:cNvSpPr>
          <p:nvPr>
            <p:ph sz="quarter" idx="1"/>
          </p:nvPr>
        </p:nvSpPr>
        <p:spPr>
          <a:xfrm>
            <a:off x="457200" y="1600200"/>
            <a:ext cx="8329642" cy="3900502"/>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lvl="0"/>
            <a:endParaRPr lang="en-US" sz="9600" smtClean="0">
              <a:latin typeface="Arial Unicode MS" pitchFamily="34" charset="-128"/>
              <a:ea typeface="Arial Unicode MS" pitchFamily="34" charset="-128"/>
              <a:cs typeface="Arial Unicode MS" pitchFamily="34" charset="-128"/>
            </a:endParaRPr>
          </a:p>
          <a:p>
            <a:pPr lvl="0">
              <a:lnSpc>
                <a:spcPct val="170000"/>
              </a:lnSpc>
            </a:pPr>
            <a:r>
              <a:rPr lang="en-US" sz="9600" smtClean="0">
                <a:solidFill>
                  <a:srgbClr val="0070C0"/>
                </a:solidFill>
                <a:latin typeface="Times New Roman" pitchFamily="18" charset="0"/>
                <a:ea typeface="Arial Unicode MS" pitchFamily="34" charset="-128"/>
                <a:cs typeface="Times New Roman" pitchFamily="18" charset="0"/>
              </a:rPr>
              <a:t>Vốn sở hữu: Tập thể ( đồng sở hữu)</a:t>
            </a:r>
            <a:endParaRPr lang="en-US" sz="9600" smtClean="0">
              <a:solidFill>
                <a:srgbClr val="0070C0"/>
              </a:solidFill>
              <a:latin typeface="Times New Roman" pitchFamily="18" charset="0"/>
              <a:ea typeface="Arial Unicode MS" pitchFamily="34" charset="-128"/>
              <a:cs typeface="Times New Roman" pitchFamily="18" charset="0"/>
            </a:endParaRPr>
          </a:p>
          <a:p>
            <a:pPr lvl="0">
              <a:lnSpc>
                <a:spcPct val="170000"/>
              </a:lnSpc>
            </a:pPr>
            <a:r>
              <a:rPr lang="en-US" sz="9600" smtClean="0">
                <a:solidFill>
                  <a:srgbClr val="0070C0"/>
                </a:solidFill>
                <a:latin typeface="Times New Roman" pitchFamily="18" charset="0"/>
                <a:ea typeface="Arial Unicode MS" pitchFamily="34" charset="-128"/>
                <a:cs typeface="Times New Roman" pitchFamily="18" charset="0"/>
              </a:rPr>
              <a:t>Được thành lập ít nhất là 7 thành viên</a:t>
            </a:r>
            <a:endParaRPr lang="en-US" sz="9600" smtClean="0">
              <a:solidFill>
                <a:srgbClr val="0070C0"/>
              </a:solidFill>
              <a:latin typeface="Times New Roman" pitchFamily="18" charset="0"/>
              <a:ea typeface="Arial Unicode MS" pitchFamily="34" charset="-128"/>
              <a:cs typeface="Times New Roman" pitchFamily="18" charset="0"/>
            </a:endParaRPr>
          </a:p>
          <a:p>
            <a:pPr lvl="0">
              <a:lnSpc>
                <a:spcPct val="170000"/>
              </a:lnSpc>
            </a:pPr>
            <a:r>
              <a:rPr lang="en-US" sz="9600" smtClean="0">
                <a:solidFill>
                  <a:srgbClr val="0070C0"/>
                </a:solidFill>
                <a:latin typeface="Times New Roman" pitchFamily="18" charset="0"/>
                <a:ea typeface="Arial Unicode MS" pitchFamily="34" charset="-128"/>
                <a:cs typeface="Times New Roman" pitchFamily="18" charset="0"/>
              </a:rPr>
              <a:t>Dựa trên </a:t>
            </a:r>
            <a:r>
              <a:rPr lang="en-US" sz="9600" smtClean="0">
                <a:solidFill>
                  <a:srgbClr val="0070C0"/>
                </a:solidFill>
                <a:latin typeface="Times New Roman" pitchFamily="18" charset="0"/>
                <a:ea typeface="Arial Unicode MS" pitchFamily="34" charset="-128"/>
                <a:cs typeface="Times New Roman" pitchFamily="18" charset="0"/>
              </a:rPr>
              <a:t>tinh thần tự </a:t>
            </a:r>
            <a:r>
              <a:rPr lang="en-US" sz="9600" smtClean="0">
                <a:solidFill>
                  <a:srgbClr val="0070C0"/>
                </a:solidFill>
                <a:latin typeface="Times New Roman" pitchFamily="18" charset="0"/>
                <a:ea typeface="Arial Unicode MS" pitchFamily="34" charset="-128"/>
                <a:cs typeface="Times New Roman" pitchFamily="18" charset="0"/>
              </a:rPr>
              <a:t>nguyện</a:t>
            </a:r>
            <a:endParaRPr lang="en-US" sz="9600" smtClean="0">
              <a:solidFill>
                <a:srgbClr val="0070C0"/>
              </a:solidFill>
              <a:latin typeface="Times New Roman" pitchFamily="18" charset="0"/>
              <a:ea typeface="Arial Unicode MS" pitchFamily="34" charset="-128"/>
              <a:cs typeface="Times New Roman" pitchFamily="18" charset="0"/>
            </a:endParaRPr>
          </a:p>
          <a:p>
            <a:pPr marL="0" lvl="0" indent="0" fontAlgn="ctr">
              <a:lnSpc>
                <a:spcPct val="170000"/>
              </a:lnSpc>
              <a:spcBef>
                <a:spcPct val="0"/>
              </a:spcBef>
              <a:spcAft>
                <a:spcPct val="0"/>
              </a:spcAft>
              <a:buClrTx/>
              <a:buSzTx/>
              <a:buFont typeface="Arial" pitchFamily="34" charset="0"/>
              <a:buChar char="•"/>
            </a:pPr>
            <a:r>
              <a:rPr lang="en-US" sz="9600" smtClean="0">
                <a:solidFill>
                  <a:srgbClr val="0070C0"/>
                </a:solidFill>
                <a:latin typeface="Times New Roman" pitchFamily="18" charset="0"/>
                <a:ea typeface="Arial Unicode MS" pitchFamily="34" charset="-128"/>
                <a:cs typeface="Times New Roman" pitchFamily="18" charset="0"/>
              </a:rPr>
              <a:t> </a:t>
            </a:r>
            <a:r>
              <a:rPr lang="en-US" sz="9600" smtClean="0">
                <a:solidFill>
                  <a:srgbClr val="0070C0"/>
                </a:solidFill>
                <a:latin typeface="Times New Roman" pitchFamily="18" charset="0"/>
                <a:ea typeface="Arial Unicode MS" pitchFamily="34" charset="-128"/>
                <a:cs typeface="Times New Roman" pitchFamily="18" charset="0"/>
              </a:rPr>
              <a:t>Mục đích: tương </a:t>
            </a:r>
            <a:r>
              <a:rPr lang="en-US" sz="9600" smtClean="0">
                <a:solidFill>
                  <a:srgbClr val="0070C0"/>
                </a:solidFill>
                <a:latin typeface="Times New Roman" pitchFamily="18" charset="0"/>
                <a:ea typeface="Arial Unicode MS" pitchFamily="34" charset="-128"/>
                <a:cs typeface="Times New Roman" pitchFamily="18" charset="0"/>
              </a:rPr>
              <a:t>trợ nhau</a:t>
            </a:r>
            <a:r>
              <a:rPr lang="en-US" sz="9600" smtClean="0">
                <a:solidFill>
                  <a:srgbClr val="0070C0"/>
                </a:solidFill>
                <a:latin typeface="Times New Roman" pitchFamily="18" charset="0"/>
                <a:ea typeface="Arial Unicode MS" pitchFamily="34" charset="-128"/>
                <a:cs typeface="Times New Roman" pitchFamily="18" charset="0"/>
              </a:rPr>
              <a:t>, hợp tác lẫn nhau trong hoạt động sx, kd và đem lại lợi nhuận cho các thành viên</a:t>
            </a:r>
            <a:endParaRPr lang="en-US" sz="9600" smtClean="0">
              <a:solidFill>
                <a:srgbClr val="0070C0"/>
              </a:solidFill>
              <a:latin typeface="Times New Roman" pitchFamily="18" charset="0"/>
              <a:ea typeface="Arial Unicode MS" pitchFamily="34" charset="-128"/>
              <a:cs typeface="Times New Roman" pitchFamily="18" charset="0"/>
            </a:endParaRPr>
          </a:p>
          <a:p>
            <a:pPr marL="0" indent="0" fontAlgn="ctr">
              <a:lnSpc>
                <a:spcPct val="170000"/>
              </a:lnSpc>
              <a:spcBef>
                <a:spcPct val="0"/>
              </a:spcBef>
              <a:spcAft>
                <a:spcPct val="0"/>
              </a:spcAft>
              <a:buClrTx/>
              <a:buSzTx/>
              <a:buFont typeface="Arial" pitchFamily="34" charset="0"/>
              <a:buChar char="•"/>
            </a:pPr>
            <a:r>
              <a:rPr lang="en-US" sz="9600" smtClean="0">
                <a:solidFill>
                  <a:srgbClr val="0070C0"/>
                </a:solidFill>
                <a:latin typeface="Times New Roman" pitchFamily="18" charset="0"/>
                <a:cs typeface="Times New Roman" pitchFamily="18" charset="0"/>
              </a:rPr>
              <a:t> Lĩnh vực hoạt động đa ngành, đa nghề</a:t>
            </a:r>
          </a:p>
          <a:p>
            <a:pPr marL="0" lvl="0" indent="0" fontAlgn="ctr">
              <a:spcBef>
                <a:spcPct val="0"/>
              </a:spcBef>
              <a:spcAft>
                <a:spcPct val="0"/>
              </a:spcAft>
              <a:buClrTx/>
              <a:buSzTx/>
              <a:buFont typeface="Arial" pitchFamily="34" charset="0"/>
              <a:buChar char="•"/>
            </a:pPr>
            <a:endParaRPr lang="en-US" sz="8000" smtClean="0">
              <a:solidFill>
                <a:srgbClr val="0070C0"/>
              </a:solidFill>
              <a:latin typeface="Times New Roman" pitchFamily="18" charset="0"/>
              <a:ea typeface="Arial Unicode MS" pitchFamily="34" charset="-128"/>
              <a:cs typeface="Times New Roman" pitchFamily="18" charset="0"/>
            </a:endParaRPr>
          </a:p>
          <a:p>
            <a:pPr lvl="0"/>
            <a:endParaRPr lang="en-US" sz="4500" smtClean="0">
              <a:solidFill>
                <a:srgbClr val="0070C0"/>
              </a:solidFill>
              <a:latin typeface="Times New Roman" pitchFamily="18" charset="0"/>
              <a:ea typeface="Arial Unicode MS" pitchFamily="34" charset="-128"/>
              <a:cs typeface="Times New Roman" pitchFamily="18" charset="0"/>
            </a:endParaRPr>
          </a:p>
          <a:p>
            <a:endParaRPr lang="en-US"/>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4282" y="714356"/>
            <a:ext cx="8643998" cy="371477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buNone/>
            </a:pPr>
            <a:r>
              <a:rPr lang="en-US" sz="2800" smtClean="0">
                <a:solidFill>
                  <a:srgbClr val="FFFF00"/>
                </a:solidFill>
                <a:latin typeface="Times New Roman" pitchFamily="18" charset="0"/>
                <a:cs typeface="Times New Roman" pitchFamily="18" charset="0"/>
              </a:rPr>
              <a:t>* Các loại hình DN:</a:t>
            </a:r>
          </a:p>
          <a:p>
            <a:pPr>
              <a:buNone/>
            </a:pPr>
            <a:r>
              <a:rPr lang="en-US" sz="2800" smtClean="0">
                <a:latin typeface="Times New Roman" pitchFamily="18" charset="0"/>
                <a:cs typeface="Times New Roman" pitchFamily="18" charset="0"/>
              </a:rPr>
              <a:t>+ DN nhà nước</a:t>
            </a:r>
          </a:p>
          <a:p>
            <a:pPr>
              <a:buNone/>
            </a:pPr>
            <a:r>
              <a:rPr lang="en-US" sz="2800" smtClean="0">
                <a:latin typeface="Times New Roman" pitchFamily="18" charset="0"/>
                <a:cs typeface="Times New Roman" pitchFamily="18" charset="0"/>
              </a:rPr>
              <a:t>+ DN tư nhân</a:t>
            </a:r>
          </a:p>
          <a:p>
            <a:pPr>
              <a:buNone/>
            </a:pPr>
            <a:r>
              <a:rPr lang="en-US" sz="2800" smtClean="0">
                <a:latin typeface="Times New Roman" pitchFamily="18" charset="0"/>
                <a:cs typeface="Times New Roman" pitchFamily="18" charset="0"/>
              </a:rPr>
              <a:t>+ Công ty TNHH một thành viên</a:t>
            </a:r>
          </a:p>
          <a:p>
            <a:pPr>
              <a:buNone/>
            </a:pPr>
            <a:r>
              <a:rPr lang="en-US" sz="2800" smtClean="0">
                <a:latin typeface="Times New Roman" pitchFamily="18" charset="0"/>
                <a:cs typeface="Times New Roman" pitchFamily="18" charset="0"/>
              </a:rPr>
              <a:t>+ Công ty TNHH hai thành viên</a:t>
            </a:r>
          </a:p>
          <a:p>
            <a:pPr>
              <a:buNone/>
            </a:pPr>
            <a:r>
              <a:rPr lang="en-US" sz="2800" smtClean="0">
                <a:latin typeface="Times New Roman" pitchFamily="18" charset="0"/>
                <a:cs typeface="Times New Roman" pitchFamily="18" charset="0"/>
              </a:rPr>
              <a:t>+ Công ty cổ phần.</a:t>
            </a:r>
          </a:p>
          <a:p>
            <a:pPr algn="ctr"/>
            <a:endParaRPr lang="en-US"/>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mtClean="0"/>
              <a:t>Các loại hình DN:</a:t>
            </a:r>
            <a:endParaRPr lang="en-US"/>
          </a:p>
        </p:txBody>
      </p:sp>
      <p:graphicFrame>
        <p:nvGraphicFramePr>
          <p:cNvPr id="9" name="Table 8"/>
          <p:cNvGraphicFramePr>
            <a:graphicFrameLocks noGrp="1"/>
          </p:cNvGraphicFramePr>
          <p:nvPr/>
        </p:nvGraphicFramePr>
        <p:xfrm>
          <a:off x="214282" y="1397000"/>
          <a:ext cx="8929718" cy="6009664"/>
        </p:xfrm>
        <a:graphic>
          <a:graphicData uri="http://schemas.openxmlformats.org/drawingml/2006/table">
            <a:tbl>
              <a:tblPr firstRow="1" bandRow="1">
                <a:tableStyleId>{5C22544A-7EE6-4342-B048-85BDC9FD1C3A}</a:tableStyleId>
              </a:tblPr>
              <a:tblGrid>
                <a:gridCol w="4503037"/>
                <a:gridCol w="4426681"/>
              </a:tblGrid>
              <a:tr h="518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Loại hình doanh nghiệp</a:t>
                      </a:r>
                      <a:endParaRPr kumimoji="0" lang="en-US" sz="18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Đặc điểm</a:t>
                      </a:r>
                    </a:p>
                    <a:p>
                      <a:endParaRPr lang="en-US"/>
                    </a:p>
                  </a:txBody>
                  <a:tcPr/>
                </a:tc>
              </a:tr>
              <a:tr h="1086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smtClean="0">
                          <a:ln>
                            <a:noFill/>
                          </a:ln>
                          <a:solidFill>
                            <a:srgbClr val="0000CC"/>
                          </a:solidFill>
                          <a:effectLst/>
                          <a:latin typeface="Arial Unicode MS" pitchFamily="34" charset="-128"/>
                          <a:ea typeface="Arial Unicode MS" pitchFamily="34" charset="-128"/>
                          <a:cs typeface="Arial Unicode MS" pitchFamily="34" charset="-128"/>
                        </a:rPr>
                        <a:t>Doanh nghiệp nhà nước</a:t>
                      </a:r>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smtClean="0">
                          <a:ln>
                            <a:noFill/>
                          </a:ln>
                          <a:solidFill>
                            <a:srgbClr val="0000CC"/>
                          </a:solidFill>
                          <a:effectLst/>
                          <a:latin typeface="Arial Unicode MS" pitchFamily="34" charset="-128"/>
                          <a:ea typeface="Arial Unicode MS" pitchFamily="34" charset="-128"/>
                          <a:cs typeface="Arial Unicode MS" pitchFamily="34" charset="-128"/>
                        </a:rPr>
                        <a:t>Vốn sở hữu 100% của NN hoặc vốn sở hữu của NN từ 50% trở lên; NN và các tổ chức, cá nhân phải chịu trách nhiệm pháp lí trước PL về toàn bộ hoạt động của công ty</a:t>
                      </a:r>
                    </a:p>
                    <a:p>
                      <a:endParaRPr lang="en-US"/>
                    </a:p>
                  </a:txBody>
                  <a:tcPr/>
                </a:tc>
              </a:tr>
              <a:tr h="1185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smtClean="0">
                          <a:ln>
                            <a:noFill/>
                          </a:ln>
                          <a:solidFill>
                            <a:srgbClr val="FF3300"/>
                          </a:solidFill>
                          <a:effectLst/>
                          <a:latin typeface="Arial Unicode MS" pitchFamily="34" charset="-128"/>
                          <a:ea typeface="Arial Unicode MS" pitchFamily="34" charset="-128"/>
                          <a:cs typeface="Arial Unicode MS" pitchFamily="34" charset="-128"/>
                        </a:rPr>
                        <a:t>Doanh nghiệp tư nhân</a:t>
                      </a:r>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smtClean="0">
                          <a:ln>
                            <a:noFill/>
                          </a:ln>
                          <a:solidFill>
                            <a:srgbClr val="FF3300"/>
                          </a:solidFill>
                          <a:effectLst/>
                          <a:latin typeface="Arial Unicode MS" pitchFamily="34" charset="-128"/>
                          <a:ea typeface="Arial Unicode MS" pitchFamily="34" charset="-128"/>
                          <a:cs typeface="Arial Unicode MS" pitchFamily="34" charset="-128"/>
                        </a:rPr>
                        <a:t>Là doanh nghiệp do một cá nhân làm chủ và tự chịu trách nhiệm trước pháp luật về mọi hoạt động của doanh nghiệp.</a:t>
                      </a:r>
                    </a:p>
                    <a:p>
                      <a:endParaRPr lang="en-US"/>
                    </a:p>
                  </a:txBody>
                  <a:tcPr/>
                </a:tc>
              </a:tr>
              <a:tr h="740767">
                <a:tc>
                  <a:txBody>
                    <a:bodyPr/>
                    <a:lstStyle/>
                    <a:p>
                      <a:r>
                        <a:rPr lang="en-US" smtClean="0"/>
                        <a:t>Công</a:t>
                      </a:r>
                      <a:r>
                        <a:rPr lang="en-US" baseline="0" smtClean="0"/>
                        <a:t> ty TNHH một thành viên</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smtClean="0">
                          <a:ln>
                            <a:noFill/>
                          </a:ln>
                          <a:solidFill>
                            <a:srgbClr val="0000CC"/>
                          </a:solidFill>
                          <a:effectLst/>
                          <a:latin typeface="Arial Unicode MS" pitchFamily="34" charset="-128"/>
                          <a:ea typeface="Arial Unicode MS" pitchFamily="34" charset="-128"/>
                          <a:cs typeface="Arial Unicode MS" pitchFamily="34" charset="-128"/>
                        </a:rPr>
                        <a:t>Là doanh nghiệp do một tổ chức hoặc một cá nhân làm chủ sở hữu; cá nhân, tổ chức đó </a:t>
                      </a:r>
                      <a:r>
                        <a:rPr kumimoji="0" lang="en-US" sz="1800" b="0" i="0" u="none" strike="noStrike" cap="none" normalizeH="0" baseline="0" smtClean="0">
                          <a:ln>
                            <a:noFill/>
                          </a:ln>
                          <a:solidFill>
                            <a:srgbClr val="002060"/>
                          </a:solidFill>
                          <a:effectLst/>
                          <a:latin typeface="Arial Unicode MS" pitchFamily="34" charset="-128"/>
                          <a:ea typeface="Arial Unicode MS" pitchFamily="34" charset="-128"/>
                          <a:cs typeface="Arial Unicode MS" pitchFamily="34" charset="-128"/>
                        </a:rPr>
                        <a:t>chịu trách nhiệm trước pháp luật về mọi hoạt động của doanh nghiệp</a:t>
                      </a:r>
                    </a:p>
                    <a:p>
                      <a:endParaRPr lang="en-US"/>
                    </a:p>
                  </a:txBody>
                  <a:tcPr/>
                </a:tc>
              </a:tr>
              <a:tr h="616261">
                <a:tc>
                  <a:txBody>
                    <a:bodyPr/>
                    <a:lstStyle/>
                    <a:p>
                      <a:endParaRPr lang="en-US"/>
                    </a:p>
                  </a:txBody>
                  <a:tcPr/>
                </a:tc>
                <a:tc>
                  <a:txBody>
                    <a:bodyPr/>
                    <a:lstStyle/>
                    <a:p>
                      <a:endParaRPr lang="en-US"/>
                    </a:p>
                  </a:txBody>
                  <a:tcPr/>
                </a:tc>
              </a:tr>
              <a:tr h="760443">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a:tc>
                <a:tc>
                  <a:txBody>
                    <a:bodyPr/>
                    <a:lstStyle/>
                    <a:p>
                      <a:endParaRPr lang="en-US"/>
                    </a:p>
                  </a:txBody>
                  <a:tcPr/>
                </a:tc>
              </a:tr>
            </a:tbl>
          </a:graphicData>
        </a:graphic>
      </p:graphicFrame>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sz="quarter"/>
          </p:nvPr>
        </p:nvSpPr>
        <p:spPr>
          <a:xfrm>
            <a:off x="276225" y="187326"/>
            <a:ext cx="8362950" cy="627063"/>
          </a:xfrm>
        </p:spPr>
        <p:txBody>
          <a:bodyPr>
            <a:normAutofit fontScale="90000"/>
          </a:bodyPr>
          <a:lstStyle/>
          <a:p>
            <a:r>
              <a:rPr lang="en-US" sz="3500" smtClean="0"/>
              <a:t>Sản xuất kinh doanh và vai trò của sản xuất kinh doanh</a:t>
            </a:r>
          </a:p>
        </p:txBody>
      </p:sp>
      <p:sp>
        <p:nvSpPr>
          <p:cNvPr id="47108" name="AutoShape 3"/>
          <p:cNvSpPr>
            <a:spLocks noChangeArrowheads="1"/>
          </p:cNvSpPr>
          <p:nvPr/>
        </p:nvSpPr>
        <p:spPr bwMode="gray">
          <a:xfrm>
            <a:off x="457200" y="4356100"/>
            <a:ext cx="2543175" cy="2209800"/>
          </a:xfrm>
          <a:prstGeom prst="roundRect">
            <a:avLst>
              <a:gd name="adj" fmla="val 12699"/>
            </a:avLst>
          </a:prstGeom>
          <a:solidFill>
            <a:schemeClr val="accent1"/>
          </a:solidFill>
          <a:ln w="9525" algn="ctr">
            <a:noFill/>
            <a:round/>
            <a:headEnd/>
            <a:tailEnd/>
          </a:ln>
        </p:spPr>
        <p:txBody>
          <a:bodyPr wrap="none" anchor="ctr"/>
          <a:lstStyle/>
          <a:p>
            <a:endParaRPr lang="vi-VN"/>
          </a:p>
        </p:txBody>
      </p:sp>
      <p:sp>
        <p:nvSpPr>
          <p:cNvPr id="47109" name="Text Box 4"/>
          <p:cNvSpPr txBox="1">
            <a:spLocks noChangeArrowheads="1"/>
          </p:cNvSpPr>
          <p:nvPr/>
        </p:nvSpPr>
        <p:spPr bwMode="gray">
          <a:xfrm>
            <a:off x="3493294" y="3014664"/>
            <a:ext cx="1905000" cy="1708160"/>
          </a:xfrm>
          <a:prstGeom prst="rect">
            <a:avLst/>
          </a:prstGeom>
          <a:noFill/>
          <a:ln w="9525" algn="ctr">
            <a:noFill/>
            <a:miter lim="800000"/>
            <a:headEnd/>
            <a:tailEnd/>
          </a:ln>
        </p:spPr>
        <p:txBody>
          <a:bodyPr>
            <a:spAutoFit/>
          </a:bodyPr>
          <a:lstStyle/>
          <a:p>
            <a:pPr algn="ctr">
              <a:spcBef>
                <a:spcPct val="50000"/>
              </a:spcBef>
            </a:pPr>
            <a:r>
              <a:rPr lang="en-US" sz="3000"/>
              <a:t>Sản xuất </a:t>
            </a:r>
          </a:p>
          <a:p>
            <a:pPr algn="ctr">
              <a:spcBef>
                <a:spcPct val="50000"/>
              </a:spcBef>
            </a:pPr>
            <a:r>
              <a:rPr lang="en-US" sz="3000"/>
              <a:t>kinh doanh</a:t>
            </a:r>
          </a:p>
        </p:txBody>
      </p:sp>
      <p:sp>
        <p:nvSpPr>
          <p:cNvPr id="47110" name="AutoShape 5"/>
          <p:cNvSpPr>
            <a:spLocks noChangeArrowheads="1"/>
          </p:cNvSpPr>
          <p:nvPr/>
        </p:nvSpPr>
        <p:spPr bwMode="gray">
          <a:xfrm>
            <a:off x="510779" y="4784726"/>
            <a:ext cx="2408634" cy="1617663"/>
          </a:xfrm>
          <a:prstGeom prst="roundRect">
            <a:avLst>
              <a:gd name="adj" fmla="val 16667"/>
            </a:avLst>
          </a:prstGeom>
          <a:solidFill>
            <a:srgbClr val="FFFFFF"/>
          </a:solidFill>
          <a:ln w="9525">
            <a:noFill/>
            <a:round/>
            <a:headEnd/>
            <a:tailEnd/>
          </a:ln>
          <a:effectLst>
            <a:prstShdw prst="shdw17" dist="17961" dir="13500000">
              <a:srgbClr val="999999"/>
            </a:prstShdw>
          </a:effectLst>
        </p:spPr>
        <p:txBody>
          <a:bodyPr wrap="none" anchor="ctr"/>
          <a:lstStyle/>
          <a:p>
            <a:endParaRPr lang="vi-VN"/>
          </a:p>
        </p:txBody>
      </p:sp>
      <p:sp>
        <p:nvSpPr>
          <p:cNvPr id="47111" name="Text Box 18"/>
          <p:cNvSpPr txBox="1">
            <a:spLocks noChangeArrowheads="1"/>
          </p:cNvSpPr>
          <p:nvPr/>
        </p:nvSpPr>
        <p:spPr bwMode="white">
          <a:xfrm>
            <a:off x="913210" y="4379914"/>
            <a:ext cx="1650206" cy="396875"/>
          </a:xfrm>
          <a:prstGeom prst="rect">
            <a:avLst/>
          </a:prstGeom>
          <a:noFill/>
          <a:ln w="9525" algn="ctr">
            <a:noFill/>
            <a:miter lim="800000"/>
            <a:headEnd/>
            <a:tailEnd/>
          </a:ln>
        </p:spPr>
        <p:txBody>
          <a:bodyPr>
            <a:spAutoFit/>
          </a:bodyPr>
          <a:lstStyle/>
          <a:p>
            <a:pPr algn="ctr">
              <a:spcBef>
                <a:spcPct val="50000"/>
              </a:spcBef>
            </a:pPr>
            <a:r>
              <a:rPr lang="en-US" sz="2000" b="1">
                <a:solidFill>
                  <a:srgbClr val="FFFFFF"/>
                </a:solidFill>
              </a:rPr>
              <a:t>Vai trò</a:t>
            </a:r>
          </a:p>
        </p:txBody>
      </p:sp>
      <p:sp>
        <p:nvSpPr>
          <p:cNvPr id="47112" name="Text Box 9"/>
          <p:cNvSpPr txBox="1">
            <a:spLocks noChangeArrowheads="1"/>
          </p:cNvSpPr>
          <p:nvPr/>
        </p:nvSpPr>
        <p:spPr bwMode="gray">
          <a:xfrm>
            <a:off x="552450" y="4862514"/>
            <a:ext cx="2315766" cy="1631216"/>
          </a:xfrm>
          <a:prstGeom prst="rect">
            <a:avLst/>
          </a:prstGeom>
          <a:noFill/>
          <a:ln w="9525" algn="ctr">
            <a:noFill/>
            <a:miter lim="800000"/>
            <a:headEnd/>
            <a:tailEnd/>
          </a:ln>
        </p:spPr>
        <p:txBody>
          <a:bodyPr>
            <a:spAutoFit/>
          </a:bodyPr>
          <a:lstStyle/>
          <a:p>
            <a:pPr eaLnBrk="0" hangingPunct="0"/>
            <a:r>
              <a:rPr lang="en-US" sz="2500" smtClean="0">
                <a:latin typeface="Arial Unicode MS" pitchFamily="34" charset="-128"/>
                <a:ea typeface="Arial Unicode MS" pitchFamily="34" charset="-128"/>
                <a:cs typeface="Arial Unicode MS" pitchFamily="34" charset="-128"/>
              </a:rPr>
              <a:t>Tạo ra </a:t>
            </a:r>
            <a:r>
              <a:rPr lang="en-US" sz="2500">
                <a:latin typeface="Arial Unicode MS" pitchFamily="34" charset="-128"/>
                <a:ea typeface="Arial Unicode MS" pitchFamily="34" charset="-128"/>
                <a:cs typeface="Arial Unicode MS" pitchFamily="34" charset="-128"/>
              </a:rPr>
              <a:t>thu nhập cho chủ thể sản xuất kinh doanh</a:t>
            </a:r>
            <a:r>
              <a:rPr lang="vi-VN" sz="2500">
                <a:latin typeface="Arial Unicode MS" pitchFamily="34" charset="-128"/>
                <a:ea typeface="Arial Unicode MS" pitchFamily="34" charset="-128"/>
                <a:cs typeface="Arial Unicode MS" pitchFamily="34" charset="-128"/>
              </a:rPr>
              <a:t> </a:t>
            </a:r>
            <a:endParaRPr lang="en-US" sz="2500">
              <a:latin typeface="Arial Unicode MS" pitchFamily="34" charset="-128"/>
              <a:ea typeface="Arial Unicode MS" pitchFamily="34" charset="-128"/>
              <a:cs typeface="Arial Unicode MS" pitchFamily="34" charset="-128"/>
            </a:endParaRPr>
          </a:p>
        </p:txBody>
      </p:sp>
      <p:sp>
        <p:nvSpPr>
          <p:cNvPr id="47113" name="AutoShape 8"/>
          <p:cNvSpPr>
            <a:spLocks noChangeArrowheads="1"/>
          </p:cNvSpPr>
          <p:nvPr/>
        </p:nvSpPr>
        <p:spPr bwMode="gray">
          <a:xfrm>
            <a:off x="391716" y="1155700"/>
            <a:ext cx="2543175" cy="2228850"/>
          </a:xfrm>
          <a:prstGeom prst="roundRect">
            <a:avLst>
              <a:gd name="adj" fmla="val 12699"/>
            </a:avLst>
          </a:prstGeom>
          <a:solidFill>
            <a:schemeClr val="folHlink"/>
          </a:solidFill>
          <a:ln w="9525" algn="ctr">
            <a:noFill/>
            <a:round/>
            <a:headEnd/>
            <a:tailEnd/>
          </a:ln>
        </p:spPr>
        <p:txBody>
          <a:bodyPr wrap="none" anchor="ctr"/>
          <a:lstStyle/>
          <a:p>
            <a:endParaRPr lang="vi-VN"/>
          </a:p>
        </p:txBody>
      </p:sp>
      <p:sp>
        <p:nvSpPr>
          <p:cNvPr id="47114" name="AutoShape 9"/>
          <p:cNvSpPr>
            <a:spLocks noChangeArrowheads="1"/>
          </p:cNvSpPr>
          <p:nvPr/>
        </p:nvSpPr>
        <p:spPr bwMode="gray">
          <a:xfrm>
            <a:off x="434578" y="1584326"/>
            <a:ext cx="2408634" cy="1552575"/>
          </a:xfrm>
          <a:prstGeom prst="roundRect">
            <a:avLst>
              <a:gd name="adj" fmla="val 16667"/>
            </a:avLst>
          </a:prstGeom>
          <a:solidFill>
            <a:srgbClr val="FFFFFF"/>
          </a:solidFill>
          <a:ln w="9525">
            <a:noFill/>
            <a:round/>
            <a:headEnd/>
            <a:tailEnd/>
          </a:ln>
          <a:effectLst>
            <a:prstShdw prst="shdw17" dist="17961" dir="13500000">
              <a:srgbClr val="999999"/>
            </a:prstShdw>
          </a:effectLst>
        </p:spPr>
        <p:txBody>
          <a:bodyPr wrap="none" anchor="ctr"/>
          <a:lstStyle/>
          <a:p>
            <a:endParaRPr lang="vi-VN"/>
          </a:p>
        </p:txBody>
      </p:sp>
      <p:sp>
        <p:nvSpPr>
          <p:cNvPr id="47115" name="Text Box 18"/>
          <p:cNvSpPr txBox="1">
            <a:spLocks noChangeArrowheads="1"/>
          </p:cNvSpPr>
          <p:nvPr/>
        </p:nvSpPr>
        <p:spPr bwMode="white">
          <a:xfrm>
            <a:off x="847726" y="1179514"/>
            <a:ext cx="1650206" cy="396875"/>
          </a:xfrm>
          <a:prstGeom prst="rect">
            <a:avLst/>
          </a:prstGeom>
          <a:noFill/>
          <a:ln w="9525" algn="ctr">
            <a:noFill/>
            <a:miter lim="800000"/>
            <a:headEnd/>
            <a:tailEnd/>
          </a:ln>
        </p:spPr>
        <p:txBody>
          <a:bodyPr>
            <a:spAutoFit/>
          </a:bodyPr>
          <a:lstStyle/>
          <a:p>
            <a:pPr algn="ctr">
              <a:spcBef>
                <a:spcPct val="50000"/>
              </a:spcBef>
            </a:pPr>
            <a:r>
              <a:rPr lang="en-US" sz="2000" b="1">
                <a:solidFill>
                  <a:srgbClr val="FFFFFF"/>
                </a:solidFill>
              </a:rPr>
              <a:t>Vai trò</a:t>
            </a:r>
          </a:p>
        </p:txBody>
      </p:sp>
      <p:sp>
        <p:nvSpPr>
          <p:cNvPr id="47116" name="Text Box 9"/>
          <p:cNvSpPr txBox="1">
            <a:spLocks noChangeArrowheads="1"/>
          </p:cNvSpPr>
          <p:nvPr/>
        </p:nvSpPr>
        <p:spPr bwMode="gray">
          <a:xfrm>
            <a:off x="507206" y="1795464"/>
            <a:ext cx="2315766" cy="1631216"/>
          </a:xfrm>
          <a:prstGeom prst="rect">
            <a:avLst/>
          </a:prstGeom>
          <a:noFill/>
          <a:ln w="9525" algn="ctr">
            <a:noFill/>
            <a:miter lim="800000"/>
            <a:headEnd/>
            <a:tailEnd/>
          </a:ln>
        </p:spPr>
        <p:txBody>
          <a:bodyPr>
            <a:spAutoFit/>
          </a:bodyPr>
          <a:lstStyle/>
          <a:p>
            <a:pPr eaLnBrk="0" hangingPunct="0"/>
            <a:r>
              <a:rPr lang="en-US" sz="2500" smtClean="0">
                <a:latin typeface="Arial Unicode MS" pitchFamily="34" charset="-128"/>
                <a:ea typeface="Arial Unicode MS" pitchFamily="34" charset="-128"/>
                <a:cs typeface="Arial Unicode MS" pitchFamily="34" charset="-128"/>
              </a:rPr>
              <a:t>Góp phần </a:t>
            </a:r>
            <a:r>
              <a:rPr lang="en-US" sz="2500">
                <a:latin typeface="Arial Unicode MS" pitchFamily="34" charset="-128"/>
                <a:ea typeface="Arial Unicode MS" pitchFamily="34" charset="-128"/>
                <a:cs typeface="Arial Unicode MS" pitchFamily="34" charset="-128"/>
              </a:rPr>
              <a:t>quyết việc làm cho người lao động </a:t>
            </a:r>
          </a:p>
        </p:txBody>
      </p:sp>
      <p:sp>
        <p:nvSpPr>
          <p:cNvPr id="47117" name="AutoShape 12"/>
          <p:cNvSpPr>
            <a:spLocks noChangeArrowheads="1"/>
          </p:cNvSpPr>
          <p:nvPr/>
        </p:nvSpPr>
        <p:spPr bwMode="gray">
          <a:xfrm>
            <a:off x="6137673" y="4325939"/>
            <a:ext cx="2701528" cy="2359025"/>
          </a:xfrm>
          <a:prstGeom prst="roundRect">
            <a:avLst>
              <a:gd name="adj" fmla="val 12699"/>
            </a:avLst>
          </a:prstGeom>
          <a:solidFill>
            <a:schemeClr val="hlink"/>
          </a:solidFill>
          <a:ln w="9525" algn="ctr">
            <a:noFill/>
            <a:round/>
            <a:headEnd/>
            <a:tailEnd/>
          </a:ln>
        </p:spPr>
        <p:txBody>
          <a:bodyPr wrap="none" anchor="ctr"/>
          <a:lstStyle/>
          <a:p>
            <a:endParaRPr lang="vi-VN"/>
          </a:p>
        </p:txBody>
      </p:sp>
      <p:sp>
        <p:nvSpPr>
          <p:cNvPr id="47118" name="AutoShape 13"/>
          <p:cNvSpPr>
            <a:spLocks noChangeArrowheads="1"/>
          </p:cNvSpPr>
          <p:nvPr/>
        </p:nvSpPr>
        <p:spPr bwMode="gray">
          <a:xfrm>
            <a:off x="6187679" y="4810126"/>
            <a:ext cx="2558653" cy="1643063"/>
          </a:xfrm>
          <a:prstGeom prst="roundRect">
            <a:avLst>
              <a:gd name="adj" fmla="val 16667"/>
            </a:avLst>
          </a:prstGeom>
          <a:solidFill>
            <a:srgbClr val="FFFFFF"/>
          </a:solidFill>
          <a:ln w="9525">
            <a:noFill/>
            <a:round/>
            <a:headEnd/>
            <a:tailEnd/>
          </a:ln>
          <a:effectLst>
            <a:prstShdw prst="shdw17" dist="17961" dir="13500000">
              <a:srgbClr val="999999"/>
            </a:prstShdw>
          </a:effectLst>
        </p:spPr>
        <p:txBody>
          <a:bodyPr wrap="none" anchor="ctr"/>
          <a:lstStyle/>
          <a:p>
            <a:endParaRPr lang="vi-VN"/>
          </a:p>
        </p:txBody>
      </p:sp>
      <p:sp>
        <p:nvSpPr>
          <p:cNvPr id="47119" name="Text Box 18"/>
          <p:cNvSpPr txBox="1">
            <a:spLocks noChangeArrowheads="1"/>
          </p:cNvSpPr>
          <p:nvPr/>
        </p:nvSpPr>
        <p:spPr bwMode="white">
          <a:xfrm>
            <a:off x="6494860" y="4405314"/>
            <a:ext cx="2177653" cy="396875"/>
          </a:xfrm>
          <a:prstGeom prst="rect">
            <a:avLst/>
          </a:prstGeom>
          <a:noFill/>
          <a:ln w="9525" algn="ctr">
            <a:noFill/>
            <a:miter lim="800000"/>
            <a:headEnd/>
            <a:tailEnd/>
          </a:ln>
        </p:spPr>
        <p:txBody>
          <a:bodyPr>
            <a:spAutoFit/>
          </a:bodyPr>
          <a:lstStyle/>
          <a:p>
            <a:pPr algn="ctr">
              <a:spcBef>
                <a:spcPct val="50000"/>
              </a:spcBef>
            </a:pPr>
            <a:r>
              <a:rPr lang="en-US" sz="2000" b="1">
                <a:solidFill>
                  <a:srgbClr val="FFFFFF"/>
                </a:solidFill>
              </a:rPr>
              <a:t>Vai trò 1</a:t>
            </a:r>
          </a:p>
        </p:txBody>
      </p:sp>
      <p:sp>
        <p:nvSpPr>
          <p:cNvPr id="47120" name="Text Box 9"/>
          <p:cNvSpPr txBox="1">
            <a:spLocks noChangeArrowheads="1"/>
          </p:cNvSpPr>
          <p:nvPr/>
        </p:nvSpPr>
        <p:spPr bwMode="gray">
          <a:xfrm>
            <a:off x="6229351" y="4887914"/>
            <a:ext cx="2459831" cy="1463675"/>
          </a:xfrm>
          <a:prstGeom prst="rect">
            <a:avLst/>
          </a:prstGeom>
          <a:noFill/>
          <a:ln w="9525" algn="ctr">
            <a:noFill/>
            <a:miter lim="800000"/>
            <a:headEnd/>
            <a:tailEnd/>
          </a:ln>
        </p:spPr>
        <p:txBody>
          <a:bodyPr>
            <a:spAutoFit/>
          </a:bodyPr>
          <a:lstStyle/>
          <a:p>
            <a:pPr algn="ctr" eaLnBrk="0" hangingPunct="0"/>
            <a:r>
              <a:rPr lang="en-US" sz="3000" smtClean="0"/>
              <a:t>Đáp ứng </a:t>
            </a:r>
            <a:r>
              <a:rPr lang="en-US" sz="3000"/>
              <a:t>nhu cầu tiêu dùng của xã hội</a:t>
            </a:r>
            <a:r>
              <a:rPr lang="vi-VN" sz="3000"/>
              <a:t> </a:t>
            </a:r>
            <a:endParaRPr lang="en-US" sz="3000"/>
          </a:p>
        </p:txBody>
      </p:sp>
      <p:sp>
        <p:nvSpPr>
          <p:cNvPr id="47123" name="Text Box 18"/>
          <p:cNvSpPr txBox="1">
            <a:spLocks noChangeArrowheads="1"/>
          </p:cNvSpPr>
          <p:nvPr/>
        </p:nvSpPr>
        <p:spPr bwMode="white">
          <a:xfrm>
            <a:off x="6418660" y="1192214"/>
            <a:ext cx="1650206" cy="396875"/>
          </a:xfrm>
          <a:prstGeom prst="rect">
            <a:avLst/>
          </a:prstGeom>
          <a:noFill/>
          <a:ln w="9525" algn="ctr">
            <a:noFill/>
            <a:miter lim="800000"/>
            <a:headEnd/>
            <a:tailEnd/>
          </a:ln>
        </p:spPr>
        <p:txBody>
          <a:bodyPr>
            <a:spAutoFit/>
          </a:bodyPr>
          <a:lstStyle/>
          <a:p>
            <a:pPr algn="ctr">
              <a:spcBef>
                <a:spcPct val="50000"/>
              </a:spcBef>
            </a:pPr>
            <a:r>
              <a:rPr lang="en-US" sz="2000" b="1">
                <a:solidFill>
                  <a:srgbClr val="FFFFFF"/>
                </a:solidFill>
              </a:rPr>
              <a:t>Kinh doanh</a:t>
            </a:r>
          </a:p>
        </p:txBody>
      </p:sp>
      <p:grpSp>
        <p:nvGrpSpPr>
          <p:cNvPr id="2" name="Group 20"/>
          <p:cNvGrpSpPr>
            <a:grpSpLocks/>
          </p:cNvGrpSpPr>
          <p:nvPr/>
        </p:nvGrpSpPr>
        <p:grpSpPr bwMode="auto">
          <a:xfrm>
            <a:off x="3002756" y="2120901"/>
            <a:ext cx="2819400" cy="3362325"/>
            <a:chOff x="1968" y="1488"/>
            <a:chExt cx="1776" cy="1766"/>
          </a:xfrm>
        </p:grpSpPr>
        <p:sp>
          <p:nvSpPr>
            <p:cNvPr id="13333" name="AutoShape 21"/>
            <p:cNvSpPr>
              <a:spLocks noChangeArrowheads="1"/>
            </p:cNvSpPr>
            <p:nvPr/>
          </p:nvSpPr>
          <p:spPr bwMode="gray">
            <a:xfrm rot="6774404">
              <a:off x="2004" y="1578"/>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hlink">
                    <a:gamma/>
                    <a:shade val="0"/>
                    <a:invGamma/>
                  </a:schemeClr>
                </a:gs>
                <a:gs pos="100000">
                  <a:schemeClr val="hlink"/>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hlink"/>
              </a:extrusionClr>
            </a:sp3d>
          </p:spPr>
          <p:txBody>
            <a:bodyPr wrap="none" anchor="ctr">
              <a:flatTx/>
            </a:bodyPr>
            <a:lstStyle/>
            <a:p>
              <a:pPr>
                <a:defRPr/>
              </a:pPr>
              <a:endParaRPr lang="en-US">
                <a:latin typeface="Arial" charset="0"/>
                <a:cs typeface="+mn-cs"/>
              </a:endParaRPr>
            </a:p>
          </p:txBody>
        </p:sp>
        <p:sp>
          <p:nvSpPr>
            <p:cNvPr id="13334" name="AutoShape 22"/>
            <p:cNvSpPr>
              <a:spLocks noChangeArrowheads="1"/>
            </p:cNvSpPr>
            <p:nvPr/>
          </p:nvSpPr>
          <p:spPr bwMode="gray">
            <a:xfrm rot="12174404">
              <a:off x="1968" y="1567"/>
              <a:ext cx="1688" cy="1663"/>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1">
                    <a:gamma/>
                    <a:shade val="0"/>
                    <a:invGamma/>
                  </a:schemeClr>
                </a:gs>
                <a:gs pos="100000">
                  <a:schemeClr val="accent1"/>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accent1"/>
              </a:extrusionClr>
            </a:sp3d>
          </p:spPr>
          <p:txBody>
            <a:bodyPr wrap="none" anchor="ctr">
              <a:flatTx/>
            </a:bodyPr>
            <a:lstStyle/>
            <a:p>
              <a:pPr>
                <a:defRPr/>
              </a:pPr>
              <a:endParaRPr lang="en-US">
                <a:latin typeface="Arial" charset="0"/>
                <a:cs typeface="+mn-cs"/>
              </a:endParaRPr>
            </a:p>
          </p:txBody>
        </p:sp>
        <p:sp>
          <p:nvSpPr>
            <p:cNvPr id="13335" name="AutoShape 23"/>
            <p:cNvSpPr>
              <a:spLocks noChangeArrowheads="1"/>
            </p:cNvSpPr>
            <p:nvPr/>
          </p:nvSpPr>
          <p:spPr bwMode="gray">
            <a:xfrm rot="17574404">
              <a:off x="2029" y="1500"/>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folHlink">
                    <a:gamma/>
                    <a:shade val="6275"/>
                    <a:invGamma/>
                  </a:schemeClr>
                </a:gs>
                <a:gs pos="100000">
                  <a:schemeClr val="folHlink"/>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folHlink"/>
              </a:extrusionClr>
            </a:sp3d>
          </p:spPr>
          <p:txBody>
            <a:bodyPr wrap="none" anchor="ctr">
              <a:flatTx/>
            </a:bodyPr>
            <a:lstStyle/>
            <a:p>
              <a:pPr>
                <a:defRPr/>
              </a:pPr>
              <a:endParaRPr lang="en-US">
                <a:latin typeface="Arial" charset="0"/>
                <a:cs typeface="+mn-cs"/>
              </a:endParaRPr>
            </a:p>
          </p:txBody>
        </p:sp>
        <p:sp>
          <p:nvSpPr>
            <p:cNvPr id="13336" name="AutoShape 24"/>
            <p:cNvSpPr>
              <a:spLocks noChangeArrowheads="1"/>
            </p:cNvSpPr>
            <p:nvPr/>
          </p:nvSpPr>
          <p:spPr bwMode="gray">
            <a:xfrm rot="22974404">
              <a:off x="2056" y="1536"/>
              <a:ext cx="1688" cy="1663"/>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2">
                    <a:gamma/>
                    <a:shade val="0"/>
                    <a:invGamma/>
                  </a:schemeClr>
                </a:gs>
                <a:gs pos="100000">
                  <a:schemeClr val="accent2"/>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accent2"/>
              </a:extrusionClr>
            </a:sp3d>
          </p:spPr>
          <p:txBody>
            <a:bodyPr wrap="none" anchor="ctr">
              <a:flatTx/>
            </a:bodyPr>
            <a:lstStyle/>
            <a:p>
              <a:pPr>
                <a:defRPr/>
              </a:pPr>
              <a:endParaRPr lang="en-US">
                <a:latin typeface="Arial" charset="0"/>
                <a:cs typeface="+mn-cs"/>
              </a:endParaRPr>
            </a:p>
          </p:txBody>
        </p:sp>
      </p:grpSp>
      <p:sp>
        <p:nvSpPr>
          <p:cNvPr id="47130" name="Rectangle 26"/>
          <p:cNvSpPr>
            <a:spLocks noChangeArrowheads="1"/>
          </p:cNvSpPr>
          <p:nvPr/>
        </p:nvSpPr>
        <p:spPr bwMode="auto">
          <a:xfrm>
            <a:off x="1029891" y="3492500"/>
            <a:ext cx="2634853" cy="427038"/>
          </a:xfrm>
          <a:prstGeom prst="rect">
            <a:avLst/>
          </a:prstGeom>
          <a:solidFill>
            <a:schemeClr val="bg1"/>
          </a:solidFill>
          <a:ln w="9525">
            <a:noFill/>
            <a:miter lim="800000"/>
            <a:headEnd/>
            <a:tailEnd/>
          </a:ln>
          <a:effectLst/>
        </p:spPr>
        <p:txBody>
          <a:bodyPr anchor="ctr">
            <a:spAutoFit/>
          </a:bodyPr>
          <a:lstStyle/>
          <a:p>
            <a:endParaRPr lang="vi-VN" sz="2200"/>
          </a:p>
        </p:txBody>
      </p:sp>
      <p:sp>
        <p:nvSpPr>
          <p:cNvPr id="47138" name="AutoShape 16"/>
          <p:cNvSpPr>
            <a:spLocks noChangeArrowheads="1"/>
          </p:cNvSpPr>
          <p:nvPr/>
        </p:nvSpPr>
        <p:spPr bwMode="gray">
          <a:xfrm>
            <a:off x="6016229" y="1182689"/>
            <a:ext cx="2812256" cy="2568575"/>
          </a:xfrm>
          <a:prstGeom prst="roundRect">
            <a:avLst>
              <a:gd name="adj" fmla="val 12699"/>
            </a:avLst>
          </a:prstGeom>
          <a:solidFill>
            <a:schemeClr val="accent2"/>
          </a:solidFill>
          <a:ln w="9525" algn="ctr">
            <a:noFill/>
            <a:round/>
            <a:headEnd/>
            <a:tailEnd/>
          </a:ln>
        </p:spPr>
        <p:txBody>
          <a:bodyPr wrap="none" anchor="ctr"/>
          <a:lstStyle/>
          <a:p>
            <a:endParaRPr lang="vi-VN"/>
          </a:p>
        </p:txBody>
      </p:sp>
      <p:sp>
        <p:nvSpPr>
          <p:cNvPr id="47139" name="AutoShape 17"/>
          <p:cNvSpPr>
            <a:spLocks noChangeArrowheads="1"/>
          </p:cNvSpPr>
          <p:nvPr/>
        </p:nvSpPr>
        <p:spPr bwMode="gray">
          <a:xfrm>
            <a:off x="6156723" y="1611313"/>
            <a:ext cx="2583656" cy="1909762"/>
          </a:xfrm>
          <a:prstGeom prst="roundRect">
            <a:avLst>
              <a:gd name="adj" fmla="val 16667"/>
            </a:avLst>
          </a:prstGeom>
          <a:solidFill>
            <a:srgbClr val="FFFFFF"/>
          </a:solidFill>
          <a:ln w="9525">
            <a:noFill/>
            <a:round/>
            <a:headEnd/>
            <a:tailEnd/>
          </a:ln>
          <a:effectLst>
            <a:prstShdw prst="shdw17" dist="17961" dir="13500000">
              <a:srgbClr val="999999"/>
            </a:prstShdw>
          </a:effectLst>
        </p:spPr>
        <p:txBody>
          <a:bodyPr wrap="none" anchor="ctr"/>
          <a:lstStyle/>
          <a:p>
            <a:endParaRPr lang="vi-VN"/>
          </a:p>
        </p:txBody>
      </p:sp>
      <p:sp>
        <p:nvSpPr>
          <p:cNvPr id="47140" name="Text Box 18"/>
          <p:cNvSpPr txBox="1">
            <a:spLocks noChangeArrowheads="1"/>
          </p:cNvSpPr>
          <p:nvPr/>
        </p:nvSpPr>
        <p:spPr bwMode="white">
          <a:xfrm>
            <a:off x="6216254" y="1206501"/>
            <a:ext cx="2107406" cy="646331"/>
          </a:xfrm>
          <a:prstGeom prst="rect">
            <a:avLst/>
          </a:prstGeom>
          <a:noFill/>
          <a:ln w="9525" algn="ctr">
            <a:noFill/>
            <a:miter lim="800000"/>
            <a:headEnd/>
            <a:tailEnd/>
          </a:ln>
        </p:spPr>
        <p:txBody>
          <a:bodyPr>
            <a:spAutoFit/>
          </a:bodyPr>
          <a:lstStyle/>
          <a:p>
            <a:pPr algn="ctr">
              <a:spcBef>
                <a:spcPct val="50000"/>
              </a:spcBef>
            </a:pPr>
            <a:r>
              <a:rPr lang="en-US" b="1">
                <a:solidFill>
                  <a:srgbClr val="FFFFFF"/>
                </a:solidFill>
              </a:rPr>
              <a:t>Sản xuất kinh doanh</a:t>
            </a:r>
            <a:endParaRPr lang="en-US" sz="2000" b="1">
              <a:solidFill>
                <a:srgbClr val="FFFFFF"/>
              </a:solidFill>
            </a:endParaRPr>
          </a:p>
        </p:txBody>
      </p:sp>
      <p:sp>
        <p:nvSpPr>
          <p:cNvPr id="47141" name="Text Box 9"/>
          <p:cNvSpPr txBox="1">
            <a:spLocks noChangeArrowheads="1"/>
          </p:cNvSpPr>
          <p:nvPr/>
        </p:nvSpPr>
        <p:spPr bwMode="gray">
          <a:xfrm>
            <a:off x="6215074" y="1285861"/>
            <a:ext cx="2518161" cy="2246769"/>
          </a:xfrm>
          <a:prstGeom prst="rect">
            <a:avLst/>
          </a:prstGeom>
          <a:noFill/>
          <a:ln w="9525" algn="ctr">
            <a:noFill/>
            <a:miter lim="800000"/>
            <a:headEnd/>
            <a:tailEnd/>
          </a:ln>
        </p:spPr>
        <p:txBody>
          <a:bodyPr wrap="square">
            <a:spAutoFit/>
          </a:bodyPr>
          <a:lstStyle/>
          <a:p>
            <a:pPr eaLnBrk="0" hangingPunct="0"/>
            <a:r>
              <a:rPr lang="en-US" sz="2000" smtClean="0"/>
              <a:t>Là quá </a:t>
            </a:r>
            <a:r>
              <a:rPr lang="en-US" sz="2000"/>
              <a:t>trình sử dụng lao động, vốn, kỹ thuật, </a:t>
            </a:r>
            <a:r>
              <a:rPr lang="en-US" sz="2000" smtClean="0"/>
              <a:t>TNTN, các nguồn lực khác để </a:t>
            </a:r>
            <a:r>
              <a:rPr lang="en-US" sz="2000"/>
              <a:t>tạo </a:t>
            </a:r>
            <a:r>
              <a:rPr lang="en-US" sz="2000" smtClean="0"/>
              <a:t>ra hh, dv cung </a:t>
            </a:r>
            <a:r>
              <a:rPr lang="en-US" sz="2000"/>
              <a:t>cấp cho thị trường và thu được lợi nhuận.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7109"/>
                                        </p:tgtEl>
                                        <p:attrNameLst>
                                          <p:attrName>style.visibility</p:attrName>
                                        </p:attrNameLst>
                                      </p:cBhvr>
                                      <p:to>
                                        <p:strVal val="visible"/>
                                      </p:to>
                                    </p:set>
                                    <p:animEffect transition="in" filter="blinds(horizontal)">
                                      <p:cBhvr>
                                        <p:cTn id="10" dur="500"/>
                                        <p:tgtEl>
                                          <p:spTgt spid="4710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7138"/>
                                        </p:tgtEl>
                                        <p:attrNameLst>
                                          <p:attrName>style.visibility</p:attrName>
                                        </p:attrNameLst>
                                      </p:cBhvr>
                                      <p:to>
                                        <p:strVal val="visible"/>
                                      </p:to>
                                    </p:set>
                                    <p:animEffect transition="in" filter="blinds(horizontal)">
                                      <p:cBhvr>
                                        <p:cTn id="15" dur="500"/>
                                        <p:tgtEl>
                                          <p:spTgt spid="4713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7140"/>
                                        </p:tgtEl>
                                        <p:attrNameLst>
                                          <p:attrName>style.visibility</p:attrName>
                                        </p:attrNameLst>
                                      </p:cBhvr>
                                      <p:to>
                                        <p:strVal val="visible"/>
                                      </p:to>
                                    </p:set>
                                    <p:animEffect transition="in" filter="blinds(horizontal)">
                                      <p:cBhvr>
                                        <p:cTn id="18" dur="500"/>
                                        <p:tgtEl>
                                          <p:spTgt spid="4714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7139"/>
                                        </p:tgtEl>
                                        <p:attrNameLst>
                                          <p:attrName>style.visibility</p:attrName>
                                        </p:attrNameLst>
                                      </p:cBhvr>
                                      <p:to>
                                        <p:strVal val="visible"/>
                                      </p:to>
                                    </p:set>
                                    <p:animEffect transition="in" filter="box(in)">
                                      <p:cBhvr>
                                        <p:cTn id="23" dur="500"/>
                                        <p:tgtEl>
                                          <p:spTgt spid="47139"/>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47141"/>
                                        </p:tgtEl>
                                        <p:attrNameLst>
                                          <p:attrName>style.visibility</p:attrName>
                                        </p:attrNameLst>
                                      </p:cBhvr>
                                      <p:to>
                                        <p:strVal val="visible"/>
                                      </p:to>
                                    </p:set>
                                    <p:animEffect transition="in" filter="box(in)">
                                      <p:cBhvr>
                                        <p:cTn id="26" dur="500"/>
                                        <p:tgtEl>
                                          <p:spTgt spid="47141"/>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47117"/>
                                        </p:tgtEl>
                                        <p:attrNameLst>
                                          <p:attrName>style.visibility</p:attrName>
                                        </p:attrNameLst>
                                      </p:cBhvr>
                                      <p:to>
                                        <p:strVal val="visible"/>
                                      </p:to>
                                    </p:set>
                                    <p:animEffect transition="in" filter="checkerboard(across)">
                                      <p:cBhvr>
                                        <p:cTn id="31" dur="500"/>
                                        <p:tgtEl>
                                          <p:spTgt spid="47117"/>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47119"/>
                                        </p:tgtEl>
                                        <p:attrNameLst>
                                          <p:attrName>style.visibility</p:attrName>
                                        </p:attrNameLst>
                                      </p:cBhvr>
                                      <p:to>
                                        <p:strVal val="visible"/>
                                      </p:to>
                                    </p:set>
                                    <p:animEffect transition="in" filter="checkerboard(across)">
                                      <p:cBhvr>
                                        <p:cTn id="34" dur="500"/>
                                        <p:tgtEl>
                                          <p:spTgt spid="47119"/>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47118"/>
                                        </p:tgtEl>
                                        <p:attrNameLst>
                                          <p:attrName>style.visibility</p:attrName>
                                        </p:attrNameLst>
                                      </p:cBhvr>
                                      <p:to>
                                        <p:strVal val="visible"/>
                                      </p:to>
                                    </p:set>
                                    <p:animEffect transition="in" filter="checkerboard(across)">
                                      <p:cBhvr>
                                        <p:cTn id="39" dur="500"/>
                                        <p:tgtEl>
                                          <p:spTgt spid="47118"/>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47120"/>
                                        </p:tgtEl>
                                        <p:attrNameLst>
                                          <p:attrName>style.visibility</p:attrName>
                                        </p:attrNameLst>
                                      </p:cBhvr>
                                      <p:to>
                                        <p:strVal val="visible"/>
                                      </p:to>
                                    </p:set>
                                    <p:animEffect transition="in" filter="checkerboard(across)">
                                      <p:cBhvr>
                                        <p:cTn id="42" dur="500"/>
                                        <p:tgtEl>
                                          <p:spTgt spid="471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7115"/>
                                        </p:tgtEl>
                                        <p:attrNameLst>
                                          <p:attrName>style.visibility</p:attrName>
                                        </p:attrNameLst>
                                      </p:cBhvr>
                                      <p:to>
                                        <p:strVal val="visible"/>
                                      </p:to>
                                    </p:set>
                                    <p:animEffect transition="in" filter="blinds(horizontal)">
                                      <p:cBhvr>
                                        <p:cTn id="47" dur="500"/>
                                        <p:tgtEl>
                                          <p:spTgt spid="4711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7113"/>
                                        </p:tgtEl>
                                        <p:attrNameLst>
                                          <p:attrName>style.visibility</p:attrName>
                                        </p:attrNameLst>
                                      </p:cBhvr>
                                      <p:to>
                                        <p:strVal val="visible"/>
                                      </p:to>
                                    </p:set>
                                    <p:animEffect transition="in" filter="blinds(horizontal)">
                                      <p:cBhvr>
                                        <p:cTn id="50" dur="500"/>
                                        <p:tgtEl>
                                          <p:spTgt spid="47113"/>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47111"/>
                                        </p:tgtEl>
                                        <p:attrNameLst>
                                          <p:attrName>style.visibility</p:attrName>
                                        </p:attrNameLst>
                                      </p:cBhvr>
                                      <p:to>
                                        <p:strVal val="visible"/>
                                      </p:to>
                                    </p:set>
                                    <p:animEffect transition="in" filter="blinds(horizontal)">
                                      <p:cBhvr>
                                        <p:cTn id="53" dur="500"/>
                                        <p:tgtEl>
                                          <p:spTgt spid="4711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47108"/>
                                        </p:tgtEl>
                                        <p:attrNameLst>
                                          <p:attrName>style.visibility</p:attrName>
                                        </p:attrNameLst>
                                      </p:cBhvr>
                                      <p:to>
                                        <p:strVal val="visible"/>
                                      </p:to>
                                    </p:set>
                                    <p:animEffect transition="in" filter="blinds(horizontal)">
                                      <p:cBhvr>
                                        <p:cTn id="56" dur="500"/>
                                        <p:tgtEl>
                                          <p:spTgt spid="47108"/>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47110"/>
                                        </p:tgtEl>
                                        <p:attrNameLst>
                                          <p:attrName>style.visibility</p:attrName>
                                        </p:attrNameLst>
                                      </p:cBhvr>
                                      <p:to>
                                        <p:strVal val="visible"/>
                                      </p:to>
                                    </p:set>
                                    <p:animEffect transition="in" filter="box(in)">
                                      <p:cBhvr>
                                        <p:cTn id="61" dur="500"/>
                                        <p:tgtEl>
                                          <p:spTgt spid="47110"/>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47112"/>
                                        </p:tgtEl>
                                        <p:attrNameLst>
                                          <p:attrName>style.visibility</p:attrName>
                                        </p:attrNameLst>
                                      </p:cBhvr>
                                      <p:to>
                                        <p:strVal val="visible"/>
                                      </p:to>
                                    </p:set>
                                    <p:animEffect transition="in" filter="box(in)">
                                      <p:cBhvr>
                                        <p:cTn id="64" dur="500"/>
                                        <p:tgtEl>
                                          <p:spTgt spid="47112"/>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47114"/>
                                        </p:tgtEl>
                                        <p:attrNameLst>
                                          <p:attrName>style.visibility</p:attrName>
                                        </p:attrNameLst>
                                      </p:cBhvr>
                                      <p:to>
                                        <p:strVal val="visible"/>
                                      </p:to>
                                    </p:set>
                                    <p:animEffect transition="in" filter="box(in)">
                                      <p:cBhvr>
                                        <p:cTn id="69" dur="500"/>
                                        <p:tgtEl>
                                          <p:spTgt spid="47114"/>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47116"/>
                                        </p:tgtEl>
                                        <p:attrNameLst>
                                          <p:attrName>style.visibility</p:attrName>
                                        </p:attrNameLst>
                                      </p:cBhvr>
                                      <p:to>
                                        <p:strVal val="visible"/>
                                      </p:to>
                                    </p:set>
                                    <p:animEffect transition="in" filter="box(in)">
                                      <p:cBhvr>
                                        <p:cTn id="72" dur="500"/>
                                        <p:tgtEl>
                                          <p:spTgt spid="47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P spid="47109" grpId="0"/>
      <p:bldP spid="47110" grpId="0" animBg="1"/>
      <p:bldP spid="47111" grpId="0"/>
      <p:bldP spid="47112" grpId="0"/>
      <p:bldP spid="47113" grpId="0" animBg="1"/>
      <p:bldP spid="47114" grpId="0" animBg="1"/>
      <p:bldP spid="47115" grpId="0"/>
      <p:bldP spid="47116" grpId="0"/>
      <p:bldP spid="47117" grpId="0" animBg="1"/>
      <p:bldP spid="47118" grpId="0" animBg="1"/>
      <p:bldP spid="47119" grpId="0"/>
      <p:bldP spid="47120" grpId="0"/>
      <p:bldP spid="47138" grpId="0" animBg="1"/>
      <p:bldP spid="47139" grpId="0" animBg="1"/>
      <p:bldP spid="47140" grpId="0"/>
      <p:bldP spid="471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1472" y="1500175"/>
            <a:ext cx="7500990" cy="3416320"/>
          </a:xfrm>
          <a:prstGeom prst="rect">
            <a:avLst/>
          </a:prstGeom>
        </p:spPr>
        <p:txBody>
          <a:bodyPr wrap="square">
            <a:spAutoFit/>
          </a:bodyPr>
          <a:lstStyle/>
          <a:p>
            <a:pPr>
              <a:defRPr/>
            </a:pPr>
            <a:r>
              <a:rPr lang="en-US" smtClean="0">
                <a:solidFill>
                  <a:srgbClr val="FF3300"/>
                </a:solidFill>
                <a:latin typeface="Arial Unicode MS" pitchFamily="34" charset="-128"/>
                <a:ea typeface="Arial Unicode MS" pitchFamily="34" charset="-128"/>
                <a:cs typeface="Arial Unicode MS" pitchFamily="34" charset="-128"/>
              </a:rPr>
              <a:t>Công ty trách nhiệm hữu hạn hai thành viên trở lên: Là doanh nghiệp có từ 02 đến 50 thành viên là tổ chức, cá nhân; cá nhân, tổ chức đó tự chịu trách nhiệm trước PL về toàn bộ hoạt động của công ty.</a:t>
            </a:r>
          </a:p>
          <a:p>
            <a:pPr>
              <a:defRPr/>
            </a:pPr>
            <a:endParaRPr lang="en-US" smtClean="0">
              <a:solidFill>
                <a:srgbClr val="FF3300"/>
              </a:solidFill>
              <a:latin typeface="Arial Unicode MS" pitchFamily="34" charset="-128"/>
              <a:ea typeface="Arial Unicode MS" pitchFamily="34" charset="-128"/>
              <a:cs typeface="Arial Unicode MS" pitchFamily="34" charset="-128"/>
            </a:endParaRPr>
          </a:p>
          <a:p>
            <a:pPr>
              <a:defRPr/>
            </a:pPr>
            <a:r>
              <a:rPr lang="en-US" smtClean="0">
                <a:solidFill>
                  <a:srgbClr val="FF3300"/>
                </a:solidFill>
                <a:latin typeface="Arial Unicode MS" pitchFamily="34" charset="-128"/>
                <a:ea typeface="Arial Unicode MS" pitchFamily="34" charset="-128"/>
                <a:cs typeface="Arial Unicode MS" pitchFamily="34" charset="-128"/>
              </a:rPr>
              <a:t>Công ty cổ phần: là do các cổ đông góp vốn; cổ đông quy định ít nhất là 3 cổ đông và không hạn chế về số lượng tối đa; Người đại diện theo PL của công ty ( có thể một hay nhiều người) chịu trách nhiệm trước PL về toàn bộ hoạt động của công ty</a:t>
            </a:r>
          </a:p>
          <a:p>
            <a:pPr>
              <a:defRPr/>
            </a:pPr>
            <a:endParaRPr lang="en-US" smtClean="0">
              <a:solidFill>
                <a:srgbClr val="FF3300"/>
              </a:solidFill>
              <a:latin typeface="Arial Unicode MS" pitchFamily="34" charset="-128"/>
              <a:ea typeface="Arial Unicode MS" pitchFamily="34" charset="-128"/>
              <a:cs typeface="Arial Unicode MS" pitchFamily="34" charset="-128"/>
            </a:endParaRPr>
          </a:p>
          <a:p>
            <a:pPr>
              <a:defRPr/>
            </a:pPr>
            <a:endParaRPr lang="en-US" smtClean="0">
              <a:solidFill>
                <a:srgbClr val="FF3300"/>
              </a:solidFill>
              <a:latin typeface="Arial Unicode MS" pitchFamily="34" charset="-128"/>
              <a:ea typeface="Arial Unicode MS" pitchFamily="34" charset="-128"/>
              <a:cs typeface="Arial Unicode MS" pitchFamily="34" charset="-128"/>
            </a:endParaRPr>
          </a:p>
          <a:p>
            <a:pPr>
              <a:defRPr/>
            </a:pPr>
            <a:endParaRPr lang="en-US" smtClean="0">
              <a:solidFill>
                <a:srgbClr val="FF3300"/>
              </a:solidFill>
              <a:latin typeface="Arial Unicode MS" pitchFamily="34" charset="-128"/>
              <a:ea typeface="Arial Unicode MS" pitchFamily="34" charset="-128"/>
              <a:cs typeface="Arial Unicode MS" pitchFamily="34" charset="-128"/>
            </a:endParaRPr>
          </a:p>
          <a:p>
            <a:pPr lvl="0">
              <a:defRPr/>
            </a:pPr>
            <a:r>
              <a:rPr lang="en-US" smtClean="0">
                <a:solidFill>
                  <a:srgbClr val="FF3300"/>
                </a:solidFill>
                <a:latin typeface="Arial Unicode MS" pitchFamily="34" charset="-128"/>
                <a:ea typeface="Arial Unicode MS" pitchFamily="34" charset="-128"/>
                <a:cs typeface="Arial Unicode MS" pitchFamily="34" charset="-128"/>
              </a:rPr>
              <a:t> </a:t>
            </a: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4"/>
          </p:nvPr>
        </p:nvGraphicFramePr>
        <p:xfrm>
          <a:off x="857224" y="428604"/>
          <a:ext cx="7829576" cy="5697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214282" y="214290"/>
            <a:ext cx="8715436" cy="5911879"/>
          </a:xfrm>
        </p:spPr>
        <p:txBody>
          <a:bodyPr/>
          <a:lstStyle/>
          <a:p>
            <a:endParaRPr lang="en-US" smtClean="0">
              <a:latin typeface="Times New Roman" pitchFamily="18" charset="0"/>
              <a:cs typeface="Times New Roman" pitchFamily="18" charset="0"/>
            </a:endParaRPr>
          </a:p>
          <a:p>
            <a:r>
              <a:rPr lang="en-US" smtClean="0">
                <a:latin typeface="Times New Roman" pitchFamily="18" charset="0"/>
                <a:cs typeface="Times New Roman" pitchFamily="18" charset="0"/>
              </a:rPr>
              <a:t>DN là một tổ chức kinh tế được các chủ thể sx, kd thành lập và đăng kí thành lập theo quy định của PL nhằm mục đích là thu lợi nhuận.</a:t>
            </a:r>
          </a:p>
          <a:p>
            <a:r>
              <a:rPr lang="en-US" smtClean="0">
                <a:latin typeface="Times New Roman" pitchFamily="18" charset="0"/>
                <a:cs typeface="Times New Roman" pitchFamily="18" charset="0"/>
              </a:rPr>
              <a:t>Đặc điểm của mô hình DN:</a:t>
            </a:r>
          </a:p>
          <a:p>
            <a:r>
              <a:rPr lang="en-US" smtClean="0">
                <a:latin typeface="Times New Roman" pitchFamily="18" charset="0"/>
                <a:cs typeface="Times New Roman" pitchFamily="18" charset="0"/>
              </a:rPr>
              <a:t>+ Về mặt pháp lí: </a:t>
            </a:r>
            <a:r>
              <a:rPr lang="en-US" smtClean="0">
                <a:latin typeface="Times New Roman" pitchFamily="18" charset="0"/>
                <a:cs typeface="Times New Roman" pitchFamily="18" charset="0"/>
              </a:rPr>
              <a:t>có tên riêng, có trụ sở riêng, có tài sản được thành lập hoặc đăng kí thành lập theo quy định của PL</a:t>
            </a:r>
            <a:endParaRPr lang="en-US" smtClean="0">
              <a:latin typeface="Times New Roman" pitchFamily="18" charset="0"/>
              <a:cs typeface="Times New Roman" pitchFamily="18" charset="0"/>
            </a:endParaRPr>
          </a:p>
          <a:p>
            <a:r>
              <a:rPr lang="en-US" smtClean="0">
                <a:latin typeface="Times New Roman" pitchFamily="18" charset="0"/>
                <a:cs typeface="Times New Roman" pitchFamily="18" charset="0"/>
              </a:rPr>
              <a:t>+ Về loại hình</a:t>
            </a:r>
            <a:r>
              <a:rPr lang="en-US" smtClean="0">
                <a:latin typeface="Times New Roman" pitchFamily="18" charset="0"/>
                <a:cs typeface="Times New Roman" pitchFamily="18" charset="0"/>
              </a:rPr>
              <a:t>: gồm có 5 loại hình trên</a:t>
            </a:r>
          </a:p>
          <a:p>
            <a:r>
              <a:rPr lang="en-US" smtClean="0">
                <a:latin typeface="Times New Roman" pitchFamily="18" charset="0"/>
                <a:cs typeface="Times New Roman" pitchFamily="18" charset="0"/>
              </a:rPr>
              <a:t>+ Về nguồn gốc hình thành vốn: </a:t>
            </a:r>
          </a:p>
          <a:p>
            <a:pPr>
              <a:buNone/>
            </a:pPr>
            <a:r>
              <a:rPr lang="en-US" smtClean="0">
                <a:latin typeface="Times New Roman" pitchFamily="18" charset="0"/>
                <a:cs typeface="Times New Roman" pitchFamily="18" charset="0"/>
              </a:rPr>
              <a:t>(nhà nước, do một cá nhân, tổ chức hoặc do nhiều cá nhân, tổ chức đóng góp vốn).</a:t>
            </a:r>
          </a:p>
          <a:p>
            <a:r>
              <a:rPr lang="en-US" smtClean="0">
                <a:latin typeface="Times New Roman" pitchFamily="18" charset="0"/>
                <a:cs typeface="Times New Roman" pitchFamily="18" charset="0"/>
              </a:rPr>
              <a:t>+ Về quy mô: DN quy mô lớn; vừa; nhỏ; siêu nhỏ</a:t>
            </a:r>
            <a:endParaRPr lang="en-US" smtClean="0">
              <a:latin typeface="Times New Roman" pitchFamily="18" charset="0"/>
              <a:cs typeface="Times New Roman" pitchFamily="18" charset="0"/>
            </a:endParaRPr>
          </a:p>
          <a:p>
            <a:endParaRPr lang="en-US">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285720" y="214290"/>
            <a:ext cx="8401080" cy="5911879"/>
          </a:xfrm>
        </p:spPr>
        <p:txBody>
          <a:bodyPr>
            <a:normAutofit fontScale="77500" lnSpcReduction="20000"/>
          </a:bodyPr>
          <a:lstStyle/>
          <a:p>
            <a:endParaRPr lang="en-US" smtClean="0">
              <a:hlinkClick r:id="rId2"/>
            </a:endParaRPr>
          </a:p>
          <a:p>
            <a:pPr>
              <a:buNone/>
            </a:pPr>
            <a:r>
              <a:rPr lang="vi-VN" smtClean="0">
                <a:hlinkClick r:id="rId2"/>
              </a:rPr>
              <a:t>CÔNG TY TNHH LÂM NGHIỆP AN NHƠN</a:t>
            </a:r>
            <a:endParaRPr lang="en-US" smtClean="0"/>
          </a:p>
          <a:p>
            <a:r>
              <a:rPr lang="vi-VN" smtClean="0"/>
              <a:t>Mã số thuế: </a:t>
            </a:r>
            <a:r>
              <a:rPr lang="vi-VN" smtClean="0">
                <a:hlinkClick r:id="rId2"/>
              </a:rPr>
              <a:t>4101622043</a:t>
            </a:r>
            <a:r>
              <a:rPr lang="vi-VN" smtClean="0"/>
              <a:t> </a:t>
            </a:r>
            <a:endParaRPr lang="en-US" smtClean="0"/>
          </a:p>
          <a:p>
            <a:r>
              <a:rPr lang="vi-VN" smtClean="0"/>
              <a:t>Đại diện pháp luật: LÊ THỊ BÍCH ẨN</a:t>
            </a:r>
            <a:br>
              <a:rPr lang="vi-VN" smtClean="0"/>
            </a:br>
            <a:r>
              <a:rPr lang="vi-VN" smtClean="0"/>
              <a:t>Địa chỉ: 200 Nguyễn Thị Định, Phường Nguyễn Văn Cừ, Thành phố Quy Nhơn, Tỉnh Bình Định</a:t>
            </a:r>
            <a:endParaRPr lang="en-US" smtClean="0"/>
          </a:p>
          <a:p>
            <a:pPr>
              <a:buNone/>
            </a:pPr>
            <a:endParaRPr lang="en-US" smtClean="0"/>
          </a:p>
          <a:p>
            <a:pPr>
              <a:buNone/>
            </a:pPr>
            <a:r>
              <a:rPr lang="en-US" smtClean="0">
                <a:hlinkClick r:id="rId3"/>
              </a:rPr>
              <a:t>CÔNG TY CỔ PHẦN BÊ TÔNG BẮC BÌNH</a:t>
            </a:r>
            <a:endParaRPr lang="en-US" smtClean="0"/>
          </a:p>
          <a:p>
            <a:r>
              <a:rPr lang="en-US" smtClean="0"/>
              <a:t>Mã số thuế: </a:t>
            </a:r>
            <a:r>
              <a:rPr lang="en-US" smtClean="0">
                <a:latin typeface="Times New Roman" pitchFamily="18" charset="0"/>
                <a:cs typeface="Times New Roman" pitchFamily="18" charset="0"/>
                <a:hlinkClick r:id="rId3"/>
              </a:rPr>
              <a:t>4101622117</a:t>
            </a:r>
            <a:r>
              <a:rPr lang="en-US" smtClean="0">
                <a:latin typeface="Times New Roman" pitchFamily="18" charset="0"/>
                <a:cs typeface="Times New Roman" pitchFamily="18" charset="0"/>
              </a:rPr>
              <a:t>  </a:t>
            </a:r>
          </a:p>
          <a:p>
            <a:r>
              <a:rPr lang="en-US" smtClean="0"/>
              <a:t>Đại diện pháp luật: NGUYỄN DUY ĐẠT</a:t>
            </a:r>
          </a:p>
          <a:p>
            <a:r>
              <a:rPr lang="en-US" smtClean="0"/>
              <a:t>Địa chỉ: Cụm công nghiệp Tà Súc, Xã Vĩnh Quang, Huyện Vĩnh Thạnh, Tỉnh Bình Định </a:t>
            </a:r>
            <a:br>
              <a:rPr lang="en-US" smtClean="0"/>
            </a:br>
            <a:endParaRPr lang="en-US" smtClean="0"/>
          </a:p>
          <a:p>
            <a:pPr>
              <a:buNone/>
            </a:pPr>
            <a:r>
              <a:rPr lang="en-US" smtClean="0"/>
              <a:t/>
            </a:r>
            <a:br>
              <a:rPr lang="en-US" smtClean="0"/>
            </a:br>
            <a:r>
              <a:rPr lang="en-US" smtClean="0"/>
              <a:t/>
            </a:r>
            <a:br>
              <a:rPr lang="en-US" smtClean="0"/>
            </a:br>
            <a:endParaRPr lang="vi-VN" smtClean="0"/>
          </a:p>
          <a:p>
            <a:pPr>
              <a:buNone/>
            </a:pPr>
            <a:r>
              <a:rPr lang="vi-VN" smtClean="0"/>
              <a:t/>
            </a:r>
            <a:br>
              <a:rPr lang="vi-VN" smtClean="0"/>
            </a:br>
            <a:r>
              <a:rPr lang="vi-VN" smtClean="0"/>
              <a:t/>
            </a:r>
            <a:br>
              <a:rPr lang="vi-VN" smtClean="0"/>
            </a:br>
            <a:endParaRPr lang="en-US"/>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428596" y="571480"/>
          <a:ext cx="8429683" cy="2760356"/>
        </p:xfrm>
        <a:graphic>
          <a:graphicData uri="http://schemas.openxmlformats.org/drawingml/2006/table">
            <a:tbl>
              <a:tblPr firstRow="1" bandRow="1">
                <a:tableStyleId>{5C22544A-7EE6-4342-B048-85BDC9FD1C3A}</a:tableStyleId>
              </a:tblPr>
              <a:tblGrid>
                <a:gridCol w="1873264"/>
                <a:gridCol w="3484586"/>
                <a:gridCol w="3071833"/>
              </a:tblGrid>
              <a:tr h="489702">
                <a:tc>
                  <a:txBody>
                    <a:bodyPr/>
                    <a:lstStyle/>
                    <a:p>
                      <a:r>
                        <a:rPr lang="en-US" smtClean="0"/>
                        <a:t>LĨNH</a:t>
                      </a:r>
                      <a:r>
                        <a:rPr lang="en-US" baseline="0" smtClean="0"/>
                        <a:t> VỰC</a:t>
                      </a:r>
                      <a:endParaRPr lang="en-US"/>
                    </a:p>
                  </a:txBody>
                  <a:tcPr/>
                </a:tc>
                <a:tc>
                  <a:txBody>
                    <a:bodyPr/>
                    <a:lstStyle/>
                    <a:p>
                      <a:r>
                        <a:rPr lang="en-US" smtClean="0"/>
                        <a:t>DN NHỎ</a:t>
                      </a:r>
                      <a:endParaRPr lang="en-US"/>
                    </a:p>
                  </a:txBody>
                  <a:tcPr/>
                </a:tc>
                <a:tc>
                  <a:txBody>
                    <a:bodyPr/>
                    <a:lstStyle/>
                    <a:p>
                      <a:r>
                        <a:rPr lang="en-US" smtClean="0"/>
                        <a:t>DN SIÊU</a:t>
                      </a:r>
                      <a:r>
                        <a:rPr lang="en-US" baseline="0" smtClean="0"/>
                        <a:t> NHỎ</a:t>
                      </a:r>
                      <a:endParaRPr lang="en-US"/>
                    </a:p>
                  </a:txBody>
                  <a:tcPr/>
                </a:tc>
              </a:tr>
              <a:tr h="1081934">
                <a:tc>
                  <a:txBody>
                    <a:bodyPr/>
                    <a:lstStyle/>
                    <a:p>
                      <a:r>
                        <a:rPr lang="en-US" smtClean="0"/>
                        <a:t>NN-LN-TS</a:t>
                      </a:r>
                    </a:p>
                    <a:p>
                      <a:r>
                        <a:rPr lang="en-US" smtClean="0"/>
                        <a:t>CN- XD</a:t>
                      </a:r>
                      <a:endParaRPr lang="en-US"/>
                    </a:p>
                  </a:txBody>
                  <a:tcPr/>
                </a:tc>
                <a:tc>
                  <a:txBody>
                    <a:bodyPr/>
                    <a:lstStyle/>
                    <a:p>
                      <a:pPr>
                        <a:buFont typeface="Wingdings" pitchFamily="2" charset="2"/>
                        <a:buChar char="Ø"/>
                      </a:pPr>
                      <a:r>
                        <a:rPr lang="en-US" smtClean="0"/>
                        <a:t>Vốn:</a:t>
                      </a:r>
                      <a:r>
                        <a:rPr lang="en-US" baseline="0" smtClean="0"/>
                        <a:t> ko quá 20 tỉ</a:t>
                      </a:r>
                    </a:p>
                    <a:p>
                      <a:pPr>
                        <a:buFont typeface="Wingdings" pitchFamily="2" charset="2"/>
                        <a:buChar char="Ø"/>
                      </a:pPr>
                      <a:r>
                        <a:rPr lang="en-US" baseline="0" smtClean="0"/>
                        <a:t>Lao động: ko quá 100 người</a:t>
                      </a:r>
                    </a:p>
                    <a:p>
                      <a:pPr>
                        <a:buFont typeface="Wingdings" pitchFamily="2" charset="2"/>
                        <a:buChar char="Ø"/>
                      </a:pPr>
                      <a:r>
                        <a:rPr lang="en-US" baseline="0" smtClean="0"/>
                        <a:t>Doanh thu: ko quá 50 tỉ</a:t>
                      </a:r>
                      <a:endParaRPr lang="en-US"/>
                    </a:p>
                  </a:txBody>
                  <a:tcPr/>
                </a:tc>
                <a:tc>
                  <a:txBody>
                    <a:bodyPr/>
                    <a:lstStyle/>
                    <a:p>
                      <a:pPr>
                        <a:buFont typeface="Wingdings" pitchFamily="2" charset="2"/>
                        <a:buChar char="Ø"/>
                      </a:pPr>
                      <a:r>
                        <a:rPr lang="en-US" smtClean="0"/>
                        <a:t>Vốn: ko quá</a:t>
                      </a:r>
                      <a:r>
                        <a:rPr lang="en-US" baseline="0" smtClean="0"/>
                        <a:t> 3 tỉ</a:t>
                      </a:r>
                    </a:p>
                    <a:p>
                      <a:pPr>
                        <a:buFont typeface="Wingdings" pitchFamily="2" charset="2"/>
                        <a:buChar char="Ø"/>
                      </a:pPr>
                      <a:r>
                        <a:rPr lang="en-US" baseline="0" smtClean="0"/>
                        <a:t>Lao động: ko quá 10 người</a:t>
                      </a:r>
                    </a:p>
                    <a:p>
                      <a:pPr>
                        <a:buFont typeface="Wingdings" pitchFamily="2" charset="2"/>
                        <a:buChar char="Ø"/>
                      </a:pPr>
                      <a:r>
                        <a:rPr lang="en-US" baseline="0" smtClean="0"/>
                        <a:t>Doanh thu: ko quá 3 tỉ</a:t>
                      </a:r>
                      <a:endParaRPr lang="en-US"/>
                    </a:p>
                  </a:txBody>
                  <a:tcPr/>
                </a:tc>
              </a:tr>
              <a:tr h="489702">
                <a:tc>
                  <a:txBody>
                    <a:bodyPr/>
                    <a:lstStyle/>
                    <a:p>
                      <a:r>
                        <a:rPr lang="en-US" smtClean="0"/>
                        <a:t>DV- TM</a:t>
                      </a:r>
                      <a:endParaRPr lang="en-US"/>
                    </a:p>
                  </a:txBody>
                  <a:tcPr/>
                </a:tc>
                <a:tc>
                  <a:txBody>
                    <a:bodyPr/>
                    <a:lstStyle/>
                    <a:p>
                      <a:pPr>
                        <a:buFont typeface="Wingdings" pitchFamily="2" charset="2"/>
                        <a:buChar char="Ø"/>
                      </a:pPr>
                      <a:r>
                        <a:rPr lang="en-US" smtClean="0"/>
                        <a:t>Vốn: ko quá</a:t>
                      </a:r>
                      <a:r>
                        <a:rPr lang="en-US" baseline="0" smtClean="0"/>
                        <a:t> 50 tỉ</a:t>
                      </a:r>
                    </a:p>
                    <a:p>
                      <a:pPr>
                        <a:buFont typeface="Wingdings" pitchFamily="2" charset="2"/>
                        <a:buChar char="Ø"/>
                      </a:pPr>
                      <a:r>
                        <a:rPr lang="en-US" baseline="0" smtClean="0"/>
                        <a:t>Lao động: ko quá 50 người</a:t>
                      </a:r>
                    </a:p>
                    <a:p>
                      <a:pPr>
                        <a:buFont typeface="Wingdings" pitchFamily="2" charset="2"/>
                        <a:buChar char="Ø"/>
                      </a:pPr>
                      <a:r>
                        <a:rPr lang="en-US" baseline="0" smtClean="0"/>
                        <a:t>Doanh thu: ko quá 100 tỉ</a:t>
                      </a:r>
                      <a:endParaRPr lang="en-US"/>
                    </a:p>
                  </a:txBody>
                  <a:tcPr/>
                </a:tc>
                <a:tc>
                  <a:txBody>
                    <a:bodyPr/>
                    <a:lstStyle/>
                    <a:p>
                      <a:pPr>
                        <a:buFont typeface="Wingdings" pitchFamily="2" charset="2"/>
                        <a:buChar char="Ø"/>
                      </a:pPr>
                      <a:r>
                        <a:rPr lang="en-US" smtClean="0"/>
                        <a:t>Vốn: ko</a:t>
                      </a:r>
                      <a:r>
                        <a:rPr lang="en-US" baseline="0" smtClean="0"/>
                        <a:t> quá 3 tỉ</a:t>
                      </a:r>
                    </a:p>
                    <a:p>
                      <a:pPr>
                        <a:buFont typeface="Wingdings" pitchFamily="2" charset="2"/>
                        <a:buChar char="Ø"/>
                      </a:pPr>
                      <a:r>
                        <a:rPr lang="en-US" baseline="0" smtClean="0"/>
                        <a:t>Lao động: ko quá 10 người</a:t>
                      </a:r>
                    </a:p>
                    <a:p>
                      <a:pPr>
                        <a:buFont typeface="Wingdings" pitchFamily="2" charset="2"/>
                        <a:buChar char="Ø"/>
                      </a:pPr>
                      <a:r>
                        <a:rPr lang="en-US" baseline="0" smtClean="0"/>
                        <a:t>Doanh thu: ko quá 10 tỉ</a:t>
                      </a:r>
                    </a:p>
                    <a:p>
                      <a:endParaRPr lang="en-US"/>
                    </a:p>
                  </a:txBody>
                  <a:tcPr/>
                </a:tc>
              </a:tr>
            </a:tbl>
          </a:graphicData>
        </a:graphic>
      </p:graphicFrame>
      <p:sp>
        <p:nvSpPr>
          <p:cNvPr id="8" name="TextBox 7"/>
          <p:cNvSpPr txBox="1"/>
          <p:nvPr/>
        </p:nvSpPr>
        <p:spPr>
          <a:xfrm>
            <a:off x="1428728" y="3786190"/>
            <a:ext cx="7215238" cy="369332"/>
          </a:xfrm>
          <a:prstGeom prst="rect">
            <a:avLst/>
          </a:prstGeom>
          <a:noFill/>
        </p:spPr>
        <p:txBody>
          <a:bodyPr wrap="square" rtlCol="0">
            <a:spAutoFit/>
          </a:bodyPr>
          <a:lstStyle/>
          <a:p>
            <a:r>
              <a:rPr lang="en-US" smtClean="0"/>
              <a:t>                                                   </a:t>
            </a:r>
            <a:r>
              <a:rPr lang="en-US" b="1" i="1" smtClean="0"/>
              <a:t>Nghị định số 80/2021/NĐ-CP</a:t>
            </a:r>
            <a:endParaRPr lang="en-US" b="1" i="1"/>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214282" y="285728"/>
            <a:ext cx="8472518" cy="5840441"/>
          </a:xfrm>
        </p:spPr>
        <p:txBody>
          <a:bodyPr/>
          <a:lstStyle/>
          <a:p>
            <a:r>
              <a:rPr lang="en-US" smtClean="0"/>
              <a:t>Xác định các mô hình kinh tế trong các thông tin sau?</a:t>
            </a:r>
          </a:p>
          <a:p>
            <a:r>
              <a:rPr lang="en-US" smtClean="0"/>
              <a:t>1/ Gia đình nhà Lan sống  với nghề làm gốm Bát Tràng từ bao đời nay.</a:t>
            </a:r>
          </a:p>
          <a:p>
            <a:r>
              <a:rPr lang="en-US" smtClean="0"/>
              <a:t>2/Ở huyện Tân Thành tỉnh Bắc Ninh nổi tiếng với làng tranh Đông Hồ, mỗi hộ gia đình ở nơi đây đều rất trân quý họ luôn phát huy nghề truyền thống của cha ông để lại và thường đưa ra thị trường những sản phẩm chất lượng mang đậm nét dân tộc.</a:t>
            </a:r>
            <a:endParaRPr lang="en-US"/>
          </a:p>
        </p:txBody>
      </p:sp>
    </p:spTree>
  </p:cSld>
  <p:clrMapOvr>
    <a:masterClrMapping/>
  </p:clrMapOvr>
  <p:transition>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214282" y="285728"/>
            <a:ext cx="8472518" cy="5840441"/>
          </a:xfrm>
        </p:spPr>
        <p:txBody>
          <a:bodyPr/>
          <a:lstStyle/>
          <a:p>
            <a:r>
              <a:rPr lang="en-US" smtClean="0"/>
              <a:t>3/ Tập đoàn dầu khí Việt Nam (petrolimex)</a:t>
            </a:r>
          </a:p>
          <a:p>
            <a:r>
              <a:rPr lang="en-US" smtClean="0"/>
              <a:t>4/ Toàn vùng ĐBSCL có khoảng 2000 HTX, chiếm 14% HTX của cả nước. Hoạt động của HTX đã góp phần tích cực vào việc giải quyết việc và tạo thu nhập ổn định cho người lao động tại địa phương; góp phần phát triển được nhiều ngành nghề mới và khai thác tiềm năng, thế mạnh sẵn có ở mối địa phương.</a:t>
            </a:r>
            <a:endParaRPr lang="en-US"/>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Hình chữ nhật: Góc Tròn 39"/>
          <p:cNvSpPr>
            <a:spLocks noChangeArrowheads="1"/>
          </p:cNvSpPr>
          <p:nvPr/>
        </p:nvSpPr>
        <p:spPr bwMode="auto">
          <a:xfrm>
            <a:off x="0" y="266701"/>
            <a:ext cx="8628460" cy="777875"/>
          </a:xfrm>
          <a:prstGeom prst="roundRect">
            <a:avLst>
              <a:gd name="adj" fmla="val 4023"/>
            </a:avLst>
          </a:prstGeom>
          <a:solidFill>
            <a:srgbClr val="FF0000"/>
          </a:solidFill>
          <a:ln w="19050" cap="rnd" algn="ctr">
            <a:solidFill>
              <a:schemeClr val="bg1"/>
            </a:solidFill>
            <a:round/>
            <a:headEnd/>
            <a:tailEnd/>
          </a:ln>
        </p:spPr>
        <p:txBody>
          <a:bodyPr anchor="ctr"/>
          <a:lstStyle/>
          <a:p>
            <a:pPr algn="ctr" defTabSz="457200" fontAlgn="auto">
              <a:spcBef>
                <a:spcPts val="0"/>
              </a:spcBef>
              <a:spcAft>
                <a:spcPts val="0"/>
              </a:spcAft>
              <a:defRPr/>
            </a:pPr>
            <a:endParaRPr lang="vi-VN" dirty="0">
              <a:solidFill>
                <a:schemeClr val="lt1"/>
              </a:solidFill>
              <a:latin typeface="+mn-lt"/>
              <a:cs typeface="+mn-cs"/>
            </a:endParaRPr>
          </a:p>
        </p:txBody>
      </p:sp>
      <p:sp>
        <p:nvSpPr>
          <p:cNvPr id="78866" name="Rectangle 2"/>
          <p:cNvSpPr>
            <a:spLocks noChangeArrowheads="1"/>
          </p:cNvSpPr>
          <p:nvPr/>
        </p:nvSpPr>
        <p:spPr bwMode="auto">
          <a:xfrm>
            <a:off x="0" y="342901"/>
            <a:ext cx="8629650" cy="627063"/>
          </a:xfrm>
          <a:prstGeom prst="rect">
            <a:avLst/>
          </a:prstGeom>
          <a:noFill/>
          <a:ln w="9525">
            <a:noFill/>
            <a:miter lim="800000"/>
            <a:headEnd/>
            <a:tailEnd/>
          </a:ln>
        </p:spPr>
        <p:txBody>
          <a:bodyPr anchor="ctr"/>
          <a:lstStyle/>
          <a:p>
            <a:pPr defTabSz="912813">
              <a:lnSpc>
                <a:spcPct val="90000"/>
              </a:lnSpc>
            </a:pPr>
            <a:r>
              <a:rPr lang="en-US" sz="2500" b="1">
                <a:solidFill>
                  <a:schemeClr val="bg1"/>
                </a:solidFill>
                <a:latin typeface="Calibri Light" pitchFamily="34" charset="0"/>
              </a:rPr>
              <a:t>Câu 1. Em đồng tình hay không đồng tình với những ý kiến nào sau đây?</a:t>
            </a:r>
            <a:r>
              <a:rPr lang="en-US" sz="2500">
                <a:solidFill>
                  <a:schemeClr val="bg1"/>
                </a:solidFill>
                <a:latin typeface="Calibri Light" pitchFamily="34" charset="0"/>
              </a:rPr>
              <a:t> </a:t>
            </a:r>
          </a:p>
        </p:txBody>
      </p:sp>
      <p:graphicFrame>
        <p:nvGraphicFramePr>
          <p:cNvPr id="79033" name="Group 185"/>
          <p:cNvGraphicFramePr>
            <a:graphicFrameLocks noGrp="1"/>
          </p:cNvGraphicFramePr>
          <p:nvPr/>
        </p:nvGraphicFramePr>
        <p:xfrm>
          <a:off x="0" y="1000108"/>
          <a:ext cx="9001157" cy="6054940"/>
        </p:xfrm>
        <a:graphic>
          <a:graphicData uri="http://schemas.openxmlformats.org/drawingml/2006/table">
            <a:tbl>
              <a:tblPr/>
              <a:tblGrid>
                <a:gridCol w="4779461"/>
                <a:gridCol w="2030481"/>
                <a:gridCol w="2191215"/>
              </a:tblGrid>
              <a:tr h="8672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 Nội dung </a:t>
                      </a: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Đồng tình</a:t>
                      </a: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Không đồng tình</a:t>
                      </a: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418791">
                <a:tc>
                  <a:txBody>
                    <a:bodyPr/>
                    <a:lstStyle/>
                    <a:p>
                      <a:pPr marL="0" marR="0" lvl="0" indent="0" algn="l" defTabSz="914400" rtl="0" eaLnBrk="1" fontAlgn="base" latinLnBrk="0" hangingPunct="1">
                        <a:lnSpc>
                          <a:spcPct val="90000"/>
                        </a:lnSpc>
                        <a:spcBef>
                          <a:spcPts val="1000"/>
                        </a:spcBef>
                        <a:spcAft>
                          <a:spcPct val="0"/>
                        </a:spcAft>
                        <a:buClrTx/>
                        <a:buSzTx/>
                        <a:buFont typeface="Arial" pitchFamily="34" charset="0"/>
                        <a:buNone/>
                        <a:tabLst/>
                      </a:pPr>
                      <a:r>
                        <a:rPr kumimoji="0" lang="vi-VN" sz="2000" b="0" i="0" u="none" strike="noStrike" cap="none" normalizeH="0" baseline="0" smtClean="0">
                          <a:ln>
                            <a:noFill/>
                          </a:ln>
                          <a:solidFill>
                            <a:srgbClr val="333333"/>
                          </a:solidFill>
                          <a:effectLst/>
                          <a:latin typeface="+mn-lt"/>
                          <a:ea typeface="Arial Unicode MS" pitchFamily="34" charset="-128"/>
                          <a:cs typeface="Arial Unicode MS" pitchFamily="34" charset="-128"/>
                        </a:rPr>
                        <a:t>a. </a:t>
                      </a:r>
                      <a:r>
                        <a:rPr kumimoji="0" lang="en-US" sz="2000" b="0" i="0" u="none" strike="noStrike" cap="none" normalizeH="0" baseline="0" smtClean="0">
                          <a:ln>
                            <a:noFill/>
                          </a:ln>
                          <a:solidFill>
                            <a:srgbClr val="333333"/>
                          </a:solidFill>
                          <a:effectLst/>
                          <a:latin typeface="+mn-lt"/>
                          <a:ea typeface="Arial Unicode MS" pitchFamily="34" charset="-128"/>
                          <a:cs typeface="Arial Unicode MS" pitchFamily="34" charset="-128"/>
                        </a:rPr>
                        <a:t>sx, kd góp phần giải quyết việc làm cho chủ thể sx,kd, nâng cao đời sống vật chất và tinh thần cho người lao động, giảm bớt tệ nạn xã hội.</a:t>
                      </a:r>
                      <a:endParaRPr kumimoji="0" lang="vi-VN" sz="2000" b="0" i="0" u="none" strike="noStrike" cap="none" normalizeH="0" baseline="0" smtClean="0">
                        <a:ln>
                          <a:noFill/>
                        </a:ln>
                        <a:solidFill>
                          <a:srgbClr val="333333"/>
                        </a:solidFill>
                        <a:effectLst/>
                        <a:latin typeface="+mn-lt"/>
                        <a:ea typeface="Arial Unicode MS" pitchFamily="34" charset="-128"/>
                        <a:cs typeface="Arial Unicode MS" pitchFamily="34" charset="-128"/>
                      </a:endParaRP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Arial Unicode MS" pitchFamily="34" charset="-128"/>
                        <a:cs typeface="Arial" pitchFamily="34" charset="0"/>
                      </a:endParaRP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 </a:t>
                      </a: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1033214">
                <a:tc>
                  <a:txBody>
                    <a:bodyPr/>
                    <a:lstStyle/>
                    <a:p>
                      <a:pPr marL="0" marR="0" lvl="0" indent="0" algn="l" defTabSz="914400" rtl="0" eaLnBrk="1" fontAlgn="base" latinLnBrk="0" hangingPunct="1">
                        <a:lnSpc>
                          <a:spcPct val="90000"/>
                        </a:lnSpc>
                        <a:spcBef>
                          <a:spcPts val="1000"/>
                        </a:spcBef>
                        <a:spcAft>
                          <a:spcPct val="0"/>
                        </a:spcAft>
                        <a:buClrTx/>
                        <a:buSzTx/>
                        <a:buFont typeface="Arial" pitchFamily="34" charset="0"/>
                        <a:buNone/>
                        <a:tabLst/>
                      </a:pPr>
                      <a:r>
                        <a:rPr kumimoji="0" lang="vi-VN" sz="2000" b="0" i="0" u="none" strike="noStrike" cap="none" normalizeH="0" baseline="0" smtClean="0">
                          <a:ln>
                            <a:noFill/>
                          </a:ln>
                          <a:solidFill>
                            <a:srgbClr val="333333"/>
                          </a:solidFill>
                          <a:effectLst/>
                          <a:latin typeface="+mn-lt"/>
                          <a:ea typeface="Arial Unicode MS" pitchFamily="34" charset="-128"/>
                          <a:cs typeface="Arial Unicode MS" pitchFamily="34" charset="-128"/>
                        </a:rPr>
                        <a:t>b. </a:t>
                      </a:r>
                      <a:r>
                        <a:rPr kumimoji="0" lang="en-US" sz="2000" b="0" i="0" u="none" strike="noStrike" cap="none" normalizeH="0" baseline="0" smtClean="0">
                          <a:ln>
                            <a:noFill/>
                          </a:ln>
                          <a:solidFill>
                            <a:srgbClr val="333333"/>
                          </a:solidFill>
                          <a:effectLst/>
                          <a:latin typeface="+mn-lt"/>
                          <a:ea typeface="Arial Unicode MS" pitchFamily="34" charset="-128"/>
                          <a:cs typeface="Arial Unicode MS" pitchFamily="34" charset="-128"/>
                        </a:rPr>
                        <a:t>sx, kd chỉ nhằm mục đích tạo ra lợi nhuận cho các chủ thể kinh tế</a:t>
                      </a:r>
                      <a:endParaRPr kumimoji="0" lang="vi-VN" sz="2000" b="0" i="0" u="none" strike="noStrike" cap="none" normalizeH="0" baseline="0" smtClean="0">
                        <a:ln>
                          <a:noFill/>
                        </a:ln>
                        <a:solidFill>
                          <a:srgbClr val="333333"/>
                        </a:solidFill>
                        <a:effectLst/>
                        <a:latin typeface="+mn-lt"/>
                        <a:ea typeface="Arial Unicode MS" pitchFamily="34" charset="-128"/>
                        <a:cs typeface="Arial Unicode MS" pitchFamily="34" charset="-128"/>
                      </a:endParaRP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 </a:t>
                      </a: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 </a:t>
                      </a: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1323741">
                <a:tc>
                  <a:txBody>
                    <a:bodyPr/>
                    <a:lstStyle/>
                    <a:p>
                      <a:pPr marL="0" marR="0" lvl="0" indent="0" algn="l" defTabSz="914400" rtl="0" eaLnBrk="1" fontAlgn="base" latinLnBrk="0" hangingPunct="1">
                        <a:lnSpc>
                          <a:spcPct val="90000"/>
                        </a:lnSpc>
                        <a:spcBef>
                          <a:spcPts val="1000"/>
                        </a:spcBef>
                        <a:spcAft>
                          <a:spcPct val="0"/>
                        </a:spcAft>
                        <a:buClrTx/>
                        <a:buSzTx/>
                        <a:buFont typeface="Arial" pitchFamily="34" charset="0"/>
                        <a:buNone/>
                        <a:tabLst/>
                      </a:pPr>
                      <a:r>
                        <a:rPr kumimoji="0" lang="vi-VN" sz="2000" b="0" i="0" u="none" strike="noStrike" cap="none" normalizeH="0" baseline="0" smtClean="0">
                          <a:ln>
                            <a:noFill/>
                          </a:ln>
                          <a:solidFill>
                            <a:srgbClr val="333333"/>
                          </a:solidFill>
                          <a:effectLst/>
                          <a:latin typeface="+mn-lt"/>
                          <a:ea typeface="Arial Unicode MS" pitchFamily="34" charset="-128"/>
                          <a:cs typeface="Arial Unicode MS" pitchFamily="34" charset="-128"/>
                        </a:rPr>
                        <a:t>c. </a:t>
                      </a:r>
                      <a:r>
                        <a:rPr kumimoji="0" lang="en-US" sz="2000" b="0" i="0" u="none" strike="noStrike" cap="none" normalizeH="0" baseline="0" smtClean="0">
                          <a:ln>
                            <a:noFill/>
                          </a:ln>
                          <a:solidFill>
                            <a:srgbClr val="333333"/>
                          </a:solidFill>
                          <a:effectLst/>
                          <a:latin typeface="+mn-lt"/>
                          <a:ea typeface="Arial Unicode MS" pitchFamily="34" charset="-128"/>
                          <a:cs typeface="Arial Unicode MS" pitchFamily="34" charset="-128"/>
                        </a:rPr>
                        <a:t>Khi DN cải tiến kĩ thuật, nâng cao chất lượng sản phẩm, thu được nhiều lợi nhuận thì nền kinh tế, đất nước ngày càng phát triển</a:t>
                      </a:r>
                      <a:endParaRPr kumimoji="0" lang="vi-VN" sz="2000" b="0" i="0" u="none" strike="noStrike" cap="none" normalizeH="0" baseline="0" smtClean="0">
                        <a:ln>
                          <a:noFill/>
                        </a:ln>
                        <a:solidFill>
                          <a:srgbClr val="333333"/>
                        </a:solidFill>
                        <a:effectLst/>
                        <a:latin typeface="+mn-lt"/>
                        <a:ea typeface="Arial Unicode MS" pitchFamily="34" charset="-128"/>
                        <a:cs typeface="Arial Unicode MS" pitchFamily="34" charset="-128"/>
                      </a:endParaRP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 </a:t>
                      </a: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 </a:t>
                      </a:r>
                      <a:endParaRPr kumimoji="0" lang="en-US" sz="35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endParaRP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r>
              <a:tr h="1411969">
                <a:tc>
                  <a:txBody>
                    <a:bodyPr/>
                    <a:lstStyle/>
                    <a:p>
                      <a:pPr marL="0" marR="0" lvl="0" indent="0" algn="l" defTabSz="914400" rtl="0" eaLnBrk="1" fontAlgn="base" latinLnBrk="0" hangingPunct="1">
                        <a:lnSpc>
                          <a:spcPct val="90000"/>
                        </a:lnSpc>
                        <a:spcBef>
                          <a:spcPts val="1000"/>
                        </a:spcBef>
                        <a:spcAft>
                          <a:spcPct val="0"/>
                        </a:spcAft>
                        <a:buClrTx/>
                        <a:buSzTx/>
                        <a:buFont typeface="Arial" pitchFamily="34" charset="0"/>
                        <a:buNone/>
                        <a:tabLst/>
                      </a:pPr>
                      <a:r>
                        <a:rPr kumimoji="0" lang="vi-VN" sz="2000" b="0" i="0" u="none" strike="noStrike" cap="none" normalizeH="0" baseline="0" smtClean="0">
                          <a:ln>
                            <a:noFill/>
                          </a:ln>
                          <a:solidFill>
                            <a:srgbClr val="333333"/>
                          </a:solidFill>
                          <a:effectLst/>
                          <a:latin typeface="+mn-lt"/>
                          <a:ea typeface="Arial Unicode MS" pitchFamily="34" charset="-128"/>
                          <a:cs typeface="Arial Unicode MS" pitchFamily="34" charset="-128"/>
                        </a:rPr>
                        <a:t>d. </a:t>
                      </a:r>
                      <a:r>
                        <a:rPr kumimoji="0" lang="en-US" sz="2000" b="0" i="0" u="none" strike="noStrike" cap="none" normalizeH="0" baseline="0" smtClean="0">
                          <a:ln>
                            <a:noFill/>
                          </a:ln>
                          <a:solidFill>
                            <a:srgbClr val="333333"/>
                          </a:solidFill>
                          <a:effectLst/>
                          <a:latin typeface="+mn-lt"/>
                          <a:ea typeface="Arial Unicode MS" pitchFamily="34" charset="-128"/>
                          <a:cs typeface="Arial Unicode MS" pitchFamily="34" charset="-128"/>
                        </a:rPr>
                        <a:t>Nên tập trung phát triển các ngành sx, kd hiện đại, giảm bớt các ngành nghề truyền thống ở địa phương.</a:t>
                      </a:r>
                      <a:endParaRPr kumimoji="0" lang="vi-VN" sz="2000" b="0" i="0" u="none" strike="noStrike" cap="none" normalizeH="0" baseline="0" smtClean="0">
                        <a:ln>
                          <a:noFill/>
                        </a:ln>
                        <a:solidFill>
                          <a:srgbClr val="333333"/>
                        </a:solidFill>
                        <a:effectLst/>
                        <a:latin typeface="+mn-lt"/>
                        <a:ea typeface="Arial Unicode MS" pitchFamily="34" charset="-128"/>
                        <a:cs typeface="Arial Unicode MS" pitchFamily="34" charset="-128"/>
                      </a:endParaRP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 </a:t>
                      </a: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500" b="0" i="0" u="none" strike="noStrike" cap="none" normalizeH="0" baseline="0" smtClean="0">
                          <a:ln>
                            <a:noFill/>
                          </a:ln>
                          <a:solidFill>
                            <a:srgbClr val="FF0000"/>
                          </a:solidFill>
                          <a:effectLst/>
                          <a:latin typeface="Arial Unicode MS" pitchFamily="34" charset="-128"/>
                          <a:ea typeface="Arial Unicode MS" pitchFamily="34" charset="-128"/>
                          <a:cs typeface="Times New Roman" pitchFamily="18" charset="0"/>
                        </a:rPr>
                        <a:t> X</a:t>
                      </a: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
        <p:nvSpPr>
          <p:cNvPr id="79035" name="Rectangle 187"/>
          <p:cNvSpPr>
            <a:spLocks noChangeArrowheads="1"/>
          </p:cNvSpPr>
          <p:nvPr/>
        </p:nvSpPr>
        <p:spPr bwMode="auto">
          <a:xfrm>
            <a:off x="6917531" y="4005264"/>
            <a:ext cx="569387" cy="1015663"/>
          </a:xfrm>
          <a:prstGeom prst="rect">
            <a:avLst/>
          </a:prstGeom>
          <a:noFill/>
          <a:ln w="9525">
            <a:noFill/>
            <a:miter lim="800000"/>
            <a:headEnd/>
            <a:tailEnd/>
          </a:ln>
          <a:effectLst/>
        </p:spPr>
        <p:txBody>
          <a:bodyPr wrap="none">
            <a:spAutoFit/>
          </a:bodyPr>
          <a:lstStyle/>
          <a:p>
            <a:pPr fontAlgn="ctr"/>
            <a:r>
              <a:rPr lang="en-US" sz="6000">
                <a:solidFill>
                  <a:srgbClr val="FF3300"/>
                </a:solidFill>
                <a:latin typeface="Arial Unicode MS" pitchFamily="34" charset="-128"/>
                <a:ea typeface="Arial Unicode MS" pitchFamily="34" charset="-128"/>
                <a:cs typeface="Arial Unicode MS" pitchFamily="34" charset="-128"/>
              </a:rPr>
              <a:t>x</a:t>
            </a:r>
          </a:p>
        </p:txBody>
      </p:sp>
      <p:sp>
        <p:nvSpPr>
          <p:cNvPr id="79036" name="Rectangle 188"/>
          <p:cNvSpPr>
            <a:spLocks noChangeArrowheads="1"/>
          </p:cNvSpPr>
          <p:nvPr/>
        </p:nvSpPr>
        <p:spPr bwMode="auto">
          <a:xfrm>
            <a:off x="4555331" y="2373314"/>
            <a:ext cx="1104900" cy="777875"/>
          </a:xfrm>
          <a:prstGeom prst="rect">
            <a:avLst/>
          </a:prstGeom>
          <a:noFill/>
          <a:ln w="9525">
            <a:noFill/>
            <a:miter lim="800000"/>
            <a:headEnd/>
            <a:tailEnd/>
          </a:ln>
          <a:effectLst/>
        </p:spPr>
        <p:txBody>
          <a:bodyPr>
            <a:spAutoFit/>
          </a:bodyPr>
          <a:lstStyle/>
          <a:p>
            <a:pPr algn="ctr" fontAlgn="ctr"/>
            <a:r>
              <a:rPr lang="en-US" sz="4500">
                <a:solidFill>
                  <a:srgbClr val="FF3300"/>
                </a:solidFill>
                <a:latin typeface="Arial Unicode MS" pitchFamily="34" charset="-128"/>
                <a:ea typeface="Arial Unicode MS" pitchFamily="34" charset="-128"/>
                <a:cs typeface="Arial Unicode MS" pitchFamily="34" charset="-128"/>
              </a:rPr>
              <a:t>x</a:t>
            </a:r>
          </a:p>
        </p:txBody>
      </p:sp>
      <p:sp>
        <p:nvSpPr>
          <p:cNvPr id="79038" name="Rectangle 190"/>
          <p:cNvSpPr>
            <a:spLocks noChangeArrowheads="1"/>
          </p:cNvSpPr>
          <p:nvPr/>
        </p:nvSpPr>
        <p:spPr bwMode="auto">
          <a:xfrm>
            <a:off x="4929190" y="4643446"/>
            <a:ext cx="778666" cy="784830"/>
          </a:xfrm>
          <a:prstGeom prst="rect">
            <a:avLst/>
          </a:prstGeom>
          <a:noFill/>
          <a:ln w="9525">
            <a:noFill/>
            <a:miter lim="800000"/>
            <a:headEnd/>
            <a:tailEnd/>
          </a:ln>
          <a:effectLst/>
        </p:spPr>
        <p:txBody>
          <a:bodyPr wrap="square">
            <a:spAutoFit/>
          </a:bodyPr>
          <a:lstStyle/>
          <a:p>
            <a:pPr algn="ctr" fontAlgn="ctr"/>
            <a:r>
              <a:rPr lang="en-US" sz="4500">
                <a:solidFill>
                  <a:srgbClr val="FF3300"/>
                </a:solidFill>
                <a:latin typeface="Arial Unicode MS" pitchFamily="34" charset="-128"/>
                <a:ea typeface="Arial Unicode MS" pitchFamily="34" charset="-128"/>
                <a:cs typeface="Arial Unicode MS" pitchFamily="34" charset="-128"/>
              </a:rPr>
              <a:t>x</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8866"/>
                                        </p:tgtEl>
                                        <p:attrNameLst>
                                          <p:attrName>style.visibility</p:attrName>
                                        </p:attrNameLst>
                                      </p:cBhvr>
                                      <p:to>
                                        <p:strVal val="visible"/>
                                      </p:to>
                                    </p:set>
                                    <p:animEffect transition="in" filter="blinds(horizontal)">
                                      <p:cBhvr>
                                        <p:cTn id="10" dur="500"/>
                                        <p:tgtEl>
                                          <p:spTgt spid="7886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9033"/>
                                        </p:tgtEl>
                                        <p:attrNameLst>
                                          <p:attrName>style.visibility</p:attrName>
                                        </p:attrNameLst>
                                      </p:cBhvr>
                                      <p:to>
                                        <p:strVal val="visible"/>
                                      </p:to>
                                    </p:set>
                                    <p:animEffect transition="in" filter="blinds(horizontal)">
                                      <p:cBhvr>
                                        <p:cTn id="15" dur="500"/>
                                        <p:tgtEl>
                                          <p:spTgt spid="7903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9036"/>
                                        </p:tgtEl>
                                        <p:attrNameLst>
                                          <p:attrName>style.visibility</p:attrName>
                                        </p:attrNameLst>
                                      </p:cBhvr>
                                      <p:to>
                                        <p:strVal val="visible"/>
                                      </p:to>
                                    </p:set>
                                    <p:animEffect transition="in" filter="blinds(horizontal)">
                                      <p:cBhvr>
                                        <p:cTn id="20" dur="500"/>
                                        <p:tgtEl>
                                          <p:spTgt spid="7903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9035"/>
                                        </p:tgtEl>
                                        <p:attrNameLst>
                                          <p:attrName>style.visibility</p:attrName>
                                        </p:attrNameLst>
                                      </p:cBhvr>
                                      <p:to>
                                        <p:strVal val="visible"/>
                                      </p:to>
                                    </p:set>
                                    <p:animEffect transition="in" filter="blinds(horizontal)">
                                      <p:cBhvr>
                                        <p:cTn id="25" dur="500"/>
                                        <p:tgtEl>
                                          <p:spTgt spid="7903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9038"/>
                                        </p:tgtEl>
                                        <p:attrNameLst>
                                          <p:attrName>style.visibility</p:attrName>
                                        </p:attrNameLst>
                                      </p:cBhvr>
                                      <p:to>
                                        <p:strVal val="visible"/>
                                      </p:to>
                                    </p:set>
                                    <p:animEffect transition="in" filter="blinds(horizontal)">
                                      <p:cBhvr>
                                        <p:cTn id="30" dur="500"/>
                                        <p:tgtEl>
                                          <p:spTgt spid="7903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9033"/>
                                        </p:tgtEl>
                                        <p:attrNameLst>
                                          <p:attrName>style.visibility</p:attrName>
                                        </p:attrNameLst>
                                      </p:cBhvr>
                                      <p:to>
                                        <p:strVal val="visible"/>
                                      </p:to>
                                    </p:set>
                                    <p:anim calcmode="lin" valueType="num">
                                      <p:cBhvr additive="base">
                                        <p:cTn id="35" dur="500" fill="hold"/>
                                        <p:tgtEl>
                                          <p:spTgt spid="79033"/>
                                        </p:tgtEl>
                                        <p:attrNameLst>
                                          <p:attrName>ppt_x</p:attrName>
                                        </p:attrNameLst>
                                      </p:cBhvr>
                                      <p:tavLst>
                                        <p:tav tm="0">
                                          <p:val>
                                            <p:strVal val="#ppt_x"/>
                                          </p:val>
                                        </p:tav>
                                        <p:tav tm="100000">
                                          <p:val>
                                            <p:strVal val="#ppt_x"/>
                                          </p:val>
                                        </p:tav>
                                      </p:tavLst>
                                    </p:anim>
                                    <p:anim calcmode="lin" valueType="num">
                                      <p:cBhvr additive="base">
                                        <p:cTn id="36" dur="500" fill="hold"/>
                                        <p:tgtEl>
                                          <p:spTgt spid="790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8866" grpId="0"/>
      <p:bldP spid="79035" grpId="0"/>
      <p:bldP spid="79036" grpId="0"/>
      <p:bldP spid="790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Hình chữ nhật: Góc Tròn 39"/>
          <p:cNvSpPr>
            <a:spLocks noChangeArrowheads="1"/>
          </p:cNvSpPr>
          <p:nvPr/>
        </p:nvSpPr>
        <p:spPr bwMode="auto">
          <a:xfrm>
            <a:off x="0" y="266701"/>
            <a:ext cx="8628460" cy="777875"/>
          </a:xfrm>
          <a:prstGeom prst="roundRect">
            <a:avLst>
              <a:gd name="adj" fmla="val 4023"/>
            </a:avLst>
          </a:prstGeom>
          <a:solidFill>
            <a:srgbClr val="FF0000"/>
          </a:solidFill>
          <a:ln w="19050" cap="rnd" algn="ctr">
            <a:solidFill>
              <a:schemeClr val="bg1"/>
            </a:solidFill>
            <a:round/>
            <a:headEnd/>
            <a:tailEnd/>
          </a:ln>
        </p:spPr>
        <p:txBody>
          <a:bodyPr anchor="ctr"/>
          <a:lstStyle/>
          <a:p>
            <a:pPr algn="ctr" defTabSz="457200" fontAlgn="auto">
              <a:spcBef>
                <a:spcPts val="0"/>
              </a:spcBef>
              <a:spcAft>
                <a:spcPts val="0"/>
              </a:spcAft>
              <a:defRPr/>
            </a:pPr>
            <a:endParaRPr lang="vi-VN" dirty="0">
              <a:solidFill>
                <a:schemeClr val="lt1"/>
              </a:solidFill>
              <a:latin typeface="+mn-lt"/>
              <a:cs typeface="+mn-cs"/>
            </a:endParaRPr>
          </a:p>
        </p:txBody>
      </p:sp>
      <p:sp>
        <p:nvSpPr>
          <p:cNvPr id="83971" name="Rectangle 2"/>
          <p:cNvSpPr>
            <a:spLocks noChangeArrowheads="1"/>
          </p:cNvSpPr>
          <p:nvPr/>
        </p:nvSpPr>
        <p:spPr bwMode="auto">
          <a:xfrm>
            <a:off x="0" y="342901"/>
            <a:ext cx="8629650" cy="627063"/>
          </a:xfrm>
          <a:prstGeom prst="rect">
            <a:avLst/>
          </a:prstGeom>
          <a:noFill/>
          <a:ln w="9525">
            <a:noFill/>
            <a:miter lim="800000"/>
            <a:headEnd/>
            <a:tailEnd/>
          </a:ln>
        </p:spPr>
        <p:txBody>
          <a:bodyPr anchor="ctr"/>
          <a:lstStyle/>
          <a:p>
            <a:pPr defTabSz="912813">
              <a:lnSpc>
                <a:spcPct val="90000"/>
              </a:lnSpc>
            </a:pPr>
            <a:r>
              <a:rPr lang="vi-VN" sz="2500" b="1">
                <a:solidFill>
                  <a:schemeClr val="bg1"/>
                </a:solidFill>
              </a:rPr>
              <a:t>Câu 4.</a:t>
            </a:r>
            <a:r>
              <a:rPr lang="vi-VN" sz="2500" b="1">
                <a:solidFill>
                  <a:schemeClr val="bg1"/>
                </a:solidFill>
                <a:latin typeface="Calibri Light"/>
              </a:rPr>
              <a:t> </a:t>
            </a:r>
            <a:r>
              <a:rPr lang="vi-VN" sz="2500" b="1">
                <a:solidFill>
                  <a:schemeClr val="bg1"/>
                </a:solidFill>
              </a:rPr>
              <a:t>Em c</a:t>
            </a:r>
            <a:r>
              <a:rPr lang="vi-VN" sz="2500" b="1">
                <a:solidFill>
                  <a:schemeClr val="bg1"/>
                </a:solidFill>
                <a:latin typeface="Calibri Light"/>
              </a:rPr>
              <a:t>ó</a:t>
            </a:r>
            <a:r>
              <a:rPr lang="vi-VN" sz="2500" b="1">
                <a:solidFill>
                  <a:schemeClr val="bg1"/>
                </a:solidFill>
              </a:rPr>
              <a:t> lời khuyên g</a:t>
            </a:r>
            <a:r>
              <a:rPr lang="vi-VN" sz="2500" b="1">
                <a:solidFill>
                  <a:schemeClr val="bg1"/>
                </a:solidFill>
                <a:latin typeface="Calibri Light"/>
              </a:rPr>
              <a:t>ì</a:t>
            </a:r>
            <a:r>
              <a:rPr lang="vi-VN" sz="2500" b="1">
                <a:solidFill>
                  <a:schemeClr val="bg1"/>
                </a:solidFill>
              </a:rPr>
              <a:t> với c</a:t>
            </a:r>
            <a:r>
              <a:rPr lang="vi-VN" sz="2500" b="1">
                <a:solidFill>
                  <a:schemeClr val="bg1"/>
                </a:solidFill>
                <a:latin typeface="Calibri Light"/>
              </a:rPr>
              <a:t>á</a:t>
            </a:r>
            <a:r>
              <a:rPr lang="vi-VN" sz="2500" b="1">
                <a:solidFill>
                  <a:schemeClr val="bg1"/>
                </a:solidFill>
              </a:rPr>
              <a:t>c nhân vật trong những t</a:t>
            </a:r>
            <a:r>
              <a:rPr lang="vi-VN" sz="2500" b="1">
                <a:solidFill>
                  <a:schemeClr val="bg1"/>
                </a:solidFill>
                <a:latin typeface="Calibri Light"/>
              </a:rPr>
              <a:t>ì</a:t>
            </a:r>
            <a:r>
              <a:rPr lang="vi-VN" sz="2500" b="1">
                <a:solidFill>
                  <a:schemeClr val="bg1"/>
                </a:solidFill>
              </a:rPr>
              <a:t>nh huống sau?</a:t>
            </a:r>
            <a:r>
              <a:rPr lang="vi-VN" sz="2500" b="1">
                <a:solidFill>
                  <a:schemeClr val="bg1"/>
                </a:solidFill>
                <a:latin typeface="Calibri Light" pitchFamily="34" charset="0"/>
              </a:rPr>
              <a:t> </a:t>
            </a:r>
            <a:endParaRPr lang="en-US" sz="2500" b="1">
              <a:solidFill>
                <a:schemeClr val="bg1"/>
              </a:solidFill>
              <a:latin typeface="Calibri Light" pitchFamily="34" charset="0"/>
            </a:endParaRPr>
          </a:p>
        </p:txBody>
      </p:sp>
      <p:graphicFrame>
        <p:nvGraphicFramePr>
          <p:cNvPr id="84084" name="Group 116"/>
          <p:cNvGraphicFramePr>
            <a:graphicFrameLocks noGrp="1"/>
          </p:cNvGraphicFramePr>
          <p:nvPr/>
        </p:nvGraphicFramePr>
        <p:xfrm>
          <a:off x="252413" y="1066800"/>
          <a:ext cx="8639176" cy="4236720"/>
        </p:xfrm>
        <a:graphic>
          <a:graphicData uri="http://schemas.openxmlformats.org/drawingml/2006/table">
            <a:tbl>
              <a:tblPr/>
              <a:tblGrid>
                <a:gridCol w="5681663"/>
                <a:gridCol w="2957513"/>
              </a:tblGrid>
              <a:tr h="3048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 </a:t>
                      </a:r>
                      <a:r>
                        <a:rPr kumimoji="0" lang="en-US" sz="2000" b="1"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Tình huống 1</a:t>
                      </a: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 </a:t>
                      </a:r>
                      <a:r>
                        <a:rPr kumimoji="0" lang="vi-VN" sz="20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Theo em, anh C có nên làm theo lời khuyên đó không? Vì sao? </a:t>
                      </a:r>
                      <a:endParaRPr kumimoji="0" lang="en-US" sz="20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endParaRP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 </a:t>
                      </a:r>
                      <a:r>
                        <a:rPr kumimoji="0" lang="vi-VN" sz="20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Những ngày nóng nhàn, anh C cùng nhiều thanh niên trong xã lên thảnh phố làm thuê. Lao động vất vả, phải sống xa nhà, tốn thêm chỉ phi thuê nhà trọ, ăn uống, xe cộ....nhưng thu nhập cũng chăng được bao nhiêu. Mới đây, có người bà con khuyên anh chọn một mô hình kinh doanh phù hợp để phát triển sự nghiệp ở quê, không lên thành phố làm thuê nữa.</a:t>
                      </a:r>
                      <a:endParaRPr kumimoji="0" lang="en-US" sz="20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endParaRP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vi-VN" sz="2000" b="0" i="0" u="none" strike="noStrike" cap="none" normalizeH="0" baseline="0" smtClean="0">
                          <a:ln>
                            <a:noFill/>
                          </a:ln>
                          <a:solidFill>
                            <a:srgbClr val="FF3300"/>
                          </a:solidFill>
                          <a:effectLst/>
                          <a:latin typeface="Arial Unicode MS" pitchFamily="34" charset="-128"/>
                          <a:ea typeface="Arial Unicode MS" pitchFamily="34" charset="-128"/>
                          <a:cs typeface="Arial Unicode MS" pitchFamily="34" charset="-128"/>
                        </a:rPr>
                        <a:t>Nên nghe theo lời khuyên. V</a:t>
                      </a:r>
                      <a:r>
                        <a:rPr kumimoji="0" lang="en-US" sz="2000" b="0" i="0" u="none" strike="noStrike" cap="none" normalizeH="0" baseline="0" smtClean="0">
                          <a:ln>
                            <a:noFill/>
                          </a:ln>
                          <a:solidFill>
                            <a:srgbClr val="FF3300"/>
                          </a:solidFill>
                          <a:effectLst/>
                          <a:latin typeface="Arial Unicode MS" pitchFamily="34" charset="-128"/>
                          <a:ea typeface="Arial Unicode MS" pitchFamily="34" charset="-128"/>
                          <a:cs typeface="Arial Unicode MS" pitchFamily="34" charset="-128"/>
                        </a:rPr>
                        <a:t>à </a:t>
                      </a:r>
                      <a:r>
                        <a:rPr kumimoji="0" lang="vi-VN" sz="2000" b="0" i="0" u="none" strike="noStrike" cap="none" normalizeH="0" baseline="0" smtClean="0">
                          <a:ln>
                            <a:noFill/>
                          </a:ln>
                          <a:solidFill>
                            <a:srgbClr val="FF3300"/>
                          </a:solidFill>
                          <a:effectLst/>
                          <a:latin typeface="Arial Unicode MS" pitchFamily="34" charset="-128"/>
                          <a:ea typeface="Arial Unicode MS" pitchFamily="34" charset="-128"/>
                          <a:cs typeface="Arial Unicode MS" pitchFamily="34" charset="-128"/>
                        </a:rPr>
                        <a:t>chọn </a:t>
                      </a:r>
                      <a:r>
                        <a:rPr kumimoji="0" lang="en-US" sz="2000" b="0" i="0" u="none" strike="noStrike" cap="none" normalizeH="0" baseline="0" smtClean="0">
                          <a:ln>
                            <a:noFill/>
                          </a:ln>
                          <a:solidFill>
                            <a:srgbClr val="FF3300"/>
                          </a:solidFill>
                          <a:effectLst/>
                          <a:latin typeface="Arial Unicode MS" pitchFamily="34" charset="-128"/>
                          <a:ea typeface="Arial Unicode MS" pitchFamily="34" charset="-128"/>
                          <a:cs typeface="Arial Unicode MS" pitchFamily="34" charset="-128"/>
                        </a:rPr>
                        <a:t>cho mình </a:t>
                      </a:r>
                      <a:r>
                        <a:rPr kumimoji="0" lang="vi-VN" sz="2000" b="0" i="0" u="none" strike="noStrike" cap="none" normalizeH="0" baseline="0" smtClean="0">
                          <a:ln>
                            <a:noFill/>
                          </a:ln>
                          <a:solidFill>
                            <a:srgbClr val="FF3300"/>
                          </a:solidFill>
                          <a:effectLst/>
                          <a:latin typeface="Arial Unicode MS" pitchFamily="34" charset="-128"/>
                          <a:ea typeface="Arial Unicode MS" pitchFamily="34" charset="-128"/>
                          <a:cs typeface="Arial Unicode MS" pitchFamily="34" charset="-128"/>
                        </a:rPr>
                        <a:t>một </a:t>
                      </a:r>
                      <a:r>
                        <a:rPr kumimoji="0" lang="en-US" sz="2000" b="0" i="0" u="none" strike="noStrike" cap="none" normalizeH="0" baseline="0" smtClean="0">
                          <a:ln>
                            <a:noFill/>
                          </a:ln>
                          <a:solidFill>
                            <a:srgbClr val="FF3300"/>
                          </a:solidFill>
                          <a:effectLst/>
                          <a:latin typeface="Arial Unicode MS" pitchFamily="34" charset="-128"/>
                          <a:ea typeface="Arial Unicode MS" pitchFamily="34" charset="-128"/>
                          <a:cs typeface="Arial Unicode MS" pitchFamily="34" charset="-128"/>
                        </a:rPr>
                        <a:t>kinh tế phù hợp với những ngành nghề sở trường của bản thân </a:t>
                      </a:r>
                      <a:r>
                        <a:rPr kumimoji="0" lang="vi-VN" sz="2000" b="0" i="0" u="none" strike="noStrike" cap="none" normalizeH="0" baseline="0" smtClean="0">
                          <a:ln>
                            <a:noFill/>
                          </a:ln>
                          <a:solidFill>
                            <a:srgbClr val="FF3300"/>
                          </a:solidFill>
                          <a:effectLst/>
                          <a:latin typeface="Arial Unicode MS" pitchFamily="34" charset="-128"/>
                          <a:ea typeface="Arial Unicode MS" pitchFamily="34" charset="-128"/>
                          <a:cs typeface="Arial Unicode MS" pitchFamily="34" charset="-128"/>
                        </a:rPr>
                        <a:t>vừa thu lại lợi nhuận cao, thu nhập lại ổn định </a:t>
                      </a:r>
                      <a:r>
                        <a:rPr kumimoji="0" lang="en-US" sz="2000" b="0" i="0" u="none" strike="noStrike" cap="none" normalizeH="0" baseline="0" smtClean="0">
                          <a:ln>
                            <a:noFill/>
                          </a:ln>
                          <a:solidFill>
                            <a:srgbClr val="FF3300"/>
                          </a:solidFill>
                          <a:effectLst/>
                          <a:latin typeface="Arial Unicode MS" pitchFamily="34" charset="-128"/>
                          <a:ea typeface="Arial Unicode MS" pitchFamily="34" charset="-128"/>
                          <a:cs typeface="Arial Unicode MS" pitchFamily="34" charset="-128"/>
                        </a:rPr>
                        <a:t>hơn</a:t>
                      </a:r>
                      <a:endParaRPr kumimoji="0" lang="vi-VN" sz="2000" b="0" i="0" u="none" strike="noStrike" cap="none" normalizeH="0" baseline="0" smtClean="0">
                        <a:ln>
                          <a:noFill/>
                        </a:ln>
                        <a:solidFill>
                          <a:srgbClr val="FF3300"/>
                        </a:solidFill>
                        <a:effectLst/>
                        <a:latin typeface="Arial Unicode MS" pitchFamily="34" charset="-128"/>
                        <a:ea typeface="Arial Unicode MS" pitchFamily="34" charset="-128"/>
                        <a:cs typeface="Arial Unicode MS" pitchFamily="34"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 </a:t>
                      </a: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048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endParaRP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 </a:t>
                      </a: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bl>
          </a:graphicData>
        </a:graphic>
      </p:graphicFrame>
      <p:sp>
        <p:nvSpPr>
          <p:cNvPr id="10" name="Rectangle 9"/>
          <p:cNvSpPr>
            <a:spLocks noChangeArrowheads="1"/>
          </p:cNvSpPr>
          <p:nvPr/>
        </p:nvSpPr>
        <p:spPr bwMode="auto">
          <a:xfrm>
            <a:off x="6215074" y="2285992"/>
            <a:ext cx="2000264" cy="2071702"/>
          </a:xfrm>
          <a:prstGeom prst="rect">
            <a:avLst/>
          </a:prstGeom>
          <a:solidFill>
            <a:srgbClr val="CCFFCC"/>
          </a:solidFill>
          <a:ln w="25400" algn="ctr">
            <a:noFill/>
            <a:miter lim="800000"/>
            <a:headEnd/>
            <a:tailEnd/>
          </a:ln>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endParaRPr lang="en-US"/>
          </a:p>
        </p:txBody>
      </p:sp>
      <p:sp>
        <p:nvSpPr>
          <p:cNvPr id="3" name="Content Placeholder 2"/>
          <p:cNvSpPr>
            <a:spLocks noGrp="1"/>
          </p:cNvSpPr>
          <p:nvPr>
            <p:ph sz="quarter" idx="1"/>
          </p:nvPr>
        </p:nvSpPr>
        <p:spPr>
          <a:xfrm>
            <a:off x="457200" y="1600200"/>
            <a:ext cx="8329642" cy="2185988"/>
          </a:xfrm>
        </p:spPr>
        <p:txBody>
          <a:bodyPr>
            <a:normAutofit fontScale="77500" lnSpcReduction="20000"/>
          </a:bodyPr>
          <a:lstStyle/>
          <a:p>
            <a:r>
              <a:rPr lang="vi-VN" sz="2800" smtClean="0">
                <a:ea typeface="Arial Unicode MS" pitchFamily="34" charset="-128"/>
                <a:cs typeface="Times New Roman" pitchFamily="18" charset="0"/>
              </a:rPr>
              <a:t>Các bạn trong lớp 10A đều yêu mến N vi bạn không chỉ học giỏi mà còn rất khéo tay, làm được nhiều loại bánh ngon. Nhà ở ngay gần chợ phố huyện, nhận thấy khả năng có thể kinh doanh đ</a:t>
            </a:r>
            <a:r>
              <a:rPr lang="en-US" sz="2800" smtClean="0">
                <a:ea typeface="Arial Unicode MS" pitchFamily="34" charset="-128"/>
                <a:cs typeface="Times New Roman" pitchFamily="18" charset="0"/>
              </a:rPr>
              <a:t>ể</a:t>
            </a:r>
            <a:r>
              <a:rPr lang="vi-VN" sz="2800" smtClean="0">
                <a:ea typeface="Arial Unicode MS" pitchFamily="34" charset="-128"/>
                <a:cs typeface="Times New Roman" pitchFamily="18" charset="0"/>
              </a:rPr>
              <a:t> phát triển kinh tế gia đ</a:t>
            </a:r>
            <a:r>
              <a:rPr lang="en-US" sz="2800" smtClean="0">
                <a:ea typeface="Arial Unicode MS" pitchFamily="34" charset="-128"/>
                <a:cs typeface="Times New Roman" pitchFamily="18" charset="0"/>
              </a:rPr>
              <a:t>ì</a:t>
            </a:r>
            <a:r>
              <a:rPr lang="vi-VN" sz="2800" smtClean="0">
                <a:ea typeface="Arial Unicode MS" pitchFamily="34" charset="-128"/>
                <a:cs typeface="Times New Roman" pitchFamily="18" charset="0"/>
              </a:rPr>
              <a:t>nh. N có ý định sau khi tốt nghiệp phổ thông sẽ học thêm kĩ thuật làm bánh để mở cửa hàng chuyên kinh doanh bánh tại nhà. Tuy nhiên, nhiều bạn trong lớp khuyên N nên học đại học để có cơ hội kiếm được nhiều việc làm tốt hơn. </a:t>
            </a:r>
            <a:r>
              <a:rPr lang="en-US" sz="2800" smtClean="0">
                <a:ea typeface="Arial Unicode MS" pitchFamily="34" charset="-128"/>
                <a:cs typeface="Times New Roman" pitchFamily="18" charset="0"/>
              </a:rPr>
              <a:t>Nếu em là N em sẽ làm gì?</a:t>
            </a:r>
            <a:endParaRPr lang="en-US"/>
          </a:p>
        </p:txBody>
      </p:sp>
      <p:sp>
        <p:nvSpPr>
          <p:cNvPr id="5" name="Content Placeholder 4"/>
          <p:cNvSpPr>
            <a:spLocks noGrp="1"/>
          </p:cNvSpPr>
          <p:nvPr>
            <p:ph sz="quarter" idx="3"/>
          </p:nvPr>
        </p:nvSpPr>
        <p:spPr>
          <a:xfrm>
            <a:off x="457200" y="3643314"/>
            <a:ext cx="8186766" cy="2482855"/>
          </a:xfrm>
        </p:spPr>
        <p:txBody>
          <a:bodyPr>
            <a:normAutofit/>
          </a:bodyPr>
          <a:lstStyle/>
          <a:p>
            <a:r>
              <a:rPr lang="en-US" sz="2800" smtClean="0">
                <a:solidFill>
                  <a:srgbClr val="FF0000"/>
                </a:solidFill>
                <a:latin typeface="Times New Roman" pitchFamily="18" charset="0"/>
                <a:cs typeface="Times New Roman" pitchFamily="18" charset="0"/>
              </a:rPr>
              <a:t>Quyết định mở một tiệm bánh nhỏ tại nhà vừa tiết kiệm chi phí thuê mặt bằng vừa thuận tiện trong sinh hoạt để xem phản ứng của khách hàng, luôn cháy hết mình để cho những sản phẩm bánh có chất lượng; nếu như thành công thì sẽ mở rộng quy mô hơn.</a:t>
            </a:r>
            <a:endParaRPr lang="en-US" sz="2800">
              <a:solidFill>
                <a:srgbClr val="FF0000"/>
              </a:solidFill>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mtClean="0">
                <a:solidFill>
                  <a:srgbClr val="FF0000"/>
                </a:solidFill>
                <a:latin typeface="Times New Roman" pitchFamily="18" charset="0"/>
                <a:cs typeface="Times New Roman" pitchFamily="18" charset="0"/>
              </a:rPr>
              <a:t>2/ Các mô hình kinh doanh</a:t>
            </a:r>
            <a:endParaRPr lang="en-US"/>
          </a:p>
        </p:txBody>
      </p:sp>
      <p:sp>
        <p:nvSpPr>
          <p:cNvPr id="3" name="Content Placeholder 2"/>
          <p:cNvSpPr>
            <a:spLocks noGrp="1"/>
          </p:cNvSpPr>
          <p:nvPr>
            <p:ph sz="quarter" idx="1"/>
          </p:nvPr>
        </p:nvSpPr>
        <p:spPr>
          <a:xfrm>
            <a:off x="428596" y="1571612"/>
            <a:ext cx="7400948" cy="4000528"/>
          </a:xfrm>
        </p:spPr>
        <p:txBody>
          <a:bodyPr>
            <a:normAutofit/>
          </a:bodyPr>
          <a:lstStyle/>
          <a:p>
            <a:r>
              <a:rPr lang="en-US" sz="2400" smtClean="0">
                <a:latin typeface="Times New Roman" pitchFamily="18" charset="0"/>
                <a:cs typeface="Times New Roman" pitchFamily="18" charset="0"/>
              </a:rPr>
              <a:t>Mô hình hộ gia đình</a:t>
            </a:r>
          </a:p>
          <a:p>
            <a:r>
              <a:rPr lang="en-US" sz="2400" smtClean="0">
                <a:latin typeface="Times New Roman" pitchFamily="18" charset="0"/>
                <a:cs typeface="Times New Roman" pitchFamily="18" charset="0"/>
              </a:rPr>
              <a:t>Hợp tác xã</a:t>
            </a:r>
          </a:p>
          <a:p>
            <a:r>
              <a:rPr lang="en-US" sz="2400" smtClean="0">
                <a:latin typeface="Times New Roman" pitchFamily="18" charset="0"/>
                <a:cs typeface="Times New Roman" pitchFamily="18" charset="0"/>
              </a:rPr>
              <a:t>Doanh nghiệp</a:t>
            </a:r>
          </a:p>
          <a:p>
            <a:pPr>
              <a:buNone/>
            </a:pPr>
            <a:r>
              <a:rPr lang="en-US" sz="2400" smtClean="0">
                <a:latin typeface="Times New Roman" pitchFamily="18" charset="0"/>
                <a:cs typeface="Times New Roman" pitchFamily="18" charset="0"/>
              </a:rPr>
              <a:t>+ DN nhà nước</a:t>
            </a:r>
          </a:p>
          <a:p>
            <a:pPr>
              <a:buNone/>
            </a:pPr>
            <a:r>
              <a:rPr lang="en-US" sz="2400" smtClean="0">
                <a:latin typeface="Times New Roman" pitchFamily="18" charset="0"/>
                <a:cs typeface="Times New Roman" pitchFamily="18" charset="0"/>
              </a:rPr>
              <a:t>+ DN tư nhân</a:t>
            </a:r>
          </a:p>
          <a:p>
            <a:pPr>
              <a:buNone/>
            </a:pPr>
            <a:r>
              <a:rPr lang="en-US" sz="2400" smtClean="0">
                <a:latin typeface="Times New Roman" pitchFamily="18" charset="0"/>
                <a:cs typeface="Times New Roman" pitchFamily="18" charset="0"/>
              </a:rPr>
              <a:t>+ Công ty TNHH một thành viên</a:t>
            </a:r>
          </a:p>
          <a:p>
            <a:pPr>
              <a:buNone/>
            </a:pPr>
            <a:r>
              <a:rPr lang="en-US" sz="2400" smtClean="0">
                <a:latin typeface="Times New Roman" pitchFamily="18" charset="0"/>
                <a:cs typeface="Times New Roman" pitchFamily="18" charset="0"/>
              </a:rPr>
              <a:t>+ Công ty TNHH hai thành viên</a:t>
            </a:r>
          </a:p>
          <a:p>
            <a:pPr>
              <a:buNone/>
            </a:pPr>
            <a:r>
              <a:rPr lang="en-US" sz="2400" smtClean="0">
                <a:latin typeface="Times New Roman" pitchFamily="18" charset="0"/>
                <a:cs typeface="Times New Roman" pitchFamily="18" charset="0"/>
              </a:rPr>
              <a:t>+ Công ty cổ phần.</a:t>
            </a:r>
          </a:p>
          <a:p>
            <a:pPr>
              <a:buNone/>
            </a:pPr>
            <a:endParaRPr lang="en-US" sz="4000" smtClean="0">
              <a:latin typeface="Times New Roman" pitchFamily="18" charset="0"/>
              <a:cs typeface="Times New Roman" pitchFamily="18" charset="0"/>
            </a:endParaRPr>
          </a:p>
          <a:p>
            <a:endParaRPr lang="en-US" sz="400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mtClean="0"/>
              <a:t>a/ Mô hình kinh tế hộ gia đình</a:t>
            </a:r>
            <a:endParaRPr lang="en-US"/>
          </a:p>
        </p:txBody>
      </p:sp>
      <p:sp>
        <p:nvSpPr>
          <p:cNvPr id="3" name="Content Placeholder 2"/>
          <p:cNvSpPr>
            <a:spLocks noGrp="1"/>
          </p:cNvSpPr>
          <p:nvPr>
            <p:ph sz="quarter" idx="1"/>
          </p:nvPr>
        </p:nvSpPr>
        <p:spPr/>
        <p:txBody>
          <a:bodyPr/>
          <a:lstStyle/>
          <a:p>
            <a:r>
              <a:rPr lang="en-US" smtClean="0"/>
              <a:t>Nhà chị A mở lò bánh mì.</a:t>
            </a:r>
            <a:endParaRPr lang="en-US"/>
          </a:p>
        </p:txBody>
      </p:sp>
      <p:sp>
        <p:nvSpPr>
          <p:cNvPr id="4" name="Content Placeholder 3"/>
          <p:cNvSpPr>
            <a:spLocks noGrp="1"/>
          </p:cNvSpPr>
          <p:nvPr>
            <p:ph sz="quarter" idx="2"/>
          </p:nvPr>
        </p:nvSpPr>
        <p:spPr/>
        <p:txBody>
          <a:bodyPr/>
          <a:lstStyle/>
          <a:p>
            <a:r>
              <a:rPr lang="en-US" smtClean="0"/>
              <a:t>Nhà anh H mở trang trại chăn nuôi heo.</a:t>
            </a:r>
            <a:endParaRPr lang="en-US"/>
          </a:p>
        </p:txBody>
      </p:sp>
      <p:sp>
        <p:nvSpPr>
          <p:cNvPr id="5" name="Content Placeholder 4"/>
          <p:cNvSpPr>
            <a:spLocks noGrp="1"/>
          </p:cNvSpPr>
          <p:nvPr>
            <p:ph sz="quarter" idx="3"/>
          </p:nvPr>
        </p:nvSpPr>
        <p:spPr>
          <a:xfrm>
            <a:off x="500034" y="3143248"/>
            <a:ext cx="3995766" cy="2982921"/>
          </a:xfrm>
        </p:spPr>
        <p:txBody>
          <a:bodyPr/>
          <a:lstStyle/>
          <a:p>
            <a:r>
              <a:rPr lang="en-US" smtClean="0"/>
              <a:t>Nhà ông B mở xưởng gỗ với số lượng người làm là 20 người.</a:t>
            </a:r>
            <a:endParaRPr lang="en-US"/>
          </a:p>
        </p:txBody>
      </p:sp>
      <p:sp>
        <p:nvSpPr>
          <p:cNvPr id="6" name="Content Placeholder 5"/>
          <p:cNvSpPr>
            <a:spLocks noGrp="1"/>
          </p:cNvSpPr>
          <p:nvPr>
            <p:ph sz="quarter" idx="4"/>
          </p:nvPr>
        </p:nvSpPr>
        <p:spPr>
          <a:xfrm>
            <a:off x="4648200" y="3143248"/>
            <a:ext cx="4038600" cy="2982921"/>
          </a:xfrm>
        </p:spPr>
        <p:txBody>
          <a:bodyPr/>
          <a:lstStyle/>
          <a:p>
            <a:r>
              <a:rPr lang="en-US" smtClean="0"/>
              <a:t>Nhà chị C mấy chụ năm sống với nghề làm bánh tráng.</a:t>
            </a:r>
            <a:endParaRPr lang="en-US"/>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u lịch Tết Nguyên Đán, thăm làng nghề truyền thống ở Hải Dương | VIETRAVEL  - Vietravel"/>
          <p:cNvPicPr>
            <a:picLocks noGrp="1"/>
          </p:cNvPicPr>
          <p:nvPr>
            <p:ph sz="quarter" idx="4"/>
          </p:nvPr>
        </p:nvPicPr>
        <p:blipFill>
          <a:blip r:embed="rId3"/>
          <a:srcRect/>
          <a:stretch>
            <a:fillRect/>
          </a:stretch>
        </p:blipFill>
        <p:spPr bwMode="auto">
          <a:xfrm>
            <a:off x="142844" y="214291"/>
            <a:ext cx="8858311" cy="5357849"/>
          </a:xfrm>
          <a:prstGeom prst="rect">
            <a:avLst/>
          </a:prstGeom>
          <a:noFill/>
          <a:ln w="9525">
            <a:noFill/>
            <a:miter lim="800000"/>
            <a:headEnd/>
            <a:tailEnd/>
          </a:ln>
        </p:spPr>
      </p:pic>
      <p:sp>
        <p:nvSpPr>
          <p:cNvPr id="8" name="Rounded Rectangle 7"/>
          <p:cNvSpPr/>
          <p:nvPr/>
        </p:nvSpPr>
        <p:spPr>
          <a:xfrm>
            <a:off x="2000232" y="5715016"/>
            <a:ext cx="464347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Nghề gốm – Hải Dương</a:t>
            </a:r>
            <a:endParaRPr lang="en-US"/>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Làng nghề nón lá Vĩnh Thịnh giữa lòng Hà Nội"/>
          <p:cNvPicPr>
            <a:picLocks noGrp="1"/>
          </p:cNvPicPr>
          <p:nvPr>
            <p:ph sz="quarter" idx="4"/>
          </p:nvPr>
        </p:nvPicPr>
        <p:blipFill>
          <a:blip r:embed="rId2"/>
          <a:srcRect/>
          <a:stretch>
            <a:fillRect/>
          </a:stretch>
        </p:blipFill>
        <p:spPr bwMode="auto">
          <a:xfrm>
            <a:off x="214283" y="285751"/>
            <a:ext cx="8643998" cy="5286390"/>
          </a:xfrm>
          <a:prstGeom prst="rect">
            <a:avLst/>
          </a:prstGeom>
          <a:noFill/>
          <a:ln w="9525">
            <a:noFill/>
            <a:miter lim="800000"/>
            <a:headEnd/>
            <a:tailEnd/>
          </a:ln>
        </p:spPr>
      </p:pic>
      <p:sp>
        <p:nvSpPr>
          <p:cNvPr id="8" name="Rounded Rectangle 7"/>
          <p:cNvSpPr/>
          <p:nvPr/>
        </p:nvSpPr>
        <p:spPr>
          <a:xfrm>
            <a:off x="1571604" y="5786454"/>
            <a:ext cx="571504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Nón lá – Bình Định</a:t>
            </a:r>
            <a:endParaRPr lang="en-US"/>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5 địa điểm du lịch làng nghề truyền thống tại Tỉnh Hải Dương"/>
          <p:cNvPicPr>
            <a:picLocks noGrp="1"/>
          </p:cNvPicPr>
          <p:nvPr>
            <p:ph sz="quarter" idx="1"/>
          </p:nvPr>
        </p:nvPicPr>
        <p:blipFill>
          <a:blip r:embed="rId2"/>
          <a:srcRect/>
          <a:stretch>
            <a:fillRect/>
          </a:stretch>
        </p:blipFill>
        <p:spPr bwMode="auto">
          <a:xfrm>
            <a:off x="285720" y="285729"/>
            <a:ext cx="8501093" cy="4500593"/>
          </a:xfrm>
          <a:prstGeom prst="rect">
            <a:avLst/>
          </a:prstGeom>
          <a:noFill/>
          <a:ln w="9525">
            <a:noFill/>
            <a:miter lim="800000"/>
            <a:headEnd/>
            <a:tailEnd/>
          </a:ln>
        </p:spPr>
      </p:pic>
      <p:sp>
        <p:nvSpPr>
          <p:cNvPr id="8" name="Rounded Rectangle 7"/>
          <p:cNvSpPr/>
          <p:nvPr/>
        </p:nvSpPr>
        <p:spPr>
          <a:xfrm>
            <a:off x="2428860" y="4929198"/>
            <a:ext cx="471490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Làng nghề bánh tráng- nhiều tỉnh</a:t>
            </a:r>
            <a:endParaRPr lang="en-US"/>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Kiên Giang: Khởi sắc làng nghề truyền thống đan lát lục bình"/>
          <p:cNvPicPr>
            <a:picLocks noGrp="1"/>
          </p:cNvPicPr>
          <p:nvPr>
            <p:ph sz="quarter" idx="1"/>
          </p:nvPr>
        </p:nvPicPr>
        <p:blipFill>
          <a:blip r:embed="rId2"/>
          <a:srcRect/>
          <a:stretch>
            <a:fillRect/>
          </a:stretch>
        </p:blipFill>
        <p:spPr bwMode="auto">
          <a:xfrm>
            <a:off x="500034" y="214290"/>
            <a:ext cx="8143932" cy="5286412"/>
          </a:xfrm>
          <a:prstGeom prst="rect">
            <a:avLst/>
          </a:prstGeom>
          <a:noFill/>
          <a:ln w="9525">
            <a:noFill/>
            <a:miter lim="800000"/>
            <a:headEnd/>
            <a:tailEnd/>
          </a:ln>
        </p:spPr>
      </p:pic>
      <p:sp>
        <p:nvSpPr>
          <p:cNvPr id="8" name="Rounded Rectangle 7"/>
          <p:cNvSpPr/>
          <p:nvPr/>
        </p:nvSpPr>
        <p:spPr>
          <a:xfrm>
            <a:off x="2428860" y="5643578"/>
            <a:ext cx="4429156"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Đan lát – Hải Dương</a:t>
            </a:r>
            <a:endParaRPr lang="en-US"/>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in nhanh Bắc Giang: Hướng đi nào để phát triển bền vững thương hiệu gà đồi  Yên Thế"/>
          <p:cNvPicPr>
            <a:picLocks noGrp="1"/>
          </p:cNvPicPr>
          <p:nvPr>
            <p:ph sz="quarter" idx="3"/>
          </p:nvPr>
        </p:nvPicPr>
        <p:blipFill>
          <a:blip r:embed="rId2"/>
          <a:srcRect/>
          <a:stretch>
            <a:fillRect/>
          </a:stretch>
        </p:blipFill>
        <p:spPr bwMode="auto">
          <a:xfrm>
            <a:off x="214313" y="297201"/>
            <a:ext cx="4357687" cy="4417684"/>
          </a:xfrm>
          <a:prstGeom prst="rect">
            <a:avLst/>
          </a:prstGeom>
          <a:noFill/>
          <a:ln w="9525">
            <a:noFill/>
            <a:miter lim="800000"/>
            <a:headEnd/>
            <a:tailEnd/>
          </a:ln>
        </p:spPr>
      </p:pic>
      <p:pic>
        <p:nvPicPr>
          <p:cNvPr id="8" name="Picture 7" descr="Bình Định xây dựng, phát triển nhiều mô hình kinh tế vườn gắn với du lịch"/>
          <p:cNvPicPr/>
          <p:nvPr/>
        </p:nvPicPr>
        <p:blipFill>
          <a:blip r:embed="rId3"/>
          <a:srcRect/>
          <a:stretch>
            <a:fillRect/>
          </a:stretch>
        </p:blipFill>
        <p:spPr bwMode="auto">
          <a:xfrm>
            <a:off x="4643438" y="285729"/>
            <a:ext cx="4357717" cy="4429155"/>
          </a:xfrm>
          <a:prstGeom prst="rect">
            <a:avLst/>
          </a:prstGeom>
          <a:noFill/>
          <a:ln w="9525">
            <a:noFill/>
            <a:miter lim="800000"/>
            <a:headEnd/>
            <a:tailEnd/>
          </a:ln>
        </p:spPr>
      </p:pic>
      <p:sp>
        <p:nvSpPr>
          <p:cNvPr id="9" name="Rounded Rectangle 8"/>
          <p:cNvSpPr/>
          <p:nvPr/>
        </p:nvSpPr>
        <p:spPr>
          <a:xfrm>
            <a:off x="714348" y="4857760"/>
            <a:ext cx="271464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Chăn nuôi gia súc, gia cầm</a:t>
            </a:r>
            <a:endParaRPr lang="en-US"/>
          </a:p>
        </p:txBody>
      </p:sp>
      <p:sp>
        <p:nvSpPr>
          <p:cNvPr id="10" name="Rounded Rectangle 9"/>
          <p:cNvSpPr/>
          <p:nvPr/>
        </p:nvSpPr>
        <p:spPr>
          <a:xfrm>
            <a:off x="5357818" y="4929198"/>
            <a:ext cx="3571900"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Làm vườn kết hợp với du lịch</a:t>
            </a:r>
            <a:endParaRPr lang="en-US"/>
          </a:p>
        </p:txBody>
      </p:sp>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650</TotalTime>
  <Words>1640</Words>
  <Application>Microsoft Office PowerPoint</Application>
  <PresentationFormat>On-screen Show (4:3)</PresentationFormat>
  <Paragraphs>166</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Civic</vt:lpstr>
      <vt:lpstr>Slide 1</vt:lpstr>
      <vt:lpstr>Sản xuất kinh doanh và vai trò của sản xuất kinh doanh</vt:lpstr>
      <vt:lpstr>2/ Các mô hình kinh doanh</vt:lpstr>
      <vt:lpstr>a/ Mô hình kinh tế hộ gia đình</vt:lpstr>
      <vt:lpstr>Slide 5</vt:lpstr>
      <vt:lpstr>Slide 6</vt:lpstr>
      <vt:lpstr>Slide 7</vt:lpstr>
      <vt:lpstr>Slide 8</vt:lpstr>
      <vt:lpstr>Slide 9</vt:lpstr>
      <vt:lpstr>Slide 10</vt:lpstr>
      <vt:lpstr>Slide 11</vt:lpstr>
      <vt:lpstr>Slide 12</vt:lpstr>
      <vt:lpstr>Slide 13</vt:lpstr>
      <vt:lpstr>Slide 14</vt:lpstr>
      <vt:lpstr>HTX ở huyện Hoài Ân</vt:lpstr>
      <vt:lpstr>  *Mô hình kinh tế hợp tác xã:   Mô hình kinh tế HTX được thành lập ít nhất có mấy thành viên? Được thành lập dựa trên cơ sở nào? Mục đích của việc tham gia HTX?       </vt:lpstr>
      <vt:lpstr>Mô hình kinh tế hợp tác xã</vt:lpstr>
      <vt:lpstr>Slide 18</vt:lpstr>
      <vt:lpstr>Các loại hình DN:</vt:lpstr>
      <vt:lpstr>Slide 20</vt:lpstr>
      <vt:lpstr>Slide 21</vt:lpstr>
      <vt:lpstr>Slide 22</vt:lpstr>
      <vt:lpstr>Slide 23</vt:lpstr>
      <vt:lpstr>Slide 24</vt:lpstr>
      <vt:lpstr>Slide 25</vt:lpstr>
      <vt:lpstr>Slide 26</vt:lpstr>
      <vt:lpstr>Slide 27</vt:lpstr>
      <vt:lpstr>Slide 28</vt:lpstr>
      <vt:lpstr>Slide 29</vt:lpstr>
    </vt:vector>
  </TitlesOfParts>
  <Company>QuyNhonComputer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93</cp:revision>
  <dcterms:created xsi:type="dcterms:W3CDTF">2022-11-15T03:56:21Z</dcterms:created>
  <dcterms:modified xsi:type="dcterms:W3CDTF">2023-11-26T15:08:16Z</dcterms:modified>
</cp:coreProperties>
</file>