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Lst>
  <p:notesMasterIdLst>
    <p:notesMasterId r:id="rId49"/>
  </p:notesMasterIdLst>
  <p:sldIdLst>
    <p:sldId id="274" r:id="rId5"/>
    <p:sldId id="286" r:id="rId6"/>
    <p:sldId id="269" r:id="rId7"/>
    <p:sldId id="280" r:id="rId8"/>
    <p:sldId id="259" r:id="rId9"/>
    <p:sldId id="287" r:id="rId10"/>
    <p:sldId id="278" r:id="rId11"/>
    <p:sldId id="276" r:id="rId12"/>
    <p:sldId id="288" r:id="rId13"/>
    <p:sldId id="289" r:id="rId14"/>
    <p:sldId id="290" r:id="rId15"/>
    <p:sldId id="285" r:id="rId16"/>
    <p:sldId id="291" r:id="rId17"/>
    <p:sldId id="292" r:id="rId18"/>
    <p:sldId id="279" r:id="rId19"/>
    <p:sldId id="294" r:id="rId20"/>
    <p:sldId id="298" r:id="rId21"/>
    <p:sldId id="270" r:id="rId22"/>
    <p:sldId id="314" r:id="rId23"/>
    <p:sldId id="277" r:id="rId24"/>
    <p:sldId id="299" r:id="rId25"/>
    <p:sldId id="300" r:id="rId26"/>
    <p:sldId id="301" r:id="rId27"/>
    <p:sldId id="318" r:id="rId28"/>
    <p:sldId id="257" r:id="rId29"/>
    <p:sldId id="315" r:id="rId30"/>
    <p:sldId id="282" r:id="rId31"/>
    <p:sldId id="313" r:id="rId32"/>
    <p:sldId id="316" r:id="rId33"/>
    <p:sldId id="317" r:id="rId34"/>
    <p:sldId id="304" r:id="rId35"/>
    <p:sldId id="308" r:id="rId36"/>
    <p:sldId id="305" r:id="rId37"/>
    <p:sldId id="307" r:id="rId38"/>
    <p:sldId id="306" r:id="rId39"/>
    <p:sldId id="309" r:id="rId40"/>
    <p:sldId id="260" r:id="rId41"/>
    <p:sldId id="310" r:id="rId42"/>
    <p:sldId id="311" r:id="rId43"/>
    <p:sldId id="293" r:id="rId44"/>
    <p:sldId id="262" r:id="rId45"/>
    <p:sldId id="268" r:id="rId46"/>
    <p:sldId id="264" r:id="rId47"/>
    <p:sldId id="284" r:id="rId48"/>
  </p:sldIdLst>
  <p:sldSz cx="18288000" cy="10287000"/>
  <p:notesSz cx="6858000" cy="9144000"/>
  <p:embeddedFontLst>
    <p:embeddedFont>
      <p:font typeface="Calibri" pitchFamily="34" charset="0"/>
      <p:regular r:id="rId50"/>
      <p:bold r:id="rId51"/>
      <p:italic r:id="rId52"/>
      <p:boldItalic r:id="rId53"/>
    </p:embeddedFont>
    <p:embeddedFont>
      <p:font typeface="Tahoma" pitchFamily="34" charset="0"/>
      <p:regular r:id="rId54"/>
      <p:bold r:id="rId55"/>
    </p:embeddedFont>
    <p:embeddedFont>
      <p:font typeface="Calibri Light" pitchFamily="34" charset="0"/>
      <p:regular r:id="rId56"/>
      <p: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58AF"/>
    <a:srgbClr val="738650"/>
    <a:srgbClr val="F8C152"/>
    <a:srgbClr val="F6AD13"/>
    <a:srgbClr val="404D29"/>
    <a:srgbClr val="F48A0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autoAdjust="0"/>
    <p:restoredTop sz="94622" autoAdjust="0"/>
  </p:normalViewPr>
  <p:slideViewPr>
    <p:cSldViewPr>
      <p:cViewPr varScale="1">
        <p:scale>
          <a:sx n="43" d="100"/>
          <a:sy n="43" d="100"/>
        </p:scale>
        <p:origin x="-852"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4.fntdata"/><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openxmlformats.org/officeDocument/2006/relationships/font" Target="fonts/font8.fntdata"/><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3.fntdata"/><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7.fntdata"/><Relationship Id="rId8" Type="http://schemas.openxmlformats.org/officeDocument/2006/relationships/slide" Target="slides/slide4.xml"/><Relationship Id="rId51" Type="http://schemas.openxmlformats.org/officeDocument/2006/relationships/font" Target="fonts/font2.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49A9B5-7C5D-4EA7-BDE9-9086A2A577EA}" type="datetimeFigureOut">
              <a:rPr lang="en-US" smtClean="0"/>
              <a:pPr/>
              <a:t>10/23/2023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4AF71B-64E1-4B30-BA85-3985326F5E57}" type="slidenum">
              <a:rPr lang="en-US" smtClean="0"/>
              <a:pPr/>
              <a:t>‹#›</a:t>
            </a:fld>
            <a:endParaRPr lang="en-US"/>
          </a:p>
        </p:txBody>
      </p:sp>
    </p:spTree>
    <p:extLst>
      <p:ext uri="{BB962C8B-B14F-4D97-AF65-F5344CB8AC3E}">
        <p14:creationId xmlns:p14="http://schemas.microsoft.com/office/powerpoint/2010/main" xmlns="" val="3611208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2485496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32</a:t>
            </a:fld>
            <a:endParaRPr lang="en-US" sz="1400" kern="0">
              <a:solidFill>
                <a:prstClr val="black"/>
              </a:solidFill>
              <a:cs typeface="Arial"/>
              <a:sym typeface="Arial"/>
            </a:endParaRPr>
          </a:p>
        </p:txBody>
      </p:sp>
    </p:spTree>
    <p:extLst>
      <p:ext uri="{BB962C8B-B14F-4D97-AF65-F5344CB8AC3E}">
        <p14:creationId xmlns:p14="http://schemas.microsoft.com/office/powerpoint/2010/main" xmlns="" val="3382439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33</a:t>
            </a:fld>
            <a:endParaRPr lang="en-US" sz="1400" kern="0">
              <a:solidFill>
                <a:prstClr val="black"/>
              </a:solidFill>
              <a:cs typeface="Arial"/>
              <a:sym typeface="Arial"/>
            </a:endParaRPr>
          </a:p>
        </p:txBody>
      </p:sp>
    </p:spTree>
    <p:extLst>
      <p:ext uri="{BB962C8B-B14F-4D97-AF65-F5344CB8AC3E}">
        <p14:creationId xmlns:p14="http://schemas.microsoft.com/office/powerpoint/2010/main" xmlns="" val="1543320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34</a:t>
            </a:fld>
            <a:endParaRPr lang="en-US" sz="1400" kern="0">
              <a:solidFill>
                <a:prstClr val="black"/>
              </a:solidFill>
              <a:cs typeface="Arial"/>
              <a:sym typeface="Arial"/>
            </a:endParaRPr>
          </a:p>
        </p:txBody>
      </p:sp>
    </p:spTree>
    <p:extLst>
      <p:ext uri="{BB962C8B-B14F-4D97-AF65-F5344CB8AC3E}">
        <p14:creationId xmlns:p14="http://schemas.microsoft.com/office/powerpoint/2010/main" xmlns="" val="1415932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35</a:t>
            </a:fld>
            <a:endParaRPr lang="en-US" sz="1400" kern="0">
              <a:solidFill>
                <a:prstClr val="black"/>
              </a:solidFill>
              <a:cs typeface="Arial"/>
              <a:sym typeface="Arial"/>
            </a:endParaRPr>
          </a:p>
        </p:txBody>
      </p:sp>
    </p:spTree>
    <p:extLst>
      <p:ext uri="{BB962C8B-B14F-4D97-AF65-F5344CB8AC3E}">
        <p14:creationId xmlns:p14="http://schemas.microsoft.com/office/powerpoint/2010/main" xmlns="" val="2820738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36</a:t>
            </a:fld>
            <a:endParaRPr lang="en-US" sz="1400" kern="0">
              <a:solidFill>
                <a:prstClr val="black"/>
              </a:solidFill>
              <a:cs typeface="Arial"/>
              <a:sym typeface="Arial"/>
            </a:endParaRPr>
          </a:p>
        </p:txBody>
      </p:sp>
    </p:spTree>
    <p:extLst>
      <p:ext uri="{BB962C8B-B14F-4D97-AF65-F5344CB8AC3E}">
        <p14:creationId xmlns:p14="http://schemas.microsoft.com/office/powerpoint/2010/main" xmlns="" val="4283587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61"/>
            <a:ext cx="13716000" cy="2483645"/>
          </a:xfrm>
        </p:spPr>
        <p:txBody>
          <a:bodyPr/>
          <a:lstStyle>
            <a:lvl1pPr marL="0" indent="0" algn="ctr">
              <a:buNone/>
              <a:defRPr sz="3600"/>
            </a:lvl1pPr>
            <a:lvl2pPr marL="685817" indent="0" algn="ctr">
              <a:buNone/>
              <a:defRPr sz="3000"/>
            </a:lvl2pPr>
            <a:lvl3pPr marL="1371636" indent="0" algn="ctr">
              <a:buNone/>
              <a:defRPr sz="2700"/>
            </a:lvl3pPr>
            <a:lvl4pPr marL="2057453" indent="0" algn="ctr">
              <a:buNone/>
              <a:defRPr sz="2400"/>
            </a:lvl4pPr>
            <a:lvl5pPr marL="2743268" indent="0" algn="ctr">
              <a:buNone/>
              <a:defRPr sz="2400"/>
            </a:lvl5pPr>
            <a:lvl6pPr marL="3429087" indent="0" algn="ctr">
              <a:buNone/>
              <a:defRPr sz="2400"/>
            </a:lvl6pPr>
            <a:lvl7pPr marL="4114904" indent="0" algn="ctr">
              <a:buNone/>
              <a:defRPr sz="2400"/>
            </a:lvl7pPr>
            <a:lvl8pPr marL="4800720" indent="0" algn="ctr">
              <a:buNone/>
              <a:defRPr sz="2400"/>
            </a:lvl8pPr>
            <a:lvl9pPr marL="5486537"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492864549"/>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52926536"/>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7" y="2564612"/>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7" y="6884199"/>
            <a:ext cx="15773400" cy="2250282"/>
          </a:xfrm>
        </p:spPr>
        <p:txBody>
          <a:bodyPr/>
          <a:lstStyle>
            <a:lvl1pPr marL="0" indent="0">
              <a:buNone/>
              <a:defRPr sz="3600">
                <a:solidFill>
                  <a:schemeClr val="tx1">
                    <a:tint val="75000"/>
                  </a:schemeClr>
                </a:solidFill>
              </a:defRPr>
            </a:lvl1pPr>
            <a:lvl2pPr marL="685817" indent="0">
              <a:buNone/>
              <a:defRPr sz="3000">
                <a:solidFill>
                  <a:schemeClr val="tx1">
                    <a:tint val="75000"/>
                  </a:schemeClr>
                </a:solidFill>
              </a:defRPr>
            </a:lvl2pPr>
            <a:lvl3pPr marL="1371636" indent="0">
              <a:buNone/>
              <a:defRPr sz="2700">
                <a:solidFill>
                  <a:schemeClr val="tx1">
                    <a:tint val="75000"/>
                  </a:schemeClr>
                </a:solidFill>
              </a:defRPr>
            </a:lvl3pPr>
            <a:lvl4pPr marL="2057453" indent="0">
              <a:buNone/>
              <a:defRPr sz="2400">
                <a:solidFill>
                  <a:schemeClr val="tx1">
                    <a:tint val="75000"/>
                  </a:schemeClr>
                </a:solidFill>
              </a:defRPr>
            </a:lvl4pPr>
            <a:lvl5pPr marL="2743268" indent="0">
              <a:buNone/>
              <a:defRPr sz="2400">
                <a:solidFill>
                  <a:schemeClr val="tx1">
                    <a:tint val="75000"/>
                  </a:schemeClr>
                </a:solidFill>
              </a:defRPr>
            </a:lvl5pPr>
            <a:lvl6pPr marL="3429087" indent="0">
              <a:buNone/>
              <a:defRPr sz="2400">
                <a:solidFill>
                  <a:schemeClr val="tx1">
                    <a:tint val="75000"/>
                  </a:schemeClr>
                </a:solidFill>
              </a:defRPr>
            </a:lvl6pPr>
            <a:lvl7pPr marL="4114904" indent="0">
              <a:buNone/>
              <a:defRPr sz="2400">
                <a:solidFill>
                  <a:schemeClr val="tx1">
                    <a:tint val="75000"/>
                  </a:schemeClr>
                </a:solidFill>
              </a:defRPr>
            </a:lvl7pPr>
            <a:lvl8pPr marL="4800720" indent="0">
              <a:buNone/>
              <a:defRPr sz="2400">
                <a:solidFill>
                  <a:schemeClr val="tx1">
                    <a:tint val="75000"/>
                  </a:schemeClr>
                </a:solidFill>
              </a:defRPr>
            </a:lvl8pPr>
            <a:lvl9pPr marL="5486537"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4280654175"/>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82362367"/>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91"/>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7" y="2521746"/>
            <a:ext cx="7736682" cy="1235868"/>
          </a:xfrm>
        </p:spPr>
        <p:txBody>
          <a:bodyPr anchor="b"/>
          <a:lstStyle>
            <a:lvl1pPr marL="0" indent="0">
              <a:buNone/>
              <a:defRPr sz="3600" b="1"/>
            </a:lvl1pPr>
            <a:lvl2pPr marL="685817" indent="0">
              <a:buNone/>
              <a:defRPr sz="3000" b="1"/>
            </a:lvl2pPr>
            <a:lvl3pPr marL="1371636" indent="0">
              <a:buNone/>
              <a:defRPr sz="2700" b="1"/>
            </a:lvl3pPr>
            <a:lvl4pPr marL="2057453" indent="0">
              <a:buNone/>
              <a:defRPr sz="2400" b="1"/>
            </a:lvl4pPr>
            <a:lvl5pPr marL="2743268" indent="0">
              <a:buNone/>
              <a:defRPr sz="2400" b="1"/>
            </a:lvl5pPr>
            <a:lvl6pPr marL="3429087" indent="0">
              <a:buNone/>
              <a:defRPr sz="2400" b="1"/>
            </a:lvl6pPr>
            <a:lvl7pPr marL="4114904" indent="0">
              <a:buNone/>
              <a:defRPr sz="2400" b="1"/>
            </a:lvl7pPr>
            <a:lvl8pPr marL="4800720" indent="0">
              <a:buNone/>
              <a:defRPr sz="2400" b="1"/>
            </a:lvl8pPr>
            <a:lvl9pPr marL="5486537"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7" y="3757617"/>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3" y="2521746"/>
            <a:ext cx="7774782" cy="1235868"/>
          </a:xfrm>
        </p:spPr>
        <p:txBody>
          <a:bodyPr anchor="b"/>
          <a:lstStyle>
            <a:lvl1pPr marL="0" indent="0">
              <a:buNone/>
              <a:defRPr sz="3600" b="1"/>
            </a:lvl1pPr>
            <a:lvl2pPr marL="685817" indent="0">
              <a:buNone/>
              <a:defRPr sz="3000" b="1"/>
            </a:lvl2pPr>
            <a:lvl3pPr marL="1371636" indent="0">
              <a:buNone/>
              <a:defRPr sz="2700" b="1"/>
            </a:lvl3pPr>
            <a:lvl4pPr marL="2057453" indent="0">
              <a:buNone/>
              <a:defRPr sz="2400" b="1"/>
            </a:lvl4pPr>
            <a:lvl5pPr marL="2743268" indent="0">
              <a:buNone/>
              <a:defRPr sz="2400" b="1"/>
            </a:lvl5pPr>
            <a:lvl6pPr marL="3429087" indent="0">
              <a:buNone/>
              <a:defRPr sz="2400" b="1"/>
            </a:lvl6pPr>
            <a:lvl7pPr marL="4114904" indent="0">
              <a:buNone/>
              <a:defRPr sz="2400" b="1"/>
            </a:lvl7pPr>
            <a:lvl8pPr marL="4800720" indent="0">
              <a:buNone/>
              <a:defRPr sz="2400" b="1"/>
            </a:lvl8pPr>
            <a:lvl9pPr marL="5486537"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3" y="3757617"/>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2023/10/23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430903088"/>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2023/10/23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324950637"/>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2023/10/23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965857722"/>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7"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43"/>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7" y="3086103"/>
            <a:ext cx="5898356" cy="5717382"/>
          </a:xfrm>
        </p:spPr>
        <p:txBody>
          <a:bodyPr/>
          <a:lstStyle>
            <a:lvl1pPr marL="0" indent="0">
              <a:buNone/>
              <a:defRPr sz="2400"/>
            </a:lvl1pPr>
            <a:lvl2pPr marL="685817" indent="0">
              <a:buNone/>
              <a:defRPr sz="2100"/>
            </a:lvl2pPr>
            <a:lvl3pPr marL="1371636" indent="0">
              <a:buNone/>
              <a:defRPr sz="1800"/>
            </a:lvl3pPr>
            <a:lvl4pPr marL="2057453" indent="0">
              <a:buNone/>
              <a:defRPr sz="1500"/>
            </a:lvl4pPr>
            <a:lvl5pPr marL="2743268" indent="0">
              <a:buNone/>
              <a:defRPr sz="1500"/>
            </a:lvl5pPr>
            <a:lvl6pPr marL="3429087" indent="0">
              <a:buNone/>
              <a:defRPr sz="1500"/>
            </a:lvl6pPr>
            <a:lvl7pPr marL="4114904" indent="0">
              <a:buNone/>
              <a:defRPr sz="1500"/>
            </a:lvl7pPr>
            <a:lvl8pPr marL="4800720" indent="0">
              <a:buNone/>
              <a:defRPr sz="1500"/>
            </a:lvl8pPr>
            <a:lvl9pPr marL="5486537"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467855203"/>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7"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3"/>
            <a:ext cx="9258300" cy="7310438"/>
          </a:xfrm>
        </p:spPr>
        <p:txBody>
          <a:bodyPr/>
          <a:lstStyle>
            <a:lvl1pPr marL="0" indent="0">
              <a:buNone/>
              <a:defRPr sz="4800"/>
            </a:lvl1pPr>
            <a:lvl2pPr marL="685817" indent="0">
              <a:buNone/>
              <a:defRPr sz="4200"/>
            </a:lvl2pPr>
            <a:lvl3pPr marL="1371636" indent="0">
              <a:buNone/>
              <a:defRPr sz="3600"/>
            </a:lvl3pPr>
            <a:lvl4pPr marL="2057453" indent="0">
              <a:buNone/>
              <a:defRPr sz="3000"/>
            </a:lvl4pPr>
            <a:lvl5pPr marL="2743268" indent="0">
              <a:buNone/>
              <a:defRPr sz="3000"/>
            </a:lvl5pPr>
            <a:lvl6pPr marL="3429087" indent="0">
              <a:buNone/>
              <a:defRPr sz="3000"/>
            </a:lvl6pPr>
            <a:lvl7pPr marL="4114904" indent="0">
              <a:buNone/>
              <a:defRPr sz="3000"/>
            </a:lvl7pPr>
            <a:lvl8pPr marL="4800720" indent="0">
              <a:buNone/>
              <a:defRPr sz="3000"/>
            </a:lvl8pPr>
            <a:lvl9pPr marL="5486537" indent="0">
              <a:buNone/>
              <a:defRPr sz="3000"/>
            </a:lvl9pPr>
          </a:lstStyle>
          <a:p>
            <a:endParaRPr lang="zh-CN" altLang="en-US"/>
          </a:p>
        </p:txBody>
      </p:sp>
      <p:sp>
        <p:nvSpPr>
          <p:cNvPr id="4" name="文本占位符 3"/>
          <p:cNvSpPr>
            <a:spLocks noGrp="1"/>
          </p:cNvSpPr>
          <p:nvPr>
            <p:ph type="body" sz="half" idx="2" hasCustomPrompt="1"/>
          </p:nvPr>
        </p:nvSpPr>
        <p:spPr>
          <a:xfrm>
            <a:off x="1259687" y="3086103"/>
            <a:ext cx="5898356" cy="5717382"/>
          </a:xfrm>
        </p:spPr>
        <p:txBody>
          <a:bodyPr/>
          <a:lstStyle>
            <a:lvl1pPr marL="0" indent="0">
              <a:buNone/>
              <a:defRPr sz="2400"/>
            </a:lvl1pPr>
            <a:lvl2pPr marL="685817" indent="0">
              <a:buNone/>
              <a:defRPr sz="2100"/>
            </a:lvl2pPr>
            <a:lvl3pPr marL="1371636" indent="0">
              <a:buNone/>
              <a:defRPr sz="1800"/>
            </a:lvl3pPr>
            <a:lvl4pPr marL="2057453" indent="0">
              <a:buNone/>
              <a:defRPr sz="1500"/>
            </a:lvl4pPr>
            <a:lvl5pPr marL="2743268" indent="0">
              <a:buNone/>
              <a:defRPr sz="1500"/>
            </a:lvl5pPr>
            <a:lvl6pPr marL="3429087" indent="0">
              <a:buNone/>
              <a:defRPr sz="1500"/>
            </a:lvl6pPr>
            <a:lvl7pPr marL="4114904" indent="0">
              <a:buNone/>
              <a:defRPr sz="1500"/>
            </a:lvl7pPr>
            <a:lvl8pPr marL="4800720" indent="0">
              <a:buNone/>
              <a:defRPr sz="1500"/>
            </a:lvl8pPr>
            <a:lvl9pPr marL="5486537"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4215190499"/>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254620934"/>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3" y="547691"/>
            <a:ext cx="3943350" cy="871775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3" y="547691"/>
            <a:ext cx="11601450" cy="871775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608232176"/>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A15578-682B-4A01-9638-014C16DE11EE}"/>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65AAC1EE-97A3-4603-AA67-B9B86F55FF89}"/>
              </a:ext>
            </a:extLst>
          </p:cNvPr>
          <p:cNvSpPr>
            <a:spLocks noGrp="1"/>
          </p:cNvSpPr>
          <p:nvPr>
            <p:ph type="subTitle" idx="1"/>
          </p:nvPr>
        </p:nvSpPr>
        <p:spPr>
          <a:xfrm>
            <a:off x="2286000" y="5403059"/>
            <a:ext cx="13716000" cy="2483645"/>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6867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974023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AAF01F-173B-42F4-B79E-090D56ACB129}"/>
              </a:ext>
            </a:extLst>
          </p:cNvPr>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7FF68C77-CBFA-461F-A51E-325EB95509C8}"/>
              </a:ext>
            </a:extLst>
          </p:cNvPr>
          <p:cNvSpPr>
            <a:spLocks noGrp="1"/>
          </p:cNvSpPr>
          <p:nvPr>
            <p:ph type="body" idx="1"/>
          </p:nvPr>
        </p:nvSpPr>
        <p:spPr>
          <a:xfrm>
            <a:off x="1247777" y="6884198"/>
            <a:ext cx="15773400" cy="2250282"/>
          </a:xfrm>
        </p:spPr>
        <p:txBody>
          <a:bodyPr/>
          <a:lstStyle>
            <a:lvl1pPr marL="0" indent="0">
              <a:buNone/>
              <a:defRPr sz="3600">
                <a:solidFill>
                  <a:schemeClr val="tx1">
                    <a:tint val="75000"/>
                  </a:schemeClr>
                </a:solidFill>
              </a:defRPr>
            </a:lvl1pPr>
            <a:lvl2pPr marL="685835" indent="0">
              <a:buNone/>
              <a:defRPr sz="3000">
                <a:solidFill>
                  <a:schemeClr val="tx1">
                    <a:tint val="75000"/>
                  </a:schemeClr>
                </a:solidFill>
              </a:defRPr>
            </a:lvl2pPr>
            <a:lvl3pPr marL="1371669" indent="0">
              <a:buNone/>
              <a:defRPr sz="2700">
                <a:solidFill>
                  <a:schemeClr val="tx1">
                    <a:tint val="75000"/>
                  </a:schemeClr>
                </a:solidFill>
              </a:defRPr>
            </a:lvl3pPr>
            <a:lvl4pPr marL="2057504" indent="0">
              <a:buNone/>
              <a:defRPr sz="2400">
                <a:solidFill>
                  <a:schemeClr val="tx1">
                    <a:tint val="75000"/>
                  </a:schemeClr>
                </a:solidFill>
              </a:defRPr>
            </a:lvl4pPr>
            <a:lvl5pPr marL="2743337" indent="0">
              <a:buNone/>
              <a:defRPr sz="2400">
                <a:solidFill>
                  <a:schemeClr val="tx1">
                    <a:tint val="75000"/>
                  </a:schemeClr>
                </a:solidFill>
              </a:defRPr>
            </a:lvl5pPr>
            <a:lvl6pPr marL="3429171"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5"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909124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0B300A1-412B-4D8E-A682-9491921A938C}"/>
              </a:ext>
            </a:extLst>
          </p:cNvPr>
          <p:cNvSpPr>
            <a:spLocks noGrp="1"/>
          </p:cNvSpPr>
          <p:nvPr>
            <p:ph sz="half" idx="1"/>
          </p:nvPr>
        </p:nvSpPr>
        <p:spPr>
          <a:xfrm>
            <a:off x="1257300" y="2738438"/>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2449AE0-B2AB-4AC5-AD17-D5485CF0B2AA}"/>
              </a:ext>
            </a:extLst>
          </p:cNvPr>
          <p:cNvSpPr>
            <a:spLocks noGrp="1"/>
          </p:cNvSpPr>
          <p:nvPr>
            <p:ph sz="half" idx="2"/>
          </p:nvPr>
        </p:nvSpPr>
        <p:spPr>
          <a:xfrm>
            <a:off x="9258300" y="2738438"/>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10/23/2023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3375030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CC1165-B1EA-4947-A1FB-D9CF6BE2F7B1}"/>
              </a:ext>
            </a:extLst>
          </p:cNvPr>
          <p:cNvSpPr>
            <a:spLocks noGrp="1"/>
          </p:cNvSpPr>
          <p:nvPr>
            <p:ph type="title"/>
          </p:nvPr>
        </p:nvSpPr>
        <p:spPr>
          <a:xfrm>
            <a:off x="1259682" y="547689"/>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949C6E-764C-4F36-94CB-FE2A2DF8CB5A}"/>
              </a:ext>
            </a:extLst>
          </p:cNvPr>
          <p:cNvSpPr>
            <a:spLocks noGrp="1"/>
          </p:cNvSpPr>
          <p:nvPr>
            <p:ph type="body" idx="1"/>
          </p:nvPr>
        </p:nvSpPr>
        <p:spPr>
          <a:xfrm>
            <a:off x="1259685" y="2521746"/>
            <a:ext cx="77366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xmlns="" id="{9A9B79E8-DF7C-4EBB-9F3B-6BE1496FD9D6}"/>
              </a:ext>
            </a:extLst>
          </p:cNvPr>
          <p:cNvSpPr>
            <a:spLocks noGrp="1"/>
          </p:cNvSpPr>
          <p:nvPr>
            <p:ph sz="half" idx="2"/>
          </p:nvPr>
        </p:nvSpPr>
        <p:spPr>
          <a:xfrm>
            <a:off x="1259685" y="3757616"/>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42F9A33-7E46-4A42-A0A4-E18DB17B89B9}"/>
              </a:ext>
            </a:extLst>
          </p:cNvPr>
          <p:cNvSpPr>
            <a:spLocks noGrp="1"/>
          </p:cNvSpPr>
          <p:nvPr>
            <p:ph type="body" sz="quarter" idx="3"/>
          </p:nvPr>
        </p:nvSpPr>
        <p:spPr>
          <a:xfrm>
            <a:off x="9258302" y="2521746"/>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xmlns="" id="{468AAA32-05F2-47FB-B9B2-30397B27C752}"/>
              </a:ext>
            </a:extLst>
          </p:cNvPr>
          <p:cNvSpPr>
            <a:spLocks noGrp="1"/>
          </p:cNvSpPr>
          <p:nvPr>
            <p:ph sz="quarter" idx="4"/>
          </p:nvPr>
        </p:nvSpPr>
        <p:spPr>
          <a:xfrm>
            <a:off x="9258302" y="3757616"/>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10/23/2023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931730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10/23/2023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976854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10/23/2023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75959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34EF36-1426-4285-828F-C8CFBFE984EE}"/>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AD2C0F19-B360-4B7D-8B84-54564343E2E8}"/>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161CC49-77D0-4E31-A9D2-D30F8EDAEAD1}"/>
              </a:ext>
            </a:extLst>
          </p:cNvPr>
          <p:cNvSpPr>
            <a:spLocks noGrp="1"/>
          </p:cNvSpPr>
          <p:nvPr>
            <p:ph type="body" sz="half" idx="2"/>
          </p:nvPr>
        </p:nvSpPr>
        <p:spPr>
          <a:xfrm>
            <a:off x="1259686" y="3086102"/>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10/23/2023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471556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E247E2-3FF2-44B7-B10F-3C06FDF7CF60}"/>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EC9E9FEF-3FB3-4E4C-A935-958BA93288C4}"/>
              </a:ext>
            </a:extLst>
          </p:cNvPr>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en-US"/>
          </a:p>
        </p:txBody>
      </p:sp>
      <p:sp>
        <p:nvSpPr>
          <p:cNvPr id="4" name="Text Placeholder 3">
            <a:extLst>
              <a:ext uri="{FF2B5EF4-FFF2-40B4-BE49-F238E27FC236}">
                <a16:creationId xmlns:a16="http://schemas.microsoft.com/office/drawing/2014/main" xmlns="" id="{19F12C7B-8B90-4958-A986-27D36990BDAA}"/>
              </a:ext>
            </a:extLst>
          </p:cNvPr>
          <p:cNvSpPr>
            <a:spLocks noGrp="1"/>
          </p:cNvSpPr>
          <p:nvPr>
            <p:ph type="body" sz="half" idx="2"/>
          </p:nvPr>
        </p:nvSpPr>
        <p:spPr>
          <a:xfrm>
            <a:off x="1259686" y="3086102"/>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10/23/2023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266291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693248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6BF1447-7437-45B5-955F-F450CFC6FBBF}"/>
              </a:ext>
            </a:extLst>
          </p:cNvPr>
          <p:cNvSpPr>
            <a:spLocks noGrp="1"/>
          </p:cNvSpPr>
          <p:nvPr>
            <p:ph type="title" orient="vert"/>
          </p:nvPr>
        </p:nvSpPr>
        <p:spPr>
          <a:xfrm>
            <a:off x="13087352" y="547690"/>
            <a:ext cx="3943350" cy="871775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2DF0BE9-59DA-4877-8D0D-735633F5CFFB}"/>
              </a:ext>
            </a:extLst>
          </p:cNvPr>
          <p:cNvSpPr>
            <a:spLocks noGrp="1"/>
          </p:cNvSpPr>
          <p:nvPr>
            <p:ph type="body" orient="vert" idx="1"/>
          </p:nvPr>
        </p:nvSpPr>
        <p:spPr>
          <a:xfrm>
            <a:off x="1257302" y="547690"/>
            <a:ext cx="11601450" cy="871775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11332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A15578-682B-4A01-9638-014C16DE11EE}"/>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65AAC1EE-97A3-4603-AA67-B9B86F55FF89}"/>
              </a:ext>
            </a:extLst>
          </p:cNvPr>
          <p:cNvSpPr>
            <a:spLocks noGrp="1"/>
          </p:cNvSpPr>
          <p:nvPr>
            <p:ph type="subTitle" idx="1"/>
          </p:nvPr>
        </p:nvSpPr>
        <p:spPr>
          <a:xfrm>
            <a:off x="2286000" y="5403059"/>
            <a:ext cx="13716000" cy="2483645"/>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229203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196980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AAF01F-173B-42F4-B79E-090D56ACB129}"/>
              </a:ext>
            </a:extLst>
          </p:cNvPr>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7FF68C77-CBFA-461F-A51E-325EB95509C8}"/>
              </a:ext>
            </a:extLst>
          </p:cNvPr>
          <p:cNvSpPr>
            <a:spLocks noGrp="1"/>
          </p:cNvSpPr>
          <p:nvPr>
            <p:ph type="body" idx="1"/>
          </p:nvPr>
        </p:nvSpPr>
        <p:spPr>
          <a:xfrm>
            <a:off x="1247777" y="6884198"/>
            <a:ext cx="15773400" cy="2250282"/>
          </a:xfrm>
        </p:spPr>
        <p:txBody>
          <a:bodyPr/>
          <a:lstStyle>
            <a:lvl1pPr marL="0" indent="0">
              <a:buNone/>
              <a:defRPr sz="3600">
                <a:solidFill>
                  <a:schemeClr val="tx1">
                    <a:tint val="75000"/>
                  </a:schemeClr>
                </a:solidFill>
              </a:defRPr>
            </a:lvl1pPr>
            <a:lvl2pPr marL="685835" indent="0">
              <a:buNone/>
              <a:defRPr sz="3000">
                <a:solidFill>
                  <a:schemeClr val="tx1">
                    <a:tint val="75000"/>
                  </a:schemeClr>
                </a:solidFill>
              </a:defRPr>
            </a:lvl2pPr>
            <a:lvl3pPr marL="1371669" indent="0">
              <a:buNone/>
              <a:defRPr sz="2700">
                <a:solidFill>
                  <a:schemeClr val="tx1">
                    <a:tint val="75000"/>
                  </a:schemeClr>
                </a:solidFill>
              </a:defRPr>
            </a:lvl3pPr>
            <a:lvl4pPr marL="2057504" indent="0">
              <a:buNone/>
              <a:defRPr sz="2400">
                <a:solidFill>
                  <a:schemeClr val="tx1">
                    <a:tint val="75000"/>
                  </a:schemeClr>
                </a:solidFill>
              </a:defRPr>
            </a:lvl4pPr>
            <a:lvl5pPr marL="2743337" indent="0">
              <a:buNone/>
              <a:defRPr sz="2400">
                <a:solidFill>
                  <a:schemeClr val="tx1">
                    <a:tint val="75000"/>
                  </a:schemeClr>
                </a:solidFill>
              </a:defRPr>
            </a:lvl5pPr>
            <a:lvl6pPr marL="3429171"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5"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599462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0B300A1-412B-4D8E-A682-9491921A938C}"/>
              </a:ext>
            </a:extLst>
          </p:cNvPr>
          <p:cNvSpPr>
            <a:spLocks noGrp="1"/>
          </p:cNvSpPr>
          <p:nvPr>
            <p:ph sz="half" idx="1"/>
          </p:nvPr>
        </p:nvSpPr>
        <p:spPr>
          <a:xfrm>
            <a:off x="1257300" y="2738438"/>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2449AE0-B2AB-4AC5-AD17-D5485CF0B2AA}"/>
              </a:ext>
            </a:extLst>
          </p:cNvPr>
          <p:cNvSpPr>
            <a:spLocks noGrp="1"/>
          </p:cNvSpPr>
          <p:nvPr>
            <p:ph sz="half" idx="2"/>
          </p:nvPr>
        </p:nvSpPr>
        <p:spPr>
          <a:xfrm>
            <a:off x="9258300" y="2738438"/>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10/23/2023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565757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CC1165-B1EA-4947-A1FB-D9CF6BE2F7B1}"/>
              </a:ext>
            </a:extLst>
          </p:cNvPr>
          <p:cNvSpPr>
            <a:spLocks noGrp="1"/>
          </p:cNvSpPr>
          <p:nvPr>
            <p:ph type="title"/>
          </p:nvPr>
        </p:nvSpPr>
        <p:spPr>
          <a:xfrm>
            <a:off x="1259682" y="547689"/>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949C6E-764C-4F36-94CB-FE2A2DF8CB5A}"/>
              </a:ext>
            </a:extLst>
          </p:cNvPr>
          <p:cNvSpPr>
            <a:spLocks noGrp="1"/>
          </p:cNvSpPr>
          <p:nvPr>
            <p:ph type="body" idx="1"/>
          </p:nvPr>
        </p:nvSpPr>
        <p:spPr>
          <a:xfrm>
            <a:off x="1259685" y="2521746"/>
            <a:ext cx="77366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xmlns="" id="{9A9B79E8-DF7C-4EBB-9F3B-6BE1496FD9D6}"/>
              </a:ext>
            </a:extLst>
          </p:cNvPr>
          <p:cNvSpPr>
            <a:spLocks noGrp="1"/>
          </p:cNvSpPr>
          <p:nvPr>
            <p:ph sz="half" idx="2"/>
          </p:nvPr>
        </p:nvSpPr>
        <p:spPr>
          <a:xfrm>
            <a:off x="1259685" y="3757616"/>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42F9A33-7E46-4A42-A0A4-E18DB17B89B9}"/>
              </a:ext>
            </a:extLst>
          </p:cNvPr>
          <p:cNvSpPr>
            <a:spLocks noGrp="1"/>
          </p:cNvSpPr>
          <p:nvPr>
            <p:ph type="body" sz="quarter" idx="3"/>
          </p:nvPr>
        </p:nvSpPr>
        <p:spPr>
          <a:xfrm>
            <a:off x="9258302" y="2521746"/>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xmlns="" id="{468AAA32-05F2-47FB-B9B2-30397B27C752}"/>
              </a:ext>
            </a:extLst>
          </p:cNvPr>
          <p:cNvSpPr>
            <a:spLocks noGrp="1"/>
          </p:cNvSpPr>
          <p:nvPr>
            <p:ph sz="quarter" idx="4"/>
          </p:nvPr>
        </p:nvSpPr>
        <p:spPr>
          <a:xfrm>
            <a:off x="9258302" y="3757616"/>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10/23/2023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96069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10/23/2023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69394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10/23/2023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585842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34EF36-1426-4285-828F-C8CFBFE984EE}"/>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AD2C0F19-B360-4B7D-8B84-54564343E2E8}"/>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161CC49-77D0-4E31-A9D2-D30F8EDAEAD1}"/>
              </a:ext>
            </a:extLst>
          </p:cNvPr>
          <p:cNvSpPr>
            <a:spLocks noGrp="1"/>
          </p:cNvSpPr>
          <p:nvPr>
            <p:ph type="body" sz="half" idx="2"/>
          </p:nvPr>
        </p:nvSpPr>
        <p:spPr>
          <a:xfrm>
            <a:off x="1259686" y="3086102"/>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10/23/2023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446198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E247E2-3FF2-44B7-B10F-3C06FDF7CF60}"/>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EC9E9FEF-3FB3-4E4C-A935-958BA93288C4}"/>
              </a:ext>
            </a:extLst>
          </p:cNvPr>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en-US"/>
          </a:p>
        </p:txBody>
      </p:sp>
      <p:sp>
        <p:nvSpPr>
          <p:cNvPr id="4" name="Text Placeholder 3">
            <a:extLst>
              <a:ext uri="{FF2B5EF4-FFF2-40B4-BE49-F238E27FC236}">
                <a16:creationId xmlns:a16="http://schemas.microsoft.com/office/drawing/2014/main" xmlns="" id="{19F12C7B-8B90-4958-A986-27D36990BDAA}"/>
              </a:ext>
            </a:extLst>
          </p:cNvPr>
          <p:cNvSpPr>
            <a:spLocks noGrp="1"/>
          </p:cNvSpPr>
          <p:nvPr>
            <p:ph type="body" sz="half" idx="2"/>
          </p:nvPr>
        </p:nvSpPr>
        <p:spPr>
          <a:xfrm>
            <a:off x="1259686" y="3086102"/>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10/23/2023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106152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813620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6BF1447-7437-45B5-955F-F450CFC6FBBF}"/>
              </a:ext>
            </a:extLst>
          </p:cNvPr>
          <p:cNvSpPr>
            <a:spLocks noGrp="1"/>
          </p:cNvSpPr>
          <p:nvPr>
            <p:ph type="title" orient="vert"/>
          </p:nvPr>
        </p:nvSpPr>
        <p:spPr>
          <a:xfrm>
            <a:off x="13087352" y="547690"/>
            <a:ext cx="3943350" cy="871775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2DF0BE9-59DA-4877-8D0D-735633F5CFFB}"/>
              </a:ext>
            </a:extLst>
          </p:cNvPr>
          <p:cNvSpPr>
            <a:spLocks noGrp="1"/>
          </p:cNvSpPr>
          <p:nvPr>
            <p:ph type="body" orient="vert" idx="1"/>
          </p:nvPr>
        </p:nvSpPr>
        <p:spPr>
          <a:xfrm>
            <a:off x="1257302" y="547690"/>
            <a:ext cx="11601450" cy="871775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55593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91"/>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9"/>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fld id="{723A3EFB-E5A4-4F85-84D0-3F54949E58B5}" type="datetimeFigureOut">
              <a:rPr lang="zh-CN" altLang="en-US" smtClean="0">
                <a:solidFill>
                  <a:prstClr val="black">
                    <a:tint val="75000"/>
                  </a:prstClr>
                </a:solidFill>
                <a:cs typeface="Arial"/>
                <a:sym typeface="Arial"/>
              </a:rPr>
              <a:pPr/>
              <a:t>2023/10/23</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6057900" y="9534529"/>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12915900" y="9534529"/>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fld id="{7D41E1E3-0430-46C2-B0D3-2490A70B1299}" type="slidenum">
              <a:rPr lang="zh-CN" altLang="en-US" smtClean="0">
                <a:solidFill>
                  <a:prstClr val="black">
                    <a:tint val="75000"/>
                  </a:prstClr>
                </a:solidFill>
                <a:cs typeface="Arial"/>
                <a:sym typeface="Arial"/>
              </a: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xmlns="" val="28657265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xStyles>
    <p:titleStyle>
      <a:lvl1pPr algn="l" defTabSz="137163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8" indent="-342908" algn="l" defTabSz="1371636"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27" indent="-342908" algn="l" defTabSz="1371636"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44" indent="-342908" algn="l" defTabSz="1371636"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60"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77"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9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813"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62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447"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36" rtl="0" eaLnBrk="1" latinLnBrk="0" hangingPunct="1">
        <a:defRPr sz="2700" kern="1200">
          <a:solidFill>
            <a:schemeClr val="tx1"/>
          </a:solidFill>
          <a:latin typeface="+mn-lt"/>
          <a:ea typeface="+mn-ea"/>
          <a:cs typeface="+mn-cs"/>
        </a:defRPr>
      </a:lvl1pPr>
      <a:lvl2pPr marL="685817" algn="l" defTabSz="1371636" rtl="0" eaLnBrk="1" latinLnBrk="0" hangingPunct="1">
        <a:defRPr sz="2700" kern="1200">
          <a:solidFill>
            <a:schemeClr val="tx1"/>
          </a:solidFill>
          <a:latin typeface="+mn-lt"/>
          <a:ea typeface="+mn-ea"/>
          <a:cs typeface="+mn-cs"/>
        </a:defRPr>
      </a:lvl2pPr>
      <a:lvl3pPr marL="1371636" algn="l" defTabSz="1371636" rtl="0" eaLnBrk="1" latinLnBrk="0" hangingPunct="1">
        <a:defRPr sz="2700" kern="1200">
          <a:solidFill>
            <a:schemeClr val="tx1"/>
          </a:solidFill>
          <a:latin typeface="+mn-lt"/>
          <a:ea typeface="+mn-ea"/>
          <a:cs typeface="+mn-cs"/>
        </a:defRPr>
      </a:lvl3pPr>
      <a:lvl4pPr marL="2057453" algn="l" defTabSz="1371636" rtl="0" eaLnBrk="1" latinLnBrk="0" hangingPunct="1">
        <a:defRPr sz="2700" kern="1200">
          <a:solidFill>
            <a:schemeClr val="tx1"/>
          </a:solidFill>
          <a:latin typeface="+mn-lt"/>
          <a:ea typeface="+mn-ea"/>
          <a:cs typeface="+mn-cs"/>
        </a:defRPr>
      </a:lvl4pPr>
      <a:lvl5pPr marL="2743268" algn="l" defTabSz="1371636" rtl="0" eaLnBrk="1" latinLnBrk="0" hangingPunct="1">
        <a:defRPr sz="2700" kern="1200">
          <a:solidFill>
            <a:schemeClr val="tx1"/>
          </a:solidFill>
          <a:latin typeface="+mn-lt"/>
          <a:ea typeface="+mn-ea"/>
          <a:cs typeface="+mn-cs"/>
        </a:defRPr>
      </a:lvl5pPr>
      <a:lvl6pPr marL="3429087" algn="l" defTabSz="1371636" rtl="0" eaLnBrk="1" latinLnBrk="0" hangingPunct="1">
        <a:defRPr sz="2700" kern="1200">
          <a:solidFill>
            <a:schemeClr val="tx1"/>
          </a:solidFill>
          <a:latin typeface="+mn-lt"/>
          <a:ea typeface="+mn-ea"/>
          <a:cs typeface="+mn-cs"/>
        </a:defRPr>
      </a:lvl6pPr>
      <a:lvl7pPr marL="4114904" algn="l" defTabSz="1371636" rtl="0" eaLnBrk="1" latinLnBrk="0" hangingPunct="1">
        <a:defRPr sz="2700" kern="1200">
          <a:solidFill>
            <a:schemeClr val="tx1"/>
          </a:solidFill>
          <a:latin typeface="+mn-lt"/>
          <a:ea typeface="+mn-ea"/>
          <a:cs typeface="+mn-cs"/>
        </a:defRPr>
      </a:lvl7pPr>
      <a:lvl8pPr marL="4800720" algn="l" defTabSz="1371636" rtl="0" eaLnBrk="1" latinLnBrk="0" hangingPunct="1">
        <a:defRPr sz="2700" kern="1200">
          <a:solidFill>
            <a:schemeClr val="tx1"/>
          </a:solidFill>
          <a:latin typeface="+mn-lt"/>
          <a:ea typeface="+mn-ea"/>
          <a:cs typeface="+mn-cs"/>
        </a:defRPr>
      </a:lvl8pPr>
      <a:lvl9pPr marL="5486537" algn="l" defTabSz="1371636"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07F965-6FBF-4E4A-99CF-0D8736C95F34}"/>
              </a:ext>
            </a:extLst>
          </p:cNvPr>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F441528-4D68-4198-AA39-08CEF828A993}"/>
              </a:ext>
            </a:extLst>
          </p:cNvPr>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895987-3F38-4722-83D8-2292FDC38203}"/>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B8C012C-B1B7-47F6-B168-A941E97A73A9}" type="datetimeFigureOut">
              <a:rPr lang="en-US" smtClean="0">
                <a:solidFill>
                  <a:prstClr val="black">
                    <a:tint val="75000"/>
                  </a:prstClr>
                </a:solidFill>
                <a:cs typeface="Arial"/>
                <a:sym typeface="Arial"/>
              </a:rPr>
              <a:pPr/>
              <a:t>10/23/2023</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xmlns="" id="{68B2F808-3920-4A01-9D82-C1D249E0363E}"/>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xmlns="" id="{D76A23AC-28FD-47E2-A9E1-1773F854380D}"/>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EC7793-07B9-4429-92E8-8730EA770269}"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xmlns="" val="34805512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07F965-6FBF-4E4A-99CF-0D8736C95F34}"/>
              </a:ext>
            </a:extLst>
          </p:cNvPr>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F441528-4D68-4198-AA39-08CEF828A993}"/>
              </a:ext>
            </a:extLst>
          </p:cNvPr>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895987-3F38-4722-83D8-2292FDC38203}"/>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B8C012C-B1B7-47F6-B168-A941E97A73A9}" type="datetimeFigureOut">
              <a:rPr lang="en-US" smtClean="0">
                <a:solidFill>
                  <a:prstClr val="black">
                    <a:tint val="75000"/>
                  </a:prstClr>
                </a:solidFill>
                <a:cs typeface="Arial"/>
                <a:sym typeface="Arial"/>
              </a:rPr>
              <a:pPr/>
              <a:t>10/23/2023</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xmlns="" id="{68B2F808-3920-4A01-9D82-C1D249E0363E}"/>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xmlns="" id="{D76A23AC-28FD-47E2-A9E1-1773F854380D}"/>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EC7793-07B9-4429-92E8-8730EA770269}"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xmlns="" val="221689990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2.svg"/><Relationship Id="rId7" Type="http://schemas.openxmlformats.org/officeDocument/2006/relationships/image" Target="../media/image6.svg"/><Relationship Id="rId12" Type="http://schemas.openxmlformats.org/officeDocument/2006/relationships/image" Target="../media/image5.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4.png"/><Relationship Id="rId9" Type="http://schemas.openxmlformats.org/officeDocument/2006/relationships/image" Target="../media/image8.svg"/><Relationship Id="rId1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68.svg"/><Relationship Id="rId7"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svg"/></Relationships>
</file>

<file path=ppt/slides/_rels/slide1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svg"/></Relationships>
</file>

<file path=ppt/slides/_rels/slide1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 Id="rId9" Type="http://schemas.openxmlformats.org/officeDocument/2006/relationships/image" Target="../media/image51.svg"/></Relationships>
</file>

<file path=ppt/slides/_rels/slide1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 Id="rId11" Type="http://schemas.openxmlformats.org/officeDocument/2006/relationships/image" Target="../media/image41.png"/><Relationship Id="rId10" Type="http://schemas.openxmlformats.org/officeDocument/2006/relationships/image" Target="../media/image40.png"/><Relationship Id="rId9" Type="http://schemas.openxmlformats.org/officeDocument/2006/relationships/image" Target="../media/image46.svg"/></Relationships>
</file>

<file path=ppt/slides/_rels/slide2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2" Type="http://schemas.openxmlformats.org/officeDocument/2006/relationships/hyperlink" Target="../Downloads/Vi&#7879;t%20Nam%20c&#243;%20t&#7927;%20l&#7879;%20thanh%20ni&#234;n%20th&#7845;t%20nghi&#7879;p%20cao%20trong%20&#273;&#7897;%20tu&#7893;i%20lao%20&#273;&#7897;ng%20-%20VTC14.mp4"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hyperlink" Target="../Downloads/B&#7843;o%20hi&#7875;m%20th&#7845;t%20nghi&#7879;p%20-%20&#272;i&#7875;m%20t&#7921;a%20cho%20ng&#432;&#7901;i%20lao%20&#273;&#7897;ng%20m&#7845;t%20vi&#7879;c%20l&#224;m%20-%20VNEWS.mp4"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64.svg"/><Relationship Id="rId3" Type="http://schemas.openxmlformats.org/officeDocument/2006/relationships/image" Target="../media/image20.svg"/><Relationship Id="rId7" Type="http://schemas.openxmlformats.org/officeDocument/2006/relationships/image" Target="../media/image22.svg"/><Relationship Id="rId12"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4.svg"/><Relationship Id="rId5" Type="http://schemas.openxmlformats.org/officeDocument/2006/relationships/image" Target="../media/image34.svg"/><Relationship Id="rId15" Type="http://schemas.openxmlformats.org/officeDocument/2006/relationships/image" Target="../media/image52.svg"/><Relationship Id="rId10" Type="http://schemas.openxmlformats.org/officeDocument/2006/relationships/image" Target="../media/image47.png"/><Relationship Id="rId4" Type="http://schemas.openxmlformats.org/officeDocument/2006/relationships/image" Target="../media/image23.png"/><Relationship Id="rId9" Type="http://schemas.openxmlformats.org/officeDocument/2006/relationships/image" Target="../media/image26.svg"/><Relationship Id="rId1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3.png"/><Relationship Id="rId2" Type="http://schemas.openxmlformats.org/officeDocument/2006/relationships/slideLayout" Target="../slideLayouts/slideLayout13.xml"/><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52.png"/><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8" Type="http://schemas.microsoft.com/office/2007/relationships/media" Target="../media/media6.mp3"/><Relationship Id="rId3" Type="http://schemas.openxmlformats.org/officeDocument/2006/relationships/notesSlide" Target="../notesSlides/notesSlide2.xml"/><Relationship Id="rId7" Type="http://schemas.microsoft.com/office/2007/relationships/media" Target="../media/media5.mp3"/><Relationship Id="rId2" Type="http://schemas.openxmlformats.org/officeDocument/2006/relationships/slideLayout" Target="../slideLayouts/slideLayout23.xml"/><Relationship Id="rId1" Type="http://schemas.openxmlformats.org/officeDocument/2006/relationships/video" Target="NULL" TargetMode="External"/><Relationship Id="rId6" Type="http://schemas.microsoft.com/office/2007/relationships/media" Target="../media/media4.mp3"/><Relationship Id="rId5" Type="http://schemas.openxmlformats.org/officeDocument/2006/relationships/image" Target="../media/image54.png"/><Relationship Id="rId4" Type="http://schemas.microsoft.com/office/2007/relationships/media" Target="../media/media3.mp3"/></Relationships>
</file>

<file path=ppt/slides/_rels/slide33.xml.rels><?xml version="1.0" encoding="UTF-8" standalone="yes"?>
<Relationships xmlns="http://schemas.openxmlformats.org/package/2006/relationships"><Relationship Id="rId8" Type="http://schemas.microsoft.com/office/2007/relationships/media" Target="../media/media6.mp3"/><Relationship Id="rId3" Type="http://schemas.openxmlformats.org/officeDocument/2006/relationships/notesSlide" Target="../notesSlides/notesSlide3.xml"/><Relationship Id="rId7" Type="http://schemas.microsoft.com/office/2007/relationships/media" Target="../media/media5.mp3"/><Relationship Id="rId2" Type="http://schemas.openxmlformats.org/officeDocument/2006/relationships/slideLayout" Target="../slideLayouts/slideLayout23.xml"/><Relationship Id="rId1" Type="http://schemas.openxmlformats.org/officeDocument/2006/relationships/video" Target="NULL" TargetMode="External"/><Relationship Id="rId6" Type="http://schemas.microsoft.com/office/2007/relationships/media" Target="../media/media4.mp3"/><Relationship Id="rId5" Type="http://schemas.openxmlformats.org/officeDocument/2006/relationships/image" Target="../media/image54.png"/><Relationship Id="rId4" Type="http://schemas.microsoft.com/office/2007/relationships/media" Target="../media/media3.mp3"/></Relationships>
</file>

<file path=ppt/slides/_rels/slide34.xml.rels><?xml version="1.0" encoding="UTF-8" standalone="yes"?>
<Relationships xmlns="http://schemas.openxmlformats.org/package/2006/relationships"><Relationship Id="rId8" Type="http://schemas.microsoft.com/office/2007/relationships/media" Target="../media/media6.mp3"/><Relationship Id="rId3" Type="http://schemas.openxmlformats.org/officeDocument/2006/relationships/notesSlide" Target="../notesSlides/notesSlide4.xml"/><Relationship Id="rId7" Type="http://schemas.microsoft.com/office/2007/relationships/media" Target="../media/media5.mp3"/><Relationship Id="rId2" Type="http://schemas.openxmlformats.org/officeDocument/2006/relationships/slideLayout" Target="../slideLayouts/slideLayout23.xml"/><Relationship Id="rId1" Type="http://schemas.openxmlformats.org/officeDocument/2006/relationships/video" Target="NULL" TargetMode="External"/><Relationship Id="rId6" Type="http://schemas.microsoft.com/office/2007/relationships/media" Target="../media/media4.mp3"/><Relationship Id="rId5" Type="http://schemas.openxmlformats.org/officeDocument/2006/relationships/image" Target="../media/image54.png"/><Relationship Id="rId4" Type="http://schemas.microsoft.com/office/2007/relationships/media" Target="../media/media3.mp3"/></Relationships>
</file>

<file path=ppt/slides/_rels/slide35.xml.rels><?xml version="1.0" encoding="UTF-8" standalone="yes"?>
<Relationships xmlns="http://schemas.openxmlformats.org/package/2006/relationships"><Relationship Id="rId8" Type="http://schemas.microsoft.com/office/2007/relationships/media" Target="../media/media6.mp3"/><Relationship Id="rId3" Type="http://schemas.openxmlformats.org/officeDocument/2006/relationships/notesSlide" Target="../notesSlides/notesSlide5.xml"/><Relationship Id="rId7" Type="http://schemas.microsoft.com/office/2007/relationships/media" Target="../media/media5.mp3"/><Relationship Id="rId2" Type="http://schemas.openxmlformats.org/officeDocument/2006/relationships/slideLayout" Target="../slideLayouts/slideLayout23.xml"/><Relationship Id="rId1" Type="http://schemas.openxmlformats.org/officeDocument/2006/relationships/video" Target="NULL" TargetMode="External"/><Relationship Id="rId6" Type="http://schemas.microsoft.com/office/2007/relationships/media" Target="../media/media4.mp3"/><Relationship Id="rId5" Type="http://schemas.openxmlformats.org/officeDocument/2006/relationships/image" Target="../media/image54.png"/><Relationship Id="rId4" Type="http://schemas.microsoft.com/office/2007/relationships/media" Target="../media/media3.mp3"/></Relationships>
</file>

<file path=ppt/slides/_rels/slide36.xml.rels><?xml version="1.0" encoding="UTF-8" standalone="yes"?>
<Relationships xmlns="http://schemas.openxmlformats.org/package/2006/relationships"><Relationship Id="rId8" Type="http://schemas.microsoft.com/office/2007/relationships/media" Target="../media/media6.mp3"/><Relationship Id="rId3" Type="http://schemas.openxmlformats.org/officeDocument/2006/relationships/notesSlide" Target="../notesSlides/notesSlide6.xml"/><Relationship Id="rId7" Type="http://schemas.microsoft.com/office/2007/relationships/media" Target="../media/media5.mp3"/><Relationship Id="rId2" Type="http://schemas.openxmlformats.org/officeDocument/2006/relationships/slideLayout" Target="../slideLayouts/slideLayout34.xml"/><Relationship Id="rId1" Type="http://schemas.openxmlformats.org/officeDocument/2006/relationships/video" Target="NULL" TargetMode="External"/><Relationship Id="rId6" Type="http://schemas.microsoft.com/office/2007/relationships/media" Target="../media/media4.mp3"/><Relationship Id="rId5" Type="http://schemas.openxmlformats.org/officeDocument/2006/relationships/image" Target="../media/image54.png"/><Relationship Id="rId4" Type="http://schemas.microsoft.com/office/2007/relationships/media" Target="../media/media3.mp3"/></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3.sv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8.svg"/><Relationship Id="rId12" Type="http://schemas.openxmlformats.org/officeDocument/2006/relationships/image" Target="../media/image18.png"/><Relationship Id="rId7" Type="http://schemas.openxmlformats.org/officeDocument/2006/relationships/image" Target="../media/image60.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50.svg"/><Relationship Id="rId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62.svg"/></Relationships>
</file>

<file path=ppt/slides/_rels/slide40.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32.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2.svg"/><Relationship Id="rId7" Type="http://schemas.openxmlformats.org/officeDocument/2006/relationships/image" Target="../media/image6.svg"/><Relationship Id="rId12" Type="http://schemas.openxmlformats.org/officeDocument/2006/relationships/image" Target="../media/image5.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4.png"/><Relationship Id="rId9" Type="http://schemas.openxmlformats.org/officeDocument/2006/relationships/image" Target="../media/image8.svg"/><Relationship Id="rId1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7"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sv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4.svg"/><Relationship Id="rId3" Type="http://schemas.openxmlformats.org/officeDocument/2006/relationships/image" Target="../media/image34.svg"/><Relationship Id="rId7" Type="http://schemas.openxmlformats.org/officeDocument/2006/relationships/image" Target="../media/image32.svg"/><Relationship Id="rId12"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52.svg"/><Relationship Id="rId5" Type="http://schemas.openxmlformats.org/officeDocument/2006/relationships/image" Target="../media/image48.svg"/><Relationship Id="rId10" Type="http://schemas.openxmlformats.org/officeDocument/2006/relationships/image" Target="../media/image26.png"/><Relationship Id="rId4" Type="http://schemas.openxmlformats.org/officeDocument/2006/relationships/image" Target="../media/image24.png"/><Relationship Id="rId9" Type="http://schemas.openxmlformats.org/officeDocument/2006/relationships/image" Target="../media/image50.sv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0.svg"/><Relationship Id="rId3" Type="http://schemas.openxmlformats.org/officeDocument/2006/relationships/image" Target="../media/image22.svg"/><Relationship Id="rId7" Type="http://schemas.openxmlformats.org/officeDocument/2006/relationships/image" Target="../media/image34.svg"/><Relationship Id="rId12"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36.svg"/><Relationship Id="rId1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3F0"/>
        </a:solidFill>
        <a:effectLst/>
      </p:bgPr>
    </p:bg>
    <p:spTree>
      <p:nvGrpSpPr>
        <p:cNvPr id="1" name=""/>
        <p:cNvGrpSpPr/>
        <p:nvPr/>
      </p:nvGrpSpPr>
      <p:grpSpPr>
        <a:xfrm>
          <a:off x="0" y="0"/>
          <a:ext cx="0" cy="0"/>
          <a:chOff x="0" y="0"/>
          <a:chExt cx="0" cy="0"/>
        </a:xfrm>
      </p:grpSpPr>
      <p:sp>
        <p:nvSpPr>
          <p:cNvPr id="6" name="Freeform 6"/>
          <p:cNvSpPr/>
          <p:nvPr/>
        </p:nvSpPr>
        <p:spPr>
          <a:xfrm>
            <a:off x="747614" y="533417"/>
            <a:ext cx="2368555" cy="2439523"/>
          </a:xfrm>
          <a:custGeom>
            <a:avLst/>
            <a:gdLst/>
            <a:ahLst/>
            <a:cxnLst/>
            <a:rect l="l" t="t" r="r" b="b"/>
            <a:pathLst>
              <a:path w="2368555" h="2439523">
                <a:moveTo>
                  <a:pt x="0" y="0"/>
                </a:moveTo>
                <a:lnTo>
                  <a:pt x="2368555" y="0"/>
                </a:lnTo>
                <a:lnTo>
                  <a:pt x="2368555" y="2439523"/>
                </a:lnTo>
                <a:lnTo>
                  <a:pt x="0" y="2439523"/>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15621000" y="258453"/>
            <a:ext cx="2087469" cy="2670018"/>
          </a:xfrm>
          <a:custGeom>
            <a:avLst/>
            <a:gdLst/>
            <a:ahLst/>
            <a:cxnLst/>
            <a:rect l="l" t="t" r="r" b="b"/>
            <a:pathLst>
              <a:path w="2087469" h="2670018">
                <a:moveTo>
                  <a:pt x="0" y="0"/>
                </a:moveTo>
                <a:lnTo>
                  <a:pt x="2087469" y="0"/>
                </a:lnTo>
                <a:lnTo>
                  <a:pt x="2087469" y="2670018"/>
                </a:lnTo>
                <a:lnTo>
                  <a:pt x="0" y="267001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1791142" y="7581900"/>
            <a:ext cx="2200226" cy="2172224"/>
          </a:xfrm>
          <a:custGeom>
            <a:avLst/>
            <a:gdLst/>
            <a:ahLst/>
            <a:cxnLst/>
            <a:rect l="l" t="t" r="r" b="b"/>
            <a:pathLst>
              <a:path w="2200226" h="2172224">
                <a:moveTo>
                  <a:pt x="0" y="0"/>
                </a:moveTo>
                <a:lnTo>
                  <a:pt x="2200226" y="0"/>
                </a:lnTo>
                <a:lnTo>
                  <a:pt x="2200226" y="2172224"/>
                </a:lnTo>
                <a:lnTo>
                  <a:pt x="0" y="217222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13193242" y="7589520"/>
            <a:ext cx="2190005" cy="2190005"/>
          </a:xfrm>
          <a:custGeom>
            <a:avLst/>
            <a:gdLst/>
            <a:ahLst/>
            <a:cxnLst/>
            <a:rect l="l" t="t" r="r" b="b"/>
            <a:pathLst>
              <a:path w="2190005" h="2190005">
                <a:moveTo>
                  <a:pt x="0" y="0"/>
                </a:moveTo>
                <a:lnTo>
                  <a:pt x="2190005" y="0"/>
                </a:lnTo>
                <a:lnTo>
                  <a:pt x="2190005" y="2190006"/>
                </a:lnTo>
                <a:lnTo>
                  <a:pt x="0" y="219000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a:off x="-731994" y="4765099"/>
            <a:ext cx="2043047" cy="1020617"/>
          </a:xfrm>
          <a:custGeom>
            <a:avLst/>
            <a:gdLst/>
            <a:ahLst/>
            <a:cxnLst/>
            <a:rect l="l" t="t" r="r" b="b"/>
            <a:pathLst>
              <a:path w="2043047" h="1020617">
                <a:moveTo>
                  <a:pt x="0" y="0"/>
                </a:moveTo>
                <a:lnTo>
                  <a:pt x="2043048" y="0"/>
                </a:lnTo>
                <a:lnTo>
                  <a:pt x="2043048" y="1020618"/>
                </a:lnTo>
                <a:lnTo>
                  <a:pt x="0" y="1020618"/>
                </a:lnTo>
                <a:lnTo>
                  <a:pt x="0" y="0"/>
                </a:lnTo>
                <a:close/>
              </a:path>
            </a:pathLst>
          </a:custGeom>
          <a:blipFill>
            <a:blip r:embed="rId12" cstate="print">
              <a:extLst>
                <a:ext uri="{96DAC541-7B7A-43D3-8B79-37D633B846F1}">
                  <asvg:svgBlip xmlns="" xmlns:asvg="http://schemas.microsoft.com/office/drawing/2016/SVG/main" r:embed="rId13"/>
                </a:ext>
              </a:extLst>
            </a:blip>
            <a:stretch>
              <a:fillRect/>
            </a:stretch>
          </a:blipFill>
        </p:spPr>
      </p:sp>
      <p:sp>
        <p:nvSpPr>
          <p:cNvPr id="11" name="Freeform 11"/>
          <p:cNvSpPr/>
          <p:nvPr/>
        </p:nvSpPr>
        <p:spPr>
          <a:xfrm rot="5400000">
            <a:off x="12299197" y="-532924"/>
            <a:ext cx="2041001" cy="1937095"/>
          </a:xfrm>
          <a:custGeom>
            <a:avLst/>
            <a:gdLst/>
            <a:ahLst/>
            <a:cxnLst/>
            <a:rect l="l" t="t" r="r" b="b"/>
            <a:pathLst>
              <a:path w="2041001" h="1937095">
                <a:moveTo>
                  <a:pt x="0" y="0"/>
                </a:moveTo>
                <a:lnTo>
                  <a:pt x="2041000" y="0"/>
                </a:lnTo>
                <a:lnTo>
                  <a:pt x="2041000" y="1937095"/>
                </a:lnTo>
                <a:lnTo>
                  <a:pt x="0" y="193709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2" name="Freeform 12"/>
          <p:cNvSpPr/>
          <p:nvPr/>
        </p:nvSpPr>
        <p:spPr>
          <a:xfrm>
            <a:off x="15941728" y="6345875"/>
            <a:ext cx="2831054" cy="830523"/>
          </a:xfrm>
          <a:custGeom>
            <a:avLst/>
            <a:gdLst/>
            <a:ahLst/>
            <a:cxnLst/>
            <a:rect l="l" t="t" r="r" b="b"/>
            <a:pathLst>
              <a:path w="2831054" h="830523">
                <a:moveTo>
                  <a:pt x="0" y="0"/>
                </a:moveTo>
                <a:lnTo>
                  <a:pt x="2831054" y="0"/>
                </a:lnTo>
                <a:lnTo>
                  <a:pt x="2831054" y="830524"/>
                </a:lnTo>
                <a:lnTo>
                  <a:pt x="0" y="830524"/>
                </a:lnTo>
                <a:lnTo>
                  <a:pt x="0" y="0"/>
                </a:lnTo>
                <a:close/>
              </a:path>
            </a:pathLst>
          </a:custGeom>
          <a:blipFill>
            <a:blip r:embed="rId16" cstate="print">
              <a:extLst>
                <a:ext uri="{96DAC541-7B7A-43D3-8B79-37D633B846F1}">
                  <asvg:svgBlip xmlns="" xmlns:asvg="http://schemas.microsoft.com/office/drawing/2016/SVG/main" r:embed="rId17"/>
                </a:ext>
              </a:extLst>
            </a:blip>
            <a:stretch>
              <a:fillRect/>
            </a:stretch>
          </a:blipFill>
        </p:spPr>
      </p:sp>
      <p:sp>
        <p:nvSpPr>
          <p:cNvPr id="13" name="TextBox 13"/>
          <p:cNvSpPr txBox="1"/>
          <p:nvPr/>
        </p:nvSpPr>
        <p:spPr>
          <a:xfrm>
            <a:off x="1455375" y="2697025"/>
            <a:ext cx="15224599" cy="3693319"/>
          </a:xfrm>
          <a:prstGeom prst="rect">
            <a:avLst/>
          </a:prstGeom>
        </p:spPr>
        <p:txBody>
          <a:bodyPr wrap="square" lIns="0" tIns="0" rIns="0" bIns="0" rtlCol="0" anchor="t">
            <a:spAutoFit/>
          </a:bodyPr>
          <a:lstStyle/>
          <a:p>
            <a:pPr algn="ctr">
              <a:lnSpc>
                <a:spcPct val="150000"/>
              </a:lnSpc>
            </a:pPr>
            <a:r>
              <a:rPr lang="vi-VN" sz="8000" b="1" smtClean="0">
                <a:solidFill>
                  <a:schemeClr val="tx2">
                    <a:lumMod val="75000"/>
                  </a:schemeClr>
                </a:solidFill>
                <a:latin typeface="Arial" panose="020B0604020202020204" pitchFamily="34" charset="0"/>
                <a:cs typeface="Arial" panose="020B0604020202020204" pitchFamily="34" charset="0"/>
              </a:rPr>
              <a:t>CHÀO MỪNG CÁC EM </a:t>
            </a:r>
          </a:p>
          <a:p>
            <a:pPr algn="ctr">
              <a:lnSpc>
                <a:spcPct val="150000"/>
              </a:lnSpc>
            </a:pPr>
            <a:r>
              <a:rPr lang="vi-VN" sz="8000" b="1" smtClean="0">
                <a:solidFill>
                  <a:schemeClr val="tx2">
                    <a:lumMod val="75000"/>
                  </a:schemeClr>
                </a:solidFill>
                <a:latin typeface="Arial" panose="020B0604020202020204" pitchFamily="34" charset="0"/>
                <a:cs typeface="Arial" panose="020B0604020202020204" pitchFamily="34" charset="0"/>
              </a:rPr>
              <a:t>ĐẾN VỚI TIẾT HỌC HÔM NAY!</a:t>
            </a:r>
            <a:endParaRPr lang="en-US" sz="8000" b="1">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554482002"/>
      </p:ext>
    </p:extLst>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9DD"/>
        </a:solidFill>
        <a:effectLst/>
      </p:bgPr>
    </p:bg>
    <p:spTree>
      <p:nvGrpSpPr>
        <p:cNvPr id="1" name=""/>
        <p:cNvGrpSpPr/>
        <p:nvPr/>
      </p:nvGrpSpPr>
      <p:grpSpPr>
        <a:xfrm>
          <a:off x="0" y="0"/>
          <a:ext cx="0" cy="0"/>
          <a:chOff x="0" y="0"/>
          <a:chExt cx="0" cy="0"/>
        </a:xfrm>
      </p:grpSpPr>
      <p:grpSp>
        <p:nvGrpSpPr>
          <p:cNvPr id="2" name="Group 2"/>
          <p:cNvGrpSpPr/>
          <p:nvPr/>
        </p:nvGrpSpPr>
        <p:grpSpPr>
          <a:xfrm>
            <a:off x="8559137" y="318296"/>
            <a:ext cx="10191827" cy="398097"/>
            <a:chOff x="0" y="0"/>
            <a:chExt cx="2684267" cy="104849"/>
          </a:xfrm>
        </p:grpSpPr>
        <p:sp>
          <p:nvSpPr>
            <p:cNvPr id="3" name="Freeform 3"/>
            <p:cNvSpPr/>
            <p:nvPr/>
          </p:nvSpPr>
          <p:spPr>
            <a:xfrm>
              <a:off x="0" y="0"/>
              <a:ext cx="2684267" cy="104849"/>
            </a:xfrm>
            <a:custGeom>
              <a:avLst/>
              <a:gdLst/>
              <a:ahLst/>
              <a:cxnLst/>
              <a:rect l="l" t="t" r="r" b="b"/>
              <a:pathLst>
                <a:path w="2684267" h="104849">
                  <a:moveTo>
                    <a:pt x="0" y="0"/>
                  </a:moveTo>
                  <a:lnTo>
                    <a:pt x="2684267" y="0"/>
                  </a:lnTo>
                  <a:lnTo>
                    <a:pt x="2684267" y="104849"/>
                  </a:lnTo>
                  <a:lnTo>
                    <a:pt x="0" y="104849"/>
                  </a:lnTo>
                  <a:close/>
                </a:path>
              </a:pathLst>
            </a:custGeom>
            <a:solidFill>
              <a:srgbClr val="F6AD13"/>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5" name="Group 5"/>
          <p:cNvGrpSpPr/>
          <p:nvPr/>
        </p:nvGrpSpPr>
        <p:grpSpPr>
          <a:xfrm>
            <a:off x="-1047827" y="-1466490"/>
            <a:ext cx="10191827" cy="2495190"/>
            <a:chOff x="0" y="0"/>
            <a:chExt cx="2684267" cy="657169"/>
          </a:xfrm>
        </p:grpSpPr>
        <p:sp>
          <p:nvSpPr>
            <p:cNvPr id="6" name="Freeform 6"/>
            <p:cNvSpPr/>
            <p:nvPr/>
          </p:nvSpPr>
          <p:spPr>
            <a:xfrm>
              <a:off x="0" y="0"/>
              <a:ext cx="2684267" cy="657169"/>
            </a:xfrm>
            <a:custGeom>
              <a:avLst/>
              <a:gdLst/>
              <a:ahLst/>
              <a:cxnLst/>
              <a:rect l="l" t="t" r="r" b="b"/>
              <a:pathLst>
                <a:path w="2684267" h="657169">
                  <a:moveTo>
                    <a:pt x="0" y="0"/>
                  </a:moveTo>
                  <a:lnTo>
                    <a:pt x="2684267" y="0"/>
                  </a:lnTo>
                  <a:lnTo>
                    <a:pt x="2684267" y="657169"/>
                  </a:lnTo>
                  <a:lnTo>
                    <a:pt x="0" y="657169"/>
                  </a:lnTo>
                  <a:close/>
                </a:path>
              </a:pathLst>
            </a:custGeom>
            <a:solidFill>
              <a:srgbClr val="738650"/>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17" name="Freeform 17"/>
          <p:cNvSpPr/>
          <p:nvPr/>
        </p:nvSpPr>
        <p:spPr>
          <a:xfrm>
            <a:off x="15936870" y="1207170"/>
            <a:ext cx="1239027" cy="1127514"/>
          </a:xfrm>
          <a:custGeom>
            <a:avLst/>
            <a:gdLst/>
            <a:ahLst/>
            <a:cxnLst/>
            <a:rect l="l" t="t" r="r" b="b"/>
            <a:pathLst>
              <a:path w="1239027" h="1127514">
                <a:moveTo>
                  <a:pt x="0" y="0"/>
                </a:moveTo>
                <a:lnTo>
                  <a:pt x="1239027" y="0"/>
                </a:lnTo>
                <a:lnTo>
                  <a:pt x="1239027" y="1127514"/>
                </a:lnTo>
                <a:lnTo>
                  <a:pt x="0" y="112751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grpSp>
        <p:nvGrpSpPr>
          <p:cNvPr id="18" name="Group 18"/>
          <p:cNvGrpSpPr/>
          <p:nvPr/>
        </p:nvGrpSpPr>
        <p:grpSpPr>
          <a:xfrm>
            <a:off x="-718757" y="9646762"/>
            <a:ext cx="20828211" cy="129502"/>
            <a:chOff x="0" y="0"/>
            <a:chExt cx="5485619" cy="34107"/>
          </a:xfrm>
        </p:grpSpPr>
        <p:sp>
          <p:nvSpPr>
            <p:cNvPr id="19" name="Freeform 19"/>
            <p:cNvSpPr/>
            <p:nvPr/>
          </p:nvSpPr>
          <p:spPr>
            <a:xfrm>
              <a:off x="0" y="0"/>
              <a:ext cx="5485619" cy="34107"/>
            </a:xfrm>
            <a:custGeom>
              <a:avLst/>
              <a:gdLst/>
              <a:ahLst/>
              <a:cxnLst/>
              <a:rect l="l" t="t" r="r" b="b"/>
              <a:pathLst>
                <a:path w="5485619" h="34107">
                  <a:moveTo>
                    <a:pt x="0" y="0"/>
                  </a:moveTo>
                  <a:lnTo>
                    <a:pt x="5485619" y="0"/>
                  </a:lnTo>
                  <a:lnTo>
                    <a:pt x="5485619" y="34107"/>
                  </a:lnTo>
                  <a:lnTo>
                    <a:pt x="0" y="34107"/>
                  </a:lnTo>
                  <a:close/>
                </a:path>
              </a:pathLst>
            </a:custGeom>
            <a:solidFill>
              <a:srgbClr val="F6AD13"/>
            </a:solidFill>
          </p:spPr>
        </p:sp>
        <p:sp>
          <p:nvSpPr>
            <p:cNvPr id="20" name="TextBox 20"/>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25" name="Rectangle 24"/>
          <p:cNvSpPr/>
          <p:nvPr/>
        </p:nvSpPr>
        <p:spPr>
          <a:xfrm>
            <a:off x="1030252" y="114242"/>
            <a:ext cx="7555273" cy="769441"/>
          </a:xfrm>
          <a:prstGeom prst="rect">
            <a:avLst/>
          </a:prstGeom>
        </p:spPr>
        <p:txBody>
          <a:bodyPr wrap="none">
            <a:spAutoFit/>
          </a:bodyPr>
          <a:lstStyle/>
          <a:p>
            <a:r>
              <a:rPr lang="vi-VN" sz="4400" b="1" smtClean="0">
                <a:solidFill>
                  <a:schemeClr val="bg1"/>
                </a:solidFill>
                <a:latin typeface="Arial" panose="020B0604020202020204" pitchFamily="34" charset="0"/>
                <a:cs typeface="Arial" panose="020B0604020202020204" pitchFamily="34" charset="0"/>
              </a:rPr>
              <a:t>b. Các loại hình </a:t>
            </a:r>
            <a:r>
              <a:rPr lang="en-US" sz="4400" b="1" smtClean="0">
                <a:solidFill>
                  <a:schemeClr val="bg1"/>
                </a:solidFill>
                <a:latin typeface="Arial" panose="020B0604020202020204" pitchFamily="34" charset="0"/>
                <a:cs typeface="Arial" panose="020B0604020202020204" pitchFamily="34" charset="0"/>
              </a:rPr>
              <a:t>thất </a:t>
            </a:r>
            <a:r>
              <a:rPr lang="en-US" sz="4400" b="1">
                <a:solidFill>
                  <a:schemeClr val="bg1"/>
                </a:solidFill>
                <a:latin typeface="Arial" panose="020B0604020202020204" pitchFamily="34" charset="0"/>
                <a:cs typeface="Arial" panose="020B0604020202020204" pitchFamily="34" charset="0"/>
              </a:rPr>
              <a:t>nghiệp</a:t>
            </a:r>
          </a:p>
        </p:txBody>
      </p:sp>
      <p:grpSp>
        <p:nvGrpSpPr>
          <p:cNvPr id="29" name="Group 28"/>
          <p:cNvGrpSpPr/>
          <p:nvPr/>
        </p:nvGrpSpPr>
        <p:grpSpPr>
          <a:xfrm>
            <a:off x="1067104" y="2601013"/>
            <a:ext cx="6355735" cy="1245119"/>
            <a:chOff x="1097280" y="4549708"/>
            <a:chExt cx="6355735" cy="1245119"/>
          </a:xfrm>
        </p:grpSpPr>
        <p:sp>
          <p:nvSpPr>
            <p:cNvPr id="27" name="Rectangle 26"/>
            <p:cNvSpPr/>
            <p:nvPr/>
          </p:nvSpPr>
          <p:spPr>
            <a:xfrm>
              <a:off x="2558726" y="4818324"/>
              <a:ext cx="4894289" cy="707886"/>
            </a:xfrm>
            <a:prstGeom prst="rect">
              <a:avLst/>
            </a:prstGeom>
          </p:spPr>
          <p:txBody>
            <a:bodyPr wrap="none">
              <a:spAutoFit/>
            </a:bodyPr>
            <a:lstStyle/>
            <a:p>
              <a:pPr algn="just"/>
              <a:r>
                <a:rPr lang="vi-VN" sz="4000" i="1">
                  <a:solidFill>
                    <a:srgbClr val="002060"/>
                  </a:solidFill>
                </a:rPr>
                <a:t>Đ</a:t>
              </a:r>
              <a:r>
                <a:rPr lang="vi-VN" sz="4000" i="1" smtClean="0">
                  <a:solidFill>
                    <a:srgbClr val="002060"/>
                  </a:solidFill>
                </a:rPr>
                <a:t>ọc </a:t>
              </a:r>
              <a:r>
                <a:rPr lang="vi-VN" sz="4000" i="1">
                  <a:solidFill>
                    <a:srgbClr val="002060"/>
                  </a:solidFill>
                </a:rPr>
                <a:t>trường hợp </a:t>
              </a:r>
              <a:r>
                <a:rPr lang="vi-VN" sz="4000" i="1" smtClean="0">
                  <a:solidFill>
                    <a:srgbClr val="002060"/>
                  </a:solidFill>
                </a:rPr>
                <a:t>sau:</a:t>
              </a:r>
              <a:endParaRPr lang="en-US" sz="4000" i="1">
                <a:solidFill>
                  <a:srgbClr val="002060"/>
                </a:solidFill>
              </a:endParaRPr>
            </a:p>
          </p:txBody>
        </p:sp>
        <p:pic>
          <p:nvPicPr>
            <p:cNvPr id="28" name="Picture 2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97280" y="4549708"/>
              <a:ext cx="1358939" cy="1245119"/>
            </a:xfrm>
            <a:prstGeom prst="rect">
              <a:avLst/>
            </a:prstGeom>
          </p:spPr>
        </p:pic>
      </p:grpSp>
      <p:sp>
        <p:nvSpPr>
          <p:cNvPr id="8" name="TextBox 7"/>
          <p:cNvSpPr txBox="1"/>
          <p:nvPr/>
        </p:nvSpPr>
        <p:spPr>
          <a:xfrm>
            <a:off x="1067104" y="1477729"/>
            <a:ext cx="9905696" cy="707886"/>
          </a:xfrm>
          <a:prstGeom prst="rect">
            <a:avLst/>
          </a:prstGeom>
          <a:noFill/>
        </p:spPr>
        <p:txBody>
          <a:bodyPr wrap="square" rtlCol="0">
            <a:spAutoFit/>
          </a:bodyPr>
          <a:lstStyle/>
          <a:p>
            <a:r>
              <a:rPr lang="vi-VN" sz="4000" b="1" i="1" smtClean="0">
                <a:solidFill>
                  <a:srgbClr val="404D29"/>
                </a:solidFill>
                <a:latin typeface="Arial" panose="020B0604020202020204" pitchFamily="34" charset="0"/>
                <a:cs typeface="Arial" panose="020B0604020202020204" pitchFamily="34" charset="0"/>
              </a:rPr>
              <a:t>*Phân loại theo nguồn gốc thất nghiệp</a:t>
            </a:r>
            <a:endParaRPr lang="en-US" sz="4000" b="1" i="1">
              <a:solidFill>
                <a:srgbClr val="404D29"/>
              </a:solidFill>
              <a:latin typeface="Arial" panose="020B0604020202020204" pitchFamily="34" charset="0"/>
              <a:cs typeface="Arial" panose="020B0604020202020204" pitchFamily="34" charset="0"/>
            </a:endParaRPr>
          </a:p>
        </p:txBody>
      </p:sp>
      <p:sp>
        <p:nvSpPr>
          <p:cNvPr id="11" name="Rectangle 10"/>
          <p:cNvSpPr/>
          <p:nvPr/>
        </p:nvSpPr>
        <p:spPr>
          <a:xfrm>
            <a:off x="1067104" y="4088398"/>
            <a:ext cx="12115496" cy="4708981"/>
          </a:xfrm>
          <a:prstGeom prst="rect">
            <a:avLst/>
          </a:prstGeom>
        </p:spPr>
        <p:txBody>
          <a:bodyPr wrap="square">
            <a:spAutoFit/>
          </a:bodyPr>
          <a:lstStyle/>
          <a:p>
            <a:pPr algn="just">
              <a:lnSpc>
                <a:spcPct val="150000"/>
              </a:lnSpc>
            </a:pPr>
            <a:r>
              <a:rPr lang="vi-VN" sz="4000"/>
              <a:t>Do công việc không phù hợp với chuyên môn được đào tạo nên anh M xin thôi việc ở công ty, còn người bạn thân của anh là V mới chuyển từ Thành phố Hồ Chí Minh ra Hà Nội sinh sống nên chưa xin được việc làm mới. Cả hai đều dạng thất nghiệp tạm thời.</a:t>
            </a:r>
            <a:endParaRPr lang="en-US" sz="4000"/>
          </a:p>
        </p:txBody>
      </p:sp>
      <p:sp>
        <p:nvSpPr>
          <p:cNvPr id="21" name="Freeform 3"/>
          <p:cNvSpPr/>
          <p:nvPr/>
        </p:nvSpPr>
        <p:spPr>
          <a:xfrm>
            <a:off x="13644890" y="4385488"/>
            <a:ext cx="4348534" cy="4114800"/>
          </a:xfrm>
          <a:custGeom>
            <a:avLst/>
            <a:gdLst/>
            <a:ahLst/>
            <a:cxnLst/>
            <a:rect l="l" t="t" r="r" b="b"/>
            <a:pathLst>
              <a:path w="4348534" h="4114800">
                <a:moveTo>
                  <a:pt x="0" y="0"/>
                </a:moveTo>
                <a:lnTo>
                  <a:pt x="4348534" y="0"/>
                </a:lnTo>
                <a:lnTo>
                  <a:pt x="4348534"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Tree>
    <p:extLst>
      <p:ext uri="{BB962C8B-B14F-4D97-AF65-F5344CB8AC3E}">
        <p14:creationId xmlns:p14="http://schemas.microsoft.com/office/powerpoint/2010/main" xmlns="" val="328993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9DD"/>
        </a:solidFill>
        <a:effectLst/>
      </p:bgPr>
    </p:bg>
    <p:spTree>
      <p:nvGrpSpPr>
        <p:cNvPr id="1" name=""/>
        <p:cNvGrpSpPr/>
        <p:nvPr/>
      </p:nvGrpSpPr>
      <p:grpSpPr>
        <a:xfrm>
          <a:off x="0" y="0"/>
          <a:ext cx="0" cy="0"/>
          <a:chOff x="0" y="0"/>
          <a:chExt cx="0" cy="0"/>
        </a:xfrm>
      </p:grpSpPr>
      <p:sp>
        <p:nvSpPr>
          <p:cNvPr id="16" name="TextBox 16"/>
          <p:cNvSpPr txBox="1"/>
          <p:nvPr/>
        </p:nvSpPr>
        <p:spPr>
          <a:xfrm>
            <a:off x="824293" y="2331478"/>
            <a:ext cx="5703268" cy="6579095"/>
          </a:xfrm>
          <a:prstGeom prst="rect">
            <a:avLst/>
          </a:prstGeom>
        </p:spPr>
        <p:txBody>
          <a:bodyPr lIns="50800" tIns="50800" rIns="50800" bIns="50800" rtlCol="0" anchor="ctr"/>
          <a:lstStyle/>
          <a:p>
            <a:pPr algn="ctr">
              <a:lnSpc>
                <a:spcPts val="3500"/>
              </a:lnSpc>
            </a:pPr>
            <a:endParaRPr/>
          </a:p>
        </p:txBody>
      </p:sp>
      <p:sp>
        <p:nvSpPr>
          <p:cNvPr id="23" name="TextBox 23"/>
          <p:cNvSpPr txBox="1"/>
          <p:nvPr/>
        </p:nvSpPr>
        <p:spPr>
          <a:xfrm>
            <a:off x="529491" y="856421"/>
            <a:ext cx="9951093" cy="615553"/>
          </a:xfrm>
          <a:prstGeom prst="rect">
            <a:avLst/>
          </a:prstGeom>
        </p:spPr>
        <p:txBody>
          <a:bodyPr wrap="square" lIns="0" tIns="0" rIns="0" bIns="0" rtlCol="0" anchor="t">
            <a:spAutoFit/>
          </a:bodyPr>
          <a:lstStyle/>
          <a:p>
            <a:pPr algn="ctr">
              <a:spcBef>
                <a:spcPct val="0"/>
              </a:spcBef>
            </a:pPr>
            <a:r>
              <a:rPr lang="vi-VN" sz="4000" b="1" smtClean="0">
                <a:solidFill>
                  <a:srgbClr val="002060"/>
                </a:solidFill>
                <a:latin typeface="Arial" panose="020B0604020202020204" pitchFamily="34" charset="0"/>
                <a:cs typeface="Arial" panose="020B0604020202020204" pitchFamily="34" charset="0"/>
              </a:rPr>
              <a:t>Thảo luận nhóm đôi và trả lời câu hỏi:</a:t>
            </a:r>
            <a:endParaRPr lang="en-US" sz="4000" b="1">
              <a:solidFill>
                <a:srgbClr val="002060"/>
              </a:solidFill>
              <a:latin typeface="Arial" panose="020B0604020202020204" pitchFamily="34" charset="0"/>
              <a:cs typeface="Arial" panose="020B0604020202020204" pitchFamily="34" charset="0"/>
            </a:endParaRPr>
          </a:p>
        </p:txBody>
      </p:sp>
      <p:sp>
        <p:nvSpPr>
          <p:cNvPr id="29" name="Freeform 29"/>
          <p:cNvSpPr/>
          <p:nvPr/>
        </p:nvSpPr>
        <p:spPr>
          <a:xfrm>
            <a:off x="7239000" y="5295900"/>
            <a:ext cx="3672418" cy="4350862"/>
          </a:xfrm>
          <a:custGeom>
            <a:avLst/>
            <a:gdLst/>
            <a:ahLst/>
            <a:cxnLst/>
            <a:rect l="l" t="t" r="r" b="b"/>
            <a:pathLst>
              <a:path w="3315897" h="3922029">
                <a:moveTo>
                  <a:pt x="0" y="0"/>
                </a:moveTo>
                <a:lnTo>
                  <a:pt x="3315897" y="0"/>
                </a:lnTo>
                <a:lnTo>
                  <a:pt x="3315897" y="3922029"/>
                </a:lnTo>
                <a:lnTo>
                  <a:pt x="0" y="39220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0" name="Group 30"/>
          <p:cNvGrpSpPr/>
          <p:nvPr/>
        </p:nvGrpSpPr>
        <p:grpSpPr>
          <a:xfrm>
            <a:off x="-718757" y="9646762"/>
            <a:ext cx="20828211" cy="129502"/>
            <a:chOff x="0" y="0"/>
            <a:chExt cx="5485619" cy="34107"/>
          </a:xfrm>
        </p:grpSpPr>
        <p:sp>
          <p:nvSpPr>
            <p:cNvPr id="31" name="Freeform 31"/>
            <p:cNvSpPr/>
            <p:nvPr/>
          </p:nvSpPr>
          <p:spPr>
            <a:xfrm>
              <a:off x="0" y="0"/>
              <a:ext cx="5485619" cy="34107"/>
            </a:xfrm>
            <a:custGeom>
              <a:avLst/>
              <a:gdLst/>
              <a:ahLst/>
              <a:cxnLst/>
              <a:rect l="l" t="t" r="r" b="b"/>
              <a:pathLst>
                <a:path w="5485619" h="34107">
                  <a:moveTo>
                    <a:pt x="0" y="0"/>
                  </a:moveTo>
                  <a:lnTo>
                    <a:pt x="5485619" y="0"/>
                  </a:lnTo>
                  <a:lnTo>
                    <a:pt x="5485619" y="34107"/>
                  </a:lnTo>
                  <a:lnTo>
                    <a:pt x="0" y="34107"/>
                  </a:lnTo>
                  <a:close/>
                </a:path>
              </a:pathLst>
            </a:custGeom>
            <a:solidFill>
              <a:srgbClr val="F6AD13"/>
            </a:solidFill>
          </p:spPr>
        </p:sp>
        <p:sp>
          <p:nvSpPr>
            <p:cNvPr id="32" name="TextBox 32"/>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34" name="Freeform 34"/>
          <p:cNvSpPr/>
          <p:nvPr/>
        </p:nvSpPr>
        <p:spPr>
          <a:xfrm>
            <a:off x="16020273" y="1028700"/>
            <a:ext cx="1239027" cy="1127514"/>
          </a:xfrm>
          <a:custGeom>
            <a:avLst/>
            <a:gdLst/>
            <a:ahLst/>
            <a:cxnLst/>
            <a:rect l="l" t="t" r="r" b="b"/>
            <a:pathLst>
              <a:path w="1239027" h="1127514">
                <a:moveTo>
                  <a:pt x="0" y="0"/>
                </a:moveTo>
                <a:lnTo>
                  <a:pt x="1239027" y="0"/>
                </a:lnTo>
                <a:lnTo>
                  <a:pt x="1239027" y="1127514"/>
                </a:lnTo>
                <a:lnTo>
                  <a:pt x="0" y="112751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38" name="Group 37"/>
          <p:cNvGrpSpPr/>
          <p:nvPr/>
        </p:nvGrpSpPr>
        <p:grpSpPr>
          <a:xfrm>
            <a:off x="824293" y="2331478"/>
            <a:ext cx="6552289" cy="4358639"/>
            <a:chOff x="824293" y="2331478"/>
            <a:chExt cx="6552289" cy="4358639"/>
          </a:xfrm>
        </p:grpSpPr>
        <p:sp>
          <p:nvSpPr>
            <p:cNvPr id="35" name="Rounded Rectangular Callout 34"/>
            <p:cNvSpPr/>
            <p:nvPr/>
          </p:nvSpPr>
          <p:spPr>
            <a:xfrm>
              <a:off x="824293" y="2331478"/>
              <a:ext cx="6552289" cy="4358639"/>
            </a:xfrm>
            <a:prstGeom prst="wedgeRoundRectCallout">
              <a:avLst>
                <a:gd name="adj1" fmla="val 45061"/>
                <a:gd name="adj2" fmla="val 67628"/>
                <a:gd name="adj3" fmla="val 16667"/>
              </a:avLst>
            </a:prstGeom>
            <a:solidFill>
              <a:srgbClr val="F6AD13"/>
            </a:solidFill>
            <a:ln>
              <a:solidFill>
                <a:srgbClr val="F6AD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218020" y="2535793"/>
              <a:ext cx="5764834" cy="378565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Các trường hợp trên cho thấy thất nghiệp tự nhiên bao gồm những dạng thất nghiệp nào? </a:t>
              </a:r>
              <a:endParaRPr lang="en-US" sz="4000">
                <a:latin typeface="Arial" panose="020B0604020202020204" pitchFamily="34" charset="0"/>
                <a:cs typeface="Arial" panose="020B0604020202020204" pitchFamily="34" charset="0"/>
              </a:endParaRPr>
            </a:p>
          </p:txBody>
        </p:sp>
      </p:grpSp>
      <p:grpSp>
        <p:nvGrpSpPr>
          <p:cNvPr id="40" name="Group 39"/>
          <p:cNvGrpSpPr/>
          <p:nvPr/>
        </p:nvGrpSpPr>
        <p:grpSpPr>
          <a:xfrm>
            <a:off x="11192023" y="1030994"/>
            <a:ext cx="6781801" cy="5796248"/>
            <a:chOff x="11048997" y="2331479"/>
            <a:chExt cx="6781801" cy="5796248"/>
          </a:xfrm>
        </p:grpSpPr>
        <p:sp>
          <p:nvSpPr>
            <p:cNvPr id="36" name="Rounded Rectangular Callout 35"/>
            <p:cNvSpPr/>
            <p:nvPr/>
          </p:nvSpPr>
          <p:spPr>
            <a:xfrm flipH="1">
              <a:off x="11048997" y="2331479"/>
              <a:ext cx="6781801" cy="5796248"/>
            </a:xfrm>
            <a:prstGeom prst="wedgeRoundRectCallout">
              <a:avLst>
                <a:gd name="adj1" fmla="val 45061"/>
                <a:gd name="adj2" fmla="val 67628"/>
                <a:gd name="adj3" fmla="val 16667"/>
              </a:avLst>
            </a:prstGeom>
            <a:solidFill>
              <a:srgbClr val="738650"/>
            </a:solidFill>
            <a:ln>
              <a:solidFill>
                <a:srgbClr val="738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1376506" y="2413447"/>
              <a:ext cx="6126782" cy="5632311"/>
            </a:xfrm>
            <a:prstGeom prst="rect">
              <a:avLst/>
            </a:prstGeom>
          </p:spPr>
          <p:txBody>
            <a:bodyPr wrap="square">
              <a:spAutoFit/>
            </a:bodyPr>
            <a:lstStyle/>
            <a:p>
              <a:pPr algn="just">
                <a:lnSpc>
                  <a:spcPct val="150000"/>
                </a:lnSpc>
              </a:pPr>
              <a:r>
                <a:rPr lang="vi-VN" sz="4000">
                  <a:solidFill>
                    <a:schemeClr val="bg1"/>
                  </a:solidFill>
                  <a:latin typeface="Arial" panose="020B0604020202020204" pitchFamily="34" charset="0"/>
                  <a:cs typeface="Arial" panose="020B0604020202020204" pitchFamily="34" charset="0"/>
                </a:rPr>
                <a:t>Những dạng thất nghiệp này có diễn ra thường xuyên, phổ biến trong đời sống xã hội không? Theo em, còn có những loại thất nghiệp nào khác?</a:t>
              </a:r>
              <a:endParaRPr lang="en-US" sz="400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xmlns="" val="218758844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42" presetClass="entr" presetSubtype="0" fill="hold" nodeType="after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anim calcmode="lin" valueType="num">
                                      <p:cBhvr>
                                        <p:cTn id="22" dur="500" fill="hold"/>
                                        <p:tgtEl>
                                          <p:spTgt spid="40"/>
                                        </p:tgtEl>
                                        <p:attrNameLst>
                                          <p:attrName>ppt_x</p:attrName>
                                        </p:attrNameLst>
                                      </p:cBhvr>
                                      <p:tavLst>
                                        <p:tav tm="0">
                                          <p:val>
                                            <p:strVal val="#ppt_x"/>
                                          </p:val>
                                        </p:tav>
                                        <p:tav tm="100000">
                                          <p:val>
                                            <p:strVal val="#ppt_x"/>
                                          </p:val>
                                        </p:tav>
                                      </p:tavLst>
                                    </p:anim>
                                    <p:anim calcmode="lin" valueType="num">
                                      <p:cBhvr>
                                        <p:cTn id="23"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9DD"/>
        </a:solidFill>
        <a:effectLst/>
      </p:bgPr>
    </p:bg>
    <p:spTree>
      <p:nvGrpSpPr>
        <p:cNvPr id="1" name=""/>
        <p:cNvGrpSpPr/>
        <p:nvPr/>
      </p:nvGrpSpPr>
      <p:grpSpPr>
        <a:xfrm>
          <a:off x="0" y="0"/>
          <a:ext cx="0" cy="0"/>
          <a:chOff x="0" y="0"/>
          <a:chExt cx="0" cy="0"/>
        </a:xfrm>
      </p:grpSpPr>
      <p:grpSp>
        <p:nvGrpSpPr>
          <p:cNvPr id="5" name="Group 5"/>
          <p:cNvGrpSpPr/>
          <p:nvPr/>
        </p:nvGrpSpPr>
        <p:grpSpPr>
          <a:xfrm>
            <a:off x="-718757" y="9646762"/>
            <a:ext cx="20828211" cy="129502"/>
            <a:chOff x="0" y="0"/>
            <a:chExt cx="5485619" cy="34107"/>
          </a:xfrm>
        </p:grpSpPr>
        <p:sp>
          <p:nvSpPr>
            <p:cNvPr id="6" name="Freeform 6"/>
            <p:cNvSpPr/>
            <p:nvPr/>
          </p:nvSpPr>
          <p:spPr>
            <a:xfrm>
              <a:off x="0" y="0"/>
              <a:ext cx="5485619" cy="34107"/>
            </a:xfrm>
            <a:custGeom>
              <a:avLst/>
              <a:gdLst/>
              <a:ahLst/>
              <a:cxnLst/>
              <a:rect l="l" t="t" r="r" b="b"/>
              <a:pathLst>
                <a:path w="5485619" h="34107">
                  <a:moveTo>
                    <a:pt x="0" y="0"/>
                  </a:moveTo>
                  <a:lnTo>
                    <a:pt x="5485619" y="0"/>
                  </a:lnTo>
                  <a:lnTo>
                    <a:pt x="5485619" y="34107"/>
                  </a:lnTo>
                  <a:lnTo>
                    <a:pt x="0" y="34107"/>
                  </a:lnTo>
                  <a:close/>
                </a:path>
              </a:pathLst>
            </a:custGeom>
            <a:solidFill>
              <a:srgbClr val="F6AD13"/>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11" name="Group 11"/>
          <p:cNvGrpSpPr/>
          <p:nvPr/>
        </p:nvGrpSpPr>
        <p:grpSpPr>
          <a:xfrm>
            <a:off x="-15240" y="495300"/>
            <a:ext cx="10140364" cy="329404"/>
            <a:chOff x="0" y="0"/>
            <a:chExt cx="2530229" cy="104849"/>
          </a:xfrm>
        </p:grpSpPr>
        <p:sp>
          <p:nvSpPr>
            <p:cNvPr id="12" name="Freeform 12"/>
            <p:cNvSpPr/>
            <p:nvPr/>
          </p:nvSpPr>
          <p:spPr>
            <a:xfrm>
              <a:off x="0" y="0"/>
              <a:ext cx="2530229" cy="104849"/>
            </a:xfrm>
            <a:custGeom>
              <a:avLst/>
              <a:gdLst/>
              <a:ahLst/>
              <a:cxnLst/>
              <a:rect l="l" t="t" r="r" b="b"/>
              <a:pathLst>
                <a:path w="2530229" h="104849">
                  <a:moveTo>
                    <a:pt x="0" y="0"/>
                  </a:moveTo>
                  <a:lnTo>
                    <a:pt x="2530229" y="0"/>
                  </a:lnTo>
                  <a:lnTo>
                    <a:pt x="2530229" y="104849"/>
                  </a:lnTo>
                  <a:lnTo>
                    <a:pt x="0" y="104849"/>
                  </a:lnTo>
                  <a:close/>
                </a:path>
              </a:pathLst>
            </a:custGeom>
            <a:solidFill>
              <a:srgbClr val="F6AD13"/>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28" name="Freeform 6"/>
          <p:cNvSpPr/>
          <p:nvPr/>
        </p:nvSpPr>
        <p:spPr>
          <a:xfrm>
            <a:off x="10099724" y="-2"/>
            <a:ext cx="8188277" cy="1104903"/>
          </a:xfrm>
          <a:custGeom>
            <a:avLst/>
            <a:gdLst/>
            <a:ahLst/>
            <a:cxnLst/>
            <a:rect l="l" t="t" r="r" b="b"/>
            <a:pathLst>
              <a:path w="2684267" h="657169">
                <a:moveTo>
                  <a:pt x="0" y="0"/>
                </a:moveTo>
                <a:lnTo>
                  <a:pt x="2684267" y="0"/>
                </a:lnTo>
                <a:lnTo>
                  <a:pt x="2684267" y="657169"/>
                </a:lnTo>
                <a:lnTo>
                  <a:pt x="0" y="657169"/>
                </a:lnTo>
                <a:close/>
              </a:path>
            </a:pathLst>
          </a:custGeom>
          <a:solidFill>
            <a:srgbClr val="738650"/>
          </a:solidFill>
        </p:spPr>
      </p:sp>
      <p:sp>
        <p:nvSpPr>
          <p:cNvPr id="30" name="Rectangle 29"/>
          <p:cNvSpPr/>
          <p:nvPr/>
        </p:nvSpPr>
        <p:spPr>
          <a:xfrm>
            <a:off x="10854141" y="205043"/>
            <a:ext cx="5424883" cy="707886"/>
          </a:xfrm>
          <a:prstGeom prst="rect">
            <a:avLst/>
          </a:prstGeom>
        </p:spPr>
        <p:txBody>
          <a:bodyPr wrap="none">
            <a:spAutoFit/>
          </a:bodyPr>
          <a:lstStyle/>
          <a:p>
            <a:r>
              <a:rPr lang="en-US" sz="4000" b="1">
                <a:solidFill>
                  <a:schemeClr val="bg1"/>
                </a:solidFill>
                <a:latin typeface="Arial" panose="020B0604020202020204" pitchFamily="34" charset="0"/>
                <a:cs typeface="Arial" panose="020B0604020202020204" pitchFamily="34" charset="0"/>
              </a:rPr>
              <a:t>Thất nghiệp tự nhiên </a:t>
            </a:r>
          </a:p>
        </p:txBody>
      </p:sp>
      <p:sp>
        <p:nvSpPr>
          <p:cNvPr id="31" name="Rectangle 30"/>
          <p:cNvSpPr/>
          <p:nvPr/>
        </p:nvSpPr>
        <p:spPr>
          <a:xfrm>
            <a:off x="1447800" y="1705024"/>
            <a:ext cx="15316200" cy="378565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smtClean="0"/>
              <a:t>Biểu </a:t>
            </a:r>
            <a:r>
              <a:rPr lang="vi-VN" sz="4000"/>
              <a:t>thị mức thất nghiệp bình thường mà nền kinh tế phải chịu. Thuật ngữ "tự nhiên" không hàm ý tỉ lệ thất nghiệp này đáng mong đợi, không thay đổi theo thời gian hoặc không bị ảnh hưởng bởi chính sách kinh tế. </a:t>
            </a:r>
            <a:endParaRPr lang="en-US" sz="4000"/>
          </a:p>
        </p:txBody>
      </p:sp>
      <p:sp>
        <p:nvSpPr>
          <p:cNvPr id="32" name="Rectangle 31"/>
          <p:cNvSpPr/>
          <p:nvPr/>
        </p:nvSpPr>
        <p:spPr>
          <a:xfrm>
            <a:off x="1447800" y="5810603"/>
            <a:ext cx="9982200" cy="286232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Nó là loại hình luôn tồn tại trong xã hội, bao gồm các dạng: thất nghiệp tạm thời, thất nghiệp cơ cấu.</a:t>
            </a:r>
            <a:endParaRPr lang="en-US" sz="4000">
              <a:latin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2"/>
          <a:stretch>
            <a:fillRect/>
          </a:stretch>
        </p:blipFill>
        <p:spPr>
          <a:xfrm>
            <a:off x="11734800" y="5544160"/>
            <a:ext cx="6224555" cy="4115157"/>
          </a:xfrm>
          <a:prstGeom prst="rect">
            <a:avLst/>
          </a:prstGeom>
        </p:spPr>
      </p:pic>
    </p:spTree>
    <p:extLst>
      <p:ext uri="{BB962C8B-B14F-4D97-AF65-F5344CB8AC3E}">
        <p14:creationId xmlns:p14="http://schemas.microsoft.com/office/powerpoint/2010/main" xmlns="" val="917205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5"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blinds(vertical)">
                                      <p:cBhvr>
                                        <p:cTn id="14" dur="5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par>
                                <p:cTn id="20" presetID="10"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9DD"/>
        </a:solidFill>
        <a:effectLst/>
      </p:bgPr>
    </p:bg>
    <p:spTree>
      <p:nvGrpSpPr>
        <p:cNvPr id="1" name=""/>
        <p:cNvGrpSpPr/>
        <p:nvPr/>
      </p:nvGrpSpPr>
      <p:grpSpPr>
        <a:xfrm>
          <a:off x="0" y="0"/>
          <a:ext cx="0" cy="0"/>
          <a:chOff x="0" y="0"/>
          <a:chExt cx="0" cy="0"/>
        </a:xfrm>
      </p:grpSpPr>
      <p:grpSp>
        <p:nvGrpSpPr>
          <p:cNvPr id="5" name="Group 5"/>
          <p:cNvGrpSpPr/>
          <p:nvPr/>
        </p:nvGrpSpPr>
        <p:grpSpPr>
          <a:xfrm>
            <a:off x="-718757" y="9646762"/>
            <a:ext cx="20828211" cy="129502"/>
            <a:chOff x="0" y="0"/>
            <a:chExt cx="5485619" cy="34107"/>
          </a:xfrm>
        </p:grpSpPr>
        <p:sp>
          <p:nvSpPr>
            <p:cNvPr id="6" name="Freeform 6"/>
            <p:cNvSpPr/>
            <p:nvPr/>
          </p:nvSpPr>
          <p:spPr>
            <a:xfrm>
              <a:off x="0" y="0"/>
              <a:ext cx="5485619" cy="34107"/>
            </a:xfrm>
            <a:custGeom>
              <a:avLst/>
              <a:gdLst/>
              <a:ahLst/>
              <a:cxnLst/>
              <a:rect l="l" t="t" r="r" b="b"/>
              <a:pathLst>
                <a:path w="5485619" h="34107">
                  <a:moveTo>
                    <a:pt x="0" y="0"/>
                  </a:moveTo>
                  <a:lnTo>
                    <a:pt x="5485619" y="0"/>
                  </a:lnTo>
                  <a:lnTo>
                    <a:pt x="5485619" y="34107"/>
                  </a:lnTo>
                  <a:lnTo>
                    <a:pt x="0" y="34107"/>
                  </a:lnTo>
                  <a:close/>
                </a:path>
              </a:pathLst>
            </a:custGeom>
            <a:solidFill>
              <a:srgbClr val="F6AD13"/>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11" name="Group 11"/>
          <p:cNvGrpSpPr/>
          <p:nvPr/>
        </p:nvGrpSpPr>
        <p:grpSpPr>
          <a:xfrm>
            <a:off x="-15240" y="495300"/>
            <a:ext cx="10140364" cy="329404"/>
            <a:chOff x="0" y="0"/>
            <a:chExt cx="2530229" cy="104849"/>
          </a:xfrm>
        </p:grpSpPr>
        <p:sp>
          <p:nvSpPr>
            <p:cNvPr id="12" name="Freeform 12"/>
            <p:cNvSpPr/>
            <p:nvPr/>
          </p:nvSpPr>
          <p:spPr>
            <a:xfrm>
              <a:off x="0" y="0"/>
              <a:ext cx="2530229" cy="104849"/>
            </a:xfrm>
            <a:custGeom>
              <a:avLst/>
              <a:gdLst/>
              <a:ahLst/>
              <a:cxnLst/>
              <a:rect l="l" t="t" r="r" b="b"/>
              <a:pathLst>
                <a:path w="2530229" h="104849">
                  <a:moveTo>
                    <a:pt x="0" y="0"/>
                  </a:moveTo>
                  <a:lnTo>
                    <a:pt x="2530229" y="0"/>
                  </a:lnTo>
                  <a:lnTo>
                    <a:pt x="2530229" y="104849"/>
                  </a:lnTo>
                  <a:lnTo>
                    <a:pt x="0" y="104849"/>
                  </a:lnTo>
                  <a:close/>
                </a:path>
              </a:pathLst>
            </a:custGeom>
            <a:solidFill>
              <a:srgbClr val="F6AD13"/>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28" name="Freeform 6"/>
          <p:cNvSpPr/>
          <p:nvPr/>
        </p:nvSpPr>
        <p:spPr>
          <a:xfrm>
            <a:off x="10099724" y="-2"/>
            <a:ext cx="8188277" cy="1104903"/>
          </a:xfrm>
          <a:custGeom>
            <a:avLst/>
            <a:gdLst/>
            <a:ahLst/>
            <a:cxnLst/>
            <a:rect l="l" t="t" r="r" b="b"/>
            <a:pathLst>
              <a:path w="2684267" h="657169">
                <a:moveTo>
                  <a:pt x="0" y="0"/>
                </a:moveTo>
                <a:lnTo>
                  <a:pt x="2684267" y="0"/>
                </a:lnTo>
                <a:lnTo>
                  <a:pt x="2684267" y="657169"/>
                </a:lnTo>
                <a:lnTo>
                  <a:pt x="0" y="657169"/>
                </a:lnTo>
                <a:close/>
              </a:path>
            </a:pathLst>
          </a:custGeom>
          <a:solidFill>
            <a:srgbClr val="738650"/>
          </a:solidFill>
        </p:spPr>
      </p:sp>
      <p:sp>
        <p:nvSpPr>
          <p:cNvPr id="30" name="Rectangle 29"/>
          <p:cNvSpPr/>
          <p:nvPr/>
        </p:nvSpPr>
        <p:spPr>
          <a:xfrm>
            <a:off x="10854141" y="205043"/>
            <a:ext cx="4937570" cy="738664"/>
          </a:xfrm>
          <a:prstGeom prst="rect">
            <a:avLst/>
          </a:prstGeom>
        </p:spPr>
        <p:txBody>
          <a:bodyPr wrap="none">
            <a:spAutoFit/>
          </a:bodyPr>
          <a:lstStyle/>
          <a:p>
            <a:r>
              <a:rPr lang="en-US" sz="4200" b="1">
                <a:solidFill>
                  <a:schemeClr val="bg1"/>
                </a:solidFill>
                <a:latin typeface="Arial" panose="020B0604020202020204" pitchFamily="34" charset="0"/>
                <a:cs typeface="Arial" panose="020B0604020202020204" pitchFamily="34" charset="0"/>
              </a:rPr>
              <a:t>Thất nghiệp </a:t>
            </a:r>
            <a:r>
              <a:rPr lang="vi-VN" sz="4200" b="1" smtClean="0">
                <a:solidFill>
                  <a:schemeClr val="bg1"/>
                </a:solidFill>
                <a:latin typeface="Arial" panose="020B0604020202020204" pitchFamily="34" charset="0"/>
                <a:cs typeface="Arial" panose="020B0604020202020204" pitchFamily="34" charset="0"/>
              </a:rPr>
              <a:t>chu kì</a:t>
            </a:r>
            <a:endParaRPr lang="en-US" sz="4200" b="1">
              <a:solidFill>
                <a:schemeClr val="bg1"/>
              </a:solidFill>
              <a:latin typeface="Arial" panose="020B0604020202020204" pitchFamily="34" charset="0"/>
              <a:cs typeface="Arial" panose="020B0604020202020204" pitchFamily="34" charset="0"/>
            </a:endParaRPr>
          </a:p>
        </p:txBody>
      </p:sp>
      <p:sp>
        <p:nvSpPr>
          <p:cNvPr id="31" name="Rectangle 30"/>
          <p:cNvSpPr/>
          <p:nvPr/>
        </p:nvSpPr>
        <p:spPr>
          <a:xfrm>
            <a:off x="10125124" y="1915333"/>
            <a:ext cx="6943676" cy="6878806"/>
          </a:xfrm>
          <a:prstGeom prst="rect">
            <a:avLst/>
          </a:prstGeom>
        </p:spPr>
        <p:txBody>
          <a:bodyPr wrap="square">
            <a:spAutoFit/>
          </a:bodyPr>
          <a:lstStyle/>
          <a:p>
            <a:pPr algn="just">
              <a:lnSpc>
                <a:spcPct val="150000"/>
              </a:lnSpc>
            </a:pPr>
            <a:r>
              <a:rPr lang="vi-VN" sz="4200"/>
              <a:t>Trong cơ chế thị trường nền kinh tế thường xảy ra những biến động thường xuyên, có những giai đoạn kinh tế phát triển mạnh, có những giai đoạn suy thoái, được gọi là chu kì kinh tế.</a:t>
            </a:r>
            <a:endParaRPr lang="en-US" sz="4200"/>
          </a:p>
        </p:txBody>
      </p:sp>
      <p:pic>
        <p:nvPicPr>
          <p:cNvPr id="2" name="Picture 1"/>
          <p:cNvPicPr>
            <a:picLocks noChangeAspect="1"/>
          </p:cNvPicPr>
          <p:nvPr/>
        </p:nvPicPr>
        <p:blipFill>
          <a:blip r:embed="rId2"/>
          <a:stretch>
            <a:fillRect/>
          </a:stretch>
        </p:blipFill>
        <p:spPr>
          <a:xfrm>
            <a:off x="1295400" y="3872437"/>
            <a:ext cx="6645131" cy="4600476"/>
          </a:xfrm>
          <a:prstGeom prst="rect">
            <a:avLst/>
          </a:prstGeom>
        </p:spPr>
      </p:pic>
    </p:spTree>
    <p:extLst>
      <p:ext uri="{BB962C8B-B14F-4D97-AF65-F5344CB8AC3E}">
        <p14:creationId xmlns:p14="http://schemas.microsoft.com/office/powerpoint/2010/main" xmlns="" val="338423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anim calcmode="lin" valueType="num">
                                      <p:cBhvr>
                                        <p:cTn id="15" dur="500" fill="hold"/>
                                        <p:tgtEl>
                                          <p:spTgt spid="31"/>
                                        </p:tgtEl>
                                        <p:attrNameLst>
                                          <p:attrName>ppt_x</p:attrName>
                                        </p:attrNameLst>
                                      </p:cBhvr>
                                      <p:tavLst>
                                        <p:tav tm="0">
                                          <p:val>
                                            <p:strVal val="#ppt_x"/>
                                          </p:val>
                                        </p:tav>
                                        <p:tav tm="100000">
                                          <p:val>
                                            <p:strVal val="#ppt_x"/>
                                          </p:val>
                                        </p:tav>
                                      </p:tavLst>
                                    </p:anim>
                                    <p:anim calcmode="lin" valueType="num">
                                      <p:cBhvr>
                                        <p:cTn id="16" dur="500" fill="hold"/>
                                        <p:tgtEl>
                                          <p:spTgt spid="3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anim calcmode="lin" valueType="num">
                                      <p:cBhvr>
                                        <p:cTn id="20" dur="500" fill="hold"/>
                                        <p:tgtEl>
                                          <p:spTgt spid="2"/>
                                        </p:tgtEl>
                                        <p:attrNameLst>
                                          <p:attrName>ppt_x</p:attrName>
                                        </p:attrNameLst>
                                      </p:cBhvr>
                                      <p:tavLst>
                                        <p:tav tm="0">
                                          <p:val>
                                            <p:strVal val="#ppt_x"/>
                                          </p:val>
                                        </p:tav>
                                        <p:tav tm="100000">
                                          <p:val>
                                            <p:strVal val="#ppt_x"/>
                                          </p:val>
                                        </p:tav>
                                      </p:tavLst>
                                    </p:anim>
                                    <p:anim calcmode="lin" valueType="num">
                                      <p:cBhvr>
                                        <p:cTn id="21"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9DD"/>
        </a:solidFill>
        <a:effectLst/>
      </p:bgPr>
    </p:bg>
    <p:spTree>
      <p:nvGrpSpPr>
        <p:cNvPr id="1" name=""/>
        <p:cNvGrpSpPr/>
        <p:nvPr/>
      </p:nvGrpSpPr>
      <p:grpSpPr>
        <a:xfrm>
          <a:off x="0" y="0"/>
          <a:ext cx="0" cy="0"/>
          <a:chOff x="0" y="0"/>
          <a:chExt cx="0" cy="0"/>
        </a:xfrm>
      </p:grpSpPr>
      <p:grpSp>
        <p:nvGrpSpPr>
          <p:cNvPr id="2" name="Group 2"/>
          <p:cNvGrpSpPr/>
          <p:nvPr/>
        </p:nvGrpSpPr>
        <p:grpSpPr>
          <a:xfrm>
            <a:off x="8559137" y="318296"/>
            <a:ext cx="10191827" cy="398097"/>
            <a:chOff x="0" y="0"/>
            <a:chExt cx="2684267" cy="104849"/>
          </a:xfrm>
        </p:grpSpPr>
        <p:sp>
          <p:nvSpPr>
            <p:cNvPr id="3" name="Freeform 3"/>
            <p:cNvSpPr/>
            <p:nvPr/>
          </p:nvSpPr>
          <p:spPr>
            <a:xfrm>
              <a:off x="0" y="0"/>
              <a:ext cx="2684267" cy="104849"/>
            </a:xfrm>
            <a:custGeom>
              <a:avLst/>
              <a:gdLst/>
              <a:ahLst/>
              <a:cxnLst/>
              <a:rect l="l" t="t" r="r" b="b"/>
              <a:pathLst>
                <a:path w="2684267" h="104849">
                  <a:moveTo>
                    <a:pt x="0" y="0"/>
                  </a:moveTo>
                  <a:lnTo>
                    <a:pt x="2684267" y="0"/>
                  </a:lnTo>
                  <a:lnTo>
                    <a:pt x="2684267" y="104849"/>
                  </a:lnTo>
                  <a:lnTo>
                    <a:pt x="0" y="104849"/>
                  </a:lnTo>
                  <a:close/>
                </a:path>
              </a:pathLst>
            </a:custGeom>
            <a:solidFill>
              <a:srgbClr val="F6AD13"/>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solidFill>
                  <a:prstClr val="black"/>
                </a:solidFill>
              </a:endParaRPr>
            </a:p>
          </p:txBody>
        </p:sp>
      </p:grpSp>
      <p:grpSp>
        <p:nvGrpSpPr>
          <p:cNvPr id="5" name="Group 5"/>
          <p:cNvGrpSpPr/>
          <p:nvPr/>
        </p:nvGrpSpPr>
        <p:grpSpPr>
          <a:xfrm>
            <a:off x="-1047827" y="-1466490"/>
            <a:ext cx="10191827" cy="2495190"/>
            <a:chOff x="0" y="0"/>
            <a:chExt cx="2684267" cy="657169"/>
          </a:xfrm>
        </p:grpSpPr>
        <p:sp>
          <p:nvSpPr>
            <p:cNvPr id="6" name="Freeform 6"/>
            <p:cNvSpPr/>
            <p:nvPr/>
          </p:nvSpPr>
          <p:spPr>
            <a:xfrm>
              <a:off x="0" y="0"/>
              <a:ext cx="2684267" cy="657169"/>
            </a:xfrm>
            <a:custGeom>
              <a:avLst/>
              <a:gdLst/>
              <a:ahLst/>
              <a:cxnLst/>
              <a:rect l="l" t="t" r="r" b="b"/>
              <a:pathLst>
                <a:path w="2684267" h="657169">
                  <a:moveTo>
                    <a:pt x="0" y="0"/>
                  </a:moveTo>
                  <a:lnTo>
                    <a:pt x="2684267" y="0"/>
                  </a:lnTo>
                  <a:lnTo>
                    <a:pt x="2684267" y="657169"/>
                  </a:lnTo>
                  <a:lnTo>
                    <a:pt x="0" y="657169"/>
                  </a:lnTo>
                  <a:close/>
                </a:path>
              </a:pathLst>
            </a:custGeom>
            <a:solidFill>
              <a:srgbClr val="738650"/>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500"/>
                </a:lnSpc>
              </a:pPr>
              <a:endParaRPr>
                <a:solidFill>
                  <a:prstClr val="black"/>
                </a:solidFill>
              </a:endParaRPr>
            </a:p>
          </p:txBody>
        </p:sp>
      </p:grpSp>
      <p:sp>
        <p:nvSpPr>
          <p:cNvPr id="17" name="Freeform 17"/>
          <p:cNvSpPr/>
          <p:nvPr/>
        </p:nvSpPr>
        <p:spPr>
          <a:xfrm>
            <a:off x="15936870" y="1207170"/>
            <a:ext cx="1239027" cy="1127514"/>
          </a:xfrm>
          <a:custGeom>
            <a:avLst/>
            <a:gdLst/>
            <a:ahLst/>
            <a:cxnLst/>
            <a:rect l="l" t="t" r="r" b="b"/>
            <a:pathLst>
              <a:path w="1239027" h="1127514">
                <a:moveTo>
                  <a:pt x="0" y="0"/>
                </a:moveTo>
                <a:lnTo>
                  <a:pt x="1239027" y="0"/>
                </a:lnTo>
                <a:lnTo>
                  <a:pt x="1239027" y="1127514"/>
                </a:lnTo>
                <a:lnTo>
                  <a:pt x="0" y="112751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grpSp>
        <p:nvGrpSpPr>
          <p:cNvPr id="18" name="Group 18"/>
          <p:cNvGrpSpPr/>
          <p:nvPr/>
        </p:nvGrpSpPr>
        <p:grpSpPr>
          <a:xfrm>
            <a:off x="-718757" y="9646762"/>
            <a:ext cx="20828211" cy="129502"/>
            <a:chOff x="0" y="0"/>
            <a:chExt cx="5485619" cy="34107"/>
          </a:xfrm>
        </p:grpSpPr>
        <p:sp>
          <p:nvSpPr>
            <p:cNvPr id="19" name="Freeform 19"/>
            <p:cNvSpPr/>
            <p:nvPr/>
          </p:nvSpPr>
          <p:spPr>
            <a:xfrm>
              <a:off x="0" y="0"/>
              <a:ext cx="5485619" cy="34107"/>
            </a:xfrm>
            <a:custGeom>
              <a:avLst/>
              <a:gdLst/>
              <a:ahLst/>
              <a:cxnLst/>
              <a:rect l="l" t="t" r="r" b="b"/>
              <a:pathLst>
                <a:path w="5485619" h="34107">
                  <a:moveTo>
                    <a:pt x="0" y="0"/>
                  </a:moveTo>
                  <a:lnTo>
                    <a:pt x="5485619" y="0"/>
                  </a:lnTo>
                  <a:lnTo>
                    <a:pt x="5485619" y="34107"/>
                  </a:lnTo>
                  <a:lnTo>
                    <a:pt x="0" y="34107"/>
                  </a:lnTo>
                  <a:close/>
                </a:path>
              </a:pathLst>
            </a:custGeom>
            <a:solidFill>
              <a:srgbClr val="F6AD13"/>
            </a:solidFill>
          </p:spPr>
        </p:sp>
        <p:sp>
          <p:nvSpPr>
            <p:cNvPr id="20" name="TextBox 20"/>
            <p:cNvSpPr txBox="1"/>
            <p:nvPr/>
          </p:nvSpPr>
          <p:spPr>
            <a:xfrm>
              <a:off x="0" y="-47625"/>
              <a:ext cx="812800" cy="860425"/>
            </a:xfrm>
            <a:prstGeom prst="rect">
              <a:avLst/>
            </a:prstGeom>
          </p:spPr>
          <p:txBody>
            <a:bodyPr lIns="50800" tIns="50800" rIns="50800" bIns="50800" rtlCol="0" anchor="ctr"/>
            <a:lstStyle/>
            <a:p>
              <a:pPr algn="ctr">
                <a:lnSpc>
                  <a:spcPts val="3500"/>
                </a:lnSpc>
              </a:pPr>
              <a:endParaRPr>
                <a:solidFill>
                  <a:prstClr val="black"/>
                </a:solidFill>
              </a:endParaRPr>
            </a:p>
          </p:txBody>
        </p:sp>
      </p:grpSp>
      <p:sp>
        <p:nvSpPr>
          <p:cNvPr id="25" name="Rectangle 24"/>
          <p:cNvSpPr/>
          <p:nvPr/>
        </p:nvSpPr>
        <p:spPr>
          <a:xfrm>
            <a:off x="1030252" y="114242"/>
            <a:ext cx="7555273" cy="769441"/>
          </a:xfrm>
          <a:prstGeom prst="rect">
            <a:avLst/>
          </a:prstGeom>
        </p:spPr>
        <p:txBody>
          <a:bodyPr wrap="none">
            <a:spAutoFit/>
          </a:bodyPr>
          <a:lstStyle/>
          <a:p>
            <a:r>
              <a:rPr lang="vi-VN" sz="4400" b="1" smtClean="0">
                <a:solidFill>
                  <a:prstClr val="white"/>
                </a:solidFill>
                <a:cs typeface="Arial" panose="020B0604020202020204" pitchFamily="34" charset="0"/>
              </a:rPr>
              <a:t>b. Các loại hình </a:t>
            </a:r>
            <a:r>
              <a:rPr lang="en-US" sz="4400" b="1" smtClean="0">
                <a:solidFill>
                  <a:prstClr val="white"/>
                </a:solidFill>
                <a:latin typeface="Arial" panose="020B0604020202020204" pitchFamily="34" charset="0"/>
                <a:cs typeface="Arial" panose="020B0604020202020204" pitchFamily="34" charset="0"/>
              </a:rPr>
              <a:t>thất </a:t>
            </a:r>
            <a:r>
              <a:rPr lang="en-US" sz="4400" b="1">
                <a:solidFill>
                  <a:prstClr val="white"/>
                </a:solidFill>
                <a:latin typeface="Arial" panose="020B0604020202020204" pitchFamily="34" charset="0"/>
                <a:cs typeface="Arial" panose="020B0604020202020204" pitchFamily="34" charset="0"/>
              </a:rPr>
              <a:t>nghiệp</a:t>
            </a:r>
          </a:p>
        </p:txBody>
      </p:sp>
      <p:grpSp>
        <p:nvGrpSpPr>
          <p:cNvPr id="29" name="Group 28"/>
          <p:cNvGrpSpPr/>
          <p:nvPr/>
        </p:nvGrpSpPr>
        <p:grpSpPr>
          <a:xfrm>
            <a:off x="1020092" y="1692859"/>
            <a:ext cx="13566747" cy="1245119"/>
            <a:chOff x="1097280" y="4549708"/>
            <a:chExt cx="13566747" cy="1245119"/>
          </a:xfrm>
        </p:grpSpPr>
        <p:sp>
          <p:nvSpPr>
            <p:cNvPr id="27" name="Rectangle 26"/>
            <p:cNvSpPr/>
            <p:nvPr/>
          </p:nvSpPr>
          <p:spPr>
            <a:xfrm>
              <a:off x="2743200" y="4818324"/>
              <a:ext cx="11920827" cy="707886"/>
            </a:xfrm>
            <a:prstGeom prst="rect">
              <a:avLst/>
            </a:prstGeom>
          </p:spPr>
          <p:txBody>
            <a:bodyPr wrap="none">
              <a:spAutoFit/>
            </a:bodyPr>
            <a:lstStyle/>
            <a:p>
              <a:pPr algn="just"/>
              <a:r>
                <a:rPr lang="vi-VN" sz="4000" i="1">
                  <a:solidFill>
                    <a:srgbClr val="002060"/>
                  </a:solidFill>
                </a:rPr>
                <a:t>Đ</a:t>
              </a:r>
              <a:r>
                <a:rPr lang="vi-VN" sz="4000" i="1" smtClean="0">
                  <a:solidFill>
                    <a:srgbClr val="002060"/>
                  </a:solidFill>
                </a:rPr>
                <a:t>ọc </a:t>
              </a:r>
              <a:r>
                <a:rPr lang="vi-VN" sz="4000" i="1">
                  <a:solidFill>
                    <a:srgbClr val="002060"/>
                  </a:solidFill>
                </a:rPr>
                <a:t>trường hợp </a:t>
              </a:r>
              <a:r>
                <a:rPr lang="vi-VN" sz="4000" i="1" smtClean="0">
                  <a:solidFill>
                    <a:srgbClr val="002060"/>
                  </a:solidFill>
                </a:rPr>
                <a:t>2 </a:t>
              </a:r>
              <a:r>
                <a:rPr lang="vi-VN" sz="4000" i="1">
                  <a:solidFill>
                    <a:srgbClr val="002060"/>
                  </a:solidFill>
                </a:rPr>
                <a:t>trong SHS tr.23 và trả lời câu hỏi:</a:t>
              </a:r>
              <a:endParaRPr lang="en-US" sz="4000" i="1">
                <a:solidFill>
                  <a:srgbClr val="002060"/>
                </a:solidFill>
              </a:endParaRPr>
            </a:p>
          </p:txBody>
        </p:sp>
        <p:pic>
          <p:nvPicPr>
            <p:cNvPr id="28" name="Picture 2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97280" y="4549708"/>
              <a:ext cx="1358939" cy="1245119"/>
            </a:xfrm>
            <a:prstGeom prst="rect">
              <a:avLst/>
            </a:prstGeom>
          </p:spPr>
        </p:pic>
      </p:grpSp>
      <p:sp>
        <p:nvSpPr>
          <p:cNvPr id="11" name="Rectangle 10"/>
          <p:cNvSpPr/>
          <p:nvPr/>
        </p:nvSpPr>
        <p:spPr>
          <a:xfrm>
            <a:off x="1295400" y="3018269"/>
            <a:ext cx="14906617"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Tình hình thất nghiệp sẽ thay đổi như thế nào khi nền kinh tế phục hồi hay suy thoái?</a:t>
            </a:r>
            <a:endParaRPr lang="en-US" sz="4000">
              <a:latin typeface="Arial" panose="020B0604020202020204" pitchFamily="34" charset="0"/>
              <a:cs typeface="Arial" panose="020B0604020202020204" pitchFamily="34" charset="0"/>
            </a:endParaRPr>
          </a:p>
        </p:txBody>
      </p:sp>
      <p:grpSp>
        <p:nvGrpSpPr>
          <p:cNvPr id="8" name="Group 7"/>
          <p:cNvGrpSpPr/>
          <p:nvPr/>
        </p:nvGrpSpPr>
        <p:grpSpPr>
          <a:xfrm>
            <a:off x="1295400" y="5372100"/>
            <a:ext cx="8153400" cy="4914900"/>
            <a:chOff x="1295400" y="5372100"/>
            <a:chExt cx="8153400" cy="4914900"/>
          </a:xfrm>
        </p:grpSpPr>
        <p:sp>
          <p:nvSpPr>
            <p:cNvPr id="12" name="Round Same Side Corner Rectangle 11"/>
            <p:cNvSpPr/>
            <p:nvPr/>
          </p:nvSpPr>
          <p:spPr>
            <a:xfrm>
              <a:off x="1295400" y="5372100"/>
              <a:ext cx="8153400" cy="4914900"/>
            </a:xfrm>
            <a:prstGeom prst="round2SameRect">
              <a:avLst/>
            </a:prstGeom>
            <a:solidFill>
              <a:srgbClr val="F6AD13"/>
            </a:solidFill>
            <a:ln>
              <a:solidFill>
                <a:srgbClr val="F6AD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730041" y="5393145"/>
              <a:ext cx="7467600" cy="4594912"/>
            </a:xfrm>
            <a:prstGeom prst="rect">
              <a:avLst/>
            </a:prstGeom>
          </p:spPr>
          <p:txBody>
            <a:bodyPr wrap="square">
              <a:spAutoFit/>
            </a:bodyPr>
            <a:lstStyle/>
            <a:p>
              <a:pPr algn="just">
                <a:lnSpc>
                  <a:spcPct val="150000"/>
                </a:lnSpc>
              </a:pPr>
              <a:r>
                <a:rPr lang="vi-VN" sz="4000" smtClean="0">
                  <a:latin typeface="Arial" panose="020B0604020202020204" pitchFamily="34" charset="0"/>
                  <a:cs typeface="Arial" panose="020B0604020202020204" pitchFamily="34" charset="0"/>
                </a:rPr>
                <a:t>Khi </a:t>
              </a:r>
              <a:r>
                <a:rPr lang="vi-VN" sz="4000">
                  <a:latin typeface="Arial" panose="020B0604020202020204" pitchFamily="34" charset="0"/>
                  <a:cs typeface="Arial" panose="020B0604020202020204" pitchFamily="34" charset="0"/>
                </a:rPr>
                <a:t>kinh tế suy thoái, các doanh nghiệp phải thu hẹp sản xuất, nhiều người lao động bị mất việc làm →</a:t>
              </a:r>
              <a:r>
                <a:rPr lang="vi-VN" sz="4000" smtClean="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gia tăng tình trạng thất nghiệp trên quy mô lớn.</a:t>
              </a:r>
              <a:endParaRPr lang="en-US" sz="4000">
                <a:latin typeface="Arial" panose="020B0604020202020204" pitchFamily="34" charset="0"/>
                <a:cs typeface="Arial" panose="020B0604020202020204" pitchFamily="34" charset="0"/>
              </a:endParaRPr>
            </a:p>
          </p:txBody>
        </p:sp>
      </p:grpSp>
      <p:grpSp>
        <p:nvGrpSpPr>
          <p:cNvPr id="9" name="Group 8"/>
          <p:cNvGrpSpPr/>
          <p:nvPr/>
        </p:nvGrpSpPr>
        <p:grpSpPr>
          <a:xfrm>
            <a:off x="9642442" y="5349240"/>
            <a:ext cx="7883558" cy="4914900"/>
            <a:chOff x="9642442" y="5349240"/>
            <a:chExt cx="7883558" cy="4914900"/>
          </a:xfrm>
        </p:grpSpPr>
        <p:sp>
          <p:nvSpPr>
            <p:cNvPr id="24" name="Round Same Side Corner Rectangle 23"/>
            <p:cNvSpPr/>
            <p:nvPr/>
          </p:nvSpPr>
          <p:spPr>
            <a:xfrm>
              <a:off x="9642442" y="5349240"/>
              <a:ext cx="7883558" cy="4914900"/>
            </a:xfrm>
            <a:prstGeom prst="round2SameRect">
              <a:avLst/>
            </a:prstGeom>
            <a:solidFill>
              <a:srgbClr val="404D29"/>
            </a:solidFill>
            <a:ln>
              <a:solidFill>
                <a:srgbClr val="404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0077083" y="5370285"/>
              <a:ext cx="7220317" cy="4708981"/>
            </a:xfrm>
            <a:prstGeom prst="rect">
              <a:avLst/>
            </a:prstGeom>
          </p:spPr>
          <p:txBody>
            <a:bodyPr wrap="square">
              <a:spAutoFit/>
            </a:bodyPr>
            <a:lstStyle/>
            <a:p>
              <a:pPr lvl="0" algn="just">
                <a:lnSpc>
                  <a:spcPct val="150000"/>
                </a:lnSpc>
              </a:pPr>
              <a:r>
                <a:rPr lang="en-US" sz="4000">
                  <a:solidFill>
                    <a:schemeClr val="bg1"/>
                  </a:solidFill>
                  <a:latin typeface="Arial" panose="020B0604020202020204" pitchFamily="34" charset="0"/>
                  <a:cs typeface="Arial" panose="020B0604020202020204" pitchFamily="34" charset="0"/>
                </a:rPr>
                <a:t>Khi kinh tế được phục hồi, các doanh nghiệp mở rộng sản xuất, thu hút lại nhiều lao động →</a:t>
              </a:r>
              <a:r>
                <a:rPr lang="en-US" sz="4000" smtClean="0">
                  <a:solidFill>
                    <a:schemeClr val="bg1"/>
                  </a:solidFill>
                  <a:latin typeface="Arial" panose="020B0604020202020204" pitchFamily="34" charset="0"/>
                  <a:cs typeface="Arial" panose="020B0604020202020204" pitchFamily="34" charset="0"/>
                </a:rPr>
                <a:t> </a:t>
              </a:r>
              <a:r>
                <a:rPr lang="en-US" sz="4000">
                  <a:solidFill>
                    <a:schemeClr val="bg1"/>
                  </a:solidFill>
                  <a:latin typeface="Arial" panose="020B0604020202020204" pitchFamily="34" charset="0"/>
                  <a:cs typeface="Arial" panose="020B0604020202020204" pitchFamily="34" charset="0"/>
                </a:rPr>
                <a:t>lượng người thất nghiệp giảm dần.</a:t>
              </a:r>
            </a:p>
          </p:txBody>
        </p:sp>
      </p:grpSp>
    </p:spTree>
    <p:extLst>
      <p:ext uri="{BB962C8B-B14F-4D97-AF65-F5344CB8AC3E}">
        <p14:creationId xmlns:p14="http://schemas.microsoft.com/office/powerpoint/2010/main" xmlns="" val="33359893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FF"/>
        </a:solidFill>
        <a:effectLst/>
      </p:bgPr>
    </p:bg>
    <p:spTree>
      <p:nvGrpSpPr>
        <p:cNvPr id="1" name=""/>
        <p:cNvGrpSpPr/>
        <p:nvPr/>
      </p:nvGrpSpPr>
      <p:grpSpPr>
        <a:xfrm>
          <a:off x="0" y="0"/>
          <a:ext cx="0" cy="0"/>
          <a:chOff x="0" y="0"/>
          <a:chExt cx="0" cy="0"/>
        </a:xfrm>
      </p:grpSpPr>
      <p:sp>
        <p:nvSpPr>
          <p:cNvPr id="2" name="Freeform 2"/>
          <p:cNvSpPr/>
          <p:nvPr/>
        </p:nvSpPr>
        <p:spPr>
          <a:xfrm rot="-327976" flipH="1">
            <a:off x="-1406899" y="-1451966"/>
            <a:ext cx="7322241" cy="4407961"/>
          </a:xfrm>
          <a:custGeom>
            <a:avLst/>
            <a:gdLst/>
            <a:ahLst/>
            <a:cxnLst/>
            <a:rect l="l" t="t" r="r" b="b"/>
            <a:pathLst>
              <a:path w="10818229" h="7867803">
                <a:moveTo>
                  <a:pt x="10818229" y="0"/>
                </a:moveTo>
                <a:lnTo>
                  <a:pt x="0" y="0"/>
                </a:lnTo>
                <a:lnTo>
                  <a:pt x="0" y="7867802"/>
                </a:lnTo>
                <a:lnTo>
                  <a:pt x="10818229" y="7867802"/>
                </a:lnTo>
                <a:lnTo>
                  <a:pt x="10818229"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7" name="TextBox 16"/>
          <p:cNvSpPr txBox="1"/>
          <p:nvPr/>
        </p:nvSpPr>
        <p:spPr>
          <a:xfrm>
            <a:off x="457200" y="367293"/>
            <a:ext cx="3036409" cy="769441"/>
          </a:xfrm>
          <a:prstGeom prst="rect">
            <a:avLst/>
          </a:prstGeom>
          <a:noFill/>
        </p:spPr>
        <p:txBody>
          <a:bodyPr wrap="none" rtlCol="0">
            <a:spAutoFit/>
          </a:bodyPr>
          <a:lstStyle/>
          <a:p>
            <a:r>
              <a:rPr lang="vi-VN" sz="4400" b="1" smtClean="0">
                <a:solidFill>
                  <a:schemeClr val="bg1"/>
                </a:solidFill>
                <a:latin typeface="Arial" panose="020B0604020202020204" pitchFamily="34" charset="0"/>
                <a:cs typeface="Arial" panose="020B0604020202020204" pitchFamily="34" charset="0"/>
              </a:rPr>
              <a:t>KẾT LUẬN</a:t>
            </a:r>
            <a:endParaRPr lang="en-US" sz="4400" b="1">
              <a:solidFill>
                <a:schemeClr val="bg1"/>
              </a:solidFill>
              <a:latin typeface="Arial" panose="020B0604020202020204" pitchFamily="34" charset="0"/>
              <a:cs typeface="Arial" panose="020B0604020202020204" pitchFamily="34" charset="0"/>
            </a:endParaRPr>
          </a:p>
        </p:txBody>
      </p:sp>
      <p:grpSp>
        <p:nvGrpSpPr>
          <p:cNvPr id="3" name="Group 2"/>
          <p:cNvGrpSpPr/>
          <p:nvPr/>
        </p:nvGrpSpPr>
        <p:grpSpPr>
          <a:xfrm>
            <a:off x="642878" y="0"/>
            <a:ext cx="16716491" cy="8339130"/>
            <a:chOff x="685799" y="876300"/>
            <a:chExt cx="16716491" cy="7553349"/>
          </a:xfrm>
        </p:grpSpPr>
        <p:sp>
          <p:nvSpPr>
            <p:cNvPr id="18" name="Rounded Rectangle 17"/>
            <p:cNvSpPr/>
            <p:nvPr/>
          </p:nvSpPr>
          <p:spPr>
            <a:xfrm>
              <a:off x="685799" y="3901114"/>
              <a:ext cx="2731609" cy="304800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lnSpc>
                  <a:spcPct val="150000"/>
                </a:lnSpc>
              </a:pPr>
              <a:r>
                <a:rPr lang="vi-VN" sz="3600" b="1" smtClean="0">
                  <a:solidFill>
                    <a:schemeClr val="bg1"/>
                  </a:solidFill>
                  <a:latin typeface="Arial" panose="020B0604020202020204" pitchFamily="34" charset="0"/>
                  <a:cs typeface="Arial" panose="020B0604020202020204" pitchFamily="34" charset="0"/>
                </a:rPr>
                <a:t>Các loại hình thất nghiệp</a:t>
              </a:r>
              <a:endParaRPr lang="en-US" sz="3600" b="1">
                <a:solidFill>
                  <a:schemeClr val="bg1"/>
                </a:solidFill>
                <a:latin typeface="Arial" panose="020B0604020202020204" pitchFamily="34" charset="0"/>
                <a:cs typeface="Arial" panose="020B0604020202020204" pitchFamily="34" charset="0"/>
              </a:endParaRPr>
            </a:p>
          </p:txBody>
        </p:sp>
        <p:sp>
          <p:nvSpPr>
            <p:cNvPr id="19" name="Rounded Rectangle 18"/>
            <p:cNvSpPr/>
            <p:nvPr/>
          </p:nvSpPr>
          <p:spPr>
            <a:xfrm>
              <a:off x="4297680" y="2368791"/>
              <a:ext cx="3048000" cy="2016585"/>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3600" smtClean="0">
                  <a:solidFill>
                    <a:schemeClr val="tx1"/>
                  </a:solidFill>
                  <a:latin typeface="Arial" panose="020B0604020202020204" pitchFamily="34" charset="0"/>
                  <a:cs typeface="Arial" panose="020B0604020202020204" pitchFamily="34" charset="0"/>
                </a:rPr>
                <a:t>Phân theo nguồn gốc</a:t>
              </a:r>
              <a:endParaRPr lang="en-US" sz="3600">
                <a:solidFill>
                  <a:schemeClr val="tx1"/>
                </a:solidFill>
                <a:latin typeface="Arial" panose="020B0604020202020204" pitchFamily="34" charset="0"/>
                <a:cs typeface="Arial" panose="020B0604020202020204" pitchFamily="34" charset="0"/>
              </a:endParaRPr>
            </a:p>
          </p:txBody>
        </p:sp>
        <p:sp>
          <p:nvSpPr>
            <p:cNvPr id="20" name="Rounded Rectangle 19"/>
            <p:cNvSpPr/>
            <p:nvPr/>
          </p:nvSpPr>
          <p:spPr>
            <a:xfrm>
              <a:off x="4297680" y="6286509"/>
              <a:ext cx="3048000" cy="1643073"/>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3600" smtClean="0">
                  <a:solidFill>
                    <a:schemeClr val="tx1"/>
                  </a:solidFill>
                  <a:latin typeface="Arial" panose="020B0604020202020204" pitchFamily="34" charset="0"/>
                  <a:cs typeface="Arial" panose="020B0604020202020204" pitchFamily="34" charset="0"/>
                </a:rPr>
                <a:t>Phân theo tính chất</a:t>
              </a:r>
              <a:endParaRPr lang="en-US" sz="3600">
                <a:solidFill>
                  <a:schemeClr val="tx1"/>
                </a:solidFill>
                <a:latin typeface="Arial" panose="020B0604020202020204" pitchFamily="34" charset="0"/>
                <a:cs typeface="Arial" panose="020B0604020202020204" pitchFamily="34" charset="0"/>
              </a:endParaRPr>
            </a:p>
          </p:txBody>
        </p:sp>
        <p:sp>
          <p:nvSpPr>
            <p:cNvPr id="23" name="Rounded Rectangle 22"/>
            <p:cNvSpPr/>
            <p:nvPr/>
          </p:nvSpPr>
          <p:spPr>
            <a:xfrm>
              <a:off x="8458200" y="4214806"/>
              <a:ext cx="5400708" cy="1296143"/>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3600" smtClean="0">
                  <a:solidFill>
                    <a:schemeClr val="tx1"/>
                  </a:solidFill>
                  <a:latin typeface="Arial" panose="020B0604020202020204" pitchFamily="34" charset="0"/>
                  <a:cs typeface="Arial" panose="020B0604020202020204" pitchFamily="34" charset="0"/>
                </a:rPr>
                <a:t>Thất nghiệp chu kì</a:t>
              </a:r>
              <a:endParaRPr lang="en-US" sz="3600">
                <a:solidFill>
                  <a:schemeClr val="tx1"/>
                </a:solidFill>
                <a:latin typeface="Arial" panose="020B0604020202020204" pitchFamily="34" charset="0"/>
                <a:cs typeface="Arial" panose="020B0604020202020204" pitchFamily="34" charset="0"/>
              </a:endParaRPr>
            </a:p>
          </p:txBody>
        </p:sp>
        <p:sp>
          <p:nvSpPr>
            <p:cNvPr id="24" name="Rounded Rectangle 23"/>
            <p:cNvSpPr/>
            <p:nvPr/>
          </p:nvSpPr>
          <p:spPr>
            <a:xfrm>
              <a:off x="12344400" y="876300"/>
              <a:ext cx="4953000" cy="1271007"/>
            </a:xfrm>
            <a:prstGeom prst="round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smtClean="0">
                  <a:solidFill>
                    <a:schemeClr val="tx1"/>
                  </a:solidFill>
                  <a:latin typeface="Arial" panose="020B0604020202020204" pitchFamily="34" charset="0"/>
                  <a:cs typeface="Arial" panose="020B0604020202020204" pitchFamily="34" charset="0"/>
                </a:rPr>
                <a:t>Thất nghiệp tạm thời</a:t>
              </a:r>
              <a:endParaRPr lang="en-US" sz="3600">
                <a:solidFill>
                  <a:schemeClr val="tx1"/>
                </a:solidFill>
                <a:latin typeface="Arial" panose="020B0604020202020204" pitchFamily="34" charset="0"/>
                <a:cs typeface="Arial" panose="020B0604020202020204" pitchFamily="34" charset="0"/>
              </a:endParaRPr>
            </a:p>
          </p:txBody>
        </p:sp>
        <p:sp>
          <p:nvSpPr>
            <p:cNvPr id="25" name="Rounded Rectangle 24"/>
            <p:cNvSpPr/>
            <p:nvPr/>
          </p:nvSpPr>
          <p:spPr>
            <a:xfrm>
              <a:off x="12344400" y="2525967"/>
              <a:ext cx="4953000" cy="1271007"/>
            </a:xfrm>
            <a:prstGeom prst="round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smtClean="0">
                  <a:solidFill>
                    <a:schemeClr val="tx1"/>
                  </a:solidFill>
                  <a:latin typeface="Arial" panose="020B0604020202020204" pitchFamily="34" charset="0"/>
                  <a:cs typeface="Arial" panose="020B0604020202020204" pitchFamily="34" charset="0"/>
                </a:rPr>
                <a:t>Thất nghiệp cơ cấu</a:t>
              </a:r>
              <a:endParaRPr lang="en-US" sz="3600">
                <a:solidFill>
                  <a:schemeClr val="tx1"/>
                </a:solidFill>
                <a:latin typeface="Arial" panose="020B0604020202020204" pitchFamily="34" charset="0"/>
                <a:cs typeface="Arial" panose="020B0604020202020204" pitchFamily="34" charset="0"/>
              </a:endParaRPr>
            </a:p>
          </p:txBody>
        </p:sp>
        <p:sp>
          <p:nvSpPr>
            <p:cNvPr id="26" name="Rounded Rectangle 25"/>
            <p:cNvSpPr/>
            <p:nvPr/>
          </p:nvSpPr>
          <p:spPr>
            <a:xfrm>
              <a:off x="8458200" y="6072195"/>
              <a:ext cx="6436360" cy="857256"/>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600" smtClean="0">
                  <a:solidFill>
                    <a:schemeClr val="tx1"/>
                  </a:solidFill>
                  <a:latin typeface="Arial" panose="020B0604020202020204" pitchFamily="34" charset="0"/>
                  <a:cs typeface="Arial" panose="020B0604020202020204" pitchFamily="34" charset="0"/>
                </a:rPr>
                <a:t>Thất nghiệp tự nguyện</a:t>
              </a:r>
              <a:endParaRPr lang="en-US" sz="3600">
                <a:solidFill>
                  <a:schemeClr val="tx1"/>
                </a:solidFill>
                <a:latin typeface="Arial" panose="020B0604020202020204" pitchFamily="34" charset="0"/>
                <a:cs typeface="Arial" panose="020B0604020202020204" pitchFamily="34" charset="0"/>
              </a:endParaRPr>
            </a:p>
          </p:txBody>
        </p:sp>
        <p:sp>
          <p:nvSpPr>
            <p:cNvPr id="27" name="Rounded Rectangle 26"/>
            <p:cNvSpPr/>
            <p:nvPr/>
          </p:nvSpPr>
          <p:spPr>
            <a:xfrm>
              <a:off x="8458199" y="7500955"/>
              <a:ext cx="8944091" cy="928694"/>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600" smtClean="0">
                  <a:solidFill>
                    <a:schemeClr val="tx1"/>
                  </a:solidFill>
                  <a:latin typeface="Arial" panose="020B0604020202020204" pitchFamily="34" charset="0"/>
                  <a:cs typeface="Arial" panose="020B0604020202020204" pitchFamily="34" charset="0"/>
                </a:rPr>
                <a:t>Thất nghiệp không tự nguyện</a:t>
              </a:r>
              <a:r>
                <a:rPr lang="en-US" sz="3600" smtClean="0">
                  <a:solidFill>
                    <a:schemeClr val="tx1"/>
                  </a:solidFill>
                  <a:latin typeface="Arial" panose="020B0604020202020204" pitchFamily="34" charset="0"/>
                  <a:cs typeface="Arial" panose="020B0604020202020204" pitchFamily="34" charset="0"/>
                </a:rPr>
                <a:t>, TN trá hình</a:t>
              </a:r>
              <a:endParaRPr lang="en-US" sz="3600">
                <a:solidFill>
                  <a:schemeClr val="tx1"/>
                </a:solidFill>
                <a:latin typeface="Arial" panose="020B0604020202020204" pitchFamily="34" charset="0"/>
                <a:cs typeface="Arial" panose="020B0604020202020204" pitchFamily="34" charset="0"/>
              </a:endParaRPr>
            </a:p>
          </p:txBody>
        </p:sp>
        <p:cxnSp>
          <p:nvCxnSpPr>
            <p:cNvPr id="31" name="Elbow Connector 30"/>
            <p:cNvCxnSpPr>
              <a:stCxn id="18" idx="3"/>
              <a:endCxn id="19" idx="1"/>
            </p:cNvCxnSpPr>
            <p:nvPr/>
          </p:nvCxnSpPr>
          <p:spPr>
            <a:xfrm flipV="1">
              <a:off x="3417408" y="3377084"/>
              <a:ext cx="880272" cy="2048030"/>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Elbow Connector 32"/>
            <p:cNvCxnSpPr>
              <a:stCxn id="18" idx="3"/>
              <a:endCxn id="20" idx="1"/>
            </p:cNvCxnSpPr>
            <p:nvPr/>
          </p:nvCxnSpPr>
          <p:spPr>
            <a:xfrm>
              <a:off x="3417408" y="5425114"/>
              <a:ext cx="880272" cy="1682932"/>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19" idx="3"/>
            </p:cNvCxnSpPr>
            <p:nvPr/>
          </p:nvCxnSpPr>
          <p:spPr>
            <a:xfrm flipV="1">
              <a:off x="7345680" y="2368791"/>
              <a:ext cx="1112520" cy="100829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Elbow Connector 40"/>
            <p:cNvCxnSpPr>
              <a:stCxn id="19" idx="3"/>
              <a:endCxn id="23" idx="1"/>
            </p:cNvCxnSpPr>
            <p:nvPr/>
          </p:nvCxnSpPr>
          <p:spPr>
            <a:xfrm>
              <a:off x="7345680" y="3377084"/>
              <a:ext cx="1112520" cy="1485794"/>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Elbow Connector 42"/>
            <p:cNvCxnSpPr/>
            <p:nvPr/>
          </p:nvCxnSpPr>
          <p:spPr>
            <a:xfrm flipV="1">
              <a:off x="10144132" y="1357286"/>
              <a:ext cx="2143140" cy="1071302"/>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Elbow Connector 44"/>
            <p:cNvCxnSpPr>
              <a:endCxn id="25" idx="1"/>
            </p:cNvCxnSpPr>
            <p:nvPr/>
          </p:nvCxnSpPr>
          <p:spPr>
            <a:xfrm>
              <a:off x="8072430" y="2428856"/>
              <a:ext cx="4271970" cy="732615"/>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Elbow Connector 46"/>
            <p:cNvCxnSpPr>
              <a:stCxn id="20" idx="3"/>
              <a:endCxn id="26" idx="1"/>
            </p:cNvCxnSpPr>
            <p:nvPr/>
          </p:nvCxnSpPr>
          <p:spPr>
            <a:xfrm flipV="1">
              <a:off x="7345680" y="6500823"/>
              <a:ext cx="1112520" cy="607223"/>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Elbow Connector 48"/>
            <p:cNvCxnSpPr>
              <a:stCxn id="20" idx="3"/>
              <a:endCxn id="27" idx="1"/>
            </p:cNvCxnSpPr>
            <p:nvPr/>
          </p:nvCxnSpPr>
          <p:spPr>
            <a:xfrm>
              <a:off x="7345680" y="7108045"/>
              <a:ext cx="1112519" cy="857257"/>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1" name="Elbow Connector 50"/>
          <p:cNvCxnSpPr/>
          <p:nvPr/>
        </p:nvCxnSpPr>
        <p:spPr>
          <a:xfrm>
            <a:off x="2357390" y="6715136"/>
            <a:ext cx="2857520" cy="2357454"/>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5143472" y="8501086"/>
            <a:ext cx="3071834" cy="142876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smtClean="0">
                <a:latin typeface="Times New Roman" pitchFamily="18" charset="0"/>
                <a:cs typeface="Times New Roman" pitchFamily="18" charset="0"/>
              </a:rPr>
              <a:t>Phân theo đặc trưng </a:t>
            </a:r>
            <a:endParaRPr lang="en-US" sz="3600">
              <a:latin typeface="Times New Roman" pitchFamily="18" charset="0"/>
              <a:cs typeface="Times New Roman" pitchFamily="18" charset="0"/>
            </a:endParaRPr>
          </a:p>
        </p:txBody>
      </p:sp>
      <p:cxnSp>
        <p:nvCxnSpPr>
          <p:cNvPr id="56" name="Straight Arrow Connector 55"/>
          <p:cNvCxnSpPr/>
          <p:nvPr/>
        </p:nvCxnSpPr>
        <p:spPr>
          <a:xfrm>
            <a:off x="8286744" y="8929714"/>
            <a:ext cx="3071834"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11144264" y="8715400"/>
            <a:ext cx="5214974" cy="57150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smtClean="0">
                <a:latin typeface="Times New Roman" pitchFamily="18" charset="0"/>
                <a:cs typeface="Times New Roman" pitchFamily="18" charset="0"/>
              </a:rPr>
              <a:t>TN theo giới tính</a:t>
            </a:r>
            <a:endParaRPr lang="en-US" sz="3200" b="1">
              <a:latin typeface="Times New Roman" pitchFamily="18" charset="0"/>
              <a:cs typeface="Times New Roman" pitchFamily="18" charset="0"/>
            </a:endParaRPr>
          </a:p>
        </p:txBody>
      </p:sp>
      <p:cxnSp>
        <p:nvCxnSpPr>
          <p:cNvPr id="59" name="Straight Arrow Connector 58"/>
          <p:cNvCxnSpPr/>
          <p:nvPr/>
        </p:nvCxnSpPr>
        <p:spPr>
          <a:xfrm>
            <a:off x="8286744" y="9786970"/>
            <a:ext cx="321471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11215702" y="9501218"/>
            <a:ext cx="6715108" cy="78578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smtClean="0">
                <a:latin typeface="Times New Roman" pitchFamily="18" charset="0"/>
                <a:cs typeface="Times New Roman" pitchFamily="18" charset="0"/>
              </a:rPr>
              <a:t>TN theo lứa tuổi, theo vùng, lãnh thổ….</a:t>
            </a:r>
            <a:endParaRPr lang="en-US" sz="2800" b="1">
              <a:latin typeface="Times New Roman" pitchFamily="18" charset="0"/>
              <a:cs typeface="Times New Roman" pitchFamily="18" charset="0"/>
            </a:endParaRPr>
          </a:p>
        </p:txBody>
      </p:sp>
    </p:spTree>
    <p:extLst>
      <p:ext uri="{BB962C8B-B14F-4D97-AF65-F5344CB8AC3E}">
        <p14:creationId xmlns:p14="http://schemas.microsoft.com/office/powerpoint/2010/main" xmlns="" val="1357095140"/>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9DD"/>
        </a:solidFill>
        <a:effectLst/>
      </p:bgPr>
    </p:bg>
    <p:spTree>
      <p:nvGrpSpPr>
        <p:cNvPr id="1" name=""/>
        <p:cNvGrpSpPr/>
        <p:nvPr/>
      </p:nvGrpSpPr>
      <p:grpSpPr>
        <a:xfrm>
          <a:off x="0" y="0"/>
          <a:ext cx="0" cy="0"/>
          <a:chOff x="0" y="0"/>
          <a:chExt cx="0" cy="0"/>
        </a:xfrm>
      </p:grpSpPr>
      <p:grpSp>
        <p:nvGrpSpPr>
          <p:cNvPr id="2" name="Group 2"/>
          <p:cNvGrpSpPr/>
          <p:nvPr/>
        </p:nvGrpSpPr>
        <p:grpSpPr>
          <a:xfrm>
            <a:off x="-1047828" y="-1466490"/>
            <a:ext cx="11030027" cy="12539834"/>
            <a:chOff x="0" y="0"/>
            <a:chExt cx="2458770" cy="3302672"/>
          </a:xfrm>
        </p:grpSpPr>
        <p:sp>
          <p:nvSpPr>
            <p:cNvPr id="3" name="Freeform 3"/>
            <p:cNvSpPr/>
            <p:nvPr/>
          </p:nvSpPr>
          <p:spPr>
            <a:xfrm>
              <a:off x="0" y="0"/>
              <a:ext cx="2458770" cy="3302672"/>
            </a:xfrm>
            <a:custGeom>
              <a:avLst/>
              <a:gdLst/>
              <a:ahLst/>
              <a:cxnLst/>
              <a:rect l="l" t="t" r="r" b="b"/>
              <a:pathLst>
                <a:path w="2458770" h="3302672">
                  <a:moveTo>
                    <a:pt x="0" y="0"/>
                  </a:moveTo>
                  <a:lnTo>
                    <a:pt x="2458770" y="0"/>
                  </a:lnTo>
                  <a:lnTo>
                    <a:pt x="2458770" y="3302672"/>
                  </a:lnTo>
                  <a:lnTo>
                    <a:pt x="0" y="3302672"/>
                  </a:lnTo>
                  <a:close/>
                </a:path>
              </a:pathLst>
            </a:custGeom>
            <a:solidFill>
              <a:srgbClr val="E98B1B"/>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5" name="Group 5"/>
          <p:cNvGrpSpPr/>
          <p:nvPr/>
        </p:nvGrpSpPr>
        <p:grpSpPr>
          <a:xfrm>
            <a:off x="-718757" y="9646762"/>
            <a:ext cx="20828211" cy="129502"/>
            <a:chOff x="0" y="0"/>
            <a:chExt cx="5485619" cy="34107"/>
          </a:xfrm>
        </p:grpSpPr>
        <p:sp>
          <p:nvSpPr>
            <p:cNvPr id="6" name="Freeform 6"/>
            <p:cNvSpPr/>
            <p:nvPr/>
          </p:nvSpPr>
          <p:spPr>
            <a:xfrm>
              <a:off x="0" y="0"/>
              <a:ext cx="5485619" cy="34107"/>
            </a:xfrm>
            <a:custGeom>
              <a:avLst/>
              <a:gdLst/>
              <a:ahLst/>
              <a:cxnLst/>
              <a:rect l="l" t="t" r="r" b="b"/>
              <a:pathLst>
                <a:path w="5485619" h="34107">
                  <a:moveTo>
                    <a:pt x="0" y="0"/>
                  </a:moveTo>
                  <a:lnTo>
                    <a:pt x="5485619" y="0"/>
                  </a:lnTo>
                  <a:lnTo>
                    <a:pt x="5485619" y="34107"/>
                  </a:lnTo>
                  <a:lnTo>
                    <a:pt x="0" y="34107"/>
                  </a:lnTo>
                  <a:close/>
                </a:path>
              </a:pathLst>
            </a:custGeom>
            <a:solidFill>
              <a:srgbClr val="738650"/>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8" name="Group 8"/>
          <p:cNvGrpSpPr/>
          <p:nvPr/>
        </p:nvGrpSpPr>
        <p:grpSpPr>
          <a:xfrm>
            <a:off x="17259300" y="-218895"/>
            <a:ext cx="1652821" cy="10767933"/>
            <a:chOff x="0" y="0"/>
            <a:chExt cx="435311" cy="2835999"/>
          </a:xfrm>
        </p:grpSpPr>
        <p:sp>
          <p:nvSpPr>
            <p:cNvPr id="9" name="Freeform 9"/>
            <p:cNvSpPr/>
            <p:nvPr/>
          </p:nvSpPr>
          <p:spPr>
            <a:xfrm>
              <a:off x="0" y="0"/>
              <a:ext cx="435311" cy="2835999"/>
            </a:xfrm>
            <a:custGeom>
              <a:avLst/>
              <a:gdLst/>
              <a:ahLst/>
              <a:cxnLst/>
              <a:rect l="l" t="t" r="r" b="b"/>
              <a:pathLst>
                <a:path w="435311" h="2835999">
                  <a:moveTo>
                    <a:pt x="0" y="0"/>
                  </a:moveTo>
                  <a:lnTo>
                    <a:pt x="435311" y="0"/>
                  </a:lnTo>
                  <a:lnTo>
                    <a:pt x="435311" y="2835999"/>
                  </a:lnTo>
                  <a:lnTo>
                    <a:pt x="0" y="2835999"/>
                  </a:lnTo>
                  <a:close/>
                </a:path>
              </a:pathLst>
            </a:custGeom>
            <a:solidFill>
              <a:srgbClr val="F48A05"/>
            </a:soli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11" name="Group 11"/>
          <p:cNvGrpSpPr/>
          <p:nvPr/>
        </p:nvGrpSpPr>
        <p:grpSpPr>
          <a:xfrm>
            <a:off x="9982199" y="318296"/>
            <a:ext cx="8768765" cy="558004"/>
            <a:chOff x="0" y="0"/>
            <a:chExt cx="2755726" cy="104849"/>
          </a:xfrm>
        </p:grpSpPr>
        <p:sp>
          <p:nvSpPr>
            <p:cNvPr id="12" name="Freeform 12"/>
            <p:cNvSpPr/>
            <p:nvPr/>
          </p:nvSpPr>
          <p:spPr>
            <a:xfrm>
              <a:off x="0" y="0"/>
              <a:ext cx="2755726" cy="104849"/>
            </a:xfrm>
            <a:custGeom>
              <a:avLst/>
              <a:gdLst/>
              <a:ahLst/>
              <a:cxnLst/>
              <a:rect l="l" t="t" r="r" b="b"/>
              <a:pathLst>
                <a:path w="2755726" h="104849">
                  <a:moveTo>
                    <a:pt x="0" y="0"/>
                  </a:moveTo>
                  <a:lnTo>
                    <a:pt x="2755726" y="0"/>
                  </a:lnTo>
                  <a:lnTo>
                    <a:pt x="2755726" y="104849"/>
                  </a:lnTo>
                  <a:lnTo>
                    <a:pt x="0" y="104849"/>
                  </a:lnTo>
                  <a:close/>
                </a:path>
              </a:pathLst>
            </a:custGeom>
            <a:solidFill>
              <a:srgbClr val="738650"/>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29" name="TextBox 15"/>
          <p:cNvSpPr txBox="1"/>
          <p:nvPr/>
        </p:nvSpPr>
        <p:spPr>
          <a:xfrm>
            <a:off x="893713" y="2084545"/>
            <a:ext cx="3151558" cy="1480021"/>
          </a:xfrm>
          <a:prstGeom prst="rect">
            <a:avLst/>
          </a:prstGeom>
        </p:spPr>
        <p:txBody>
          <a:bodyPr wrap="square" lIns="0" tIns="0" rIns="0" bIns="0" rtlCol="0" anchor="t">
            <a:spAutoFit/>
          </a:bodyPr>
          <a:lstStyle/>
          <a:p>
            <a:pPr>
              <a:lnSpc>
                <a:spcPts val="11200"/>
              </a:lnSpc>
              <a:spcBef>
                <a:spcPct val="0"/>
              </a:spcBef>
            </a:pPr>
            <a:r>
              <a:rPr lang="vi-VN" sz="13800" b="1" smtClean="0">
                <a:solidFill>
                  <a:srgbClr val="FDF9DD"/>
                </a:solidFill>
                <a:latin typeface="Arial" panose="020B0604020202020204" pitchFamily="34" charset="0"/>
                <a:cs typeface="Arial" panose="020B0604020202020204" pitchFamily="34" charset="0"/>
              </a:rPr>
              <a:t>02</a:t>
            </a:r>
            <a:endParaRPr lang="en-US" sz="13800" b="1">
              <a:solidFill>
                <a:srgbClr val="FDF9DD"/>
              </a:solidFill>
              <a:latin typeface="Arial" panose="020B0604020202020204" pitchFamily="34" charset="0"/>
              <a:cs typeface="Arial" panose="020B0604020202020204" pitchFamily="34" charset="0"/>
            </a:endParaRPr>
          </a:p>
        </p:txBody>
      </p:sp>
      <p:sp>
        <p:nvSpPr>
          <p:cNvPr id="30" name="TextBox 16"/>
          <p:cNvSpPr txBox="1"/>
          <p:nvPr/>
        </p:nvSpPr>
        <p:spPr>
          <a:xfrm>
            <a:off x="939480" y="3878704"/>
            <a:ext cx="8356920" cy="3046988"/>
          </a:xfrm>
          <a:prstGeom prst="rect">
            <a:avLst/>
          </a:prstGeom>
        </p:spPr>
        <p:txBody>
          <a:bodyPr wrap="square" lIns="0" tIns="0" rIns="0" bIns="0" rtlCol="0" anchor="t">
            <a:spAutoFit/>
          </a:bodyPr>
          <a:lstStyle/>
          <a:p>
            <a:pPr algn="just">
              <a:lnSpc>
                <a:spcPct val="150000"/>
              </a:lnSpc>
              <a:spcBef>
                <a:spcPct val="0"/>
              </a:spcBef>
            </a:pPr>
            <a:r>
              <a:rPr lang="vi-VN" sz="6600" b="1" smtClean="0">
                <a:solidFill>
                  <a:srgbClr val="FDF9DD"/>
                </a:solidFill>
                <a:latin typeface="Arial" panose="020B0604020202020204" pitchFamily="34" charset="0"/>
                <a:cs typeface="Arial" panose="020B0604020202020204" pitchFamily="34" charset="0"/>
              </a:rPr>
              <a:t>NGUYÊN NHÂN DẪN ĐỄN THẤT NGHIỆP</a:t>
            </a:r>
            <a:endParaRPr lang="en-US" sz="6600" b="1">
              <a:solidFill>
                <a:srgbClr val="FDF9DD"/>
              </a:solidFill>
              <a:latin typeface="Arial" panose="020B0604020202020204" pitchFamily="34" charset="0"/>
              <a:cs typeface="Arial" panose="020B0604020202020204" pitchFamily="34" charset="0"/>
            </a:endParaRPr>
          </a:p>
        </p:txBody>
      </p:sp>
      <p:sp>
        <p:nvSpPr>
          <p:cNvPr id="31" name="Freeform 5"/>
          <p:cNvSpPr/>
          <p:nvPr/>
        </p:nvSpPr>
        <p:spPr>
          <a:xfrm>
            <a:off x="10868440" y="2114244"/>
            <a:ext cx="5811771" cy="6207498"/>
          </a:xfrm>
          <a:custGeom>
            <a:avLst/>
            <a:gdLst/>
            <a:ahLst/>
            <a:cxnLst/>
            <a:rect l="l" t="t" r="r" b="b"/>
            <a:pathLst>
              <a:path w="3852482" h="4114800">
                <a:moveTo>
                  <a:pt x="0" y="0"/>
                </a:moveTo>
                <a:lnTo>
                  <a:pt x="3852481" y="0"/>
                </a:lnTo>
                <a:lnTo>
                  <a:pt x="3852481" y="4114800"/>
                </a:lnTo>
                <a:lnTo>
                  <a:pt x="0" y="4114800"/>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spTree>
    <p:extLst>
      <p:ext uri="{BB962C8B-B14F-4D97-AF65-F5344CB8AC3E}">
        <p14:creationId xmlns:p14="http://schemas.microsoft.com/office/powerpoint/2010/main" xmlns="" val="3203165281"/>
      </p:ext>
    </p:extLst>
  </p:cSld>
  <p:clrMapOvr>
    <a:masterClrMapping/>
  </p:clrMapOvr>
  <p:transition spd="med">
    <p:comb/>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9FF"/>
        </a:solidFill>
        <a:effectLst/>
      </p:bgPr>
    </p:bg>
    <p:spTree>
      <p:nvGrpSpPr>
        <p:cNvPr id="1" name=""/>
        <p:cNvGrpSpPr/>
        <p:nvPr/>
      </p:nvGrpSpPr>
      <p:grpSpPr>
        <a:xfrm>
          <a:off x="0" y="0"/>
          <a:ext cx="0" cy="0"/>
          <a:chOff x="0" y="0"/>
          <a:chExt cx="0" cy="0"/>
        </a:xfrm>
      </p:grpSpPr>
      <p:sp>
        <p:nvSpPr>
          <p:cNvPr id="2" name="Freeform 2"/>
          <p:cNvSpPr/>
          <p:nvPr/>
        </p:nvSpPr>
        <p:spPr>
          <a:xfrm rot="-327976" flipH="1">
            <a:off x="-1406899" y="-1451966"/>
            <a:ext cx="7322241" cy="4407961"/>
          </a:xfrm>
          <a:custGeom>
            <a:avLst/>
            <a:gdLst/>
            <a:ahLst/>
            <a:cxnLst/>
            <a:rect l="l" t="t" r="r" b="b"/>
            <a:pathLst>
              <a:path w="10818229" h="7867803">
                <a:moveTo>
                  <a:pt x="10818229" y="0"/>
                </a:moveTo>
                <a:lnTo>
                  <a:pt x="0" y="0"/>
                </a:lnTo>
                <a:lnTo>
                  <a:pt x="0" y="7867802"/>
                </a:lnTo>
                <a:lnTo>
                  <a:pt x="10818229" y="7867802"/>
                </a:lnTo>
                <a:lnTo>
                  <a:pt x="10818229"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7" name="TextBox 16"/>
          <p:cNvSpPr txBox="1"/>
          <p:nvPr/>
        </p:nvSpPr>
        <p:spPr>
          <a:xfrm>
            <a:off x="457200" y="367293"/>
            <a:ext cx="3036409" cy="769441"/>
          </a:xfrm>
          <a:prstGeom prst="rect">
            <a:avLst/>
          </a:prstGeom>
          <a:noFill/>
        </p:spPr>
        <p:txBody>
          <a:bodyPr wrap="none" rtlCol="0">
            <a:spAutoFit/>
          </a:bodyPr>
          <a:lstStyle/>
          <a:p>
            <a:r>
              <a:rPr lang="vi-VN" sz="4400" b="1" smtClean="0">
                <a:solidFill>
                  <a:schemeClr val="bg1"/>
                </a:solidFill>
                <a:latin typeface="Arial" panose="020B0604020202020204" pitchFamily="34" charset="0"/>
                <a:cs typeface="Arial" panose="020B0604020202020204" pitchFamily="34" charset="0"/>
              </a:rPr>
              <a:t>KẾT LUẬN</a:t>
            </a:r>
            <a:endParaRPr lang="en-US" sz="4400" b="1">
              <a:solidFill>
                <a:schemeClr val="bg1"/>
              </a:solidFill>
              <a:latin typeface="Arial" panose="020B0604020202020204" pitchFamily="34" charset="0"/>
              <a:cs typeface="Arial" panose="020B0604020202020204" pitchFamily="34" charset="0"/>
            </a:endParaRPr>
          </a:p>
        </p:txBody>
      </p:sp>
      <p:grpSp>
        <p:nvGrpSpPr>
          <p:cNvPr id="3" name="Group 2"/>
          <p:cNvGrpSpPr/>
          <p:nvPr/>
        </p:nvGrpSpPr>
        <p:grpSpPr>
          <a:xfrm>
            <a:off x="821529" y="876300"/>
            <a:ext cx="17085471" cy="9283173"/>
            <a:chOff x="821529" y="876300"/>
            <a:chExt cx="17085471" cy="9283173"/>
          </a:xfrm>
        </p:grpSpPr>
        <p:sp>
          <p:nvSpPr>
            <p:cNvPr id="40" name="Rounded Rectangle 39"/>
            <p:cNvSpPr/>
            <p:nvPr/>
          </p:nvSpPr>
          <p:spPr>
            <a:xfrm>
              <a:off x="9326880" y="6128581"/>
              <a:ext cx="8580120" cy="335280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821529" y="3842036"/>
              <a:ext cx="2960209" cy="3195976"/>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lnSpc>
                  <a:spcPct val="150000"/>
                </a:lnSpc>
              </a:pPr>
              <a:r>
                <a:rPr lang="vi-VN" sz="4000" b="1" smtClean="0">
                  <a:solidFill>
                    <a:schemeClr val="bg1"/>
                  </a:solidFill>
                  <a:latin typeface="Arial" panose="020B0604020202020204" pitchFamily="34" charset="0"/>
                  <a:cs typeface="Arial" panose="020B0604020202020204" pitchFamily="34" charset="0"/>
                </a:rPr>
                <a:t>Nguyên nhân thất nghiệp</a:t>
              </a:r>
              <a:endParaRPr lang="en-US" sz="4000" b="1">
                <a:solidFill>
                  <a:schemeClr val="bg1"/>
                </a:solidFill>
                <a:latin typeface="Arial" panose="020B0604020202020204" pitchFamily="34" charset="0"/>
                <a:cs typeface="Arial" panose="020B0604020202020204" pitchFamily="34" charset="0"/>
              </a:endParaRPr>
            </a:p>
          </p:txBody>
        </p:sp>
        <p:sp>
          <p:nvSpPr>
            <p:cNvPr id="19" name="Rounded Rectangle 18"/>
            <p:cNvSpPr/>
            <p:nvPr/>
          </p:nvSpPr>
          <p:spPr>
            <a:xfrm>
              <a:off x="4814409" y="2178593"/>
              <a:ext cx="3703320" cy="2016585"/>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4000" smtClean="0">
                  <a:solidFill>
                    <a:schemeClr val="tx1"/>
                  </a:solidFill>
                  <a:latin typeface="Arial" panose="020B0604020202020204" pitchFamily="34" charset="0"/>
                  <a:cs typeface="Arial" panose="020B0604020202020204" pitchFamily="34" charset="0"/>
                </a:rPr>
                <a:t>Nguyên nhân chủ quan</a:t>
              </a:r>
              <a:endParaRPr lang="en-US" sz="4000">
                <a:solidFill>
                  <a:schemeClr val="tx1"/>
                </a:solidFill>
                <a:latin typeface="Arial" panose="020B0604020202020204" pitchFamily="34" charset="0"/>
                <a:cs typeface="Arial" panose="020B0604020202020204" pitchFamily="34" charset="0"/>
              </a:endParaRPr>
            </a:p>
          </p:txBody>
        </p:sp>
        <p:sp>
          <p:nvSpPr>
            <p:cNvPr id="20" name="Rounded Rectangle 19"/>
            <p:cNvSpPr/>
            <p:nvPr/>
          </p:nvSpPr>
          <p:spPr>
            <a:xfrm>
              <a:off x="4814409" y="6796689"/>
              <a:ext cx="3703320" cy="2016585"/>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4000" smtClean="0">
                  <a:solidFill>
                    <a:schemeClr val="tx1"/>
                  </a:solidFill>
                  <a:latin typeface="Arial" panose="020B0604020202020204" pitchFamily="34" charset="0"/>
                  <a:cs typeface="Arial" panose="020B0604020202020204" pitchFamily="34" charset="0"/>
                </a:rPr>
                <a:t>Nguyên nhân khách quan</a:t>
              </a:r>
              <a:endParaRPr lang="en-US" sz="4000">
                <a:solidFill>
                  <a:schemeClr val="tx1"/>
                </a:solidFill>
                <a:latin typeface="Arial" panose="020B0604020202020204" pitchFamily="34" charset="0"/>
                <a:cs typeface="Arial" panose="020B0604020202020204" pitchFamily="34" charset="0"/>
              </a:endParaRPr>
            </a:p>
          </p:txBody>
        </p:sp>
        <p:cxnSp>
          <p:nvCxnSpPr>
            <p:cNvPr id="31" name="Elbow Connector 30"/>
            <p:cNvCxnSpPr>
              <a:stCxn id="18" idx="3"/>
              <a:endCxn id="19" idx="1"/>
            </p:cNvCxnSpPr>
            <p:nvPr/>
          </p:nvCxnSpPr>
          <p:spPr>
            <a:xfrm flipV="1">
              <a:off x="3781738" y="3186886"/>
              <a:ext cx="1032671" cy="2253138"/>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Elbow Connector 32"/>
            <p:cNvCxnSpPr>
              <a:stCxn id="18" idx="3"/>
              <a:endCxn id="20" idx="1"/>
            </p:cNvCxnSpPr>
            <p:nvPr/>
          </p:nvCxnSpPr>
          <p:spPr>
            <a:xfrm>
              <a:off x="3781738" y="5440024"/>
              <a:ext cx="1032671" cy="2364958"/>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9326880" y="876300"/>
              <a:ext cx="8580120" cy="4956715"/>
              <a:chOff x="9326880" y="876300"/>
              <a:chExt cx="8580120" cy="4956715"/>
            </a:xfrm>
          </p:grpSpPr>
          <p:sp>
            <p:nvSpPr>
              <p:cNvPr id="30" name="Rounded Rectangle 29"/>
              <p:cNvSpPr/>
              <p:nvPr/>
            </p:nvSpPr>
            <p:spPr>
              <a:xfrm>
                <a:off x="9326880" y="876300"/>
                <a:ext cx="8580120" cy="419100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524999" y="1124034"/>
                <a:ext cx="8263729" cy="470898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bị đuổi việc do vi phạm kỉ luật, tự thôi việc do không hài lòng với công việc đang có, do thiếu kĩ năng làm việc</a:t>
                </a:r>
                <a:r>
                  <a:rPr lang="en-US" sz="4000" smtClean="0">
                    <a:latin typeface="Arial" panose="020B0604020202020204" pitchFamily="34" charset="0"/>
                    <a:cs typeface="Arial" panose="020B0604020202020204" pitchFamily="34" charset="0"/>
                  </a:rPr>
                  <a:t>, muốn thay đổi môi trường sống…. </a:t>
                </a:r>
                <a:endParaRPr lang="en-US" sz="4000">
                  <a:latin typeface="Arial" panose="020B0604020202020204" pitchFamily="34" charset="0"/>
                  <a:cs typeface="Arial" panose="020B0604020202020204" pitchFamily="34" charset="0"/>
                </a:endParaRPr>
              </a:p>
            </p:txBody>
          </p:sp>
        </p:grpSp>
        <p:sp>
          <p:nvSpPr>
            <p:cNvPr id="14" name="Rectangle 13"/>
            <p:cNvSpPr/>
            <p:nvPr/>
          </p:nvSpPr>
          <p:spPr>
            <a:xfrm>
              <a:off x="9524999" y="6373821"/>
              <a:ext cx="8263729" cy="378565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lnSpc>
                  <a:spcPct val="150000"/>
                </a:lnSpc>
              </a:pPr>
              <a:r>
                <a:rPr lang="en-US" sz="4000" smtClean="0">
                  <a:latin typeface="Arial" panose="020B0604020202020204" pitchFamily="34" charset="0"/>
                  <a:cs typeface="Arial" panose="020B0604020202020204" pitchFamily="34" charset="0"/>
                </a:rPr>
                <a:t>Biến động nền kinh tế; ứng dụng KHCN vào sản xuất, quản lí; sự dịch chuyển cơ cấu ngành trong nền kinh tế….</a:t>
              </a:r>
              <a:endParaRPr lang="en-US" sz="4000">
                <a:latin typeface="Arial" panose="020B0604020202020204" pitchFamily="34" charset="0"/>
                <a:cs typeface="Arial" panose="020B0604020202020204" pitchFamily="34" charset="0"/>
              </a:endParaRPr>
            </a:p>
          </p:txBody>
        </p:sp>
        <p:cxnSp>
          <p:nvCxnSpPr>
            <p:cNvPr id="35" name="Straight Connector 34"/>
            <p:cNvCxnSpPr>
              <a:stCxn id="19" idx="3"/>
            </p:cNvCxnSpPr>
            <p:nvPr/>
          </p:nvCxnSpPr>
          <p:spPr>
            <a:xfrm>
              <a:off x="8517729" y="3186886"/>
              <a:ext cx="80915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20" idx="3"/>
              <a:endCxn id="40" idx="1"/>
            </p:cNvCxnSpPr>
            <p:nvPr/>
          </p:nvCxnSpPr>
          <p:spPr>
            <a:xfrm flipV="1">
              <a:off x="8517729" y="7804981"/>
              <a:ext cx="809151"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3305913091"/>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658AF"/>
        </a:solidFill>
        <a:effectLst/>
      </p:bgPr>
    </p:bg>
    <p:spTree>
      <p:nvGrpSpPr>
        <p:cNvPr id="1" name=""/>
        <p:cNvGrpSpPr/>
        <p:nvPr/>
      </p:nvGrpSpPr>
      <p:grpSpPr>
        <a:xfrm>
          <a:off x="0" y="0"/>
          <a:ext cx="0" cy="0"/>
          <a:chOff x="0" y="0"/>
          <a:chExt cx="0" cy="0"/>
        </a:xfrm>
      </p:grpSpPr>
      <p:sp>
        <p:nvSpPr>
          <p:cNvPr id="7" name="TextBox 7"/>
          <p:cNvSpPr txBox="1"/>
          <p:nvPr/>
        </p:nvSpPr>
        <p:spPr>
          <a:xfrm>
            <a:off x="8915400" y="2485546"/>
            <a:ext cx="7029595" cy="1179810"/>
          </a:xfrm>
          <a:prstGeom prst="rect">
            <a:avLst/>
          </a:prstGeom>
        </p:spPr>
        <p:txBody>
          <a:bodyPr wrap="square" lIns="0" tIns="0" rIns="0" bIns="0" rtlCol="0" anchor="t">
            <a:spAutoFit/>
          </a:bodyPr>
          <a:lstStyle/>
          <a:p>
            <a:pPr>
              <a:lnSpc>
                <a:spcPts val="9180"/>
              </a:lnSpc>
            </a:pPr>
            <a:r>
              <a:rPr lang="vi-VN" sz="18400" b="1" spc="-765" smtClean="0">
                <a:solidFill>
                  <a:srgbClr val="FDA72A"/>
                </a:solidFill>
                <a:latin typeface="Arial" panose="020B0604020202020204" pitchFamily="34" charset="0"/>
                <a:cs typeface="Arial" panose="020B0604020202020204" pitchFamily="34" charset="0"/>
              </a:rPr>
              <a:t>03</a:t>
            </a:r>
            <a:endParaRPr lang="en-US" sz="18400" b="1" spc="-765">
              <a:solidFill>
                <a:srgbClr val="FDA72A"/>
              </a:solidFill>
              <a:latin typeface="Arial" panose="020B0604020202020204" pitchFamily="34" charset="0"/>
              <a:cs typeface="Arial" panose="020B0604020202020204" pitchFamily="34" charset="0"/>
            </a:endParaRPr>
          </a:p>
        </p:txBody>
      </p:sp>
      <p:sp>
        <p:nvSpPr>
          <p:cNvPr id="10" name="TextBox 16"/>
          <p:cNvSpPr txBox="1"/>
          <p:nvPr/>
        </p:nvSpPr>
        <p:spPr>
          <a:xfrm>
            <a:off x="8915400" y="4152900"/>
            <a:ext cx="8356920" cy="3465179"/>
          </a:xfrm>
          <a:prstGeom prst="rect">
            <a:avLst/>
          </a:prstGeom>
        </p:spPr>
        <p:txBody>
          <a:bodyPr wrap="square" lIns="0" tIns="0" rIns="0" bIns="0" rtlCol="0" anchor="t">
            <a:spAutoFit/>
          </a:bodyPr>
          <a:lstStyle/>
          <a:p>
            <a:pPr>
              <a:lnSpc>
                <a:spcPct val="150000"/>
              </a:lnSpc>
              <a:spcBef>
                <a:spcPct val="0"/>
              </a:spcBef>
            </a:pPr>
            <a:r>
              <a:rPr lang="vi-VN" sz="8000" b="1" smtClean="0">
                <a:solidFill>
                  <a:srgbClr val="FDF9DD"/>
                </a:solidFill>
                <a:latin typeface="Arial" panose="020B0604020202020204" pitchFamily="34" charset="0"/>
                <a:cs typeface="Arial" panose="020B0604020202020204" pitchFamily="34" charset="0"/>
              </a:rPr>
              <a:t>HẬU QUẢ CỦA THẤT NGHIỆP</a:t>
            </a:r>
            <a:endParaRPr lang="en-US" sz="8000" b="1">
              <a:solidFill>
                <a:srgbClr val="FDF9DD"/>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a:stretch>
            <a:fillRect/>
          </a:stretch>
        </p:blipFill>
        <p:spPr>
          <a:xfrm>
            <a:off x="1447800" y="2933700"/>
            <a:ext cx="5444200" cy="6541575"/>
          </a:xfrm>
          <a:prstGeom prst="rect">
            <a:avLst/>
          </a:prstGeom>
        </p:spPr>
      </p:pic>
      <p:pic>
        <p:nvPicPr>
          <p:cNvPr id="17" name="Picture 16"/>
          <p:cNvPicPr>
            <a:picLocks noChangeAspect="1"/>
          </p:cNvPicPr>
          <p:nvPr/>
        </p:nvPicPr>
        <p:blipFill>
          <a:blip r:embed="rId3"/>
          <a:stretch>
            <a:fillRect/>
          </a:stretch>
        </p:blipFill>
        <p:spPr>
          <a:xfrm>
            <a:off x="1483360" y="491981"/>
            <a:ext cx="2755631" cy="1993565"/>
          </a:xfrm>
          <a:prstGeom prst="rect">
            <a:avLst/>
          </a:prstGeom>
        </p:spPr>
      </p:pic>
    </p:spTree>
  </p:cSld>
  <p:clrMapOvr>
    <a:masterClrMapping/>
  </p:clrMapOvr>
  <p:transition spd="med">
    <p:plus/>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0"/>
            <a:ext cx="18288000" cy="10287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3600" smtClean="0">
                <a:solidFill>
                  <a:srgbClr val="FF0000"/>
                </a:solidFill>
                <a:latin typeface="Times New Roman" pitchFamily="18" charset="0"/>
                <a:cs typeface="Times New Roman" pitchFamily="18" charset="0"/>
              </a:rPr>
              <a:t>Tình huống 1</a:t>
            </a:r>
            <a:r>
              <a:rPr lang="en-US" sz="3600" smtClean="0">
                <a:latin typeface="Times New Roman" pitchFamily="18" charset="0"/>
                <a:cs typeface="Times New Roman" pitchFamily="18" charset="0"/>
              </a:rPr>
              <a:t>: Ông D- trợ lí văn phòng tại công ty xuất khẩu thủy sản A đã 25 năm ko hề chuẩn bị cho tình huống một ngày được tin công ty  sẽ bị đóng cửa vĩnh viễn do bị thua lỗ, phá sản. Con trai lớn của ông cũng vừa rơi vào tình trạng thất nghiệp sau 3 năm làm việc do bị sa thải vì  thừa công nhân. Cuộc sống của ông gặp rất nhiều khó khăn khi ko còn thu nhập, còn con trai ông rơi vào tâm lí chán nản…</a:t>
            </a:r>
          </a:p>
          <a:p>
            <a:endParaRPr lang="en-US" sz="3600" smtClean="0">
              <a:latin typeface="Times New Roman" pitchFamily="18" charset="0"/>
              <a:cs typeface="Times New Roman" pitchFamily="18" charset="0"/>
            </a:endParaRPr>
          </a:p>
          <a:p>
            <a:r>
              <a:rPr lang="en-US" sz="3600" smtClean="0">
                <a:solidFill>
                  <a:srgbClr val="FF0000"/>
                </a:solidFill>
                <a:latin typeface="Times New Roman" pitchFamily="18" charset="0"/>
                <a:cs typeface="Times New Roman" pitchFamily="18" charset="0"/>
              </a:rPr>
              <a:t>Tình huống 2</a:t>
            </a:r>
            <a:r>
              <a:rPr lang="en-US" sz="3600" smtClean="0">
                <a:latin typeface="Times New Roman" pitchFamily="18" charset="0"/>
                <a:cs typeface="Times New Roman" pitchFamily="18" charset="0"/>
              </a:rPr>
              <a:t>: Kinh tế suy thoái, hàng hóa sản xuất ra ko bán được, công ty May xuất khẩu Q phải thu hẹp sản xuất, số người mất việc làm tăng, lương của công nhân giảm, nợ bảo hiểm của công nhân…bởi vậy, công nhân công ty đã đình công, bãi công tập thể</a:t>
            </a:r>
          </a:p>
          <a:p>
            <a:endParaRPr lang="en-US" sz="3600" smtClean="0">
              <a:latin typeface="Times New Roman" pitchFamily="18" charset="0"/>
              <a:cs typeface="Times New Roman" pitchFamily="18" charset="0"/>
            </a:endParaRPr>
          </a:p>
          <a:p>
            <a:r>
              <a:rPr lang="en-US" sz="3600" smtClean="0">
                <a:solidFill>
                  <a:srgbClr val="FF0000"/>
                </a:solidFill>
                <a:latin typeface="Times New Roman" pitchFamily="18" charset="0"/>
                <a:cs typeface="Times New Roman" pitchFamily="18" charset="0"/>
              </a:rPr>
              <a:t>Tình huống 3</a:t>
            </a:r>
            <a:r>
              <a:rPr lang="en-US" sz="3600" smtClean="0">
                <a:latin typeface="Times New Roman" pitchFamily="18" charset="0"/>
                <a:cs typeface="Times New Roman" pitchFamily="18" charset="0"/>
              </a:rPr>
              <a:t>: Kinh tế VN năm 2018 khởi sắc, tăng trưởng kinh tế đạt 7,08% so với năm 2017- mức tăng trưởng cao nhất trong 11 năm qua. Chất lượng tăng trưởng và môi trường kinh doanh được cải thiện, doanh nghiệp thành lập mới tăng mạnh. Nền tảng kinh tế vĩ mô từng bước củng cố và tăng cường. Tỉ lệ thất nghiệp có xu hướng giảm dần, chỉ còn 2,9%</a:t>
            </a:r>
          </a:p>
          <a:p>
            <a:r>
              <a:rPr lang="en-US" sz="3600" smtClean="0">
                <a:latin typeface="Times New Roman" pitchFamily="18" charset="0"/>
                <a:cs typeface="Times New Roman" pitchFamily="18" charset="0"/>
              </a:rPr>
              <a:t>	Đến năm 2020 đến 2021, do dịch Covid- 19 ảnh hưởng nghiêm trọng đến mọi lĩnh vực của nền kinh tế, đặc biệt là trong quý III năm 2021 nhiều địa phương có vai trò trọng điểm về kinh tế phải thực hiện giãn cách xã hội kéo dài để phòng chống dịch bệnh, tỉ lệ thất nghiệp năm 2021 lên đến 3,2%, khiến cho tổng sản phẩm trong nước ( GDP) giảm so với năm 2020</a:t>
            </a:r>
            <a:endParaRPr lang="en-US" sz="3600">
              <a:latin typeface="Times New Roman" pitchFamily="18" charset="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9DD"/>
        </a:solidFill>
        <a:effectLst/>
      </p:bgPr>
    </p:bg>
    <p:spTree>
      <p:nvGrpSpPr>
        <p:cNvPr id="1" name=""/>
        <p:cNvGrpSpPr/>
        <p:nvPr/>
      </p:nvGrpSpPr>
      <p:grpSpPr>
        <a:xfrm>
          <a:off x="0" y="0"/>
          <a:ext cx="0" cy="0"/>
          <a:chOff x="0" y="0"/>
          <a:chExt cx="0" cy="0"/>
        </a:xfrm>
      </p:grpSpPr>
      <p:grpSp>
        <p:nvGrpSpPr>
          <p:cNvPr id="5" name="Group 5"/>
          <p:cNvGrpSpPr/>
          <p:nvPr/>
        </p:nvGrpSpPr>
        <p:grpSpPr>
          <a:xfrm>
            <a:off x="8559137" y="318296"/>
            <a:ext cx="10191827" cy="398097"/>
            <a:chOff x="0" y="0"/>
            <a:chExt cx="2684267" cy="104849"/>
          </a:xfrm>
        </p:grpSpPr>
        <p:sp>
          <p:nvSpPr>
            <p:cNvPr id="6" name="Freeform 6"/>
            <p:cNvSpPr/>
            <p:nvPr/>
          </p:nvSpPr>
          <p:spPr>
            <a:xfrm>
              <a:off x="0" y="0"/>
              <a:ext cx="2684267" cy="104849"/>
            </a:xfrm>
            <a:custGeom>
              <a:avLst/>
              <a:gdLst/>
              <a:ahLst/>
              <a:cxnLst/>
              <a:rect l="l" t="t" r="r" b="b"/>
              <a:pathLst>
                <a:path w="2684267" h="104849">
                  <a:moveTo>
                    <a:pt x="0" y="0"/>
                  </a:moveTo>
                  <a:lnTo>
                    <a:pt x="2684267" y="0"/>
                  </a:lnTo>
                  <a:lnTo>
                    <a:pt x="2684267" y="104849"/>
                  </a:lnTo>
                  <a:lnTo>
                    <a:pt x="0" y="104849"/>
                  </a:lnTo>
                  <a:close/>
                </a:path>
              </a:pathLst>
            </a:custGeom>
            <a:solidFill>
              <a:srgbClr val="F6AD13"/>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8" name="Group 8"/>
          <p:cNvGrpSpPr/>
          <p:nvPr/>
        </p:nvGrpSpPr>
        <p:grpSpPr>
          <a:xfrm>
            <a:off x="-1047827" y="-1466490"/>
            <a:ext cx="10191827" cy="2952390"/>
            <a:chOff x="0" y="0"/>
            <a:chExt cx="2684267" cy="657169"/>
          </a:xfrm>
        </p:grpSpPr>
        <p:sp>
          <p:nvSpPr>
            <p:cNvPr id="9" name="Freeform 9"/>
            <p:cNvSpPr/>
            <p:nvPr/>
          </p:nvSpPr>
          <p:spPr>
            <a:xfrm>
              <a:off x="0" y="0"/>
              <a:ext cx="2684267" cy="657169"/>
            </a:xfrm>
            <a:custGeom>
              <a:avLst/>
              <a:gdLst/>
              <a:ahLst/>
              <a:cxnLst/>
              <a:rect l="l" t="t" r="r" b="b"/>
              <a:pathLst>
                <a:path w="2684267" h="657169">
                  <a:moveTo>
                    <a:pt x="0" y="0"/>
                  </a:moveTo>
                  <a:lnTo>
                    <a:pt x="2684267" y="0"/>
                  </a:lnTo>
                  <a:lnTo>
                    <a:pt x="2684267" y="657169"/>
                  </a:lnTo>
                  <a:lnTo>
                    <a:pt x="0" y="657169"/>
                  </a:lnTo>
                  <a:close/>
                </a:path>
              </a:pathLst>
            </a:custGeom>
            <a:solidFill>
              <a:srgbClr val="738650"/>
            </a:soli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19" name="TextBox 15"/>
          <p:cNvSpPr txBox="1"/>
          <p:nvPr/>
        </p:nvSpPr>
        <p:spPr>
          <a:xfrm>
            <a:off x="871157" y="-33020"/>
            <a:ext cx="6361444" cy="1310743"/>
          </a:xfrm>
          <a:prstGeom prst="rect">
            <a:avLst/>
          </a:prstGeom>
        </p:spPr>
        <p:txBody>
          <a:bodyPr lIns="0" tIns="0" rIns="0" bIns="0" rtlCol="0" anchor="t">
            <a:spAutoFit/>
          </a:bodyPr>
          <a:lstStyle/>
          <a:p>
            <a:pPr algn="ctr">
              <a:lnSpc>
                <a:spcPts val="11200"/>
              </a:lnSpc>
              <a:spcBef>
                <a:spcPct val="0"/>
              </a:spcBef>
            </a:pPr>
            <a:r>
              <a:rPr lang="vi-VN" sz="6600" b="1" smtClean="0">
                <a:solidFill>
                  <a:srgbClr val="FDF9DD"/>
                </a:solidFill>
                <a:latin typeface="Arial" panose="020B0604020202020204" pitchFamily="34" charset="0"/>
                <a:cs typeface="Arial" panose="020B0604020202020204" pitchFamily="34" charset="0"/>
              </a:rPr>
              <a:t>KHỞI ĐỘNG</a:t>
            </a:r>
            <a:endParaRPr lang="en-US" sz="6600" b="1">
              <a:solidFill>
                <a:srgbClr val="FDF9DD"/>
              </a:solidFill>
              <a:latin typeface="Arial" panose="020B0604020202020204" pitchFamily="34" charset="0"/>
              <a:cs typeface="Arial" panose="020B0604020202020204" pitchFamily="34" charset="0"/>
            </a:endParaRPr>
          </a:p>
        </p:txBody>
      </p:sp>
      <p:grpSp>
        <p:nvGrpSpPr>
          <p:cNvPr id="2" name="Group 1"/>
          <p:cNvGrpSpPr/>
          <p:nvPr/>
        </p:nvGrpSpPr>
        <p:grpSpPr>
          <a:xfrm>
            <a:off x="1329429" y="1706607"/>
            <a:ext cx="13145686" cy="1384878"/>
            <a:chOff x="1329429" y="1706607"/>
            <a:chExt cx="13145686" cy="1384878"/>
          </a:xfrm>
        </p:grpSpPr>
        <p:pic>
          <p:nvPicPr>
            <p:cNvPr id="20" name="Picture 19"/>
            <p:cNvPicPr>
              <a:picLocks noChangeAspect="1"/>
            </p:cNvPicPr>
            <p:nvPr/>
          </p:nvPicPr>
          <p:blipFill>
            <a:blip r:embed="rId2" cstate="print"/>
            <a:stretch>
              <a:fillRect/>
            </a:stretch>
          </p:blipFill>
          <p:spPr>
            <a:xfrm>
              <a:off x="1329429" y="1706607"/>
              <a:ext cx="989746" cy="1384878"/>
            </a:xfrm>
            <a:prstGeom prst="rect">
              <a:avLst/>
            </a:prstGeom>
          </p:spPr>
        </p:pic>
        <p:sp>
          <p:nvSpPr>
            <p:cNvPr id="21" name="TextBox 20"/>
            <p:cNvSpPr txBox="1"/>
            <p:nvPr/>
          </p:nvSpPr>
          <p:spPr>
            <a:xfrm>
              <a:off x="2453140" y="1802218"/>
              <a:ext cx="12021975" cy="1015663"/>
            </a:xfrm>
            <a:prstGeom prst="rect">
              <a:avLst/>
            </a:prstGeom>
            <a:noFill/>
          </p:spPr>
          <p:txBody>
            <a:bodyPr wrap="square" rtlCol="0">
              <a:spAutoFit/>
            </a:bodyPr>
            <a:lstStyle/>
            <a:p>
              <a:pPr algn="just">
                <a:lnSpc>
                  <a:spcPct val="150000"/>
                </a:lnSpc>
              </a:pPr>
              <a:r>
                <a:rPr lang="vi-VN" sz="4000" i="1" smtClean="0">
                  <a:latin typeface="Arial" panose="020B0604020202020204" pitchFamily="34" charset="0"/>
                  <a:cs typeface="Arial" panose="020B0604020202020204" pitchFamily="34" charset="0"/>
                </a:rPr>
                <a:t>Hình ảnh sau đây cho em liên tưởng tới vấn đề gì?</a:t>
              </a:r>
              <a:endParaRPr lang="en-US" sz="4000" i="1">
                <a:latin typeface="Arial" panose="020B0604020202020204" pitchFamily="34" charset="0"/>
                <a:cs typeface="Arial" panose="020B0604020202020204" pitchFamily="34" charset="0"/>
              </a:endParaRPr>
            </a:p>
          </p:txBody>
        </p:sp>
      </p:grpSp>
      <p:pic>
        <p:nvPicPr>
          <p:cNvPr id="22" name="Picture 2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95223" y="3270911"/>
            <a:ext cx="9148990" cy="5568265"/>
          </a:xfrm>
          <a:prstGeom prst="rect">
            <a:avLst/>
          </a:prstGeom>
          <a:ln w="28575">
            <a:solidFill>
              <a:srgbClr val="738650"/>
            </a:solidFill>
          </a:ln>
        </p:spPr>
      </p:pic>
      <p:pic>
        <p:nvPicPr>
          <p:cNvPr id="23" name="Picture 22"/>
          <p:cNvPicPr>
            <a:picLocks noChangeAspect="1"/>
          </p:cNvPicPr>
          <p:nvPr/>
        </p:nvPicPr>
        <p:blipFill rotWithShape="1">
          <a:blip r:embed="rId4">
            <a:extLst>
              <a:ext uri="{28A0092B-C50C-407E-A947-70E740481C1C}">
                <a14:useLocalDpi xmlns:a14="http://schemas.microsoft.com/office/drawing/2010/main" xmlns="" val="0"/>
              </a:ext>
            </a:extLst>
          </a:blip>
          <a:srcRect l="7769" r="5867"/>
          <a:stretch/>
        </p:blipFill>
        <p:spPr>
          <a:xfrm>
            <a:off x="9868959" y="3276934"/>
            <a:ext cx="8001000" cy="5544154"/>
          </a:xfrm>
          <a:prstGeom prst="rect">
            <a:avLst/>
          </a:prstGeom>
          <a:ln w="28575">
            <a:solidFill>
              <a:srgbClr val="738650"/>
            </a:solidFill>
          </a:ln>
        </p:spPr>
      </p:pic>
      <p:grpSp>
        <p:nvGrpSpPr>
          <p:cNvPr id="26" name="Group 25"/>
          <p:cNvGrpSpPr/>
          <p:nvPr/>
        </p:nvGrpSpPr>
        <p:grpSpPr>
          <a:xfrm>
            <a:off x="6930683" y="5922374"/>
            <a:ext cx="4678994" cy="3989927"/>
            <a:chOff x="6930683" y="5922374"/>
            <a:chExt cx="4678994" cy="3989927"/>
          </a:xfrm>
        </p:grpSpPr>
        <p:pic>
          <p:nvPicPr>
            <p:cNvPr id="24" name="Picture 23"/>
            <p:cNvPicPr>
              <a:picLocks noChangeAspect="1"/>
            </p:cNvPicPr>
            <p:nvPr/>
          </p:nvPicPr>
          <p:blipFill>
            <a:blip r:embed="rId5"/>
            <a:stretch>
              <a:fillRect/>
            </a:stretch>
          </p:blipFill>
          <p:spPr>
            <a:xfrm>
              <a:off x="6930683" y="5922374"/>
              <a:ext cx="4678994" cy="3989927"/>
            </a:xfrm>
            <a:prstGeom prst="rect">
              <a:avLst/>
            </a:prstGeom>
            <a:effectLst>
              <a:outerShdw blurRad="50800" dist="38100" dir="18900000" algn="bl" rotWithShape="0">
                <a:prstClr val="black">
                  <a:alpha val="40000"/>
                </a:prstClr>
              </a:outerShdw>
            </a:effectLst>
          </p:spPr>
        </p:pic>
        <p:sp>
          <p:nvSpPr>
            <p:cNvPr id="25" name="TextBox 24"/>
            <p:cNvSpPr txBox="1"/>
            <p:nvPr/>
          </p:nvSpPr>
          <p:spPr>
            <a:xfrm rot="21321423">
              <a:off x="8135336" y="6990929"/>
              <a:ext cx="2438400" cy="1852815"/>
            </a:xfrm>
            <a:prstGeom prst="rect">
              <a:avLst/>
            </a:prstGeom>
            <a:noFill/>
          </p:spPr>
          <p:txBody>
            <a:bodyPr wrap="square" rtlCol="0">
              <a:spAutoFit/>
            </a:bodyPr>
            <a:lstStyle/>
            <a:p>
              <a:pPr algn="ctr">
                <a:lnSpc>
                  <a:spcPct val="130000"/>
                </a:lnSpc>
              </a:pPr>
              <a:r>
                <a:rPr lang="vi-VN" sz="4400" b="1" smtClean="0">
                  <a:solidFill>
                    <a:srgbClr val="C00000"/>
                  </a:solidFill>
                  <a:latin typeface="Arial" panose="020B0604020202020204" pitchFamily="34" charset="0"/>
                  <a:cs typeface="Arial" panose="020B0604020202020204" pitchFamily="34" charset="0"/>
                </a:rPr>
                <a:t>Thất nghiệp</a:t>
              </a:r>
              <a:endParaRPr lang="en-US" sz="4400" b="1">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xmlns="" val="3810638182"/>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anim calcmode="lin" valueType="num">
                                      <p:cBhvr>
                                        <p:cTn id="18" dur="500" fill="hold"/>
                                        <p:tgtEl>
                                          <p:spTgt spid="23"/>
                                        </p:tgtEl>
                                        <p:attrNameLst>
                                          <p:attrName>ppt_x</p:attrName>
                                        </p:attrNameLst>
                                      </p:cBhvr>
                                      <p:tavLst>
                                        <p:tav tm="0">
                                          <p:val>
                                            <p:strVal val="#ppt_x"/>
                                          </p:val>
                                        </p:tav>
                                        <p:tav tm="100000">
                                          <p:val>
                                            <p:strVal val="#ppt_x"/>
                                          </p:val>
                                        </p:tav>
                                      </p:tavLst>
                                    </p:anim>
                                    <p:anim calcmode="lin" valueType="num">
                                      <p:cBhvr>
                                        <p:cTn id="1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p:cTn id="24" dur="500" fill="hold"/>
                                        <p:tgtEl>
                                          <p:spTgt spid="26"/>
                                        </p:tgtEl>
                                        <p:attrNameLst>
                                          <p:attrName>ppt_w</p:attrName>
                                        </p:attrNameLst>
                                      </p:cBhvr>
                                      <p:tavLst>
                                        <p:tav tm="0">
                                          <p:val>
                                            <p:fltVal val="0"/>
                                          </p:val>
                                        </p:tav>
                                        <p:tav tm="100000">
                                          <p:val>
                                            <p:strVal val="#ppt_w"/>
                                          </p:val>
                                        </p:tav>
                                      </p:tavLst>
                                    </p:anim>
                                    <p:anim calcmode="lin" valueType="num">
                                      <p:cBhvr>
                                        <p:cTn id="25" dur="500" fill="hold"/>
                                        <p:tgtEl>
                                          <p:spTgt spid="26"/>
                                        </p:tgtEl>
                                        <p:attrNameLst>
                                          <p:attrName>ppt_h</p:attrName>
                                        </p:attrNameLst>
                                      </p:cBhvr>
                                      <p:tavLst>
                                        <p:tav tm="0">
                                          <p:val>
                                            <p:fltVal val="0"/>
                                          </p:val>
                                        </p:tav>
                                        <p:tav tm="100000">
                                          <p:val>
                                            <p:strVal val="#ppt_h"/>
                                          </p:val>
                                        </p:tav>
                                      </p:tavLst>
                                    </p:anim>
                                    <p:animEffect transition="in" filter="fade">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9FF"/>
        </a:solidFill>
        <a:effectLst/>
      </p:bgPr>
    </p:bg>
    <p:spTree>
      <p:nvGrpSpPr>
        <p:cNvPr id="1" name=""/>
        <p:cNvGrpSpPr/>
        <p:nvPr/>
      </p:nvGrpSpPr>
      <p:grpSpPr>
        <a:xfrm>
          <a:off x="0" y="0"/>
          <a:ext cx="0" cy="0"/>
          <a:chOff x="0" y="0"/>
          <a:chExt cx="0" cy="0"/>
        </a:xfrm>
      </p:grpSpPr>
      <p:grpSp>
        <p:nvGrpSpPr>
          <p:cNvPr id="2" name="Group 1"/>
          <p:cNvGrpSpPr/>
          <p:nvPr/>
        </p:nvGrpSpPr>
        <p:grpSpPr>
          <a:xfrm>
            <a:off x="1054100" y="723625"/>
            <a:ext cx="8440629" cy="1447800"/>
            <a:chOff x="1054100" y="723625"/>
            <a:chExt cx="8440629" cy="1447800"/>
          </a:xfrm>
        </p:grpSpPr>
        <p:grpSp>
          <p:nvGrpSpPr>
            <p:cNvPr id="14" name="Group 13"/>
            <p:cNvGrpSpPr/>
            <p:nvPr/>
          </p:nvGrpSpPr>
          <p:grpSpPr>
            <a:xfrm>
              <a:off x="1054100" y="723625"/>
              <a:ext cx="6489700" cy="1447800"/>
              <a:chOff x="457200" y="419100"/>
              <a:chExt cx="5867400" cy="1447800"/>
            </a:xfrm>
          </p:grpSpPr>
          <p:sp>
            <p:nvSpPr>
              <p:cNvPr id="5" name="Freeform 5"/>
              <p:cNvSpPr/>
              <p:nvPr/>
            </p:nvSpPr>
            <p:spPr>
              <a:xfrm>
                <a:off x="457200" y="419100"/>
                <a:ext cx="5867400" cy="1447800"/>
              </a:xfrm>
              <a:custGeom>
                <a:avLst/>
                <a:gdLst/>
                <a:ahLst/>
                <a:cxnLst/>
                <a:rect l="l" t="t" r="r" b="b"/>
                <a:pathLst>
                  <a:path w="9822053" h="2480068">
                    <a:moveTo>
                      <a:pt x="0" y="0"/>
                    </a:moveTo>
                    <a:lnTo>
                      <a:pt x="9822052" y="0"/>
                    </a:lnTo>
                    <a:lnTo>
                      <a:pt x="9822052" y="2480068"/>
                    </a:lnTo>
                    <a:lnTo>
                      <a:pt x="0" y="2480068"/>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sp>
            <p:nvSpPr>
              <p:cNvPr id="13" name="TextBox 12"/>
              <p:cNvSpPr txBox="1"/>
              <p:nvPr/>
            </p:nvSpPr>
            <p:spPr>
              <a:xfrm>
                <a:off x="800100" y="789057"/>
                <a:ext cx="5181600" cy="769441"/>
              </a:xfrm>
              <a:prstGeom prst="rect">
                <a:avLst/>
              </a:prstGeom>
              <a:noFill/>
            </p:spPr>
            <p:txBody>
              <a:bodyPr wrap="square" rtlCol="0">
                <a:spAutoFit/>
              </a:bodyPr>
              <a:lstStyle/>
              <a:p>
                <a:pPr algn="ctr"/>
                <a:r>
                  <a:rPr lang="vi-VN" sz="4400" b="1" smtClean="0">
                    <a:solidFill>
                      <a:schemeClr val="bg1"/>
                    </a:solidFill>
                    <a:latin typeface="Arial" panose="020B0604020202020204" pitchFamily="34" charset="0"/>
                    <a:cs typeface="Arial" panose="020B0604020202020204" pitchFamily="34" charset="0"/>
                  </a:rPr>
                  <a:t>Thảo luận nhóm đôi</a:t>
                </a:r>
              </a:p>
            </p:txBody>
          </p:sp>
        </p:grpSp>
        <p:pic>
          <p:nvPicPr>
            <p:cNvPr id="15" name="Picture 14"/>
            <p:cNvPicPr>
              <a:picLocks noChangeAspect="1"/>
            </p:cNvPicPr>
            <p:nvPr/>
          </p:nvPicPr>
          <p:blipFill>
            <a:blip r:embed="rId10" cstate="print"/>
            <a:stretch>
              <a:fillRect/>
            </a:stretch>
          </p:blipFill>
          <p:spPr>
            <a:xfrm>
              <a:off x="7924800" y="738160"/>
              <a:ext cx="1569929" cy="1341395"/>
            </a:xfrm>
            <a:prstGeom prst="rect">
              <a:avLst/>
            </a:prstGeom>
          </p:spPr>
        </p:pic>
      </p:grpSp>
      <p:grpSp>
        <p:nvGrpSpPr>
          <p:cNvPr id="19" name="Group 18"/>
          <p:cNvGrpSpPr/>
          <p:nvPr/>
        </p:nvGrpSpPr>
        <p:grpSpPr>
          <a:xfrm>
            <a:off x="1142944" y="2786046"/>
            <a:ext cx="12552840" cy="6440308"/>
            <a:chOff x="1008380" y="4381500"/>
            <a:chExt cx="12649200" cy="4964926"/>
          </a:xfrm>
        </p:grpSpPr>
        <p:sp>
          <p:nvSpPr>
            <p:cNvPr id="17" name="Rounded Rectangle 16"/>
            <p:cNvSpPr/>
            <p:nvPr/>
          </p:nvSpPr>
          <p:spPr>
            <a:xfrm>
              <a:off x="1008380" y="4381500"/>
              <a:ext cx="12649200" cy="4964926"/>
            </a:xfrm>
            <a:prstGeom prst="roundRect">
              <a:avLst/>
            </a:prstGeom>
            <a:solidFill>
              <a:schemeClr val="accent3">
                <a:lumMod val="60000"/>
                <a:lumOff val="40000"/>
              </a:schemeClr>
            </a:solid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389380" y="5294302"/>
              <a:ext cx="11887200" cy="2420148"/>
            </a:xfrm>
            <a:prstGeom prst="rect">
              <a:avLst/>
            </a:prstGeom>
          </p:spPr>
          <p:txBody>
            <a:bodyPr wrap="square">
              <a:spAutoFit/>
            </a:bodyPr>
            <a:lstStyle/>
            <a:p>
              <a:pPr algn="just">
                <a:lnSpc>
                  <a:spcPct val="150000"/>
                </a:lnSpc>
              </a:pPr>
              <a:r>
                <a:rPr lang="vi-VN" sz="4400"/>
                <a:t>Qua các thông tin trên, em hãy cho biết thất nghiệp đã tác động đến người lao động, doanh nghiệp và nền kinh tế như thế </a:t>
              </a:r>
              <a:r>
                <a:rPr lang="vi-VN" sz="4400" smtClean="0"/>
                <a:t>nào </a:t>
              </a:r>
              <a:r>
                <a:rPr lang="en-US" sz="4400" smtClean="0"/>
                <a:t>?</a:t>
              </a:r>
              <a:endParaRPr lang="en-US" sz="4400"/>
            </a:p>
          </p:txBody>
        </p:sp>
      </p:grpSp>
      <p:pic>
        <p:nvPicPr>
          <p:cNvPr id="21" name="Picture 20"/>
          <p:cNvPicPr>
            <a:picLocks noChangeAspect="1"/>
          </p:cNvPicPr>
          <p:nvPr/>
        </p:nvPicPr>
        <p:blipFill>
          <a:blip r:embed="rId11"/>
          <a:stretch>
            <a:fillRect/>
          </a:stretch>
        </p:blipFill>
        <p:spPr>
          <a:xfrm>
            <a:off x="14076784" y="3910926"/>
            <a:ext cx="4516016" cy="6404014"/>
          </a:xfrm>
          <a:prstGeom prst="rect">
            <a:avLst/>
          </a:prstGeom>
        </p:spPr>
      </p:pic>
    </p:spTree>
    <p:extLst>
      <p:ext uri="{BB962C8B-B14F-4D97-AF65-F5344CB8AC3E}">
        <p14:creationId xmlns:p14="http://schemas.microsoft.com/office/powerpoint/2010/main" xmlns="" val="281369110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 presetClass="entr" presetSubtype="5"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linds(vertical)">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9FF"/>
        </a:solidFill>
        <a:effectLst/>
      </p:bgPr>
    </p:bg>
    <p:spTree>
      <p:nvGrpSpPr>
        <p:cNvPr id="1" name=""/>
        <p:cNvGrpSpPr/>
        <p:nvPr/>
      </p:nvGrpSpPr>
      <p:grpSpPr>
        <a:xfrm>
          <a:off x="0" y="0"/>
          <a:ext cx="0" cy="0"/>
          <a:chOff x="0" y="0"/>
          <a:chExt cx="0" cy="0"/>
        </a:xfrm>
      </p:grpSpPr>
      <p:sp>
        <p:nvSpPr>
          <p:cNvPr id="2" name="Freeform 2"/>
          <p:cNvSpPr/>
          <p:nvPr/>
        </p:nvSpPr>
        <p:spPr>
          <a:xfrm rot="-327976" flipH="1">
            <a:off x="-1406899" y="-1451966"/>
            <a:ext cx="7322241" cy="4407961"/>
          </a:xfrm>
          <a:custGeom>
            <a:avLst/>
            <a:gdLst/>
            <a:ahLst/>
            <a:cxnLst/>
            <a:rect l="l" t="t" r="r" b="b"/>
            <a:pathLst>
              <a:path w="10818229" h="7867803">
                <a:moveTo>
                  <a:pt x="10818229" y="0"/>
                </a:moveTo>
                <a:lnTo>
                  <a:pt x="0" y="0"/>
                </a:lnTo>
                <a:lnTo>
                  <a:pt x="0" y="7867802"/>
                </a:lnTo>
                <a:lnTo>
                  <a:pt x="10818229" y="7867802"/>
                </a:lnTo>
                <a:lnTo>
                  <a:pt x="10818229"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7" name="TextBox 16"/>
          <p:cNvSpPr txBox="1"/>
          <p:nvPr/>
        </p:nvSpPr>
        <p:spPr>
          <a:xfrm>
            <a:off x="457200" y="367293"/>
            <a:ext cx="3036409" cy="769441"/>
          </a:xfrm>
          <a:prstGeom prst="rect">
            <a:avLst/>
          </a:prstGeom>
          <a:noFill/>
        </p:spPr>
        <p:txBody>
          <a:bodyPr wrap="none" rtlCol="0">
            <a:spAutoFit/>
          </a:bodyPr>
          <a:lstStyle/>
          <a:p>
            <a:r>
              <a:rPr lang="vi-VN" sz="4400" b="1" smtClean="0">
                <a:solidFill>
                  <a:schemeClr val="bg1"/>
                </a:solidFill>
                <a:latin typeface="Arial" panose="020B0604020202020204" pitchFamily="34" charset="0"/>
                <a:cs typeface="Arial" panose="020B0604020202020204" pitchFamily="34" charset="0"/>
              </a:rPr>
              <a:t>KẾT LUẬN</a:t>
            </a:r>
            <a:endParaRPr lang="en-US" sz="4400" b="1">
              <a:solidFill>
                <a:schemeClr val="bg1"/>
              </a:solidFill>
              <a:latin typeface="Arial" panose="020B0604020202020204" pitchFamily="34" charset="0"/>
              <a:cs typeface="Arial" panose="020B0604020202020204" pitchFamily="34" charset="0"/>
            </a:endParaRPr>
          </a:p>
        </p:txBody>
      </p:sp>
      <p:sp>
        <p:nvSpPr>
          <p:cNvPr id="16" name="Rounded Rectangle 15"/>
          <p:cNvSpPr/>
          <p:nvPr/>
        </p:nvSpPr>
        <p:spPr>
          <a:xfrm>
            <a:off x="717841" y="3619500"/>
            <a:ext cx="2515125" cy="3195976"/>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lnSpc>
                <a:spcPct val="150000"/>
              </a:lnSpc>
            </a:pPr>
            <a:r>
              <a:rPr lang="vi-VN" sz="3600" b="1" smtClean="0">
                <a:solidFill>
                  <a:schemeClr val="bg1"/>
                </a:solidFill>
                <a:latin typeface="Arial" panose="020B0604020202020204" pitchFamily="34" charset="0"/>
                <a:cs typeface="Arial" panose="020B0604020202020204" pitchFamily="34" charset="0"/>
              </a:rPr>
              <a:t>Hậu quả của thất nghiệp</a:t>
            </a:r>
            <a:endParaRPr lang="en-US" sz="3600" b="1">
              <a:solidFill>
                <a:schemeClr val="bg1"/>
              </a:solidFill>
              <a:latin typeface="Arial" panose="020B0604020202020204" pitchFamily="34" charset="0"/>
              <a:cs typeface="Arial" panose="020B0604020202020204" pitchFamily="34" charset="0"/>
            </a:endParaRPr>
          </a:p>
        </p:txBody>
      </p:sp>
      <p:sp>
        <p:nvSpPr>
          <p:cNvPr id="3" name="Rounded Rectangle 2"/>
          <p:cNvSpPr/>
          <p:nvPr/>
        </p:nvSpPr>
        <p:spPr>
          <a:xfrm>
            <a:off x="4399280" y="2031036"/>
            <a:ext cx="4973320" cy="1884343"/>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3600" smtClean="0">
                <a:solidFill>
                  <a:schemeClr val="tx1"/>
                </a:solidFill>
                <a:latin typeface="Arial" panose="020B0604020202020204" pitchFamily="34" charset="0"/>
                <a:cs typeface="Arial" panose="020B0604020202020204" pitchFamily="34" charset="0"/>
              </a:rPr>
              <a:t>1. Đối </a:t>
            </a:r>
            <a:r>
              <a:rPr lang="vi-VN" sz="3600">
                <a:solidFill>
                  <a:schemeClr val="tx1"/>
                </a:solidFill>
                <a:latin typeface="Arial" panose="020B0604020202020204" pitchFamily="34" charset="0"/>
                <a:cs typeface="Arial" panose="020B0604020202020204" pitchFamily="34" charset="0"/>
              </a:rPr>
              <a:t>với người bị thất nghiệp</a:t>
            </a:r>
            <a:endParaRPr lang="en-US" sz="3600">
              <a:solidFill>
                <a:schemeClr val="tx1"/>
              </a:solidFill>
              <a:latin typeface="Arial" panose="020B0604020202020204" pitchFamily="34" charset="0"/>
              <a:cs typeface="Arial" panose="020B0604020202020204" pitchFamily="34" charset="0"/>
            </a:endParaRPr>
          </a:p>
        </p:txBody>
      </p:sp>
      <p:sp>
        <p:nvSpPr>
          <p:cNvPr id="21" name="Rounded Rectangle 20"/>
          <p:cNvSpPr/>
          <p:nvPr/>
        </p:nvSpPr>
        <p:spPr>
          <a:xfrm>
            <a:off x="4399280" y="6591300"/>
            <a:ext cx="4973320" cy="1884343"/>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3600">
                <a:solidFill>
                  <a:schemeClr val="tx1"/>
                </a:solidFill>
                <a:latin typeface="Arial" panose="020B0604020202020204" pitchFamily="34" charset="0"/>
                <a:cs typeface="Arial" panose="020B0604020202020204" pitchFamily="34" charset="0"/>
              </a:rPr>
              <a:t>2</a:t>
            </a:r>
            <a:r>
              <a:rPr lang="vi-VN" sz="3600" smtClean="0">
                <a:solidFill>
                  <a:schemeClr val="tx1"/>
                </a:solidFill>
                <a:latin typeface="Arial" panose="020B0604020202020204" pitchFamily="34" charset="0"/>
                <a:cs typeface="Arial" panose="020B0604020202020204" pitchFamily="34" charset="0"/>
              </a:rPr>
              <a:t>. Đối </a:t>
            </a:r>
            <a:r>
              <a:rPr lang="vi-VN" sz="3600">
                <a:solidFill>
                  <a:schemeClr val="tx1"/>
                </a:solidFill>
                <a:latin typeface="Arial" panose="020B0604020202020204" pitchFamily="34" charset="0"/>
                <a:cs typeface="Arial" panose="020B0604020202020204" pitchFamily="34" charset="0"/>
              </a:rPr>
              <a:t>với </a:t>
            </a:r>
            <a:r>
              <a:rPr lang="vi-VN" sz="3600" smtClean="0">
                <a:solidFill>
                  <a:schemeClr val="tx1"/>
                </a:solidFill>
                <a:latin typeface="Arial" panose="020B0604020202020204" pitchFamily="34" charset="0"/>
                <a:cs typeface="Arial" panose="020B0604020202020204" pitchFamily="34" charset="0"/>
              </a:rPr>
              <a:t>doanh nghiệp</a:t>
            </a:r>
            <a:endParaRPr lang="en-US" sz="3600">
              <a:solidFill>
                <a:schemeClr val="tx1"/>
              </a:solidFill>
              <a:latin typeface="Arial" panose="020B0604020202020204" pitchFamily="34" charset="0"/>
              <a:cs typeface="Arial" panose="020B0604020202020204" pitchFamily="34" charset="0"/>
            </a:endParaRPr>
          </a:p>
        </p:txBody>
      </p:sp>
      <p:sp>
        <p:nvSpPr>
          <p:cNvPr id="4" name="Rectangle 3"/>
          <p:cNvSpPr/>
          <p:nvPr/>
        </p:nvSpPr>
        <p:spPr>
          <a:xfrm>
            <a:off x="10251440" y="1265047"/>
            <a:ext cx="7632378" cy="3416320"/>
          </a:xfrm>
          <a:prstGeom prst="rect">
            <a:avLst/>
          </a:prstGeom>
        </p:spPr>
        <p:txBody>
          <a:bodyPr wrap="square">
            <a:spAutoFit/>
          </a:bodyPr>
          <a:lstStyle/>
          <a:p>
            <a:pPr algn="just">
              <a:lnSpc>
                <a:spcPct val="150000"/>
              </a:lnSpc>
            </a:pPr>
            <a:r>
              <a:rPr lang="vi-VN" sz="3600">
                <a:latin typeface="Arial" panose="020B0604020202020204" pitchFamily="34" charset="0"/>
                <a:cs typeface="Arial" panose="020B0604020202020204" pitchFamily="34" charset="0"/>
              </a:rPr>
              <a:t>ảnh hưởng đến thu nhập của người lao động, đời sống của họ gặp nhiều khó khăn, ảnh hưởng đến kiến thức chuyên môn, nghề nghiệp.</a:t>
            </a:r>
            <a:endParaRPr lang="en-US" sz="3600">
              <a:latin typeface="Arial" panose="020B0604020202020204" pitchFamily="34" charset="0"/>
              <a:cs typeface="Arial" panose="020B0604020202020204" pitchFamily="34" charset="0"/>
            </a:endParaRPr>
          </a:p>
        </p:txBody>
      </p:sp>
      <p:sp>
        <p:nvSpPr>
          <p:cNvPr id="5" name="Rectangle 4"/>
          <p:cNvSpPr/>
          <p:nvPr/>
        </p:nvSpPr>
        <p:spPr>
          <a:xfrm>
            <a:off x="10251440" y="5409812"/>
            <a:ext cx="7627298" cy="4247317"/>
          </a:xfrm>
          <a:prstGeom prst="rect">
            <a:avLst/>
          </a:prstGeom>
        </p:spPr>
        <p:txBody>
          <a:bodyPr wrap="square">
            <a:spAutoFit/>
          </a:bodyPr>
          <a:lstStyle/>
          <a:p>
            <a:pPr algn="just">
              <a:lnSpc>
                <a:spcPct val="150000"/>
              </a:lnSpc>
            </a:pPr>
            <a:r>
              <a:rPr lang="vi-VN" sz="3600"/>
              <a:t>nhu cầu xã hội bị giảm sút, hàng hóa và dịch vụ không có người tiêu dùng, cơ hội kinh doanh giảm, nhiều doanh nghiệp phải thu hẹp sản xuất hoặc đóng cửa.</a:t>
            </a:r>
            <a:endParaRPr lang="en-US" sz="3600"/>
          </a:p>
        </p:txBody>
      </p:sp>
      <p:cxnSp>
        <p:nvCxnSpPr>
          <p:cNvPr id="8" name="Elbow Connector 7"/>
          <p:cNvCxnSpPr>
            <a:stCxn id="16" idx="3"/>
            <a:endCxn id="3" idx="1"/>
          </p:cNvCxnSpPr>
          <p:nvPr/>
        </p:nvCxnSpPr>
        <p:spPr>
          <a:xfrm flipV="1">
            <a:off x="3232966" y="2973208"/>
            <a:ext cx="1166314" cy="2244280"/>
          </a:xfrm>
          <a:prstGeom prst="bentConnector3">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0" name="Elbow Connector 9"/>
          <p:cNvCxnSpPr>
            <a:stCxn id="16" idx="3"/>
            <a:endCxn id="21" idx="1"/>
          </p:cNvCxnSpPr>
          <p:nvPr/>
        </p:nvCxnSpPr>
        <p:spPr>
          <a:xfrm>
            <a:off x="3232966" y="5217488"/>
            <a:ext cx="1166314" cy="2315984"/>
          </a:xfrm>
          <a:prstGeom prst="bentConnector3">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3" idx="3"/>
            <a:endCxn id="4" idx="1"/>
          </p:cNvCxnSpPr>
          <p:nvPr/>
        </p:nvCxnSpPr>
        <p:spPr>
          <a:xfrm flipV="1">
            <a:off x="9372600" y="2973207"/>
            <a:ext cx="878840" cy="1"/>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21" idx="3"/>
            <a:endCxn id="5" idx="1"/>
          </p:cNvCxnSpPr>
          <p:nvPr/>
        </p:nvCxnSpPr>
        <p:spPr>
          <a:xfrm flipV="1">
            <a:off x="9372600" y="7533471"/>
            <a:ext cx="878840" cy="1"/>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921980478"/>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500"/>
                                        <p:tgtEl>
                                          <p:spTgt spid="10"/>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left)">
                                      <p:cBhvr>
                                        <p:cTn id="41" dur="500"/>
                                        <p:tgtEl>
                                          <p:spTgt spid="23"/>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animBg="1"/>
      <p:bldP spid="21" grpId="0" animBg="1"/>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9FF"/>
        </a:solidFill>
        <a:effectLst/>
      </p:bgPr>
    </p:bg>
    <p:spTree>
      <p:nvGrpSpPr>
        <p:cNvPr id="1" name=""/>
        <p:cNvGrpSpPr/>
        <p:nvPr/>
      </p:nvGrpSpPr>
      <p:grpSpPr>
        <a:xfrm>
          <a:off x="0" y="0"/>
          <a:ext cx="0" cy="0"/>
          <a:chOff x="0" y="0"/>
          <a:chExt cx="0" cy="0"/>
        </a:xfrm>
      </p:grpSpPr>
      <p:sp>
        <p:nvSpPr>
          <p:cNvPr id="2" name="Freeform 2"/>
          <p:cNvSpPr/>
          <p:nvPr/>
        </p:nvSpPr>
        <p:spPr>
          <a:xfrm rot="-327976" flipH="1">
            <a:off x="-1406899" y="-1451966"/>
            <a:ext cx="7322241" cy="4407961"/>
          </a:xfrm>
          <a:custGeom>
            <a:avLst/>
            <a:gdLst/>
            <a:ahLst/>
            <a:cxnLst/>
            <a:rect l="l" t="t" r="r" b="b"/>
            <a:pathLst>
              <a:path w="10818229" h="7867803">
                <a:moveTo>
                  <a:pt x="10818229" y="0"/>
                </a:moveTo>
                <a:lnTo>
                  <a:pt x="0" y="0"/>
                </a:lnTo>
                <a:lnTo>
                  <a:pt x="0" y="7867802"/>
                </a:lnTo>
                <a:lnTo>
                  <a:pt x="10818229" y="7867802"/>
                </a:lnTo>
                <a:lnTo>
                  <a:pt x="10818229"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7" name="TextBox 16"/>
          <p:cNvSpPr txBox="1"/>
          <p:nvPr/>
        </p:nvSpPr>
        <p:spPr>
          <a:xfrm>
            <a:off x="457200" y="367293"/>
            <a:ext cx="3036409" cy="769441"/>
          </a:xfrm>
          <a:prstGeom prst="rect">
            <a:avLst/>
          </a:prstGeom>
          <a:noFill/>
        </p:spPr>
        <p:txBody>
          <a:bodyPr wrap="none" rtlCol="0">
            <a:spAutoFit/>
          </a:bodyPr>
          <a:lstStyle/>
          <a:p>
            <a:r>
              <a:rPr lang="vi-VN" sz="4400" b="1" smtClean="0">
                <a:solidFill>
                  <a:schemeClr val="bg1"/>
                </a:solidFill>
                <a:latin typeface="Arial" panose="020B0604020202020204" pitchFamily="34" charset="0"/>
                <a:cs typeface="Arial" panose="020B0604020202020204" pitchFamily="34" charset="0"/>
              </a:rPr>
              <a:t>KẾT LUẬN</a:t>
            </a:r>
            <a:endParaRPr lang="en-US" sz="4400" b="1">
              <a:solidFill>
                <a:schemeClr val="bg1"/>
              </a:solidFill>
              <a:latin typeface="Arial" panose="020B0604020202020204" pitchFamily="34" charset="0"/>
              <a:cs typeface="Arial" panose="020B0604020202020204" pitchFamily="34" charset="0"/>
            </a:endParaRPr>
          </a:p>
        </p:txBody>
      </p:sp>
      <p:sp>
        <p:nvSpPr>
          <p:cNvPr id="16" name="Rounded Rectangle 15"/>
          <p:cNvSpPr/>
          <p:nvPr/>
        </p:nvSpPr>
        <p:spPr>
          <a:xfrm>
            <a:off x="717841" y="3619500"/>
            <a:ext cx="2515125" cy="3195976"/>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lnSpc>
                <a:spcPct val="150000"/>
              </a:lnSpc>
            </a:pPr>
            <a:r>
              <a:rPr lang="vi-VN" sz="3600" b="1" smtClean="0">
                <a:solidFill>
                  <a:schemeClr val="bg1"/>
                </a:solidFill>
                <a:latin typeface="Arial" panose="020B0604020202020204" pitchFamily="34" charset="0"/>
                <a:cs typeface="Arial" panose="020B0604020202020204" pitchFamily="34" charset="0"/>
              </a:rPr>
              <a:t>Hậu quả của thất nghiệp</a:t>
            </a:r>
            <a:endParaRPr lang="en-US" sz="3600" b="1">
              <a:solidFill>
                <a:schemeClr val="bg1"/>
              </a:solidFill>
              <a:latin typeface="Arial" panose="020B0604020202020204" pitchFamily="34" charset="0"/>
              <a:cs typeface="Arial" panose="020B0604020202020204" pitchFamily="34" charset="0"/>
            </a:endParaRPr>
          </a:p>
        </p:txBody>
      </p:sp>
      <p:sp>
        <p:nvSpPr>
          <p:cNvPr id="3" name="Rounded Rectangle 2"/>
          <p:cNvSpPr/>
          <p:nvPr/>
        </p:nvSpPr>
        <p:spPr>
          <a:xfrm>
            <a:off x="4399280" y="2031036"/>
            <a:ext cx="4973320" cy="1884343"/>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3600">
                <a:solidFill>
                  <a:schemeClr val="tx1"/>
                </a:solidFill>
                <a:latin typeface="Arial" panose="020B0604020202020204" pitchFamily="34" charset="0"/>
                <a:cs typeface="Arial" panose="020B0604020202020204" pitchFamily="34" charset="0"/>
              </a:rPr>
              <a:t>3</a:t>
            </a:r>
            <a:r>
              <a:rPr lang="vi-VN" sz="3600" smtClean="0">
                <a:solidFill>
                  <a:schemeClr val="tx1"/>
                </a:solidFill>
                <a:latin typeface="Arial" panose="020B0604020202020204" pitchFamily="34" charset="0"/>
                <a:cs typeface="Arial" panose="020B0604020202020204" pitchFamily="34" charset="0"/>
              </a:rPr>
              <a:t>. Đối </a:t>
            </a:r>
            <a:r>
              <a:rPr lang="vi-VN" sz="3600">
                <a:solidFill>
                  <a:schemeClr val="tx1"/>
                </a:solidFill>
                <a:latin typeface="Arial" panose="020B0604020202020204" pitchFamily="34" charset="0"/>
                <a:cs typeface="Arial" panose="020B0604020202020204" pitchFamily="34" charset="0"/>
              </a:rPr>
              <a:t>với </a:t>
            </a:r>
            <a:r>
              <a:rPr lang="vi-VN" sz="3600" smtClean="0">
                <a:solidFill>
                  <a:schemeClr val="tx1"/>
                </a:solidFill>
                <a:latin typeface="Arial" panose="020B0604020202020204" pitchFamily="34" charset="0"/>
                <a:cs typeface="Arial" panose="020B0604020202020204" pitchFamily="34" charset="0"/>
              </a:rPr>
              <a:t>nền kinh tế</a:t>
            </a:r>
            <a:endParaRPr lang="en-US" sz="3600">
              <a:solidFill>
                <a:schemeClr val="tx1"/>
              </a:solidFill>
              <a:latin typeface="Arial" panose="020B0604020202020204" pitchFamily="34" charset="0"/>
              <a:cs typeface="Arial" panose="020B0604020202020204" pitchFamily="34" charset="0"/>
            </a:endParaRPr>
          </a:p>
        </p:txBody>
      </p:sp>
      <p:sp>
        <p:nvSpPr>
          <p:cNvPr id="21" name="Rounded Rectangle 20"/>
          <p:cNvSpPr/>
          <p:nvPr/>
        </p:nvSpPr>
        <p:spPr>
          <a:xfrm>
            <a:off x="4399280" y="6591300"/>
            <a:ext cx="4973320" cy="1884343"/>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3600" smtClean="0">
                <a:solidFill>
                  <a:schemeClr val="tx1"/>
                </a:solidFill>
                <a:latin typeface="Arial" panose="020B0604020202020204" pitchFamily="34" charset="0"/>
                <a:cs typeface="Arial" panose="020B0604020202020204" pitchFamily="34" charset="0"/>
              </a:rPr>
              <a:t>4. Đối </a:t>
            </a:r>
            <a:r>
              <a:rPr lang="vi-VN" sz="3600">
                <a:solidFill>
                  <a:schemeClr val="tx1"/>
                </a:solidFill>
                <a:latin typeface="Arial" panose="020B0604020202020204" pitchFamily="34" charset="0"/>
                <a:cs typeface="Arial" panose="020B0604020202020204" pitchFamily="34" charset="0"/>
              </a:rPr>
              <a:t>với </a:t>
            </a:r>
            <a:r>
              <a:rPr lang="vi-VN" sz="3600" smtClean="0">
                <a:solidFill>
                  <a:schemeClr val="tx1"/>
                </a:solidFill>
                <a:latin typeface="Arial" panose="020B0604020202020204" pitchFamily="34" charset="0"/>
                <a:cs typeface="Arial" panose="020B0604020202020204" pitchFamily="34" charset="0"/>
              </a:rPr>
              <a:t>chính trị - xã hội</a:t>
            </a:r>
            <a:endParaRPr lang="en-US" sz="3600">
              <a:solidFill>
                <a:schemeClr val="tx1"/>
              </a:solidFill>
              <a:latin typeface="Arial" panose="020B0604020202020204" pitchFamily="34" charset="0"/>
              <a:cs typeface="Arial" panose="020B0604020202020204" pitchFamily="34" charset="0"/>
            </a:endParaRPr>
          </a:p>
        </p:txBody>
      </p:sp>
      <p:sp>
        <p:nvSpPr>
          <p:cNvPr id="4" name="Rectangle 3"/>
          <p:cNvSpPr/>
          <p:nvPr/>
        </p:nvSpPr>
        <p:spPr>
          <a:xfrm>
            <a:off x="10246360" y="1731873"/>
            <a:ext cx="7632378" cy="2482667"/>
          </a:xfrm>
          <a:prstGeom prst="rect">
            <a:avLst/>
          </a:prstGeom>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gây lãng phí nguồn lực, làm cho nền kinh tế rơi vào tình trạng suy thoái, ngân sách nhà nước suy giảm,...</a:t>
            </a:r>
          </a:p>
        </p:txBody>
      </p:sp>
      <p:sp>
        <p:nvSpPr>
          <p:cNvPr id="5" name="Rectangle 4"/>
          <p:cNvSpPr/>
          <p:nvPr/>
        </p:nvSpPr>
        <p:spPr>
          <a:xfrm>
            <a:off x="10251440" y="6283737"/>
            <a:ext cx="7627298" cy="3416320"/>
          </a:xfrm>
          <a:prstGeom prst="rect">
            <a:avLst/>
          </a:prstGeom>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hiện tượng tiêu cực trong xã hội phát sinh nhiều, gây ra xáo trộn trong xã </a:t>
            </a:r>
            <a:r>
              <a:rPr lang="en-US" sz="3600" smtClean="0">
                <a:latin typeface="Arial" panose="020B0604020202020204" pitchFamily="34" charset="0"/>
                <a:cs typeface="Arial" panose="020B0604020202020204" pitchFamily="34" charset="0"/>
              </a:rPr>
              <a:t>hội, trật tự xã hội ko ổn định…….</a:t>
            </a:r>
            <a:endParaRPr lang="en-US" sz="3600">
              <a:latin typeface="Arial" panose="020B0604020202020204" pitchFamily="34" charset="0"/>
              <a:cs typeface="Arial" panose="020B0604020202020204" pitchFamily="34" charset="0"/>
            </a:endParaRPr>
          </a:p>
        </p:txBody>
      </p:sp>
      <p:cxnSp>
        <p:nvCxnSpPr>
          <p:cNvPr id="8" name="Elbow Connector 7"/>
          <p:cNvCxnSpPr>
            <a:stCxn id="16" idx="3"/>
            <a:endCxn id="3" idx="1"/>
          </p:cNvCxnSpPr>
          <p:nvPr/>
        </p:nvCxnSpPr>
        <p:spPr>
          <a:xfrm flipV="1">
            <a:off x="3232966" y="2973208"/>
            <a:ext cx="1166314" cy="2244280"/>
          </a:xfrm>
          <a:prstGeom prst="bentConnector3">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0" name="Elbow Connector 9"/>
          <p:cNvCxnSpPr>
            <a:stCxn id="16" idx="3"/>
            <a:endCxn id="21" idx="1"/>
          </p:cNvCxnSpPr>
          <p:nvPr/>
        </p:nvCxnSpPr>
        <p:spPr>
          <a:xfrm>
            <a:off x="3232966" y="5217488"/>
            <a:ext cx="1166314" cy="2315984"/>
          </a:xfrm>
          <a:prstGeom prst="bentConnector3">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3" idx="3"/>
            <a:endCxn id="4" idx="1"/>
          </p:cNvCxnSpPr>
          <p:nvPr/>
        </p:nvCxnSpPr>
        <p:spPr>
          <a:xfrm flipV="1">
            <a:off x="9372600" y="2973207"/>
            <a:ext cx="873760" cy="1"/>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21" idx="3"/>
            <a:endCxn id="5" idx="1"/>
          </p:cNvCxnSpPr>
          <p:nvPr/>
        </p:nvCxnSpPr>
        <p:spPr>
          <a:xfrm>
            <a:off x="9372600" y="7533472"/>
            <a:ext cx="878840" cy="458425"/>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56966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658AF"/>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2286000" y="3924300"/>
            <a:ext cx="9408294" cy="940829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47625">
              <a:solidFill>
                <a:srgbClr val="FDA72A"/>
              </a:solidFill>
            </a:ln>
          </p:spPr>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1960"/>
                </a:lnSpc>
              </a:pPr>
              <a:endParaRPr/>
            </a:p>
          </p:txBody>
        </p:sp>
      </p:grpSp>
      <p:sp>
        <p:nvSpPr>
          <p:cNvPr id="5" name="Freeform 5"/>
          <p:cNvSpPr/>
          <p:nvPr/>
        </p:nvSpPr>
        <p:spPr>
          <a:xfrm rot="407601">
            <a:off x="2121069" y="1489012"/>
            <a:ext cx="4307221" cy="7088216"/>
          </a:xfrm>
          <a:custGeom>
            <a:avLst/>
            <a:gdLst/>
            <a:ahLst/>
            <a:cxnLst/>
            <a:rect l="l" t="t" r="r" b="b"/>
            <a:pathLst>
              <a:path w="4307221" h="7088216">
                <a:moveTo>
                  <a:pt x="0" y="0"/>
                </a:moveTo>
                <a:lnTo>
                  <a:pt x="4307221" y="0"/>
                </a:lnTo>
                <a:lnTo>
                  <a:pt x="4307221" y="7088216"/>
                </a:lnTo>
                <a:lnTo>
                  <a:pt x="0" y="708821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rot="-1319735">
            <a:off x="1399363" y="1067594"/>
            <a:ext cx="2598701" cy="3093692"/>
          </a:xfrm>
          <a:custGeom>
            <a:avLst/>
            <a:gdLst/>
            <a:ahLst/>
            <a:cxnLst/>
            <a:rect l="l" t="t" r="r" b="b"/>
            <a:pathLst>
              <a:path w="2598701" h="3093692">
                <a:moveTo>
                  <a:pt x="0" y="0"/>
                </a:moveTo>
                <a:lnTo>
                  <a:pt x="2598702" y="0"/>
                </a:lnTo>
                <a:lnTo>
                  <a:pt x="2598702" y="3093692"/>
                </a:lnTo>
                <a:lnTo>
                  <a:pt x="0" y="30936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TextBox 7"/>
          <p:cNvSpPr txBox="1"/>
          <p:nvPr/>
        </p:nvSpPr>
        <p:spPr>
          <a:xfrm>
            <a:off x="8763000" y="2425890"/>
            <a:ext cx="7029595" cy="1331518"/>
          </a:xfrm>
          <a:prstGeom prst="rect">
            <a:avLst/>
          </a:prstGeom>
        </p:spPr>
        <p:txBody>
          <a:bodyPr wrap="square" lIns="0" tIns="0" rIns="0" bIns="0" rtlCol="0" anchor="t">
            <a:spAutoFit/>
          </a:bodyPr>
          <a:lstStyle/>
          <a:p>
            <a:pPr algn="ctr">
              <a:lnSpc>
                <a:spcPts val="9180"/>
              </a:lnSpc>
            </a:pPr>
            <a:r>
              <a:rPr lang="vi-VN" sz="15300" b="1" spc="-765" smtClean="0">
                <a:solidFill>
                  <a:srgbClr val="FDA72A"/>
                </a:solidFill>
                <a:latin typeface="Arial" panose="020B0604020202020204" pitchFamily="34" charset="0"/>
                <a:cs typeface="Arial" panose="020B0604020202020204" pitchFamily="34" charset="0"/>
              </a:rPr>
              <a:t>04</a:t>
            </a:r>
            <a:endParaRPr lang="en-US" sz="15300" b="1" spc="-765">
              <a:solidFill>
                <a:srgbClr val="FDA72A"/>
              </a:solidFill>
              <a:latin typeface="Arial" panose="020B0604020202020204" pitchFamily="34" charset="0"/>
              <a:cs typeface="Arial" panose="020B0604020202020204" pitchFamily="34" charset="0"/>
            </a:endParaRPr>
          </a:p>
        </p:txBody>
      </p:sp>
      <p:sp>
        <p:nvSpPr>
          <p:cNvPr id="10" name="TextBox 16"/>
          <p:cNvSpPr txBox="1"/>
          <p:nvPr/>
        </p:nvSpPr>
        <p:spPr>
          <a:xfrm>
            <a:off x="6832399" y="4204759"/>
            <a:ext cx="11312798" cy="4154984"/>
          </a:xfrm>
          <a:prstGeom prst="rect">
            <a:avLst/>
          </a:prstGeom>
        </p:spPr>
        <p:txBody>
          <a:bodyPr wrap="square" lIns="0" tIns="0" rIns="0" bIns="0" rtlCol="0" anchor="t">
            <a:spAutoFit/>
          </a:bodyPr>
          <a:lstStyle/>
          <a:p>
            <a:pPr algn="ctr">
              <a:lnSpc>
                <a:spcPct val="150000"/>
              </a:lnSpc>
            </a:pPr>
            <a:r>
              <a:rPr lang="vi-VN" sz="6000" b="1" smtClean="0">
                <a:solidFill>
                  <a:schemeClr val="bg1"/>
                </a:solidFill>
                <a:cs typeface="Arial" panose="020B0604020202020204" pitchFamily="34" charset="0"/>
              </a:rPr>
              <a:t>VAI TRÒ CỦA NHÀ NƯỚC TRONG VIỆC KIỂM SOÁT VÀ KIỀM CHẾ THẤT NGHIỆP</a:t>
            </a:r>
            <a:endParaRPr lang="en-US" sz="60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42606348"/>
      </p:ext>
    </p:extLst>
  </p:cSld>
  <p:clrMapOvr>
    <a:masterClrMapping/>
  </p:clrMapOvr>
  <p:transition spd="med">
    <p:plus/>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file"/>
          </p:cNvPr>
          <p:cNvSpPr/>
          <p:nvPr/>
        </p:nvSpPr>
        <p:spPr>
          <a:xfrm>
            <a:off x="2571704" y="1857352"/>
            <a:ext cx="14144724" cy="614366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9DD"/>
        </a:solidFill>
        <a:effectLst/>
      </p:bgPr>
    </p:bg>
    <p:spTree>
      <p:nvGrpSpPr>
        <p:cNvPr id="1" name=""/>
        <p:cNvGrpSpPr/>
        <p:nvPr/>
      </p:nvGrpSpPr>
      <p:grpSpPr>
        <a:xfrm>
          <a:off x="0" y="0"/>
          <a:ext cx="0" cy="0"/>
          <a:chOff x="0" y="0"/>
          <a:chExt cx="0" cy="0"/>
        </a:xfrm>
      </p:grpSpPr>
      <p:grpSp>
        <p:nvGrpSpPr>
          <p:cNvPr id="2" name="Group 2"/>
          <p:cNvGrpSpPr/>
          <p:nvPr/>
        </p:nvGrpSpPr>
        <p:grpSpPr>
          <a:xfrm>
            <a:off x="-718757" y="9646762"/>
            <a:ext cx="20828211" cy="129502"/>
            <a:chOff x="0" y="0"/>
            <a:chExt cx="5485619" cy="34107"/>
          </a:xfrm>
        </p:grpSpPr>
        <p:sp>
          <p:nvSpPr>
            <p:cNvPr id="3" name="Freeform 3"/>
            <p:cNvSpPr/>
            <p:nvPr/>
          </p:nvSpPr>
          <p:spPr>
            <a:xfrm>
              <a:off x="0" y="0"/>
              <a:ext cx="5485619" cy="34107"/>
            </a:xfrm>
            <a:custGeom>
              <a:avLst/>
              <a:gdLst/>
              <a:ahLst/>
              <a:cxnLst/>
              <a:rect l="l" t="t" r="r" b="b"/>
              <a:pathLst>
                <a:path w="5485619" h="34107">
                  <a:moveTo>
                    <a:pt x="0" y="0"/>
                  </a:moveTo>
                  <a:lnTo>
                    <a:pt x="5485619" y="0"/>
                  </a:lnTo>
                  <a:lnTo>
                    <a:pt x="5485619" y="34107"/>
                  </a:lnTo>
                  <a:lnTo>
                    <a:pt x="0" y="34107"/>
                  </a:lnTo>
                  <a:close/>
                </a:path>
              </a:pathLst>
            </a:custGeom>
            <a:solidFill>
              <a:srgbClr val="F6AD13"/>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5" name="Group 5"/>
          <p:cNvGrpSpPr/>
          <p:nvPr/>
        </p:nvGrpSpPr>
        <p:grpSpPr>
          <a:xfrm>
            <a:off x="8559137" y="318296"/>
            <a:ext cx="10191827" cy="398097"/>
            <a:chOff x="0" y="0"/>
            <a:chExt cx="2684267" cy="104849"/>
          </a:xfrm>
        </p:grpSpPr>
        <p:sp>
          <p:nvSpPr>
            <p:cNvPr id="6" name="Freeform 6"/>
            <p:cNvSpPr/>
            <p:nvPr/>
          </p:nvSpPr>
          <p:spPr>
            <a:xfrm>
              <a:off x="0" y="0"/>
              <a:ext cx="2684267" cy="104849"/>
            </a:xfrm>
            <a:custGeom>
              <a:avLst/>
              <a:gdLst/>
              <a:ahLst/>
              <a:cxnLst/>
              <a:rect l="l" t="t" r="r" b="b"/>
              <a:pathLst>
                <a:path w="2684267" h="104849">
                  <a:moveTo>
                    <a:pt x="0" y="0"/>
                  </a:moveTo>
                  <a:lnTo>
                    <a:pt x="2684267" y="0"/>
                  </a:lnTo>
                  <a:lnTo>
                    <a:pt x="2684267" y="104849"/>
                  </a:lnTo>
                  <a:lnTo>
                    <a:pt x="0" y="104849"/>
                  </a:lnTo>
                  <a:close/>
                </a:path>
              </a:pathLst>
            </a:custGeom>
            <a:solidFill>
              <a:srgbClr val="F6AD13"/>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8" name="Group 8"/>
          <p:cNvGrpSpPr/>
          <p:nvPr/>
        </p:nvGrpSpPr>
        <p:grpSpPr>
          <a:xfrm>
            <a:off x="-1047827" y="-1647316"/>
            <a:ext cx="10191827" cy="3266928"/>
            <a:chOff x="0" y="-47625"/>
            <a:chExt cx="2684267" cy="860425"/>
          </a:xfrm>
        </p:grpSpPr>
        <p:sp>
          <p:nvSpPr>
            <p:cNvPr id="9" name="Freeform 9"/>
            <p:cNvSpPr/>
            <p:nvPr/>
          </p:nvSpPr>
          <p:spPr>
            <a:xfrm>
              <a:off x="0" y="0"/>
              <a:ext cx="2684267" cy="657169"/>
            </a:xfrm>
            <a:custGeom>
              <a:avLst/>
              <a:gdLst/>
              <a:ahLst/>
              <a:cxnLst/>
              <a:rect l="l" t="t" r="r" b="b"/>
              <a:pathLst>
                <a:path w="2684267" h="657169">
                  <a:moveTo>
                    <a:pt x="0" y="0"/>
                  </a:moveTo>
                  <a:lnTo>
                    <a:pt x="2684267" y="0"/>
                  </a:lnTo>
                  <a:lnTo>
                    <a:pt x="2684267" y="657169"/>
                  </a:lnTo>
                  <a:lnTo>
                    <a:pt x="0" y="657169"/>
                  </a:lnTo>
                  <a:close/>
                </a:path>
              </a:pathLst>
            </a:custGeom>
            <a:solidFill>
              <a:srgbClr val="738650"/>
            </a:soli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60" name="TextBox 59"/>
          <p:cNvSpPr txBox="1"/>
          <p:nvPr/>
        </p:nvSpPr>
        <p:spPr>
          <a:xfrm>
            <a:off x="2665896" y="119691"/>
            <a:ext cx="3036409" cy="769441"/>
          </a:xfrm>
          <a:prstGeom prst="rect">
            <a:avLst/>
          </a:prstGeom>
          <a:noFill/>
        </p:spPr>
        <p:txBody>
          <a:bodyPr wrap="none" rtlCol="0">
            <a:spAutoFit/>
          </a:bodyPr>
          <a:lstStyle/>
          <a:p>
            <a:r>
              <a:rPr lang="vi-VN" sz="4400" b="1" smtClean="0">
                <a:solidFill>
                  <a:schemeClr val="bg1"/>
                </a:solidFill>
                <a:latin typeface="Arial" panose="020B0604020202020204" pitchFamily="34" charset="0"/>
                <a:cs typeface="Arial" panose="020B0604020202020204" pitchFamily="34" charset="0"/>
              </a:rPr>
              <a:t>KẾT LUẬN</a:t>
            </a:r>
            <a:endParaRPr lang="en-US" sz="4400" b="1">
              <a:solidFill>
                <a:schemeClr val="bg1"/>
              </a:solidFill>
              <a:latin typeface="Arial" panose="020B0604020202020204" pitchFamily="34" charset="0"/>
              <a:cs typeface="Arial" panose="020B0604020202020204" pitchFamily="34" charset="0"/>
            </a:endParaRPr>
          </a:p>
        </p:txBody>
      </p:sp>
      <p:sp>
        <p:nvSpPr>
          <p:cNvPr id="61" name="Rectangle 60"/>
          <p:cNvSpPr/>
          <p:nvPr/>
        </p:nvSpPr>
        <p:spPr>
          <a:xfrm>
            <a:off x="500002" y="1571600"/>
            <a:ext cx="17102198" cy="7478970"/>
          </a:xfrm>
          <a:prstGeom prst="rect">
            <a:avLst/>
          </a:prstGeom>
        </p:spPr>
        <p:txBody>
          <a:bodyPr wrap="square">
            <a:spAutoFit/>
          </a:bodyPr>
          <a:lstStyle/>
          <a:p>
            <a:pPr marL="742950" indent="-742950" algn="just">
              <a:lnSpc>
                <a:spcPct val="150000"/>
              </a:lnSpc>
              <a:buFont typeface="Wingdings" pitchFamily="2" charset="2"/>
              <a:buChar char="Ø"/>
            </a:pPr>
            <a:endParaRPr lang="en-US" sz="3200" smtClean="0">
              <a:latin typeface="Arial" panose="020B0604020202020204" pitchFamily="34" charset="0"/>
              <a:cs typeface="Arial" panose="020B0604020202020204" pitchFamily="34" charset="0"/>
            </a:endParaRPr>
          </a:p>
          <a:p>
            <a:pPr marL="742950" indent="-742950" algn="just">
              <a:lnSpc>
                <a:spcPct val="150000"/>
              </a:lnSpc>
              <a:buFont typeface="Wingdings" pitchFamily="2" charset="2"/>
              <a:buChar char="Ø"/>
            </a:pPr>
            <a:r>
              <a:rPr lang="en-US" sz="3200" smtClean="0">
                <a:latin typeface="Arial" panose="020B0604020202020204" pitchFamily="34" charset="0"/>
                <a:cs typeface="Arial" panose="020B0604020202020204" pitchFamily="34" charset="0"/>
              </a:rPr>
              <a:t>Thường xuyên thông tin về tình hình thất nghiệp, từ đó dự báo  đồng thời đưa ra các giải pháp để kiểm soát và kiềm chế thất nghiệp</a:t>
            </a:r>
          </a:p>
          <a:p>
            <a:pPr marL="742950" indent="-742950" algn="just">
              <a:lnSpc>
                <a:spcPct val="150000"/>
              </a:lnSpc>
              <a:buFont typeface="Wingdings" pitchFamily="2" charset="2"/>
              <a:buChar char="Ø"/>
            </a:pPr>
            <a:r>
              <a:rPr lang="en-US" sz="3200" smtClean="0">
                <a:latin typeface="Arial" panose="020B0604020202020204" pitchFamily="34" charset="0"/>
                <a:cs typeface="Arial" panose="020B0604020202020204" pitchFamily="34" charset="0"/>
              </a:rPr>
              <a:t>Đẩy mạnh xuất khẩu lao động</a:t>
            </a:r>
            <a:endParaRPr lang="en-US" sz="3200">
              <a:latin typeface="Arial" panose="020B0604020202020204" pitchFamily="34" charset="0"/>
              <a:cs typeface="Arial" panose="020B0604020202020204" pitchFamily="34" charset="0"/>
            </a:endParaRPr>
          </a:p>
          <a:p>
            <a:pPr marL="742950" indent="-742950" algn="just">
              <a:lnSpc>
                <a:spcPct val="150000"/>
              </a:lnSpc>
              <a:buFont typeface="Wingdings" pitchFamily="2" charset="2"/>
              <a:buChar char="Ø"/>
            </a:pPr>
            <a:r>
              <a:rPr lang="vi-VN" sz="3200" smtClean="0">
                <a:latin typeface="Arial" panose="020B0604020202020204" pitchFamily="34" charset="0"/>
                <a:cs typeface="Arial" panose="020B0604020202020204" pitchFamily="34" charset="0"/>
              </a:rPr>
              <a:t>Khuyến </a:t>
            </a:r>
            <a:r>
              <a:rPr lang="vi-VN" sz="3200">
                <a:latin typeface="Arial" panose="020B0604020202020204" pitchFamily="34" charset="0"/>
                <a:cs typeface="Arial" panose="020B0604020202020204" pitchFamily="34" charset="0"/>
              </a:rPr>
              <a:t>khích các cơ sở sản xuất kinh doanh mở rộng hoạt động sản </a:t>
            </a:r>
            <a:r>
              <a:rPr lang="vi-VN" sz="3200" smtClean="0">
                <a:latin typeface="Arial" panose="020B0604020202020204" pitchFamily="34" charset="0"/>
                <a:cs typeface="Arial" panose="020B0604020202020204" pitchFamily="34" charset="0"/>
              </a:rPr>
              <a:t>xuất</a:t>
            </a:r>
            <a:r>
              <a:rPr lang="en-US" sz="3200" smtClean="0">
                <a:latin typeface="Arial" panose="020B0604020202020204" pitchFamily="34" charset="0"/>
                <a:cs typeface="Arial" panose="020B0604020202020204" pitchFamily="34" charset="0"/>
              </a:rPr>
              <a:t>, đa dạng hóa các loại hình dịch vụ</a:t>
            </a:r>
          </a:p>
          <a:p>
            <a:pPr marL="742950" indent="-742950" algn="just">
              <a:lnSpc>
                <a:spcPct val="150000"/>
              </a:lnSpc>
              <a:buFont typeface="Wingdings" pitchFamily="2" charset="2"/>
              <a:buChar char="Ø"/>
            </a:pPr>
            <a:r>
              <a:rPr lang="en-US" sz="3200" smtClean="0">
                <a:latin typeface="Arial" panose="020B0604020202020204" pitchFamily="34" charset="0"/>
                <a:cs typeface="Arial" panose="020B0604020202020204" pitchFamily="34" charset="0"/>
              </a:rPr>
              <a:t>Khuyến khích làm giàu hợp pháp</a:t>
            </a:r>
          </a:p>
          <a:p>
            <a:pPr marL="742950" indent="-742950" algn="just">
              <a:lnSpc>
                <a:spcPct val="150000"/>
              </a:lnSpc>
              <a:buFont typeface="Wingdings" pitchFamily="2" charset="2"/>
              <a:buChar char="Ø"/>
            </a:pPr>
            <a:r>
              <a:rPr lang="en-US" sz="3200" smtClean="0">
                <a:latin typeface="Arial" panose="020B0604020202020204" pitchFamily="34" charset="0"/>
                <a:cs typeface="Arial" panose="020B0604020202020204" pitchFamily="34" charset="0"/>
              </a:rPr>
              <a:t>Khôi phục, phát triển các nghành nghề, làng nghề truyền thống</a:t>
            </a:r>
          </a:p>
          <a:p>
            <a:pPr marL="742950" indent="-742950" algn="just">
              <a:lnSpc>
                <a:spcPct val="150000"/>
              </a:lnSpc>
              <a:buFont typeface="Wingdings" pitchFamily="2" charset="2"/>
              <a:buChar char="Ø"/>
            </a:pPr>
            <a:r>
              <a:rPr lang="en-US" sz="3200" smtClean="0">
                <a:latin typeface="Arial" panose="020B0604020202020204" pitchFamily="34" charset="0"/>
                <a:cs typeface="Arial" panose="020B0604020202020204" pitchFamily="34" charset="0"/>
              </a:rPr>
              <a:t>Phát huy vai trò của các trung tâm môi giới việc làm; vai trò của bảo hiểm thất nghiệp</a:t>
            </a:r>
          </a:p>
          <a:p>
            <a:pPr marL="742950" indent="-742950" algn="just">
              <a:lnSpc>
                <a:spcPct val="150000"/>
              </a:lnSpc>
              <a:buFont typeface="Wingdings" pitchFamily="2" charset="2"/>
              <a:buChar char="Ø"/>
            </a:pPr>
            <a:r>
              <a:rPr lang="en-US" sz="3200" smtClean="0">
                <a:latin typeface="Arial" panose="020B0604020202020204" pitchFamily="34" charset="0"/>
                <a:cs typeface="Arial" panose="020B0604020202020204" pitchFamily="34" charset="0"/>
              </a:rPr>
              <a:t>Phát triển hệ thống dạy nghề hỗ trợ cho người lao động tự tạo việc làm.</a:t>
            </a:r>
            <a:endParaRPr lang="vi-VN" sz="3200">
              <a:latin typeface="Arial" panose="020B0604020202020204" pitchFamily="34" charset="0"/>
              <a:cs typeface="Arial" panose="020B0604020202020204" pitchFamily="34" charset="0"/>
            </a:endParaRPr>
          </a:p>
        </p:txBody>
      </p:sp>
      <p:sp>
        <p:nvSpPr>
          <p:cNvPr id="62" name="TextBox 61"/>
          <p:cNvSpPr txBox="1"/>
          <p:nvPr/>
        </p:nvSpPr>
        <p:spPr>
          <a:xfrm>
            <a:off x="857192" y="1000097"/>
            <a:ext cx="14916208" cy="646331"/>
          </a:xfrm>
          <a:prstGeom prst="rect">
            <a:avLst/>
          </a:prstGeom>
          <a:noFill/>
        </p:spPr>
        <p:txBody>
          <a:bodyPr wrap="square" rtlCol="0">
            <a:spAutoFit/>
          </a:bodyPr>
          <a:lstStyle/>
          <a:p>
            <a:r>
              <a:rPr lang="vi-VN" sz="3600" b="1" smtClean="0">
                <a:solidFill>
                  <a:srgbClr val="C00000"/>
                </a:solidFill>
                <a:latin typeface="Arial" panose="020B0604020202020204" pitchFamily="34" charset="0"/>
                <a:cs typeface="Arial" panose="020B0604020202020204" pitchFamily="34" charset="0"/>
              </a:rPr>
              <a:t>Vai trò của nhà nước trong việc kiểm soát và kiềm chế thất nghiệp: </a:t>
            </a:r>
            <a:endParaRPr lang="en-US" sz="3600" b="1">
              <a:solidFill>
                <a:srgbClr val="C00000"/>
              </a:solidFill>
              <a:latin typeface="Arial" panose="020B0604020202020204" pitchFamily="34" charset="0"/>
              <a:cs typeface="Arial" panose="020B0604020202020204" pitchFamily="34" charset="0"/>
            </a:endParaRPr>
          </a:p>
        </p:txBody>
      </p:sp>
      <p:pic>
        <p:nvPicPr>
          <p:cNvPr id="63" name="Picture 62"/>
          <p:cNvPicPr>
            <a:picLocks noChangeAspect="1"/>
          </p:cNvPicPr>
          <p:nvPr/>
        </p:nvPicPr>
        <p:blipFill>
          <a:blip r:embed="rId2"/>
          <a:stretch>
            <a:fillRect/>
          </a:stretch>
        </p:blipFill>
        <p:spPr>
          <a:xfrm>
            <a:off x="15914450" y="889132"/>
            <a:ext cx="1687750" cy="1604290"/>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61">
                                            <p:txEl>
                                              <p:pRg st="1" end="1"/>
                                            </p:txEl>
                                          </p:spTgt>
                                        </p:tgtEl>
                                        <p:attrNameLst>
                                          <p:attrName>style.visibility</p:attrName>
                                        </p:attrNameLst>
                                      </p:cBhvr>
                                      <p:to>
                                        <p:strVal val="visible"/>
                                      </p:to>
                                    </p:set>
                                    <p:animEffect transition="in" filter="fade">
                                      <p:cBhvr>
                                        <p:cTn id="15" dur="500"/>
                                        <p:tgtEl>
                                          <p:spTgt spid="61">
                                            <p:txEl>
                                              <p:pRg st="1" end="1"/>
                                            </p:txEl>
                                          </p:spTgt>
                                        </p:tgtEl>
                                      </p:cBhvr>
                                    </p:animEffect>
                                    <p:anim calcmode="lin" valueType="num">
                                      <p:cBhvr>
                                        <p:cTn id="16" dur="500" fill="hold"/>
                                        <p:tgtEl>
                                          <p:spTgt spid="61">
                                            <p:txEl>
                                              <p:pRg st="1" end="1"/>
                                            </p:txEl>
                                          </p:spTgt>
                                        </p:tgtEl>
                                        <p:attrNameLst>
                                          <p:attrName>ppt_x</p:attrName>
                                        </p:attrNameLst>
                                      </p:cBhvr>
                                      <p:tavLst>
                                        <p:tav tm="0">
                                          <p:val>
                                            <p:strVal val="#ppt_x"/>
                                          </p:val>
                                        </p:tav>
                                        <p:tav tm="100000">
                                          <p:val>
                                            <p:strVal val="#ppt_x"/>
                                          </p:val>
                                        </p:tav>
                                      </p:tavLst>
                                    </p:anim>
                                    <p:anim calcmode="lin" valueType="num">
                                      <p:cBhvr>
                                        <p:cTn id="17" dur="500" fill="hold"/>
                                        <p:tgtEl>
                                          <p:spTgt spid="61">
                                            <p:txEl>
                                              <p:pRg st="1" end="1"/>
                                            </p:txEl>
                                          </p:spTgt>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61">
                                            <p:txEl>
                                              <p:pRg st="2" end="2"/>
                                            </p:txEl>
                                          </p:spTgt>
                                        </p:tgtEl>
                                        <p:attrNameLst>
                                          <p:attrName>style.visibility</p:attrName>
                                        </p:attrNameLst>
                                      </p:cBhvr>
                                      <p:to>
                                        <p:strVal val="visible"/>
                                      </p:to>
                                    </p:set>
                                    <p:animEffect transition="in" filter="fade">
                                      <p:cBhvr>
                                        <p:cTn id="21" dur="500"/>
                                        <p:tgtEl>
                                          <p:spTgt spid="61">
                                            <p:txEl>
                                              <p:pRg st="2" end="2"/>
                                            </p:txEl>
                                          </p:spTgt>
                                        </p:tgtEl>
                                      </p:cBhvr>
                                    </p:animEffect>
                                    <p:anim calcmode="lin" valueType="num">
                                      <p:cBhvr>
                                        <p:cTn id="22" dur="500" fill="hold"/>
                                        <p:tgtEl>
                                          <p:spTgt spid="61">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61">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61">
                                            <p:txEl>
                                              <p:pRg st="3" end="3"/>
                                            </p:txEl>
                                          </p:spTgt>
                                        </p:tgtEl>
                                        <p:attrNameLst>
                                          <p:attrName>style.visibility</p:attrName>
                                        </p:attrNameLst>
                                      </p:cBhvr>
                                      <p:to>
                                        <p:strVal val="visible"/>
                                      </p:to>
                                    </p:set>
                                    <p:animEffect transition="in" filter="fade">
                                      <p:cBhvr>
                                        <p:cTn id="27" dur="500"/>
                                        <p:tgtEl>
                                          <p:spTgt spid="61">
                                            <p:txEl>
                                              <p:pRg st="3" end="3"/>
                                            </p:txEl>
                                          </p:spTgt>
                                        </p:tgtEl>
                                      </p:cBhvr>
                                    </p:animEffect>
                                    <p:anim calcmode="lin" valueType="num">
                                      <p:cBhvr>
                                        <p:cTn id="28" dur="500" fill="hold"/>
                                        <p:tgtEl>
                                          <p:spTgt spid="61">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61">
                                            <p:txEl>
                                              <p:pRg st="3" end="3"/>
                                            </p:txEl>
                                          </p:spTgt>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42" presetClass="entr" presetSubtype="0" fill="hold" nodeType="afterEffect">
                                  <p:stCondLst>
                                    <p:cond delay="0"/>
                                  </p:stCondLst>
                                  <p:childTnLst>
                                    <p:set>
                                      <p:cBhvr>
                                        <p:cTn id="32" dur="1" fill="hold">
                                          <p:stCondLst>
                                            <p:cond delay="0"/>
                                          </p:stCondLst>
                                        </p:cTn>
                                        <p:tgtEl>
                                          <p:spTgt spid="61">
                                            <p:txEl>
                                              <p:pRg st="4" end="4"/>
                                            </p:txEl>
                                          </p:spTgt>
                                        </p:tgtEl>
                                        <p:attrNameLst>
                                          <p:attrName>style.visibility</p:attrName>
                                        </p:attrNameLst>
                                      </p:cBhvr>
                                      <p:to>
                                        <p:strVal val="visible"/>
                                      </p:to>
                                    </p:set>
                                    <p:animEffect transition="in" filter="fade">
                                      <p:cBhvr>
                                        <p:cTn id="33" dur="500"/>
                                        <p:tgtEl>
                                          <p:spTgt spid="61">
                                            <p:txEl>
                                              <p:pRg st="4" end="4"/>
                                            </p:txEl>
                                          </p:spTgt>
                                        </p:tgtEl>
                                      </p:cBhvr>
                                    </p:animEffect>
                                    <p:anim calcmode="lin" valueType="num">
                                      <p:cBhvr>
                                        <p:cTn id="34" dur="500" fill="hold"/>
                                        <p:tgtEl>
                                          <p:spTgt spid="61">
                                            <p:txEl>
                                              <p:pRg st="4" end="4"/>
                                            </p:txEl>
                                          </p:spTgt>
                                        </p:tgtEl>
                                        <p:attrNameLst>
                                          <p:attrName>ppt_x</p:attrName>
                                        </p:attrNameLst>
                                      </p:cBhvr>
                                      <p:tavLst>
                                        <p:tav tm="0">
                                          <p:val>
                                            <p:strVal val="#ppt_x"/>
                                          </p:val>
                                        </p:tav>
                                        <p:tav tm="100000">
                                          <p:val>
                                            <p:strVal val="#ppt_x"/>
                                          </p:val>
                                        </p:tav>
                                      </p:tavLst>
                                    </p:anim>
                                    <p:anim calcmode="lin" valueType="num">
                                      <p:cBhvr>
                                        <p:cTn id="35" dur="500" fill="hold"/>
                                        <p:tgtEl>
                                          <p:spTgt spid="61">
                                            <p:txEl>
                                              <p:pRg st="4" end="4"/>
                                            </p:txEl>
                                          </p:spTgt>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42" presetClass="entr" presetSubtype="0" fill="hold" nodeType="afterEffect">
                                  <p:stCondLst>
                                    <p:cond delay="0"/>
                                  </p:stCondLst>
                                  <p:childTnLst>
                                    <p:set>
                                      <p:cBhvr>
                                        <p:cTn id="38" dur="1" fill="hold">
                                          <p:stCondLst>
                                            <p:cond delay="0"/>
                                          </p:stCondLst>
                                        </p:cTn>
                                        <p:tgtEl>
                                          <p:spTgt spid="61">
                                            <p:txEl>
                                              <p:pRg st="5" end="5"/>
                                            </p:txEl>
                                          </p:spTgt>
                                        </p:tgtEl>
                                        <p:attrNameLst>
                                          <p:attrName>style.visibility</p:attrName>
                                        </p:attrNameLst>
                                      </p:cBhvr>
                                      <p:to>
                                        <p:strVal val="visible"/>
                                      </p:to>
                                    </p:set>
                                    <p:animEffect transition="in" filter="fade">
                                      <p:cBhvr>
                                        <p:cTn id="39" dur="500"/>
                                        <p:tgtEl>
                                          <p:spTgt spid="61">
                                            <p:txEl>
                                              <p:pRg st="5" end="5"/>
                                            </p:txEl>
                                          </p:spTgt>
                                        </p:tgtEl>
                                      </p:cBhvr>
                                    </p:animEffect>
                                    <p:anim calcmode="lin" valueType="num">
                                      <p:cBhvr>
                                        <p:cTn id="40" dur="500" fill="hold"/>
                                        <p:tgtEl>
                                          <p:spTgt spid="61">
                                            <p:txEl>
                                              <p:pRg st="5" end="5"/>
                                            </p:txEl>
                                          </p:spTgt>
                                        </p:tgtEl>
                                        <p:attrNameLst>
                                          <p:attrName>ppt_x</p:attrName>
                                        </p:attrNameLst>
                                      </p:cBhvr>
                                      <p:tavLst>
                                        <p:tav tm="0">
                                          <p:val>
                                            <p:strVal val="#ppt_x"/>
                                          </p:val>
                                        </p:tav>
                                        <p:tav tm="100000">
                                          <p:val>
                                            <p:strVal val="#ppt_x"/>
                                          </p:val>
                                        </p:tav>
                                      </p:tavLst>
                                    </p:anim>
                                    <p:anim calcmode="lin" valueType="num">
                                      <p:cBhvr>
                                        <p:cTn id="41" dur="500" fill="hold"/>
                                        <p:tgtEl>
                                          <p:spTgt spid="61">
                                            <p:txEl>
                                              <p:pRg st="5" end="5"/>
                                            </p:txEl>
                                          </p:spTgt>
                                        </p:tgtEl>
                                        <p:attrNameLst>
                                          <p:attrName>ppt_y</p:attrName>
                                        </p:attrNameLst>
                                      </p:cBhvr>
                                      <p:tavLst>
                                        <p:tav tm="0">
                                          <p:val>
                                            <p:strVal val="#ppt_y+.1"/>
                                          </p:val>
                                        </p:tav>
                                        <p:tav tm="100000">
                                          <p:val>
                                            <p:strVal val="#ppt_y"/>
                                          </p:val>
                                        </p:tav>
                                      </p:tavLst>
                                    </p:anim>
                                  </p:childTnLst>
                                </p:cTn>
                              </p:par>
                            </p:childTnLst>
                          </p:cTn>
                        </p:par>
                        <p:par>
                          <p:cTn id="42" fill="hold">
                            <p:stCondLst>
                              <p:cond delay="3500"/>
                            </p:stCondLst>
                            <p:childTnLst>
                              <p:par>
                                <p:cTn id="43" presetID="42" presetClass="entr" presetSubtype="0" fill="hold" nodeType="afterEffect">
                                  <p:stCondLst>
                                    <p:cond delay="0"/>
                                  </p:stCondLst>
                                  <p:childTnLst>
                                    <p:set>
                                      <p:cBhvr>
                                        <p:cTn id="44" dur="1" fill="hold">
                                          <p:stCondLst>
                                            <p:cond delay="0"/>
                                          </p:stCondLst>
                                        </p:cTn>
                                        <p:tgtEl>
                                          <p:spTgt spid="61">
                                            <p:txEl>
                                              <p:pRg st="6" end="6"/>
                                            </p:txEl>
                                          </p:spTgt>
                                        </p:tgtEl>
                                        <p:attrNameLst>
                                          <p:attrName>style.visibility</p:attrName>
                                        </p:attrNameLst>
                                      </p:cBhvr>
                                      <p:to>
                                        <p:strVal val="visible"/>
                                      </p:to>
                                    </p:set>
                                    <p:animEffect transition="in" filter="fade">
                                      <p:cBhvr>
                                        <p:cTn id="45" dur="500"/>
                                        <p:tgtEl>
                                          <p:spTgt spid="61">
                                            <p:txEl>
                                              <p:pRg st="6" end="6"/>
                                            </p:txEl>
                                          </p:spTgt>
                                        </p:tgtEl>
                                      </p:cBhvr>
                                    </p:animEffect>
                                    <p:anim calcmode="lin" valueType="num">
                                      <p:cBhvr>
                                        <p:cTn id="46" dur="500" fill="hold"/>
                                        <p:tgtEl>
                                          <p:spTgt spid="61">
                                            <p:txEl>
                                              <p:pRg st="6" end="6"/>
                                            </p:txEl>
                                          </p:spTgt>
                                        </p:tgtEl>
                                        <p:attrNameLst>
                                          <p:attrName>ppt_x</p:attrName>
                                        </p:attrNameLst>
                                      </p:cBhvr>
                                      <p:tavLst>
                                        <p:tav tm="0">
                                          <p:val>
                                            <p:strVal val="#ppt_x"/>
                                          </p:val>
                                        </p:tav>
                                        <p:tav tm="100000">
                                          <p:val>
                                            <p:strVal val="#ppt_x"/>
                                          </p:val>
                                        </p:tav>
                                      </p:tavLst>
                                    </p:anim>
                                    <p:anim calcmode="lin" valueType="num">
                                      <p:cBhvr>
                                        <p:cTn id="47" dur="500" fill="hold"/>
                                        <p:tgtEl>
                                          <p:spTgt spid="61">
                                            <p:txEl>
                                              <p:pRg st="6" end="6"/>
                                            </p:txEl>
                                          </p:spTgt>
                                        </p:tgtEl>
                                        <p:attrNameLst>
                                          <p:attrName>ppt_y</p:attrName>
                                        </p:attrNameLst>
                                      </p:cBhvr>
                                      <p:tavLst>
                                        <p:tav tm="0">
                                          <p:val>
                                            <p:strVal val="#ppt_y+.1"/>
                                          </p:val>
                                        </p:tav>
                                        <p:tav tm="100000">
                                          <p:val>
                                            <p:strVal val="#ppt_y"/>
                                          </p:val>
                                        </p:tav>
                                      </p:tavLst>
                                    </p:anim>
                                  </p:childTnLst>
                                </p:cTn>
                              </p:par>
                            </p:childTnLst>
                          </p:cTn>
                        </p:par>
                        <p:par>
                          <p:cTn id="48" fill="hold">
                            <p:stCondLst>
                              <p:cond delay="4000"/>
                            </p:stCondLst>
                            <p:childTnLst>
                              <p:par>
                                <p:cTn id="49" presetID="42" presetClass="entr" presetSubtype="0" fill="hold" nodeType="afterEffect">
                                  <p:stCondLst>
                                    <p:cond delay="0"/>
                                  </p:stCondLst>
                                  <p:childTnLst>
                                    <p:set>
                                      <p:cBhvr>
                                        <p:cTn id="50" dur="1" fill="hold">
                                          <p:stCondLst>
                                            <p:cond delay="0"/>
                                          </p:stCondLst>
                                        </p:cTn>
                                        <p:tgtEl>
                                          <p:spTgt spid="61">
                                            <p:txEl>
                                              <p:pRg st="7" end="7"/>
                                            </p:txEl>
                                          </p:spTgt>
                                        </p:tgtEl>
                                        <p:attrNameLst>
                                          <p:attrName>style.visibility</p:attrName>
                                        </p:attrNameLst>
                                      </p:cBhvr>
                                      <p:to>
                                        <p:strVal val="visible"/>
                                      </p:to>
                                    </p:set>
                                    <p:animEffect transition="in" filter="fade">
                                      <p:cBhvr>
                                        <p:cTn id="51" dur="500"/>
                                        <p:tgtEl>
                                          <p:spTgt spid="61">
                                            <p:txEl>
                                              <p:pRg st="7" end="7"/>
                                            </p:txEl>
                                          </p:spTgt>
                                        </p:tgtEl>
                                      </p:cBhvr>
                                    </p:animEffect>
                                    <p:anim calcmode="lin" valueType="num">
                                      <p:cBhvr>
                                        <p:cTn id="52" dur="500" fill="hold"/>
                                        <p:tgtEl>
                                          <p:spTgt spid="61">
                                            <p:txEl>
                                              <p:pRg st="7" end="7"/>
                                            </p:txEl>
                                          </p:spTgt>
                                        </p:tgtEl>
                                        <p:attrNameLst>
                                          <p:attrName>ppt_x</p:attrName>
                                        </p:attrNameLst>
                                      </p:cBhvr>
                                      <p:tavLst>
                                        <p:tav tm="0">
                                          <p:val>
                                            <p:strVal val="#ppt_x"/>
                                          </p:val>
                                        </p:tav>
                                        <p:tav tm="100000">
                                          <p:val>
                                            <p:strVal val="#ppt_x"/>
                                          </p:val>
                                        </p:tav>
                                      </p:tavLst>
                                    </p:anim>
                                    <p:anim calcmode="lin" valueType="num">
                                      <p:cBhvr>
                                        <p:cTn id="53" dur="500" fill="hold"/>
                                        <p:tgtEl>
                                          <p:spTgt spid="6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file"/>
          </p:cNvPr>
          <p:cNvSpPr/>
          <p:nvPr/>
        </p:nvSpPr>
        <p:spPr>
          <a:xfrm>
            <a:off x="1214382" y="1142972"/>
            <a:ext cx="16716492" cy="750099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E8D1"/>
        </a:solidFill>
        <a:effectLst/>
      </p:bgPr>
    </p:bg>
    <p:spTree>
      <p:nvGrpSpPr>
        <p:cNvPr id="1" name=""/>
        <p:cNvGrpSpPr/>
        <p:nvPr/>
      </p:nvGrpSpPr>
      <p:grpSpPr>
        <a:xfrm>
          <a:off x="0" y="0"/>
          <a:ext cx="0" cy="0"/>
          <a:chOff x="0" y="0"/>
          <a:chExt cx="0" cy="0"/>
        </a:xfrm>
      </p:grpSpPr>
      <p:sp>
        <p:nvSpPr>
          <p:cNvPr id="2" name="Freeform 2"/>
          <p:cNvSpPr/>
          <p:nvPr/>
        </p:nvSpPr>
        <p:spPr>
          <a:xfrm rot="-2614800">
            <a:off x="14764770" y="6117796"/>
            <a:ext cx="6098288" cy="6281008"/>
          </a:xfrm>
          <a:custGeom>
            <a:avLst/>
            <a:gdLst/>
            <a:ahLst/>
            <a:cxnLst/>
            <a:rect l="l" t="t" r="r" b="b"/>
            <a:pathLst>
              <a:path w="6098288" h="6281008">
                <a:moveTo>
                  <a:pt x="0" y="0"/>
                </a:moveTo>
                <a:lnTo>
                  <a:pt x="6098288" y="0"/>
                </a:lnTo>
                <a:lnTo>
                  <a:pt x="6098288" y="6281008"/>
                </a:lnTo>
                <a:lnTo>
                  <a:pt x="0" y="628100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64219">
            <a:off x="1107023" y="905825"/>
            <a:ext cx="16584225" cy="8540876"/>
          </a:xfrm>
          <a:custGeom>
            <a:avLst/>
            <a:gdLst/>
            <a:ahLst/>
            <a:cxnLst/>
            <a:rect l="l" t="t" r="r" b="b"/>
            <a:pathLst>
              <a:path w="16584225" h="8540876">
                <a:moveTo>
                  <a:pt x="0" y="0"/>
                </a:moveTo>
                <a:lnTo>
                  <a:pt x="16584225" y="0"/>
                </a:lnTo>
                <a:lnTo>
                  <a:pt x="16584225" y="8540876"/>
                </a:lnTo>
                <a:lnTo>
                  <a:pt x="0" y="854087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5400000">
            <a:off x="-4289958" y="-1177301"/>
            <a:ext cx="10193173" cy="7413217"/>
          </a:xfrm>
          <a:custGeom>
            <a:avLst/>
            <a:gdLst/>
            <a:ahLst/>
            <a:cxnLst/>
            <a:rect l="l" t="t" r="r" b="b"/>
            <a:pathLst>
              <a:path w="10193173" h="7413217">
                <a:moveTo>
                  <a:pt x="0" y="0"/>
                </a:moveTo>
                <a:lnTo>
                  <a:pt x="10193173" y="0"/>
                </a:lnTo>
                <a:lnTo>
                  <a:pt x="10193173" y="7413217"/>
                </a:lnTo>
                <a:lnTo>
                  <a:pt x="0" y="741321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flipH="1">
            <a:off x="3719697" y="4881301"/>
            <a:ext cx="2358686" cy="3343499"/>
          </a:xfrm>
          <a:custGeom>
            <a:avLst/>
            <a:gdLst/>
            <a:ahLst/>
            <a:cxnLst/>
            <a:rect l="l" t="t" r="r" b="b"/>
            <a:pathLst>
              <a:path w="2659194" h="3769477">
                <a:moveTo>
                  <a:pt x="2659195" y="0"/>
                </a:moveTo>
                <a:lnTo>
                  <a:pt x="0" y="0"/>
                </a:lnTo>
                <a:lnTo>
                  <a:pt x="0" y="3769477"/>
                </a:lnTo>
                <a:lnTo>
                  <a:pt x="2659195" y="3769477"/>
                </a:lnTo>
                <a:lnTo>
                  <a:pt x="2659195"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Freeform 6"/>
          <p:cNvSpPr/>
          <p:nvPr/>
        </p:nvSpPr>
        <p:spPr>
          <a:xfrm rot="1780249">
            <a:off x="2715015" y="1388239"/>
            <a:ext cx="2200258" cy="2184257"/>
          </a:xfrm>
          <a:custGeom>
            <a:avLst/>
            <a:gdLst/>
            <a:ahLst/>
            <a:cxnLst/>
            <a:rect l="l" t="t" r="r" b="b"/>
            <a:pathLst>
              <a:path w="2200258" h="2184257">
                <a:moveTo>
                  <a:pt x="0" y="0"/>
                </a:moveTo>
                <a:lnTo>
                  <a:pt x="2200259" y="0"/>
                </a:lnTo>
                <a:lnTo>
                  <a:pt x="2200259" y="2184256"/>
                </a:lnTo>
                <a:lnTo>
                  <a:pt x="0" y="218425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 name="Freeform 9"/>
          <p:cNvSpPr/>
          <p:nvPr/>
        </p:nvSpPr>
        <p:spPr>
          <a:xfrm rot="-537755">
            <a:off x="1706823" y="6011938"/>
            <a:ext cx="1821690" cy="2408485"/>
          </a:xfrm>
          <a:custGeom>
            <a:avLst/>
            <a:gdLst/>
            <a:ahLst/>
            <a:cxnLst/>
            <a:rect l="l" t="t" r="r" b="b"/>
            <a:pathLst>
              <a:path w="1821690" h="2408485">
                <a:moveTo>
                  <a:pt x="0" y="0"/>
                </a:moveTo>
                <a:lnTo>
                  <a:pt x="1821691" y="0"/>
                </a:lnTo>
                <a:lnTo>
                  <a:pt x="1821691" y="2408485"/>
                </a:lnTo>
                <a:lnTo>
                  <a:pt x="0" y="240848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0" name="Freeform 10"/>
          <p:cNvSpPr/>
          <p:nvPr/>
        </p:nvSpPr>
        <p:spPr>
          <a:xfrm>
            <a:off x="2579910" y="6360255"/>
            <a:ext cx="2190327" cy="2895864"/>
          </a:xfrm>
          <a:custGeom>
            <a:avLst/>
            <a:gdLst/>
            <a:ahLst/>
            <a:cxnLst/>
            <a:rect l="l" t="t" r="r" b="b"/>
            <a:pathLst>
              <a:path w="2469385" h="3264811">
                <a:moveTo>
                  <a:pt x="0" y="0"/>
                </a:moveTo>
                <a:lnTo>
                  <a:pt x="2469384" y="0"/>
                </a:lnTo>
                <a:lnTo>
                  <a:pt x="2469384" y="3264811"/>
                </a:lnTo>
                <a:lnTo>
                  <a:pt x="0" y="3264811"/>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1" name="Rectangle 10"/>
          <p:cNvSpPr/>
          <p:nvPr/>
        </p:nvSpPr>
        <p:spPr>
          <a:xfrm>
            <a:off x="6487160" y="1436778"/>
            <a:ext cx="10290228" cy="7478970"/>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Khi người lao động thất nghiệp, bị mất thu nhập, đời sống gặp nhiều khó khăn. Bảo hiểm thất nghiệp sẽ giúp người lao động vượt qua các khó khăn đó. </a:t>
            </a:r>
            <a:endParaRPr lang="vi-VN" sz="4000" smtClean="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4000" smtClean="0">
                <a:latin typeface="Arial" panose="020B0604020202020204" pitchFamily="34" charset="0"/>
                <a:cs typeface="Arial" panose="020B0604020202020204" pitchFamily="34" charset="0"/>
              </a:rPr>
              <a:t>Các cơ </a:t>
            </a:r>
            <a:r>
              <a:rPr lang="vi-VN" sz="4000">
                <a:latin typeface="Arial" panose="020B0604020202020204" pitchFamily="34" charset="0"/>
                <a:cs typeface="Arial" panose="020B0604020202020204" pitchFamily="34" charset="0"/>
              </a:rPr>
              <a:t>quan bảo hiểm thất nghiệp còn tư vấn cho người lao động, hỗ trợ học nghề và tìm việc làm mới,... giải quyết được phần nào khó khăn cho người lao động.</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82684106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left)">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E8D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xmlns="" val="0"/>
              </a:ext>
            </a:extLst>
          </a:blip>
          <a:srcRect l="22623" r="8000"/>
          <a:stretch/>
        </p:blipFill>
        <p:spPr>
          <a:xfrm>
            <a:off x="381000" y="495300"/>
            <a:ext cx="7825564" cy="7315200"/>
          </a:xfrm>
          <a:prstGeom prst="rect">
            <a:avLst/>
          </a:prstGeom>
          <a:noFill/>
          <a:ln>
            <a:noFill/>
          </a:ln>
        </p:spPr>
      </p:pic>
      <p:pic>
        <p:nvPicPr>
          <p:cNvPr id="8" name="Picture 7"/>
          <p:cNvPicPr>
            <a:picLocks noChangeAspect="1"/>
          </p:cNvPicPr>
          <p:nvPr/>
        </p:nvPicPr>
        <p:blipFill rotWithShape="1">
          <a:blip r:embed="rId3">
            <a:extLst>
              <a:ext uri="{28A0092B-C50C-407E-A947-70E740481C1C}">
                <a14:useLocalDpi xmlns:a14="http://schemas.microsoft.com/office/drawing/2010/main" xmlns="" val="0"/>
              </a:ext>
            </a:extLst>
          </a:blip>
          <a:srcRect l="13216" r="3472"/>
          <a:stretch/>
        </p:blipFill>
        <p:spPr>
          <a:xfrm>
            <a:off x="8686800" y="495300"/>
            <a:ext cx="9144000" cy="7315200"/>
          </a:xfrm>
          <a:prstGeom prst="rect">
            <a:avLst/>
          </a:prstGeom>
          <a:noFill/>
          <a:ln>
            <a:noFill/>
          </a:ln>
        </p:spPr>
      </p:pic>
      <p:sp>
        <p:nvSpPr>
          <p:cNvPr id="12" name="Rectangle 11"/>
          <p:cNvSpPr/>
          <p:nvPr/>
        </p:nvSpPr>
        <p:spPr>
          <a:xfrm>
            <a:off x="1676400" y="8072120"/>
            <a:ext cx="15468600" cy="1664879"/>
          </a:xfrm>
          <a:prstGeom prst="rect">
            <a:avLst/>
          </a:prstGeom>
        </p:spPr>
        <p:txBody>
          <a:bodyPr wrap="square">
            <a:spAutoFit/>
          </a:bodyPr>
          <a:lstStyle/>
          <a:p>
            <a:pPr algn="ctr">
              <a:lnSpc>
                <a:spcPct val="150000"/>
              </a:lnSpc>
            </a:pPr>
            <a:r>
              <a:rPr lang="vi-VN" sz="3600" i="1">
                <a:solidFill>
                  <a:srgbClr val="1658AF"/>
                </a:solidFill>
              </a:rPr>
              <a:t>Bảo hiểm thất nghiệp </a:t>
            </a:r>
            <a:r>
              <a:rPr lang="vi-VN" sz="3600" i="1" smtClean="0">
                <a:solidFill>
                  <a:srgbClr val="1658AF"/>
                </a:solidFill>
              </a:rPr>
              <a:t>đảm </a:t>
            </a:r>
            <a:r>
              <a:rPr lang="vi-VN" sz="3600" i="1">
                <a:solidFill>
                  <a:srgbClr val="1658AF"/>
                </a:solidFill>
              </a:rPr>
              <a:t>bảo những quyền lợi mà người lao động khi tham gia bảo hiểm xã hội được hưởng khi thất nghiệp</a:t>
            </a:r>
            <a:endParaRPr lang="en-US" sz="3600" i="1">
              <a:solidFill>
                <a:srgbClr val="1658AF"/>
              </a:solidFill>
            </a:endParaRPr>
          </a:p>
        </p:txBody>
      </p:sp>
    </p:spTree>
    <p:extLst>
      <p:ext uri="{BB962C8B-B14F-4D97-AF65-F5344CB8AC3E}">
        <p14:creationId xmlns:p14="http://schemas.microsoft.com/office/powerpoint/2010/main" xmlns="" val="15057576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out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90636" flipH="1">
            <a:off x="-1697775" y="-2153905"/>
            <a:ext cx="8763000" cy="5562878"/>
          </a:xfrm>
          <a:custGeom>
            <a:avLst/>
            <a:gdLst/>
            <a:ahLst/>
            <a:cxnLst/>
            <a:rect l="l" t="t" r="r" b="b"/>
            <a:pathLst>
              <a:path w="10818229" h="7867803">
                <a:moveTo>
                  <a:pt x="10818229" y="0"/>
                </a:moveTo>
                <a:lnTo>
                  <a:pt x="0" y="0"/>
                </a:lnTo>
                <a:lnTo>
                  <a:pt x="0" y="7867802"/>
                </a:lnTo>
                <a:lnTo>
                  <a:pt x="10818229" y="7867802"/>
                </a:lnTo>
                <a:lnTo>
                  <a:pt x="10818229"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7" name="TextBox 16"/>
          <p:cNvSpPr txBox="1"/>
          <p:nvPr/>
        </p:nvSpPr>
        <p:spPr>
          <a:xfrm>
            <a:off x="304800" y="429790"/>
            <a:ext cx="5181600" cy="769441"/>
          </a:xfrm>
          <a:prstGeom prst="rect">
            <a:avLst/>
          </a:prstGeom>
          <a:noFill/>
        </p:spPr>
        <p:txBody>
          <a:bodyPr wrap="square" rtlCol="0">
            <a:spAutoFit/>
          </a:bodyPr>
          <a:lstStyle/>
          <a:p>
            <a:pPr algn="ctr"/>
            <a:r>
              <a:rPr lang="vi-VN" sz="4400" b="1" smtClean="0">
                <a:solidFill>
                  <a:schemeClr val="bg1"/>
                </a:solidFill>
                <a:latin typeface="Arial" panose="020B0604020202020204" pitchFamily="34" charset="0"/>
                <a:cs typeface="Arial" panose="020B0604020202020204" pitchFamily="34" charset="0"/>
              </a:rPr>
              <a:t>Bài 3 (SHS - tr.28)</a:t>
            </a:r>
          </a:p>
        </p:txBody>
      </p:sp>
      <p:sp>
        <p:nvSpPr>
          <p:cNvPr id="3" name="Rectangle 2"/>
          <p:cNvSpPr/>
          <p:nvPr/>
        </p:nvSpPr>
        <p:spPr>
          <a:xfrm>
            <a:off x="1538416" y="1897204"/>
            <a:ext cx="12818958" cy="646331"/>
          </a:xfrm>
          <a:prstGeom prst="rect">
            <a:avLst/>
          </a:prstGeom>
        </p:spPr>
        <p:txBody>
          <a:bodyPr wrap="none">
            <a:spAutoFit/>
          </a:bodyPr>
          <a:lstStyle/>
          <a:p>
            <a:r>
              <a:rPr lang="vi-VN" sz="3600">
                <a:solidFill>
                  <a:srgbClr val="1658AF"/>
                </a:solidFill>
              </a:rPr>
              <a:t>Em hãy nhận xét việc làm của các tổ chức, cá nhân dưới đây.</a:t>
            </a:r>
            <a:endParaRPr lang="en-US" sz="3600">
              <a:solidFill>
                <a:srgbClr val="1658AF"/>
              </a:solidFill>
            </a:endParaRPr>
          </a:p>
        </p:txBody>
      </p:sp>
      <p:sp>
        <p:nvSpPr>
          <p:cNvPr id="14" name="Rectangle 13"/>
          <p:cNvSpPr/>
          <p:nvPr/>
        </p:nvSpPr>
        <p:spPr>
          <a:xfrm>
            <a:off x="1538416" y="2705840"/>
            <a:ext cx="15606584" cy="3313664"/>
          </a:xfrm>
          <a:prstGeom prst="rect">
            <a:avLst/>
          </a:prstGeom>
        </p:spPr>
        <p:txBody>
          <a:bodyPr wrap="square">
            <a:spAutoFit/>
          </a:bodyPr>
          <a:lstStyle/>
          <a:p>
            <a:pPr marL="742950" indent="-742950" algn="just">
              <a:lnSpc>
                <a:spcPct val="150000"/>
              </a:lnSpc>
              <a:buAutoNum type="alphaLcParenR"/>
            </a:pPr>
            <a:r>
              <a:rPr lang="vi-VN" sz="3600" smtClean="0"/>
              <a:t>Xã A sử dụng kinh phí ngân sách nhà nước tổ chức hai khóa dạy nghề mây tre đan xuất khẩu nhằm giải quyết việc làm cho người lao động tại địa phương. Sau đó các học viên này vẫn không có việc làm vì không có bất cứ một dự án sản xuất mây tre nào được tổ chức tại địa phương.</a:t>
            </a:r>
          </a:p>
        </p:txBody>
      </p:sp>
      <p:sp>
        <p:nvSpPr>
          <p:cNvPr id="5" name="Rectangle 4"/>
          <p:cNvSpPr/>
          <p:nvPr/>
        </p:nvSpPr>
        <p:spPr>
          <a:xfrm>
            <a:off x="1528256" y="6134100"/>
            <a:ext cx="15606584" cy="3416320"/>
          </a:xfrm>
          <a:prstGeom prst="rect">
            <a:avLst/>
          </a:prstGeom>
        </p:spPr>
        <p:txBody>
          <a:bodyPr wrap="square">
            <a:spAutoFit/>
          </a:bodyPr>
          <a:lstStyle/>
          <a:p>
            <a:pPr marL="742950" lvl="0" indent="-742950" algn="just">
              <a:lnSpc>
                <a:spcPct val="150000"/>
              </a:lnSpc>
              <a:buFont typeface="+mj-lt"/>
              <a:buAutoNum type="alphaLcParenR" startAt="2"/>
            </a:pPr>
            <a:r>
              <a:rPr lang="vi-VN" sz="3600">
                <a:solidFill>
                  <a:prstClr val="black"/>
                </a:solidFill>
              </a:rPr>
              <a:t>Khi tỉ lệ thất nghiệp tăng cao, chính quyền xã X đã đến từng hộ gia đình thống kê số người thất nghiệp để tìm giải pháp kiểm soát và kiềm chế thất nghiệp, nhưng một số gia đình không hợp tác vì cho rằng Nhà nước không thể giải quyết được vấn đề này.</a:t>
            </a:r>
            <a:endParaRPr lang="en-US" sz="3600">
              <a:solidFill>
                <a:prstClr val="black"/>
              </a:solidFill>
            </a:endParaRPr>
          </a:p>
        </p:txBody>
      </p:sp>
    </p:spTree>
    <p:extLst>
      <p:ext uri="{BB962C8B-B14F-4D97-AF65-F5344CB8AC3E}">
        <p14:creationId xmlns:p14="http://schemas.microsoft.com/office/powerpoint/2010/main" xmlns="" val="3801989988"/>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anim calcmode="lin" valueType="num">
                                      <p:cBhvr>
                                        <p:cTn id="24" dur="500" fill="hold"/>
                                        <p:tgtEl>
                                          <p:spTgt spid="5"/>
                                        </p:tgtEl>
                                        <p:attrNameLst>
                                          <p:attrName>ppt_x</p:attrName>
                                        </p:attrNameLst>
                                      </p:cBhvr>
                                      <p:tavLst>
                                        <p:tav tm="0">
                                          <p:val>
                                            <p:strVal val="#ppt_x"/>
                                          </p:val>
                                        </p:tav>
                                        <p:tav tm="100000">
                                          <p:val>
                                            <p:strVal val="#ppt_x"/>
                                          </p:val>
                                        </p:tav>
                                      </p:tavLst>
                                    </p:anim>
                                    <p:anim calcmode="lin" valueType="num">
                                      <p:cBhvr>
                                        <p:cTn id="25"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P spid="1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1EC"/>
        </a:solidFill>
        <a:effectLst/>
      </p:bgPr>
    </p:bg>
    <p:spTree>
      <p:nvGrpSpPr>
        <p:cNvPr id="1" name=""/>
        <p:cNvGrpSpPr/>
        <p:nvPr/>
      </p:nvGrpSpPr>
      <p:grpSpPr>
        <a:xfrm>
          <a:off x="0" y="0"/>
          <a:ext cx="0" cy="0"/>
          <a:chOff x="0" y="0"/>
          <a:chExt cx="0" cy="0"/>
        </a:xfrm>
      </p:grpSpPr>
      <p:grpSp>
        <p:nvGrpSpPr>
          <p:cNvPr id="2" name="Group 2"/>
          <p:cNvGrpSpPr/>
          <p:nvPr/>
        </p:nvGrpSpPr>
        <p:grpSpPr>
          <a:xfrm>
            <a:off x="0" y="8479825"/>
            <a:ext cx="18288000" cy="1423600"/>
            <a:chOff x="0" y="0"/>
            <a:chExt cx="6554006" cy="510186"/>
          </a:xfrm>
        </p:grpSpPr>
        <p:sp>
          <p:nvSpPr>
            <p:cNvPr id="3" name="Freeform 3"/>
            <p:cNvSpPr/>
            <p:nvPr/>
          </p:nvSpPr>
          <p:spPr>
            <a:xfrm>
              <a:off x="0" y="0"/>
              <a:ext cx="6554006" cy="510186"/>
            </a:xfrm>
            <a:custGeom>
              <a:avLst/>
              <a:gdLst/>
              <a:ahLst/>
              <a:cxnLst/>
              <a:rect l="l" t="t" r="r" b="b"/>
              <a:pathLst>
                <a:path w="6554006" h="510186">
                  <a:moveTo>
                    <a:pt x="0" y="0"/>
                  </a:moveTo>
                  <a:lnTo>
                    <a:pt x="6554006" y="0"/>
                  </a:lnTo>
                  <a:lnTo>
                    <a:pt x="6554006" y="510186"/>
                  </a:lnTo>
                  <a:lnTo>
                    <a:pt x="0" y="510186"/>
                  </a:lnTo>
                  <a:close/>
                </a:path>
              </a:pathLst>
            </a:custGeom>
            <a:solidFill>
              <a:srgbClr val="FDA72A"/>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rot="5400000">
            <a:off x="11768148" y="1919613"/>
            <a:ext cx="8954953" cy="8954953"/>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47625">
              <a:solidFill>
                <a:srgbClr val="121212"/>
              </a:solidFill>
            </a:ln>
          </p:spPr>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1960"/>
                </a:lnSpc>
              </a:pPr>
              <a:endParaRPr/>
            </a:p>
          </p:txBody>
        </p:sp>
      </p:grpSp>
      <p:sp>
        <p:nvSpPr>
          <p:cNvPr id="8" name="Freeform 8"/>
          <p:cNvSpPr/>
          <p:nvPr/>
        </p:nvSpPr>
        <p:spPr>
          <a:xfrm flipH="1">
            <a:off x="11232858" y="3082432"/>
            <a:ext cx="7353870" cy="6578371"/>
          </a:xfrm>
          <a:custGeom>
            <a:avLst/>
            <a:gdLst/>
            <a:ahLst/>
            <a:cxnLst/>
            <a:rect l="l" t="t" r="r" b="b"/>
            <a:pathLst>
              <a:path w="7353870" h="6578371">
                <a:moveTo>
                  <a:pt x="7353870" y="0"/>
                </a:moveTo>
                <a:lnTo>
                  <a:pt x="0" y="0"/>
                </a:lnTo>
                <a:lnTo>
                  <a:pt x="0" y="6578371"/>
                </a:lnTo>
                <a:lnTo>
                  <a:pt x="7353870" y="6578371"/>
                </a:lnTo>
                <a:lnTo>
                  <a:pt x="735387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Freeform 9"/>
          <p:cNvSpPr/>
          <p:nvPr/>
        </p:nvSpPr>
        <p:spPr>
          <a:xfrm rot="-8324539">
            <a:off x="15600871" y="-659113"/>
            <a:ext cx="2819895" cy="3077266"/>
          </a:xfrm>
          <a:custGeom>
            <a:avLst/>
            <a:gdLst/>
            <a:ahLst/>
            <a:cxnLst/>
            <a:rect l="l" t="t" r="r" b="b"/>
            <a:pathLst>
              <a:path w="2819895" h="3077266">
                <a:moveTo>
                  <a:pt x="0" y="0"/>
                </a:moveTo>
                <a:lnTo>
                  <a:pt x="2819895" y="0"/>
                </a:lnTo>
                <a:lnTo>
                  <a:pt x="2819895" y="3077266"/>
                </a:lnTo>
                <a:lnTo>
                  <a:pt x="0" y="307726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p:cNvSpPr/>
          <p:nvPr/>
        </p:nvSpPr>
        <p:spPr>
          <a:xfrm rot="-3112578">
            <a:off x="11612019" y="935962"/>
            <a:ext cx="1486885" cy="1622593"/>
          </a:xfrm>
          <a:custGeom>
            <a:avLst/>
            <a:gdLst/>
            <a:ahLst/>
            <a:cxnLst/>
            <a:rect l="l" t="t" r="r" b="b"/>
            <a:pathLst>
              <a:path w="1486885" h="1622593">
                <a:moveTo>
                  <a:pt x="0" y="0"/>
                </a:moveTo>
                <a:lnTo>
                  <a:pt x="1486885" y="0"/>
                </a:lnTo>
                <a:lnTo>
                  <a:pt x="1486885" y="1622593"/>
                </a:lnTo>
                <a:lnTo>
                  <a:pt x="0" y="162259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TextBox 11"/>
          <p:cNvSpPr txBox="1"/>
          <p:nvPr/>
        </p:nvSpPr>
        <p:spPr>
          <a:xfrm>
            <a:off x="1289863" y="1879645"/>
            <a:ext cx="8776176" cy="1350563"/>
          </a:xfrm>
          <a:prstGeom prst="rect">
            <a:avLst/>
          </a:prstGeom>
        </p:spPr>
        <p:txBody>
          <a:bodyPr lIns="0" tIns="0" rIns="0" bIns="0" rtlCol="0" anchor="t">
            <a:spAutoFit/>
          </a:bodyPr>
          <a:lstStyle/>
          <a:p>
            <a:pPr>
              <a:lnSpc>
                <a:spcPts val="10389"/>
              </a:lnSpc>
            </a:pPr>
            <a:r>
              <a:rPr lang="vi-VN" sz="12000" b="1" spc="-865" smtClean="0">
                <a:latin typeface="Arial" panose="020B0604020202020204" pitchFamily="34" charset="0"/>
                <a:cs typeface="Arial" panose="020B0604020202020204" pitchFamily="34" charset="0"/>
              </a:rPr>
              <a:t>BÀI 4:</a:t>
            </a:r>
            <a:endParaRPr lang="en-US" sz="12000" b="1" spc="-865">
              <a:latin typeface="Arial" panose="020B0604020202020204" pitchFamily="34" charset="0"/>
              <a:cs typeface="Arial" panose="020B0604020202020204" pitchFamily="34" charset="0"/>
            </a:endParaRPr>
          </a:p>
        </p:txBody>
      </p:sp>
      <p:sp>
        <p:nvSpPr>
          <p:cNvPr id="12" name="TextBox 12"/>
          <p:cNvSpPr txBox="1"/>
          <p:nvPr/>
        </p:nvSpPr>
        <p:spPr>
          <a:xfrm>
            <a:off x="1289863" y="4638786"/>
            <a:ext cx="10754730" cy="1216230"/>
          </a:xfrm>
          <a:prstGeom prst="rect">
            <a:avLst/>
          </a:prstGeom>
        </p:spPr>
        <p:txBody>
          <a:bodyPr wrap="square" lIns="0" tIns="0" rIns="0" bIns="0" rtlCol="0" anchor="t">
            <a:spAutoFit/>
          </a:bodyPr>
          <a:lstStyle/>
          <a:p>
            <a:pPr marL="0" lvl="0" indent="0">
              <a:lnSpc>
                <a:spcPts val="8701"/>
              </a:lnSpc>
            </a:pPr>
            <a:r>
              <a:rPr lang="vi-VN" sz="12400" b="1" spc="-795" smtClean="0">
                <a:solidFill>
                  <a:srgbClr val="1658AF"/>
                </a:solidFill>
                <a:latin typeface="Arial" panose="020B0604020202020204" pitchFamily="34" charset="0"/>
                <a:cs typeface="Arial" panose="020B0604020202020204" pitchFamily="34" charset="0"/>
              </a:rPr>
              <a:t>THẤT NGHIỆP</a:t>
            </a:r>
            <a:endParaRPr lang="en-US" sz="12400" b="1" spc="-795">
              <a:solidFill>
                <a:srgbClr val="1658AF"/>
              </a:solidFill>
              <a:latin typeface="Arial" panose="020B0604020202020204" pitchFamily="34" charset="0"/>
              <a:cs typeface="Arial" panose="020B0604020202020204" pitchFamily="34" charset="0"/>
            </a:endParaRPr>
          </a:p>
        </p:txBody>
      </p:sp>
    </p:spTree>
  </p:cSld>
  <p:clrMapOvr>
    <a:masterClrMapping/>
  </p:clrMapOvr>
  <p:transition spd="med">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p:nvPr/>
        </p:nvGrpSpPr>
        <p:grpSpPr>
          <a:xfrm>
            <a:off x="-1219200" y="262437"/>
            <a:ext cx="20111270" cy="230414"/>
            <a:chOff x="0" y="0"/>
            <a:chExt cx="5296795" cy="104849"/>
          </a:xfrm>
        </p:grpSpPr>
        <p:sp>
          <p:nvSpPr>
            <p:cNvPr id="11" name="Freeform 11"/>
            <p:cNvSpPr/>
            <p:nvPr/>
          </p:nvSpPr>
          <p:spPr>
            <a:xfrm>
              <a:off x="0" y="0"/>
              <a:ext cx="5296795" cy="104849"/>
            </a:xfrm>
            <a:custGeom>
              <a:avLst/>
              <a:gdLst/>
              <a:ahLst/>
              <a:cxnLst/>
              <a:rect l="l" t="t" r="r" b="b"/>
              <a:pathLst>
                <a:path w="5296795" h="104849">
                  <a:moveTo>
                    <a:pt x="0" y="0"/>
                  </a:moveTo>
                  <a:lnTo>
                    <a:pt x="5296795" y="0"/>
                  </a:lnTo>
                  <a:lnTo>
                    <a:pt x="5296795" y="104849"/>
                  </a:lnTo>
                  <a:lnTo>
                    <a:pt x="0" y="104849"/>
                  </a:lnTo>
                  <a:close/>
                </a:path>
              </a:pathLst>
            </a:custGeom>
            <a:solidFill>
              <a:srgbClr val="F6AD13"/>
            </a:soli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16" name="TextBox 15"/>
          <p:cNvSpPr txBox="1"/>
          <p:nvPr/>
        </p:nvSpPr>
        <p:spPr>
          <a:xfrm>
            <a:off x="849692" y="689838"/>
            <a:ext cx="3901449" cy="646331"/>
          </a:xfrm>
          <a:prstGeom prst="rect">
            <a:avLst/>
          </a:prstGeom>
          <a:noFill/>
        </p:spPr>
        <p:txBody>
          <a:bodyPr wrap="square" rtlCol="0">
            <a:spAutoFit/>
          </a:bodyPr>
          <a:lstStyle/>
          <a:p>
            <a:r>
              <a:rPr lang="vi-VN" sz="3600" b="1" smtClean="0">
                <a:solidFill>
                  <a:srgbClr val="1658AF"/>
                </a:solidFill>
                <a:latin typeface="Arial" panose="020B0604020202020204" pitchFamily="34" charset="0"/>
                <a:cs typeface="Arial" panose="020B0604020202020204" pitchFamily="34" charset="0"/>
              </a:rPr>
              <a:t>Trường hợp a:</a:t>
            </a:r>
            <a:endParaRPr lang="en-US" sz="3600" b="1">
              <a:solidFill>
                <a:srgbClr val="1658AF"/>
              </a:solidFill>
              <a:latin typeface="Arial" panose="020B0604020202020204" pitchFamily="34" charset="0"/>
              <a:cs typeface="Arial" panose="020B0604020202020204" pitchFamily="34" charset="0"/>
            </a:endParaRPr>
          </a:p>
        </p:txBody>
      </p:sp>
      <p:sp>
        <p:nvSpPr>
          <p:cNvPr id="17" name="Rectangle 16"/>
          <p:cNvSpPr/>
          <p:nvPr/>
        </p:nvSpPr>
        <p:spPr>
          <a:xfrm>
            <a:off x="849692" y="1350038"/>
            <a:ext cx="7458656" cy="2585323"/>
          </a:xfrm>
          <a:prstGeom prst="rect">
            <a:avLst/>
          </a:prstGeom>
        </p:spPr>
        <p:txBody>
          <a:bodyPr wrap="square">
            <a:spAutoFit/>
          </a:bodyPr>
          <a:lstStyle/>
          <a:p>
            <a:pPr algn="just">
              <a:lnSpc>
                <a:spcPct val="150000"/>
              </a:lnSpc>
            </a:pPr>
            <a:r>
              <a:rPr lang="vi-VN" sz="3600">
                <a:latin typeface="Arial" panose="020B0604020202020204" pitchFamily="34" charset="0"/>
                <a:cs typeface="Arial" panose="020B0604020202020204" pitchFamily="34" charset="0"/>
              </a:rPr>
              <a:t>Việc làm của chính quyền xã X chưa phù hợp, không bám sát với tình hình thực tế tại địa phương.</a:t>
            </a:r>
            <a:endParaRPr lang="en-US" sz="3600">
              <a:latin typeface="Arial" panose="020B0604020202020204" pitchFamily="34" charset="0"/>
              <a:cs typeface="Arial" panose="020B0604020202020204" pitchFamily="34" charset="0"/>
            </a:endParaRPr>
          </a:p>
        </p:txBody>
      </p:sp>
      <p:sp>
        <p:nvSpPr>
          <p:cNvPr id="18" name="Right Arrow 17"/>
          <p:cNvSpPr/>
          <p:nvPr/>
        </p:nvSpPr>
        <p:spPr>
          <a:xfrm>
            <a:off x="8672953" y="2271282"/>
            <a:ext cx="753471" cy="57975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96109" y="1350038"/>
            <a:ext cx="7772400" cy="2585323"/>
          </a:xfrm>
          <a:prstGeom prst="rect">
            <a:avLst/>
          </a:prstGeom>
        </p:spPr>
        <p:txBody>
          <a:bodyPr wrap="square">
            <a:spAutoFit/>
          </a:bodyPr>
          <a:lstStyle/>
          <a:p>
            <a:pPr algn="just">
              <a:lnSpc>
                <a:spcPct val="150000"/>
              </a:lnSpc>
            </a:pPr>
            <a:r>
              <a:rPr lang="vi-VN" sz="3600" smtClean="0">
                <a:latin typeface="Arial" panose="020B0604020202020204" pitchFamily="34" charset="0"/>
                <a:cs typeface="Arial" panose="020B0604020202020204" pitchFamily="34" charset="0"/>
              </a:rPr>
              <a:t>Gây </a:t>
            </a:r>
            <a:r>
              <a:rPr lang="vi-VN" sz="3600">
                <a:latin typeface="Arial" panose="020B0604020202020204" pitchFamily="34" charset="0"/>
                <a:cs typeface="Arial" panose="020B0604020202020204" pitchFamily="34" charset="0"/>
              </a:rPr>
              <a:t>lãng phí ngân sách nhà nước; </a:t>
            </a:r>
            <a:r>
              <a:rPr lang="vi-VN" sz="3600" smtClean="0">
                <a:latin typeface="Arial" panose="020B0604020202020204" pitchFamily="34" charset="0"/>
                <a:cs typeface="Arial" panose="020B0604020202020204" pitchFamily="34" charset="0"/>
              </a:rPr>
              <a:t>tiêu tốn thời </a:t>
            </a:r>
            <a:r>
              <a:rPr lang="vi-VN" sz="3600">
                <a:latin typeface="Arial" panose="020B0604020202020204" pitchFamily="34" charset="0"/>
                <a:cs typeface="Arial" panose="020B0604020202020204" pitchFamily="34" charset="0"/>
              </a:rPr>
              <a:t>gian, công sức học tập của người lao </a:t>
            </a:r>
            <a:r>
              <a:rPr lang="vi-VN" sz="3600" smtClean="0">
                <a:latin typeface="Arial" panose="020B0604020202020204" pitchFamily="34" charset="0"/>
                <a:cs typeface="Arial" panose="020B0604020202020204" pitchFamily="34" charset="0"/>
              </a:rPr>
              <a:t>động.</a:t>
            </a:r>
            <a:endParaRPr lang="en-US" sz="3600">
              <a:latin typeface="Arial" panose="020B0604020202020204" pitchFamily="34" charset="0"/>
              <a:cs typeface="Arial" panose="020B0604020202020204" pitchFamily="34" charset="0"/>
            </a:endParaRPr>
          </a:p>
        </p:txBody>
      </p:sp>
      <p:sp>
        <p:nvSpPr>
          <p:cNvPr id="20" name="TextBox 19"/>
          <p:cNvSpPr txBox="1"/>
          <p:nvPr/>
        </p:nvSpPr>
        <p:spPr>
          <a:xfrm>
            <a:off x="824292" y="4272566"/>
            <a:ext cx="3901449" cy="646331"/>
          </a:xfrm>
          <a:prstGeom prst="rect">
            <a:avLst/>
          </a:prstGeom>
          <a:noFill/>
        </p:spPr>
        <p:txBody>
          <a:bodyPr wrap="square" rtlCol="0">
            <a:spAutoFit/>
          </a:bodyPr>
          <a:lstStyle/>
          <a:p>
            <a:r>
              <a:rPr lang="vi-VN" sz="3600" b="1" smtClean="0">
                <a:solidFill>
                  <a:srgbClr val="1658AF"/>
                </a:solidFill>
                <a:latin typeface="Arial" panose="020B0604020202020204" pitchFamily="34" charset="0"/>
                <a:cs typeface="Arial" panose="020B0604020202020204" pitchFamily="34" charset="0"/>
              </a:rPr>
              <a:t>Trường hợp b:</a:t>
            </a:r>
            <a:endParaRPr lang="en-US" sz="3600" b="1">
              <a:solidFill>
                <a:srgbClr val="1658AF"/>
              </a:solidFill>
              <a:latin typeface="Arial" panose="020B0604020202020204" pitchFamily="34" charset="0"/>
              <a:cs typeface="Arial" panose="020B0604020202020204" pitchFamily="34" charset="0"/>
            </a:endParaRPr>
          </a:p>
        </p:txBody>
      </p:sp>
      <p:sp>
        <p:nvSpPr>
          <p:cNvPr id="21" name="Rectangle 20"/>
          <p:cNvSpPr/>
          <p:nvPr/>
        </p:nvSpPr>
        <p:spPr>
          <a:xfrm>
            <a:off x="963494" y="4926517"/>
            <a:ext cx="16605015" cy="507831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3600"/>
              <a:t>Hành động của chính quyền xã X là đúng, thể hiện tốt vai trò của chính quyền địa phương trong việc trong việc kiểm soát và kiềm chế thất nghiệp.</a:t>
            </a:r>
          </a:p>
          <a:p>
            <a:pPr marL="571500" indent="-571500" algn="just">
              <a:lnSpc>
                <a:spcPct val="150000"/>
              </a:lnSpc>
              <a:buFont typeface="Wingdings" panose="05000000000000000000" pitchFamily="2" charset="2"/>
              <a:buChar char="§"/>
            </a:pPr>
            <a:r>
              <a:rPr lang="vi-VN" sz="3600" smtClean="0"/>
              <a:t>Hành </a:t>
            </a:r>
            <a:r>
              <a:rPr lang="vi-VN" sz="3600"/>
              <a:t>động không hợp tác của một số hộ dân là sai, những hộ dân này chưa hiểu rõ về vai trò của nhà nước trong việc giải quyết tình trạng thất nghiệp →</a:t>
            </a:r>
            <a:r>
              <a:rPr lang="vi-VN" sz="3600" smtClean="0"/>
              <a:t> chính </a:t>
            </a:r>
            <a:r>
              <a:rPr lang="vi-VN" sz="3600"/>
              <a:t>quyền xã X cần tăng cường </a:t>
            </a:r>
            <a:r>
              <a:rPr lang="vi-VN" sz="3600" smtClean="0"/>
              <a:t>công </a:t>
            </a:r>
            <a:r>
              <a:rPr lang="vi-VN" sz="3600"/>
              <a:t>tác tuyên truyền, để người dân trong xã hiểu rõ hơn về các chủ trương, chính sách.</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par>
                          <p:cTn id="15" fill="hold">
                            <p:stCondLst>
                              <p:cond delay="500"/>
                            </p:stCondLst>
                            <p:childTnLst>
                              <p:par>
                                <p:cTn id="16" presetID="12" presetClass="entr" presetSubtype="8"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p:tgtEl>
                                          <p:spTgt spid="18"/>
                                        </p:tgtEl>
                                        <p:attrNameLst>
                                          <p:attrName>ppt_x</p:attrName>
                                        </p:attrNameLst>
                                      </p:cBhvr>
                                      <p:tavLst>
                                        <p:tav tm="0">
                                          <p:val>
                                            <p:strVal val="#ppt_x-#ppt_w*1.125000"/>
                                          </p:val>
                                        </p:tav>
                                        <p:tav tm="100000">
                                          <p:val>
                                            <p:strVal val="#ppt_x"/>
                                          </p:val>
                                        </p:tav>
                                      </p:tavLst>
                                    </p:anim>
                                    <p:animEffect transition="in" filter="wipe(right)">
                                      <p:cBhvr>
                                        <p:cTn id="19" dur="500"/>
                                        <p:tgtEl>
                                          <p:spTgt spid="18"/>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5" fill="hold" nodeType="clickEffect">
                                  <p:stCondLst>
                                    <p:cond delay="0"/>
                                  </p:stCondLst>
                                  <p:childTnLst>
                                    <p:set>
                                      <p:cBhvr>
                                        <p:cTn id="34" dur="1" fill="hold">
                                          <p:stCondLst>
                                            <p:cond delay="0"/>
                                          </p:stCondLst>
                                        </p:cTn>
                                        <p:tgtEl>
                                          <p:spTgt spid="21">
                                            <p:txEl>
                                              <p:pRg st="0" end="0"/>
                                            </p:txEl>
                                          </p:spTgt>
                                        </p:tgtEl>
                                        <p:attrNameLst>
                                          <p:attrName>style.visibility</p:attrName>
                                        </p:attrNameLst>
                                      </p:cBhvr>
                                      <p:to>
                                        <p:strVal val="visible"/>
                                      </p:to>
                                    </p:set>
                                    <p:animEffect transition="in" filter="blinds(vertical)">
                                      <p:cBhvr>
                                        <p:cTn id="35" dur="500"/>
                                        <p:tgtEl>
                                          <p:spTgt spid="21">
                                            <p:txEl>
                                              <p:pRg st="0" end="0"/>
                                            </p:txEl>
                                          </p:spTgt>
                                        </p:tgtEl>
                                      </p:cBhvr>
                                    </p:animEffect>
                                  </p:childTnLst>
                                </p:cTn>
                              </p:par>
                              <p:par>
                                <p:cTn id="36" presetID="3" presetClass="entr" presetSubtype="5" fill="hold" nodeType="withEffect">
                                  <p:stCondLst>
                                    <p:cond delay="0"/>
                                  </p:stCondLst>
                                  <p:childTnLst>
                                    <p:set>
                                      <p:cBhvr>
                                        <p:cTn id="37" dur="1" fill="hold">
                                          <p:stCondLst>
                                            <p:cond delay="0"/>
                                          </p:stCondLst>
                                        </p:cTn>
                                        <p:tgtEl>
                                          <p:spTgt spid="21">
                                            <p:txEl>
                                              <p:pRg st="1" end="1"/>
                                            </p:txEl>
                                          </p:spTgt>
                                        </p:tgtEl>
                                        <p:attrNameLst>
                                          <p:attrName>style.visibility</p:attrName>
                                        </p:attrNameLst>
                                      </p:cBhvr>
                                      <p:to>
                                        <p:strVal val="visible"/>
                                      </p:to>
                                    </p:set>
                                    <p:animEffect transition="in" filter="blinds(vertical)">
                                      <p:cBhvr>
                                        <p:cTn id="38"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animBg="1"/>
      <p:bldP spid="19"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149718"/>
            <a:ext cx="18288000" cy="109728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037247" y="1035587"/>
            <a:ext cx="6191477" cy="6169446"/>
          </a:xfrm>
          <a:prstGeom prst="rect">
            <a:avLst/>
          </a:prstGeom>
        </p:spPr>
      </p:pic>
      <p:pic>
        <p:nvPicPr>
          <p:cNvPr id="7" name="Nhac-nen-ai-la-trieu-phu-www_nhacchuongvui_com">
            <a:hlinkClick r:id="" action="ppaction://media"/>
          </p:cNvPr>
          <p:cNvPicPr>
            <a:picLocks noChangeAspect="1"/>
          </p:cNvPicPr>
          <p:nvPr>
            <a:videoFile r:link="rId1"/>
            <p:extLst>
              <p:ext uri="{DAA4B4D4-6D71-4841-9C94-3DE7FCFB9230}">
                <p14:media xmlns:p14="http://schemas.microsoft.com/office/powerpoint/2010/main" xmlns="" r:embed="rId6"/>
              </p:ext>
            </p:extLst>
          </p:nvPr>
        </p:nvPicPr>
        <p:blipFill>
          <a:blip r:embed="rId7"/>
          <a:stretch>
            <a:fillRect/>
          </a:stretch>
        </p:blipFill>
        <p:spPr>
          <a:xfrm>
            <a:off x="18567095" y="124628"/>
            <a:ext cx="842333" cy="842333"/>
          </a:xfrm>
          <a:prstGeom prst="rect">
            <a:avLst/>
          </a:prstGeom>
        </p:spPr>
      </p:pic>
    </p:spTree>
    <p:extLst>
      <p:ext uri="{BB962C8B-B14F-4D97-AF65-F5344CB8AC3E}">
        <p14:creationId xmlns:p14="http://schemas.microsoft.com/office/powerpoint/2010/main" xmlns="" val="3279846347"/>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49247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16359" y="2068256"/>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30017" y="768545"/>
            <a:ext cx="16308287" cy="25023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920864" y="1408980"/>
            <a:ext cx="14446271" cy="916276"/>
          </a:xfrm>
          <a:prstGeom prst="rect">
            <a:avLst/>
          </a:prstGeom>
          <a:noFill/>
        </p:spPr>
        <p:txBody>
          <a:bodyPr wrap="square" rtlCol="0">
            <a:spAutoFit/>
          </a:bodyPr>
          <a:lstStyle/>
          <a:p>
            <a:pPr algn="ctr">
              <a:lnSpc>
                <a:spcPct val="150000"/>
              </a:lnSpc>
              <a:defRPr/>
            </a:pPr>
            <a:r>
              <a:rPr lang="en-US" sz="4000" b="1" err="1">
                <a:solidFill>
                  <a:prstClr val="white"/>
                </a:solidFill>
                <a:latin typeface="Arial" panose="020B0604020202020204" pitchFamily="34" charset="0"/>
                <a:cs typeface="Arial" panose="020B0604020202020204" pitchFamily="34" charset="0"/>
                <a:sym typeface="Arial"/>
              </a:rPr>
              <a:t>Câu</a:t>
            </a:r>
            <a:r>
              <a:rPr lang="en-US" sz="4000" b="1">
                <a:solidFill>
                  <a:prstClr val="white"/>
                </a:solidFill>
                <a:latin typeface="Arial" panose="020B0604020202020204" pitchFamily="34" charset="0"/>
                <a:cs typeface="Arial" panose="020B0604020202020204" pitchFamily="34" charset="0"/>
                <a:sym typeface="Arial"/>
              </a:rPr>
              <a:t> </a:t>
            </a:r>
            <a:r>
              <a:rPr lang="vi-VN" sz="4000" b="1" smtClean="0">
                <a:solidFill>
                  <a:prstClr val="white"/>
                </a:solidFill>
                <a:latin typeface="Arial" panose="020B0604020202020204" pitchFamily="34" charset="0"/>
                <a:cs typeface="Arial" panose="020B0604020202020204" pitchFamily="34" charset="0"/>
                <a:sym typeface="Arial"/>
              </a:rPr>
              <a:t>1</a:t>
            </a:r>
            <a:r>
              <a:rPr lang="en-US" sz="4000" b="1" smtClean="0">
                <a:solidFill>
                  <a:prstClr val="white"/>
                </a:solidFill>
                <a:latin typeface="Arial" panose="020B0604020202020204" pitchFamily="34" charset="0"/>
                <a:cs typeface="Arial" panose="020B0604020202020204" pitchFamily="34" charset="0"/>
                <a:sym typeface="Arial"/>
              </a:rPr>
              <a:t>:</a:t>
            </a:r>
            <a:r>
              <a:rPr lang="vi-VN" sz="4000" b="1" smtClean="0">
                <a:solidFill>
                  <a:prstClr val="white"/>
                </a:solidFill>
                <a:latin typeface="Arial" panose="020B0604020202020204" pitchFamily="34" charset="0"/>
                <a:cs typeface="Arial" panose="020B0604020202020204" pitchFamily="34" charset="0"/>
                <a:sym typeface="Arial"/>
              </a:rPr>
              <a:t> </a:t>
            </a:r>
            <a:r>
              <a:rPr lang="vi-VN" sz="4000" smtClean="0">
                <a:solidFill>
                  <a:prstClr val="white"/>
                </a:solidFill>
                <a:latin typeface="Arial" panose="020B0604020202020204" pitchFamily="34" charset="0"/>
                <a:cs typeface="Arial" panose="020B0604020202020204" pitchFamily="34" charset="0"/>
                <a:sym typeface="Arial"/>
              </a:rPr>
              <a:t>Thất nghiệp là gì?</a:t>
            </a:r>
            <a:endParaRPr lang="en-US" sz="4000" dirty="0">
              <a:solidFill>
                <a:prstClr val="white"/>
              </a:solidFill>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767494" y="6620575"/>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9084161" y="656706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914103" y="6705826"/>
            <a:ext cx="7797359" cy="1754326"/>
          </a:xfrm>
          <a:prstGeom prst="rect">
            <a:avLst/>
          </a:prstGeom>
          <a:noFill/>
        </p:spPr>
        <p:txBody>
          <a:bodyPr wrap="square" rtlCol="0">
            <a:spAutoFit/>
          </a:bodyPr>
          <a:lstStyle/>
          <a:p>
            <a:pPr marL="514376" indent="-514376" algn="just">
              <a:buClr>
                <a:prstClr val="white"/>
              </a:buClr>
              <a:buFont typeface="Wingdings" panose="05000000000000000000" pitchFamily="2" charset="2"/>
              <a:buChar char="w"/>
              <a:defRPr/>
            </a:pPr>
            <a:r>
              <a:rPr lang="en-US" sz="36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en-US" sz="36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3600">
                <a:solidFill>
                  <a:schemeClr val="bg1"/>
                </a:solidFill>
                <a:latin typeface="Arial" panose="020B0604020202020204" pitchFamily="34" charset="0"/>
                <a:cs typeface="Arial" panose="020B0604020202020204" pitchFamily="34" charset="0"/>
              </a:rPr>
              <a:t>Là tình trạng người lao động mong muốn có việc làm nhưng chưa tìm được việc làm.</a:t>
            </a:r>
            <a:endParaRPr lang="en-US" sz="36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9214165" y="6645428"/>
            <a:ext cx="7734866" cy="1537793"/>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en-US" sz="40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t>
            </a:r>
            <a:r>
              <a:rPr lang="vi-VN" sz="40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3600">
                <a:solidFill>
                  <a:schemeClr val="bg1"/>
                </a:solidFill>
                <a:latin typeface="Arial" panose="020B0604020202020204" pitchFamily="34" charset="0"/>
                <a:cs typeface="Arial" panose="020B0604020202020204" pitchFamily="34" charset="0"/>
              </a:rPr>
              <a:t>Là tình trạng công việc ùn ứ không có người giải quyết</a:t>
            </a:r>
            <a:r>
              <a:rPr lang="en-US" sz="3600" smtClean="0">
                <a:solidFill>
                  <a:schemeClr val="bg1"/>
                </a:solidFill>
                <a:latin typeface="Arial" panose="020B0604020202020204" pitchFamily="34" charset="0"/>
                <a:cs typeface="Arial" panose="020B0604020202020204" pitchFamily="34" charset="0"/>
              </a:rPr>
              <a:t>.</a:t>
            </a:r>
            <a:r>
              <a:rPr lang="en-US" sz="360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36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773248" y="4027481"/>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9084161" y="4021629"/>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919857" y="4069305"/>
            <a:ext cx="7791605" cy="1754326"/>
          </a:xfrm>
          <a:prstGeom prst="rect">
            <a:avLst/>
          </a:prstGeom>
          <a:noFill/>
        </p:spPr>
        <p:txBody>
          <a:bodyPr wrap="square" rtlCol="0">
            <a:spAutoFit/>
          </a:bodyPr>
          <a:lstStyle/>
          <a:p>
            <a:pPr marL="514376" indent="-514376" algn="just">
              <a:buClr>
                <a:prstClr val="white"/>
              </a:buClr>
              <a:buFont typeface="Wingdings" panose="05000000000000000000" pitchFamily="2" charset="2"/>
              <a:buChar char="w"/>
              <a:defRPr/>
            </a:pPr>
            <a:r>
              <a:rPr lang="en-US" sz="360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en-US" sz="36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t>
            </a:r>
            <a:r>
              <a:rPr lang="vi-VN" sz="36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3600">
                <a:solidFill>
                  <a:schemeClr val="bg1"/>
                </a:solidFill>
                <a:latin typeface="Arial" panose="020B0604020202020204" pitchFamily="34" charset="0"/>
                <a:cs typeface="Arial" panose="020B0604020202020204" pitchFamily="34" charset="0"/>
              </a:rPr>
              <a:t>Là tình trạng người trong độ tuổi lao động tìm được việc làm phù hợp cho bản thân mình.  </a:t>
            </a:r>
            <a:r>
              <a:rPr lang="en-US" sz="360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36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9188765" y="4114723"/>
            <a:ext cx="7982474" cy="1754326"/>
          </a:xfrm>
          <a:prstGeom prst="rect">
            <a:avLst/>
          </a:prstGeom>
          <a:noFill/>
        </p:spPr>
        <p:txBody>
          <a:bodyPr wrap="square" rtlCol="0">
            <a:spAutoFit/>
          </a:bodyPr>
          <a:lstStyle/>
          <a:p>
            <a:pPr marL="514376" indent="-514376" algn="just">
              <a:buClr>
                <a:prstClr val="white"/>
              </a:buClr>
              <a:buFont typeface="Wingdings" panose="05000000000000000000" pitchFamily="2" charset="2"/>
              <a:buChar char="w"/>
              <a:defRPr/>
            </a:pPr>
            <a:r>
              <a:rPr lang="en-US" sz="360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36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t>
            </a:r>
            <a:r>
              <a:rPr lang="vi-VN" sz="36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3600">
                <a:solidFill>
                  <a:schemeClr val="bg1"/>
                </a:solidFill>
                <a:latin typeface="Arial" panose="020B0604020202020204" pitchFamily="34" charset="0"/>
                <a:cs typeface="Arial" panose="020B0604020202020204" pitchFamily="34" charset="0"/>
              </a:rPr>
              <a:t>Là tình trạng người dân đều đem sức lao động của mình cống hiến vì sự phát triển chung của xã hội. </a:t>
            </a:r>
            <a:r>
              <a:rPr lang="en-US" sz="360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36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8288002" y="1295792"/>
            <a:ext cx="731046" cy="731046"/>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videoFile r:link="rId1"/>
            <p:extLst>
              <p:ext uri="{DAA4B4D4-6D71-4841-9C94-3DE7FCFB9230}">
                <p14:media xmlns:p14="http://schemas.microsoft.com/office/powerpoint/2010/main" xmlns="" r:embed="rId6"/>
              </p:ext>
            </p:extLst>
          </p:nvPr>
        </p:nvPicPr>
        <p:blipFill>
          <a:blip r:embed="rId5" cstate="print"/>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videoFile r:link="rId1"/>
            <p:extLst>
              <p:ext uri="{DAA4B4D4-6D71-4841-9C94-3DE7FCFB9230}">
                <p14:media xmlns:p14="http://schemas.microsoft.com/office/powerpoint/2010/main" xmlns="" r:embed="rId7"/>
              </p:ext>
            </p:extLst>
          </p:nvPr>
        </p:nvPicPr>
        <p:blipFill>
          <a:blip r:embed="rId5" cstate="print"/>
          <a:stretch>
            <a:fillRect/>
          </a:stretch>
        </p:blipFill>
        <p:spPr>
          <a:xfrm>
            <a:off x="18304358" y="3111236"/>
            <a:ext cx="731046" cy="731046"/>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videoFile r:link="rId1"/>
            <p:extLst>
              <p:ext uri="{DAA4B4D4-6D71-4841-9C94-3DE7FCFB9230}">
                <p14:media xmlns:p14="http://schemas.microsoft.com/office/powerpoint/2010/main" xmlns="" r:embed="rId8"/>
              </p:ext>
            </p:extLst>
          </p:nvPr>
        </p:nvPicPr>
        <p:blipFill>
          <a:blip r:embed="rId5" cstate="print"/>
          <a:stretch>
            <a:fillRect/>
          </a:stretch>
        </p:blipFill>
        <p:spPr>
          <a:xfrm>
            <a:off x="18304358" y="3945620"/>
            <a:ext cx="731046" cy="731046"/>
          </a:xfrm>
          <a:prstGeom prst="rect">
            <a:avLst/>
          </a:prstGeom>
        </p:spPr>
      </p:pic>
    </p:spTree>
    <p:extLst>
      <p:ext uri="{BB962C8B-B14F-4D97-AF65-F5344CB8AC3E}">
        <p14:creationId xmlns:p14="http://schemas.microsoft.com/office/powerpoint/2010/main" xmlns="" val="261355396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endCondLst>
                    <p:cond evt="onStopAudio" delay="0">
                      <p:tgtEl>
                        <p:sldTgt/>
                      </p:tgtEl>
                    </p:cond>
                  </p:endCondLst>
                </p:cTn>
                <p:tgtEl>
                  <p:spTgt spid="38"/>
                </p:tgtEl>
              </p:cMediaNode>
            </p:vide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video>
              <p:cMediaNode vol="80000">
                <p:cTn id="185" fill="hold" display="0">
                  <p:stCondLst>
                    <p:cond delay="indefinite"/>
                  </p:stCondLst>
                  <p:endCondLst>
                    <p:cond evt="onStopAudio" delay="0">
                      <p:tgtEl>
                        <p:sldTgt/>
                      </p:tgtEl>
                    </p:cond>
                  </p:endCondLst>
                </p:cTn>
                <p:tgtEl>
                  <p:spTgt spid="39"/>
                </p:tgtEl>
              </p:cMediaNode>
            </p:video>
            <p:video>
              <p:cMediaNode vol="80000">
                <p:cTn id="186" fill="hold" display="0">
                  <p:stCondLst>
                    <p:cond delay="indefinite"/>
                  </p:stCondLst>
                  <p:endCondLst>
                    <p:cond evt="onStopAudio" delay="0">
                      <p:tgtEl>
                        <p:sldTgt/>
                      </p:tgtEl>
                    </p:cond>
                  </p:endCondLst>
                </p:cTn>
                <p:tgtEl>
                  <p:spTgt spid="40"/>
                </p:tgtEl>
              </p:cMediaNode>
            </p:video>
            <p:video>
              <p:cMediaNode vol="80000">
                <p:cTn id="187" fill="hold" display="0">
                  <p:stCondLst>
                    <p:cond delay="indefinite"/>
                  </p:stCondLst>
                  <p:endCondLst>
                    <p:cond evt="onStopAudio" delay="0">
                      <p:tgtEl>
                        <p:sldTgt/>
                      </p:tgtEl>
                    </p:cond>
                  </p:endCondLst>
                </p:cTn>
                <p:tgtEl>
                  <p:spTgt spid="41"/>
                </p:tgtEl>
              </p:cMediaNode>
            </p:vide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49247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16359" y="2068256"/>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30017" y="768545"/>
            <a:ext cx="16308287" cy="25023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920864" y="1426404"/>
            <a:ext cx="14446271" cy="916276"/>
          </a:xfrm>
          <a:prstGeom prst="rect">
            <a:avLst/>
          </a:prstGeom>
          <a:noFill/>
        </p:spPr>
        <p:txBody>
          <a:bodyPr wrap="square" rtlCol="0">
            <a:spAutoFit/>
          </a:bodyPr>
          <a:lstStyle/>
          <a:p>
            <a:pPr algn="ctr">
              <a:lnSpc>
                <a:spcPct val="150000"/>
              </a:lnSpc>
              <a:defRPr/>
            </a:pPr>
            <a:r>
              <a:rPr lang="en-US" sz="4000" b="1" err="1">
                <a:solidFill>
                  <a:prstClr val="white"/>
                </a:solidFill>
                <a:latin typeface="Arial" panose="020B0604020202020204" pitchFamily="34" charset="0"/>
                <a:cs typeface="Arial" panose="020B0604020202020204" pitchFamily="34" charset="0"/>
                <a:sym typeface="Arial"/>
              </a:rPr>
              <a:t>Câu</a:t>
            </a:r>
            <a:r>
              <a:rPr lang="en-US" sz="4000" b="1">
                <a:solidFill>
                  <a:prstClr val="white"/>
                </a:solidFill>
                <a:latin typeface="Arial" panose="020B0604020202020204" pitchFamily="34" charset="0"/>
                <a:cs typeface="Arial" panose="020B0604020202020204" pitchFamily="34" charset="0"/>
                <a:sym typeface="Arial"/>
              </a:rPr>
              <a:t> </a:t>
            </a:r>
            <a:r>
              <a:rPr lang="vi-VN" sz="4000" b="1" smtClean="0">
                <a:solidFill>
                  <a:prstClr val="white"/>
                </a:solidFill>
                <a:latin typeface="Arial" panose="020B0604020202020204" pitchFamily="34" charset="0"/>
                <a:cs typeface="Arial" panose="020B0604020202020204" pitchFamily="34" charset="0"/>
                <a:sym typeface="Arial"/>
              </a:rPr>
              <a:t>2</a:t>
            </a:r>
            <a:r>
              <a:rPr lang="en-US" sz="4000" b="1" smtClean="0">
                <a:solidFill>
                  <a:prstClr val="white"/>
                </a:solidFill>
                <a:latin typeface="Arial" panose="020B0604020202020204" pitchFamily="34" charset="0"/>
                <a:cs typeface="Arial" panose="020B0604020202020204" pitchFamily="34" charset="0"/>
                <a:sym typeface="Arial"/>
              </a:rPr>
              <a:t>:</a:t>
            </a:r>
            <a:r>
              <a:rPr lang="vi-VN" sz="4000" b="1" smtClean="0">
                <a:solidFill>
                  <a:prstClr val="white"/>
                </a:solidFill>
                <a:latin typeface="Arial" panose="020B0604020202020204" pitchFamily="34" charset="0"/>
                <a:cs typeface="Arial" panose="020B0604020202020204" pitchFamily="34" charset="0"/>
                <a:sym typeface="Arial"/>
              </a:rPr>
              <a:t> </a:t>
            </a:r>
            <a:r>
              <a:rPr lang="en-US" sz="4000">
                <a:solidFill>
                  <a:schemeClr val="bg1"/>
                </a:solidFill>
                <a:latin typeface="Arial" panose="020B0604020202020204" pitchFamily="34" charset="0"/>
                <a:cs typeface="Arial" panose="020B0604020202020204" pitchFamily="34" charset="0"/>
              </a:rPr>
              <a:t>Tình trạng thất nghiệp để lại các hậu quả gì cho xã hội</a:t>
            </a:r>
            <a:r>
              <a:rPr lang="en-US" sz="4000" smtClean="0">
                <a:solidFill>
                  <a:schemeClr val="bg1"/>
                </a:solidFill>
                <a:latin typeface="Arial" panose="020B0604020202020204" pitchFamily="34" charset="0"/>
                <a:cs typeface="Arial" panose="020B0604020202020204" pitchFamily="34" charset="0"/>
              </a:rPr>
              <a:t>?</a:t>
            </a:r>
            <a:endParaRPr lang="en-US" sz="400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9084161" y="6583268"/>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773248" y="4001237"/>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9255830" y="6703933"/>
            <a:ext cx="7791605" cy="169277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schemeClr val="bg1"/>
                </a:solidFill>
                <a:latin typeface="Arial" panose="020B0604020202020204" pitchFamily="34" charset="0"/>
                <a:cs typeface="Arial" panose="020B0604020202020204" pitchFamily="34" charset="0"/>
                <a:sym typeface="Arial"/>
              </a:rPr>
              <a:t>G</a:t>
            </a:r>
            <a:r>
              <a:rPr lang="en-US" sz="4000" smtClean="0">
                <a:solidFill>
                  <a:schemeClr val="bg1"/>
                </a:solidFill>
                <a:latin typeface="Arial" panose="020B0604020202020204" pitchFamily="34" charset="0"/>
                <a:cs typeface="Arial" panose="020B0604020202020204" pitchFamily="34" charset="0"/>
              </a:rPr>
              <a:t>ây </a:t>
            </a:r>
            <a:r>
              <a:rPr lang="en-US" sz="4000">
                <a:solidFill>
                  <a:schemeClr val="bg1"/>
                </a:solidFill>
                <a:latin typeface="Arial" panose="020B0604020202020204" pitchFamily="34" charset="0"/>
                <a:cs typeface="Arial" panose="020B0604020202020204" pitchFamily="34" charset="0"/>
              </a:rPr>
              <a:t>ảnh hưởng đối với các chuỗi cung ứng toàn quốc</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928177" y="4100625"/>
            <a:ext cx="7682422" cy="169277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en-US" sz="40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t>
            </a:r>
            <a:r>
              <a:rPr lang="vi-VN" sz="40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4000">
                <a:solidFill>
                  <a:schemeClr val="bg1"/>
                </a:solidFill>
                <a:latin typeface="Arial" panose="020B0604020202020204" pitchFamily="34" charset="0"/>
                <a:cs typeface="Arial" panose="020B0604020202020204" pitchFamily="34" charset="0"/>
              </a:rPr>
              <a:t>chỉ ảnh hưởng đến người lao động </a:t>
            </a:r>
            <a:r>
              <a:rPr lang="en-US" sz="400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9084161" y="4001237"/>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773248" y="6579921"/>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9255831" y="4087689"/>
            <a:ext cx="7584370" cy="169277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40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t>
            </a:r>
            <a:r>
              <a:rPr lang="vi-VN" sz="40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Chỉ ảnh hưởng trực tiếp tới Nhà nước</a:t>
            </a:r>
            <a:r>
              <a:rPr lang="en-US" sz="40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930016" y="6611209"/>
            <a:ext cx="7680583" cy="1815882"/>
          </a:xfrm>
          <a:prstGeom prst="rect">
            <a:avLst/>
          </a:prstGeom>
          <a:noFill/>
        </p:spPr>
        <p:txBody>
          <a:bodyPr wrap="square" rtlCol="0">
            <a:spAutoFit/>
          </a:bodyPr>
          <a:lstStyle/>
          <a:p>
            <a:pPr marL="514376" indent="-514376" algn="just">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en-US" sz="40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t>
            </a:r>
            <a:r>
              <a:rPr lang="vi-VN" sz="40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3600">
                <a:solidFill>
                  <a:schemeClr val="bg1"/>
                </a:solidFill>
                <a:latin typeface="Arial" panose="020B0604020202020204" pitchFamily="34" charset="0"/>
                <a:cs typeface="Arial" panose="020B0604020202020204" pitchFamily="34" charset="0"/>
                <a:sym typeface="Arial"/>
              </a:rPr>
              <a:t>Ả</a:t>
            </a:r>
            <a:r>
              <a:rPr lang="en-US" sz="3600" smtClean="0">
                <a:solidFill>
                  <a:schemeClr val="bg1"/>
                </a:solidFill>
                <a:latin typeface="Arial" panose="020B0604020202020204" pitchFamily="34" charset="0"/>
                <a:cs typeface="Arial" panose="020B0604020202020204" pitchFamily="34" charset="0"/>
              </a:rPr>
              <a:t>nh </a:t>
            </a:r>
            <a:r>
              <a:rPr lang="en-US" sz="3600">
                <a:solidFill>
                  <a:schemeClr val="bg1"/>
                </a:solidFill>
                <a:latin typeface="Arial" panose="020B0604020202020204" pitchFamily="34" charset="0"/>
                <a:cs typeface="Arial" panose="020B0604020202020204" pitchFamily="34" charset="0"/>
              </a:rPr>
              <a:t>hưởng nặng nề đối với mỗi cá nhân, với nền kinh tế và mọi mặt của đời sống </a:t>
            </a:r>
            <a:r>
              <a:rPr lang="en-US" sz="360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36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8288002" y="1295792"/>
            <a:ext cx="731046" cy="731046"/>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videoFile r:link="rId1"/>
            <p:extLst>
              <p:ext uri="{DAA4B4D4-6D71-4841-9C94-3DE7FCFB9230}">
                <p14:media xmlns:p14="http://schemas.microsoft.com/office/powerpoint/2010/main" xmlns="" r:embed="rId6"/>
              </p:ext>
            </p:extLst>
          </p:nvPr>
        </p:nvPicPr>
        <p:blipFill>
          <a:blip r:embed="rId5" cstate="print"/>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videoFile r:link="rId1"/>
            <p:extLst>
              <p:ext uri="{DAA4B4D4-6D71-4841-9C94-3DE7FCFB9230}">
                <p14:media xmlns:p14="http://schemas.microsoft.com/office/powerpoint/2010/main" xmlns="" r:embed="rId7"/>
              </p:ext>
            </p:extLst>
          </p:nvPr>
        </p:nvPicPr>
        <p:blipFill>
          <a:blip r:embed="rId5" cstate="print"/>
          <a:stretch>
            <a:fillRect/>
          </a:stretch>
        </p:blipFill>
        <p:spPr>
          <a:xfrm>
            <a:off x="18304358" y="3111236"/>
            <a:ext cx="731046" cy="731046"/>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videoFile r:link="rId1"/>
            <p:extLst>
              <p:ext uri="{DAA4B4D4-6D71-4841-9C94-3DE7FCFB9230}">
                <p14:media xmlns:p14="http://schemas.microsoft.com/office/powerpoint/2010/main" xmlns="" r:embed="rId8"/>
              </p:ext>
            </p:extLst>
          </p:nvPr>
        </p:nvPicPr>
        <p:blipFill>
          <a:blip r:embed="rId5" cstate="print"/>
          <a:stretch>
            <a:fillRect/>
          </a:stretch>
        </p:blipFill>
        <p:spPr>
          <a:xfrm>
            <a:off x="18304358" y="3945620"/>
            <a:ext cx="731046" cy="731046"/>
          </a:xfrm>
          <a:prstGeom prst="rect">
            <a:avLst/>
          </a:prstGeom>
        </p:spPr>
      </p:pic>
    </p:spTree>
    <p:extLst>
      <p:ext uri="{BB962C8B-B14F-4D97-AF65-F5344CB8AC3E}">
        <p14:creationId xmlns:p14="http://schemas.microsoft.com/office/powerpoint/2010/main" xmlns="" val="134994143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endCondLst>
                    <p:cond evt="onStopAudio" delay="0">
                      <p:tgtEl>
                        <p:sldTgt/>
                      </p:tgtEl>
                    </p:cond>
                  </p:endCondLst>
                </p:cTn>
                <p:tgtEl>
                  <p:spTgt spid="38"/>
                </p:tgtEl>
              </p:cMediaNode>
            </p:vide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video>
              <p:cMediaNode vol="80000">
                <p:cTn id="185" fill="hold" display="0">
                  <p:stCondLst>
                    <p:cond delay="indefinite"/>
                  </p:stCondLst>
                  <p:endCondLst>
                    <p:cond evt="onStopAudio" delay="0">
                      <p:tgtEl>
                        <p:sldTgt/>
                      </p:tgtEl>
                    </p:cond>
                  </p:endCondLst>
                </p:cTn>
                <p:tgtEl>
                  <p:spTgt spid="39"/>
                </p:tgtEl>
              </p:cMediaNode>
            </p:video>
            <p:video>
              <p:cMediaNode vol="80000">
                <p:cTn id="186" fill="hold" display="0">
                  <p:stCondLst>
                    <p:cond delay="indefinite"/>
                  </p:stCondLst>
                  <p:endCondLst>
                    <p:cond evt="onStopAudio" delay="0">
                      <p:tgtEl>
                        <p:sldTgt/>
                      </p:tgtEl>
                    </p:cond>
                  </p:endCondLst>
                </p:cTn>
                <p:tgtEl>
                  <p:spTgt spid="40"/>
                </p:tgtEl>
              </p:cMediaNode>
            </p:video>
            <p:video>
              <p:cMediaNode vol="80000">
                <p:cTn id="187" fill="hold" display="0">
                  <p:stCondLst>
                    <p:cond delay="indefinite"/>
                  </p:stCondLst>
                  <p:endCondLst>
                    <p:cond evt="onStopAudio" delay="0">
                      <p:tgtEl>
                        <p:sldTgt/>
                      </p:tgtEl>
                    </p:cond>
                  </p:endCondLst>
                </p:cTn>
                <p:tgtEl>
                  <p:spTgt spid="41"/>
                </p:tgtEl>
              </p:cMediaNode>
            </p:vide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49247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16359" y="2068256"/>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30017" y="768545"/>
            <a:ext cx="16308287" cy="25023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861024" y="1020842"/>
            <a:ext cx="14446271" cy="1938992"/>
          </a:xfrm>
          <a:prstGeom prst="rect">
            <a:avLst/>
          </a:prstGeom>
          <a:noFill/>
        </p:spPr>
        <p:txBody>
          <a:bodyPr wrap="square" rtlCol="0">
            <a:spAutoFit/>
          </a:bodyPr>
          <a:lstStyle/>
          <a:p>
            <a:pPr algn="ctr">
              <a:lnSpc>
                <a:spcPct val="150000"/>
              </a:lnSpc>
              <a:defRPr/>
            </a:pPr>
            <a:r>
              <a:rPr lang="en-US" sz="4000" b="1" dirty="0" err="1">
                <a:solidFill>
                  <a:prstClr val="white"/>
                </a:solidFill>
                <a:latin typeface="Arial" panose="020B0604020202020204" pitchFamily="34" charset="0"/>
                <a:cs typeface="Arial" panose="020B0604020202020204" pitchFamily="34" charset="0"/>
                <a:sym typeface="Arial"/>
              </a:rPr>
              <a:t>Câu</a:t>
            </a:r>
            <a:r>
              <a:rPr lang="en-US" sz="4000" b="1" dirty="0">
                <a:solidFill>
                  <a:prstClr val="white"/>
                </a:solidFill>
                <a:latin typeface="Arial" panose="020B0604020202020204" pitchFamily="34" charset="0"/>
                <a:cs typeface="Arial" panose="020B0604020202020204" pitchFamily="34" charset="0"/>
                <a:sym typeface="Arial"/>
              </a:rPr>
              <a:t> </a:t>
            </a:r>
            <a:r>
              <a:rPr lang="en-US" sz="4000" b="1">
                <a:solidFill>
                  <a:prstClr val="white"/>
                </a:solidFill>
                <a:latin typeface="Arial" panose="020B0604020202020204" pitchFamily="34" charset="0"/>
                <a:cs typeface="Arial" panose="020B0604020202020204" pitchFamily="34" charset="0"/>
                <a:sym typeface="Arial"/>
              </a:rPr>
              <a:t>3</a:t>
            </a:r>
            <a:r>
              <a:rPr lang="en-US" sz="4000" b="1" smtClean="0">
                <a:solidFill>
                  <a:prstClr val="white"/>
                </a:solidFill>
                <a:latin typeface="Arial" panose="020B0604020202020204" pitchFamily="34" charset="0"/>
                <a:cs typeface="Arial" panose="020B0604020202020204" pitchFamily="34" charset="0"/>
                <a:sym typeface="Arial"/>
              </a:rPr>
              <a:t>:</a:t>
            </a:r>
            <a:r>
              <a:rPr lang="vi-VN" sz="4000" b="1" smtClean="0">
                <a:solidFill>
                  <a:prstClr val="white"/>
                </a:solidFill>
                <a:latin typeface="Arial" panose="020B0604020202020204" pitchFamily="34" charset="0"/>
                <a:cs typeface="Arial" panose="020B0604020202020204" pitchFamily="34" charset="0"/>
                <a:sym typeface="Arial"/>
              </a:rPr>
              <a:t> </a:t>
            </a:r>
            <a:r>
              <a:rPr lang="vi-VN" sz="4000" smtClean="0">
                <a:solidFill>
                  <a:prstClr val="white"/>
                </a:solidFill>
                <a:latin typeface="Arial" panose="020B0604020202020204" pitchFamily="34" charset="0"/>
                <a:cs typeface="Arial" panose="020B0604020202020204" pitchFamily="34" charset="0"/>
                <a:sym typeface="Arial"/>
              </a:rPr>
              <a:t>Nguyên nhân khách quan gây ra tình trạng thất nghiệp là gì?</a:t>
            </a:r>
            <a:r>
              <a:rPr lang="vi-VN" sz="4000" b="1" smtClean="0">
                <a:solidFill>
                  <a:prstClr val="white"/>
                </a:solidFill>
                <a:latin typeface="Arial" panose="020B0604020202020204" pitchFamily="34" charset="0"/>
                <a:cs typeface="Arial" panose="020B0604020202020204" pitchFamily="34" charset="0"/>
                <a:sym typeface="Arial"/>
              </a:rPr>
              <a:t> </a:t>
            </a:r>
            <a:endParaRPr lang="en-US" sz="4000" dirty="0">
              <a:solidFill>
                <a:prstClr val="white"/>
              </a:solidFill>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9084161" y="4033681"/>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9084161" y="656706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9312569" y="4092565"/>
            <a:ext cx="7797359" cy="169277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Công ty đang làm bị thua lỗ, đóng cửa</a:t>
            </a:r>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9270707" y="6624279"/>
            <a:ext cx="7451431" cy="169277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en-US" sz="40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t>
            </a:r>
            <a:r>
              <a:rPr lang="vi-VN" sz="40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Không hài lòng với công việc hiện tại</a:t>
            </a:r>
            <a:r>
              <a:rPr lang="en-US" sz="40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prstClr val="white"/>
              </a:solidFill>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773248" y="4027481"/>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773248" y="6579921"/>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944917" y="4457545"/>
            <a:ext cx="7791605" cy="80926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en-US" sz="40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t>
            </a:r>
            <a:r>
              <a:rPr lang="vi-VN" sz="40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Bị công ty kỉ luật, sa thải</a:t>
            </a:r>
            <a:r>
              <a:rPr lang="en-US" sz="40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944917" y="7015844"/>
            <a:ext cx="7589483" cy="892552"/>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en-US" sz="40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t>
            </a:r>
            <a:r>
              <a:rPr lang="vi-VN" sz="40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Thiếu kĩ năng chuyên môn</a:t>
            </a:r>
            <a:r>
              <a:rPr lang="en-US" sz="40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prstClr val="white"/>
              </a:solidFill>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8288002" y="1295792"/>
            <a:ext cx="731046" cy="731046"/>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videoFile r:link="rId1"/>
            <p:extLst>
              <p:ext uri="{DAA4B4D4-6D71-4841-9C94-3DE7FCFB9230}">
                <p14:media xmlns:p14="http://schemas.microsoft.com/office/powerpoint/2010/main" xmlns="" r:embed="rId6"/>
              </p:ext>
            </p:extLst>
          </p:nvPr>
        </p:nvPicPr>
        <p:blipFill>
          <a:blip r:embed="rId5" cstate="print"/>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videoFile r:link="rId1"/>
            <p:extLst>
              <p:ext uri="{DAA4B4D4-6D71-4841-9C94-3DE7FCFB9230}">
                <p14:media xmlns:p14="http://schemas.microsoft.com/office/powerpoint/2010/main" xmlns="" r:embed="rId7"/>
              </p:ext>
            </p:extLst>
          </p:nvPr>
        </p:nvPicPr>
        <p:blipFill>
          <a:blip r:embed="rId5" cstate="print"/>
          <a:stretch>
            <a:fillRect/>
          </a:stretch>
        </p:blipFill>
        <p:spPr>
          <a:xfrm>
            <a:off x="18304358" y="3111236"/>
            <a:ext cx="731046" cy="731046"/>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videoFile r:link="rId1"/>
            <p:extLst>
              <p:ext uri="{DAA4B4D4-6D71-4841-9C94-3DE7FCFB9230}">
                <p14:media xmlns:p14="http://schemas.microsoft.com/office/powerpoint/2010/main" xmlns="" r:embed="rId8"/>
              </p:ext>
            </p:extLst>
          </p:nvPr>
        </p:nvPicPr>
        <p:blipFill>
          <a:blip r:embed="rId5" cstate="print"/>
          <a:stretch>
            <a:fillRect/>
          </a:stretch>
        </p:blipFill>
        <p:spPr>
          <a:xfrm>
            <a:off x="18304358" y="3945620"/>
            <a:ext cx="731046" cy="731046"/>
          </a:xfrm>
          <a:prstGeom prst="rect">
            <a:avLst/>
          </a:prstGeom>
        </p:spPr>
      </p:pic>
    </p:spTree>
    <p:extLst>
      <p:ext uri="{BB962C8B-B14F-4D97-AF65-F5344CB8AC3E}">
        <p14:creationId xmlns:p14="http://schemas.microsoft.com/office/powerpoint/2010/main" xmlns="" val="5735865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endCondLst>
                    <p:cond evt="onStopAudio" delay="0">
                      <p:tgtEl>
                        <p:sldTgt/>
                      </p:tgtEl>
                    </p:cond>
                  </p:endCondLst>
                </p:cTn>
                <p:tgtEl>
                  <p:spTgt spid="38"/>
                </p:tgtEl>
              </p:cMediaNode>
            </p:vide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video>
              <p:cMediaNode vol="80000">
                <p:cTn id="185" fill="hold" display="0">
                  <p:stCondLst>
                    <p:cond delay="indefinite"/>
                  </p:stCondLst>
                  <p:endCondLst>
                    <p:cond evt="onStopAudio" delay="0">
                      <p:tgtEl>
                        <p:sldTgt/>
                      </p:tgtEl>
                    </p:cond>
                  </p:endCondLst>
                </p:cTn>
                <p:tgtEl>
                  <p:spTgt spid="39"/>
                </p:tgtEl>
              </p:cMediaNode>
            </p:video>
            <p:video>
              <p:cMediaNode vol="80000">
                <p:cTn id="186" fill="hold" display="0">
                  <p:stCondLst>
                    <p:cond delay="indefinite"/>
                  </p:stCondLst>
                  <p:endCondLst>
                    <p:cond evt="onStopAudio" delay="0">
                      <p:tgtEl>
                        <p:sldTgt/>
                      </p:tgtEl>
                    </p:cond>
                  </p:endCondLst>
                </p:cTn>
                <p:tgtEl>
                  <p:spTgt spid="40"/>
                </p:tgtEl>
              </p:cMediaNode>
            </p:video>
            <p:video>
              <p:cMediaNode vol="80000">
                <p:cTn id="187" fill="hold" display="0">
                  <p:stCondLst>
                    <p:cond delay="indefinite"/>
                  </p:stCondLst>
                  <p:endCondLst>
                    <p:cond evt="onStopAudio" delay="0">
                      <p:tgtEl>
                        <p:sldTgt/>
                      </p:tgtEl>
                    </p:cond>
                  </p:endCondLst>
                </p:cTn>
                <p:tgtEl>
                  <p:spTgt spid="41"/>
                </p:tgtEl>
              </p:cMediaNode>
            </p:vide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49247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16359" y="2068256"/>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30017" y="768545"/>
            <a:ext cx="16308287" cy="25023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prstClr val="white"/>
              </a:solidFill>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861024" y="1061240"/>
            <a:ext cx="14446271" cy="1824923"/>
          </a:xfrm>
          <a:prstGeom prst="rect">
            <a:avLst/>
          </a:prstGeom>
          <a:noFill/>
        </p:spPr>
        <p:txBody>
          <a:bodyPr wrap="square" rtlCol="0">
            <a:spAutoFit/>
          </a:bodyPr>
          <a:lstStyle/>
          <a:p>
            <a:pPr algn="ctr">
              <a:lnSpc>
                <a:spcPct val="150000"/>
              </a:lnSpc>
              <a:defRPr/>
            </a:pPr>
            <a:r>
              <a:rPr lang="en-US" sz="4000" b="1" err="1">
                <a:solidFill>
                  <a:prstClr val="white"/>
                </a:solidFill>
                <a:latin typeface="Arial" panose="020B0604020202020204" pitchFamily="34" charset="0"/>
                <a:cs typeface="Arial" panose="020B0604020202020204" pitchFamily="34" charset="0"/>
                <a:sym typeface="Arial"/>
              </a:rPr>
              <a:t>Câu</a:t>
            </a:r>
            <a:r>
              <a:rPr lang="en-US" sz="4000" b="1">
                <a:solidFill>
                  <a:prstClr val="white"/>
                </a:solidFill>
                <a:latin typeface="Arial" panose="020B0604020202020204" pitchFamily="34" charset="0"/>
                <a:cs typeface="Arial" panose="020B0604020202020204" pitchFamily="34" charset="0"/>
                <a:sym typeface="Arial"/>
              </a:rPr>
              <a:t> </a:t>
            </a:r>
            <a:r>
              <a:rPr lang="vi-VN" sz="4000" b="1" smtClean="0">
                <a:solidFill>
                  <a:prstClr val="white"/>
                </a:solidFill>
                <a:latin typeface="Arial" panose="020B0604020202020204" pitchFamily="34" charset="0"/>
                <a:cs typeface="Arial" panose="020B0604020202020204" pitchFamily="34" charset="0"/>
                <a:sym typeface="Arial"/>
              </a:rPr>
              <a:t>4</a:t>
            </a:r>
            <a:r>
              <a:rPr lang="en-US" sz="4000" b="1" smtClean="0">
                <a:solidFill>
                  <a:prstClr val="white"/>
                </a:solidFill>
                <a:latin typeface="Arial" panose="020B0604020202020204" pitchFamily="34" charset="0"/>
                <a:cs typeface="Arial" panose="020B0604020202020204" pitchFamily="34" charset="0"/>
                <a:sym typeface="Arial"/>
              </a:rPr>
              <a:t>:</a:t>
            </a:r>
            <a:r>
              <a:rPr lang="vi-VN" sz="4000" b="1" smtClean="0">
                <a:solidFill>
                  <a:prstClr val="white"/>
                </a:solidFill>
                <a:latin typeface="Arial" panose="020B0604020202020204" pitchFamily="34" charset="0"/>
                <a:cs typeface="Arial" panose="020B0604020202020204" pitchFamily="34" charset="0"/>
                <a:sym typeface="Arial"/>
              </a:rPr>
              <a:t> </a:t>
            </a:r>
            <a:r>
              <a:rPr lang="en-US" sz="4000">
                <a:solidFill>
                  <a:schemeClr val="bg1"/>
                </a:solidFill>
                <a:latin typeface="Arial" panose="020B0604020202020204" pitchFamily="34" charset="0"/>
                <a:cs typeface="Arial" panose="020B0604020202020204" pitchFamily="34" charset="0"/>
              </a:rPr>
              <a:t>Nhà nước đã làm thế nào để tích cực thông báo đến cho người dân về diễn biến của tình trạng thất nghiệp</a:t>
            </a:r>
            <a:r>
              <a:rPr lang="en-US" sz="4000" smtClean="0">
                <a:solidFill>
                  <a:schemeClr val="bg1"/>
                </a:solidFill>
                <a:latin typeface="Arial" panose="020B0604020202020204" pitchFamily="34" charset="0"/>
                <a:cs typeface="Arial" panose="020B0604020202020204" pitchFamily="34" charset="0"/>
              </a:rPr>
              <a:t>?</a:t>
            </a:r>
            <a:endParaRPr lang="en-US" sz="400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773248" y="3999652"/>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prstClr val="white"/>
              </a:solidFill>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9084161" y="656706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prstClr val="white"/>
              </a:solidFill>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1158085" y="4033958"/>
            <a:ext cx="7791604" cy="1754326"/>
          </a:xfrm>
          <a:prstGeom prst="rect">
            <a:avLst/>
          </a:prstGeom>
          <a:noFill/>
        </p:spPr>
        <p:txBody>
          <a:bodyPr wrap="square" rtlCol="0">
            <a:spAutoFit/>
          </a:bodyPr>
          <a:lstStyle/>
          <a:p>
            <a:r>
              <a:rPr lang="en-US" sz="36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en-US" sz="36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3600">
                <a:solidFill>
                  <a:schemeClr val="bg1"/>
                </a:solidFill>
                <a:latin typeface="Arial" panose="020B0604020202020204" pitchFamily="34" charset="0"/>
                <a:cs typeface="Arial" panose="020B0604020202020204" pitchFamily="34" charset="0"/>
              </a:rPr>
              <a:t>Tích cực quan sát tình hình về việc làm và đưa ra các dự báo về các ngành nghề cho người lao động </a:t>
            </a: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9372600" y="6603075"/>
            <a:ext cx="7609843" cy="1815882"/>
          </a:xfrm>
          <a:prstGeom prst="rect">
            <a:avLst/>
          </a:prstGeom>
          <a:noFill/>
        </p:spPr>
        <p:txBody>
          <a:bodyPr wrap="square" rtlCol="0">
            <a:spAutoFit/>
          </a:bodyPr>
          <a:lstStyle/>
          <a:p>
            <a:pPr marL="514376" indent="-514376" algn="just">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en-US" sz="40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t>
            </a:r>
            <a:r>
              <a:rPr lang="vi-VN" sz="40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3600">
                <a:solidFill>
                  <a:schemeClr val="bg1"/>
                </a:solidFill>
                <a:latin typeface="Arial" panose="020B0604020202020204" pitchFamily="34" charset="0"/>
                <a:cs typeface="Arial" panose="020B0604020202020204" pitchFamily="34" charset="0"/>
              </a:rPr>
              <a:t>Hỗ trợ người lao động tìm được ra định hướng phù hợp với bản thân</a:t>
            </a:r>
            <a:r>
              <a:rPr lang="en-US" sz="360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36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9084161" y="4001237"/>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prstClr val="white"/>
              </a:solidFill>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773248" y="6579921"/>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prstClr val="white"/>
              </a:solidFill>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9372600" y="4105864"/>
            <a:ext cx="7609843" cy="1754326"/>
          </a:xfrm>
          <a:prstGeom prst="rect">
            <a:avLst/>
          </a:prstGeom>
          <a:noFill/>
        </p:spPr>
        <p:txBody>
          <a:bodyPr wrap="square" rtlCol="0">
            <a:spAutoFit/>
          </a:bodyPr>
          <a:lstStyle/>
          <a:p>
            <a:pPr marL="514376" indent="-514376" algn="just">
              <a:buClr>
                <a:prstClr val="white"/>
              </a:buClr>
              <a:buFont typeface="Wingdings" panose="05000000000000000000" pitchFamily="2" charset="2"/>
              <a:buChar char="w"/>
              <a:defRPr/>
            </a:pPr>
            <a:r>
              <a:rPr lang="en-US" sz="360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36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t>
            </a:r>
            <a:r>
              <a:rPr lang="vi-VN" sz="36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3600">
                <a:solidFill>
                  <a:schemeClr val="bg1"/>
                </a:solidFill>
                <a:latin typeface="Arial" panose="020B0604020202020204" pitchFamily="34" charset="0"/>
                <a:cs typeface="Arial" panose="020B0604020202020204" pitchFamily="34" charset="0"/>
              </a:rPr>
              <a:t>Tập trung đầu tư cho các ngành nghề đang mang lại nguồn lợi kinh tế lớn </a:t>
            </a:r>
            <a:r>
              <a:rPr lang="en-US" sz="360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36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1158085" y="6607130"/>
            <a:ext cx="7376314" cy="1815882"/>
          </a:xfrm>
          <a:prstGeom prst="rect">
            <a:avLst/>
          </a:prstGeom>
          <a:noFill/>
        </p:spPr>
        <p:txBody>
          <a:bodyPr wrap="square" rtlCol="0">
            <a:spAutoFit/>
          </a:bodyPr>
          <a:lstStyle/>
          <a:p>
            <a:pPr marL="514376" indent="-514376" algn="just">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en-US" sz="40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t>
            </a:r>
            <a:r>
              <a:rPr lang="vi-VN" sz="40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3600">
                <a:solidFill>
                  <a:schemeClr val="bg1"/>
                </a:solidFill>
                <a:latin typeface="Arial" panose="020B0604020202020204" pitchFamily="34" charset="0"/>
                <a:cs typeface="Arial" panose="020B0604020202020204" pitchFamily="34" charset="0"/>
                <a:sym typeface="Arial"/>
              </a:rPr>
              <a:t>G</a:t>
            </a:r>
            <a:r>
              <a:rPr lang="en-US" sz="3600" smtClean="0">
                <a:solidFill>
                  <a:schemeClr val="bg1"/>
                </a:solidFill>
                <a:latin typeface="Arial" panose="020B0604020202020204" pitchFamily="34" charset="0"/>
                <a:cs typeface="Arial" panose="020B0604020202020204" pitchFamily="34" charset="0"/>
              </a:rPr>
              <a:t>iúp </a:t>
            </a:r>
            <a:r>
              <a:rPr lang="en-US" sz="3600">
                <a:solidFill>
                  <a:schemeClr val="bg1"/>
                </a:solidFill>
                <a:latin typeface="Arial" panose="020B0604020202020204" pitchFamily="34" charset="0"/>
                <a:cs typeface="Arial" panose="020B0604020202020204" pitchFamily="34" charset="0"/>
              </a:rPr>
              <a:t>đỡ người thất nghiệp vượt được qua khó khăn trong khi chưa tìm được việc </a:t>
            </a:r>
            <a:r>
              <a:rPr lang="en-US" sz="3600" smtClean="0">
                <a:solidFill>
                  <a:schemeClr val="bg1"/>
                </a:solidFill>
                <a:latin typeface="Arial" panose="020B0604020202020204" pitchFamily="34" charset="0"/>
                <a:cs typeface="Arial" panose="020B0604020202020204" pitchFamily="34" charset="0"/>
              </a:rPr>
              <a:t>làm</a:t>
            </a:r>
            <a:r>
              <a:rPr lang="en-US" sz="360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8288002" y="1295792"/>
            <a:ext cx="731046" cy="731046"/>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videoFile r:link="rId1"/>
            <p:extLst>
              <p:ext uri="{DAA4B4D4-6D71-4841-9C94-3DE7FCFB9230}">
                <p14:media xmlns:p14="http://schemas.microsoft.com/office/powerpoint/2010/main" xmlns="" r:embed="rId6"/>
              </p:ext>
            </p:extLst>
          </p:nvPr>
        </p:nvPicPr>
        <p:blipFill>
          <a:blip r:embed="rId5" cstate="print"/>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videoFile r:link="rId1"/>
            <p:extLst>
              <p:ext uri="{DAA4B4D4-6D71-4841-9C94-3DE7FCFB9230}">
                <p14:media xmlns:p14="http://schemas.microsoft.com/office/powerpoint/2010/main" xmlns="" r:embed="rId7"/>
              </p:ext>
            </p:extLst>
          </p:nvPr>
        </p:nvPicPr>
        <p:blipFill>
          <a:blip r:embed="rId5" cstate="print"/>
          <a:stretch>
            <a:fillRect/>
          </a:stretch>
        </p:blipFill>
        <p:spPr>
          <a:xfrm>
            <a:off x="18304358" y="3111236"/>
            <a:ext cx="731046" cy="731046"/>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videoFile r:link="rId1"/>
            <p:extLst>
              <p:ext uri="{DAA4B4D4-6D71-4841-9C94-3DE7FCFB9230}">
                <p14:media xmlns:p14="http://schemas.microsoft.com/office/powerpoint/2010/main" xmlns="" r:embed="rId8"/>
              </p:ext>
            </p:extLst>
          </p:nvPr>
        </p:nvPicPr>
        <p:blipFill>
          <a:blip r:embed="rId5" cstate="print"/>
          <a:stretch>
            <a:fillRect/>
          </a:stretch>
        </p:blipFill>
        <p:spPr>
          <a:xfrm>
            <a:off x="18304358" y="3945620"/>
            <a:ext cx="731046" cy="731046"/>
          </a:xfrm>
          <a:prstGeom prst="rect">
            <a:avLst/>
          </a:prstGeom>
        </p:spPr>
      </p:pic>
    </p:spTree>
    <p:extLst>
      <p:ext uri="{BB962C8B-B14F-4D97-AF65-F5344CB8AC3E}">
        <p14:creationId xmlns:p14="http://schemas.microsoft.com/office/powerpoint/2010/main" xmlns="" val="292560764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endCondLst>
                    <p:cond evt="onStopAudio" delay="0">
                      <p:tgtEl>
                        <p:sldTgt/>
                      </p:tgtEl>
                    </p:cond>
                  </p:endCondLst>
                </p:cTn>
                <p:tgtEl>
                  <p:spTgt spid="38"/>
                </p:tgtEl>
              </p:cMediaNode>
            </p:vide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video>
              <p:cMediaNode vol="80000">
                <p:cTn id="185" fill="hold" display="0">
                  <p:stCondLst>
                    <p:cond delay="indefinite"/>
                  </p:stCondLst>
                  <p:endCondLst>
                    <p:cond evt="onStopAudio" delay="0">
                      <p:tgtEl>
                        <p:sldTgt/>
                      </p:tgtEl>
                    </p:cond>
                  </p:endCondLst>
                </p:cTn>
                <p:tgtEl>
                  <p:spTgt spid="39"/>
                </p:tgtEl>
              </p:cMediaNode>
            </p:video>
            <p:video>
              <p:cMediaNode vol="80000">
                <p:cTn id="186" fill="hold" display="0">
                  <p:stCondLst>
                    <p:cond delay="indefinite"/>
                  </p:stCondLst>
                  <p:endCondLst>
                    <p:cond evt="onStopAudio" delay="0">
                      <p:tgtEl>
                        <p:sldTgt/>
                      </p:tgtEl>
                    </p:cond>
                  </p:endCondLst>
                </p:cTn>
                <p:tgtEl>
                  <p:spTgt spid="40"/>
                </p:tgtEl>
              </p:cMediaNode>
            </p:video>
            <p:video>
              <p:cMediaNode vol="80000">
                <p:cTn id="187" fill="hold" display="0">
                  <p:stCondLst>
                    <p:cond delay="indefinite"/>
                  </p:stCondLst>
                  <p:endCondLst>
                    <p:cond evt="onStopAudio" delay="0">
                      <p:tgtEl>
                        <p:sldTgt/>
                      </p:tgtEl>
                    </p:cond>
                  </p:endCondLst>
                </p:cTn>
                <p:tgtEl>
                  <p:spTgt spid="41"/>
                </p:tgtEl>
              </p:cMediaNode>
            </p:vide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49247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16359" y="2068256"/>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30017" y="768545"/>
            <a:ext cx="16308287" cy="25023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708871" y="734176"/>
            <a:ext cx="14902973" cy="2585323"/>
          </a:xfrm>
          <a:prstGeom prst="rect">
            <a:avLst/>
          </a:prstGeom>
          <a:noFill/>
        </p:spPr>
        <p:txBody>
          <a:bodyPr wrap="square" rtlCol="0">
            <a:spAutoFit/>
          </a:bodyPr>
          <a:lstStyle/>
          <a:p>
            <a:pPr algn="ctr">
              <a:lnSpc>
                <a:spcPct val="150000"/>
              </a:lnSpc>
              <a:defRPr/>
            </a:pPr>
            <a:r>
              <a:rPr lang="en-US" sz="3600" b="1" err="1">
                <a:solidFill>
                  <a:schemeClr val="bg1"/>
                </a:solidFill>
                <a:latin typeface="Arial" panose="020B0604020202020204" pitchFamily="34" charset="0"/>
                <a:cs typeface="Arial" panose="020B0604020202020204" pitchFamily="34" charset="0"/>
                <a:sym typeface="Arial"/>
              </a:rPr>
              <a:t>Câu</a:t>
            </a:r>
            <a:r>
              <a:rPr lang="en-US" sz="3600" b="1">
                <a:solidFill>
                  <a:schemeClr val="bg1"/>
                </a:solidFill>
                <a:latin typeface="Arial" panose="020B0604020202020204" pitchFamily="34" charset="0"/>
                <a:cs typeface="Arial" panose="020B0604020202020204" pitchFamily="34" charset="0"/>
                <a:sym typeface="Arial"/>
              </a:rPr>
              <a:t> </a:t>
            </a:r>
            <a:r>
              <a:rPr lang="vi-VN" sz="3600" b="1" smtClean="0">
                <a:solidFill>
                  <a:schemeClr val="bg1"/>
                </a:solidFill>
                <a:latin typeface="Arial" panose="020B0604020202020204" pitchFamily="34" charset="0"/>
                <a:cs typeface="Arial" panose="020B0604020202020204" pitchFamily="34" charset="0"/>
                <a:sym typeface="Arial"/>
              </a:rPr>
              <a:t>5</a:t>
            </a:r>
            <a:r>
              <a:rPr lang="en-US" sz="3600" b="1" smtClean="0">
                <a:solidFill>
                  <a:schemeClr val="bg1"/>
                </a:solidFill>
                <a:latin typeface="Arial" panose="020B0604020202020204" pitchFamily="34" charset="0"/>
                <a:cs typeface="Arial" panose="020B0604020202020204" pitchFamily="34" charset="0"/>
                <a:sym typeface="Arial"/>
              </a:rPr>
              <a:t>:</a:t>
            </a:r>
            <a:r>
              <a:rPr lang="vi-VN" sz="3600" b="1" smtClean="0">
                <a:solidFill>
                  <a:schemeClr val="bg1"/>
                </a:solidFill>
                <a:latin typeface="Arial" panose="020B0604020202020204" pitchFamily="34" charset="0"/>
                <a:cs typeface="Arial" panose="020B0604020202020204" pitchFamily="34" charset="0"/>
                <a:sym typeface="Arial"/>
              </a:rPr>
              <a:t> </a:t>
            </a:r>
            <a:r>
              <a:rPr lang="en-US" sz="3600">
                <a:solidFill>
                  <a:schemeClr val="bg1"/>
                </a:solidFill>
                <a:latin typeface="Arial" panose="020B0604020202020204" pitchFamily="34" charset="0"/>
                <a:cs typeface="Arial" panose="020B0604020202020204" pitchFamily="34" charset="0"/>
              </a:rPr>
              <a:t>Đối với các nhân lực bị mất việc làm do chưa có kinh nghiệm làm việc với máy móc ở trình độ cao, nhà nước nên làm như thế nào để hỗ trợ người lao động sớm tìm được việc làm phù hợp với bản thân?</a:t>
            </a:r>
            <a:endParaRPr lang="en-US" sz="36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773248" y="3999652"/>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9084161" y="656706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1001657" y="4177187"/>
            <a:ext cx="7532744" cy="1532727"/>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36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en-US" sz="36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3600">
                <a:solidFill>
                  <a:schemeClr val="bg1"/>
                </a:solidFill>
                <a:latin typeface="Arial" panose="020B0604020202020204" pitchFamily="34" charset="0"/>
                <a:cs typeface="Arial" panose="020B0604020202020204" pitchFamily="34" charset="0"/>
              </a:rPr>
              <a:t>Tổ chức các khóa đào tạo kĩ năng nghề nghiệp cho nhân viên</a:t>
            </a:r>
            <a:endParaRPr lang="en-US" sz="36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9255828" y="6735513"/>
            <a:ext cx="7791605" cy="145777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360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en-US" sz="36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t>
            </a:r>
            <a:r>
              <a:rPr lang="vi-VN" sz="36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3600">
                <a:solidFill>
                  <a:schemeClr val="bg1"/>
                </a:solidFill>
                <a:latin typeface="Arial" panose="020B0604020202020204" pitchFamily="34" charset="0"/>
                <a:cs typeface="Arial" panose="020B0604020202020204" pitchFamily="34" charset="0"/>
              </a:rPr>
              <a:t>Yêu cầu các doanh nghiệp tuyển thêm nhiều nhân viên</a:t>
            </a:r>
            <a:r>
              <a:rPr lang="en-US" sz="360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36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9084161" y="4001237"/>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773248" y="6579921"/>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9255829" y="4143598"/>
            <a:ext cx="7791605" cy="145777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360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36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t>
            </a:r>
            <a:r>
              <a:rPr lang="vi-VN" sz="36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3600">
                <a:solidFill>
                  <a:schemeClr val="bg1"/>
                </a:solidFill>
                <a:latin typeface="Arial" panose="020B0604020202020204" pitchFamily="34" charset="0"/>
                <a:cs typeface="Arial" panose="020B0604020202020204" pitchFamily="34" charset="0"/>
              </a:rPr>
              <a:t>Khuyến khích nhân viên tích cực tìm việc làm</a:t>
            </a:r>
            <a:r>
              <a:rPr lang="en-US" sz="360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36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1001656" y="6746065"/>
            <a:ext cx="7532745" cy="145777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360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en-US" sz="36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t>
            </a:r>
            <a:r>
              <a:rPr lang="vi-VN" sz="36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3600">
                <a:solidFill>
                  <a:schemeClr val="bg1"/>
                </a:solidFill>
                <a:latin typeface="Arial" panose="020B0604020202020204" pitchFamily="34" charset="0"/>
                <a:cs typeface="Arial" panose="020B0604020202020204" pitchFamily="34" charset="0"/>
              </a:rPr>
              <a:t>Hỗ trợ nhân viên tìm kiếm việc làm phù hợp với bản thân mình</a:t>
            </a:r>
            <a:r>
              <a:rPr lang="en-US" sz="360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36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8288002" y="1295792"/>
            <a:ext cx="731046" cy="731046"/>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videoFile r:link="rId1"/>
            <p:extLst>
              <p:ext uri="{DAA4B4D4-6D71-4841-9C94-3DE7FCFB9230}">
                <p14:media xmlns:p14="http://schemas.microsoft.com/office/powerpoint/2010/main" xmlns="" r:embed="rId6"/>
              </p:ext>
            </p:extLst>
          </p:nvPr>
        </p:nvPicPr>
        <p:blipFill>
          <a:blip r:embed="rId5" cstate="print"/>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videoFile r:link="rId1"/>
            <p:extLst>
              <p:ext uri="{DAA4B4D4-6D71-4841-9C94-3DE7FCFB9230}">
                <p14:media xmlns:p14="http://schemas.microsoft.com/office/powerpoint/2010/main" xmlns="" r:embed="rId7"/>
              </p:ext>
            </p:extLst>
          </p:nvPr>
        </p:nvPicPr>
        <p:blipFill>
          <a:blip r:embed="rId5" cstate="print"/>
          <a:stretch>
            <a:fillRect/>
          </a:stretch>
        </p:blipFill>
        <p:spPr>
          <a:xfrm>
            <a:off x="18304358" y="3111236"/>
            <a:ext cx="731046" cy="731046"/>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videoFile r:link="rId1"/>
            <p:extLst>
              <p:ext uri="{DAA4B4D4-6D71-4841-9C94-3DE7FCFB9230}">
                <p14:media xmlns:p14="http://schemas.microsoft.com/office/powerpoint/2010/main" xmlns="" r:embed="rId8"/>
              </p:ext>
            </p:extLst>
          </p:nvPr>
        </p:nvPicPr>
        <p:blipFill>
          <a:blip r:embed="rId5" cstate="print"/>
          <a:stretch>
            <a:fillRect/>
          </a:stretch>
        </p:blipFill>
        <p:spPr>
          <a:xfrm>
            <a:off x="18304358" y="3945620"/>
            <a:ext cx="731046" cy="731046"/>
          </a:xfrm>
          <a:prstGeom prst="rect">
            <a:avLst/>
          </a:prstGeom>
        </p:spPr>
      </p:pic>
    </p:spTree>
    <p:extLst>
      <p:ext uri="{BB962C8B-B14F-4D97-AF65-F5344CB8AC3E}">
        <p14:creationId xmlns:p14="http://schemas.microsoft.com/office/powerpoint/2010/main" xmlns="" val="380737043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endCondLst>
                    <p:cond evt="onStopAudio" delay="0">
                      <p:tgtEl>
                        <p:sldTgt/>
                      </p:tgtEl>
                    </p:cond>
                  </p:endCondLst>
                </p:cTn>
                <p:tgtEl>
                  <p:spTgt spid="38"/>
                </p:tgtEl>
              </p:cMediaNode>
            </p:vide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video>
              <p:cMediaNode vol="80000">
                <p:cTn id="185" fill="hold" display="0">
                  <p:stCondLst>
                    <p:cond delay="indefinite"/>
                  </p:stCondLst>
                  <p:endCondLst>
                    <p:cond evt="onStopAudio" delay="0">
                      <p:tgtEl>
                        <p:sldTgt/>
                      </p:tgtEl>
                    </p:cond>
                  </p:endCondLst>
                </p:cTn>
                <p:tgtEl>
                  <p:spTgt spid="39"/>
                </p:tgtEl>
              </p:cMediaNode>
            </p:video>
            <p:video>
              <p:cMediaNode vol="80000">
                <p:cTn id="186" fill="hold" display="0">
                  <p:stCondLst>
                    <p:cond delay="indefinite"/>
                  </p:stCondLst>
                  <p:endCondLst>
                    <p:cond evt="onStopAudio" delay="0">
                      <p:tgtEl>
                        <p:sldTgt/>
                      </p:tgtEl>
                    </p:cond>
                  </p:endCondLst>
                </p:cTn>
                <p:tgtEl>
                  <p:spTgt spid="40"/>
                </p:tgtEl>
              </p:cMediaNode>
            </p:video>
            <p:video>
              <p:cMediaNode vol="80000">
                <p:cTn id="187" fill="hold" display="0">
                  <p:stCondLst>
                    <p:cond delay="indefinite"/>
                  </p:stCondLst>
                  <p:endCondLst>
                    <p:cond evt="onStopAudio" delay="0">
                      <p:tgtEl>
                        <p:sldTgt/>
                      </p:tgtEl>
                    </p:cond>
                  </p:endCondLst>
                </p:cTn>
                <p:tgtEl>
                  <p:spTgt spid="41"/>
                </p:tgtEl>
              </p:cMediaNode>
            </p:vide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DF9DD"/>
        </a:solidFill>
        <a:effectLst/>
      </p:bgPr>
    </p:bg>
    <p:spTree>
      <p:nvGrpSpPr>
        <p:cNvPr id="1" name=""/>
        <p:cNvGrpSpPr/>
        <p:nvPr/>
      </p:nvGrpSpPr>
      <p:grpSpPr>
        <a:xfrm>
          <a:off x="0" y="0"/>
          <a:ext cx="0" cy="0"/>
          <a:chOff x="0" y="0"/>
          <a:chExt cx="0" cy="0"/>
        </a:xfrm>
      </p:grpSpPr>
      <p:grpSp>
        <p:nvGrpSpPr>
          <p:cNvPr id="2" name="Group 2"/>
          <p:cNvGrpSpPr/>
          <p:nvPr/>
        </p:nvGrpSpPr>
        <p:grpSpPr>
          <a:xfrm>
            <a:off x="8559137" y="318296"/>
            <a:ext cx="10191827" cy="398097"/>
            <a:chOff x="0" y="0"/>
            <a:chExt cx="2684267" cy="104849"/>
          </a:xfrm>
        </p:grpSpPr>
        <p:sp>
          <p:nvSpPr>
            <p:cNvPr id="3" name="Freeform 3"/>
            <p:cNvSpPr/>
            <p:nvPr/>
          </p:nvSpPr>
          <p:spPr>
            <a:xfrm>
              <a:off x="0" y="0"/>
              <a:ext cx="2684267" cy="104849"/>
            </a:xfrm>
            <a:custGeom>
              <a:avLst/>
              <a:gdLst/>
              <a:ahLst/>
              <a:cxnLst/>
              <a:rect l="l" t="t" r="r" b="b"/>
              <a:pathLst>
                <a:path w="2684267" h="104849">
                  <a:moveTo>
                    <a:pt x="0" y="0"/>
                  </a:moveTo>
                  <a:lnTo>
                    <a:pt x="2684267" y="0"/>
                  </a:lnTo>
                  <a:lnTo>
                    <a:pt x="2684267" y="104849"/>
                  </a:lnTo>
                  <a:lnTo>
                    <a:pt x="0" y="104849"/>
                  </a:lnTo>
                  <a:close/>
                </a:path>
              </a:pathLst>
            </a:custGeom>
            <a:solidFill>
              <a:srgbClr val="F6AD13"/>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5" name="Group 5"/>
          <p:cNvGrpSpPr/>
          <p:nvPr/>
        </p:nvGrpSpPr>
        <p:grpSpPr>
          <a:xfrm>
            <a:off x="-1047827" y="-1466490"/>
            <a:ext cx="10191827" cy="2952390"/>
            <a:chOff x="0" y="0"/>
            <a:chExt cx="2684267" cy="657169"/>
          </a:xfrm>
        </p:grpSpPr>
        <p:sp>
          <p:nvSpPr>
            <p:cNvPr id="6" name="Freeform 6"/>
            <p:cNvSpPr/>
            <p:nvPr/>
          </p:nvSpPr>
          <p:spPr>
            <a:xfrm>
              <a:off x="0" y="0"/>
              <a:ext cx="2684267" cy="657169"/>
            </a:xfrm>
            <a:custGeom>
              <a:avLst/>
              <a:gdLst/>
              <a:ahLst/>
              <a:cxnLst/>
              <a:rect l="l" t="t" r="r" b="b"/>
              <a:pathLst>
                <a:path w="2684267" h="657169">
                  <a:moveTo>
                    <a:pt x="0" y="0"/>
                  </a:moveTo>
                  <a:lnTo>
                    <a:pt x="2684267" y="0"/>
                  </a:lnTo>
                  <a:lnTo>
                    <a:pt x="2684267" y="657169"/>
                  </a:lnTo>
                  <a:lnTo>
                    <a:pt x="0" y="657169"/>
                  </a:lnTo>
                  <a:close/>
                </a:path>
              </a:pathLst>
            </a:custGeom>
            <a:solidFill>
              <a:srgbClr val="738650"/>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17" name="Freeform 17"/>
          <p:cNvSpPr/>
          <p:nvPr/>
        </p:nvSpPr>
        <p:spPr>
          <a:xfrm>
            <a:off x="16684636" y="495639"/>
            <a:ext cx="1239027" cy="1127514"/>
          </a:xfrm>
          <a:custGeom>
            <a:avLst/>
            <a:gdLst/>
            <a:ahLst/>
            <a:cxnLst/>
            <a:rect l="l" t="t" r="r" b="b"/>
            <a:pathLst>
              <a:path w="1239027" h="1127514">
                <a:moveTo>
                  <a:pt x="0" y="0"/>
                </a:moveTo>
                <a:lnTo>
                  <a:pt x="1239027" y="0"/>
                </a:lnTo>
                <a:lnTo>
                  <a:pt x="1239027" y="1127514"/>
                </a:lnTo>
                <a:lnTo>
                  <a:pt x="0" y="112751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grpSp>
        <p:nvGrpSpPr>
          <p:cNvPr id="22" name="Group 22"/>
          <p:cNvGrpSpPr/>
          <p:nvPr/>
        </p:nvGrpSpPr>
        <p:grpSpPr>
          <a:xfrm>
            <a:off x="0" y="9639301"/>
            <a:ext cx="18288000" cy="76200"/>
            <a:chOff x="0" y="0"/>
            <a:chExt cx="4164165" cy="20457"/>
          </a:xfrm>
        </p:grpSpPr>
        <p:sp>
          <p:nvSpPr>
            <p:cNvPr id="23" name="Freeform 23"/>
            <p:cNvSpPr/>
            <p:nvPr/>
          </p:nvSpPr>
          <p:spPr>
            <a:xfrm>
              <a:off x="0" y="0"/>
              <a:ext cx="4164165" cy="20457"/>
            </a:xfrm>
            <a:custGeom>
              <a:avLst/>
              <a:gdLst/>
              <a:ahLst/>
              <a:cxnLst/>
              <a:rect l="l" t="t" r="r" b="b"/>
              <a:pathLst>
                <a:path w="4164165" h="20457">
                  <a:moveTo>
                    <a:pt x="0" y="0"/>
                  </a:moveTo>
                  <a:lnTo>
                    <a:pt x="4164165" y="0"/>
                  </a:lnTo>
                  <a:lnTo>
                    <a:pt x="4164165" y="20457"/>
                  </a:lnTo>
                  <a:lnTo>
                    <a:pt x="0" y="20457"/>
                  </a:lnTo>
                  <a:close/>
                </a:path>
              </a:pathLst>
            </a:custGeom>
            <a:solidFill>
              <a:srgbClr val="738650"/>
            </a:solidFill>
          </p:spPr>
        </p:sp>
        <p:sp>
          <p:nvSpPr>
            <p:cNvPr id="24" name="TextBox 2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25" name="TextBox 15"/>
          <p:cNvSpPr txBox="1"/>
          <p:nvPr/>
        </p:nvSpPr>
        <p:spPr>
          <a:xfrm>
            <a:off x="1317229" y="-82615"/>
            <a:ext cx="6361444" cy="1310743"/>
          </a:xfrm>
          <a:prstGeom prst="rect">
            <a:avLst/>
          </a:prstGeom>
        </p:spPr>
        <p:txBody>
          <a:bodyPr lIns="0" tIns="0" rIns="0" bIns="0" rtlCol="0" anchor="t">
            <a:spAutoFit/>
          </a:bodyPr>
          <a:lstStyle/>
          <a:p>
            <a:pPr algn="ctr">
              <a:lnSpc>
                <a:spcPts val="11200"/>
              </a:lnSpc>
              <a:spcBef>
                <a:spcPct val="0"/>
              </a:spcBef>
            </a:pPr>
            <a:r>
              <a:rPr lang="vi-VN" sz="6600" b="1" smtClean="0">
                <a:solidFill>
                  <a:srgbClr val="FDF9DD"/>
                </a:solidFill>
                <a:latin typeface="Arial" panose="020B0604020202020204" pitchFamily="34" charset="0"/>
                <a:cs typeface="Arial" panose="020B0604020202020204" pitchFamily="34" charset="0"/>
              </a:rPr>
              <a:t>LUYỆN TẬP</a:t>
            </a:r>
            <a:endParaRPr lang="en-US" sz="6600" b="1">
              <a:solidFill>
                <a:srgbClr val="FDF9DD"/>
              </a:solidFill>
              <a:latin typeface="Arial" panose="020B0604020202020204" pitchFamily="34" charset="0"/>
              <a:cs typeface="Arial" panose="020B0604020202020204" pitchFamily="34" charset="0"/>
            </a:endParaRPr>
          </a:p>
        </p:txBody>
      </p:sp>
      <p:sp>
        <p:nvSpPr>
          <p:cNvPr id="26" name="Rectangle 25"/>
          <p:cNvSpPr/>
          <p:nvPr/>
        </p:nvSpPr>
        <p:spPr>
          <a:xfrm>
            <a:off x="983850" y="1724995"/>
            <a:ext cx="16320300" cy="7571303"/>
          </a:xfrm>
          <a:prstGeom prst="rect">
            <a:avLst/>
          </a:prstGeom>
        </p:spPr>
        <p:txBody>
          <a:bodyPr wrap="square">
            <a:spAutoFit/>
          </a:bodyPr>
          <a:lstStyle/>
          <a:p>
            <a:pPr algn="just">
              <a:lnSpc>
                <a:spcPct val="150000"/>
              </a:lnSpc>
            </a:pPr>
            <a:r>
              <a:rPr lang="vi-VN" sz="3600" b="1" smtClean="0">
                <a:solidFill>
                  <a:srgbClr val="C00000"/>
                </a:solidFill>
                <a:latin typeface="Arial" panose="020B0604020202020204" pitchFamily="34" charset="0"/>
                <a:cs typeface="Arial" panose="020B0604020202020204" pitchFamily="34" charset="0"/>
              </a:rPr>
              <a:t>Bài 1 (SHS - tr.27,28): </a:t>
            </a:r>
            <a:r>
              <a:rPr lang="vi-VN" sz="3600">
                <a:latin typeface="Arial" panose="020B0604020202020204" pitchFamily="34" charset="0"/>
                <a:cs typeface="Arial" panose="020B0604020202020204" pitchFamily="34" charset="0"/>
              </a:rPr>
              <a:t>Em đồng tình hay không đồng tình với ý kiến nào dưới đây? Vì sao</a:t>
            </a:r>
            <a:r>
              <a:rPr lang="vi-VN" sz="3600" smtClean="0">
                <a:latin typeface="Arial" panose="020B0604020202020204" pitchFamily="34" charset="0"/>
                <a:cs typeface="Arial" panose="020B0604020202020204" pitchFamily="34" charset="0"/>
              </a:rPr>
              <a:t>?</a:t>
            </a:r>
          </a:p>
          <a:p>
            <a:pPr marL="742950" indent="-742950" algn="just">
              <a:lnSpc>
                <a:spcPct val="150000"/>
              </a:lnSpc>
              <a:buAutoNum type="alphaLcParenR"/>
            </a:pPr>
            <a:r>
              <a:rPr lang="en-US" sz="3600" smtClean="0">
                <a:latin typeface="Arial" panose="020B0604020202020204" pitchFamily="34" charset="0"/>
                <a:cs typeface="Arial" panose="020B0604020202020204" pitchFamily="34" charset="0"/>
              </a:rPr>
              <a:t>Để </a:t>
            </a:r>
            <a:r>
              <a:rPr lang="en-US" sz="3600">
                <a:latin typeface="Arial" panose="020B0604020202020204" pitchFamily="34" charset="0"/>
                <a:cs typeface="Arial" panose="020B0604020202020204" pitchFamily="34" charset="0"/>
              </a:rPr>
              <a:t>giải quyết việc làm, Nhà nước phải tạo ra các điều kiện thuận lợi cho người lao động tự tạo việc làm</a:t>
            </a:r>
            <a:r>
              <a:rPr lang="en-US" sz="3600" smtClean="0">
                <a:latin typeface="Arial" panose="020B0604020202020204" pitchFamily="34" charset="0"/>
                <a:cs typeface="Arial" panose="020B0604020202020204" pitchFamily="34" charset="0"/>
              </a:rPr>
              <a:t>.</a:t>
            </a:r>
            <a:endParaRPr lang="vi-VN" sz="3600" smtClean="0">
              <a:latin typeface="Arial" panose="020B0604020202020204" pitchFamily="34" charset="0"/>
              <a:cs typeface="Arial" panose="020B0604020202020204" pitchFamily="34" charset="0"/>
            </a:endParaRPr>
          </a:p>
          <a:p>
            <a:pPr marL="742950" indent="-742950" algn="just">
              <a:lnSpc>
                <a:spcPct val="150000"/>
              </a:lnSpc>
              <a:buAutoNum type="alphaLcParenR"/>
            </a:pPr>
            <a:r>
              <a:rPr lang="en-US" sz="3600" smtClean="0">
                <a:latin typeface="Arial" panose="020B0604020202020204" pitchFamily="34" charset="0"/>
                <a:cs typeface="Arial" panose="020B0604020202020204" pitchFamily="34" charset="0"/>
              </a:rPr>
              <a:t>Chính </a:t>
            </a:r>
            <a:r>
              <a:rPr lang="en-US" sz="3600">
                <a:latin typeface="Arial" panose="020B0604020202020204" pitchFamily="34" charset="0"/>
                <a:cs typeface="Arial" panose="020B0604020202020204" pitchFamily="34" charset="0"/>
              </a:rPr>
              <a:t>quyền địa phương phải có trách nhiệm giải quyết việc làm cho người thất nghiệp ở địa phương</a:t>
            </a:r>
            <a:r>
              <a:rPr lang="en-US" sz="3600" smtClean="0">
                <a:latin typeface="Arial" panose="020B0604020202020204" pitchFamily="34" charset="0"/>
                <a:cs typeface="Arial" panose="020B0604020202020204" pitchFamily="34" charset="0"/>
              </a:rPr>
              <a:t>.</a:t>
            </a:r>
            <a:endParaRPr lang="vi-VN" sz="3600" smtClean="0">
              <a:latin typeface="Arial" panose="020B0604020202020204" pitchFamily="34" charset="0"/>
              <a:cs typeface="Arial" panose="020B0604020202020204" pitchFamily="34" charset="0"/>
            </a:endParaRPr>
          </a:p>
          <a:p>
            <a:pPr marL="742950" indent="-742950" algn="just">
              <a:lnSpc>
                <a:spcPct val="150000"/>
              </a:lnSpc>
              <a:buAutoNum type="alphaLcParenR"/>
            </a:pPr>
            <a:r>
              <a:rPr lang="en-US" sz="3600">
                <a:latin typeface="Arial" panose="020B0604020202020204" pitchFamily="34" charset="0"/>
                <a:cs typeface="Arial" panose="020B0604020202020204" pitchFamily="34" charset="0"/>
              </a:rPr>
              <a:t>Trung tâm dịch vụ việc làm có trách nhiệm môi giới, giới thiệu việc làm cho người lao động</a:t>
            </a:r>
            <a:r>
              <a:rPr lang="en-US" sz="3600" smtClean="0">
                <a:latin typeface="Arial" panose="020B0604020202020204" pitchFamily="34" charset="0"/>
                <a:cs typeface="Arial" panose="020B0604020202020204" pitchFamily="34" charset="0"/>
              </a:rPr>
              <a:t>.</a:t>
            </a:r>
            <a:endParaRPr lang="vi-VN" sz="3600" smtClean="0">
              <a:latin typeface="Arial" panose="020B0604020202020204" pitchFamily="34" charset="0"/>
              <a:cs typeface="Arial" panose="020B0604020202020204" pitchFamily="34" charset="0"/>
            </a:endParaRPr>
          </a:p>
          <a:p>
            <a:pPr marL="742950" indent="-742950" algn="just">
              <a:lnSpc>
                <a:spcPct val="150000"/>
              </a:lnSpc>
              <a:buAutoNum type="alphaLcParenR"/>
            </a:pPr>
            <a:r>
              <a:rPr lang="en-US" sz="3600">
                <a:latin typeface="Arial" panose="020B0604020202020204" pitchFamily="34" charset="0"/>
                <a:cs typeface="Arial" panose="020B0604020202020204" pitchFamily="34" charset="0"/>
              </a:rPr>
              <a:t>Người lao động giữ vai trò quan trọng nhất trong việc giải quyết thất nghiệp.</a:t>
            </a: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3282152751"/>
              </p:ext>
            </p:extLst>
          </p:nvPr>
        </p:nvGraphicFramePr>
        <p:xfrm>
          <a:off x="0" y="0"/>
          <a:ext cx="18287999" cy="10325100"/>
        </p:xfrm>
        <a:graphic>
          <a:graphicData uri="http://schemas.openxmlformats.org/drawingml/2006/table">
            <a:tbl>
              <a:tblPr bandRow="1"/>
              <a:tblGrid>
                <a:gridCol w="5144507"/>
                <a:gridCol w="1637293"/>
                <a:gridCol w="2286000"/>
                <a:gridCol w="9220199"/>
              </a:tblGrid>
              <a:tr h="1562100">
                <a:tc>
                  <a:txBody>
                    <a:bodyPr/>
                    <a:lstStyle/>
                    <a:p>
                      <a:pPr algn="ctr">
                        <a:lnSpc>
                          <a:spcPct val="130000"/>
                        </a:lnSpc>
                        <a:spcBef>
                          <a:spcPts val="600"/>
                        </a:spcBef>
                        <a:spcAft>
                          <a:spcPts val="100"/>
                        </a:spcAft>
                      </a:pPr>
                      <a:r>
                        <a:rPr lang="en-US" sz="3400" b="1">
                          <a:effectLst/>
                          <a:latin typeface="Arial" panose="020B0604020202020204" pitchFamily="34" charset="0"/>
                          <a:ea typeface="Times New Roman" panose="02020603050405020304" pitchFamily="18" charset="0"/>
                          <a:cs typeface="Arial" panose="020B0604020202020204" pitchFamily="34" charset="0"/>
                        </a:rPr>
                        <a:t>Quan điểm</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C152"/>
                    </a:solidFill>
                  </a:tcPr>
                </a:tc>
                <a:tc>
                  <a:txBody>
                    <a:bodyPr/>
                    <a:lstStyle/>
                    <a:p>
                      <a:pPr algn="ctr">
                        <a:lnSpc>
                          <a:spcPct val="130000"/>
                        </a:lnSpc>
                        <a:spcBef>
                          <a:spcPts val="600"/>
                        </a:spcBef>
                        <a:spcAft>
                          <a:spcPts val="100"/>
                        </a:spcAft>
                      </a:pPr>
                      <a:r>
                        <a:rPr lang="en-US" sz="3400" b="1">
                          <a:effectLst/>
                          <a:latin typeface="Arial" panose="020B0604020202020204" pitchFamily="34" charset="0"/>
                          <a:ea typeface="Times New Roman" panose="02020603050405020304" pitchFamily="18" charset="0"/>
                          <a:cs typeface="Arial" panose="020B0604020202020204" pitchFamily="34" charset="0"/>
                        </a:rPr>
                        <a:t>Đồng tình</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C152"/>
                    </a:solidFill>
                  </a:tcPr>
                </a:tc>
                <a:tc>
                  <a:txBody>
                    <a:bodyPr/>
                    <a:lstStyle/>
                    <a:p>
                      <a:pPr algn="ctr">
                        <a:lnSpc>
                          <a:spcPct val="130000"/>
                        </a:lnSpc>
                        <a:spcBef>
                          <a:spcPts val="600"/>
                        </a:spcBef>
                        <a:spcAft>
                          <a:spcPts val="100"/>
                        </a:spcAft>
                      </a:pPr>
                      <a:r>
                        <a:rPr lang="en-US" sz="3400" b="1">
                          <a:effectLst/>
                          <a:latin typeface="Arial" panose="020B0604020202020204" pitchFamily="34" charset="0"/>
                          <a:ea typeface="Times New Roman" panose="02020603050405020304" pitchFamily="18" charset="0"/>
                          <a:cs typeface="Arial" panose="020B0604020202020204" pitchFamily="34" charset="0"/>
                        </a:rPr>
                        <a:t>Không đồng tình</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C152"/>
                    </a:solidFill>
                  </a:tcPr>
                </a:tc>
                <a:tc>
                  <a:txBody>
                    <a:bodyPr/>
                    <a:lstStyle/>
                    <a:p>
                      <a:pPr algn="ctr">
                        <a:lnSpc>
                          <a:spcPct val="130000"/>
                        </a:lnSpc>
                        <a:spcBef>
                          <a:spcPts val="600"/>
                        </a:spcBef>
                        <a:spcAft>
                          <a:spcPts val="100"/>
                        </a:spcAft>
                      </a:pPr>
                      <a:r>
                        <a:rPr lang="en-US" sz="3400" b="1">
                          <a:effectLst/>
                          <a:latin typeface="Arial" panose="020B0604020202020204" pitchFamily="34" charset="0"/>
                          <a:ea typeface="Times New Roman" panose="02020603050405020304" pitchFamily="18" charset="0"/>
                          <a:cs typeface="Arial" panose="020B0604020202020204" pitchFamily="34" charset="0"/>
                        </a:rPr>
                        <a:t>Giải thích</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C152"/>
                    </a:solidFill>
                  </a:tcPr>
                </a:tc>
              </a:tr>
              <a:tr h="4343400">
                <a:tc>
                  <a:txBody>
                    <a:bodyPr/>
                    <a:lstStyle/>
                    <a:p>
                      <a:pPr algn="just">
                        <a:lnSpc>
                          <a:spcPct val="150000"/>
                        </a:lnSpc>
                        <a:spcBef>
                          <a:spcPts val="100"/>
                        </a:spcBef>
                        <a:spcAft>
                          <a:spcPts val="100"/>
                        </a:spcAft>
                      </a:pPr>
                      <a:r>
                        <a:rPr lang="en-US" sz="3400">
                          <a:effectLst/>
                          <a:latin typeface="Arial" panose="020B0604020202020204" pitchFamily="34" charset="0"/>
                          <a:ea typeface="Times New Roman" panose="02020603050405020304" pitchFamily="18" charset="0"/>
                          <a:cs typeface="Arial" panose="020B0604020202020204" pitchFamily="34" charset="0"/>
                        </a:rPr>
                        <a:t>a) Để giải quyết việc làm, Nhà nước phải tạo ra các điều kiện thuận lợi cho người lao động tự tạo việc làm.</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Bef>
                          <a:spcPts val="100"/>
                        </a:spcBef>
                        <a:spcAft>
                          <a:spcPts val="100"/>
                        </a:spcAft>
                      </a:pPr>
                      <a:r>
                        <a:rPr lang="en-US" sz="3400">
                          <a:effectLst/>
                          <a:latin typeface="Arial" panose="020B0604020202020204" pitchFamily="34" charset="0"/>
                          <a:ea typeface="Times New Roman" panose="02020603050405020304" pitchFamily="18" charset="0"/>
                          <a:cs typeface="Arial" panose="020B0604020202020204" pitchFamily="34" charset="0"/>
                        </a:rPr>
                        <a:t> </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Bef>
                          <a:spcPts val="100"/>
                        </a:spcBef>
                        <a:spcAft>
                          <a:spcPts val="100"/>
                        </a:spcAft>
                      </a:pPr>
                      <a:r>
                        <a:rPr lang="en-US" sz="3400">
                          <a:effectLst/>
                          <a:latin typeface="Arial" panose="020B0604020202020204" pitchFamily="34" charset="0"/>
                          <a:ea typeface="Times New Roman" panose="02020603050405020304" pitchFamily="18" charset="0"/>
                          <a:cs typeface="Arial" panose="020B0604020202020204" pitchFamily="34" charset="0"/>
                        </a:rPr>
                        <a:t> </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Bef>
                          <a:spcPts val="100"/>
                        </a:spcBef>
                        <a:spcAft>
                          <a:spcPts val="100"/>
                        </a:spcAft>
                      </a:pPr>
                      <a:r>
                        <a:rPr lang="en-US" sz="3400">
                          <a:effectLst/>
                          <a:latin typeface="Arial" panose="020B0604020202020204" pitchFamily="34" charset="0"/>
                          <a:ea typeface="Times New Roman" panose="02020603050405020304" pitchFamily="18" charset="0"/>
                          <a:cs typeface="Arial" panose="020B0604020202020204" pitchFamily="34" charset="0"/>
                        </a:rPr>
                        <a:t> </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4419600">
                <a:tc>
                  <a:txBody>
                    <a:bodyPr/>
                    <a:lstStyle/>
                    <a:p>
                      <a:pPr algn="just">
                        <a:lnSpc>
                          <a:spcPct val="150000"/>
                        </a:lnSpc>
                        <a:spcBef>
                          <a:spcPts val="100"/>
                        </a:spcBef>
                        <a:spcAft>
                          <a:spcPts val="100"/>
                        </a:spcAft>
                      </a:pPr>
                      <a:r>
                        <a:rPr lang="en-US" sz="3400">
                          <a:effectLst/>
                          <a:latin typeface="Arial" panose="020B0604020202020204" pitchFamily="34" charset="0"/>
                          <a:ea typeface="Times New Roman" panose="02020603050405020304" pitchFamily="18" charset="0"/>
                          <a:cs typeface="Arial" panose="020B0604020202020204" pitchFamily="34" charset="0"/>
                        </a:rPr>
                        <a:t>b) Chính quyền địa phương phải có trách nhiệm giải quyết việc làm cho người thất nghiệp ở địa phương.</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Bef>
                          <a:spcPts val="100"/>
                        </a:spcBef>
                        <a:spcAft>
                          <a:spcPts val="100"/>
                        </a:spcAft>
                      </a:pPr>
                      <a:r>
                        <a:rPr lang="en-US" sz="3400">
                          <a:effectLst/>
                          <a:latin typeface="Arial" panose="020B0604020202020204" pitchFamily="34" charset="0"/>
                          <a:ea typeface="Times New Roman" panose="02020603050405020304" pitchFamily="18" charset="0"/>
                          <a:cs typeface="Arial" panose="020B0604020202020204" pitchFamily="34" charset="0"/>
                        </a:rPr>
                        <a:t> </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Bef>
                          <a:spcPts val="100"/>
                        </a:spcBef>
                        <a:spcAft>
                          <a:spcPts val="100"/>
                        </a:spcAft>
                      </a:pPr>
                      <a:r>
                        <a:rPr lang="en-US" sz="3400">
                          <a:effectLst/>
                          <a:latin typeface="Arial" panose="020B0604020202020204" pitchFamily="34" charset="0"/>
                          <a:ea typeface="Times New Roman" panose="02020603050405020304" pitchFamily="18" charset="0"/>
                          <a:cs typeface="Arial" panose="020B0604020202020204" pitchFamily="34" charset="0"/>
                        </a:rPr>
                        <a:t> </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Bef>
                          <a:spcPts val="100"/>
                        </a:spcBef>
                        <a:spcAft>
                          <a:spcPts val="100"/>
                        </a:spcAft>
                      </a:pPr>
                      <a:r>
                        <a:rPr lang="en-US" sz="3400">
                          <a:effectLst/>
                          <a:latin typeface="Arial" panose="020B0604020202020204" pitchFamily="34" charset="0"/>
                          <a:ea typeface="Times New Roman" panose="02020603050405020304" pitchFamily="18" charset="0"/>
                          <a:cs typeface="Arial" panose="020B0604020202020204" pitchFamily="34" charset="0"/>
                        </a:rPr>
                        <a:t> </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sp>
        <p:nvSpPr>
          <p:cNvPr id="3" name="Rectangle 2"/>
          <p:cNvSpPr/>
          <p:nvPr/>
        </p:nvSpPr>
        <p:spPr>
          <a:xfrm>
            <a:off x="9372600" y="1562100"/>
            <a:ext cx="8610600" cy="4102662"/>
          </a:xfrm>
          <a:prstGeom prst="rect">
            <a:avLst/>
          </a:prstGeom>
        </p:spPr>
        <p:txBody>
          <a:bodyPr wrap="square">
            <a:spAutoFit/>
          </a:bodyPr>
          <a:lstStyle/>
          <a:p>
            <a:pPr algn="just">
              <a:lnSpc>
                <a:spcPct val="130000"/>
              </a:lnSpc>
            </a:pPr>
            <a:r>
              <a:rPr lang="vi-VN" sz="3400">
                <a:latin typeface="Arial" panose="020B0604020202020204" pitchFamily="34" charset="0"/>
                <a:cs typeface="Arial" panose="020B0604020202020204" pitchFamily="34" charset="0"/>
              </a:rPr>
              <a:t>Nhà nước đã thực hiện rất nhiều giải pháp như: hỗ trợ kết nối cung – cầu trên thị trường lao động, tập trung đào tạo nâng cao chất lượng lao động.... đồng thời tạo ra các điều kiện thuận lợi để người lao động tự tạo việc làm.</a:t>
            </a:r>
            <a:endParaRPr lang="en-US" sz="3400">
              <a:latin typeface="Arial" panose="020B0604020202020204" pitchFamily="34" charset="0"/>
              <a:cs typeface="Arial" panose="020B0604020202020204" pitchFamily="34" charset="0"/>
            </a:endParaRPr>
          </a:p>
        </p:txBody>
      </p:sp>
      <p:sp>
        <p:nvSpPr>
          <p:cNvPr id="4" name="Rectangle 3"/>
          <p:cNvSpPr/>
          <p:nvPr/>
        </p:nvSpPr>
        <p:spPr>
          <a:xfrm>
            <a:off x="9372600" y="5981700"/>
            <a:ext cx="8610600" cy="4016484"/>
          </a:xfrm>
          <a:prstGeom prst="rect">
            <a:avLst/>
          </a:prstGeom>
        </p:spPr>
        <p:txBody>
          <a:bodyPr wrap="square">
            <a:spAutoFit/>
          </a:bodyPr>
          <a:lstStyle/>
          <a:p>
            <a:pPr algn="just">
              <a:lnSpc>
                <a:spcPct val="150000"/>
              </a:lnSpc>
            </a:pPr>
            <a:r>
              <a:rPr lang="vi-VN" sz="3400">
                <a:latin typeface="Arial" panose="020B0604020202020204" pitchFamily="34" charset="0"/>
                <a:cs typeface="Arial" panose="020B0604020202020204" pitchFamily="34" charset="0"/>
              </a:rPr>
              <a:t>Chính quyền địa phương chỉ có trách nhiệm hỗ trợ người thất nghiệp như: thống kê tỉ lệ thất nghiệp tại địa phương, tìm kiếm thông tin, hỗ trợ người lao động tự tạo việc làm và tìm kiếm việc làm để giải quyết thất nghiệp.</a:t>
            </a:r>
            <a:endParaRPr lang="en-US" sz="340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5562600" y="3241543"/>
            <a:ext cx="853514" cy="743776"/>
          </a:xfrm>
          <a:prstGeom prst="rect">
            <a:avLst/>
          </a:prstGeom>
        </p:spPr>
      </p:pic>
      <p:pic>
        <p:nvPicPr>
          <p:cNvPr id="6" name="Picture 5"/>
          <p:cNvPicPr>
            <a:picLocks noChangeAspect="1"/>
          </p:cNvPicPr>
          <p:nvPr/>
        </p:nvPicPr>
        <p:blipFill>
          <a:blip r:embed="rId3"/>
          <a:stretch>
            <a:fillRect/>
          </a:stretch>
        </p:blipFill>
        <p:spPr>
          <a:xfrm>
            <a:off x="7543800" y="7233971"/>
            <a:ext cx="914400" cy="815725"/>
          </a:xfrm>
          <a:prstGeom prst="rect">
            <a:avLst/>
          </a:prstGeom>
        </p:spPr>
      </p:pic>
    </p:spTree>
    <p:extLst>
      <p:ext uri="{BB962C8B-B14F-4D97-AF65-F5344CB8AC3E}">
        <p14:creationId xmlns:p14="http://schemas.microsoft.com/office/powerpoint/2010/main" xmlns="" val="272021473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3175441820"/>
              </p:ext>
            </p:extLst>
          </p:nvPr>
        </p:nvGraphicFramePr>
        <p:xfrm>
          <a:off x="0" y="0"/>
          <a:ext cx="18287999" cy="10325100"/>
        </p:xfrm>
        <a:graphic>
          <a:graphicData uri="http://schemas.openxmlformats.org/drawingml/2006/table">
            <a:tbl>
              <a:tblPr bandRow="1"/>
              <a:tblGrid>
                <a:gridCol w="5144507"/>
                <a:gridCol w="1637293"/>
                <a:gridCol w="2286000"/>
                <a:gridCol w="9220199"/>
              </a:tblGrid>
              <a:tr h="1562100">
                <a:tc>
                  <a:txBody>
                    <a:bodyPr/>
                    <a:lstStyle/>
                    <a:p>
                      <a:pPr algn="ctr">
                        <a:lnSpc>
                          <a:spcPct val="130000"/>
                        </a:lnSpc>
                        <a:spcBef>
                          <a:spcPts val="600"/>
                        </a:spcBef>
                        <a:spcAft>
                          <a:spcPts val="100"/>
                        </a:spcAft>
                      </a:pPr>
                      <a:r>
                        <a:rPr lang="en-US" sz="3400" b="1">
                          <a:effectLst/>
                          <a:latin typeface="Arial" panose="020B0604020202020204" pitchFamily="34" charset="0"/>
                          <a:ea typeface="Times New Roman" panose="02020603050405020304" pitchFamily="18" charset="0"/>
                          <a:cs typeface="Arial" panose="020B0604020202020204" pitchFamily="34" charset="0"/>
                        </a:rPr>
                        <a:t>Quan điểm</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C152"/>
                    </a:solidFill>
                  </a:tcPr>
                </a:tc>
                <a:tc>
                  <a:txBody>
                    <a:bodyPr/>
                    <a:lstStyle/>
                    <a:p>
                      <a:pPr algn="ctr">
                        <a:lnSpc>
                          <a:spcPct val="130000"/>
                        </a:lnSpc>
                        <a:spcBef>
                          <a:spcPts val="600"/>
                        </a:spcBef>
                        <a:spcAft>
                          <a:spcPts val="100"/>
                        </a:spcAft>
                      </a:pPr>
                      <a:r>
                        <a:rPr lang="en-US" sz="3400" b="1">
                          <a:effectLst/>
                          <a:latin typeface="Arial" panose="020B0604020202020204" pitchFamily="34" charset="0"/>
                          <a:ea typeface="Times New Roman" panose="02020603050405020304" pitchFamily="18" charset="0"/>
                          <a:cs typeface="Arial" panose="020B0604020202020204" pitchFamily="34" charset="0"/>
                        </a:rPr>
                        <a:t>Đồng tình</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C152"/>
                    </a:solidFill>
                  </a:tcPr>
                </a:tc>
                <a:tc>
                  <a:txBody>
                    <a:bodyPr/>
                    <a:lstStyle/>
                    <a:p>
                      <a:pPr algn="ctr">
                        <a:lnSpc>
                          <a:spcPct val="130000"/>
                        </a:lnSpc>
                        <a:spcBef>
                          <a:spcPts val="600"/>
                        </a:spcBef>
                        <a:spcAft>
                          <a:spcPts val="100"/>
                        </a:spcAft>
                      </a:pPr>
                      <a:r>
                        <a:rPr lang="en-US" sz="3400" b="1">
                          <a:effectLst/>
                          <a:latin typeface="Arial" panose="020B0604020202020204" pitchFamily="34" charset="0"/>
                          <a:ea typeface="Times New Roman" panose="02020603050405020304" pitchFamily="18" charset="0"/>
                          <a:cs typeface="Arial" panose="020B0604020202020204" pitchFamily="34" charset="0"/>
                        </a:rPr>
                        <a:t>Không đồng tình</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C152"/>
                    </a:solidFill>
                  </a:tcPr>
                </a:tc>
                <a:tc>
                  <a:txBody>
                    <a:bodyPr/>
                    <a:lstStyle/>
                    <a:p>
                      <a:pPr algn="ctr">
                        <a:lnSpc>
                          <a:spcPct val="130000"/>
                        </a:lnSpc>
                        <a:spcBef>
                          <a:spcPts val="600"/>
                        </a:spcBef>
                        <a:spcAft>
                          <a:spcPts val="100"/>
                        </a:spcAft>
                      </a:pPr>
                      <a:r>
                        <a:rPr lang="en-US" sz="3400" b="1">
                          <a:effectLst/>
                          <a:latin typeface="Arial" panose="020B0604020202020204" pitchFamily="34" charset="0"/>
                          <a:ea typeface="Times New Roman" panose="02020603050405020304" pitchFamily="18" charset="0"/>
                          <a:cs typeface="Arial" panose="020B0604020202020204" pitchFamily="34" charset="0"/>
                        </a:rPr>
                        <a:t>Giải thích</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C152"/>
                    </a:solidFill>
                  </a:tcPr>
                </a:tc>
              </a:tr>
              <a:tr h="4343400">
                <a:tc>
                  <a:txBody>
                    <a:bodyPr/>
                    <a:lstStyle/>
                    <a:p>
                      <a:pPr algn="just">
                        <a:lnSpc>
                          <a:spcPct val="150000"/>
                        </a:lnSpc>
                        <a:spcBef>
                          <a:spcPts val="100"/>
                        </a:spcBef>
                        <a:spcAft>
                          <a:spcPts val="100"/>
                        </a:spcAft>
                      </a:pPr>
                      <a:r>
                        <a:rPr lang="en-US" sz="3400" kern="1200" smtClean="0">
                          <a:solidFill>
                            <a:schemeClr val="tx1"/>
                          </a:solidFill>
                          <a:effectLst/>
                          <a:latin typeface="Arial" panose="020B0604020202020204" pitchFamily="34" charset="0"/>
                          <a:ea typeface="+mn-ea"/>
                          <a:cs typeface="Arial" panose="020B0604020202020204" pitchFamily="34" charset="0"/>
                        </a:rPr>
                        <a:t>c) Trung tâm dịch vụ việc làm có trách nhiệm môi giới, giới thiệu việc làm cho người lao động.</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Bef>
                          <a:spcPts val="100"/>
                        </a:spcBef>
                        <a:spcAft>
                          <a:spcPts val="100"/>
                        </a:spcAft>
                      </a:pPr>
                      <a:r>
                        <a:rPr lang="en-US" sz="3400">
                          <a:effectLst/>
                          <a:latin typeface="Arial" panose="020B0604020202020204" pitchFamily="34" charset="0"/>
                          <a:ea typeface="Times New Roman" panose="02020603050405020304" pitchFamily="18" charset="0"/>
                          <a:cs typeface="Arial" panose="020B0604020202020204" pitchFamily="34" charset="0"/>
                        </a:rPr>
                        <a:t> </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Bef>
                          <a:spcPts val="100"/>
                        </a:spcBef>
                        <a:spcAft>
                          <a:spcPts val="100"/>
                        </a:spcAft>
                      </a:pPr>
                      <a:r>
                        <a:rPr lang="en-US" sz="3400">
                          <a:effectLst/>
                          <a:latin typeface="Arial" panose="020B0604020202020204" pitchFamily="34" charset="0"/>
                          <a:ea typeface="Times New Roman" panose="02020603050405020304" pitchFamily="18" charset="0"/>
                          <a:cs typeface="Arial" panose="020B0604020202020204" pitchFamily="34" charset="0"/>
                        </a:rPr>
                        <a:t> </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Bef>
                          <a:spcPts val="100"/>
                        </a:spcBef>
                        <a:spcAft>
                          <a:spcPts val="100"/>
                        </a:spcAft>
                      </a:pPr>
                      <a:r>
                        <a:rPr lang="en-US" sz="3400">
                          <a:effectLst/>
                          <a:latin typeface="Arial" panose="020B0604020202020204" pitchFamily="34" charset="0"/>
                          <a:ea typeface="Times New Roman" panose="02020603050405020304" pitchFamily="18" charset="0"/>
                          <a:cs typeface="Arial" panose="020B0604020202020204" pitchFamily="34" charset="0"/>
                        </a:rPr>
                        <a:t> </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4419600">
                <a:tc>
                  <a:txBody>
                    <a:bodyPr/>
                    <a:lstStyle/>
                    <a:p>
                      <a:pPr algn="just">
                        <a:lnSpc>
                          <a:spcPct val="150000"/>
                        </a:lnSpc>
                        <a:spcBef>
                          <a:spcPts val="100"/>
                        </a:spcBef>
                        <a:spcAft>
                          <a:spcPts val="100"/>
                        </a:spcAft>
                      </a:pPr>
                      <a:r>
                        <a:rPr lang="en-US" sz="3400" kern="1200" smtClean="0">
                          <a:solidFill>
                            <a:schemeClr val="tx1"/>
                          </a:solidFill>
                          <a:effectLst/>
                          <a:latin typeface="Arial" panose="020B0604020202020204" pitchFamily="34" charset="0"/>
                          <a:ea typeface="+mn-ea"/>
                          <a:cs typeface="Arial" panose="020B0604020202020204" pitchFamily="34" charset="0"/>
                        </a:rPr>
                        <a:t>d) Người lao động giữ vai trò quan trọng nhất trong việc giải quyết thất nghiệp.</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Bef>
                          <a:spcPts val="100"/>
                        </a:spcBef>
                        <a:spcAft>
                          <a:spcPts val="100"/>
                        </a:spcAft>
                      </a:pPr>
                      <a:r>
                        <a:rPr lang="en-US" sz="3400">
                          <a:effectLst/>
                          <a:latin typeface="Arial" panose="020B0604020202020204" pitchFamily="34" charset="0"/>
                          <a:ea typeface="Times New Roman" panose="02020603050405020304" pitchFamily="18" charset="0"/>
                          <a:cs typeface="Arial" panose="020B0604020202020204" pitchFamily="34" charset="0"/>
                        </a:rPr>
                        <a:t> </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Bef>
                          <a:spcPts val="100"/>
                        </a:spcBef>
                        <a:spcAft>
                          <a:spcPts val="100"/>
                        </a:spcAft>
                      </a:pPr>
                      <a:r>
                        <a:rPr lang="en-US" sz="3400">
                          <a:effectLst/>
                          <a:latin typeface="Arial" panose="020B0604020202020204" pitchFamily="34" charset="0"/>
                          <a:ea typeface="Times New Roman" panose="02020603050405020304" pitchFamily="18" charset="0"/>
                          <a:cs typeface="Arial" panose="020B0604020202020204" pitchFamily="34" charset="0"/>
                        </a:rPr>
                        <a:t> </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Bef>
                          <a:spcPts val="100"/>
                        </a:spcBef>
                        <a:spcAft>
                          <a:spcPts val="100"/>
                        </a:spcAft>
                      </a:pPr>
                      <a:r>
                        <a:rPr lang="en-US" sz="3400">
                          <a:effectLst/>
                          <a:latin typeface="Arial" panose="020B0604020202020204" pitchFamily="34" charset="0"/>
                          <a:ea typeface="Times New Roman" panose="02020603050405020304" pitchFamily="18" charset="0"/>
                          <a:cs typeface="Arial" panose="020B0604020202020204" pitchFamily="34" charset="0"/>
                        </a:rPr>
                        <a:t> </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sp>
        <p:nvSpPr>
          <p:cNvPr id="3" name="Rectangle 2"/>
          <p:cNvSpPr/>
          <p:nvPr/>
        </p:nvSpPr>
        <p:spPr>
          <a:xfrm>
            <a:off x="9372600" y="1562100"/>
            <a:ext cx="8610600" cy="3134704"/>
          </a:xfrm>
          <a:prstGeom prst="rect">
            <a:avLst/>
          </a:prstGeom>
        </p:spPr>
        <p:txBody>
          <a:bodyPr wrap="square">
            <a:spAutoFit/>
          </a:bodyPr>
          <a:lstStyle/>
          <a:p>
            <a:pPr algn="just">
              <a:lnSpc>
                <a:spcPct val="150000"/>
              </a:lnSpc>
            </a:pPr>
            <a:r>
              <a:rPr lang="en-US" sz="3400">
                <a:latin typeface="Arial" panose="020B0604020202020204" pitchFamily="34" charset="0"/>
                <a:cs typeface="Arial" panose="020B0604020202020204" pitchFamily="34" charset="0"/>
              </a:rPr>
              <a:t>Trung tâm dịch vụ việc làm có chức năng thực hiện tư vấn, giới thiệu việc làm cho người lao động, cung cấp thông tin thị trường lao động cho người lao động.</a:t>
            </a:r>
          </a:p>
        </p:txBody>
      </p:sp>
      <p:sp>
        <p:nvSpPr>
          <p:cNvPr id="4" name="Rectangle 3"/>
          <p:cNvSpPr/>
          <p:nvPr/>
        </p:nvSpPr>
        <p:spPr>
          <a:xfrm>
            <a:off x="9372600" y="5981700"/>
            <a:ext cx="8610600" cy="2349874"/>
          </a:xfrm>
          <a:prstGeom prst="rect">
            <a:avLst/>
          </a:prstGeom>
        </p:spPr>
        <p:txBody>
          <a:bodyPr wrap="square">
            <a:spAutoFit/>
          </a:bodyPr>
          <a:lstStyle/>
          <a:p>
            <a:pPr algn="just">
              <a:lnSpc>
                <a:spcPct val="150000"/>
              </a:lnSpc>
            </a:pPr>
            <a:r>
              <a:rPr lang="en-US" sz="3400">
                <a:latin typeface="Arial" panose="020B0604020202020204" pitchFamily="34" charset="0"/>
                <a:cs typeface="Arial" panose="020B0604020202020204" pitchFamily="34" charset="0"/>
              </a:rPr>
              <a:t>Có lao động thì con người mới tạo ra nguồn thu nhập để nuôi sống bản thân và gia đình, đóng góp vào sự phát triển của đất nước.</a:t>
            </a:r>
          </a:p>
        </p:txBody>
      </p:sp>
      <p:pic>
        <p:nvPicPr>
          <p:cNvPr id="5" name="Picture 4"/>
          <p:cNvPicPr>
            <a:picLocks noChangeAspect="1"/>
          </p:cNvPicPr>
          <p:nvPr/>
        </p:nvPicPr>
        <p:blipFill>
          <a:blip r:embed="rId2"/>
          <a:stretch>
            <a:fillRect/>
          </a:stretch>
        </p:blipFill>
        <p:spPr>
          <a:xfrm>
            <a:off x="5562600" y="3241543"/>
            <a:ext cx="853514" cy="743776"/>
          </a:xfrm>
          <a:prstGeom prst="rect">
            <a:avLst/>
          </a:prstGeom>
        </p:spPr>
      </p:pic>
      <p:pic>
        <p:nvPicPr>
          <p:cNvPr id="7" name="Picture 6"/>
          <p:cNvPicPr>
            <a:picLocks noChangeAspect="1"/>
          </p:cNvPicPr>
          <p:nvPr/>
        </p:nvPicPr>
        <p:blipFill>
          <a:blip r:embed="rId2"/>
          <a:stretch>
            <a:fillRect/>
          </a:stretch>
        </p:blipFill>
        <p:spPr>
          <a:xfrm>
            <a:off x="5562600" y="7177164"/>
            <a:ext cx="853514" cy="743776"/>
          </a:xfrm>
          <a:prstGeom prst="rect">
            <a:avLst/>
          </a:prstGeom>
        </p:spPr>
      </p:pic>
    </p:spTree>
    <p:extLst>
      <p:ext uri="{BB962C8B-B14F-4D97-AF65-F5344CB8AC3E}">
        <p14:creationId xmlns:p14="http://schemas.microsoft.com/office/powerpoint/2010/main" xmlns="" val="38445933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E8D1"/>
        </a:solidFill>
        <a:effectLst/>
      </p:bgPr>
    </p:bg>
    <p:spTree>
      <p:nvGrpSpPr>
        <p:cNvPr id="1" name=""/>
        <p:cNvGrpSpPr/>
        <p:nvPr/>
      </p:nvGrpSpPr>
      <p:grpSpPr>
        <a:xfrm>
          <a:off x="0" y="0"/>
          <a:ext cx="0" cy="0"/>
          <a:chOff x="0" y="0"/>
          <a:chExt cx="0" cy="0"/>
        </a:xfrm>
      </p:grpSpPr>
      <p:sp>
        <p:nvSpPr>
          <p:cNvPr id="2" name="Freeform 2"/>
          <p:cNvSpPr/>
          <p:nvPr/>
        </p:nvSpPr>
        <p:spPr>
          <a:xfrm rot="-5400000" flipH="1" flipV="1">
            <a:off x="8861940" y="-482970"/>
            <a:ext cx="9555720" cy="11277600"/>
          </a:xfrm>
          <a:custGeom>
            <a:avLst/>
            <a:gdLst/>
            <a:ahLst/>
            <a:cxnLst/>
            <a:rect l="l" t="t" r="r" b="b"/>
            <a:pathLst>
              <a:path w="9555720" h="9897638">
                <a:moveTo>
                  <a:pt x="9555720" y="9897639"/>
                </a:moveTo>
                <a:lnTo>
                  <a:pt x="0" y="9897639"/>
                </a:lnTo>
                <a:lnTo>
                  <a:pt x="0" y="0"/>
                </a:lnTo>
                <a:lnTo>
                  <a:pt x="9555720" y="0"/>
                </a:lnTo>
                <a:lnTo>
                  <a:pt x="9555720" y="9897639"/>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6761358">
            <a:off x="-5283473" y="5858136"/>
            <a:ext cx="10566946" cy="7685052"/>
          </a:xfrm>
          <a:custGeom>
            <a:avLst/>
            <a:gdLst/>
            <a:ahLst/>
            <a:cxnLst/>
            <a:rect l="l" t="t" r="r" b="b"/>
            <a:pathLst>
              <a:path w="10566946" h="7685052">
                <a:moveTo>
                  <a:pt x="0" y="0"/>
                </a:moveTo>
                <a:lnTo>
                  <a:pt x="10566946" y="0"/>
                </a:lnTo>
                <a:lnTo>
                  <a:pt x="10566946" y="7685052"/>
                </a:lnTo>
                <a:lnTo>
                  <a:pt x="0" y="768505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flipH="1">
            <a:off x="1676428" y="5866108"/>
            <a:ext cx="5115656" cy="4018115"/>
          </a:xfrm>
          <a:custGeom>
            <a:avLst/>
            <a:gdLst/>
            <a:ahLst/>
            <a:cxnLst/>
            <a:rect l="l" t="t" r="r" b="b"/>
            <a:pathLst>
              <a:path w="5115656" h="4018115">
                <a:moveTo>
                  <a:pt x="5115656" y="0"/>
                </a:moveTo>
                <a:lnTo>
                  <a:pt x="0" y="0"/>
                </a:lnTo>
                <a:lnTo>
                  <a:pt x="0" y="4018115"/>
                </a:lnTo>
                <a:lnTo>
                  <a:pt x="5115656" y="4018115"/>
                </a:lnTo>
                <a:lnTo>
                  <a:pt x="5115656" y="0"/>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8" name="Freeform 8"/>
          <p:cNvSpPr/>
          <p:nvPr/>
        </p:nvSpPr>
        <p:spPr>
          <a:xfrm>
            <a:off x="2558888" y="4620243"/>
            <a:ext cx="3350735" cy="2491728"/>
          </a:xfrm>
          <a:custGeom>
            <a:avLst/>
            <a:gdLst/>
            <a:ahLst/>
            <a:cxnLst/>
            <a:rect l="l" t="t" r="r" b="b"/>
            <a:pathLst>
              <a:path w="3350735" h="2491728">
                <a:moveTo>
                  <a:pt x="0" y="0"/>
                </a:moveTo>
                <a:lnTo>
                  <a:pt x="3350735" y="0"/>
                </a:lnTo>
                <a:lnTo>
                  <a:pt x="3350735" y="2491729"/>
                </a:lnTo>
                <a:lnTo>
                  <a:pt x="0" y="249172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 name="TextBox 9"/>
          <p:cNvSpPr txBox="1"/>
          <p:nvPr/>
        </p:nvSpPr>
        <p:spPr>
          <a:xfrm>
            <a:off x="1533633" y="789724"/>
            <a:ext cx="5585597" cy="3046988"/>
          </a:xfrm>
          <a:prstGeom prst="rect">
            <a:avLst/>
          </a:prstGeom>
        </p:spPr>
        <p:txBody>
          <a:bodyPr wrap="square" lIns="0" tIns="0" rIns="0" bIns="0" rtlCol="0" anchor="t">
            <a:spAutoFit/>
          </a:bodyPr>
          <a:lstStyle/>
          <a:p>
            <a:pPr algn="ctr">
              <a:lnSpc>
                <a:spcPct val="150000"/>
              </a:lnSpc>
            </a:pPr>
            <a:r>
              <a:rPr lang="vi-VN" sz="6600" b="1" smtClean="0">
                <a:solidFill>
                  <a:srgbClr val="51413A"/>
                </a:solidFill>
                <a:latin typeface="Arial" panose="020B0604020202020204" pitchFamily="34" charset="0"/>
                <a:cs typeface="Arial" panose="020B0604020202020204" pitchFamily="34" charset="0"/>
              </a:rPr>
              <a:t>NỘI DUNG BÀI HỌC</a:t>
            </a:r>
            <a:endParaRPr lang="en-US" sz="6600" b="1">
              <a:solidFill>
                <a:srgbClr val="51413A"/>
              </a:solidFill>
              <a:latin typeface="Arial" panose="020B0604020202020204" pitchFamily="34" charset="0"/>
              <a:cs typeface="Arial" panose="020B0604020202020204" pitchFamily="34" charset="0"/>
            </a:endParaRPr>
          </a:p>
        </p:txBody>
      </p:sp>
      <p:grpSp>
        <p:nvGrpSpPr>
          <p:cNvPr id="21" name="Group 20"/>
          <p:cNvGrpSpPr/>
          <p:nvPr/>
        </p:nvGrpSpPr>
        <p:grpSpPr>
          <a:xfrm>
            <a:off x="7666777" y="2025592"/>
            <a:ext cx="1347197" cy="1395402"/>
            <a:chOff x="9672309" y="1402976"/>
            <a:chExt cx="1347197" cy="1395402"/>
          </a:xfrm>
        </p:grpSpPr>
        <p:sp>
          <p:nvSpPr>
            <p:cNvPr id="4" name="Freeform 4"/>
            <p:cNvSpPr/>
            <p:nvPr/>
          </p:nvSpPr>
          <p:spPr>
            <a:xfrm>
              <a:off x="9672309" y="1402976"/>
              <a:ext cx="1347197" cy="1395402"/>
            </a:xfrm>
            <a:custGeom>
              <a:avLst/>
              <a:gdLst/>
              <a:ahLst/>
              <a:cxnLst/>
              <a:rect l="l" t="t" r="r" b="b"/>
              <a:pathLst>
                <a:path w="1347197" h="1395402">
                  <a:moveTo>
                    <a:pt x="0" y="0"/>
                  </a:moveTo>
                  <a:lnTo>
                    <a:pt x="1347197" y="0"/>
                  </a:lnTo>
                  <a:lnTo>
                    <a:pt x="1347197" y="1395402"/>
                  </a:lnTo>
                  <a:lnTo>
                    <a:pt x="0" y="1395402"/>
                  </a:lnTo>
                  <a:lnTo>
                    <a:pt x="0" y="0"/>
                  </a:lnTo>
                  <a:close/>
                </a:path>
              </a:pathLst>
            </a:custGeom>
            <a:blipFill>
              <a:blip r:embed="rId12">
                <a:extLst>
                  <a:ext uri="{96DAC541-7B7A-43D3-8B79-37D633B846F1}">
                    <asvg:svgBlip xmlns="" xmlns:asvg="http://schemas.microsoft.com/office/drawing/2016/SVG/main" r:embed="rId7"/>
                  </a:ext>
                </a:extLst>
              </a:blip>
              <a:stretch>
                <a:fillRect/>
              </a:stretch>
            </a:blipFill>
          </p:spPr>
        </p:sp>
        <p:sp>
          <p:nvSpPr>
            <p:cNvPr id="10" name="TextBox 10"/>
            <p:cNvSpPr txBox="1"/>
            <p:nvPr/>
          </p:nvSpPr>
          <p:spPr>
            <a:xfrm>
              <a:off x="9849665" y="1851118"/>
              <a:ext cx="992485" cy="500137"/>
            </a:xfrm>
            <a:prstGeom prst="rect">
              <a:avLst/>
            </a:prstGeom>
          </p:spPr>
          <p:txBody>
            <a:bodyPr lIns="0" tIns="0" rIns="0" bIns="0" rtlCol="0" anchor="t">
              <a:spAutoFit/>
            </a:bodyPr>
            <a:lstStyle/>
            <a:p>
              <a:pPr algn="ctr">
                <a:lnSpc>
                  <a:spcPts val="3900"/>
                </a:lnSpc>
              </a:pPr>
              <a:r>
                <a:rPr lang="en-US" sz="4400" b="1">
                  <a:solidFill>
                    <a:srgbClr val="FFF9FF"/>
                  </a:solidFill>
                  <a:latin typeface="Arial" panose="020B0604020202020204" pitchFamily="34" charset="0"/>
                  <a:cs typeface="Arial" panose="020B0604020202020204" pitchFamily="34" charset="0"/>
                </a:rPr>
                <a:t>1</a:t>
              </a:r>
            </a:p>
          </p:txBody>
        </p:sp>
      </p:grpSp>
      <p:grpSp>
        <p:nvGrpSpPr>
          <p:cNvPr id="20" name="Group 19"/>
          <p:cNvGrpSpPr/>
          <p:nvPr/>
        </p:nvGrpSpPr>
        <p:grpSpPr>
          <a:xfrm>
            <a:off x="7654939" y="4002684"/>
            <a:ext cx="1347197" cy="1395402"/>
            <a:chOff x="9672309" y="4180003"/>
            <a:chExt cx="1347197" cy="1395402"/>
          </a:xfrm>
        </p:grpSpPr>
        <p:sp>
          <p:nvSpPr>
            <p:cNvPr id="5" name="Freeform 5"/>
            <p:cNvSpPr/>
            <p:nvPr/>
          </p:nvSpPr>
          <p:spPr>
            <a:xfrm>
              <a:off x="9672309" y="4180003"/>
              <a:ext cx="1347197" cy="1395402"/>
            </a:xfrm>
            <a:custGeom>
              <a:avLst/>
              <a:gdLst/>
              <a:ahLst/>
              <a:cxnLst/>
              <a:rect l="l" t="t" r="r" b="b"/>
              <a:pathLst>
                <a:path w="1347197" h="1395402">
                  <a:moveTo>
                    <a:pt x="0" y="0"/>
                  </a:moveTo>
                  <a:lnTo>
                    <a:pt x="1347197" y="0"/>
                  </a:lnTo>
                  <a:lnTo>
                    <a:pt x="1347197" y="1395402"/>
                  </a:lnTo>
                  <a:lnTo>
                    <a:pt x="0" y="1395402"/>
                  </a:lnTo>
                  <a:lnTo>
                    <a:pt x="0" y="0"/>
                  </a:lnTo>
                  <a:close/>
                </a:path>
              </a:pathLst>
            </a:custGeom>
            <a:blipFill>
              <a:blip r:embed="rId12">
                <a:extLst>
                  <a:ext uri="{96DAC541-7B7A-43D3-8B79-37D633B846F1}">
                    <asvg:svgBlip xmlns="" xmlns:asvg="http://schemas.microsoft.com/office/drawing/2016/SVG/main" r:embed="rId7"/>
                  </a:ext>
                </a:extLst>
              </a:blip>
              <a:stretch>
                <a:fillRect/>
              </a:stretch>
            </a:blipFill>
          </p:spPr>
        </p:sp>
        <p:sp>
          <p:nvSpPr>
            <p:cNvPr id="11" name="TextBox 11"/>
            <p:cNvSpPr txBox="1"/>
            <p:nvPr/>
          </p:nvSpPr>
          <p:spPr>
            <a:xfrm>
              <a:off x="9849665" y="4628145"/>
              <a:ext cx="992485" cy="500137"/>
            </a:xfrm>
            <a:prstGeom prst="rect">
              <a:avLst/>
            </a:prstGeom>
          </p:spPr>
          <p:txBody>
            <a:bodyPr lIns="0" tIns="0" rIns="0" bIns="0" rtlCol="0" anchor="t">
              <a:spAutoFit/>
            </a:bodyPr>
            <a:lstStyle/>
            <a:p>
              <a:pPr algn="ctr">
                <a:lnSpc>
                  <a:spcPts val="3900"/>
                </a:lnSpc>
              </a:pPr>
              <a:r>
                <a:rPr lang="en-US" sz="4400" b="1">
                  <a:solidFill>
                    <a:srgbClr val="FFF9FF"/>
                  </a:solidFill>
                  <a:latin typeface="Arial" panose="020B0604020202020204" pitchFamily="34" charset="0"/>
                  <a:cs typeface="Arial" panose="020B0604020202020204" pitchFamily="34" charset="0"/>
                </a:rPr>
                <a:t>2</a:t>
              </a:r>
            </a:p>
          </p:txBody>
        </p:sp>
      </p:grpSp>
      <p:grpSp>
        <p:nvGrpSpPr>
          <p:cNvPr id="22" name="Group 21"/>
          <p:cNvGrpSpPr/>
          <p:nvPr/>
        </p:nvGrpSpPr>
        <p:grpSpPr>
          <a:xfrm>
            <a:off x="7666777" y="5866108"/>
            <a:ext cx="1347197" cy="1395402"/>
            <a:chOff x="9672309" y="7002285"/>
            <a:chExt cx="1347197" cy="1395402"/>
          </a:xfrm>
        </p:grpSpPr>
        <p:sp>
          <p:nvSpPr>
            <p:cNvPr id="6" name="Freeform 6"/>
            <p:cNvSpPr/>
            <p:nvPr/>
          </p:nvSpPr>
          <p:spPr>
            <a:xfrm>
              <a:off x="9672309" y="7002285"/>
              <a:ext cx="1347197" cy="1395402"/>
            </a:xfrm>
            <a:custGeom>
              <a:avLst/>
              <a:gdLst/>
              <a:ahLst/>
              <a:cxnLst/>
              <a:rect l="l" t="t" r="r" b="b"/>
              <a:pathLst>
                <a:path w="1347197" h="1395402">
                  <a:moveTo>
                    <a:pt x="0" y="0"/>
                  </a:moveTo>
                  <a:lnTo>
                    <a:pt x="1347197" y="0"/>
                  </a:lnTo>
                  <a:lnTo>
                    <a:pt x="1347197" y="1395401"/>
                  </a:lnTo>
                  <a:lnTo>
                    <a:pt x="0" y="1395401"/>
                  </a:lnTo>
                  <a:lnTo>
                    <a:pt x="0" y="0"/>
                  </a:lnTo>
                  <a:close/>
                </a:path>
              </a:pathLst>
            </a:custGeom>
            <a:blipFill>
              <a:blip r:embed="rId12">
                <a:extLst>
                  <a:ext uri="{96DAC541-7B7A-43D3-8B79-37D633B846F1}">
                    <asvg:svgBlip xmlns="" xmlns:asvg="http://schemas.microsoft.com/office/drawing/2016/SVG/main" r:embed="rId7"/>
                  </a:ext>
                </a:extLst>
              </a:blip>
              <a:stretch>
                <a:fillRect/>
              </a:stretch>
            </a:blipFill>
          </p:spPr>
        </p:sp>
        <p:sp>
          <p:nvSpPr>
            <p:cNvPr id="12" name="TextBox 12"/>
            <p:cNvSpPr txBox="1"/>
            <p:nvPr/>
          </p:nvSpPr>
          <p:spPr>
            <a:xfrm>
              <a:off x="9849665" y="7450426"/>
              <a:ext cx="992485" cy="500137"/>
            </a:xfrm>
            <a:prstGeom prst="rect">
              <a:avLst/>
            </a:prstGeom>
          </p:spPr>
          <p:txBody>
            <a:bodyPr lIns="0" tIns="0" rIns="0" bIns="0" rtlCol="0" anchor="t">
              <a:spAutoFit/>
            </a:bodyPr>
            <a:lstStyle/>
            <a:p>
              <a:pPr algn="ctr">
                <a:lnSpc>
                  <a:spcPts val="3900"/>
                </a:lnSpc>
              </a:pPr>
              <a:r>
                <a:rPr lang="en-US" sz="4400" b="1">
                  <a:solidFill>
                    <a:srgbClr val="FFF9FF"/>
                  </a:solidFill>
                  <a:latin typeface="Arial" panose="020B0604020202020204" pitchFamily="34" charset="0"/>
                  <a:cs typeface="Arial" panose="020B0604020202020204" pitchFamily="34" charset="0"/>
                </a:rPr>
                <a:t>3</a:t>
              </a:r>
            </a:p>
          </p:txBody>
        </p:sp>
      </p:grpSp>
      <p:sp>
        <p:nvSpPr>
          <p:cNvPr id="19" name="TextBox 18"/>
          <p:cNvSpPr txBox="1"/>
          <p:nvPr/>
        </p:nvSpPr>
        <p:spPr>
          <a:xfrm>
            <a:off x="9427690" y="1753797"/>
            <a:ext cx="8424220" cy="1824923"/>
          </a:xfrm>
          <a:prstGeom prst="rect">
            <a:avLst/>
          </a:prstGeom>
          <a:noFill/>
        </p:spPr>
        <p:txBody>
          <a:bodyPr wrap="square" rtlCol="0">
            <a:spAutoFit/>
          </a:bodyPr>
          <a:lstStyle/>
          <a:p>
            <a:pPr algn="just">
              <a:lnSpc>
                <a:spcPct val="150000"/>
              </a:lnSpc>
            </a:pPr>
            <a:r>
              <a:rPr lang="vi-VN" sz="4000" b="1" smtClean="0">
                <a:latin typeface="Arial" panose="020B0604020202020204" pitchFamily="34" charset="0"/>
                <a:cs typeface="Arial" panose="020B0604020202020204" pitchFamily="34" charset="0"/>
              </a:rPr>
              <a:t>Khái niệm thất nghiệp và các loại hình thất nghiệp</a:t>
            </a:r>
            <a:endParaRPr lang="en-US" sz="4000" b="1">
              <a:latin typeface="Arial" panose="020B0604020202020204" pitchFamily="34" charset="0"/>
              <a:cs typeface="Arial" panose="020B0604020202020204" pitchFamily="34" charset="0"/>
            </a:endParaRPr>
          </a:p>
        </p:txBody>
      </p:sp>
      <p:sp>
        <p:nvSpPr>
          <p:cNvPr id="23" name="TextBox 22"/>
          <p:cNvSpPr txBox="1"/>
          <p:nvPr/>
        </p:nvSpPr>
        <p:spPr>
          <a:xfrm>
            <a:off x="9462326" y="4087750"/>
            <a:ext cx="8466656" cy="1015663"/>
          </a:xfrm>
          <a:prstGeom prst="rect">
            <a:avLst/>
          </a:prstGeom>
          <a:noFill/>
        </p:spPr>
        <p:txBody>
          <a:bodyPr wrap="square" rtlCol="0">
            <a:spAutoFit/>
          </a:bodyPr>
          <a:lstStyle/>
          <a:p>
            <a:pPr>
              <a:lnSpc>
                <a:spcPct val="150000"/>
              </a:lnSpc>
            </a:pPr>
            <a:r>
              <a:rPr lang="vi-VN" sz="4000" b="1" smtClean="0">
                <a:latin typeface="Arial" panose="020B0604020202020204" pitchFamily="34" charset="0"/>
                <a:cs typeface="Arial" panose="020B0604020202020204" pitchFamily="34" charset="0"/>
              </a:rPr>
              <a:t>Nguyên nhân dẫn đến thất nghiệp</a:t>
            </a:r>
            <a:endParaRPr lang="en-US" sz="4000" b="1">
              <a:latin typeface="Arial" panose="020B0604020202020204" pitchFamily="34" charset="0"/>
              <a:cs typeface="Arial" panose="020B0604020202020204" pitchFamily="34" charset="0"/>
            </a:endParaRPr>
          </a:p>
        </p:txBody>
      </p:sp>
      <p:sp>
        <p:nvSpPr>
          <p:cNvPr id="24" name="TextBox 23"/>
          <p:cNvSpPr txBox="1"/>
          <p:nvPr/>
        </p:nvSpPr>
        <p:spPr>
          <a:xfrm>
            <a:off x="9427690" y="5979641"/>
            <a:ext cx="8466656" cy="901593"/>
          </a:xfrm>
          <a:prstGeom prst="rect">
            <a:avLst/>
          </a:prstGeom>
          <a:noFill/>
        </p:spPr>
        <p:txBody>
          <a:bodyPr wrap="square" rtlCol="0">
            <a:spAutoFit/>
          </a:bodyPr>
          <a:lstStyle/>
          <a:p>
            <a:pPr>
              <a:lnSpc>
                <a:spcPct val="150000"/>
              </a:lnSpc>
            </a:pPr>
            <a:r>
              <a:rPr lang="vi-VN" sz="4000" b="1" smtClean="0">
                <a:latin typeface="Arial" panose="020B0604020202020204" pitchFamily="34" charset="0"/>
                <a:cs typeface="Arial" panose="020B0604020202020204" pitchFamily="34" charset="0"/>
              </a:rPr>
              <a:t>Hậu quả của thất nghiệp</a:t>
            </a:r>
            <a:endParaRPr lang="en-US" sz="4000" b="1">
              <a:latin typeface="Arial" panose="020B0604020202020204" pitchFamily="34" charset="0"/>
              <a:cs typeface="Arial" panose="020B0604020202020204" pitchFamily="34" charset="0"/>
            </a:endParaRPr>
          </a:p>
        </p:txBody>
      </p:sp>
      <p:grpSp>
        <p:nvGrpSpPr>
          <p:cNvPr id="25" name="Group 24"/>
          <p:cNvGrpSpPr/>
          <p:nvPr/>
        </p:nvGrpSpPr>
        <p:grpSpPr>
          <a:xfrm>
            <a:off x="7666777" y="7843200"/>
            <a:ext cx="1347197" cy="1395402"/>
            <a:chOff x="9672309" y="7002285"/>
            <a:chExt cx="1347197" cy="1395402"/>
          </a:xfrm>
        </p:grpSpPr>
        <p:sp>
          <p:nvSpPr>
            <p:cNvPr id="26" name="Freeform 6"/>
            <p:cNvSpPr/>
            <p:nvPr/>
          </p:nvSpPr>
          <p:spPr>
            <a:xfrm>
              <a:off x="9672309" y="7002285"/>
              <a:ext cx="1347197" cy="1395402"/>
            </a:xfrm>
            <a:custGeom>
              <a:avLst/>
              <a:gdLst/>
              <a:ahLst/>
              <a:cxnLst/>
              <a:rect l="l" t="t" r="r" b="b"/>
              <a:pathLst>
                <a:path w="1347197" h="1395402">
                  <a:moveTo>
                    <a:pt x="0" y="0"/>
                  </a:moveTo>
                  <a:lnTo>
                    <a:pt x="1347197" y="0"/>
                  </a:lnTo>
                  <a:lnTo>
                    <a:pt x="1347197" y="1395401"/>
                  </a:lnTo>
                  <a:lnTo>
                    <a:pt x="0" y="1395401"/>
                  </a:lnTo>
                  <a:lnTo>
                    <a:pt x="0" y="0"/>
                  </a:lnTo>
                  <a:close/>
                </a:path>
              </a:pathLst>
            </a:custGeom>
            <a:blipFill>
              <a:blip r:embed="rId12">
                <a:extLst>
                  <a:ext uri="{96DAC541-7B7A-43D3-8B79-37D633B846F1}">
                    <asvg:svgBlip xmlns="" xmlns:asvg="http://schemas.microsoft.com/office/drawing/2016/SVG/main" r:embed="rId7"/>
                  </a:ext>
                </a:extLst>
              </a:blip>
              <a:stretch>
                <a:fillRect/>
              </a:stretch>
            </a:blipFill>
          </p:spPr>
        </p:sp>
        <p:sp>
          <p:nvSpPr>
            <p:cNvPr id="27" name="TextBox 12"/>
            <p:cNvSpPr txBox="1"/>
            <p:nvPr/>
          </p:nvSpPr>
          <p:spPr>
            <a:xfrm>
              <a:off x="9849665" y="7450426"/>
              <a:ext cx="992485" cy="500137"/>
            </a:xfrm>
            <a:prstGeom prst="rect">
              <a:avLst/>
            </a:prstGeom>
          </p:spPr>
          <p:txBody>
            <a:bodyPr lIns="0" tIns="0" rIns="0" bIns="0" rtlCol="0" anchor="t">
              <a:spAutoFit/>
            </a:bodyPr>
            <a:lstStyle/>
            <a:p>
              <a:pPr algn="ctr">
                <a:lnSpc>
                  <a:spcPts val="3900"/>
                </a:lnSpc>
              </a:pPr>
              <a:r>
                <a:rPr lang="vi-VN" sz="4400" b="1" smtClean="0">
                  <a:solidFill>
                    <a:srgbClr val="FFF9FF"/>
                  </a:solidFill>
                  <a:latin typeface="Arial" panose="020B0604020202020204" pitchFamily="34" charset="0"/>
                  <a:cs typeface="Arial" panose="020B0604020202020204" pitchFamily="34" charset="0"/>
                </a:rPr>
                <a:t>4</a:t>
              </a:r>
              <a:endParaRPr lang="en-US" sz="4400" b="1">
                <a:solidFill>
                  <a:srgbClr val="FFF9FF"/>
                </a:solidFill>
                <a:latin typeface="Arial" panose="020B0604020202020204" pitchFamily="34" charset="0"/>
                <a:cs typeface="Arial" panose="020B0604020202020204" pitchFamily="34" charset="0"/>
              </a:endParaRPr>
            </a:p>
          </p:txBody>
        </p:sp>
      </p:grpSp>
      <p:sp>
        <p:nvSpPr>
          <p:cNvPr id="28" name="TextBox 27"/>
          <p:cNvSpPr txBox="1"/>
          <p:nvPr/>
        </p:nvSpPr>
        <p:spPr>
          <a:xfrm>
            <a:off x="9462326" y="7488093"/>
            <a:ext cx="8466656" cy="1938992"/>
          </a:xfrm>
          <a:prstGeom prst="rect">
            <a:avLst/>
          </a:prstGeom>
          <a:noFill/>
        </p:spPr>
        <p:txBody>
          <a:bodyPr wrap="square" rtlCol="0">
            <a:spAutoFit/>
          </a:bodyPr>
          <a:lstStyle/>
          <a:p>
            <a:pPr algn="just">
              <a:lnSpc>
                <a:spcPct val="150000"/>
              </a:lnSpc>
            </a:pPr>
            <a:r>
              <a:rPr lang="vi-VN" sz="4000" b="1" smtClean="0">
                <a:latin typeface="Arial" panose="020B0604020202020204" pitchFamily="34" charset="0"/>
                <a:cs typeface="Arial" panose="020B0604020202020204" pitchFamily="34" charset="0"/>
              </a:rPr>
              <a:t>Vai trò của nhà nước trong việc kiểm soát và kiềm chế thất nghiệp</a:t>
            </a:r>
            <a:endParaRPr lang="en-US"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8306125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500"/>
                                        <p:tgtEl>
                                          <p:spTgt spid="1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4" grpId="0"/>
      <p:bldP spid="2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9FF"/>
        </a:solidFill>
        <a:effectLst/>
      </p:bgPr>
    </p:bg>
    <p:spTree>
      <p:nvGrpSpPr>
        <p:cNvPr id="1" name=""/>
        <p:cNvGrpSpPr/>
        <p:nvPr/>
      </p:nvGrpSpPr>
      <p:grpSpPr>
        <a:xfrm>
          <a:off x="0" y="0"/>
          <a:ext cx="0" cy="0"/>
          <a:chOff x="0" y="0"/>
          <a:chExt cx="0" cy="0"/>
        </a:xfrm>
      </p:grpSpPr>
      <p:sp>
        <p:nvSpPr>
          <p:cNvPr id="2" name="Freeform 2"/>
          <p:cNvSpPr/>
          <p:nvPr/>
        </p:nvSpPr>
        <p:spPr>
          <a:xfrm rot="390636" flipH="1">
            <a:off x="-1697775" y="-2153905"/>
            <a:ext cx="8763000" cy="5562878"/>
          </a:xfrm>
          <a:custGeom>
            <a:avLst/>
            <a:gdLst/>
            <a:ahLst/>
            <a:cxnLst/>
            <a:rect l="l" t="t" r="r" b="b"/>
            <a:pathLst>
              <a:path w="10818229" h="7867803">
                <a:moveTo>
                  <a:pt x="10818229" y="0"/>
                </a:moveTo>
                <a:lnTo>
                  <a:pt x="0" y="0"/>
                </a:lnTo>
                <a:lnTo>
                  <a:pt x="0" y="7867802"/>
                </a:lnTo>
                <a:lnTo>
                  <a:pt x="10818229" y="7867802"/>
                </a:lnTo>
                <a:lnTo>
                  <a:pt x="10818229"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1154461" flipH="1">
            <a:off x="10796019" y="7193649"/>
            <a:ext cx="10566946" cy="7685052"/>
          </a:xfrm>
          <a:custGeom>
            <a:avLst/>
            <a:gdLst/>
            <a:ahLst/>
            <a:cxnLst/>
            <a:rect l="l" t="t" r="r" b="b"/>
            <a:pathLst>
              <a:path w="10566946" h="7685052">
                <a:moveTo>
                  <a:pt x="10566946" y="0"/>
                </a:moveTo>
                <a:lnTo>
                  <a:pt x="0" y="0"/>
                </a:lnTo>
                <a:lnTo>
                  <a:pt x="0" y="7685052"/>
                </a:lnTo>
                <a:lnTo>
                  <a:pt x="10566946" y="7685052"/>
                </a:lnTo>
                <a:lnTo>
                  <a:pt x="10566946"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17" name="TextBox 16"/>
          <p:cNvSpPr txBox="1"/>
          <p:nvPr/>
        </p:nvSpPr>
        <p:spPr>
          <a:xfrm>
            <a:off x="304800" y="429790"/>
            <a:ext cx="5181600" cy="769441"/>
          </a:xfrm>
          <a:prstGeom prst="rect">
            <a:avLst/>
          </a:prstGeom>
          <a:noFill/>
        </p:spPr>
        <p:txBody>
          <a:bodyPr wrap="square" rtlCol="0">
            <a:spAutoFit/>
          </a:bodyPr>
          <a:lstStyle/>
          <a:p>
            <a:pPr algn="ctr"/>
            <a:r>
              <a:rPr lang="vi-VN" sz="4400" b="1" smtClean="0">
                <a:solidFill>
                  <a:schemeClr val="bg1"/>
                </a:solidFill>
                <a:latin typeface="Arial" panose="020B0604020202020204" pitchFamily="34" charset="0"/>
                <a:cs typeface="Arial" panose="020B0604020202020204" pitchFamily="34" charset="0"/>
              </a:rPr>
              <a:t>Bài 2 (SHS - tr.28)</a:t>
            </a:r>
          </a:p>
        </p:txBody>
      </p:sp>
      <p:sp>
        <p:nvSpPr>
          <p:cNvPr id="18" name="Rectangle 17"/>
          <p:cNvSpPr/>
          <p:nvPr/>
        </p:nvSpPr>
        <p:spPr>
          <a:xfrm>
            <a:off x="1676400" y="1668313"/>
            <a:ext cx="15087600"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Em hãy cho biết những trường hợp sau đây thuộc loại hình thất nghiệp nào</a:t>
            </a:r>
            <a:r>
              <a:rPr lang="vi-VN" sz="4000" smtClean="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p:txBody>
      </p:sp>
      <p:sp>
        <p:nvSpPr>
          <p:cNvPr id="19" name="Rectangle 18"/>
          <p:cNvSpPr/>
          <p:nvPr/>
        </p:nvSpPr>
        <p:spPr>
          <a:xfrm>
            <a:off x="1676400" y="3396935"/>
            <a:ext cx="9144000" cy="6555641"/>
          </a:xfrm>
          <a:prstGeom prst="rect">
            <a:avLst/>
          </a:prstGeom>
        </p:spPr>
        <p:txBody>
          <a:bodyPr>
            <a:spAutoFit/>
          </a:bodyPr>
          <a:lstStyle/>
          <a:p>
            <a:pPr lvl="0" algn="just">
              <a:lnSpc>
                <a:spcPct val="150000"/>
              </a:lnSpc>
            </a:pPr>
            <a:r>
              <a:rPr lang="vi-VN" sz="4000">
                <a:solidFill>
                  <a:prstClr val="black"/>
                </a:solidFill>
                <a:cs typeface="Arial" panose="020B0604020202020204" pitchFamily="34" charset="0"/>
              </a:rPr>
              <a:t>a) Người không đi làm để tập trung giải quyết việc gia đình.</a:t>
            </a:r>
          </a:p>
          <a:p>
            <a:pPr lvl="0" algn="just">
              <a:lnSpc>
                <a:spcPct val="150000"/>
              </a:lnSpc>
            </a:pPr>
            <a:r>
              <a:rPr lang="vi-VN" sz="4000">
                <a:solidFill>
                  <a:prstClr val="black"/>
                </a:solidFill>
                <a:cs typeface="Arial" panose="020B0604020202020204" pitchFamily="34" charset="0"/>
              </a:rPr>
              <a:t>b) Khi nhà máy chuyển đổi sản xuất từ cơ khí lên tự động hoá, hàng loạt lao động trong nhà máy bị mất việc làm.</a:t>
            </a:r>
          </a:p>
          <a:p>
            <a:pPr lvl="0" algn="just">
              <a:lnSpc>
                <a:spcPct val="150000"/>
              </a:lnSpc>
            </a:pPr>
            <a:r>
              <a:rPr lang="vi-VN" sz="4000">
                <a:solidFill>
                  <a:prstClr val="black"/>
                </a:solidFill>
                <a:cs typeface="Arial" panose="020B0604020202020204" pitchFamily="34" charset="0"/>
              </a:rPr>
              <a:t>c) Người đi du học mới về nước chưa kiếm được việc làm.</a:t>
            </a:r>
          </a:p>
        </p:txBody>
      </p:sp>
      <p:sp>
        <p:nvSpPr>
          <p:cNvPr id="20" name="Right Arrow 19"/>
          <p:cNvSpPr/>
          <p:nvPr/>
        </p:nvSpPr>
        <p:spPr>
          <a:xfrm>
            <a:off x="11125200" y="3976637"/>
            <a:ext cx="838200" cy="55726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2254345" y="3901325"/>
            <a:ext cx="5410200" cy="707886"/>
          </a:xfrm>
          <a:prstGeom prst="rect">
            <a:avLst/>
          </a:prstGeom>
          <a:noFill/>
        </p:spPr>
        <p:txBody>
          <a:bodyPr wrap="square" rtlCol="0">
            <a:spAutoFit/>
          </a:bodyPr>
          <a:lstStyle/>
          <a:p>
            <a:r>
              <a:rPr lang="vi-VN" sz="4000" smtClean="0">
                <a:solidFill>
                  <a:srgbClr val="0070C0"/>
                </a:solidFill>
                <a:latin typeface="Arial" panose="020B0604020202020204" pitchFamily="34" charset="0"/>
                <a:cs typeface="Arial" panose="020B0604020202020204" pitchFamily="34" charset="0"/>
              </a:rPr>
              <a:t>Thất nghiệp tự nguyện</a:t>
            </a:r>
            <a:endParaRPr lang="en-US" sz="4000">
              <a:solidFill>
                <a:srgbClr val="0070C0"/>
              </a:solidFill>
              <a:latin typeface="Arial" panose="020B0604020202020204" pitchFamily="34" charset="0"/>
              <a:cs typeface="Arial" panose="020B0604020202020204" pitchFamily="34" charset="0"/>
            </a:endParaRPr>
          </a:p>
        </p:txBody>
      </p:sp>
      <p:sp>
        <p:nvSpPr>
          <p:cNvPr id="22" name="Right Arrow 21"/>
          <p:cNvSpPr/>
          <p:nvPr/>
        </p:nvSpPr>
        <p:spPr>
          <a:xfrm>
            <a:off x="11125200" y="6315124"/>
            <a:ext cx="838200" cy="55726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2254345" y="6239812"/>
            <a:ext cx="5410200" cy="707886"/>
          </a:xfrm>
          <a:prstGeom prst="rect">
            <a:avLst/>
          </a:prstGeom>
          <a:noFill/>
        </p:spPr>
        <p:txBody>
          <a:bodyPr wrap="square" rtlCol="0">
            <a:spAutoFit/>
          </a:bodyPr>
          <a:lstStyle/>
          <a:p>
            <a:r>
              <a:rPr lang="vi-VN" sz="4000" smtClean="0">
                <a:solidFill>
                  <a:srgbClr val="0070C0"/>
                </a:solidFill>
                <a:latin typeface="Arial" panose="020B0604020202020204" pitchFamily="34" charset="0"/>
                <a:cs typeface="Arial" panose="020B0604020202020204" pitchFamily="34" charset="0"/>
              </a:rPr>
              <a:t>Thất nghiệp cơ cấu</a:t>
            </a:r>
            <a:endParaRPr lang="en-US" sz="4000">
              <a:solidFill>
                <a:srgbClr val="0070C0"/>
              </a:solidFill>
              <a:latin typeface="Arial" panose="020B0604020202020204" pitchFamily="34" charset="0"/>
              <a:cs typeface="Arial" panose="020B0604020202020204" pitchFamily="34" charset="0"/>
            </a:endParaRPr>
          </a:p>
        </p:txBody>
      </p:sp>
      <p:sp>
        <p:nvSpPr>
          <p:cNvPr id="24" name="Right Arrow 23"/>
          <p:cNvSpPr/>
          <p:nvPr/>
        </p:nvSpPr>
        <p:spPr>
          <a:xfrm>
            <a:off x="11125200" y="8403727"/>
            <a:ext cx="838200" cy="55726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2254345" y="8328415"/>
            <a:ext cx="5410200" cy="707886"/>
          </a:xfrm>
          <a:prstGeom prst="rect">
            <a:avLst/>
          </a:prstGeom>
          <a:noFill/>
        </p:spPr>
        <p:txBody>
          <a:bodyPr wrap="square" rtlCol="0">
            <a:spAutoFit/>
          </a:bodyPr>
          <a:lstStyle/>
          <a:p>
            <a:r>
              <a:rPr lang="vi-VN" sz="4000" smtClean="0">
                <a:solidFill>
                  <a:srgbClr val="0070C0"/>
                </a:solidFill>
                <a:latin typeface="Arial" panose="020B0604020202020204" pitchFamily="34" charset="0"/>
                <a:cs typeface="Arial" panose="020B0604020202020204" pitchFamily="34" charset="0"/>
              </a:rPr>
              <a:t>Thất nghiệp tạm thời</a:t>
            </a:r>
            <a:endParaRPr lang="en-US" sz="400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54867225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p:tgtEl>
                                          <p:spTgt spid="20"/>
                                        </p:tgtEl>
                                        <p:attrNameLst>
                                          <p:attrName>ppt_x</p:attrName>
                                        </p:attrNameLst>
                                      </p:cBhvr>
                                      <p:tavLst>
                                        <p:tav tm="0">
                                          <p:val>
                                            <p:strVal val="#ppt_x-#ppt_w*1.125000"/>
                                          </p:val>
                                        </p:tav>
                                        <p:tav tm="100000">
                                          <p:val>
                                            <p:strVal val="#ppt_x"/>
                                          </p:val>
                                        </p:tav>
                                      </p:tavLst>
                                    </p:anim>
                                    <p:animEffect transition="in" filter="wipe(right)">
                                      <p:cBhvr>
                                        <p:cTn id="20" dur="500"/>
                                        <p:tgtEl>
                                          <p:spTgt spid="20"/>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p:tgtEl>
                                          <p:spTgt spid="22"/>
                                        </p:tgtEl>
                                        <p:attrNameLst>
                                          <p:attrName>ppt_x</p:attrName>
                                        </p:attrNameLst>
                                      </p:cBhvr>
                                      <p:tavLst>
                                        <p:tav tm="0">
                                          <p:val>
                                            <p:strVal val="#ppt_x-#ppt_w*1.125000"/>
                                          </p:val>
                                        </p:tav>
                                        <p:tav tm="100000">
                                          <p:val>
                                            <p:strVal val="#ppt_x"/>
                                          </p:val>
                                        </p:tav>
                                      </p:tavLst>
                                    </p:anim>
                                    <p:animEffect transition="in" filter="wipe(right)">
                                      <p:cBhvr>
                                        <p:cTn id="30" dur="500"/>
                                        <p:tgtEl>
                                          <p:spTgt spid="22"/>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8"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p:tgtEl>
                                          <p:spTgt spid="24"/>
                                        </p:tgtEl>
                                        <p:attrNameLst>
                                          <p:attrName>ppt_x</p:attrName>
                                        </p:attrNameLst>
                                      </p:cBhvr>
                                      <p:tavLst>
                                        <p:tav tm="0">
                                          <p:val>
                                            <p:strVal val="#ppt_x-#ppt_w*1.125000"/>
                                          </p:val>
                                        </p:tav>
                                        <p:tav tm="100000">
                                          <p:val>
                                            <p:strVal val="#ppt_x"/>
                                          </p:val>
                                        </p:tav>
                                      </p:tavLst>
                                    </p:anim>
                                    <p:animEffect transition="in" filter="wipe(right)">
                                      <p:cBhvr>
                                        <p:cTn id="40" dur="500"/>
                                        <p:tgtEl>
                                          <p:spTgt spid="24"/>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P spid="21" grpId="0"/>
      <p:bldP spid="22" grpId="0" animBg="1"/>
      <p:bldP spid="23" grpId="0"/>
      <p:bldP spid="24" grpId="0" animBg="1"/>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DF9DD"/>
        </a:solidFill>
        <a:effectLst/>
      </p:bgPr>
    </p:bg>
    <p:spTree>
      <p:nvGrpSpPr>
        <p:cNvPr id="1" name=""/>
        <p:cNvGrpSpPr/>
        <p:nvPr/>
      </p:nvGrpSpPr>
      <p:grpSpPr>
        <a:xfrm>
          <a:off x="0" y="0"/>
          <a:ext cx="0" cy="0"/>
          <a:chOff x="0" y="0"/>
          <a:chExt cx="0" cy="0"/>
        </a:xfrm>
      </p:grpSpPr>
      <p:grpSp>
        <p:nvGrpSpPr>
          <p:cNvPr id="2" name="Group 2"/>
          <p:cNvGrpSpPr/>
          <p:nvPr/>
        </p:nvGrpSpPr>
        <p:grpSpPr>
          <a:xfrm>
            <a:off x="-800289" y="-1478968"/>
            <a:ext cx="9335642" cy="12539834"/>
            <a:chOff x="0" y="0"/>
            <a:chExt cx="2458770" cy="3302672"/>
          </a:xfrm>
        </p:grpSpPr>
        <p:sp>
          <p:nvSpPr>
            <p:cNvPr id="3" name="Freeform 3"/>
            <p:cNvSpPr/>
            <p:nvPr/>
          </p:nvSpPr>
          <p:spPr>
            <a:xfrm>
              <a:off x="0" y="0"/>
              <a:ext cx="2458770" cy="3302672"/>
            </a:xfrm>
            <a:custGeom>
              <a:avLst/>
              <a:gdLst/>
              <a:ahLst/>
              <a:cxnLst/>
              <a:rect l="l" t="t" r="r" b="b"/>
              <a:pathLst>
                <a:path w="2458770" h="3302672">
                  <a:moveTo>
                    <a:pt x="0" y="0"/>
                  </a:moveTo>
                  <a:lnTo>
                    <a:pt x="2458770" y="0"/>
                  </a:lnTo>
                  <a:lnTo>
                    <a:pt x="2458770" y="3302672"/>
                  </a:lnTo>
                  <a:lnTo>
                    <a:pt x="0" y="3302672"/>
                  </a:lnTo>
                  <a:close/>
                </a:path>
              </a:pathLst>
            </a:custGeom>
            <a:solidFill>
              <a:srgbClr val="E98B1B"/>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5" name="Group 5"/>
          <p:cNvGrpSpPr/>
          <p:nvPr/>
        </p:nvGrpSpPr>
        <p:grpSpPr>
          <a:xfrm>
            <a:off x="-718757" y="9646762"/>
            <a:ext cx="20828211" cy="129502"/>
            <a:chOff x="0" y="0"/>
            <a:chExt cx="5485619" cy="34107"/>
          </a:xfrm>
        </p:grpSpPr>
        <p:sp>
          <p:nvSpPr>
            <p:cNvPr id="6" name="Freeform 6"/>
            <p:cNvSpPr/>
            <p:nvPr/>
          </p:nvSpPr>
          <p:spPr>
            <a:xfrm>
              <a:off x="0" y="0"/>
              <a:ext cx="5485619" cy="34107"/>
            </a:xfrm>
            <a:custGeom>
              <a:avLst/>
              <a:gdLst/>
              <a:ahLst/>
              <a:cxnLst/>
              <a:rect l="l" t="t" r="r" b="b"/>
              <a:pathLst>
                <a:path w="5485619" h="34107">
                  <a:moveTo>
                    <a:pt x="0" y="0"/>
                  </a:moveTo>
                  <a:lnTo>
                    <a:pt x="5485619" y="0"/>
                  </a:lnTo>
                  <a:lnTo>
                    <a:pt x="5485619" y="34107"/>
                  </a:lnTo>
                  <a:lnTo>
                    <a:pt x="0" y="34107"/>
                  </a:lnTo>
                  <a:close/>
                </a:path>
              </a:pathLst>
            </a:custGeom>
            <a:solidFill>
              <a:srgbClr val="738650"/>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8" name="Group 8"/>
          <p:cNvGrpSpPr/>
          <p:nvPr/>
        </p:nvGrpSpPr>
        <p:grpSpPr>
          <a:xfrm>
            <a:off x="17259300" y="-218895"/>
            <a:ext cx="1652821" cy="10767933"/>
            <a:chOff x="0" y="0"/>
            <a:chExt cx="435311" cy="2835999"/>
          </a:xfrm>
        </p:grpSpPr>
        <p:sp>
          <p:nvSpPr>
            <p:cNvPr id="9" name="Freeform 9"/>
            <p:cNvSpPr/>
            <p:nvPr/>
          </p:nvSpPr>
          <p:spPr>
            <a:xfrm>
              <a:off x="0" y="0"/>
              <a:ext cx="435311" cy="2835999"/>
            </a:xfrm>
            <a:custGeom>
              <a:avLst/>
              <a:gdLst/>
              <a:ahLst/>
              <a:cxnLst/>
              <a:rect l="l" t="t" r="r" b="b"/>
              <a:pathLst>
                <a:path w="435311" h="2835999">
                  <a:moveTo>
                    <a:pt x="0" y="0"/>
                  </a:moveTo>
                  <a:lnTo>
                    <a:pt x="435311" y="0"/>
                  </a:lnTo>
                  <a:lnTo>
                    <a:pt x="435311" y="2835999"/>
                  </a:lnTo>
                  <a:lnTo>
                    <a:pt x="0" y="2835999"/>
                  </a:lnTo>
                  <a:close/>
                </a:path>
              </a:pathLst>
            </a:custGeom>
            <a:solidFill>
              <a:srgbClr val="F48A05"/>
            </a:soli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11" name="Group 11"/>
          <p:cNvGrpSpPr/>
          <p:nvPr/>
        </p:nvGrpSpPr>
        <p:grpSpPr>
          <a:xfrm>
            <a:off x="8535353" y="318297"/>
            <a:ext cx="10215611" cy="398096"/>
            <a:chOff x="0" y="0"/>
            <a:chExt cx="2755726" cy="104849"/>
          </a:xfrm>
        </p:grpSpPr>
        <p:sp>
          <p:nvSpPr>
            <p:cNvPr id="12" name="Freeform 12"/>
            <p:cNvSpPr/>
            <p:nvPr/>
          </p:nvSpPr>
          <p:spPr>
            <a:xfrm>
              <a:off x="0" y="0"/>
              <a:ext cx="2755726" cy="104849"/>
            </a:xfrm>
            <a:custGeom>
              <a:avLst/>
              <a:gdLst/>
              <a:ahLst/>
              <a:cxnLst/>
              <a:rect l="l" t="t" r="r" b="b"/>
              <a:pathLst>
                <a:path w="2755726" h="104849">
                  <a:moveTo>
                    <a:pt x="0" y="0"/>
                  </a:moveTo>
                  <a:lnTo>
                    <a:pt x="2755726" y="0"/>
                  </a:lnTo>
                  <a:lnTo>
                    <a:pt x="2755726" y="104849"/>
                  </a:lnTo>
                  <a:lnTo>
                    <a:pt x="0" y="104849"/>
                  </a:lnTo>
                  <a:close/>
                </a:path>
              </a:pathLst>
            </a:custGeom>
            <a:solidFill>
              <a:srgbClr val="738650"/>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16" name="TextBox 16"/>
          <p:cNvSpPr txBox="1"/>
          <p:nvPr/>
        </p:nvSpPr>
        <p:spPr>
          <a:xfrm>
            <a:off x="1125008" y="1066777"/>
            <a:ext cx="5977067" cy="1135183"/>
          </a:xfrm>
          <a:prstGeom prst="rect">
            <a:avLst/>
          </a:prstGeom>
        </p:spPr>
        <p:txBody>
          <a:bodyPr lIns="0" tIns="0" rIns="0" bIns="0" rtlCol="0" anchor="t">
            <a:spAutoFit/>
          </a:bodyPr>
          <a:lstStyle/>
          <a:p>
            <a:pPr algn="ctr">
              <a:lnSpc>
                <a:spcPts val="9799"/>
              </a:lnSpc>
              <a:spcBef>
                <a:spcPct val="0"/>
              </a:spcBef>
            </a:pPr>
            <a:r>
              <a:rPr lang="vi-VN" sz="6600" b="1" smtClean="0">
                <a:solidFill>
                  <a:schemeClr val="bg1"/>
                </a:solidFill>
                <a:latin typeface="Arial" panose="020B0604020202020204" pitchFamily="34" charset="0"/>
                <a:cs typeface="Arial" panose="020B0604020202020204" pitchFamily="34" charset="0"/>
              </a:rPr>
              <a:t>VẬN DỤNG</a:t>
            </a:r>
            <a:endParaRPr lang="en-US" sz="6600" b="1">
              <a:solidFill>
                <a:schemeClr val="bg1"/>
              </a:solidFill>
              <a:latin typeface="Arial" panose="020B0604020202020204" pitchFamily="34" charset="0"/>
              <a:cs typeface="Arial" panose="020B0604020202020204" pitchFamily="34" charset="0"/>
            </a:endParaRPr>
          </a:p>
        </p:txBody>
      </p:sp>
      <p:sp>
        <p:nvSpPr>
          <p:cNvPr id="29" name="Rectangle 28"/>
          <p:cNvSpPr/>
          <p:nvPr/>
        </p:nvSpPr>
        <p:spPr>
          <a:xfrm>
            <a:off x="674994" y="2559089"/>
            <a:ext cx="6953491" cy="3785652"/>
          </a:xfrm>
          <a:prstGeom prst="rect">
            <a:avLst/>
          </a:prstGeom>
        </p:spPr>
        <p:txBody>
          <a:bodyPr wrap="square">
            <a:spAutoFit/>
          </a:bodyPr>
          <a:lstStyle/>
          <a:p>
            <a:pPr algn="just">
              <a:lnSpc>
                <a:spcPct val="150000"/>
              </a:lnSpc>
            </a:pPr>
            <a:r>
              <a:rPr lang="vi-VN" sz="4000">
                <a:solidFill>
                  <a:schemeClr val="bg1"/>
                </a:solidFill>
              </a:rPr>
              <a:t>Em hãy viết bài giới thiệu một tấm gương tạo việc làm, giải quyết thất nghiệp cho người lao động tại địa phương.</a:t>
            </a:r>
            <a:endParaRPr lang="en-US" sz="4000">
              <a:solidFill>
                <a:schemeClr val="bg1"/>
              </a:solidFill>
            </a:endParaRPr>
          </a:p>
        </p:txBody>
      </p:sp>
      <p:sp>
        <p:nvSpPr>
          <p:cNvPr id="32" name="Freeform 12"/>
          <p:cNvSpPr/>
          <p:nvPr/>
        </p:nvSpPr>
        <p:spPr>
          <a:xfrm>
            <a:off x="10021030" y="1066777"/>
            <a:ext cx="6326505" cy="8229600"/>
          </a:xfrm>
          <a:custGeom>
            <a:avLst/>
            <a:gdLst/>
            <a:ahLst/>
            <a:cxnLst/>
            <a:rect l="l" t="t" r="r" b="b"/>
            <a:pathLst>
              <a:path w="6326505" h="8229600">
                <a:moveTo>
                  <a:pt x="0" y="0"/>
                </a:moveTo>
                <a:lnTo>
                  <a:pt x="6326505" y="0"/>
                </a:lnTo>
                <a:lnTo>
                  <a:pt x="6326505" y="8229600"/>
                </a:lnTo>
                <a:lnTo>
                  <a:pt x="0" y="8229600"/>
                </a:lnTo>
                <a:lnTo>
                  <a:pt x="0" y="0"/>
                </a:lnTo>
                <a:close/>
              </a:path>
            </a:pathLst>
          </a:custGeom>
          <a:blipFill>
            <a:blip r:embed="rId2"/>
            <a:stretch>
              <a:fillRect/>
            </a:stretch>
          </a:blipFill>
        </p:spPr>
      </p:sp>
    </p:spTree>
  </p:cSld>
  <p:clrMapOvr>
    <a:masterClrMapping/>
  </p:clrMapOvr>
  <mc:AlternateContent xmlns:mc="http://schemas.openxmlformats.org/markup-compatibility/2006">
    <mc:Choice xmlns:p15="http://schemas.microsoft.com/office/powerpoint/2012/main" xmlns="" Requires="p15">
      <p:transition spd="slow">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DF9DD"/>
        </a:solidFill>
        <a:effectLst/>
      </p:bgPr>
    </p:bg>
    <p:spTree>
      <p:nvGrpSpPr>
        <p:cNvPr id="1" name=""/>
        <p:cNvGrpSpPr/>
        <p:nvPr/>
      </p:nvGrpSpPr>
      <p:grpSpPr>
        <a:xfrm>
          <a:off x="0" y="0"/>
          <a:ext cx="0" cy="0"/>
          <a:chOff x="0" y="0"/>
          <a:chExt cx="0" cy="0"/>
        </a:xfrm>
      </p:grpSpPr>
      <p:grpSp>
        <p:nvGrpSpPr>
          <p:cNvPr id="2" name="Group 2"/>
          <p:cNvGrpSpPr/>
          <p:nvPr/>
        </p:nvGrpSpPr>
        <p:grpSpPr>
          <a:xfrm>
            <a:off x="8559137" y="318296"/>
            <a:ext cx="10191827" cy="398097"/>
            <a:chOff x="0" y="0"/>
            <a:chExt cx="2684267" cy="104849"/>
          </a:xfrm>
        </p:grpSpPr>
        <p:sp>
          <p:nvSpPr>
            <p:cNvPr id="3" name="Freeform 3"/>
            <p:cNvSpPr/>
            <p:nvPr/>
          </p:nvSpPr>
          <p:spPr>
            <a:xfrm>
              <a:off x="0" y="0"/>
              <a:ext cx="2684267" cy="104849"/>
            </a:xfrm>
            <a:custGeom>
              <a:avLst/>
              <a:gdLst/>
              <a:ahLst/>
              <a:cxnLst/>
              <a:rect l="l" t="t" r="r" b="b"/>
              <a:pathLst>
                <a:path w="2684267" h="104849">
                  <a:moveTo>
                    <a:pt x="0" y="0"/>
                  </a:moveTo>
                  <a:lnTo>
                    <a:pt x="2684267" y="0"/>
                  </a:lnTo>
                  <a:lnTo>
                    <a:pt x="2684267" y="104849"/>
                  </a:lnTo>
                  <a:lnTo>
                    <a:pt x="0" y="104849"/>
                  </a:lnTo>
                  <a:close/>
                </a:path>
              </a:pathLst>
            </a:custGeom>
            <a:solidFill>
              <a:srgbClr val="F6AD13"/>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5" name="Group 5"/>
          <p:cNvGrpSpPr/>
          <p:nvPr/>
        </p:nvGrpSpPr>
        <p:grpSpPr>
          <a:xfrm>
            <a:off x="-1047827" y="-1466490"/>
            <a:ext cx="10191827" cy="2495190"/>
            <a:chOff x="0" y="0"/>
            <a:chExt cx="2684267" cy="657169"/>
          </a:xfrm>
        </p:grpSpPr>
        <p:sp>
          <p:nvSpPr>
            <p:cNvPr id="6" name="Freeform 6"/>
            <p:cNvSpPr/>
            <p:nvPr/>
          </p:nvSpPr>
          <p:spPr>
            <a:xfrm>
              <a:off x="0" y="0"/>
              <a:ext cx="2684267" cy="657169"/>
            </a:xfrm>
            <a:custGeom>
              <a:avLst/>
              <a:gdLst/>
              <a:ahLst/>
              <a:cxnLst/>
              <a:rect l="l" t="t" r="r" b="b"/>
              <a:pathLst>
                <a:path w="2684267" h="657169">
                  <a:moveTo>
                    <a:pt x="0" y="0"/>
                  </a:moveTo>
                  <a:lnTo>
                    <a:pt x="2684267" y="0"/>
                  </a:lnTo>
                  <a:lnTo>
                    <a:pt x="2684267" y="657169"/>
                  </a:lnTo>
                  <a:lnTo>
                    <a:pt x="0" y="657169"/>
                  </a:lnTo>
                  <a:close/>
                </a:path>
              </a:pathLst>
            </a:custGeom>
            <a:solidFill>
              <a:srgbClr val="738650"/>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9" name="Group 9"/>
          <p:cNvGrpSpPr/>
          <p:nvPr/>
        </p:nvGrpSpPr>
        <p:grpSpPr>
          <a:xfrm>
            <a:off x="-718757" y="9646762"/>
            <a:ext cx="20828211" cy="129502"/>
            <a:chOff x="0" y="0"/>
            <a:chExt cx="5485619" cy="34107"/>
          </a:xfrm>
        </p:grpSpPr>
        <p:sp>
          <p:nvSpPr>
            <p:cNvPr id="10" name="Freeform 10"/>
            <p:cNvSpPr/>
            <p:nvPr/>
          </p:nvSpPr>
          <p:spPr>
            <a:xfrm>
              <a:off x="0" y="0"/>
              <a:ext cx="5485619" cy="34107"/>
            </a:xfrm>
            <a:custGeom>
              <a:avLst/>
              <a:gdLst/>
              <a:ahLst/>
              <a:cxnLst/>
              <a:rect l="l" t="t" r="r" b="b"/>
              <a:pathLst>
                <a:path w="5485619" h="34107">
                  <a:moveTo>
                    <a:pt x="0" y="0"/>
                  </a:moveTo>
                  <a:lnTo>
                    <a:pt x="5485619" y="0"/>
                  </a:lnTo>
                  <a:lnTo>
                    <a:pt x="5485619" y="34107"/>
                  </a:lnTo>
                  <a:lnTo>
                    <a:pt x="0" y="34107"/>
                  </a:lnTo>
                  <a:close/>
                </a:path>
              </a:pathLst>
            </a:custGeom>
            <a:solidFill>
              <a:srgbClr val="F6AD13"/>
            </a:soli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15" name="Group 15"/>
          <p:cNvGrpSpPr/>
          <p:nvPr/>
        </p:nvGrpSpPr>
        <p:grpSpPr>
          <a:xfrm>
            <a:off x="-5045678" y="9180627"/>
            <a:ext cx="15810814" cy="77673"/>
            <a:chOff x="0" y="0"/>
            <a:chExt cx="4164165" cy="20457"/>
          </a:xfrm>
        </p:grpSpPr>
        <p:sp>
          <p:nvSpPr>
            <p:cNvPr id="16" name="Freeform 16"/>
            <p:cNvSpPr/>
            <p:nvPr/>
          </p:nvSpPr>
          <p:spPr>
            <a:xfrm>
              <a:off x="0" y="0"/>
              <a:ext cx="4164165" cy="20457"/>
            </a:xfrm>
            <a:custGeom>
              <a:avLst/>
              <a:gdLst/>
              <a:ahLst/>
              <a:cxnLst/>
              <a:rect l="l" t="t" r="r" b="b"/>
              <a:pathLst>
                <a:path w="4164165" h="20457">
                  <a:moveTo>
                    <a:pt x="0" y="0"/>
                  </a:moveTo>
                  <a:lnTo>
                    <a:pt x="4164165" y="0"/>
                  </a:lnTo>
                  <a:lnTo>
                    <a:pt x="4164165" y="20457"/>
                  </a:lnTo>
                  <a:lnTo>
                    <a:pt x="0" y="20457"/>
                  </a:lnTo>
                  <a:close/>
                </a:path>
              </a:pathLst>
            </a:custGeom>
            <a:solidFill>
              <a:srgbClr val="738650"/>
            </a:solidFill>
          </p:spPr>
        </p:sp>
        <p:sp>
          <p:nvSpPr>
            <p:cNvPr id="17" name="TextBox 17"/>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18" name="TextBox 17"/>
          <p:cNvSpPr txBox="1"/>
          <p:nvPr/>
        </p:nvSpPr>
        <p:spPr>
          <a:xfrm>
            <a:off x="2095500" y="144409"/>
            <a:ext cx="3962400" cy="769441"/>
          </a:xfrm>
          <a:prstGeom prst="rect">
            <a:avLst/>
          </a:prstGeom>
          <a:noFill/>
        </p:spPr>
        <p:txBody>
          <a:bodyPr wrap="square" rtlCol="0">
            <a:spAutoFit/>
          </a:bodyPr>
          <a:lstStyle/>
          <a:p>
            <a:pPr algn="ctr"/>
            <a:r>
              <a:rPr lang="vi-VN" sz="4400" b="1" smtClean="0">
                <a:solidFill>
                  <a:schemeClr val="bg1"/>
                </a:solidFill>
                <a:latin typeface="Arial" panose="020B0604020202020204" pitchFamily="34" charset="0"/>
                <a:cs typeface="Arial" panose="020B0604020202020204" pitchFamily="34" charset="0"/>
              </a:rPr>
              <a:t>Gợi ý</a:t>
            </a:r>
            <a:endParaRPr lang="en-US" sz="4400" b="1">
              <a:solidFill>
                <a:schemeClr val="bg1"/>
              </a:solidFill>
              <a:latin typeface="Arial" panose="020B0604020202020204" pitchFamily="34" charset="0"/>
              <a:cs typeface="Arial" panose="020B0604020202020204" pitchFamily="34" charset="0"/>
            </a:endParaRPr>
          </a:p>
        </p:txBody>
      </p:sp>
      <p:sp>
        <p:nvSpPr>
          <p:cNvPr id="19" name="Rectangle 18"/>
          <p:cNvSpPr/>
          <p:nvPr/>
        </p:nvSpPr>
        <p:spPr>
          <a:xfrm>
            <a:off x="1295400" y="1319012"/>
            <a:ext cx="16154400" cy="757130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3600" smtClean="0">
                <a:latin typeface="Arial" panose="020B0604020202020204" pitchFamily="34" charset="0"/>
                <a:cs typeface="Arial" panose="020B0604020202020204" pitchFamily="34" charset="0"/>
              </a:rPr>
              <a:t>Tấm </a:t>
            </a:r>
            <a:r>
              <a:rPr lang="vi-VN" sz="3600">
                <a:latin typeface="Arial" panose="020B0604020202020204" pitchFamily="34" charset="0"/>
                <a:cs typeface="Arial" panose="020B0604020202020204" pitchFamily="34" charset="0"/>
              </a:rPr>
              <a:t>gương đó là ai?</a:t>
            </a:r>
          </a:p>
          <a:p>
            <a:pPr marL="571500" indent="-571500" algn="just">
              <a:lnSpc>
                <a:spcPct val="150000"/>
              </a:lnSpc>
              <a:buFont typeface="Wingdings" panose="05000000000000000000" pitchFamily="2" charset="2"/>
              <a:buChar char="§"/>
            </a:pPr>
            <a:r>
              <a:rPr lang="vi-VN" sz="3600" smtClean="0">
                <a:latin typeface="Arial" panose="020B0604020202020204" pitchFamily="34" charset="0"/>
                <a:cs typeface="Arial" panose="020B0604020202020204" pitchFamily="34" charset="0"/>
              </a:rPr>
              <a:t>Họ </a:t>
            </a:r>
            <a:r>
              <a:rPr lang="vi-VN" sz="3600">
                <a:latin typeface="Arial" panose="020B0604020202020204" pitchFamily="34" charset="0"/>
                <a:cs typeface="Arial" panose="020B0604020202020204" pitchFamily="34" charset="0"/>
              </a:rPr>
              <a:t>đã tạo việc làm, giải quyết vấn đề thất nghiệp cho ngành gì, ở đâu?</a:t>
            </a:r>
          </a:p>
          <a:p>
            <a:pPr marL="571500" indent="-571500" algn="just">
              <a:lnSpc>
                <a:spcPct val="150000"/>
              </a:lnSpc>
              <a:buFont typeface="Wingdings" panose="05000000000000000000" pitchFamily="2" charset="2"/>
              <a:buChar char="§"/>
            </a:pPr>
            <a:r>
              <a:rPr lang="vi-VN" sz="3600" smtClean="0">
                <a:latin typeface="Arial" panose="020B0604020202020204" pitchFamily="34" charset="0"/>
                <a:cs typeface="Arial" panose="020B0604020202020204" pitchFamily="34" charset="0"/>
              </a:rPr>
              <a:t>Quá </a:t>
            </a:r>
            <a:r>
              <a:rPr lang="vi-VN" sz="3600">
                <a:latin typeface="Arial" panose="020B0604020202020204" pitchFamily="34" charset="0"/>
                <a:cs typeface="Arial" panose="020B0604020202020204" pitchFamily="34" charset="0"/>
              </a:rPr>
              <a:t>trình hoạt động, làm việc và thực hiện giải quyết thất nghiệp cho người lao động như thế nào?</a:t>
            </a:r>
          </a:p>
          <a:p>
            <a:pPr marL="571500" indent="-571500" algn="just">
              <a:lnSpc>
                <a:spcPct val="150000"/>
              </a:lnSpc>
              <a:buFont typeface="Wingdings" panose="05000000000000000000" pitchFamily="2" charset="2"/>
              <a:buChar char="§"/>
            </a:pPr>
            <a:r>
              <a:rPr lang="vi-VN" sz="3600" smtClean="0">
                <a:latin typeface="Arial" panose="020B0604020202020204" pitchFamily="34" charset="0"/>
                <a:cs typeface="Arial" panose="020B0604020202020204" pitchFamily="34" charset="0"/>
              </a:rPr>
              <a:t>Trong </a:t>
            </a:r>
            <a:r>
              <a:rPr lang="vi-VN" sz="3600">
                <a:latin typeface="Arial" panose="020B0604020202020204" pitchFamily="34" charset="0"/>
                <a:cs typeface="Arial" panose="020B0604020202020204" pitchFamily="34" charset="0"/>
              </a:rPr>
              <a:t>quá trình thực hiện, họ đã gặp những khó khăn gì, khắc phục ra sao?</a:t>
            </a:r>
          </a:p>
          <a:p>
            <a:pPr marL="571500" indent="-571500" algn="just">
              <a:lnSpc>
                <a:spcPct val="150000"/>
              </a:lnSpc>
              <a:buFont typeface="Wingdings" panose="05000000000000000000" pitchFamily="2" charset="2"/>
              <a:buChar char="§"/>
            </a:pPr>
            <a:r>
              <a:rPr lang="vi-VN" sz="3600" smtClean="0">
                <a:latin typeface="Arial" panose="020B0604020202020204" pitchFamily="34" charset="0"/>
                <a:cs typeface="Arial" panose="020B0604020202020204" pitchFamily="34" charset="0"/>
              </a:rPr>
              <a:t>Họ </a:t>
            </a:r>
            <a:r>
              <a:rPr lang="vi-VN" sz="3600">
                <a:latin typeface="Arial" panose="020B0604020202020204" pitchFamily="34" charset="0"/>
                <a:cs typeface="Arial" panose="020B0604020202020204" pitchFamily="34" charset="0"/>
              </a:rPr>
              <a:t>nhận được sự giúp đỡ gì không? Nếu có thì nhận cái gì, từ ai?</a:t>
            </a:r>
          </a:p>
          <a:p>
            <a:pPr marL="571500" indent="-571500" algn="just">
              <a:lnSpc>
                <a:spcPct val="150000"/>
              </a:lnSpc>
              <a:buFont typeface="Wingdings" panose="05000000000000000000" pitchFamily="2" charset="2"/>
              <a:buChar char="§"/>
            </a:pPr>
            <a:r>
              <a:rPr lang="vi-VN" sz="3600" smtClean="0">
                <a:latin typeface="Arial" panose="020B0604020202020204" pitchFamily="34" charset="0"/>
                <a:cs typeface="Arial" panose="020B0604020202020204" pitchFamily="34" charset="0"/>
              </a:rPr>
              <a:t>Kết </a:t>
            </a:r>
            <a:r>
              <a:rPr lang="vi-VN" sz="3600">
                <a:latin typeface="Arial" panose="020B0604020202020204" pitchFamily="34" charset="0"/>
                <a:cs typeface="Arial" panose="020B0604020202020204" pitchFamily="34" charset="0"/>
              </a:rPr>
              <a:t>quả, thành tựu từ kế hoạch, việc làm đó như thế nào?</a:t>
            </a:r>
          </a:p>
          <a:p>
            <a:pPr marL="571500" indent="-571500" algn="just">
              <a:lnSpc>
                <a:spcPct val="150000"/>
              </a:lnSpc>
              <a:buFont typeface="Wingdings" panose="05000000000000000000" pitchFamily="2" charset="2"/>
              <a:buChar char="§"/>
            </a:pPr>
            <a:r>
              <a:rPr lang="vi-VN" sz="3600">
                <a:latin typeface="Arial" panose="020B0604020202020204" pitchFamily="34" charset="0"/>
                <a:cs typeface="Arial" panose="020B0604020202020204" pitchFamily="34" charset="0"/>
              </a:rPr>
              <a:t>T</a:t>
            </a:r>
            <a:r>
              <a:rPr lang="vi-VN" sz="3600" smtClean="0">
                <a:latin typeface="Arial" panose="020B0604020202020204" pitchFamily="34" charset="0"/>
                <a:cs typeface="Arial" panose="020B0604020202020204" pitchFamily="34" charset="0"/>
              </a:rPr>
              <a:t>hể </a:t>
            </a:r>
            <a:r>
              <a:rPr lang="vi-VN" sz="3600">
                <a:latin typeface="Arial" panose="020B0604020202020204" pitchFamily="34" charset="0"/>
                <a:cs typeface="Arial" panose="020B0604020202020204" pitchFamily="34" charset="0"/>
              </a:rPr>
              <a:t>hiện thái độ tôn trọng, ngưỡng mộ sự cống hiến và giúp đỡ của tấm gương đó?</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DF9DD"/>
        </a:solidFill>
        <a:effectLst/>
      </p:bgPr>
    </p:bg>
    <p:spTree>
      <p:nvGrpSpPr>
        <p:cNvPr id="1" name=""/>
        <p:cNvGrpSpPr/>
        <p:nvPr/>
      </p:nvGrpSpPr>
      <p:grpSpPr>
        <a:xfrm>
          <a:off x="0" y="0"/>
          <a:ext cx="0" cy="0"/>
          <a:chOff x="0" y="0"/>
          <a:chExt cx="0" cy="0"/>
        </a:xfrm>
      </p:grpSpPr>
      <p:sp>
        <p:nvSpPr>
          <p:cNvPr id="3" name="Freeform 3"/>
          <p:cNvSpPr/>
          <p:nvPr/>
        </p:nvSpPr>
        <p:spPr>
          <a:xfrm>
            <a:off x="8559137" y="318296"/>
            <a:ext cx="10191827" cy="398097"/>
          </a:xfrm>
          <a:custGeom>
            <a:avLst/>
            <a:gdLst/>
            <a:ahLst/>
            <a:cxnLst/>
            <a:rect l="l" t="t" r="r" b="b"/>
            <a:pathLst>
              <a:path w="2684267" h="104849">
                <a:moveTo>
                  <a:pt x="0" y="0"/>
                </a:moveTo>
                <a:lnTo>
                  <a:pt x="2684267" y="0"/>
                </a:lnTo>
                <a:lnTo>
                  <a:pt x="2684267" y="104849"/>
                </a:lnTo>
                <a:lnTo>
                  <a:pt x="0" y="104849"/>
                </a:lnTo>
                <a:close/>
              </a:path>
            </a:pathLst>
          </a:custGeom>
          <a:solidFill>
            <a:srgbClr val="F6AD13"/>
          </a:solidFill>
        </p:spPr>
      </p:sp>
      <p:grpSp>
        <p:nvGrpSpPr>
          <p:cNvPr id="41" name="Group 41"/>
          <p:cNvGrpSpPr/>
          <p:nvPr/>
        </p:nvGrpSpPr>
        <p:grpSpPr>
          <a:xfrm>
            <a:off x="-718757" y="9646762"/>
            <a:ext cx="20828211" cy="129502"/>
            <a:chOff x="0" y="0"/>
            <a:chExt cx="5485619" cy="34107"/>
          </a:xfrm>
        </p:grpSpPr>
        <p:sp>
          <p:nvSpPr>
            <p:cNvPr id="42" name="Freeform 42"/>
            <p:cNvSpPr/>
            <p:nvPr/>
          </p:nvSpPr>
          <p:spPr>
            <a:xfrm>
              <a:off x="0" y="0"/>
              <a:ext cx="5485619" cy="34107"/>
            </a:xfrm>
            <a:custGeom>
              <a:avLst/>
              <a:gdLst/>
              <a:ahLst/>
              <a:cxnLst/>
              <a:rect l="l" t="t" r="r" b="b"/>
              <a:pathLst>
                <a:path w="5485619" h="34107">
                  <a:moveTo>
                    <a:pt x="0" y="0"/>
                  </a:moveTo>
                  <a:lnTo>
                    <a:pt x="5485619" y="0"/>
                  </a:lnTo>
                  <a:lnTo>
                    <a:pt x="5485619" y="34107"/>
                  </a:lnTo>
                  <a:lnTo>
                    <a:pt x="0" y="34107"/>
                  </a:lnTo>
                  <a:close/>
                </a:path>
              </a:pathLst>
            </a:custGeom>
            <a:solidFill>
              <a:srgbClr val="F6AD13"/>
            </a:solidFill>
          </p:spPr>
        </p:sp>
        <p:sp>
          <p:nvSpPr>
            <p:cNvPr id="43" name="TextBox 43"/>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45" name="Freeform 45"/>
          <p:cNvSpPr/>
          <p:nvPr/>
        </p:nvSpPr>
        <p:spPr>
          <a:xfrm>
            <a:off x="16020273" y="1028700"/>
            <a:ext cx="1239027" cy="1127514"/>
          </a:xfrm>
          <a:custGeom>
            <a:avLst/>
            <a:gdLst/>
            <a:ahLst/>
            <a:cxnLst/>
            <a:rect l="l" t="t" r="r" b="b"/>
            <a:pathLst>
              <a:path w="1239027" h="1127514">
                <a:moveTo>
                  <a:pt x="0" y="0"/>
                </a:moveTo>
                <a:lnTo>
                  <a:pt x="1239027" y="0"/>
                </a:lnTo>
                <a:lnTo>
                  <a:pt x="1239027" y="1127514"/>
                </a:lnTo>
                <a:lnTo>
                  <a:pt x="0" y="11275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46" name="Group 46"/>
          <p:cNvGrpSpPr/>
          <p:nvPr/>
        </p:nvGrpSpPr>
        <p:grpSpPr>
          <a:xfrm>
            <a:off x="-718757" y="9177655"/>
            <a:ext cx="15810814" cy="77673"/>
            <a:chOff x="0" y="0"/>
            <a:chExt cx="4164165" cy="20457"/>
          </a:xfrm>
        </p:grpSpPr>
        <p:sp>
          <p:nvSpPr>
            <p:cNvPr id="47" name="Freeform 47"/>
            <p:cNvSpPr/>
            <p:nvPr/>
          </p:nvSpPr>
          <p:spPr>
            <a:xfrm>
              <a:off x="0" y="0"/>
              <a:ext cx="4164165" cy="20457"/>
            </a:xfrm>
            <a:custGeom>
              <a:avLst/>
              <a:gdLst/>
              <a:ahLst/>
              <a:cxnLst/>
              <a:rect l="l" t="t" r="r" b="b"/>
              <a:pathLst>
                <a:path w="4164165" h="20457">
                  <a:moveTo>
                    <a:pt x="0" y="0"/>
                  </a:moveTo>
                  <a:lnTo>
                    <a:pt x="4164165" y="0"/>
                  </a:lnTo>
                  <a:lnTo>
                    <a:pt x="4164165" y="20457"/>
                  </a:lnTo>
                  <a:lnTo>
                    <a:pt x="0" y="20457"/>
                  </a:lnTo>
                  <a:close/>
                </a:path>
              </a:pathLst>
            </a:custGeom>
            <a:solidFill>
              <a:srgbClr val="738650"/>
            </a:solidFill>
          </p:spPr>
        </p:sp>
        <p:sp>
          <p:nvSpPr>
            <p:cNvPr id="48" name="TextBox 48"/>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49" name="Group 8"/>
          <p:cNvGrpSpPr/>
          <p:nvPr/>
        </p:nvGrpSpPr>
        <p:grpSpPr>
          <a:xfrm>
            <a:off x="-1047827" y="-1466490"/>
            <a:ext cx="12096827" cy="2952390"/>
            <a:chOff x="0" y="0"/>
            <a:chExt cx="2684267" cy="657169"/>
          </a:xfrm>
        </p:grpSpPr>
        <p:sp>
          <p:nvSpPr>
            <p:cNvPr id="50" name="Freeform 9"/>
            <p:cNvSpPr/>
            <p:nvPr/>
          </p:nvSpPr>
          <p:spPr>
            <a:xfrm>
              <a:off x="0" y="0"/>
              <a:ext cx="2684267" cy="657169"/>
            </a:xfrm>
            <a:custGeom>
              <a:avLst/>
              <a:gdLst/>
              <a:ahLst/>
              <a:cxnLst/>
              <a:rect l="l" t="t" r="r" b="b"/>
              <a:pathLst>
                <a:path w="2684267" h="657169">
                  <a:moveTo>
                    <a:pt x="0" y="0"/>
                  </a:moveTo>
                  <a:lnTo>
                    <a:pt x="2684267" y="0"/>
                  </a:lnTo>
                  <a:lnTo>
                    <a:pt x="2684267" y="657169"/>
                  </a:lnTo>
                  <a:lnTo>
                    <a:pt x="0" y="657169"/>
                  </a:lnTo>
                  <a:close/>
                </a:path>
              </a:pathLst>
            </a:custGeom>
            <a:solidFill>
              <a:srgbClr val="738650"/>
            </a:solidFill>
          </p:spPr>
        </p:sp>
        <p:sp>
          <p:nvSpPr>
            <p:cNvPr id="51" name="TextBox 10"/>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52" name="TextBox 15"/>
          <p:cNvSpPr txBox="1"/>
          <p:nvPr/>
        </p:nvSpPr>
        <p:spPr>
          <a:xfrm>
            <a:off x="871156" y="-33020"/>
            <a:ext cx="9568243" cy="1436291"/>
          </a:xfrm>
          <a:prstGeom prst="rect">
            <a:avLst/>
          </a:prstGeom>
        </p:spPr>
        <p:txBody>
          <a:bodyPr wrap="square" lIns="0" tIns="0" rIns="0" bIns="0" rtlCol="0" anchor="t">
            <a:spAutoFit/>
          </a:bodyPr>
          <a:lstStyle/>
          <a:p>
            <a:pPr algn="ctr">
              <a:lnSpc>
                <a:spcPts val="11200"/>
              </a:lnSpc>
              <a:spcBef>
                <a:spcPct val="0"/>
              </a:spcBef>
            </a:pPr>
            <a:r>
              <a:rPr lang="vi-VN" sz="6600" b="1" smtClean="0">
                <a:solidFill>
                  <a:srgbClr val="FDF9DD"/>
                </a:solidFill>
                <a:latin typeface="Arial" panose="020B0604020202020204" pitchFamily="34" charset="0"/>
                <a:cs typeface="Arial" panose="020B0604020202020204" pitchFamily="34" charset="0"/>
              </a:rPr>
              <a:t>HƯỚNG DẪN VỀ NHÀ</a:t>
            </a:r>
            <a:endParaRPr lang="en-US" sz="6600" b="1">
              <a:solidFill>
                <a:srgbClr val="FDF9DD"/>
              </a:solidFill>
              <a:latin typeface="Arial" panose="020B0604020202020204" pitchFamily="34" charset="0"/>
              <a:cs typeface="Arial" panose="020B0604020202020204" pitchFamily="34" charset="0"/>
            </a:endParaRPr>
          </a:p>
        </p:txBody>
      </p:sp>
      <p:sp>
        <p:nvSpPr>
          <p:cNvPr id="53" name="Rounded Rectangle 52"/>
          <p:cNvSpPr/>
          <p:nvPr/>
        </p:nvSpPr>
        <p:spPr>
          <a:xfrm>
            <a:off x="1143000" y="3269244"/>
            <a:ext cx="4876800" cy="5126596"/>
          </a:xfrm>
          <a:prstGeom prst="roundRect">
            <a:avLst>
              <a:gd name="adj" fmla="val 12500"/>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2743200" y="2424193"/>
            <a:ext cx="1676400" cy="1676400"/>
          </a:xfrm>
          <a:prstGeom prst="ellipse">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5400" b="1" smtClean="0">
                <a:latin typeface="Arial" panose="020B0604020202020204" pitchFamily="34" charset="0"/>
                <a:cs typeface="Arial" panose="020B0604020202020204" pitchFamily="34" charset="0"/>
              </a:rPr>
              <a:t>01</a:t>
            </a:r>
            <a:endParaRPr lang="en-US" sz="5400" b="1">
              <a:latin typeface="Arial" panose="020B0604020202020204" pitchFamily="34" charset="0"/>
              <a:cs typeface="Arial" panose="020B0604020202020204" pitchFamily="34" charset="0"/>
            </a:endParaRPr>
          </a:p>
        </p:txBody>
      </p:sp>
      <p:sp>
        <p:nvSpPr>
          <p:cNvPr id="55" name="Rounded Rectangle 54"/>
          <p:cNvSpPr/>
          <p:nvPr/>
        </p:nvSpPr>
        <p:spPr>
          <a:xfrm>
            <a:off x="6781800" y="3269244"/>
            <a:ext cx="4876800" cy="5126596"/>
          </a:xfrm>
          <a:prstGeom prst="roundRect">
            <a:avLst>
              <a:gd name="adj" fmla="val 12500"/>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8382000" y="2424193"/>
            <a:ext cx="1676400" cy="1676400"/>
          </a:xfrm>
          <a:prstGeom prst="ellipse">
            <a:avLst/>
          </a:prstGeom>
          <a:solidFill>
            <a:schemeClr val="accent5">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5400" b="1" smtClean="0">
                <a:latin typeface="Arial" panose="020B0604020202020204" pitchFamily="34" charset="0"/>
                <a:cs typeface="Arial" panose="020B0604020202020204" pitchFamily="34" charset="0"/>
              </a:rPr>
              <a:t>02</a:t>
            </a:r>
            <a:endParaRPr lang="en-US" sz="5400" b="1">
              <a:latin typeface="Arial" panose="020B0604020202020204" pitchFamily="34" charset="0"/>
              <a:cs typeface="Arial" panose="020B0604020202020204" pitchFamily="34" charset="0"/>
            </a:endParaRPr>
          </a:p>
        </p:txBody>
      </p:sp>
      <p:sp>
        <p:nvSpPr>
          <p:cNvPr id="57" name="Rounded Rectangle 56"/>
          <p:cNvSpPr/>
          <p:nvPr/>
        </p:nvSpPr>
        <p:spPr>
          <a:xfrm>
            <a:off x="12230100" y="3263669"/>
            <a:ext cx="4876800" cy="5126596"/>
          </a:xfrm>
          <a:prstGeom prst="roundRect">
            <a:avLst>
              <a:gd name="adj" fmla="val 12500"/>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3830300" y="2418618"/>
            <a:ext cx="1676400" cy="1676400"/>
          </a:xfrm>
          <a:prstGeom prst="ellipse">
            <a:avLst/>
          </a:prstGeom>
          <a:solidFill>
            <a:schemeClr val="accent2"/>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5400" b="1" smtClean="0">
                <a:latin typeface="Arial" panose="020B0604020202020204" pitchFamily="34" charset="0"/>
                <a:cs typeface="Arial" panose="020B0604020202020204" pitchFamily="34" charset="0"/>
              </a:rPr>
              <a:t>03</a:t>
            </a:r>
            <a:endParaRPr lang="en-US" sz="5400" b="1">
              <a:latin typeface="Arial" panose="020B0604020202020204" pitchFamily="34" charset="0"/>
              <a:cs typeface="Arial" panose="020B0604020202020204" pitchFamily="34" charset="0"/>
            </a:endParaRPr>
          </a:p>
        </p:txBody>
      </p:sp>
      <p:sp>
        <p:nvSpPr>
          <p:cNvPr id="59" name="TextBox 58"/>
          <p:cNvSpPr txBox="1"/>
          <p:nvPr/>
        </p:nvSpPr>
        <p:spPr>
          <a:xfrm>
            <a:off x="1409700" y="4570296"/>
            <a:ext cx="4343400" cy="1938992"/>
          </a:xfrm>
          <a:prstGeom prst="rect">
            <a:avLst/>
          </a:prstGeom>
          <a:noFill/>
        </p:spPr>
        <p:txBody>
          <a:bodyPr wrap="square" rtlCol="0">
            <a:spAutoFit/>
          </a:bodyPr>
          <a:lstStyle/>
          <a:p>
            <a:pPr algn="ctr">
              <a:lnSpc>
                <a:spcPct val="150000"/>
              </a:lnSpc>
            </a:pPr>
            <a:r>
              <a:rPr lang="vi-VN" sz="4200" smtClean="0">
                <a:latin typeface="Arial" panose="020B0604020202020204" pitchFamily="34" charset="0"/>
                <a:cs typeface="Arial" panose="020B0604020202020204" pitchFamily="34" charset="0"/>
              </a:rPr>
              <a:t>Ôn tập kiến thức đã học trong bài</a:t>
            </a:r>
            <a:endParaRPr lang="en-US" sz="4200">
              <a:latin typeface="Arial" panose="020B0604020202020204" pitchFamily="34" charset="0"/>
              <a:cs typeface="Arial" panose="020B0604020202020204" pitchFamily="34" charset="0"/>
            </a:endParaRPr>
          </a:p>
        </p:txBody>
      </p:sp>
      <p:sp>
        <p:nvSpPr>
          <p:cNvPr id="60" name="TextBox 59"/>
          <p:cNvSpPr txBox="1"/>
          <p:nvPr/>
        </p:nvSpPr>
        <p:spPr>
          <a:xfrm>
            <a:off x="7048500" y="4570296"/>
            <a:ext cx="4343400" cy="2031325"/>
          </a:xfrm>
          <a:prstGeom prst="rect">
            <a:avLst/>
          </a:prstGeom>
          <a:noFill/>
        </p:spPr>
        <p:txBody>
          <a:bodyPr wrap="square" rtlCol="0">
            <a:spAutoFit/>
          </a:bodyPr>
          <a:lstStyle/>
          <a:p>
            <a:pPr algn="ctr">
              <a:lnSpc>
                <a:spcPct val="150000"/>
              </a:lnSpc>
            </a:pPr>
            <a:r>
              <a:rPr lang="vi-VN" sz="4200" smtClean="0">
                <a:latin typeface="Arial" panose="020B0604020202020204" pitchFamily="34" charset="0"/>
                <a:cs typeface="Arial" panose="020B0604020202020204" pitchFamily="34" charset="0"/>
              </a:rPr>
              <a:t>Hoàn thành bài tập trong SBT</a:t>
            </a:r>
            <a:endParaRPr lang="en-US" sz="4200">
              <a:latin typeface="Arial" panose="020B0604020202020204" pitchFamily="34" charset="0"/>
              <a:cs typeface="Arial" panose="020B0604020202020204" pitchFamily="34" charset="0"/>
            </a:endParaRPr>
          </a:p>
        </p:txBody>
      </p:sp>
      <p:sp>
        <p:nvSpPr>
          <p:cNvPr id="61" name="Rectangle 60"/>
          <p:cNvSpPr/>
          <p:nvPr/>
        </p:nvSpPr>
        <p:spPr>
          <a:xfrm>
            <a:off x="12420600" y="4570296"/>
            <a:ext cx="4495799" cy="2862322"/>
          </a:xfrm>
          <a:prstGeom prst="rect">
            <a:avLst/>
          </a:prstGeom>
        </p:spPr>
        <p:txBody>
          <a:bodyPr wrap="square">
            <a:spAutoFit/>
          </a:bodyPr>
          <a:lstStyle/>
          <a:p>
            <a:pPr algn="ctr">
              <a:lnSpc>
                <a:spcPct val="150000"/>
              </a:lnSpc>
            </a:pPr>
            <a:r>
              <a:rPr lang="vi-VN" sz="4000" smtClean="0">
                <a:latin typeface="Arial" panose="020B0604020202020204" pitchFamily="34" charset="0"/>
                <a:cs typeface="Arial" panose="020B0604020202020204" pitchFamily="34" charset="0"/>
              </a:rPr>
              <a:t>Tìm </a:t>
            </a:r>
            <a:r>
              <a:rPr lang="vi-VN" sz="4000">
                <a:latin typeface="Arial" panose="020B0604020202020204" pitchFamily="34" charset="0"/>
                <a:cs typeface="Arial" panose="020B0604020202020204" pitchFamily="34" charset="0"/>
              </a:rPr>
              <a:t>hiểu trước </a:t>
            </a:r>
            <a:r>
              <a:rPr lang="vi-VN" sz="4000" b="1">
                <a:latin typeface="Arial" panose="020B0604020202020204" pitchFamily="34" charset="0"/>
                <a:cs typeface="Arial" panose="020B0604020202020204" pitchFamily="34" charset="0"/>
              </a:rPr>
              <a:t>Bài </a:t>
            </a:r>
            <a:r>
              <a:rPr lang="vi-VN" sz="4000" b="1" smtClean="0">
                <a:latin typeface="Arial" panose="020B0604020202020204" pitchFamily="34" charset="0"/>
                <a:cs typeface="Arial" panose="020B0604020202020204" pitchFamily="34" charset="0"/>
              </a:rPr>
              <a:t>5 - </a:t>
            </a:r>
            <a:r>
              <a:rPr lang="vi-VN" sz="4000" b="1">
                <a:latin typeface="Arial" panose="020B0604020202020204" pitchFamily="34" charset="0"/>
                <a:cs typeface="Arial" panose="020B0604020202020204" pitchFamily="34" charset="0"/>
              </a:rPr>
              <a:t>Thị trường lao động và việc làm</a:t>
            </a:r>
            <a:endParaRPr lang="en-US" sz="4000" b="1">
              <a:latin typeface="Arial" panose="020B0604020202020204" pitchFamily="34" charset="0"/>
              <a:cs typeface="Arial" panose="020B0604020202020204" pitchFamily="34" charset="0"/>
            </a:endParaRP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Effect transition="in" filter="fade">
                                      <p:cBhvr>
                                        <p:cTn id="9" dur="500"/>
                                        <p:tgtEl>
                                          <p:spTgt spid="5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0"/>
                                        </p:tgtEl>
                                        <p:attrNameLst>
                                          <p:attrName>style.visibility</p:attrName>
                                        </p:attrNameLst>
                                      </p:cBhvr>
                                      <p:to>
                                        <p:strVal val="visible"/>
                                      </p:to>
                                    </p:set>
                                    <p:anim calcmode="lin" valueType="num">
                                      <p:cBhvr>
                                        <p:cTn id="13" dur="500" fill="hold"/>
                                        <p:tgtEl>
                                          <p:spTgt spid="60"/>
                                        </p:tgtEl>
                                        <p:attrNameLst>
                                          <p:attrName>ppt_w</p:attrName>
                                        </p:attrNameLst>
                                      </p:cBhvr>
                                      <p:tavLst>
                                        <p:tav tm="0">
                                          <p:val>
                                            <p:fltVal val="0"/>
                                          </p:val>
                                        </p:tav>
                                        <p:tav tm="100000">
                                          <p:val>
                                            <p:strVal val="#ppt_w"/>
                                          </p:val>
                                        </p:tav>
                                      </p:tavLst>
                                    </p:anim>
                                    <p:anim calcmode="lin" valueType="num">
                                      <p:cBhvr>
                                        <p:cTn id="14" dur="500" fill="hold"/>
                                        <p:tgtEl>
                                          <p:spTgt spid="60"/>
                                        </p:tgtEl>
                                        <p:attrNameLst>
                                          <p:attrName>ppt_h</p:attrName>
                                        </p:attrNameLst>
                                      </p:cBhvr>
                                      <p:tavLst>
                                        <p:tav tm="0">
                                          <p:val>
                                            <p:fltVal val="0"/>
                                          </p:val>
                                        </p:tav>
                                        <p:tav tm="100000">
                                          <p:val>
                                            <p:strVal val="#ppt_h"/>
                                          </p:val>
                                        </p:tav>
                                      </p:tavLst>
                                    </p:anim>
                                    <p:animEffect transition="in" filter="fade">
                                      <p:cBhvr>
                                        <p:cTn id="15" dur="500"/>
                                        <p:tgtEl>
                                          <p:spTgt spid="60"/>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61"/>
                                        </p:tgtEl>
                                        <p:attrNameLst>
                                          <p:attrName>style.visibility</p:attrName>
                                        </p:attrNameLst>
                                      </p:cBhvr>
                                      <p:to>
                                        <p:strVal val="visible"/>
                                      </p:to>
                                    </p:set>
                                    <p:anim calcmode="lin" valueType="num">
                                      <p:cBhvr>
                                        <p:cTn id="19" dur="500" fill="hold"/>
                                        <p:tgtEl>
                                          <p:spTgt spid="61"/>
                                        </p:tgtEl>
                                        <p:attrNameLst>
                                          <p:attrName>ppt_w</p:attrName>
                                        </p:attrNameLst>
                                      </p:cBhvr>
                                      <p:tavLst>
                                        <p:tav tm="0">
                                          <p:val>
                                            <p:fltVal val="0"/>
                                          </p:val>
                                        </p:tav>
                                        <p:tav tm="100000">
                                          <p:val>
                                            <p:strVal val="#ppt_w"/>
                                          </p:val>
                                        </p:tav>
                                      </p:tavLst>
                                    </p:anim>
                                    <p:anim calcmode="lin" valueType="num">
                                      <p:cBhvr>
                                        <p:cTn id="20" dur="500" fill="hold"/>
                                        <p:tgtEl>
                                          <p:spTgt spid="61"/>
                                        </p:tgtEl>
                                        <p:attrNameLst>
                                          <p:attrName>ppt_h</p:attrName>
                                        </p:attrNameLst>
                                      </p:cBhvr>
                                      <p:tavLst>
                                        <p:tav tm="0">
                                          <p:val>
                                            <p:fltVal val="0"/>
                                          </p:val>
                                        </p:tav>
                                        <p:tav tm="100000">
                                          <p:val>
                                            <p:strVal val="#ppt_h"/>
                                          </p:val>
                                        </p:tav>
                                      </p:tavLst>
                                    </p:anim>
                                    <p:animEffect transition="in" filter="fade">
                                      <p:cBhvr>
                                        <p:cTn id="21"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6E8D1"/>
        </a:solidFill>
        <a:effectLst/>
      </p:bgPr>
    </p:bg>
    <p:spTree>
      <p:nvGrpSpPr>
        <p:cNvPr id="1" name=""/>
        <p:cNvGrpSpPr/>
        <p:nvPr/>
      </p:nvGrpSpPr>
      <p:grpSpPr>
        <a:xfrm>
          <a:off x="0" y="0"/>
          <a:ext cx="0" cy="0"/>
          <a:chOff x="0" y="0"/>
          <a:chExt cx="0" cy="0"/>
        </a:xfrm>
      </p:grpSpPr>
      <p:sp>
        <p:nvSpPr>
          <p:cNvPr id="13" name="Freeform 6"/>
          <p:cNvSpPr/>
          <p:nvPr/>
        </p:nvSpPr>
        <p:spPr>
          <a:xfrm>
            <a:off x="747614" y="533417"/>
            <a:ext cx="2368555" cy="2439523"/>
          </a:xfrm>
          <a:custGeom>
            <a:avLst/>
            <a:gdLst/>
            <a:ahLst/>
            <a:cxnLst/>
            <a:rect l="l" t="t" r="r" b="b"/>
            <a:pathLst>
              <a:path w="2368555" h="2439523">
                <a:moveTo>
                  <a:pt x="0" y="0"/>
                </a:moveTo>
                <a:lnTo>
                  <a:pt x="2368555" y="0"/>
                </a:lnTo>
                <a:lnTo>
                  <a:pt x="2368555" y="2439523"/>
                </a:lnTo>
                <a:lnTo>
                  <a:pt x="0" y="2439523"/>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14" name="Freeform 7"/>
          <p:cNvSpPr/>
          <p:nvPr/>
        </p:nvSpPr>
        <p:spPr>
          <a:xfrm>
            <a:off x="15621000" y="258453"/>
            <a:ext cx="2087469" cy="2670018"/>
          </a:xfrm>
          <a:custGeom>
            <a:avLst/>
            <a:gdLst/>
            <a:ahLst/>
            <a:cxnLst/>
            <a:rect l="l" t="t" r="r" b="b"/>
            <a:pathLst>
              <a:path w="2087469" h="2670018">
                <a:moveTo>
                  <a:pt x="0" y="0"/>
                </a:moveTo>
                <a:lnTo>
                  <a:pt x="2087469" y="0"/>
                </a:lnTo>
                <a:lnTo>
                  <a:pt x="2087469" y="2670018"/>
                </a:lnTo>
                <a:lnTo>
                  <a:pt x="0" y="267001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5" name="Freeform 8"/>
          <p:cNvSpPr/>
          <p:nvPr/>
        </p:nvSpPr>
        <p:spPr>
          <a:xfrm>
            <a:off x="1791142" y="7581900"/>
            <a:ext cx="2200226" cy="2172224"/>
          </a:xfrm>
          <a:custGeom>
            <a:avLst/>
            <a:gdLst/>
            <a:ahLst/>
            <a:cxnLst/>
            <a:rect l="l" t="t" r="r" b="b"/>
            <a:pathLst>
              <a:path w="2200226" h="2172224">
                <a:moveTo>
                  <a:pt x="0" y="0"/>
                </a:moveTo>
                <a:lnTo>
                  <a:pt x="2200226" y="0"/>
                </a:lnTo>
                <a:lnTo>
                  <a:pt x="2200226" y="2172224"/>
                </a:lnTo>
                <a:lnTo>
                  <a:pt x="0" y="217222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6" name="Freeform 9"/>
          <p:cNvSpPr/>
          <p:nvPr/>
        </p:nvSpPr>
        <p:spPr>
          <a:xfrm>
            <a:off x="13193242" y="7589520"/>
            <a:ext cx="2190005" cy="2190005"/>
          </a:xfrm>
          <a:custGeom>
            <a:avLst/>
            <a:gdLst/>
            <a:ahLst/>
            <a:cxnLst/>
            <a:rect l="l" t="t" r="r" b="b"/>
            <a:pathLst>
              <a:path w="2190005" h="2190005">
                <a:moveTo>
                  <a:pt x="0" y="0"/>
                </a:moveTo>
                <a:lnTo>
                  <a:pt x="2190005" y="0"/>
                </a:lnTo>
                <a:lnTo>
                  <a:pt x="2190005" y="2190006"/>
                </a:lnTo>
                <a:lnTo>
                  <a:pt x="0" y="219000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7" name="Freeform 10"/>
          <p:cNvSpPr/>
          <p:nvPr/>
        </p:nvSpPr>
        <p:spPr>
          <a:xfrm>
            <a:off x="-731994" y="4765099"/>
            <a:ext cx="2043047" cy="1020617"/>
          </a:xfrm>
          <a:custGeom>
            <a:avLst/>
            <a:gdLst/>
            <a:ahLst/>
            <a:cxnLst/>
            <a:rect l="l" t="t" r="r" b="b"/>
            <a:pathLst>
              <a:path w="2043047" h="1020617">
                <a:moveTo>
                  <a:pt x="0" y="0"/>
                </a:moveTo>
                <a:lnTo>
                  <a:pt x="2043048" y="0"/>
                </a:lnTo>
                <a:lnTo>
                  <a:pt x="2043048" y="1020618"/>
                </a:lnTo>
                <a:lnTo>
                  <a:pt x="0" y="1020618"/>
                </a:lnTo>
                <a:lnTo>
                  <a:pt x="0" y="0"/>
                </a:lnTo>
                <a:close/>
              </a:path>
            </a:pathLst>
          </a:custGeom>
          <a:blipFill>
            <a:blip r:embed="rId12" cstate="print">
              <a:extLst>
                <a:ext uri="{96DAC541-7B7A-43D3-8B79-37D633B846F1}">
                  <asvg:svgBlip xmlns="" xmlns:asvg="http://schemas.microsoft.com/office/drawing/2016/SVG/main" r:embed="rId13"/>
                </a:ext>
              </a:extLst>
            </a:blip>
            <a:stretch>
              <a:fillRect/>
            </a:stretch>
          </a:blipFill>
        </p:spPr>
      </p:sp>
      <p:sp>
        <p:nvSpPr>
          <p:cNvPr id="18" name="Freeform 11"/>
          <p:cNvSpPr/>
          <p:nvPr/>
        </p:nvSpPr>
        <p:spPr>
          <a:xfrm rot="5400000">
            <a:off x="12299197" y="-532924"/>
            <a:ext cx="2041001" cy="1937095"/>
          </a:xfrm>
          <a:custGeom>
            <a:avLst/>
            <a:gdLst/>
            <a:ahLst/>
            <a:cxnLst/>
            <a:rect l="l" t="t" r="r" b="b"/>
            <a:pathLst>
              <a:path w="2041001" h="1937095">
                <a:moveTo>
                  <a:pt x="0" y="0"/>
                </a:moveTo>
                <a:lnTo>
                  <a:pt x="2041000" y="0"/>
                </a:lnTo>
                <a:lnTo>
                  <a:pt x="2041000" y="1937095"/>
                </a:lnTo>
                <a:lnTo>
                  <a:pt x="0" y="193709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9" name="Freeform 12"/>
          <p:cNvSpPr/>
          <p:nvPr/>
        </p:nvSpPr>
        <p:spPr>
          <a:xfrm>
            <a:off x="15941728" y="6345875"/>
            <a:ext cx="2831054" cy="830523"/>
          </a:xfrm>
          <a:custGeom>
            <a:avLst/>
            <a:gdLst/>
            <a:ahLst/>
            <a:cxnLst/>
            <a:rect l="l" t="t" r="r" b="b"/>
            <a:pathLst>
              <a:path w="2831054" h="830523">
                <a:moveTo>
                  <a:pt x="0" y="0"/>
                </a:moveTo>
                <a:lnTo>
                  <a:pt x="2831054" y="0"/>
                </a:lnTo>
                <a:lnTo>
                  <a:pt x="2831054" y="830524"/>
                </a:lnTo>
                <a:lnTo>
                  <a:pt x="0" y="830524"/>
                </a:lnTo>
                <a:lnTo>
                  <a:pt x="0" y="0"/>
                </a:lnTo>
                <a:close/>
              </a:path>
            </a:pathLst>
          </a:custGeom>
          <a:blipFill>
            <a:blip r:embed="rId16" cstate="print">
              <a:extLst>
                <a:ext uri="{96DAC541-7B7A-43D3-8B79-37D633B846F1}">
                  <asvg:svgBlip xmlns="" xmlns:asvg="http://schemas.microsoft.com/office/drawing/2016/SVG/main" r:embed="rId17"/>
                </a:ext>
              </a:extLst>
            </a:blip>
            <a:stretch>
              <a:fillRect/>
            </a:stretch>
          </a:blipFill>
        </p:spPr>
      </p:sp>
      <p:sp>
        <p:nvSpPr>
          <p:cNvPr id="20" name="TextBox 13"/>
          <p:cNvSpPr txBox="1"/>
          <p:nvPr/>
        </p:nvSpPr>
        <p:spPr>
          <a:xfrm>
            <a:off x="1311053" y="2790514"/>
            <a:ext cx="15842025" cy="3693319"/>
          </a:xfrm>
          <a:prstGeom prst="rect">
            <a:avLst/>
          </a:prstGeom>
        </p:spPr>
        <p:txBody>
          <a:bodyPr wrap="square" lIns="0" tIns="0" rIns="0" bIns="0" rtlCol="0" anchor="t">
            <a:spAutoFit/>
          </a:bodyPr>
          <a:lstStyle/>
          <a:p>
            <a:pPr algn="ctr">
              <a:lnSpc>
                <a:spcPct val="150000"/>
              </a:lnSpc>
            </a:pPr>
            <a:r>
              <a:rPr lang="vi-VN" sz="8000" b="1" smtClean="0">
                <a:solidFill>
                  <a:schemeClr val="tx2">
                    <a:lumMod val="75000"/>
                  </a:schemeClr>
                </a:solidFill>
                <a:latin typeface="Arial" panose="020B0604020202020204" pitchFamily="34" charset="0"/>
                <a:cs typeface="Arial" panose="020B0604020202020204" pitchFamily="34" charset="0"/>
              </a:rPr>
              <a:t>CẢM ƠN CÁC EM ĐÃ </a:t>
            </a:r>
          </a:p>
          <a:p>
            <a:pPr algn="ctr">
              <a:lnSpc>
                <a:spcPct val="150000"/>
              </a:lnSpc>
            </a:pPr>
            <a:r>
              <a:rPr lang="vi-VN" sz="8000" b="1" smtClean="0">
                <a:solidFill>
                  <a:schemeClr val="tx2">
                    <a:lumMod val="75000"/>
                  </a:schemeClr>
                </a:solidFill>
                <a:latin typeface="Arial" panose="020B0604020202020204" pitchFamily="34" charset="0"/>
                <a:cs typeface="Arial" panose="020B0604020202020204" pitchFamily="34" charset="0"/>
              </a:rPr>
              <a:t>THAM GIA TIẾT HỌC HÔM NAY!</a:t>
            </a:r>
            <a:endParaRPr lang="en-US" sz="8000" b="1">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05073759"/>
      </p:ext>
    </p:extLst>
  </p:cSld>
  <p:clrMapOvr>
    <a:masterClrMapping/>
  </p:clrMapOvr>
  <mc:AlternateContent xmlns:mc="http://schemas.openxmlformats.org/markup-compatibility/2006">
    <mc:Choice xmlns:p14="http://schemas.microsoft.com/office/powerpoint/2010/main" xmlns="" Requires="p14">
      <p:transition spd="med">
        <p14:doors dir="vert"/>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9DD"/>
        </a:solidFill>
        <a:effectLst/>
      </p:bgPr>
    </p:bg>
    <p:spTree>
      <p:nvGrpSpPr>
        <p:cNvPr id="1" name=""/>
        <p:cNvGrpSpPr/>
        <p:nvPr/>
      </p:nvGrpSpPr>
      <p:grpSpPr>
        <a:xfrm>
          <a:off x="0" y="0"/>
          <a:ext cx="0" cy="0"/>
          <a:chOff x="0" y="0"/>
          <a:chExt cx="0" cy="0"/>
        </a:xfrm>
      </p:grpSpPr>
      <p:grpSp>
        <p:nvGrpSpPr>
          <p:cNvPr id="2" name="Group 2"/>
          <p:cNvGrpSpPr/>
          <p:nvPr/>
        </p:nvGrpSpPr>
        <p:grpSpPr>
          <a:xfrm>
            <a:off x="-1047827" y="-1466490"/>
            <a:ext cx="11733868" cy="12555367"/>
            <a:chOff x="0" y="0"/>
            <a:chExt cx="2684267" cy="3306763"/>
          </a:xfrm>
        </p:grpSpPr>
        <p:sp>
          <p:nvSpPr>
            <p:cNvPr id="3" name="Freeform 3"/>
            <p:cNvSpPr/>
            <p:nvPr/>
          </p:nvSpPr>
          <p:spPr>
            <a:xfrm>
              <a:off x="0" y="0"/>
              <a:ext cx="2684267" cy="3306763"/>
            </a:xfrm>
            <a:custGeom>
              <a:avLst/>
              <a:gdLst/>
              <a:ahLst/>
              <a:cxnLst/>
              <a:rect l="l" t="t" r="r" b="b"/>
              <a:pathLst>
                <a:path w="2684267" h="3306763">
                  <a:moveTo>
                    <a:pt x="0" y="0"/>
                  </a:moveTo>
                  <a:lnTo>
                    <a:pt x="2684267" y="0"/>
                  </a:lnTo>
                  <a:lnTo>
                    <a:pt x="2684267" y="3306763"/>
                  </a:lnTo>
                  <a:lnTo>
                    <a:pt x="0" y="3306763"/>
                  </a:lnTo>
                  <a:close/>
                </a:path>
              </a:pathLst>
            </a:custGeom>
            <a:solidFill>
              <a:srgbClr val="738650"/>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5" name="Group 5"/>
          <p:cNvGrpSpPr/>
          <p:nvPr/>
        </p:nvGrpSpPr>
        <p:grpSpPr>
          <a:xfrm>
            <a:off x="-718757" y="9646762"/>
            <a:ext cx="20828211" cy="129502"/>
            <a:chOff x="0" y="0"/>
            <a:chExt cx="5485619" cy="34107"/>
          </a:xfrm>
        </p:grpSpPr>
        <p:sp>
          <p:nvSpPr>
            <p:cNvPr id="6" name="Freeform 6"/>
            <p:cNvSpPr/>
            <p:nvPr/>
          </p:nvSpPr>
          <p:spPr>
            <a:xfrm>
              <a:off x="0" y="0"/>
              <a:ext cx="5485619" cy="34107"/>
            </a:xfrm>
            <a:custGeom>
              <a:avLst/>
              <a:gdLst/>
              <a:ahLst/>
              <a:cxnLst/>
              <a:rect l="l" t="t" r="r" b="b"/>
              <a:pathLst>
                <a:path w="5485619" h="34107">
                  <a:moveTo>
                    <a:pt x="0" y="0"/>
                  </a:moveTo>
                  <a:lnTo>
                    <a:pt x="5485619" y="0"/>
                  </a:lnTo>
                  <a:lnTo>
                    <a:pt x="5485619" y="34107"/>
                  </a:lnTo>
                  <a:lnTo>
                    <a:pt x="0" y="34107"/>
                  </a:lnTo>
                  <a:close/>
                </a:path>
              </a:pathLst>
            </a:custGeom>
            <a:solidFill>
              <a:srgbClr val="F6AD13"/>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8" name="Group 8"/>
          <p:cNvGrpSpPr/>
          <p:nvPr/>
        </p:nvGrpSpPr>
        <p:grpSpPr>
          <a:xfrm>
            <a:off x="17259300" y="-218895"/>
            <a:ext cx="1652821" cy="10767933"/>
            <a:chOff x="0" y="0"/>
            <a:chExt cx="435311" cy="2835999"/>
          </a:xfrm>
        </p:grpSpPr>
        <p:sp>
          <p:nvSpPr>
            <p:cNvPr id="9" name="Freeform 9"/>
            <p:cNvSpPr/>
            <p:nvPr/>
          </p:nvSpPr>
          <p:spPr>
            <a:xfrm>
              <a:off x="0" y="0"/>
              <a:ext cx="435311" cy="2835999"/>
            </a:xfrm>
            <a:custGeom>
              <a:avLst/>
              <a:gdLst/>
              <a:ahLst/>
              <a:cxnLst/>
              <a:rect l="l" t="t" r="r" b="b"/>
              <a:pathLst>
                <a:path w="435311" h="2835999">
                  <a:moveTo>
                    <a:pt x="0" y="0"/>
                  </a:moveTo>
                  <a:lnTo>
                    <a:pt x="435311" y="0"/>
                  </a:lnTo>
                  <a:lnTo>
                    <a:pt x="435311" y="2835999"/>
                  </a:lnTo>
                  <a:lnTo>
                    <a:pt x="0" y="2835999"/>
                  </a:lnTo>
                  <a:close/>
                </a:path>
              </a:pathLst>
            </a:custGeom>
            <a:solidFill>
              <a:srgbClr val="738650"/>
            </a:soli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11" name="Group 11"/>
          <p:cNvGrpSpPr/>
          <p:nvPr/>
        </p:nvGrpSpPr>
        <p:grpSpPr>
          <a:xfrm>
            <a:off x="10686040" y="318296"/>
            <a:ext cx="8064923" cy="716240"/>
            <a:chOff x="0" y="0"/>
            <a:chExt cx="2530229" cy="104849"/>
          </a:xfrm>
        </p:grpSpPr>
        <p:sp>
          <p:nvSpPr>
            <p:cNvPr id="12" name="Freeform 12"/>
            <p:cNvSpPr/>
            <p:nvPr/>
          </p:nvSpPr>
          <p:spPr>
            <a:xfrm>
              <a:off x="0" y="0"/>
              <a:ext cx="2530229" cy="104849"/>
            </a:xfrm>
            <a:custGeom>
              <a:avLst/>
              <a:gdLst/>
              <a:ahLst/>
              <a:cxnLst/>
              <a:rect l="l" t="t" r="r" b="b"/>
              <a:pathLst>
                <a:path w="2530229" h="104849">
                  <a:moveTo>
                    <a:pt x="0" y="0"/>
                  </a:moveTo>
                  <a:lnTo>
                    <a:pt x="2530229" y="0"/>
                  </a:lnTo>
                  <a:lnTo>
                    <a:pt x="2530229" y="104849"/>
                  </a:lnTo>
                  <a:lnTo>
                    <a:pt x="0" y="104849"/>
                  </a:lnTo>
                  <a:close/>
                </a:path>
              </a:pathLst>
            </a:custGeom>
            <a:solidFill>
              <a:srgbClr val="F6AD13"/>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14" name="Freeform 14"/>
          <p:cNvSpPr/>
          <p:nvPr/>
        </p:nvSpPr>
        <p:spPr>
          <a:xfrm>
            <a:off x="10686041" y="1536954"/>
            <a:ext cx="6522882" cy="7370488"/>
          </a:xfrm>
          <a:custGeom>
            <a:avLst/>
            <a:gdLst/>
            <a:ahLst/>
            <a:cxnLst/>
            <a:rect l="l" t="t" r="r" b="b"/>
            <a:pathLst>
              <a:path w="6522882" h="7370488">
                <a:moveTo>
                  <a:pt x="0" y="0"/>
                </a:moveTo>
                <a:lnTo>
                  <a:pt x="6522882" y="0"/>
                </a:lnTo>
                <a:lnTo>
                  <a:pt x="6522882" y="7370488"/>
                </a:lnTo>
                <a:lnTo>
                  <a:pt x="0" y="7370488"/>
                </a:lnTo>
                <a:lnTo>
                  <a:pt x="0" y="0"/>
                </a:lnTo>
                <a:close/>
              </a:path>
            </a:pathLst>
          </a:custGeom>
          <a:blipFill>
            <a:blip r:embed="rId2"/>
            <a:stretch>
              <a:fillRect/>
            </a:stretch>
          </a:blipFill>
        </p:spPr>
      </p:sp>
      <p:sp>
        <p:nvSpPr>
          <p:cNvPr id="15" name="TextBox 15"/>
          <p:cNvSpPr txBox="1"/>
          <p:nvPr/>
        </p:nvSpPr>
        <p:spPr>
          <a:xfrm>
            <a:off x="893713" y="2084545"/>
            <a:ext cx="3151558" cy="1480021"/>
          </a:xfrm>
          <a:prstGeom prst="rect">
            <a:avLst/>
          </a:prstGeom>
        </p:spPr>
        <p:txBody>
          <a:bodyPr wrap="square" lIns="0" tIns="0" rIns="0" bIns="0" rtlCol="0" anchor="t">
            <a:spAutoFit/>
          </a:bodyPr>
          <a:lstStyle/>
          <a:p>
            <a:pPr>
              <a:lnSpc>
                <a:spcPts val="11200"/>
              </a:lnSpc>
              <a:spcBef>
                <a:spcPct val="0"/>
              </a:spcBef>
            </a:pPr>
            <a:r>
              <a:rPr lang="vi-VN" sz="13800" b="1" smtClean="0">
                <a:solidFill>
                  <a:srgbClr val="FDF9DD"/>
                </a:solidFill>
                <a:latin typeface="Arial" panose="020B0604020202020204" pitchFamily="34" charset="0"/>
                <a:cs typeface="Arial" panose="020B0604020202020204" pitchFamily="34" charset="0"/>
              </a:rPr>
              <a:t>01</a:t>
            </a:r>
            <a:endParaRPr lang="en-US" sz="13800" b="1">
              <a:solidFill>
                <a:srgbClr val="FDF9DD"/>
              </a:solidFill>
              <a:latin typeface="Arial" panose="020B0604020202020204" pitchFamily="34" charset="0"/>
              <a:cs typeface="Arial" panose="020B0604020202020204" pitchFamily="34" charset="0"/>
            </a:endParaRPr>
          </a:p>
        </p:txBody>
      </p:sp>
      <p:sp>
        <p:nvSpPr>
          <p:cNvPr id="16" name="TextBox 16"/>
          <p:cNvSpPr txBox="1"/>
          <p:nvPr/>
        </p:nvSpPr>
        <p:spPr>
          <a:xfrm>
            <a:off x="939480" y="3878704"/>
            <a:ext cx="9525422" cy="3983911"/>
          </a:xfrm>
          <a:prstGeom prst="rect">
            <a:avLst/>
          </a:prstGeom>
        </p:spPr>
        <p:txBody>
          <a:bodyPr wrap="square" lIns="0" tIns="0" rIns="0" bIns="0" rtlCol="0" anchor="t">
            <a:spAutoFit/>
          </a:bodyPr>
          <a:lstStyle/>
          <a:p>
            <a:pPr algn="just">
              <a:lnSpc>
                <a:spcPct val="150000"/>
              </a:lnSpc>
              <a:spcBef>
                <a:spcPct val="0"/>
              </a:spcBef>
            </a:pPr>
            <a:r>
              <a:rPr lang="vi-VN" sz="6000" b="1" smtClean="0">
                <a:solidFill>
                  <a:srgbClr val="FDF9DD"/>
                </a:solidFill>
                <a:latin typeface="Arial" panose="020B0604020202020204" pitchFamily="34" charset="0"/>
                <a:cs typeface="Arial" panose="020B0604020202020204" pitchFamily="34" charset="0"/>
              </a:rPr>
              <a:t>KHÁI NIỆM THẤT NGHIỆP VÀ CÁC LOẠI HÌNH </a:t>
            </a:r>
          </a:p>
          <a:p>
            <a:pPr algn="just">
              <a:lnSpc>
                <a:spcPct val="150000"/>
              </a:lnSpc>
              <a:spcBef>
                <a:spcPct val="0"/>
              </a:spcBef>
            </a:pPr>
            <a:r>
              <a:rPr lang="vi-VN" sz="6000" b="1" smtClean="0">
                <a:solidFill>
                  <a:srgbClr val="FDF9DD"/>
                </a:solidFill>
                <a:latin typeface="Arial" panose="020B0604020202020204" pitchFamily="34" charset="0"/>
                <a:cs typeface="Arial" panose="020B0604020202020204" pitchFamily="34" charset="0"/>
              </a:rPr>
              <a:t>THẤT NGHIỆP</a:t>
            </a:r>
            <a:endParaRPr lang="en-US" sz="6000" b="1">
              <a:solidFill>
                <a:srgbClr val="FDF9DD"/>
              </a:solidFill>
              <a:latin typeface="Arial" panose="020B0604020202020204" pitchFamily="34" charset="0"/>
              <a:cs typeface="Arial" panose="020B0604020202020204" pitchFamily="34" charset="0"/>
            </a:endParaRPr>
          </a:p>
        </p:txBody>
      </p:sp>
      <p:sp>
        <p:nvSpPr>
          <p:cNvPr id="17" name="Freeform 17"/>
          <p:cNvSpPr/>
          <p:nvPr/>
        </p:nvSpPr>
        <p:spPr>
          <a:xfrm>
            <a:off x="15672448" y="1034536"/>
            <a:ext cx="1239027" cy="1127514"/>
          </a:xfrm>
          <a:custGeom>
            <a:avLst/>
            <a:gdLst/>
            <a:ahLst/>
            <a:cxnLst/>
            <a:rect l="l" t="t" r="r" b="b"/>
            <a:pathLst>
              <a:path w="1239027" h="1127514">
                <a:moveTo>
                  <a:pt x="0" y="0"/>
                </a:moveTo>
                <a:lnTo>
                  <a:pt x="1239027" y="0"/>
                </a:lnTo>
                <a:lnTo>
                  <a:pt x="1239027" y="1127514"/>
                </a:lnTo>
                <a:lnTo>
                  <a:pt x="0" y="112751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cSld>
  <p:clrMapOvr>
    <a:masterClrMapping/>
  </p:clrMapOvr>
  <p:transition spd="med">
    <p:blinds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9DD"/>
        </a:solidFill>
        <a:effectLst/>
      </p:bgPr>
    </p:bg>
    <p:spTree>
      <p:nvGrpSpPr>
        <p:cNvPr id="1" name=""/>
        <p:cNvGrpSpPr/>
        <p:nvPr/>
      </p:nvGrpSpPr>
      <p:grpSpPr>
        <a:xfrm>
          <a:off x="0" y="0"/>
          <a:ext cx="0" cy="0"/>
          <a:chOff x="0" y="0"/>
          <a:chExt cx="0" cy="0"/>
        </a:xfrm>
      </p:grpSpPr>
      <p:grpSp>
        <p:nvGrpSpPr>
          <p:cNvPr id="2" name="Group 2"/>
          <p:cNvGrpSpPr/>
          <p:nvPr/>
        </p:nvGrpSpPr>
        <p:grpSpPr>
          <a:xfrm>
            <a:off x="8559137" y="318296"/>
            <a:ext cx="10191827" cy="398097"/>
            <a:chOff x="0" y="0"/>
            <a:chExt cx="2684267" cy="104849"/>
          </a:xfrm>
        </p:grpSpPr>
        <p:sp>
          <p:nvSpPr>
            <p:cNvPr id="3" name="Freeform 3"/>
            <p:cNvSpPr/>
            <p:nvPr/>
          </p:nvSpPr>
          <p:spPr>
            <a:xfrm>
              <a:off x="0" y="0"/>
              <a:ext cx="2684267" cy="104849"/>
            </a:xfrm>
            <a:custGeom>
              <a:avLst/>
              <a:gdLst/>
              <a:ahLst/>
              <a:cxnLst/>
              <a:rect l="l" t="t" r="r" b="b"/>
              <a:pathLst>
                <a:path w="2684267" h="104849">
                  <a:moveTo>
                    <a:pt x="0" y="0"/>
                  </a:moveTo>
                  <a:lnTo>
                    <a:pt x="2684267" y="0"/>
                  </a:lnTo>
                  <a:lnTo>
                    <a:pt x="2684267" y="104849"/>
                  </a:lnTo>
                  <a:lnTo>
                    <a:pt x="0" y="104849"/>
                  </a:lnTo>
                  <a:close/>
                </a:path>
              </a:pathLst>
            </a:custGeom>
            <a:solidFill>
              <a:srgbClr val="F6AD13"/>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5" name="Group 5"/>
          <p:cNvGrpSpPr/>
          <p:nvPr/>
        </p:nvGrpSpPr>
        <p:grpSpPr>
          <a:xfrm>
            <a:off x="-1047827" y="-1466490"/>
            <a:ext cx="10191827" cy="2495190"/>
            <a:chOff x="0" y="0"/>
            <a:chExt cx="2684267" cy="657169"/>
          </a:xfrm>
        </p:grpSpPr>
        <p:sp>
          <p:nvSpPr>
            <p:cNvPr id="6" name="Freeform 6"/>
            <p:cNvSpPr/>
            <p:nvPr/>
          </p:nvSpPr>
          <p:spPr>
            <a:xfrm>
              <a:off x="0" y="0"/>
              <a:ext cx="2684267" cy="657169"/>
            </a:xfrm>
            <a:custGeom>
              <a:avLst/>
              <a:gdLst/>
              <a:ahLst/>
              <a:cxnLst/>
              <a:rect l="l" t="t" r="r" b="b"/>
              <a:pathLst>
                <a:path w="2684267" h="657169">
                  <a:moveTo>
                    <a:pt x="0" y="0"/>
                  </a:moveTo>
                  <a:lnTo>
                    <a:pt x="2684267" y="0"/>
                  </a:lnTo>
                  <a:lnTo>
                    <a:pt x="2684267" y="657169"/>
                  </a:lnTo>
                  <a:lnTo>
                    <a:pt x="0" y="657169"/>
                  </a:lnTo>
                  <a:close/>
                </a:path>
              </a:pathLst>
            </a:custGeom>
            <a:solidFill>
              <a:srgbClr val="738650"/>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17" name="Freeform 17"/>
          <p:cNvSpPr/>
          <p:nvPr/>
        </p:nvSpPr>
        <p:spPr>
          <a:xfrm>
            <a:off x="15936870" y="1207170"/>
            <a:ext cx="1239027" cy="1127514"/>
          </a:xfrm>
          <a:custGeom>
            <a:avLst/>
            <a:gdLst/>
            <a:ahLst/>
            <a:cxnLst/>
            <a:rect l="l" t="t" r="r" b="b"/>
            <a:pathLst>
              <a:path w="1239027" h="1127514">
                <a:moveTo>
                  <a:pt x="0" y="0"/>
                </a:moveTo>
                <a:lnTo>
                  <a:pt x="1239027" y="0"/>
                </a:lnTo>
                <a:lnTo>
                  <a:pt x="1239027" y="1127514"/>
                </a:lnTo>
                <a:lnTo>
                  <a:pt x="0" y="112751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grpSp>
        <p:nvGrpSpPr>
          <p:cNvPr id="18" name="Group 18"/>
          <p:cNvGrpSpPr/>
          <p:nvPr/>
        </p:nvGrpSpPr>
        <p:grpSpPr>
          <a:xfrm>
            <a:off x="-718757" y="9646762"/>
            <a:ext cx="20828211" cy="129502"/>
            <a:chOff x="0" y="0"/>
            <a:chExt cx="5485619" cy="34107"/>
          </a:xfrm>
        </p:grpSpPr>
        <p:sp>
          <p:nvSpPr>
            <p:cNvPr id="19" name="Freeform 19"/>
            <p:cNvSpPr/>
            <p:nvPr/>
          </p:nvSpPr>
          <p:spPr>
            <a:xfrm>
              <a:off x="0" y="0"/>
              <a:ext cx="5485619" cy="34107"/>
            </a:xfrm>
            <a:custGeom>
              <a:avLst/>
              <a:gdLst/>
              <a:ahLst/>
              <a:cxnLst/>
              <a:rect l="l" t="t" r="r" b="b"/>
              <a:pathLst>
                <a:path w="5485619" h="34107">
                  <a:moveTo>
                    <a:pt x="0" y="0"/>
                  </a:moveTo>
                  <a:lnTo>
                    <a:pt x="5485619" y="0"/>
                  </a:lnTo>
                  <a:lnTo>
                    <a:pt x="5485619" y="34107"/>
                  </a:lnTo>
                  <a:lnTo>
                    <a:pt x="0" y="34107"/>
                  </a:lnTo>
                  <a:close/>
                </a:path>
              </a:pathLst>
            </a:custGeom>
            <a:solidFill>
              <a:srgbClr val="F6AD13"/>
            </a:solidFill>
          </p:spPr>
        </p:sp>
        <p:sp>
          <p:nvSpPr>
            <p:cNvPr id="20" name="TextBox 20"/>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25" name="Rectangle 24"/>
          <p:cNvSpPr/>
          <p:nvPr/>
        </p:nvSpPr>
        <p:spPr>
          <a:xfrm>
            <a:off x="1066800" y="137471"/>
            <a:ext cx="6708888" cy="769441"/>
          </a:xfrm>
          <a:prstGeom prst="rect">
            <a:avLst/>
          </a:prstGeom>
        </p:spPr>
        <p:txBody>
          <a:bodyPr wrap="none">
            <a:spAutoFit/>
          </a:bodyPr>
          <a:lstStyle/>
          <a:p>
            <a:r>
              <a:rPr lang="en-US" sz="4400" b="1">
                <a:solidFill>
                  <a:schemeClr val="bg1"/>
                </a:solidFill>
                <a:latin typeface="Arial" panose="020B0604020202020204" pitchFamily="34" charset="0"/>
                <a:cs typeface="Arial" panose="020B0604020202020204" pitchFamily="34" charset="0"/>
              </a:rPr>
              <a:t>a. Khái niệm thất nghiệp</a:t>
            </a:r>
          </a:p>
        </p:txBody>
      </p:sp>
      <p:sp>
        <p:nvSpPr>
          <p:cNvPr id="26" name="Rectangle 25"/>
          <p:cNvSpPr/>
          <p:nvPr/>
        </p:nvSpPr>
        <p:spPr>
          <a:xfrm>
            <a:off x="1097280" y="1427176"/>
            <a:ext cx="14104127" cy="2862322"/>
          </a:xfrm>
          <a:prstGeom prst="rect">
            <a:avLst/>
          </a:prstGeom>
        </p:spPr>
        <p:txBody>
          <a:bodyPr wrap="square">
            <a:spAutoFit/>
          </a:bodyPr>
          <a:lstStyle/>
          <a:p>
            <a:pPr algn="just">
              <a:lnSpc>
                <a:spcPct val="150000"/>
              </a:lnSpc>
            </a:pPr>
            <a:r>
              <a:rPr lang="vi-VN" sz="4000">
                <a:solidFill>
                  <a:srgbClr val="404D29"/>
                </a:solidFill>
              </a:rPr>
              <a:t>Trong nền sản xuất, lực lượng lao động gồm những người lao động trong độ tuổi lao động, có khả năng lao động, đang có việc làm hoặc đang tìm kiếm việc làm.</a:t>
            </a:r>
            <a:endParaRPr lang="en-US" sz="4000">
              <a:solidFill>
                <a:srgbClr val="404D29"/>
              </a:solidFill>
            </a:endParaRPr>
          </a:p>
        </p:txBody>
      </p:sp>
      <p:grpSp>
        <p:nvGrpSpPr>
          <p:cNvPr id="29" name="Group 28"/>
          <p:cNvGrpSpPr/>
          <p:nvPr/>
        </p:nvGrpSpPr>
        <p:grpSpPr>
          <a:xfrm>
            <a:off x="1066800" y="4665114"/>
            <a:ext cx="13566747" cy="1245119"/>
            <a:chOff x="1097280" y="4549708"/>
            <a:chExt cx="13566747" cy="1245119"/>
          </a:xfrm>
        </p:grpSpPr>
        <p:sp>
          <p:nvSpPr>
            <p:cNvPr id="27" name="Rectangle 26"/>
            <p:cNvSpPr/>
            <p:nvPr/>
          </p:nvSpPr>
          <p:spPr>
            <a:xfrm>
              <a:off x="2743200" y="4818324"/>
              <a:ext cx="11920827" cy="707886"/>
            </a:xfrm>
            <a:prstGeom prst="rect">
              <a:avLst/>
            </a:prstGeom>
          </p:spPr>
          <p:txBody>
            <a:bodyPr wrap="none">
              <a:spAutoFit/>
            </a:bodyPr>
            <a:lstStyle/>
            <a:p>
              <a:pPr algn="just"/>
              <a:r>
                <a:rPr lang="vi-VN" sz="4000" i="1">
                  <a:solidFill>
                    <a:srgbClr val="002060"/>
                  </a:solidFill>
                </a:rPr>
                <a:t>Đ</a:t>
              </a:r>
              <a:r>
                <a:rPr lang="vi-VN" sz="4000" i="1" smtClean="0">
                  <a:solidFill>
                    <a:srgbClr val="002060"/>
                  </a:solidFill>
                </a:rPr>
                <a:t>ọc </a:t>
              </a:r>
              <a:r>
                <a:rPr lang="vi-VN" sz="4000" i="1">
                  <a:solidFill>
                    <a:srgbClr val="002060"/>
                  </a:solidFill>
                </a:rPr>
                <a:t>trường hợp 1 trong SHS tr.23 và trả lời câu hỏi:</a:t>
              </a:r>
              <a:endParaRPr lang="en-US" sz="4000" i="1">
                <a:solidFill>
                  <a:srgbClr val="002060"/>
                </a:solidFill>
              </a:endParaRPr>
            </a:p>
          </p:txBody>
        </p:sp>
        <p:pic>
          <p:nvPicPr>
            <p:cNvPr id="28" name="Picture 2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97280" y="4549708"/>
              <a:ext cx="1358939" cy="1245119"/>
            </a:xfrm>
            <a:prstGeom prst="rect">
              <a:avLst/>
            </a:prstGeom>
          </p:spPr>
        </p:pic>
      </p:grpSp>
      <p:sp>
        <p:nvSpPr>
          <p:cNvPr id="32" name="Rounded Rectangle 31"/>
          <p:cNvSpPr/>
          <p:nvPr/>
        </p:nvSpPr>
        <p:spPr>
          <a:xfrm>
            <a:off x="1066800" y="6220258"/>
            <a:ext cx="14134607" cy="2654763"/>
          </a:xfrm>
          <a:prstGeom prst="roundRect">
            <a:avLst/>
          </a:prstGeom>
          <a:solidFill>
            <a:schemeClr val="accent6">
              <a:lumMod val="40000"/>
              <a:lumOff val="60000"/>
            </a:schemeClr>
          </a:solidFill>
          <a:ln w="38100">
            <a:solidFill>
              <a:srgbClr val="404D2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430299" y="6537804"/>
            <a:ext cx="13407608" cy="1938992"/>
          </a:xfrm>
          <a:prstGeom prst="rect">
            <a:avLst/>
          </a:prstGeom>
        </p:spPr>
        <p:txBody>
          <a:bodyPr wrap="square">
            <a:spAutoFit/>
          </a:bodyPr>
          <a:lstStyle/>
          <a:p>
            <a:pPr algn="just">
              <a:lnSpc>
                <a:spcPct val="150000"/>
              </a:lnSpc>
            </a:pPr>
            <a:r>
              <a:rPr lang="vi-VN" sz="4000"/>
              <a:t>Trong gia đình anh M, ai là người muốn kiếm việc làm nhưng chưa tìm được? Ai là người tự nguyện thất nghiệp?</a:t>
            </a:r>
            <a:endParaRPr lang="en-US" sz="4000"/>
          </a:p>
        </p:txBody>
      </p:sp>
      <p:pic>
        <p:nvPicPr>
          <p:cNvPr id="31" name="Picture 30"/>
          <p:cNvPicPr>
            <a:picLocks noChangeAspect="1"/>
          </p:cNvPicPr>
          <p:nvPr/>
        </p:nvPicPr>
        <p:blipFill>
          <a:blip r:embed="rId7"/>
          <a:stretch>
            <a:fillRect/>
          </a:stretch>
        </p:blipFill>
        <p:spPr>
          <a:xfrm>
            <a:off x="15392400" y="6128553"/>
            <a:ext cx="2757493" cy="2757493"/>
          </a:xfrm>
          <a:prstGeom prst="rect">
            <a:avLst/>
          </a:prstGeom>
        </p:spPr>
      </p:pic>
    </p:spTree>
    <p:extLst>
      <p:ext uri="{BB962C8B-B14F-4D97-AF65-F5344CB8AC3E}">
        <p14:creationId xmlns:p14="http://schemas.microsoft.com/office/powerpoint/2010/main" xmlns="" val="21768599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anim calcmode="lin" valueType="num">
                                      <p:cBhvr>
                                        <p:cTn id="23" dur="500" fill="hold"/>
                                        <p:tgtEl>
                                          <p:spTgt spid="30"/>
                                        </p:tgtEl>
                                        <p:attrNameLst>
                                          <p:attrName>ppt_x</p:attrName>
                                        </p:attrNameLst>
                                      </p:cBhvr>
                                      <p:tavLst>
                                        <p:tav tm="0">
                                          <p:val>
                                            <p:strVal val="#ppt_x"/>
                                          </p:val>
                                        </p:tav>
                                        <p:tav tm="100000">
                                          <p:val>
                                            <p:strVal val="#ppt_x"/>
                                          </p:val>
                                        </p:tav>
                                      </p:tavLst>
                                    </p:anim>
                                    <p:anim calcmode="lin" valueType="num">
                                      <p:cBhvr>
                                        <p:cTn id="24" dur="500" fill="hold"/>
                                        <p:tgtEl>
                                          <p:spTgt spid="3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anim calcmode="lin" valueType="num">
                                      <p:cBhvr>
                                        <p:cTn id="28" dur="500" fill="hold"/>
                                        <p:tgtEl>
                                          <p:spTgt spid="32"/>
                                        </p:tgtEl>
                                        <p:attrNameLst>
                                          <p:attrName>ppt_x</p:attrName>
                                        </p:attrNameLst>
                                      </p:cBhvr>
                                      <p:tavLst>
                                        <p:tav tm="0">
                                          <p:val>
                                            <p:strVal val="#ppt_x"/>
                                          </p:val>
                                        </p:tav>
                                        <p:tav tm="100000">
                                          <p:val>
                                            <p:strVal val="#ppt_x"/>
                                          </p:val>
                                        </p:tav>
                                      </p:tavLst>
                                    </p:anim>
                                    <p:anim calcmode="lin" valueType="num">
                                      <p:cBhvr>
                                        <p:cTn id="29" dur="500" fill="hold"/>
                                        <p:tgtEl>
                                          <p:spTgt spid="3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anim calcmode="lin" valueType="num">
                                      <p:cBhvr>
                                        <p:cTn id="33" dur="500" fill="hold"/>
                                        <p:tgtEl>
                                          <p:spTgt spid="31"/>
                                        </p:tgtEl>
                                        <p:attrNameLst>
                                          <p:attrName>ppt_x</p:attrName>
                                        </p:attrNameLst>
                                      </p:cBhvr>
                                      <p:tavLst>
                                        <p:tav tm="0">
                                          <p:val>
                                            <p:strVal val="#ppt_x"/>
                                          </p:val>
                                        </p:tav>
                                        <p:tav tm="100000">
                                          <p:val>
                                            <p:strVal val="#ppt_x"/>
                                          </p:val>
                                        </p:tav>
                                      </p:tavLst>
                                    </p:anim>
                                    <p:anim calcmode="lin" valueType="num">
                                      <p:cBhvr>
                                        <p:cTn id="34"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32" grpId="0" animBg="1"/>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E8D1"/>
        </a:solidFill>
        <a:effectLst/>
      </p:bgPr>
    </p:bg>
    <p:spTree>
      <p:nvGrpSpPr>
        <p:cNvPr id="1" name=""/>
        <p:cNvGrpSpPr/>
        <p:nvPr/>
      </p:nvGrpSpPr>
      <p:grpSpPr>
        <a:xfrm>
          <a:off x="0" y="0"/>
          <a:ext cx="0" cy="0"/>
          <a:chOff x="0" y="0"/>
          <a:chExt cx="0" cy="0"/>
        </a:xfrm>
      </p:grpSpPr>
      <p:sp>
        <p:nvSpPr>
          <p:cNvPr id="2" name="Freeform 2"/>
          <p:cNvSpPr/>
          <p:nvPr/>
        </p:nvSpPr>
        <p:spPr>
          <a:xfrm rot="64219">
            <a:off x="851888" y="873062"/>
            <a:ext cx="16584225" cy="8540876"/>
          </a:xfrm>
          <a:custGeom>
            <a:avLst/>
            <a:gdLst/>
            <a:ahLst/>
            <a:cxnLst/>
            <a:rect l="l" t="t" r="r" b="b"/>
            <a:pathLst>
              <a:path w="16584225" h="8540876">
                <a:moveTo>
                  <a:pt x="0" y="0"/>
                </a:moveTo>
                <a:lnTo>
                  <a:pt x="16584224" y="0"/>
                </a:lnTo>
                <a:lnTo>
                  <a:pt x="16584224" y="8540876"/>
                </a:lnTo>
                <a:lnTo>
                  <a:pt x="0" y="854087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3435467">
            <a:off x="10522583" y="-8105305"/>
            <a:ext cx="11892515" cy="12248845"/>
          </a:xfrm>
          <a:custGeom>
            <a:avLst/>
            <a:gdLst/>
            <a:ahLst/>
            <a:cxnLst/>
            <a:rect l="l" t="t" r="r" b="b"/>
            <a:pathLst>
              <a:path w="11892515" h="12248845">
                <a:moveTo>
                  <a:pt x="0" y="0"/>
                </a:moveTo>
                <a:lnTo>
                  <a:pt x="11892514" y="0"/>
                </a:lnTo>
                <a:lnTo>
                  <a:pt x="11892514" y="12248844"/>
                </a:lnTo>
                <a:lnTo>
                  <a:pt x="0" y="1224884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867561">
            <a:off x="9954935" y="6761400"/>
            <a:ext cx="10818229" cy="7867803"/>
          </a:xfrm>
          <a:custGeom>
            <a:avLst/>
            <a:gdLst/>
            <a:ahLst/>
            <a:cxnLst/>
            <a:rect l="l" t="t" r="r" b="b"/>
            <a:pathLst>
              <a:path w="10818229" h="7867803">
                <a:moveTo>
                  <a:pt x="0" y="0"/>
                </a:moveTo>
                <a:lnTo>
                  <a:pt x="10818228" y="0"/>
                </a:lnTo>
                <a:lnTo>
                  <a:pt x="10818228" y="7867803"/>
                </a:lnTo>
                <a:lnTo>
                  <a:pt x="0" y="786780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TextBox 6"/>
          <p:cNvSpPr txBox="1"/>
          <p:nvPr/>
        </p:nvSpPr>
        <p:spPr>
          <a:xfrm>
            <a:off x="2339520" y="1831337"/>
            <a:ext cx="6423480" cy="1166986"/>
          </a:xfrm>
          <a:prstGeom prst="rect">
            <a:avLst/>
          </a:prstGeom>
        </p:spPr>
        <p:txBody>
          <a:bodyPr wrap="square" lIns="0" tIns="0" rIns="0" bIns="0" rtlCol="0" anchor="t">
            <a:spAutoFit/>
          </a:bodyPr>
          <a:lstStyle/>
          <a:p>
            <a:pPr>
              <a:lnSpc>
                <a:spcPts val="9099"/>
              </a:lnSpc>
            </a:pPr>
            <a:r>
              <a:rPr lang="vi-VN" sz="4400" smtClean="0">
                <a:solidFill>
                  <a:srgbClr val="C00000"/>
                </a:solidFill>
                <a:latin typeface="Arial" panose="020B0604020202020204" pitchFamily="34" charset="0"/>
                <a:cs typeface="Arial" panose="020B0604020202020204" pitchFamily="34" charset="0"/>
              </a:rPr>
              <a:t>Trong gia đình anh M:</a:t>
            </a:r>
            <a:endParaRPr lang="en-US" sz="4400">
              <a:solidFill>
                <a:srgbClr val="C00000"/>
              </a:solidFill>
              <a:latin typeface="Arial" panose="020B0604020202020204" pitchFamily="34" charset="0"/>
              <a:cs typeface="Arial" panose="020B0604020202020204" pitchFamily="34" charset="0"/>
            </a:endParaRPr>
          </a:p>
        </p:txBody>
      </p:sp>
      <p:sp>
        <p:nvSpPr>
          <p:cNvPr id="7" name="Freeform 7"/>
          <p:cNvSpPr/>
          <p:nvPr/>
        </p:nvSpPr>
        <p:spPr>
          <a:xfrm rot="354518">
            <a:off x="13187437" y="2399414"/>
            <a:ext cx="3406244" cy="2533007"/>
          </a:xfrm>
          <a:custGeom>
            <a:avLst/>
            <a:gdLst/>
            <a:ahLst/>
            <a:cxnLst/>
            <a:rect l="l" t="t" r="r" b="b"/>
            <a:pathLst>
              <a:path w="3406244" h="2533007">
                <a:moveTo>
                  <a:pt x="0" y="0"/>
                </a:moveTo>
                <a:lnTo>
                  <a:pt x="3406244" y="0"/>
                </a:lnTo>
                <a:lnTo>
                  <a:pt x="3406244" y="2533007"/>
                </a:lnTo>
                <a:lnTo>
                  <a:pt x="0" y="253300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rot="-549151">
            <a:off x="14448871" y="1576683"/>
            <a:ext cx="1494872" cy="1976393"/>
          </a:xfrm>
          <a:custGeom>
            <a:avLst/>
            <a:gdLst/>
            <a:ahLst/>
            <a:cxnLst/>
            <a:rect l="l" t="t" r="r" b="b"/>
            <a:pathLst>
              <a:path w="1494872" h="1976393">
                <a:moveTo>
                  <a:pt x="0" y="0"/>
                </a:moveTo>
                <a:lnTo>
                  <a:pt x="1494872" y="0"/>
                </a:lnTo>
                <a:lnTo>
                  <a:pt x="1494872" y="1976394"/>
                </a:lnTo>
                <a:lnTo>
                  <a:pt x="0" y="197639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 name="Freeform 9"/>
          <p:cNvSpPr/>
          <p:nvPr/>
        </p:nvSpPr>
        <p:spPr>
          <a:xfrm rot="-293686" flipH="1">
            <a:off x="12119855" y="4896131"/>
            <a:ext cx="3425338" cy="3813636"/>
          </a:xfrm>
          <a:custGeom>
            <a:avLst/>
            <a:gdLst/>
            <a:ahLst/>
            <a:cxnLst/>
            <a:rect l="l" t="t" r="r" b="b"/>
            <a:pathLst>
              <a:path w="3425338" h="3813636">
                <a:moveTo>
                  <a:pt x="3425338" y="0"/>
                </a:moveTo>
                <a:lnTo>
                  <a:pt x="0" y="0"/>
                </a:lnTo>
                <a:lnTo>
                  <a:pt x="0" y="3813635"/>
                </a:lnTo>
                <a:lnTo>
                  <a:pt x="3425338" y="3813635"/>
                </a:lnTo>
                <a:lnTo>
                  <a:pt x="3425338"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0" name="Rectangle 9"/>
          <p:cNvSpPr/>
          <p:nvPr/>
        </p:nvSpPr>
        <p:spPr>
          <a:xfrm>
            <a:off x="2339520" y="3235899"/>
            <a:ext cx="9144000" cy="5045164"/>
          </a:xfrm>
          <a:prstGeom prst="rect">
            <a:avLst/>
          </a:prstGeom>
        </p:spPr>
        <p:txBody>
          <a:bodyPr>
            <a:spAutoFit/>
          </a:bodyPr>
          <a:lstStyle/>
          <a:p>
            <a:pPr marL="571500" indent="-571500" algn="just">
              <a:lnSpc>
                <a:spcPct val="150000"/>
              </a:lnSpc>
              <a:buFont typeface="Wingdings" panose="05000000000000000000" pitchFamily="2" charset="2"/>
              <a:buChar char="§"/>
            </a:pPr>
            <a:r>
              <a:rPr lang="vi-VN" sz="4400" smtClean="0">
                <a:latin typeface="Arial" panose="020B0604020202020204" pitchFamily="34" charset="0"/>
                <a:cs typeface="Arial" panose="020B0604020202020204" pitchFamily="34" charset="0"/>
              </a:rPr>
              <a:t>Anh </a:t>
            </a:r>
            <a:r>
              <a:rPr lang="vi-VN" sz="4400">
                <a:latin typeface="Arial" panose="020B0604020202020204" pitchFamily="34" charset="0"/>
                <a:cs typeface="Arial" panose="020B0604020202020204" pitchFamily="34" charset="0"/>
              </a:rPr>
              <a:t>M và bố của anh là người muốn kiếm việc làm nhưng chưa tìm được việc làm.</a:t>
            </a:r>
          </a:p>
          <a:p>
            <a:pPr marL="571500" indent="-571500" algn="just">
              <a:lnSpc>
                <a:spcPct val="150000"/>
              </a:lnSpc>
              <a:buFont typeface="Wingdings" panose="05000000000000000000" pitchFamily="2" charset="2"/>
              <a:buChar char="§"/>
            </a:pPr>
            <a:r>
              <a:rPr lang="vi-VN" sz="4400" smtClean="0">
                <a:latin typeface="Arial" panose="020B0604020202020204" pitchFamily="34" charset="0"/>
                <a:cs typeface="Arial" panose="020B0604020202020204" pitchFamily="34" charset="0"/>
              </a:rPr>
              <a:t>Vợ </a:t>
            </a:r>
            <a:r>
              <a:rPr lang="vi-VN" sz="4400">
                <a:latin typeface="Arial" panose="020B0604020202020204" pitchFamily="34" charset="0"/>
                <a:cs typeface="Arial" panose="020B0604020202020204" pitchFamily="34" charset="0"/>
              </a:rPr>
              <a:t>anh M là người tự nguyện thất nghiệp.</a:t>
            </a:r>
          </a:p>
        </p:txBody>
      </p:sp>
    </p:spTree>
    <p:extLst>
      <p:ext uri="{BB962C8B-B14F-4D97-AF65-F5344CB8AC3E}">
        <p14:creationId xmlns:p14="http://schemas.microsoft.com/office/powerpoint/2010/main" xmlns="" val="336882403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anim calcmode="lin" valueType="num">
                                      <p:cBhvr>
                                        <p:cTn id="1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fade">
                                      <p:cBhvr>
                                        <p:cTn id="18" dur="500"/>
                                        <p:tgtEl>
                                          <p:spTgt spid="10">
                                            <p:txEl>
                                              <p:pRg st="1" end="1"/>
                                            </p:txEl>
                                          </p:spTgt>
                                        </p:tgtEl>
                                      </p:cBhvr>
                                    </p:animEffect>
                                    <p:anim calcmode="lin" valueType="num">
                                      <p:cBhvr>
                                        <p:cTn id="19"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0" dur="5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E8D1"/>
        </a:solidFill>
        <a:effectLst/>
      </p:bgPr>
    </p:bg>
    <p:spTree>
      <p:nvGrpSpPr>
        <p:cNvPr id="1" name=""/>
        <p:cNvGrpSpPr/>
        <p:nvPr/>
      </p:nvGrpSpPr>
      <p:grpSpPr>
        <a:xfrm>
          <a:off x="0" y="0"/>
          <a:ext cx="0" cy="0"/>
          <a:chOff x="0" y="0"/>
          <a:chExt cx="0" cy="0"/>
        </a:xfrm>
      </p:grpSpPr>
      <p:sp>
        <p:nvSpPr>
          <p:cNvPr id="2" name="Freeform 2"/>
          <p:cNvSpPr/>
          <p:nvPr/>
        </p:nvSpPr>
        <p:spPr>
          <a:xfrm rot="-443775">
            <a:off x="10122242" y="-3979308"/>
            <a:ext cx="10193173" cy="7413217"/>
          </a:xfrm>
          <a:custGeom>
            <a:avLst/>
            <a:gdLst/>
            <a:ahLst/>
            <a:cxnLst/>
            <a:rect l="l" t="t" r="r" b="b"/>
            <a:pathLst>
              <a:path w="10193173" h="7413217">
                <a:moveTo>
                  <a:pt x="0" y="0"/>
                </a:moveTo>
                <a:lnTo>
                  <a:pt x="10193173" y="0"/>
                </a:lnTo>
                <a:lnTo>
                  <a:pt x="10193173" y="7413217"/>
                </a:lnTo>
                <a:lnTo>
                  <a:pt x="0" y="741321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3058961" flipH="1">
            <a:off x="-4720739" y="5593174"/>
            <a:ext cx="10639095" cy="7737524"/>
          </a:xfrm>
          <a:custGeom>
            <a:avLst/>
            <a:gdLst/>
            <a:ahLst/>
            <a:cxnLst/>
            <a:rect l="l" t="t" r="r" b="b"/>
            <a:pathLst>
              <a:path w="10639095" h="7737524">
                <a:moveTo>
                  <a:pt x="10639094" y="0"/>
                </a:moveTo>
                <a:lnTo>
                  <a:pt x="0" y="0"/>
                </a:lnTo>
                <a:lnTo>
                  <a:pt x="0" y="7737523"/>
                </a:lnTo>
                <a:lnTo>
                  <a:pt x="10639094" y="7737523"/>
                </a:lnTo>
                <a:lnTo>
                  <a:pt x="10639094"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64219">
            <a:off x="1725222" y="1267736"/>
            <a:ext cx="15162482" cy="7808678"/>
          </a:xfrm>
          <a:custGeom>
            <a:avLst/>
            <a:gdLst/>
            <a:ahLst/>
            <a:cxnLst/>
            <a:rect l="l" t="t" r="r" b="b"/>
            <a:pathLst>
              <a:path w="15162482" h="7808678">
                <a:moveTo>
                  <a:pt x="0" y="0"/>
                </a:moveTo>
                <a:lnTo>
                  <a:pt x="15162482" y="0"/>
                </a:lnTo>
                <a:lnTo>
                  <a:pt x="15162482" y="7808678"/>
                </a:lnTo>
                <a:lnTo>
                  <a:pt x="0" y="780867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3028243" y="1074128"/>
            <a:ext cx="1599454" cy="3665416"/>
          </a:xfrm>
          <a:custGeom>
            <a:avLst/>
            <a:gdLst/>
            <a:ahLst/>
            <a:cxnLst/>
            <a:rect l="l" t="t" r="r" b="b"/>
            <a:pathLst>
              <a:path w="1599454" h="3665416">
                <a:moveTo>
                  <a:pt x="0" y="0"/>
                </a:moveTo>
                <a:lnTo>
                  <a:pt x="1599454" y="0"/>
                </a:lnTo>
                <a:lnTo>
                  <a:pt x="1599454" y="3665415"/>
                </a:lnTo>
                <a:lnTo>
                  <a:pt x="0" y="366541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Freeform 6"/>
          <p:cNvSpPr/>
          <p:nvPr/>
        </p:nvSpPr>
        <p:spPr>
          <a:xfrm>
            <a:off x="6402415" y="2015978"/>
            <a:ext cx="7896477" cy="1885949"/>
          </a:xfrm>
          <a:custGeom>
            <a:avLst/>
            <a:gdLst/>
            <a:ahLst/>
            <a:cxnLst/>
            <a:rect l="l" t="t" r="r" b="b"/>
            <a:pathLst>
              <a:path w="9486104" h="2395241">
                <a:moveTo>
                  <a:pt x="0" y="0"/>
                </a:moveTo>
                <a:lnTo>
                  <a:pt x="9486104" y="0"/>
                </a:lnTo>
                <a:lnTo>
                  <a:pt x="9486104" y="2395242"/>
                </a:lnTo>
                <a:lnTo>
                  <a:pt x="0" y="239524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 name="Freeform 7"/>
          <p:cNvSpPr/>
          <p:nvPr/>
        </p:nvSpPr>
        <p:spPr>
          <a:xfrm rot="-497165">
            <a:off x="1248847" y="4141075"/>
            <a:ext cx="3558792" cy="3312912"/>
          </a:xfrm>
          <a:custGeom>
            <a:avLst/>
            <a:gdLst/>
            <a:ahLst/>
            <a:cxnLst/>
            <a:rect l="l" t="t" r="r" b="b"/>
            <a:pathLst>
              <a:path w="3558792" h="3312912">
                <a:moveTo>
                  <a:pt x="0" y="0"/>
                </a:moveTo>
                <a:lnTo>
                  <a:pt x="3558792" y="0"/>
                </a:lnTo>
                <a:lnTo>
                  <a:pt x="3558792" y="3312913"/>
                </a:lnTo>
                <a:lnTo>
                  <a:pt x="0" y="331291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9" name="TextBox 9"/>
          <p:cNvSpPr txBox="1"/>
          <p:nvPr/>
        </p:nvSpPr>
        <p:spPr>
          <a:xfrm>
            <a:off x="6508487" y="2376827"/>
            <a:ext cx="7684331" cy="1032911"/>
          </a:xfrm>
          <a:prstGeom prst="rect">
            <a:avLst/>
          </a:prstGeom>
        </p:spPr>
        <p:txBody>
          <a:bodyPr lIns="0" tIns="0" rIns="0" bIns="0" rtlCol="0" anchor="t">
            <a:spAutoFit/>
          </a:bodyPr>
          <a:lstStyle/>
          <a:p>
            <a:pPr algn="ctr">
              <a:lnSpc>
                <a:spcPts val="9099"/>
              </a:lnSpc>
            </a:pPr>
            <a:r>
              <a:rPr lang="vi-VN" sz="4800" b="1" smtClean="0">
                <a:solidFill>
                  <a:srgbClr val="51413A"/>
                </a:solidFill>
                <a:latin typeface="Arial" panose="020B0604020202020204" pitchFamily="34" charset="0"/>
                <a:cs typeface="Arial" panose="020B0604020202020204" pitchFamily="34" charset="0"/>
              </a:rPr>
              <a:t>KHÁI NIỆM</a:t>
            </a:r>
            <a:endParaRPr lang="en-US" sz="4800" b="1">
              <a:solidFill>
                <a:srgbClr val="51413A"/>
              </a:solidFill>
              <a:latin typeface="Arial" panose="020B0604020202020204" pitchFamily="34" charset="0"/>
              <a:cs typeface="Arial" panose="020B0604020202020204" pitchFamily="34" charset="0"/>
            </a:endParaRPr>
          </a:p>
        </p:txBody>
      </p:sp>
      <p:sp>
        <p:nvSpPr>
          <p:cNvPr id="10" name="Rectangle 9"/>
          <p:cNvSpPr/>
          <p:nvPr/>
        </p:nvSpPr>
        <p:spPr>
          <a:xfrm>
            <a:off x="5724914" y="4187709"/>
            <a:ext cx="9390073" cy="3139321"/>
          </a:xfrm>
          <a:prstGeom prst="rect">
            <a:avLst/>
          </a:prstGeom>
        </p:spPr>
        <p:txBody>
          <a:bodyPr wrap="square">
            <a:spAutoFit/>
          </a:bodyPr>
          <a:lstStyle/>
          <a:p>
            <a:pPr algn="just">
              <a:lnSpc>
                <a:spcPct val="150000"/>
              </a:lnSpc>
            </a:pPr>
            <a:r>
              <a:rPr lang="vi-VN" sz="4400">
                <a:latin typeface="Arial" panose="020B0604020202020204" pitchFamily="34" charset="0"/>
                <a:cs typeface="Arial" panose="020B0604020202020204" pitchFamily="34" charset="0"/>
              </a:rPr>
              <a:t>Thất nghiệp là tình trạng người lao động mong muốn có việc làm nhưng chưa tìm được việc làm.</a:t>
            </a:r>
            <a:endParaRPr lang="en-US" sz="440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14"/>
          <a:stretch>
            <a:fillRect/>
          </a:stretch>
        </p:blipFill>
        <p:spPr>
          <a:xfrm>
            <a:off x="14106842" y="6423500"/>
            <a:ext cx="3886395" cy="3863500"/>
          </a:xfrm>
          <a:prstGeom prst="rect">
            <a:avLst/>
          </a:prstGeom>
        </p:spPr>
      </p:pic>
    </p:spTree>
    <p:extLst>
      <p:ext uri="{BB962C8B-B14F-4D97-AF65-F5344CB8AC3E}">
        <p14:creationId xmlns:p14="http://schemas.microsoft.com/office/powerpoint/2010/main" xmlns="" val="21291919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9DD"/>
        </a:solidFill>
        <a:effectLst/>
      </p:bgPr>
    </p:bg>
    <p:spTree>
      <p:nvGrpSpPr>
        <p:cNvPr id="1" name=""/>
        <p:cNvGrpSpPr/>
        <p:nvPr/>
      </p:nvGrpSpPr>
      <p:grpSpPr>
        <a:xfrm>
          <a:off x="0" y="0"/>
          <a:ext cx="0" cy="0"/>
          <a:chOff x="0" y="0"/>
          <a:chExt cx="0" cy="0"/>
        </a:xfrm>
      </p:grpSpPr>
      <p:grpSp>
        <p:nvGrpSpPr>
          <p:cNvPr id="2" name="Group 2"/>
          <p:cNvGrpSpPr/>
          <p:nvPr/>
        </p:nvGrpSpPr>
        <p:grpSpPr>
          <a:xfrm>
            <a:off x="8559137" y="318296"/>
            <a:ext cx="10191827" cy="398097"/>
            <a:chOff x="0" y="0"/>
            <a:chExt cx="2684267" cy="104849"/>
          </a:xfrm>
        </p:grpSpPr>
        <p:sp>
          <p:nvSpPr>
            <p:cNvPr id="3" name="Freeform 3"/>
            <p:cNvSpPr/>
            <p:nvPr/>
          </p:nvSpPr>
          <p:spPr>
            <a:xfrm>
              <a:off x="0" y="0"/>
              <a:ext cx="2684267" cy="104849"/>
            </a:xfrm>
            <a:custGeom>
              <a:avLst/>
              <a:gdLst/>
              <a:ahLst/>
              <a:cxnLst/>
              <a:rect l="l" t="t" r="r" b="b"/>
              <a:pathLst>
                <a:path w="2684267" h="104849">
                  <a:moveTo>
                    <a:pt x="0" y="0"/>
                  </a:moveTo>
                  <a:lnTo>
                    <a:pt x="2684267" y="0"/>
                  </a:lnTo>
                  <a:lnTo>
                    <a:pt x="2684267" y="104849"/>
                  </a:lnTo>
                  <a:lnTo>
                    <a:pt x="0" y="104849"/>
                  </a:lnTo>
                  <a:close/>
                </a:path>
              </a:pathLst>
            </a:custGeom>
            <a:solidFill>
              <a:srgbClr val="F6AD13"/>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5" name="Group 5"/>
          <p:cNvGrpSpPr/>
          <p:nvPr/>
        </p:nvGrpSpPr>
        <p:grpSpPr>
          <a:xfrm>
            <a:off x="-1047827" y="-1466490"/>
            <a:ext cx="10191827" cy="2495190"/>
            <a:chOff x="0" y="0"/>
            <a:chExt cx="2684267" cy="657169"/>
          </a:xfrm>
        </p:grpSpPr>
        <p:sp>
          <p:nvSpPr>
            <p:cNvPr id="6" name="Freeform 6"/>
            <p:cNvSpPr/>
            <p:nvPr/>
          </p:nvSpPr>
          <p:spPr>
            <a:xfrm>
              <a:off x="0" y="0"/>
              <a:ext cx="2684267" cy="657169"/>
            </a:xfrm>
            <a:custGeom>
              <a:avLst/>
              <a:gdLst/>
              <a:ahLst/>
              <a:cxnLst/>
              <a:rect l="l" t="t" r="r" b="b"/>
              <a:pathLst>
                <a:path w="2684267" h="657169">
                  <a:moveTo>
                    <a:pt x="0" y="0"/>
                  </a:moveTo>
                  <a:lnTo>
                    <a:pt x="2684267" y="0"/>
                  </a:lnTo>
                  <a:lnTo>
                    <a:pt x="2684267" y="657169"/>
                  </a:lnTo>
                  <a:lnTo>
                    <a:pt x="0" y="657169"/>
                  </a:lnTo>
                  <a:close/>
                </a:path>
              </a:pathLst>
            </a:custGeom>
            <a:solidFill>
              <a:srgbClr val="738650"/>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17" name="Freeform 17"/>
          <p:cNvSpPr/>
          <p:nvPr/>
        </p:nvSpPr>
        <p:spPr>
          <a:xfrm>
            <a:off x="15936870" y="1207170"/>
            <a:ext cx="1239027" cy="1127514"/>
          </a:xfrm>
          <a:custGeom>
            <a:avLst/>
            <a:gdLst/>
            <a:ahLst/>
            <a:cxnLst/>
            <a:rect l="l" t="t" r="r" b="b"/>
            <a:pathLst>
              <a:path w="1239027" h="1127514">
                <a:moveTo>
                  <a:pt x="0" y="0"/>
                </a:moveTo>
                <a:lnTo>
                  <a:pt x="1239027" y="0"/>
                </a:lnTo>
                <a:lnTo>
                  <a:pt x="1239027" y="1127514"/>
                </a:lnTo>
                <a:lnTo>
                  <a:pt x="0" y="112751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grpSp>
        <p:nvGrpSpPr>
          <p:cNvPr id="18" name="Group 18"/>
          <p:cNvGrpSpPr/>
          <p:nvPr/>
        </p:nvGrpSpPr>
        <p:grpSpPr>
          <a:xfrm>
            <a:off x="-718757" y="9646762"/>
            <a:ext cx="20828211" cy="129502"/>
            <a:chOff x="0" y="0"/>
            <a:chExt cx="5485619" cy="34107"/>
          </a:xfrm>
        </p:grpSpPr>
        <p:sp>
          <p:nvSpPr>
            <p:cNvPr id="19" name="Freeform 19"/>
            <p:cNvSpPr/>
            <p:nvPr/>
          </p:nvSpPr>
          <p:spPr>
            <a:xfrm>
              <a:off x="0" y="0"/>
              <a:ext cx="5485619" cy="34107"/>
            </a:xfrm>
            <a:custGeom>
              <a:avLst/>
              <a:gdLst/>
              <a:ahLst/>
              <a:cxnLst/>
              <a:rect l="l" t="t" r="r" b="b"/>
              <a:pathLst>
                <a:path w="5485619" h="34107">
                  <a:moveTo>
                    <a:pt x="0" y="0"/>
                  </a:moveTo>
                  <a:lnTo>
                    <a:pt x="5485619" y="0"/>
                  </a:lnTo>
                  <a:lnTo>
                    <a:pt x="5485619" y="34107"/>
                  </a:lnTo>
                  <a:lnTo>
                    <a:pt x="0" y="34107"/>
                  </a:lnTo>
                  <a:close/>
                </a:path>
              </a:pathLst>
            </a:custGeom>
            <a:solidFill>
              <a:srgbClr val="F6AD13"/>
            </a:solidFill>
          </p:spPr>
        </p:sp>
        <p:sp>
          <p:nvSpPr>
            <p:cNvPr id="20" name="TextBox 20"/>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25" name="Rectangle 24"/>
          <p:cNvSpPr/>
          <p:nvPr/>
        </p:nvSpPr>
        <p:spPr>
          <a:xfrm>
            <a:off x="1030252" y="114242"/>
            <a:ext cx="7555273" cy="769441"/>
          </a:xfrm>
          <a:prstGeom prst="rect">
            <a:avLst/>
          </a:prstGeom>
        </p:spPr>
        <p:txBody>
          <a:bodyPr wrap="none">
            <a:spAutoFit/>
          </a:bodyPr>
          <a:lstStyle/>
          <a:p>
            <a:r>
              <a:rPr lang="vi-VN" sz="4400" b="1" smtClean="0">
                <a:solidFill>
                  <a:schemeClr val="bg1"/>
                </a:solidFill>
                <a:latin typeface="Arial" panose="020B0604020202020204" pitchFamily="34" charset="0"/>
                <a:cs typeface="Arial" panose="020B0604020202020204" pitchFamily="34" charset="0"/>
              </a:rPr>
              <a:t>b. Các loại hình </a:t>
            </a:r>
            <a:r>
              <a:rPr lang="en-US" sz="4400" b="1" smtClean="0">
                <a:solidFill>
                  <a:schemeClr val="bg1"/>
                </a:solidFill>
                <a:latin typeface="Arial" panose="020B0604020202020204" pitchFamily="34" charset="0"/>
                <a:cs typeface="Arial" panose="020B0604020202020204" pitchFamily="34" charset="0"/>
              </a:rPr>
              <a:t>thất </a:t>
            </a:r>
            <a:r>
              <a:rPr lang="en-US" sz="4400" b="1">
                <a:solidFill>
                  <a:schemeClr val="bg1"/>
                </a:solidFill>
                <a:latin typeface="Arial" panose="020B0604020202020204" pitchFamily="34" charset="0"/>
                <a:cs typeface="Arial" panose="020B0604020202020204" pitchFamily="34" charset="0"/>
              </a:rPr>
              <a:t>nghiệp</a:t>
            </a:r>
          </a:p>
        </p:txBody>
      </p:sp>
      <p:grpSp>
        <p:nvGrpSpPr>
          <p:cNvPr id="29" name="Group 28"/>
          <p:cNvGrpSpPr/>
          <p:nvPr/>
        </p:nvGrpSpPr>
        <p:grpSpPr>
          <a:xfrm>
            <a:off x="1067104" y="2601013"/>
            <a:ext cx="13566747" cy="1245119"/>
            <a:chOff x="1097280" y="4549708"/>
            <a:chExt cx="13566747" cy="1245119"/>
          </a:xfrm>
        </p:grpSpPr>
        <p:sp>
          <p:nvSpPr>
            <p:cNvPr id="27" name="Rectangle 26"/>
            <p:cNvSpPr/>
            <p:nvPr/>
          </p:nvSpPr>
          <p:spPr>
            <a:xfrm>
              <a:off x="2743200" y="4818324"/>
              <a:ext cx="11920827" cy="707886"/>
            </a:xfrm>
            <a:prstGeom prst="rect">
              <a:avLst/>
            </a:prstGeom>
          </p:spPr>
          <p:txBody>
            <a:bodyPr wrap="none">
              <a:spAutoFit/>
            </a:bodyPr>
            <a:lstStyle/>
            <a:p>
              <a:pPr algn="just"/>
              <a:r>
                <a:rPr lang="vi-VN" sz="4000" i="1">
                  <a:solidFill>
                    <a:srgbClr val="002060"/>
                  </a:solidFill>
                </a:rPr>
                <a:t>Đ</a:t>
              </a:r>
              <a:r>
                <a:rPr lang="vi-VN" sz="4000" i="1" smtClean="0">
                  <a:solidFill>
                    <a:srgbClr val="002060"/>
                  </a:solidFill>
                </a:rPr>
                <a:t>ọc </a:t>
              </a:r>
              <a:r>
                <a:rPr lang="vi-VN" sz="4000" i="1">
                  <a:solidFill>
                    <a:srgbClr val="002060"/>
                  </a:solidFill>
                </a:rPr>
                <a:t>trường hợp 1 trong SHS tr.23 và trả lời câu hỏi:</a:t>
              </a:r>
              <a:endParaRPr lang="en-US" sz="4000" i="1">
                <a:solidFill>
                  <a:srgbClr val="002060"/>
                </a:solidFill>
              </a:endParaRPr>
            </a:p>
          </p:txBody>
        </p:sp>
        <p:pic>
          <p:nvPicPr>
            <p:cNvPr id="28" name="Picture 2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97280" y="4549708"/>
              <a:ext cx="1358939" cy="1245119"/>
            </a:xfrm>
            <a:prstGeom prst="rect">
              <a:avLst/>
            </a:prstGeom>
          </p:spPr>
        </p:pic>
      </p:grpSp>
      <p:sp>
        <p:nvSpPr>
          <p:cNvPr id="8" name="TextBox 7"/>
          <p:cNvSpPr txBox="1"/>
          <p:nvPr/>
        </p:nvSpPr>
        <p:spPr>
          <a:xfrm>
            <a:off x="1067104" y="1477729"/>
            <a:ext cx="6400800" cy="707886"/>
          </a:xfrm>
          <a:prstGeom prst="rect">
            <a:avLst/>
          </a:prstGeom>
          <a:noFill/>
        </p:spPr>
        <p:txBody>
          <a:bodyPr wrap="square" rtlCol="0">
            <a:spAutoFit/>
          </a:bodyPr>
          <a:lstStyle/>
          <a:p>
            <a:r>
              <a:rPr lang="vi-VN" sz="4000" b="1" i="1" smtClean="0">
                <a:solidFill>
                  <a:srgbClr val="404D29"/>
                </a:solidFill>
                <a:latin typeface="Arial" panose="020B0604020202020204" pitchFamily="34" charset="0"/>
                <a:cs typeface="Arial" panose="020B0604020202020204" pitchFamily="34" charset="0"/>
              </a:rPr>
              <a:t>*Phân loại theo tính chất</a:t>
            </a:r>
            <a:endParaRPr lang="en-US" sz="4000" b="1" i="1">
              <a:solidFill>
                <a:srgbClr val="404D29"/>
              </a:solidFill>
              <a:latin typeface="Arial" panose="020B0604020202020204" pitchFamily="34" charset="0"/>
              <a:cs typeface="Arial" panose="020B0604020202020204" pitchFamily="34" charset="0"/>
            </a:endParaRPr>
          </a:p>
        </p:txBody>
      </p:sp>
      <p:sp>
        <p:nvSpPr>
          <p:cNvPr id="9" name="Rectangle 8"/>
          <p:cNvSpPr/>
          <p:nvPr/>
        </p:nvSpPr>
        <p:spPr>
          <a:xfrm>
            <a:off x="1067103" y="3863845"/>
            <a:ext cx="16108793" cy="1938992"/>
          </a:xfrm>
          <a:prstGeom prst="rect">
            <a:avLst/>
          </a:prstGeom>
        </p:spPr>
        <p:txBody>
          <a:bodyPr wrap="square">
            <a:spAutoFit/>
          </a:bodyPr>
          <a:lstStyle/>
          <a:p>
            <a:pPr algn="just">
              <a:lnSpc>
                <a:spcPct val="150000"/>
              </a:lnSpc>
            </a:pPr>
            <a:r>
              <a:rPr lang="vi-VN" sz="4000"/>
              <a:t>Trong gia đình anh M, ai là người thất nghiệp tự nguyện, ai là người thất nghiệp không tự nguyện?</a:t>
            </a:r>
            <a:endParaRPr lang="en-US" sz="4000"/>
          </a:p>
        </p:txBody>
      </p:sp>
      <p:sp>
        <p:nvSpPr>
          <p:cNvPr id="10" name="Rounded Rectangle 9"/>
          <p:cNvSpPr/>
          <p:nvPr/>
        </p:nvSpPr>
        <p:spPr>
          <a:xfrm>
            <a:off x="1188388" y="6186585"/>
            <a:ext cx="7574612" cy="2895600"/>
          </a:xfrm>
          <a:prstGeom prst="roundRect">
            <a:avLst/>
          </a:prstGeom>
          <a:solidFill>
            <a:schemeClr val="accent5">
              <a:lumMod val="40000"/>
              <a:lumOff val="6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smtClean="0">
                <a:solidFill>
                  <a:schemeClr val="tx1"/>
                </a:solidFill>
                <a:latin typeface="Arial" panose="020B0604020202020204" pitchFamily="34" charset="0"/>
                <a:cs typeface="Arial" panose="020B0604020202020204" pitchFamily="34" charset="0"/>
              </a:rPr>
              <a:t>Vợ </a:t>
            </a:r>
            <a:r>
              <a:rPr lang="vi-VN" sz="4000">
                <a:solidFill>
                  <a:schemeClr val="tx1"/>
                </a:solidFill>
                <a:latin typeface="Arial" panose="020B0604020202020204" pitchFamily="34" charset="0"/>
                <a:cs typeface="Arial" panose="020B0604020202020204" pitchFamily="34" charset="0"/>
              </a:rPr>
              <a:t>anh </a:t>
            </a:r>
            <a:r>
              <a:rPr lang="vi-VN" sz="4000" smtClean="0">
                <a:solidFill>
                  <a:schemeClr val="tx1"/>
                </a:solidFill>
                <a:latin typeface="Arial" panose="020B0604020202020204" pitchFamily="34" charset="0"/>
                <a:cs typeface="Arial" panose="020B0604020202020204" pitchFamily="34" charset="0"/>
              </a:rPr>
              <a:t>M là </a:t>
            </a:r>
            <a:r>
              <a:rPr lang="vi-VN" sz="4000">
                <a:solidFill>
                  <a:schemeClr val="tx1"/>
                </a:solidFill>
                <a:latin typeface="Arial" panose="020B0604020202020204" pitchFamily="34" charset="0"/>
                <a:cs typeface="Arial" panose="020B0604020202020204" pitchFamily="34" charset="0"/>
              </a:rPr>
              <a:t>người thất nghiệp tự nguyện</a:t>
            </a:r>
            <a:endParaRPr lang="en-US" sz="4000">
              <a:solidFill>
                <a:schemeClr val="tx1"/>
              </a:solidFill>
              <a:latin typeface="Arial" panose="020B0604020202020204" pitchFamily="34" charset="0"/>
              <a:cs typeface="Arial" panose="020B0604020202020204" pitchFamily="34" charset="0"/>
            </a:endParaRPr>
          </a:p>
        </p:txBody>
      </p:sp>
      <p:sp>
        <p:nvSpPr>
          <p:cNvPr id="23" name="Rounded Rectangle 22"/>
          <p:cNvSpPr/>
          <p:nvPr/>
        </p:nvSpPr>
        <p:spPr>
          <a:xfrm>
            <a:off x="9601284" y="6122187"/>
            <a:ext cx="7574612" cy="2895600"/>
          </a:xfrm>
          <a:prstGeom prst="roundRect">
            <a:avLst/>
          </a:prstGeom>
          <a:solidFill>
            <a:schemeClr val="accent5">
              <a:lumMod val="40000"/>
              <a:lumOff val="6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smtClean="0">
                <a:solidFill>
                  <a:schemeClr val="tx1"/>
                </a:solidFill>
                <a:latin typeface="Arial" panose="020B0604020202020204" pitchFamily="34" charset="0"/>
                <a:cs typeface="Arial" panose="020B0604020202020204" pitchFamily="34" charset="0"/>
              </a:rPr>
              <a:t>Anh M và bố anh M là người thất nghiệp không tự nguyện</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81523637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8" grpId="0"/>
      <p:bldP spid="9" grpId="0"/>
      <p:bldP spid="10" grpId="0" animBg="1"/>
      <p:bldP spid="2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641</TotalTime>
  <Words>2982</Words>
  <Application>Microsoft Office PowerPoint</Application>
  <PresentationFormat>Custom</PresentationFormat>
  <Paragraphs>214</Paragraphs>
  <Slides>44</Slides>
  <Notes>6</Notes>
  <HiddenSlides>0</HiddenSlides>
  <MMClips>21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44</vt:i4>
      </vt:variant>
    </vt:vector>
  </HeadingPairs>
  <TitlesOfParts>
    <vt:vector size="56" baseType="lpstr">
      <vt:lpstr>Arial</vt:lpstr>
      <vt:lpstr>Calibri</vt:lpstr>
      <vt:lpstr>Wingdings</vt:lpstr>
      <vt:lpstr>Times New Roman</vt:lpstr>
      <vt:lpstr>Tahoma</vt:lpstr>
      <vt:lpstr>Elsie</vt:lpstr>
      <vt:lpstr>等线 Light</vt:lpstr>
      <vt:lpstr>Calibri Light</vt:lpstr>
      <vt:lpstr>Office Theme</vt:lpstr>
      <vt:lpstr>1_Office 主题​​</vt:lpstr>
      <vt:lpstr>1_Office Theme</vt:lpstr>
      <vt:lpstr>2_Office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dc:title>
  <dc:creator>Xinh Đẹp Dịu Hiền Huế Thị</dc:creator>
  <cp:lastModifiedBy>Administrator</cp:lastModifiedBy>
  <cp:revision>56</cp:revision>
  <dcterms:created xsi:type="dcterms:W3CDTF">2006-08-16T00:00:00Z</dcterms:created>
  <dcterms:modified xsi:type="dcterms:W3CDTF">2023-10-23T12:21:25Z</dcterms:modified>
  <dc:identifier>DAFn2dd0_sY</dc:identifier>
</cp:coreProperties>
</file>