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8"/>
  </p:notesMasterIdLst>
  <p:sldIdLst>
    <p:sldId id="272" r:id="rId2"/>
    <p:sldId id="258" r:id="rId3"/>
    <p:sldId id="257" r:id="rId4"/>
    <p:sldId id="256" r:id="rId5"/>
    <p:sldId id="262" r:id="rId6"/>
    <p:sldId id="276" r:id="rId7"/>
    <p:sldId id="278" r:id="rId8"/>
    <p:sldId id="281" r:id="rId9"/>
    <p:sldId id="302" r:id="rId10"/>
    <p:sldId id="284" r:id="rId11"/>
    <p:sldId id="283" r:id="rId12"/>
    <p:sldId id="282" r:id="rId13"/>
    <p:sldId id="279" r:id="rId14"/>
    <p:sldId id="310" r:id="rId15"/>
    <p:sldId id="322" r:id="rId16"/>
    <p:sldId id="323" r:id="rId17"/>
    <p:sldId id="316" r:id="rId18"/>
    <p:sldId id="303" r:id="rId19"/>
    <p:sldId id="291" r:id="rId20"/>
    <p:sldId id="307" r:id="rId21"/>
    <p:sldId id="308" r:id="rId22"/>
    <p:sldId id="292" r:id="rId23"/>
    <p:sldId id="309" r:id="rId24"/>
    <p:sldId id="288" r:id="rId25"/>
    <p:sldId id="311" r:id="rId26"/>
    <p:sldId id="312" r:id="rId27"/>
    <p:sldId id="313" r:id="rId28"/>
    <p:sldId id="314" r:id="rId29"/>
    <p:sldId id="315" r:id="rId30"/>
    <p:sldId id="324" r:id="rId31"/>
    <p:sldId id="325" r:id="rId32"/>
    <p:sldId id="317" r:id="rId33"/>
    <p:sldId id="318" r:id="rId34"/>
    <p:sldId id="319" r:id="rId35"/>
    <p:sldId id="320" r:id="rId36"/>
    <p:sldId id="321" r:id="rId37"/>
    <p:sldId id="286" r:id="rId38"/>
    <p:sldId id="300" r:id="rId39"/>
    <p:sldId id="298" r:id="rId40"/>
    <p:sldId id="296" r:id="rId41"/>
    <p:sldId id="299" r:id="rId42"/>
    <p:sldId id="304" r:id="rId43"/>
    <p:sldId id="305" r:id="rId44"/>
    <p:sldId id="268" r:id="rId45"/>
    <p:sldId id="306" r:id="rId46"/>
    <p:sldId id="275" r:id="rId47"/>
  </p:sldIdLst>
  <p:sldSz cx="18288000" cy="10287000"/>
  <p:notesSz cx="6858000" cy="9144000"/>
  <p:embeddedFontLst>
    <p:embeddedFont>
      <p:font typeface="Calibri" pitchFamily="34" charset="0"/>
      <p:regular r:id="rId49"/>
      <p:bold r:id="rId50"/>
      <p:italic r:id="rId51"/>
      <p:boldItalic r:id="rId52"/>
    </p:embeddedFont>
    <p:embeddedFont>
      <p:font typeface="Verdana" pitchFamily="34" charset="0"/>
      <p:regular r:id="rId53"/>
      <p:bold r:id="rId54"/>
      <p:italic r:id="rId55"/>
      <p:boldItalic r:id="rId56"/>
    </p:embeddedFont>
    <p:embeddedFont>
      <p:font typeface="VNI-Times" pitchFamily="2" charset="0"/>
      <p:regular r:id="rId57"/>
      <p:bold r:id="rId58"/>
      <p:italic r:id="rId59"/>
      <p:boldItalic r:id="rId60"/>
    </p:embeddedFont>
    <p:embeddedFont>
      <p:font typeface="Wingdings 2" pitchFamily="18" charset="2"/>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42" d="100"/>
          <a:sy n="42" d="100"/>
        </p:scale>
        <p:origin x="-35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802130-162F-4907-BF8E-FDE5313EF730}"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D052120F-F194-4101-BAB2-026CA969BC37}">
      <dgm:prSet phldrT="[Text]" custT="1"/>
      <dgm:spPr/>
      <dgm:t>
        <a:bodyPr/>
        <a:lstStyle/>
        <a:p>
          <a:pPr algn="ctr">
            <a:lnSpc>
              <a:spcPct val="150000"/>
            </a:lnSpc>
          </a:pPr>
          <a:r>
            <a:rPr lang="en-US" sz="4000" dirty="0" smtClean="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dgm:t>
    </dgm:pt>
    <dgm:pt modelId="{99C9DC51-10BA-410E-B444-1BE1E4078C54}" type="parTrans" cxnId="{55A52A63-A31B-423B-859B-0293C71C2830}">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7C347731-CD18-4465-BA0A-4270B206908A}" type="sibTrans" cxnId="{55A52A63-A31B-423B-859B-0293C71C2830}">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B7F2328F-64BB-4DAB-A380-F722A431079A}">
      <dgm:prSet phldrT="[Text]" custT="1"/>
      <dgm:spPr/>
      <dgm:t>
        <a:bodyPr/>
        <a:lstStyle/>
        <a:p>
          <a:pPr algn="ctr">
            <a:lnSpc>
              <a:spcPct val="150000"/>
            </a:lnSpc>
          </a:pPr>
          <a:r>
            <a:rPr lang="en-US" sz="4000" dirty="0" err="1" smtClean="0">
              <a:latin typeface="Arial" panose="020B0604020202020204" pitchFamily="34" charset="0"/>
              <a:cs typeface="Arial" panose="020B0604020202020204" pitchFamily="34" charset="0"/>
            </a:rPr>
            <a:t>Khái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dgm:t>
    </dgm:pt>
    <dgm:pt modelId="{719C8309-1F82-4EB4-A6FF-E93259FDEB7F}" type="parTrans" cxnId="{33FAEE93-20E4-4495-8217-DCD42E5BBFC4}">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BC6FE511-0258-47C5-A6E6-C4CC06E31795}" type="sibTrans" cxnId="{33FAEE93-20E4-4495-8217-DCD42E5BBFC4}">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5FCEB40E-1B3C-498A-9FB5-35EECF294830}">
      <dgm:prSet phldrT="[Text]" custT="1"/>
      <dgm:spPr/>
      <dgm:t>
        <a:bodyPr/>
        <a:lstStyle/>
        <a:p>
          <a:pPr algn="ctr">
            <a:lnSpc>
              <a:spcPct val="150000"/>
            </a:lnSpc>
          </a:pPr>
          <a:r>
            <a:rPr lang="en-US" sz="4000"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dgm:t>
    </dgm:pt>
    <dgm:pt modelId="{E1F9D842-DA10-4A84-A974-94201FA64877}" type="parTrans" cxnId="{171B41F3-ACBB-456F-A108-76559251B181}">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26F4ED9C-1AC3-4AAA-929F-19FB0C901B9D}" type="sibTrans" cxnId="{171B41F3-ACBB-456F-A108-76559251B181}">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40192547-5083-4864-BDEE-57755170D798}">
      <dgm:prSet phldrT="[Text]" custT="1"/>
      <dgm:spPr/>
      <dgm:t>
        <a:bodyPr/>
        <a:lstStyle/>
        <a:p>
          <a:pPr algn="ctr">
            <a:lnSpc>
              <a:spcPct val="150000"/>
            </a:lnSpc>
          </a:pP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loại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dgm:t>
    </dgm:pt>
    <dgm:pt modelId="{12EDB783-AEC8-4948-A724-3373EB328C66}" type="parTrans" cxnId="{C5A7705A-8C39-46F2-BBEE-B657EB1D03D8}">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A0C8C576-A8F1-4B92-B9A6-0DF950F11D79}" type="sibTrans" cxnId="{C5A7705A-8C39-46F2-BBEE-B657EB1D03D8}">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C1BB3A2A-1AEE-4546-B28C-14FD2A7FF304}">
      <dgm:prSet phldrT="[Text]" custT="1"/>
      <dgm:spPr/>
      <dgm:t>
        <a:bodyPr/>
        <a:lstStyle/>
        <a:p>
          <a:pPr algn="ctr">
            <a:lnSpc>
              <a:spcPct val="150000"/>
            </a:lnSpc>
          </a:pPr>
          <a:r>
            <a:rPr lang="en-US" sz="4000" dirty="0" smtClean="0">
              <a:latin typeface="Arial" panose="020B0604020202020204" pitchFamily="34" charset="0"/>
              <a:cs typeface="Arial" panose="020B0604020202020204" pitchFamily="34" charset="0"/>
            </a:rPr>
            <a:t>3</a:t>
          </a:r>
          <a:endParaRPr lang="en-US" sz="4000" dirty="0">
            <a:latin typeface="Arial" panose="020B0604020202020204" pitchFamily="34" charset="0"/>
            <a:cs typeface="Arial" panose="020B0604020202020204" pitchFamily="34" charset="0"/>
          </a:endParaRPr>
        </a:p>
      </dgm:t>
    </dgm:pt>
    <dgm:pt modelId="{996CDD21-01C1-441C-A31C-8CAC24D8E86C}" type="parTrans" cxnId="{CF7DA3FE-50E4-4907-94F5-102447E0683D}">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C9918A9E-E678-4896-9A21-E7291A764C1E}" type="sibTrans" cxnId="{CF7DA3FE-50E4-4907-94F5-102447E0683D}">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CBDE3281-A4AC-4A98-A51F-24B28B70E85F}">
      <dgm:prSet phldrT="[Text]" custT="1"/>
      <dgm:spPr/>
      <dgm:t>
        <a:bodyPr/>
        <a:lstStyle/>
        <a:p>
          <a:pPr algn="ctr">
            <a:lnSpc>
              <a:spcPct val="150000"/>
            </a:lnSpc>
          </a:pPr>
          <a:r>
            <a:rPr lang="en-US" sz="4000" dirty="0" err="1" smtClean="0">
              <a:latin typeface="Arial" panose="020B0604020202020204" pitchFamily="34" charset="0"/>
              <a:cs typeface="Arial" panose="020B0604020202020204" pitchFamily="34" charset="0"/>
            </a:rPr>
            <a:t>Chức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dgm:t>
    </dgm:pt>
    <dgm:pt modelId="{C7623B31-F29C-4C83-8A89-8B3F3C5E76DE}" type="parTrans" cxnId="{7A0A292B-1FDD-4D53-9251-6D531C29E606}">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157D96A2-EDBB-4A92-AE56-E3F58BF1AB94}" type="sibTrans" cxnId="{7A0A292B-1FDD-4D53-9251-6D531C29E606}">
      <dgm:prSet/>
      <dgm:spPr/>
      <dgm:t>
        <a:bodyPr/>
        <a:lstStyle/>
        <a:p>
          <a:pPr algn="ctr">
            <a:lnSpc>
              <a:spcPct val="150000"/>
            </a:lnSpc>
          </a:pPr>
          <a:endParaRPr lang="en-US" sz="4000">
            <a:latin typeface="Arial" panose="020B0604020202020204" pitchFamily="34" charset="0"/>
            <a:cs typeface="Arial" panose="020B0604020202020204" pitchFamily="34" charset="0"/>
          </a:endParaRPr>
        </a:p>
      </dgm:t>
    </dgm:pt>
    <dgm:pt modelId="{0096C0D8-12FC-4BC4-A2A4-A3174D92FC6C}" type="pres">
      <dgm:prSet presAssocID="{C3802130-162F-4907-BF8E-FDE5313EF730}" presName="linearFlow" presStyleCnt="0">
        <dgm:presLayoutVars>
          <dgm:dir/>
          <dgm:animLvl val="lvl"/>
          <dgm:resizeHandles val="exact"/>
        </dgm:presLayoutVars>
      </dgm:prSet>
      <dgm:spPr/>
      <dgm:t>
        <a:bodyPr/>
        <a:lstStyle/>
        <a:p>
          <a:endParaRPr lang="en-US"/>
        </a:p>
      </dgm:t>
    </dgm:pt>
    <dgm:pt modelId="{D4A13AC4-A2B0-4341-9600-9CCB4AA02398}" type="pres">
      <dgm:prSet presAssocID="{D052120F-F194-4101-BAB2-026CA969BC37}" presName="composite" presStyleCnt="0"/>
      <dgm:spPr/>
    </dgm:pt>
    <dgm:pt modelId="{5CA02869-A969-44BE-82D1-AD43F475558A}" type="pres">
      <dgm:prSet presAssocID="{D052120F-F194-4101-BAB2-026CA969BC37}" presName="parentText" presStyleLbl="alignNode1" presStyleIdx="0" presStyleCnt="3">
        <dgm:presLayoutVars>
          <dgm:chMax val="1"/>
          <dgm:bulletEnabled val="1"/>
        </dgm:presLayoutVars>
      </dgm:prSet>
      <dgm:spPr/>
      <dgm:t>
        <a:bodyPr/>
        <a:lstStyle/>
        <a:p>
          <a:endParaRPr lang="en-US"/>
        </a:p>
      </dgm:t>
    </dgm:pt>
    <dgm:pt modelId="{370C6E73-A654-460E-A397-36D165B5B728}" type="pres">
      <dgm:prSet presAssocID="{D052120F-F194-4101-BAB2-026CA969BC37}" presName="descendantText" presStyleLbl="alignAcc1" presStyleIdx="0" presStyleCnt="3">
        <dgm:presLayoutVars>
          <dgm:bulletEnabled val="1"/>
        </dgm:presLayoutVars>
      </dgm:prSet>
      <dgm:spPr/>
      <dgm:t>
        <a:bodyPr/>
        <a:lstStyle/>
        <a:p>
          <a:endParaRPr lang="en-US"/>
        </a:p>
      </dgm:t>
    </dgm:pt>
    <dgm:pt modelId="{0E4A2B08-AD5B-4B51-BAC3-21DD33473264}" type="pres">
      <dgm:prSet presAssocID="{7C347731-CD18-4465-BA0A-4270B206908A}" presName="sp" presStyleCnt="0"/>
      <dgm:spPr/>
    </dgm:pt>
    <dgm:pt modelId="{6782394B-10EA-4A41-8985-5374D71C1DA8}" type="pres">
      <dgm:prSet presAssocID="{5FCEB40E-1B3C-498A-9FB5-35EECF294830}" presName="composite" presStyleCnt="0"/>
      <dgm:spPr/>
    </dgm:pt>
    <dgm:pt modelId="{C96BFCAD-E933-4FB7-8F28-36A4E44B1EB0}" type="pres">
      <dgm:prSet presAssocID="{5FCEB40E-1B3C-498A-9FB5-35EECF294830}" presName="parentText" presStyleLbl="alignNode1" presStyleIdx="1" presStyleCnt="3">
        <dgm:presLayoutVars>
          <dgm:chMax val="1"/>
          <dgm:bulletEnabled val="1"/>
        </dgm:presLayoutVars>
      </dgm:prSet>
      <dgm:spPr/>
      <dgm:t>
        <a:bodyPr/>
        <a:lstStyle/>
        <a:p>
          <a:endParaRPr lang="en-US"/>
        </a:p>
      </dgm:t>
    </dgm:pt>
    <dgm:pt modelId="{A23DB386-CD9D-4ECD-8792-978255D7BF8D}" type="pres">
      <dgm:prSet presAssocID="{5FCEB40E-1B3C-498A-9FB5-35EECF294830}" presName="descendantText" presStyleLbl="alignAcc1" presStyleIdx="1" presStyleCnt="3">
        <dgm:presLayoutVars>
          <dgm:bulletEnabled val="1"/>
        </dgm:presLayoutVars>
      </dgm:prSet>
      <dgm:spPr/>
      <dgm:t>
        <a:bodyPr/>
        <a:lstStyle/>
        <a:p>
          <a:endParaRPr lang="en-US"/>
        </a:p>
      </dgm:t>
    </dgm:pt>
    <dgm:pt modelId="{EAF6F887-7382-416C-99C2-D80AB90EEDC8}" type="pres">
      <dgm:prSet presAssocID="{26F4ED9C-1AC3-4AAA-929F-19FB0C901B9D}" presName="sp" presStyleCnt="0"/>
      <dgm:spPr/>
    </dgm:pt>
    <dgm:pt modelId="{2D7D2B45-4204-40ED-9C1C-A01697C84ED6}" type="pres">
      <dgm:prSet presAssocID="{C1BB3A2A-1AEE-4546-B28C-14FD2A7FF304}" presName="composite" presStyleCnt="0"/>
      <dgm:spPr/>
    </dgm:pt>
    <dgm:pt modelId="{E4273B60-3B6E-404F-98AE-3878CD6D4118}" type="pres">
      <dgm:prSet presAssocID="{C1BB3A2A-1AEE-4546-B28C-14FD2A7FF304}" presName="parentText" presStyleLbl="alignNode1" presStyleIdx="2" presStyleCnt="3">
        <dgm:presLayoutVars>
          <dgm:chMax val="1"/>
          <dgm:bulletEnabled val="1"/>
        </dgm:presLayoutVars>
      </dgm:prSet>
      <dgm:spPr/>
      <dgm:t>
        <a:bodyPr/>
        <a:lstStyle/>
        <a:p>
          <a:endParaRPr lang="en-US"/>
        </a:p>
      </dgm:t>
    </dgm:pt>
    <dgm:pt modelId="{EF1EF4DB-88D2-4E2D-93A5-3FF7C26FAFFC}" type="pres">
      <dgm:prSet presAssocID="{C1BB3A2A-1AEE-4546-B28C-14FD2A7FF304}" presName="descendantText" presStyleLbl="alignAcc1" presStyleIdx="2" presStyleCnt="3">
        <dgm:presLayoutVars>
          <dgm:bulletEnabled val="1"/>
        </dgm:presLayoutVars>
      </dgm:prSet>
      <dgm:spPr/>
      <dgm:t>
        <a:bodyPr/>
        <a:lstStyle/>
        <a:p>
          <a:endParaRPr lang="en-US"/>
        </a:p>
      </dgm:t>
    </dgm:pt>
  </dgm:ptLst>
  <dgm:cxnLst>
    <dgm:cxn modelId="{7A0A292B-1FDD-4D53-9251-6D531C29E606}" srcId="{C1BB3A2A-1AEE-4546-B28C-14FD2A7FF304}" destId="{CBDE3281-A4AC-4A98-A51F-24B28B70E85F}" srcOrd="0" destOrd="0" parTransId="{C7623B31-F29C-4C83-8A89-8B3F3C5E76DE}" sibTransId="{157D96A2-EDBB-4A92-AE56-E3F58BF1AB94}"/>
    <dgm:cxn modelId="{30A69229-8F93-43FD-B5C3-017A2A49A3CF}" type="presOf" srcId="{D052120F-F194-4101-BAB2-026CA969BC37}" destId="{5CA02869-A969-44BE-82D1-AD43F475558A}" srcOrd="0" destOrd="0" presId="urn:microsoft.com/office/officeart/2005/8/layout/chevron2"/>
    <dgm:cxn modelId="{55A52A63-A31B-423B-859B-0293C71C2830}" srcId="{C3802130-162F-4907-BF8E-FDE5313EF730}" destId="{D052120F-F194-4101-BAB2-026CA969BC37}" srcOrd="0" destOrd="0" parTransId="{99C9DC51-10BA-410E-B444-1BE1E4078C54}" sibTransId="{7C347731-CD18-4465-BA0A-4270B206908A}"/>
    <dgm:cxn modelId="{33FAEE93-20E4-4495-8217-DCD42E5BBFC4}" srcId="{D052120F-F194-4101-BAB2-026CA969BC37}" destId="{B7F2328F-64BB-4DAB-A380-F722A431079A}" srcOrd="0" destOrd="0" parTransId="{719C8309-1F82-4EB4-A6FF-E93259FDEB7F}" sibTransId="{BC6FE511-0258-47C5-A6E6-C4CC06E31795}"/>
    <dgm:cxn modelId="{0DD04130-496F-434E-BEB5-C90231023E48}" type="presOf" srcId="{C1BB3A2A-1AEE-4546-B28C-14FD2A7FF304}" destId="{E4273B60-3B6E-404F-98AE-3878CD6D4118}" srcOrd="0" destOrd="0" presId="urn:microsoft.com/office/officeart/2005/8/layout/chevron2"/>
    <dgm:cxn modelId="{7D3F4891-2A41-4B55-943E-14A04A6D7793}" type="presOf" srcId="{CBDE3281-A4AC-4A98-A51F-24B28B70E85F}" destId="{EF1EF4DB-88D2-4E2D-93A5-3FF7C26FAFFC}" srcOrd="0" destOrd="0" presId="urn:microsoft.com/office/officeart/2005/8/layout/chevron2"/>
    <dgm:cxn modelId="{989D3B25-E666-4F46-ACF0-319724FCA637}" type="presOf" srcId="{B7F2328F-64BB-4DAB-A380-F722A431079A}" destId="{370C6E73-A654-460E-A397-36D165B5B728}" srcOrd="0" destOrd="0" presId="urn:microsoft.com/office/officeart/2005/8/layout/chevron2"/>
    <dgm:cxn modelId="{CF7DA3FE-50E4-4907-94F5-102447E0683D}" srcId="{C3802130-162F-4907-BF8E-FDE5313EF730}" destId="{C1BB3A2A-1AEE-4546-B28C-14FD2A7FF304}" srcOrd="2" destOrd="0" parTransId="{996CDD21-01C1-441C-A31C-8CAC24D8E86C}" sibTransId="{C9918A9E-E678-4896-9A21-E7291A764C1E}"/>
    <dgm:cxn modelId="{171B41F3-ACBB-456F-A108-76559251B181}" srcId="{C3802130-162F-4907-BF8E-FDE5313EF730}" destId="{5FCEB40E-1B3C-498A-9FB5-35EECF294830}" srcOrd="1" destOrd="0" parTransId="{E1F9D842-DA10-4A84-A974-94201FA64877}" sibTransId="{26F4ED9C-1AC3-4AAA-929F-19FB0C901B9D}"/>
    <dgm:cxn modelId="{C5A7705A-8C39-46F2-BBEE-B657EB1D03D8}" srcId="{5FCEB40E-1B3C-498A-9FB5-35EECF294830}" destId="{40192547-5083-4864-BDEE-57755170D798}" srcOrd="0" destOrd="0" parTransId="{12EDB783-AEC8-4948-A724-3373EB328C66}" sibTransId="{A0C8C576-A8F1-4B92-B9A6-0DF950F11D79}"/>
    <dgm:cxn modelId="{66248F88-39BC-4DEB-B8A8-8EA7799A817D}" type="presOf" srcId="{40192547-5083-4864-BDEE-57755170D798}" destId="{A23DB386-CD9D-4ECD-8792-978255D7BF8D}" srcOrd="0" destOrd="0" presId="urn:microsoft.com/office/officeart/2005/8/layout/chevron2"/>
    <dgm:cxn modelId="{ACBDA021-12CE-4B0B-B27B-C539A4B4D199}" type="presOf" srcId="{5FCEB40E-1B3C-498A-9FB5-35EECF294830}" destId="{C96BFCAD-E933-4FB7-8F28-36A4E44B1EB0}" srcOrd="0" destOrd="0" presId="urn:microsoft.com/office/officeart/2005/8/layout/chevron2"/>
    <dgm:cxn modelId="{78FEBA85-DF9E-4017-8F18-8AABC5418E97}" type="presOf" srcId="{C3802130-162F-4907-BF8E-FDE5313EF730}" destId="{0096C0D8-12FC-4BC4-A2A4-A3174D92FC6C}" srcOrd="0" destOrd="0" presId="urn:microsoft.com/office/officeart/2005/8/layout/chevron2"/>
    <dgm:cxn modelId="{E6B9FBDF-6245-4914-BDD8-98C963047300}" type="presParOf" srcId="{0096C0D8-12FC-4BC4-A2A4-A3174D92FC6C}" destId="{D4A13AC4-A2B0-4341-9600-9CCB4AA02398}" srcOrd="0" destOrd="0" presId="urn:microsoft.com/office/officeart/2005/8/layout/chevron2"/>
    <dgm:cxn modelId="{232A7E7D-50BE-458F-963F-FD9D2FF6E1F4}" type="presParOf" srcId="{D4A13AC4-A2B0-4341-9600-9CCB4AA02398}" destId="{5CA02869-A969-44BE-82D1-AD43F475558A}" srcOrd="0" destOrd="0" presId="urn:microsoft.com/office/officeart/2005/8/layout/chevron2"/>
    <dgm:cxn modelId="{732B4B5A-A8F0-4039-9125-346B03BFCC85}" type="presParOf" srcId="{D4A13AC4-A2B0-4341-9600-9CCB4AA02398}" destId="{370C6E73-A654-460E-A397-36D165B5B728}" srcOrd="1" destOrd="0" presId="urn:microsoft.com/office/officeart/2005/8/layout/chevron2"/>
    <dgm:cxn modelId="{5E2856A3-6D5D-4707-A4FB-E283759B323F}" type="presParOf" srcId="{0096C0D8-12FC-4BC4-A2A4-A3174D92FC6C}" destId="{0E4A2B08-AD5B-4B51-BAC3-21DD33473264}" srcOrd="1" destOrd="0" presId="urn:microsoft.com/office/officeart/2005/8/layout/chevron2"/>
    <dgm:cxn modelId="{8B59F190-59B7-483C-9BDF-9697ECF0CA52}" type="presParOf" srcId="{0096C0D8-12FC-4BC4-A2A4-A3174D92FC6C}" destId="{6782394B-10EA-4A41-8985-5374D71C1DA8}" srcOrd="2" destOrd="0" presId="urn:microsoft.com/office/officeart/2005/8/layout/chevron2"/>
    <dgm:cxn modelId="{FE3D433B-97A6-4EA9-8BA6-6FF3A4C5266C}" type="presParOf" srcId="{6782394B-10EA-4A41-8985-5374D71C1DA8}" destId="{C96BFCAD-E933-4FB7-8F28-36A4E44B1EB0}" srcOrd="0" destOrd="0" presId="urn:microsoft.com/office/officeart/2005/8/layout/chevron2"/>
    <dgm:cxn modelId="{E14DF077-4B2D-4427-A945-14AB1B6C223C}" type="presParOf" srcId="{6782394B-10EA-4A41-8985-5374D71C1DA8}" destId="{A23DB386-CD9D-4ECD-8792-978255D7BF8D}" srcOrd="1" destOrd="0" presId="urn:microsoft.com/office/officeart/2005/8/layout/chevron2"/>
    <dgm:cxn modelId="{F26F12F1-6888-48E2-B4CD-FDDA86CEE2E4}" type="presParOf" srcId="{0096C0D8-12FC-4BC4-A2A4-A3174D92FC6C}" destId="{EAF6F887-7382-416C-99C2-D80AB90EEDC8}" srcOrd="3" destOrd="0" presId="urn:microsoft.com/office/officeart/2005/8/layout/chevron2"/>
    <dgm:cxn modelId="{08AB8B4A-86C3-4D13-B38E-BE0F9D43150F}" type="presParOf" srcId="{0096C0D8-12FC-4BC4-A2A4-A3174D92FC6C}" destId="{2D7D2B45-4204-40ED-9C1C-A01697C84ED6}" srcOrd="4" destOrd="0" presId="urn:microsoft.com/office/officeart/2005/8/layout/chevron2"/>
    <dgm:cxn modelId="{4E9921CC-64E7-4FDA-B7EB-2C26DEE96C61}" type="presParOf" srcId="{2D7D2B45-4204-40ED-9C1C-A01697C84ED6}" destId="{E4273B60-3B6E-404F-98AE-3878CD6D4118}" srcOrd="0" destOrd="0" presId="urn:microsoft.com/office/officeart/2005/8/layout/chevron2"/>
    <dgm:cxn modelId="{BC432551-6403-4579-B7DE-C56E95D3A462}" type="presParOf" srcId="{2D7D2B45-4204-40ED-9C1C-A01697C84ED6}" destId="{EF1EF4DB-88D2-4E2D-93A5-3FF7C26FAFFC}" srcOrd="1" destOrd="0" presId="urn:microsoft.com/office/officeart/2005/8/layout/chevron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02869-A969-44BE-82D1-AD43F475558A}">
      <dsp:nvSpPr>
        <dsp:cNvPr id="0" name=""/>
        <dsp:cNvSpPr/>
      </dsp:nvSpPr>
      <dsp:spPr>
        <a:xfrm rot="5400000">
          <a:off x="-358920" y="364281"/>
          <a:ext cx="2392804" cy="1674963"/>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150000"/>
            </a:lnSpc>
            <a:spcBef>
              <a:spcPct val="0"/>
            </a:spcBef>
            <a:spcAft>
              <a:spcPct val="35000"/>
            </a:spcAft>
          </a:pPr>
          <a:r>
            <a:rPr lang="en-US" sz="4000" kern="1200" dirty="0" smtClean="0">
              <a:latin typeface="Arial" panose="020B0604020202020204" pitchFamily="34" charset="0"/>
              <a:cs typeface="Arial" panose="020B0604020202020204" pitchFamily="34" charset="0"/>
            </a:rPr>
            <a:t>1</a:t>
          </a:r>
          <a:endParaRPr lang="en-US" sz="4000" kern="1200" dirty="0">
            <a:latin typeface="Arial" panose="020B0604020202020204" pitchFamily="34" charset="0"/>
            <a:cs typeface="Arial" panose="020B0604020202020204" pitchFamily="34" charset="0"/>
          </a:endParaRPr>
        </a:p>
      </dsp:txBody>
      <dsp:txXfrm rot="-5400000">
        <a:off x="1" y="842843"/>
        <a:ext cx="1674963" cy="717841"/>
      </dsp:txXfrm>
    </dsp:sp>
    <dsp:sp modelId="{370C6E73-A654-460E-A397-36D165B5B728}">
      <dsp:nvSpPr>
        <dsp:cNvPr id="0" name=""/>
        <dsp:cNvSpPr/>
      </dsp:nvSpPr>
      <dsp:spPr>
        <a:xfrm rot="5400000">
          <a:off x="5755706" y="-4075382"/>
          <a:ext cx="1556141" cy="971762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150000"/>
            </a:lnSpc>
            <a:spcBef>
              <a:spcPct val="0"/>
            </a:spcBef>
            <a:spcAft>
              <a:spcPct val="15000"/>
            </a:spcAft>
            <a:buChar char="••"/>
          </a:pPr>
          <a:r>
            <a:rPr lang="en-US" sz="4000" kern="1200" dirty="0" err="1" smtClean="0">
              <a:latin typeface="Arial" panose="020B0604020202020204" pitchFamily="34" charset="0"/>
              <a:cs typeface="Arial" panose="020B0604020202020204" pitchFamily="34" charset="0"/>
            </a:rPr>
            <a:t>Khái</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niệm</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thị</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trường</a:t>
          </a:r>
          <a:endParaRPr lang="en-US" sz="4000" kern="1200" dirty="0">
            <a:latin typeface="Arial" panose="020B0604020202020204" pitchFamily="34" charset="0"/>
            <a:cs typeface="Arial" panose="020B0604020202020204" pitchFamily="34" charset="0"/>
          </a:endParaRPr>
        </a:p>
      </dsp:txBody>
      <dsp:txXfrm rot="-5400000">
        <a:off x="1674964" y="81325"/>
        <a:ext cx="9641662" cy="1404211"/>
      </dsp:txXfrm>
    </dsp:sp>
    <dsp:sp modelId="{C96BFCAD-E933-4FB7-8F28-36A4E44B1EB0}">
      <dsp:nvSpPr>
        <dsp:cNvPr id="0" name=""/>
        <dsp:cNvSpPr/>
      </dsp:nvSpPr>
      <dsp:spPr>
        <a:xfrm rot="5400000">
          <a:off x="-358920" y="2568945"/>
          <a:ext cx="2392804" cy="1674963"/>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150000"/>
            </a:lnSpc>
            <a:spcBef>
              <a:spcPct val="0"/>
            </a:spcBef>
            <a:spcAft>
              <a:spcPct val="35000"/>
            </a:spcAft>
          </a:pPr>
          <a:r>
            <a:rPr lang="en-US" sz="4000" kern="1200" dirty="0" smtClean="0">
              <a:latin typeface="Arial" panose="020B0604020202020204" pitchFamily="34" charset="0"/>
              <a:cs typeface="Arial" panose="020B0604020202020204" pitchFamily="34" charset="0"/>
            </a:rPr>
            <a:t>2</a:t>
          </a:r>
          <a:endParaRPr lang="en-US" sz="4000" kern="1200" dirty="0">
            <a:latin typeface="Arial" panose="020B0604020202020204" pitchFamily="34" charset="0"/>
            <a:cs typeface="Arial" panose="020B0604020202020204" pitchFamily="34" charset="0"/>
          </a:endParaRPr>
        </a:p>
      </dsp:txBody>
      <dsp:txXfrm rot="-5400000">
        <a:off x="1" y="3047507"/>
        <a:ext cx="1674963" cy="717841"/>
      </dsp:txXfrm>
    </dsp:sp>
    <dsp:sp modelId="{A23DB386-CD9D-4ECD-8792-978255D7BF8D}">
      <dsp:nvSpPr>
        <dsp:cNvPr id="0" name=""/>
        <dsp:cNvSpPr/>
      </dsp:nvSpPr>
      <dsp:spPr>
        <a:xfrm rot="5400000">
          <a:off x="5756115" y="-1871127"/>
          <a:ext cx="1555323" cy="9717627"/>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150000"/>
            </a:lnSpc>
            <a:spcBef>
              <a:spcPct val="0"/>
            </a:spcBef>
            <a:spcAft>
              <a:spcPct val="15000"/>
            </a:spcAft>
            <a:buChar char="••"/>
          </a:pPr>
          <a:r>
            <a:rPr lang="en-US" sz="4000" kern="1200" dirty="0" err="1" smtClean="0">
              <a:latin typeface="Arial" panose="020B0604020202020204" pitchFamily="34" charset="0"/>
              <a:cs typeface="Arial" panose="020B0604020202020204" pitchFamily="34" charset="0"/>
            </a:rPr>
            <a:t>Các</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loại</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thị</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trường</a:t>
          </a:r>
          <a:endParaRPr lang="en-US" sz="4000" kern="1200" dirty="0">
            <a:latin typeface="Arial" panose="020B0604020202020204" pitchFamily="34" charset="0"/>
            <a:cs typeface="Arial" panose="020B0604020202020204" pitchFamily="34" charset="0"/>
          </a:endParaRPr>
        </a:p>
      </dsp:txBody>
      <dsp:txXfrm rot="-5400000">
        <a:off x="1674964" y="2285949"/>
        <a:ext cx="9641702" cy="1403473"/>
      </dsp:txXfrm>
    </dsp:sp>
    <dsp:sp modelId="{E4273B60-3B6E-404F-98AE-3878CD6D4118}">
      <dsp:nvSpPr>
        <dsp:cNvPr id="0" name=""/>
        <dsp:cNvSpPr/>
      </dsp:nvSpPr>
      <dsp:spPr>
        <a:xfrm rot="5400000">
          <a:off x="-358920" y="4773609"/>
          <a:ext cx="2392804" cy="1674963"/>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150000"/>
            </a:lnSpc>
            <a:spcBef>
              <a:spcPct val="0"/>
            </a:spcBef>
            <a:spcAft>
              <a:spcPct val="35000"/>
            </a:spcAft>
          </a:pPr>
          <a:r>
            <a:rPr lang="en-US" sz="4000" kern="1200" dirty="0" smtClean="0">
              <a:latin typeface="Arial" panose="020B0604020202020204" pitchFamily="34" charset="0"/>
              <a:cs typeface="Arial" panose="020B0604020202020204" pitchFamily="34" charset="0"/>
            </a:rPr>
            <a:t>3</a:t>
          </a:r>
          <a:endParaRPr lang="en-US" sz="4000" kern="1200" dirty="0">
            <a:latin typeface="Arial" panose="020B0604020202020204" pitchFamily="34" charset="0"/>
            <a:cs typeface="Arial" panose="020B0604020202020204" pitchFamily="34" charset="0"/>
          </a:endParaRPr>
        </a:p>
      </dsp:txBody>
      <dsp:txXfrm rot="-5400000">
        <a:off x="1" y="5252171"/>
        <a:ext cx="1674963" cy="717841"/>
      </dsp:txXfrm>
    </dsp:sp>
    <dsp:sp modelId="{EF1EF4DB-88D2-4E2D-93A5-3FF7C26FAFFC}">
      <dsp:nvSpPr>
        <dsp:cNvPr id="0" name=""/>
        <dsp:cNvSpPr/>
      </dsp:nvSpPr>
      <dsp:spPr>
        <a:xfrm rot="5400000">
          <a:off x="5756115" y="333536"/>
          <a:ext cx="1555323" cy="9717627"/>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ctr" defTabSz="1778000">
            <a:lnSpc>
              <a:spcPct val="150000"/>
            </a:lnSpc>
            <a:spcBef>
              <a:spcPct val="0"/>
            </a:spcBef>
            <a:spcAft>
              <a:spcPct val="15000"/>
            </a:spcAft>
            <a:buChar char="••"/>
          </a:pPr>
          <a:r>
            <a:rPr lang="en-US" sz="4000" kern="1200" dirty="0" err="1" smtClean="0">
              <a:latin typeface="Arial" panose="020B0604020202020204" pitchFamily="34" charset="0"/>
              <a:cs typeface="Arial" panose="020B0604020202020204" pitchFamily="34" charset="0"/>
            </a:rPr>
            <a:t>Chức</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năng</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của</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thị</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trường</a:t>
          </a:r>
          <a:endParaRPr lang="en-US" sz="4000" kern="1200" dirty="0">
            <a:latin typeface="Arial" panose="020B0604020202020204" pitchFamily="34" charset="0"/>
            <a:cs typeface="Arial" panose="020B0604020202020204" pitchFamily="34" charset="0"/>
          </a:endParaRPr>
        </a:p>
      </dsp:txBody>
      <dsp:txXfrm rot="-5400000">
        <a:off x="1674964" y="4490613"/>
        <a:ext cx="9641702" cy="14034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3762B-9B8D-4AE3-8727-7DB884367146}" type="datetimeFigureOut">
              <a:rPr lang="en-US" smtClean="0"/>
              <a:pPr/>
              <a:t>9/27/2023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BD990-54DC-45EC-8D52-FFDFF50B27E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734BC9F-127D-4B44-871F-C22B813BDC24}" type="slidenum">
              <a:rPr lang="en-US"/>
              <a:pPr/>
              <a:t>21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609601" y="493777"/>
            <a:ext cx="17064110" cy="929522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10" name="Rounded Rectangle 9"/>
          <p:cNvSpPr/>
          <p:nvPr/>
        </p:nvSpPr>
        <p:spPr>
          <a:xfrm>
            <a:off x="837193" y="651243"/>
            <a:ext cx="16613618" cy="466344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5" name="Title 4"/>
          <p:cNvSpPr>
            <a:spLocks noGrp="1"/>
          </p:cNvSpPr>
          <p:nvPr>
            <p:ph type="ctrTitle"/>
          </p:nvPr>
        </p:nvSpPr>
        <p:spPr>
          <a:xfrm>
            <a:off x="1444752" y="2730309"/>
            <a:ext cx="15544800" cy="2743200"/>
          </a:xfrm>
        </p:spPr>
        <p:txBody>
          <a:bodyPr lIns="81642" rIns="81642" bIns="81642"/>
          <a:lstStyle>
            <a:lvl1pPr algn="r">
              <a:defRPr sz="80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1444752" y="5527548"/>
            <a:ext cx="15544800" cy="1371600"/>
          </a:xfrm>
        </p:spPr>
        <p:txBody>
          <a:bodyPr lIns="326569" tIns="0"/>
          <a:lstStyle>
            <a:lvl1pPr marL="65314" indent="0" algn="r">
              <a:spcBef>
                <a:spcPts val="0"/>
              </a:spcBef>
              <a:buNone/>
              <a:defRPr sz="3600">
                <a:solidFill>
                  <a:schemeClr val="bg2">
                    <a:shade val="25000"/>
                  </a:schemeClr>
                </a:solidFill>
              </a:defRPr>
            </a:lvl1pPr>
            <a:lvl2pPr marL="816422" indent="0" algn="ctr">
              <a:buNone/>
            </a:lvl2pPr>
            <a:lvl3pPr marL="1632844" indent="0" algn="ctr">
              <a:buNone/>
            </a:lvl3pPr>
            <a:lvl4pPr marL="2449266" indent="0" algn="ctr">
              <a:buNone/>
            </a:lvl4pPr>
            <a:lvl5pPr marL="3265688" indent="0" algn="ctr">
              <a:buNone/>
            </a:lvl5pPr>
            <a:lvl6pPr marL="4082110" indent="0" algn="ctr">
              <a:buNone/>
            </a:lvl6pPr>
            <a:lvl7pPr marL="4898532" indent="0" algn="ctr">
              <a:buNone/>
            </a:lvl7pPr>
            <a:lvl8pPr marL="5714954" indent="0" algn="ctr">
              <a:buNone/>
            </a:lvl8pPr>
            <a:lvl9pPr marL="6531376"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05840" y="7475220"/>
            <a:ext cx="16367760" cy="157734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005840" y="795528"/>
            <a:ext cx="16367760" cy="6281928"/>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800107"/>
            <a:ext cx="3962400" cy="78866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066800" y="800104"/>
            <a:ext cx="11887200" cy="788670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7475220"/>
            <a:ext cx="16367760" cy="157734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1005840" y="795528"/>
            <a:ext cx="16367760" cy="6281928"/>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609601" y="493777"/>
            <a:ext cx="17064110" cy="929522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11" name="Rounded Rectangle 10"/>
          <p:cNvSpPr/>
          <p:nvPr/>
        </p:nvSpPr>
        <p:spPr>
          <a:xfrm>
            <a:off x="837193" y="651244"/>
            <a:ext cx="16613618" cy="6511994"/>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2" name="Title 1"/>
          <p:cNvSpPr>
            <a:spLocks noGrp="1"/>
          </p:cNvSpPr>
          <p:nvPr>
            <p:ph type="title"/>
          </p:nvPr>
        </p:nvSpPr>
        <p:spPr>
          <a:xfrm>
            <a:off x="936688" y="7392924"/>
            <a:ext cx="16367760" cy="1014984"/>
          </a:xfrm>
        </p:spPr>
        <p:txBody>
          <a:bodyPr lIns="163284" bIns="0" anchor="b"/>
          <a:lstStyle>
            <a:lvl1pPr algn="l">
              <a:buNone/>
              <a:defRPr sz="64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936688" y="8436726"/>
            <a:ext cx="16367760" cy="630936"/>
          </a:xfrm>
        </p:spPr>
        <p:txBody>
          <a:bodyPr lIns="212270" tIns="0" anchor="t"/>
          <a:lstStyle>
            <a:lvl1pPr marL="0" marR="65314" indent="0" algn="l">
              <a:spcBef>
                <a:spcPts val="0"/>
              </a:spcBef>
              <a:spcAft>
                <a:spcPts val="0"/>
              </a:spcAft>
              <a:buNone/>
              <a:defRPr sz="3200" b="0">
                <a:solidFill>
                  <a:schemeClr val="accent1">
                    <a:shade val="50000"/>
                    <a:satMod val="110000"/>
                  </a:schemeClr>
                </a:solidFill>
                <a:effectLst/>
              </a:defRPr>
            </a:lvl1pPr>
            <a:lvl2pPr>
              <a:buNone/>
              <a:defRPr sz="3200">
                <a:solidFill>
                  <a:schemeClr val="tx1">
                    <a:tint val="75000"/>
                  </a:schemeClr>
                </a:solidFill>
              </a:defRPr>
            </a:lvl2pPr>
            <a:lvl3pPr>
              <a:buNone/>
              <a:defRPr sz="2900">
                <a:solidFill>
                  <a:schemeClr val="tx1">
                    <a:tint val="75000"/>
                  </a:schemeClr>
                </a:solidFill>
              </a:defRPr>
            </a:lvl3pPr>
            <a:lvl4pPr>
              <a:buNone/>
              <a:defRPr sz="2500">
                <a:solidFill>
                  <a:schemeClr val="tx1">
                    <a:tint val="75000"/>
                  </a:schemeClr>
                </a:solidFill>
              </a:defRPr>
            </a:lvl4pPr>
            <a:lvl5pPr>
              <a:buNone/>
              <a:defRPr sz="25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028704" y="795528"/>
            <a:ext cx="7863840" cy="6583680"/>
          </a:xfrm>
        </p:spPr>
        <p:txBody>
          <a:bodyPr/>
          <a:lstStyle>
            <a:lvl1pPr>
              <a:defRPr sz="4600"/>
            </a:lvl1pPr>
            <a:lvl2pPr>
              <a:defRPr sz="3900"/>
            </a:lvl2pPr>
            <a:lvl3pPr>
              <a:defRPr sz="3600"/>
            </a:lvl3pPr>
            <a:lvl4pPr>
              <a:defRPr sz="3200"/>
            </a:lvl4pPr>
            <a:lvl5pPr>
              <a:defRPr sz="3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9510720" y="795528"/>
            <a:ext cx="7863840" cy="6583680"/>
          </a:xfrm>
        </p:spPr>
        <p:txBody>
          <a:bodyPr/>
          <a:lstStyle>
            <a:lvl1pPr>
              <a:defRPr sz="4600"/>
            </a:lvl1pPr>
            <a:lvl2pPr>
              <a:defRPr sz="3900"/>
            </a:lvl2pPr>
            <a:lvl3pPr>
              <a:defRPr sz="3600"/>
            </a:lvl3pPr>
            <a:lvl4pPr>
              <a:defRPr sz="3200"/>
            </a:lvl4pPr>
            <a:lvl5pPr>
              <a:defRPr sz="32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5840" y="7475220"/>
            <a:ext cx="16367760" cy="157734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214448" y="869157"/>
            <a:ext cx="7863840" cy="1188243"/>
          </a:xfrm>
        </p:spPr>
        <p:txBody>
          <a:bodyPr lIns="261255" anchor="ctr"/>
          <a:lstStyle>
            <a:lvl1pPr marL="0" indent="0" algn="l">
              <a:buNone/>
              <a:defRPr sz="4300" b="1">
                <a:solidFill>
                  <a:schemeClr val="tx1"/>
                </a:solidFill>
              </a:defRPr>
            </a:lvl1pPr>
            <a:lvl2pPr>
              <a:buNone/>
              <a:defRPr sz="3600" b="1"/>
            </a:lvl2pPr>
            <a:lvl3pPr>
              <a:buNone/>
              <a:defRPr sz="3200" b="1"/>
            </a:lvl3pPr>
            <a:lvl4pPr>
              <a:buNone/>
              <a:defRPr sz="2900" b="1"/>
            </a:lvl4pPr>
            <a:lvl5pPr>
              <a:buNone/>
              <a:defRPr sz="29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9304338" y="869157"/>
            <a:ext cx="7863840" cy="1188243"/>
          </a:xfrm>
        </p:spPr>
        <p:txBody>
          <a:bodyPr lIns="244927" anchor="ctr"/>
          <a:lstStyle>
            <a:lvl1pPr marL="0" indent="0" algn="l">
              <a:buNone/>
              <a:defRPr sz="4300" b="1">
                <a:solidFill>
                  <a:schemeClr val="tx1"/>
                </a:solidFill>
              </a:defRPr>
            </a:lvl1pPr>
            <a:lvl2pPr>
              <a:buNone/>
              <a:defRPr sz="3600" b="1"/>
            </a:lvl2pPr>
            <a:lvl3pPr>
              <a:buNone/>
              <a:defRPr sz="3200" b="1"/>
            </a:lvl3pPr>
            <a:lvl4pPr>
              <a:buNone/>
              <a:defRPr sz="2900" b="1"/>
            </a:lvl4pPr>
            <a:lvl5pPr>
              <a:buNone/>
              <a:defRPr sz="29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1214448" y="2171700"/>
            <a:ext cx="7863840" cy="5234940"/>
          </a:xfrm>
        </p:spPr>
        <p:txBody>
          <a:bodyPr anchor="t"/>
          <a:lstStyle>
            <a:lvl1pPr algn="l">
              <a:defRPr sz="4300"/>
            </a:lvl1pPr>
            <a:lvl2pPr algn="l">
              <a:defRPr sz="3600"/>
            </a:lvl2pPr>
            <a:lvl3pPr algn="l">
              <a:defRPr sz="3200"/>
            </a:lvl3pPr>
            <a:lvl4pPr algn="l">
              <a:defRPr sz="2900"/>
            </a:lvl4pPr>
            <a:lvl5pPr algn="l">
              <a:defRPr sz="2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9304338" y="2171700"/>
            <a:ext cx="7863840" cy="5234940"/>
          </a:xfrm>
        </p:spPr>
        <p:txBody>
          <a:bodyPr anchor="t"/>
          <a:lstStyle>
            <a:lvl1pPr algn="l">
              <a:defRPr sz="4300"/>
            </a:lvl1pPr>
            <a:lvl2pPr algn="l">
              <a:defRPr sz="3600"/>
            </a:lvl2pPr>
            <a:lvl3pPr algn="l">
              <a:defRPr sz="3200"/>
            </a:lvl3pPr>
            <a:lvl4pPr algn="l">
              <a:defRPr sz="2900"/>
            </a:lvl4pPr>
            <a:lvl5pPr algn="l">
              <a:defRPr sz="2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609601" y="493777"/>
            <a:ext cx="17064110" cy="929522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077568" y="800100"/>
            <a:ext cx="5943600" cy="1371600"/>
          </a:xfrm>
        </p:spPr>
        <p:txBody>
          <a:bodyPr anchor="b"/>
          <a:lstStyle>
            <a:lvl1pPr algn="l">
              <a:buNone/>
              <a:defRPr sz="39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11077694" y="2171703"/>
            <a:ext cx="5943600" cy="6309168"/>
          </a:xfrm>
        </p:spPr>
        <p:txBody>
          <a:bodyPr lIns="163284"/>
          <a:lstStyle>
            <a:lvl1pPr marL="32657" marR="32657" indent="0">
              <a:spcBef>
                <a:spcPts val="0"/>
              </a:spcBef>
              <a:buNone/>
              <a:defRPr sz="2500">
                <a:solidFill>
                  <a:schemeClr val="tx1"/>
                </a:solidFill>
              </a:defRPr>
            </a:lvl1pPr>
            <a:lvl2pPr>
              <a:buNone/>
              <a:defRPr sz="21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1522745" y="1395216"/>
            <a:ext cx="9252318" cy="7086603"/>
          </a:xfrm>
        </p:spPr>
        <p:txBody>
          <a:bodyPr/>
          <a:lstStyle>
            <a:lvl1pPr>
              <a:defRPr sz="5000">
                <a:solidFill>
                  <a:schemeClr val="tx1"/>
                </a:solidFill>
              </a:defRPr>
            </a:lvl1pPr>
            <a:lvl2pPr>
              <a:defRPr sz="4600">
                <a:solidFill>
                  <a:schemeClr val="tx1"/>
                </a:solidFill>
              </a:defRPr>
            </a:lvl2pPr>
            <a:lvl3pPr>
              <a:defRPr sz="4300">
                <a:solidFill>
                  <a:schemeClr val="tx1"/>
                </a:solidFill>
              </a:defRPr>
            </a:lvl3pPr>
            <a:lvl4pPr>
              <a:defRPr sz="3600">
                <a:solidFill>
                  <a:schemeClr val="tx1"/>
                </a:solidFill>
              </a:defRPr>
            </a:lvl4pPr>
            <a:lvl5pPr>
              <a:defRPr sz="36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609601" y="493777"/>
            <a:ext cx="17064110" cy="929522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11" name="Round Single Corner Rectangle 10"/>
          <p:cNvSpPr/>
          <p:nvPr/>
        </p:nvSpPr>
        <p:spPr>
          <a:xfrm>
            <a:off x="12801601" y="651243"/>
            <a:ext cx="4649210" cy="65151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2" name="Title 1"/>
          <p:cNvSpPr>
            <a:spLocks noGrp="1"/>
          </p:cNvSpPr>
          <p:nvPr>
            <p:ph type="title"/>
          </p:nvPr>
        </p:nvSpPr>
        <p:spPr>
          <a:xfrm>
            <a:off x="914400" y="7518084"/>
            <a:ext cx="16459200" cy="1577340"/>
          </a:xfrm>
        </p:spPr>
        <p:txBody>
          <a:bodyPr anchor="t"/>
          <a:lstStyle>
            <a:lvl1pPr algn="l">
              <a:buNone/>
              <a:defRPr sz="64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12925424" y="800100"/>
            <a:ext cx="4480560" cy="6317220"/>
          </a:xfrm>
        </p:spPr>
        <p:txBody>
          <a:bodyPr lIns="163284"/>
          <a:lstStyle>
            <a:lvl1pPr marL="81642" indent="0" algn="l">
              <a:spcBef>
                <a:spcPts val="0"/>
              </a:spcBef>
              <a:buNone/>
              <a:defRPr sz="2500">
                <a:solidFill>
                  <a:srgbClr val="FFFFFF"/>
                </a:solidFill>
              </a:defRPr>
            </a:lvl1pPr>
            <a:lvl2pPr>
              <a:defRPr sz="21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842960" y="653652"/>
            <a:ext cx="11850624" cy="6515100"/>
          </a:xfrm>
          <a:prstGeom prst="snipRoundRect">
            <a:avLst>
              <a:gd name="adj1" fmla="val 1040"/>
              <a:gd name="adj2" fmla="val 0"/>
            </a:avLst>
          </a:prstGeom>
          <a:solidFill>
            <a:schemeClr val="bg2">
              <a:shade val="10000"/>
            </a:schemeClr>
          </a:solidFill>
        </p:spPr>
        <p:txBody>
          <a:bodyPr/>
          <a:lstStyle>
            <a:lvl1pPr marL="0" indent="0">
              <a:buNone/>
              <a:defRPr sz="5700"/>
            </a:lvl1pPr>
            <a:extLst/>
          </a:lstStyle>
          <a:p>
            <a:r>
              <a:rPr kumimoji="0" lang="en-US" smtClean="0"/>
              <a:t>Click icon to add picture</a:t>
            </a:r>
            <a:endParaRPr kumimoji="0"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609601" y="493777"/>
            <a:ext cx="17064110" cy="929522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9" name="Rounded Rectangle 8"/>
          <p:cNvSpPr/>
          <p:nvPr/>
        </p:nvSpPr>
        <p:spPr>
          <a:xfrm>
            <a:off x="837193" y="651243"/>
            <a:ext cx="16613618" cy="82296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63284" tIns="81642" rIns="163284" bIns="81642" anchor="ctr"/>
          <a:lstStyle>
            <a:extLst/>
          </a:lstStyle>
          <a:p>
            <a:pPr algn="ctr" eaLnBrk="1" latinLnBrk="0" hangingPunct="1"/>
            <a:endParaRPr kumimoji="0" lang="en-US"/>
          </a:p>
        </p:txBody>
      </p:sp>
      <p:sp>
        <p:nvSpPr>
          <p:cNvPr id="13" name="Title Placeholder 12"/>
          <p:cNvSpPr>
            <a:spLocks noGrp="1"/>
          </p:cNvSpPr>
          <p:nvPr>
            <p:ph type="title"/>
          </p:nvPr>
        </p:nvSpPr>
        <p:spPr>
          <a:xfrm>
            <a:off x="1005840" y="7478385"/>
            <a:ext cx="16367760" cy="1577340"/>
          </a:xfrm>
          <a:prstGeom prst="rect">
            <a:avLst/>
          </a:prstGeom>
        </p:spPr>
        <p:txBody>
          <a:bodyPr vert="horz" lIns="163284" tIns="81642" rIns="163284" bIns="81642"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1005840" y="795528"/>
            <a:ext cx="16367760" cy="6281928"/>
          </a:xfrm>
          <a:prstGeom prst="rect">
            <a:avLst/>
          </a:prstGeom>
        </p:spPr>
        <p:txBody>
          <a:bodyPr vert="horz" lIns="326569" tIns="163284" rIns="163284" bIns="81642">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7552656" y="9167813"/>
            <a:ext cx="4572000" cy="547688"/>
          </a:xfrm>
          <a:prstGeom prst="rect">
            <a:avLst/>
          </a:prstGeom>
        </p:spPr>
        <p:txBody>
          <a:bodyPr vert="horz" lIns="163284" tIns="81642" rIns="163284" bIns="81642" anchor="b"/>
          <a:lstStyle>
            <a:lvl1pPr algn="r" eaLnBrk="1" latinLnBrk="0" hangingPunct="1">
              <a:defRPr kumimoji="0" sz="1800">
                <a:solidFill>
                  <a:schemeClr val="bg2">
                    <a:shade val="50000"/>
                  </a:schemeClr>
                </a:solidFill>
              </a:defRPr>
            </a:lvl1pPr>
            <a:extLst/>
          </a:lstStyle>
          <a:p>
            <a:fld id="{1D8BD707-D9CF-40AE-B4C6-C98DA3205C09}" type="datetimeFigureOut">
              <a:rPr lang="en-US" smtClean="0"/>
              <a:pPr/>
              <a:t>9/27/2023</a:t>
            </a:fld>
            <a:endParaRPr lang="en-US"/>
          </a:p>
        </p:txBody>
      </p:sp>
      <p:sp>
        <p:nvSpPr>
          <p:cNvPr id="18" name="Footer Placeholder 17"/>
          <p:cNvSpPr>
            <a:spLocks noGrp="1"/>
          </p:cNvSpPr>
          <p:nvPr>
            <p:ph type="ftr" sz="quarter" idx="3"/>
          </p:nvPr>
        </p:nvSpPr>
        <p:spPr>
          <a:xfrm>
            <a:off x="12124656" y="9167813"/>
            <a:ext cx="4572000" cy="547688"/>
          </a:xfrm>
          <a:prstGeom prst="rect">
            <a:avLst/>
          </a:prstGeom>
        </p:spPr>
        <p:txBody>
          <a:bodyPr vert="horz" lIns="163284" tIns="81642" rIns="163284" bIns="81642" anchor="b"/>
          <a:lstStyle>
            <a:lvl1pPr algn="l" eaLnBrk="1" latinLnBrk="0" hangingPunct="1">
              <a:defRPr kumimoji="0" sz="18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16696656" y="9167813"/>
            <a:ext cx="914400" cy="547688"/>
          </a:xfrm>
          <a:prstGeom prst="rect">
            <a:avLst/>
          </a:prstGeom>
        </p:spPr>
        <p:txBody>
          <a:bodyPr vert="horz" lIns="163284" tIns="81642" rIns="163284" bIns="81642" anchor="b"/>
          <a:lstStyle>
            <a:lvl1pPr algn="r" eaLnBrk="1" latinLnBrk="0" hangingPunct="1">
              <a:defRPr kumimoji="0" sz="1800">
                <a:solidFill>
                  <a:schemeClr val="bg2">
                    <a:shade val="50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txStyles>
    <p:titleStyle>
      <a:lvl1pPr algn="l" rtl="0" eaLnBrk="1" latinLnBrk="0" hangingPunct="1">
        <a:spcBef>
          <a:spcPct val="0"/>
        </a:spcBef>
        <a:buNone/>
        <a:defRPr kumimoji="0" sz="64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473525" indent="-473525" algn="l" rtl="0" eaLnBrk="1" latinLnBrk="0" hangingPunct="1">
        <a:spcBef>
          <a:spcPts val="446"/>
        </a:spcBef>
        <a:buClr>
          <a:schemeClr val="accent1"/>
        </a:buClr>
        <a:buSzPct val="80000"/>
        <a:buFont typeface="Wingdings 2"/>
        <a:buChar char=""/>
        <a:defRPr kumimoji="0" sz="5000" kern="1200">
          <a:solidFill>
            <a:schemeClr val="tx1"/>
          </a:solidFill>
          <a:effectLst/>
          <a:latin typeface="+mn-lt"/>
          <a:ea typeface="+mn-ea"/>
          <a:cs typeface="+mn-cs"/>
        </a:defRPr>
      </a:lvl1pPr>
      <a:lvl2pPr marL="979706" indent="-359226" algn="l" rtl="0" eaLnBrk="1" latinLnBrk="0" hangingPunct="1">
        <a:spcBef>
          <a:spcPts val="446"/>
        </a:spcBef>
        <a:buClr>
          <a:schemeClr val="accent1"/>
        </a:buClr>
        <a:buSzPct val="100000"/>
        <a:buFont typeface="Verdana"/>
        <a:buChar char="◦"/>
        <a:defRPr kumimoji="0" sz="4300" kern="1200">
          <a:solidFill>
            <a:schemeClr val="tx1"/>
          </a:solidFill>
          <a:latin typeface="+mn-lt"/>
          <a:ea typeface="+mn-ea"/>
          <a:cs typeface="+mn-cs"/>
        </a:defRPr>
      </a:lvl2pPr>
      <a:lvl3pPr marL="1404246" indent="-326569" algn="l" rtl="0" eaLnBrk="1" latinLnBrk="0" hangingPunct="1">
        <a:spcBef>
          <a:spcPts val="446"/>
        </a:spcBef>
        <a:buClr>
          <a:schemeClr val="accent2">
            <a:tint val="85000"/>
            <a:satMod val="285000"/>
          </a:schemeClr>
        </a:buClr>
        <a:buSzPct val="100000"/>
        <a:buFont typeface="Wingdings 2"/>
        <a:buChar char=""/>
        <a:defRPr kumimoji="0" sz="3900" kern="1200">
          <a:solidFill>
            <a:schemeClr val="tx1"/>
          </a:solidFill>
          <a:latin typeface="+mn-lt"/>
          <a:ea typeface="+mn-ea"/>
          <a:cs typeface="+mn-cs"/>
        </a:defRPr>
      </a:lvl3pPr>
      <a:lvl4pPr marL="1828785" indent="-326569" algn="l" rtl="0" eaLnBrk="1" latinLnBrk="0" hangingPunct="1">
        <a:spcBef>
          <a:spcPts val="411"/>
        </a:spcBef>
        <a:buClr>
          <a:schemeClr val="accent2">
            <a:tint val="85000"/>
            <a:satMod val="285000"/>
          </a:schemeClr>
        </a:buClr>
        <a:buSzPct val="112000"/>
        <a:buFont typeface="Verdana"/>
        <a:buChar char="◦"/>
        <a:defRPr kumimoji="0" sz="3400" kern="1200">
          <a:solidFill>
            <a:schemeClr val="tx1"/>
          </a:solidFill>
          <a:latin typeface="+mn-lt"/>
          <a:ea typeface="+mn-ea"/>
          <a:cs typeface="+mn-cs"/>
        </a:defRPr>
      </a:lvl4pPr>
      <a:lvl5pPr marL="2285982" indent="-326569" algn="l" rtl="0" eaLnBrk="1" latinLnBrk="0" hangingPunct="1">
        <a:spcBef>
          <a:spcPts val="446"/>
        </a:spcBef>
        <a:buClr>
          <a:schemeClr val="accent3">
            <a:tint val="85000"/>
            <a:satMod val="275000"/>
          </a:schemeClr>
        </a:buClr>
        <a:buSzPct val="100000"/>
        <a:buFont typeface="Wingdings 2"/>
        <a:buChar char=""/>
        <a:defRPr kumimoji="0" sz="3200" kern="1200">
          <a:solidFill>
            <a:schemeClr val="tx1"/>
          </a:solidFill>
          <a:latin typeface="+mn-lt"/>
          <a:ea typeface="+mn-ea"/>
          <a:cs typeface="+mn-cs"/>
        </a:defRPr>
      </a:lvl5pPr>
      <a:lvl6pPr marL="2661536" indent="-326569" algn="l" rtl="0" eaLnBrk="1" latinLnBrk="0" hangingPunct="1">
        <a:spcBef>
          <a:spcPts val="446"/>
        </a:spcBef>
        <a:buClr>
          <a:schemeClr val="accent3">
            <a:tint val="85000"/>
            <a:satMod val="275000"/>
          </a:schemeClr>
        </a:buClr>
        <a:buSzPct val="100000"/>
        <a:buFont typeface="Verdana"/>
        <a:buChar char="◦"/>
        <a:defRPr kumimoji="0" sz="3000" kern="1200" baseline="0">
          <a:solidFill>
            <a:schemeClr val="tx1"/>
          </a:solidFill>
          <a:latin typeface="+mn-lt"/>
          <a:ea typeface="+mn-ea"/>
          <a:cs typeface="+mn-cs"/>
        </a:defRPr>
      </a:lvl6pPr>
      <a:lvl7pPr marL="3037090" indent="-326569" algn="l" rtl="0" eaLnBrk="1" latinLnBrk="0" hangingPunct="1">
        <a:spcBef>
          <a:spcPts val="455"/>
        </a:spcBef>
        <a:buClr>
          <a:schemeClr val="accent3">
            <a:tint val="85000"/>
            <a:satMod val="275000"/>
          </a:schemeClr>
        </a:buClr>
        <a:buSzPct val="100000"/>
        <a:buFont typeface="Wingdings 2"/>
        <a:buChar char=""/>
        <a:defRPr kumimoji="0" sz="2700" kern="1200">
          <a:solidFill>
            <a:schemeClr val="tx1"/>
          </a:solidFill>
          <a:latin typeface="+mn-lt"/>
          <a:ea typeface="+mn-ea"/>
          <a:cs typeface="+mn-cs"/>
        </a:defRPr>
      </a:lvl7pPr>
      <a:lvl8pPr marL="3428973" indent="-326569" algn="l" rtl="0" eaLnBrk="1" latinLnBrk="0" hangingPunct="1">
        <a:spcBef>
          <a:spcPts val="459"/>
        </a:spcBef>
        <a:buClr>
          <a:schemeClr val="accent3">
            <a:tint val="85000"/>
            <a:satMod val="275000"/>
          </a:schemeClr>
        </a:buClr>
        <a:buSzPct val="100000"/>
        <a:buFont typeface="Verdana"/>
        <a:buChar char="◦"/>
        <a:defRPr kumimoji="0" sz="2700" kern="1200" baseline="0">
          <a:solidFill>
            <a:schemeClr val="tx1"/>
          </a:solidFill>
          <a:latin typeface="+mn-lt"/>
          <a:ea typeface="+mn-ea"/>
          <a:cs typeface="+mn-cs"/>
        </a:defRPr>
      </a:lvl8pPr>
      <a:lvl9pPr marL="3837184" indent="-326569" algn="l" rtl="0" eaLnBrk="1" latinLnBrk="0" hangingPunct="1">
        <a:spcBef>
          <a:spcPts val="455"/>
        </a:spcBef>
        <a:buClr>
          <a:schemeClr val="accent3">
            <a:tint val="85000"/>
            <a:satMod val="275000"/>
          </a:schemeClr>
        </a:buClr>
        <a:buSzPct val="100000"/>
        <a:buFont typeface="Wingdings 2"/>
        <a:buChar char=""/>
        <a:defRPr kumimoji="0" sz="27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816422" algn="l" rtl="0" eaLnBrk="1" latinLnBrk="0" hangingPunct="1">
        <a:defRPr kumimoji="0" kern="1200">
          <a:solidFill>
            <a:schemeClr val="tx1"/>
          </a:solidFill>
          <a:latin typeface="+mn-lt"/>
          <a:ea typeface="+mn-ea"/>
          <a:cs typeface="+mn-cs"/>
        </a:defRPr>
      </a:lvl2pPr>
      <a:lvl3pPr marL="1632844" algn="l" rtl="0" eaLnBrk="1" latinLnBrk="0" hangingPunct="1">
        <a:defRPr kumimoji="0" kern="1200">
          <a:solidFill>
            <a:schemeClr val="tx1"/>
          </a:solidFill>
          <a:latin typeface="+mn-lt"/>
          <a:ea typeface="+mn-ea"/>
          <a:cs typeface="+mn-cs"/>
        </a:defRPr>
      </a:lvl3pPr>
      <a:lvl4pPr marL="2449266" algn="l" rtl="0" eaLnBrk="1" latinLnBrk="0" hangingPunct="1">
        <a:defRPr kumimoji="0" kern="1200">
          <a:solidFill>
            <a:schemeClr val="tx1"/>
          </a:solidFill>
          <a:latin typeface="+mn-lt"/>
          <a:ea typeface="+mn-ea"/>
          <a:cs typeface="+mn-cs"/>
        </a:defRPr>
      </a:lvl4pPr>
      <a:lvl5pPr marL="3265688" algn="l" rtl="0" eaLnBrk="1" latinLnBrk="0" hangingPunct="1">
        <a:defRPr kumimoji="0" kern="1200">
          <a:solidFill>
            <a:schemeClr val="tx1"/>
          </a:solidFill>
          <a:latin typeface="+mn-lt"/>
          <a:ea typeface="+mn-ea"/>
          <a:cs typeface="+mn-cs"/>
        </a:defRPr>
      </a:lvl5pPr>
      <a:lvl6pPr marL="4082110" algn="l" rtl="0" eaLnBrk="1" latinLnBrk="0" hangingPunct="1">
        <a:defRPr kumimoji="0" kern="1200">
          <a:solidFill>
            <a:schemeClr val="tx1"/>
          </a:solidFill>
          <a:latin typeface="+mn-lt"/>
          <a:ea typeface="+mn-ea"/>
          <a:cs typeface="+mn-cs"/>
        </a:defRPr>
      </a:lvl6pPr>
      <a:lvl7pPr marL="4898532" algn="l" rtl="0" eaLnBrk="1" latinLnBrk="0" hangingPunct="1">
        <a:defRPr kumimoji="0" kern="1200">
          <a:solidFill>
            <a:schemeClr val="tx1"/>
          </a:solidFill>
          <a:latin typeface="+mn-lt"/>
          <a:ea typeface="+mn-ea"/>
          <a:cs typeface="+mn-cs"/>
        </a:defRPr>
      </a:lvl7pPr>
      <a:lvl8pPr marL="5714954" algn="l" rtl="0" eaLnBrk="1" latinLnBrk="0" hangingPunct="1">
        <a:defRPr kumimoji="0" kern="1200">
          <a:solidFill>
            <a:schemeClr val="tx1"/>
          </a:solidFill>
          <a:latin typeface="+mn-lt"/>
          <a:ea typeface="+mn-ea"/>
          <a:cs typeface="+mn-cs"/>
        </a:defRPr>
      </a:lvl8pPr>
      <a:lvl9pPr marL="6531376"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18" Type="http://schemas.openxmlformats.org/officeDocument/2006/relationships/image" Target="../media/image81.svg"/><Relationship Id="rId7" Type="http://schemas.openxmlformats.org/officeDocument/2006/relationships/image" Target="../media/image14.svg"/><Relationship Id="rId2"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49.png"/><Relationship Id="rId5" Type="http://schemas.openxmlformats.org/officeDocument/2006/relationships/image" Target="../media/image12.svg"/><Relationship Id="rId10" Type="http://schemas.openxmlformats.org/officeDocument/2006/relationships/image" Target="../media/image48.png"/><Relationship Id="rId9" Type="http://schemas.openxmlformats.org/officeDocument/2006/relationships/image" Target="../media/image16.sv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9.png"/><Relationship Id="rId7" Type="http://schemas.openxmlformats.org/officeDocument/2006/relationships/diagramLayout" Target="../diagrams/layout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1.png"/><Relationship Id="rId10" Type="http://schemas.microsoft.com/office/2007/relationships/diagramDrawing" Target="../diagrams/drawing1.xml"/><Relationship Id="rId4" Type="http://schemas.openxmlformats.org/officeDocument/2006/relationships/image" Target="../media/image30.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grpSp>
        <p:nvGrpSpPr>
          <p:cNvPr id="2" name="Group 2"/>
          <p:cNvGrpSpPr/>
          <p:nvPr/>
        </p:nvGrpSpPr>
        <p:grpSpPr>
          <a:xfrm>
            <a:off x="866775" y="-3133725"/>
            <a:ext cx="16554450" cy="1655445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F5FB"/>
            </a:solidFill>
          </p:spPr>
        </p:sp>
      </p:grpSp>
      <p:pic>
        <p:nvPicPr>
          <p:cNvPr id="4" name="Picture 4"/>
          <p:cNvPicPr>
            <a:picLocks noChangeAspect="1"/>
          </p:cNvPicPr>
          <p:nvPr/>
        </p:nvPicPr>
        <p:blipFill>
          <a:blip r:embed="rId2" cstate="print"/>
          <a:srcRect/>
          <a:stretch>
            <a:fillRect/>
          </a:stretch>
        </p:blipFill>
        <p:spPr>
          <a:xfrm rot="802546">
            <a:off x="424221" y="2854610"/>
            <a:ext cx="1208958" cy="1289555"/>
          </a:xfrm>
          <a:prstGeom prst="rect">
            <a:avLst/>
          </a:prstGeom>
        </p:spPr>
      </p:pic>
      <p:pic>
        <p:nvPicPr>
          <p:cNvPr id="5" name="Picture 5"/>
          <p:cNvPicPr>
            <a:picLocks noChangeAspect="1"/>
          </p:cNvPicPr>
          <p:nvPr/>
        </p:nvPicPr>
        <p:blipFill>
          <a:blip r:embed="rId3"/>
          <a:srcRect/>
          <a:stretch>
            <a:fillRect/>
          </a:stretch>
        </p:blipFill>
        <p:spPr>
          <a:xfrm rot="-1445491">
            <a:off x="1516509" y="-67644"/>
            <a:ext cx="1826839" cy="3573279"/>
          </a:xfrm>
          <a:prstGeom prst="rect">
            <a:avLst/>
          </a:prstGeom>
        </p:spPr>
      </p:pic>
      <p:pic>
        <p:nvPicPr>
          <p:cNvPr id="6" name="Picture 6"/>
          <p:cNvPicPr>
            <a:picLocks noChangeAspect="1"/>
          </p:cNvPicPr>
          <p:nvPr/>
        </p:nvPicPr>
        <p:blipFill>
          <a:blip r:embed="rId4" cstate="print"/>
          <a:srcRect/>
          <a:stretch>
            <a:fillRect/>
          </a:stretch>
        </p:blipFill>
        <p:spPr>
          <a:xfrm>
            <a:off x="2429929" y="1276891"/>
            <a:ext cx="1011971" cy="884209"/>
          </a:xfrm>
          <a:prstGeom prst="rect">
            <a:avLst/>
          </a:prstGeom>
        </p:spPr>
      </p:pic>
      <p:pic>
        <p:nvPicPr>
          <p:cNvPr id="7" name="Picture 7"/>
          <p:cNvPicPr>
            <a:picLocks noChangeAspect="1"/>
          </p:cNvPicPr>
          <p:nvPr/>
        </p:nvPicPr>
        <p:blipFill>
          <a:blip r:embed="rId5"/>
          <a:srcRect/>
          <a:stretch>
            <a:fillRect/>
          </a:stretch>
        </p:blipFill>
        <p:spPr>
          <a:xfrm>
            <a:off x="13655934" y="7089922"/>
            <a:ext cx="6306403" cy="6892244"/>
          </a:xfrm>
          <a:prstGeom prst="rect">
            <a:avLst/>
          </a:prstGeom>
        </p:spPr>
      </p:pic>
      <p:pic>
        <p:nvPicPr>
          <p:cNvPr id="8" name="Picture 8"/>
          <p:cNvPicPr>
            <a:picLocks noChangeAspect="1"/>
          </p:cNvPicPr>
          <p:nvPr/>
        </p:nvPicPr>
        <p:blipFill>
          <a:blip r:embed="rId6" cstate="print"/>
          <a:srcRect/>
          <a:stretch>
            <a:fillRect/>
          </a:stretch>
        </p:blipFill>
        <p:spPr>
          <a:xfrm>
            <a:off x="16913199" y="5463492"/>
            <a:ext cx="1120115" cy="1118715"/>
          </a:xfrm>
          <a:prstGeom prst="rect">
            <a:avLst/>
          </a:prstGeom>
        </p:spPr>
      </p:pic>
      <p:sp>
        <p:nvSpPr>
          <p:cNvPr id="11" name="TextBox 10"/>
          <p:cNvSpPr txBox="1"/>
          <p:nvPr/>
        </p:nvSpPr>
        <p:spPr>
          <a:xfrm>
            <a:off x="2667000" y="3250674"/>
            <a:ext cx="13411200" cy="3785652"/>
          </a:xfrm>
          <a:prstGeom prst="rect">
            <a:avLst/>
          </a:prstGeom>
          <a:noFill/>
        </p:spPr>
        <p:txBody>
          <a:bodyPr wrap="square" rtlCol="0">
            <a:spAutoFit/>
          </a:bodyPr>
          <a:lstStyle/>
          <a:p>
            <a:pPr algn="ctr">
              <a:lnSpc>
                <a:spcPct val="150000"/>
              </a:lnSpc>
            </a:pPr>
            <a:r>
              <a:rPr lang="en-US" sz="8000" b="1" dirty="0" smtClean="0">
                <a:latin typeface="Arial" panose="020B0604020202020204" pitchFamily="34" charset="0"/>
                <a:cs typeface="Arial" panose="020B0604020202020204" pitchFamily="34" charset="0"/>
              </a:rPr>
              <a:t>CHÀO MỪNG CÁC EM ĐẾN VỚI TIẾT HỌC MỚI</a:t>
            </a:r>
            <a:endParaRPr lang="en-US" sz="80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659017" y="5408454"/>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4975584" y="8517091"/>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6955880" y="8033164"/>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498061" y="6010410"/>
            <a:ext cx="1474549" cy="1526053"/>
          </a:xfrm>
          <a:prstGeom prst="rect">
            <a:avLst/>
          </a:prstGeom>
        </p:spPr>
      </p:pic>
      <p:sp>
        <p:nvSpPr>
          <p:cNvPr id="10" name="Rectangle 9"/>
          <p:cNvSpPr/>
          <p:nvPr/>
        </p:nvSpPr>
        <p:spPr>
          <a:xfrm>
            <a:off x="2226310" y="2552700"/>
            <a:ext cx="14137670" cy="4785926"/>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mua -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1.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niêm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y</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gi</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076155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12" name="Rectangle 11"/>
          <p:cNvSpPr/>
          <p:nvPr/>
        </p:nvSpPr>
        <p:spPr>
          <a:xfrm>
            <a:off x="2148506" y="2632777"/>
            <a:ext cx="13588317" cy="1824923"/>
          </a:xfrm>
          <a:prstGeom prst="rect">
            <a:avLst/>
          </a:prstGeom>
        </p:spPr>
        <p:txBody>
          <a:bodyPr wrap="square">
            <a:spAutoFit/>
          </a:bodyPr>
          <a:lstStyle/>
          <a:p>
            <a:pPr algn="ctr">
              <a:lnSpc>
                <a:spcPct val="150000"/>
              </a:lnSpc>
              <a:spcBef>
                <a:spcPts val="300"/>
              </a:spcBef>
              <a:spcAft>
                <a:spcPts val="300"/>
              </a:spcAft>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Để các hoạt động này diễn ra, các chủ thể kinh tế nêu trên cần thoả thuận với nhau đề xác định điều gì?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2148507" y="4870732"/>
            <a:ext cx="13730867" cy="2939266"/>
          </a:xfrm>
          <a:prstGeom prst="rect">
            <a:avLst/>
          </a:prstGeom>
        </p:spPr>
        <p:txBody>
          <a:bodyPr wrap="square">
            <a:spAutoFit/>
          </a:bodyPr>
          <a:lstStyle/>
          <a:p>
            <a:pPr algn="ctr">
              <a:lnSpc>
                <a:spcPct val="150000"/>
              </a:lnSpc>
              <a:spcBef>
                <a:spcPts val="300"/>
              </a:spcBef>
              <a:spcAft>
                <a:spcPts val="300"/>
              </a:spcAft>
            </a:pP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300"/>
              </a:spcBef>
              <a:spcAft>
                <a:spcPts val="300"/>
              </a:spcAft>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thoả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593902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12" name="Rectangle 11"/>
          <p:cNvSpPr/>
          <p:nvPr/>
        </p:nvSpPr>
        <p:spPr>
          <a:xfrm>
            <a:off x="2057400" y="1866900"/>
            <a:ext cx="13146022" cy="1824923"/>
          </a:xfrm>
          <a:prstGeom prst="rect">
            <a:avLst/>
          </a:prstGeom>
        </p:spPr>
        <p:txBody>
          <a:bodyPr wrap="square">
            <a:spAutoFit/>
          </a:bodyPr>
          <a:lstStyle/>
          <a:p>
            <a:pPr algn="ctr">
              <a:lnSpc>
                <a:spcPct val="150000"/>
              </a:lnSpc>
              <a:spcBef>
                <a:spcPts val="300"/>
              </a:spcBef>
              <a:spcAft>
                <a:spcPts val="300"/>
              </a:spcAft>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Những quan hệ nào được xác lập trong quá trình mua bán ở các hình ảnh 1 và 2?</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2362200" y="4152900"/>
            <a:ext cx="13146022" cy="3862596"/>
          </a:xfrm>
          <a:prstGeom prst="rect">
            <a:avLst/>
          </a:prstGeom>
        </p:spPr>
        <p:txBody>
          <a:bodyPr wrap="square">
            <a:spAutoFit/>
          </a:bodyPr>
          <a:lstStyle/>
          <a:p>
            <a:pPr algn="ctr">
              <a:lnSpc>
                <a:spcPct val="150000"/>
              </a:lnSpc>
              <a:spcBef>
                <a:spcPts val="300"/>
              </a:spcBef>
              <a:spcAft>
                <a:spcPts val="300"/>
              </a:spcAft>
            </a:pP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300"/>
              </a:spcBef>
              <a:spcAft>
                <a:spcPts val="300"/>
              </a:spcAft>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lập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550546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sp>
        <p:nvSpPr>
          <p:cNvPr id="12" name="Rounded Rectangle 11"/>
          <p:cNvSpPr/>
          <p:nvPr/>
        </p:nvSpPr>
        <p:spPr>
          <a:xfrm>
            <a:off x="2441641" y="1028700"/>
            <a:ext cx="13636559" cy="82320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srcRect/>
          <a:stretch>
            <a:fillRect/>
          </a:stretch>
        </p:blipFill>
        <p:spPr>
          <a:xfrm>
            <a:off x="-182123" y="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919791" y="8426107"/>
            <a:ext cx="1777174" cy="1426182"/>
          </a:xfrm>
          <a:prstGeom prst="rect">
            <a:avLst/>
          </a:prstGeom>
        </p:spPr>
      </p:pic>
      <p:pic>
        <p:nvPicPr>
          <p:cNvPr id="7" name="Picture 7"/>
          <p:cNvPicPr>
            <a:picLocks noChangeAspect="1"/>
          </p:cNvPicPr>
          <p:nvPr/>
        </p:nvPicPr>
        <p:blipFill>
          <a:blip r:embed="rId4"/>
          <a:srcRect/>
          <a:stretch>
            <a:fillRect/>
          </a:stretch>
        </p:blipFill>
        <p:spPr>
          <a:xfrm>
            <a:off x="15312216" y="891058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6962606" y="8426662"/>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150754" y="6709622"/>
            <a:ext cx="1474549" cy="1526053"/>
          </a:xfrm>
          <a:prstGeom prst="rect">
            <a:avLst/>
          </a:prstGeom>
        </p:spPr>
      </p:pic>
      <p:sp>
        <p:nvSpPr>
          <p:cNvPr id="11" name="Rectangle 10"/>
          <p:cNvSpPr/>
          <p:nvPr/>
        </p:nvSpPr>
        <p:spPr>
          <a:xfrm>
            <a:off x="3500398" y="1357286"/>
            <a:ext cx="11829792" cy="8440772"/>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Thị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trường là nơi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gặp nhau giữa các chủ thể kinh tế, họ thống nhất, bàn bạc các thông tin liên quan đến sản phẩm: số lượng, chất lượng, giá cả để thực hiện thành công hành vi mua và bán nhằm đáp ứng nhu cầu của mỗi.</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yếu tố cơ bản của thị trưởng là hàng hoả, tiền tệ, giá cả, người mua, người bán. Các quan hệ cơ bản của thị trường là quan hệ hàng hoá – tiền tệ, quan hệ mua – bán, quan hệ cung – cầu.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726621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3" name="Rectangle 27"/>
          <p:cNvSpPr>
            <a:spLocks noChangeArrowheads="1"/>
          </p:cNvSpPr>
          <p:nvPr/>
        </p:nvSpPr>
        <p:spPr bwMode="auto">
          <a:xfrm>
            <a:off x="7848601" y="4386263"/>
            <a:ext cx="2928225" cy="857376"/>
          </a:xfrm>
          <a:prstGeom prst="rect">
            <a:avLst/>
          </a:prstGeom>
          <a:noFill/>
          <a:ln w="9525">
            <a:noFill/>
            <a:miter lim="800000"/>
            <a:headEnd/>
            <a:tailEnd/>
          </a:ln>
          <a:effectLst/>
        </p:spPr>
        <p:txBody>
          <a:bodyPr wrap="none" lIns="163284" tIns="81642" rIns="163284" bIns="81642">
            <a:spAutoFit/>
          </a:bodyPr>
          <a:lstStyle/>
          <a:p>
            <a:r>
              <a:rPr lang="en-US" sz="4500" b="1">
                <a:solidFill>
                  <a:schemeClr val="bg1"/>
                </a:solidFill>
              </a:rPr>
              <a:t>Phạm vi</a:t>
            </a:r>
          </a:p>
        </p:txBody>
      </p:sp>
      <p:sp>
        <p:nvSpPr>
          <p:cNvPr id="39964" name="Rectangle 28"/>
          <p:cNvSpPr>
            <a:spLocks noChangeArrowheads="1"/>
          </p:cNvSpPr>
          <p:nvPr/>
        </p:nvSpPr>
        <p:spPr bwMode="auto">
          <a:xfrm>
            <a:off x="7270751" y="5360195"/>
            <a:ext cx="3991016" cy="857376"/>
          </a:xfrm>
          <a:prstGeom prst="rect">
            <a:avLst/>
          </a:prstGeom>
          <a:noFill/>
          <a:ln w="9525">
            <a:noFill/>
            <a:miter lim="800000"/>
            <a:headEnd/>
            <a:tailEnd/>
          </a:ln>
          <a:effectLst/>
        </p:spPr>
        <p:txBody>
          <a:bodyPr wrap="none" lIns="163284" tIns="81642" rIns="163284" bIns="81642">
            <a:spAutoFit/>
          </a:bodyPr>
          <a:lstStyle/>
          <a:p>
            <a:r>
              <a:rPr lang="en-US" sz="4500" b="1">
                <a:solidFill>
                  <a:schemeClr val="bg1"/>
                </a:solidFill>
              </a:rPr>
              <a:t>Trong nước</a:t>
            </a:r>
          </a:p>
        </p:txBody>
      </p:sp>
      <p:sp>
        <p:nvSpPr>
          <p:cNvPr id="39965" name="Rectangle 29"/>
          <p:cNvSpPr>
            <a:spLocks noChangeArrowheads="1"/>
          </p:cNvSpPr>
          <p:nvPr/>
        </p:nvSpPr>
        <p:spPr bwMode="auto">
          <a:xfrm>
            <a:off x="7991477" y="6331745"/>
            <a:ext cx="2809603" cy="857376"/>
          </a:xfrm>
          <a:prstGeom prst="rect">
            <a:avLst/>
          </a:prstGeom>
          <a:noFill/>
          <a:ln w="9525">
            <a:noFill/>
            <a:miter lim="800000"/>
            <a:headEnd/>
            <a:tailEnd/>
          </a:ln>
          <a:effectLst/>
        </p:spPr>
        <p:txBody>
          <a:bodyPr wrap="none" lIns="163284" tIns="81642" rIns="163284" bIns="81642">
            <a:spAutoFit/>
          </a:bodyPr>
          <a:lstStyle/>
          <a:p>
            <a:r>
              <a:rPr lang="en-US" sz="4500" b="1">
                <a:solidFill>
                  <a:schemeClr val="bg1"/>
                </a:solidFill>
              </a:rPr>
              <a:t>Quốc tế</a:t>
            </a:r>
          </a:p>
        </p:txBody>
      </p:sp>
      <p:sp>
        <p:nvSpPr>
          <p:cNvPr id="29" name="Rounded Rectangle 28"/>
          <p:cNvSpPr/>
          <p:nvPr/>
        </p:nvSpPr>
        <p:spPr>
          <a:xfrm>
            <a:off x="0" y="0"/>
            <a:ext cx="18288000" cy="10287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r>
              <a:rPr lang="en-US" sz="5000" smtClean="0">
                <a:solidFill>
                  <a:srgbClr val="FFFF00"/>
                </a:solidFill>
                <a:latin typeface="Times New Roman" pitchFamily="18" charset="0"/>
                <a:cs typeface="Times New Roman" pitchFamily="18" charset="0"/>
              </a:rPr>
              <a:t>                </a:t>
            </a:r>
            <a:r>
              <a:rPr lang="en-US" sz="5000" b="1" u="sng" smtClean="0">
                <a:solidFill>
                  <a:srgbClr val="FFFF00"/>
                </a:solidFill>
                <a:latin typeface="Times New Roman" pitchFamily="18" charset="0"/>
                <a:cs typeface="Times New Roman" pitchFamily="18" charset="0"/>
              </a:rPr>
              <a:t>Các loại thị trường:</a:t>
            </a:r>
          </a:p>
          <a:p>
            <a:r>
              <a:rPr lang="en-US" sz="4300" smtClean="0">
                <a:solidFill>
                  <a:srgbClr val="FFFF00"/>
                </a:solidFill>
                <a:latin typeface="Times New Roman" pitchFamily="18" charset="0"/>
                <a:cs typeface="Times New Roman" pitchFamily="18" charset="0"/>
              </a:rPr>
              <a:t>1/ Theo đối tượng hàng hóa, dịch vụ: </a:t>
            </a:r>
            <a:r>
              <a:rPr lang="en-US" sz="4300" smtClean="0">
                <a:latin typeface="Times New Roman" pitchFamily="18" charset="0"/>
                <a:cs typeface="Times New Roman" pitchFamily="18" charset="0"/>
              </a:rPr>
              <a:t>thị trường gạo, thị trường cà phê, thị trường chăm sóc sắc đẹp, thị trường chăm sóc sức khỏe…</a:t>
            </a:r>
          </a:p>
          <a:p>
            <a:r>
              <a:rPr lang="en-US" sz="4300" smtClean="0">
                <a:solidFill>
                  <a:srgbClr val="FFFF00"/>
                </a:solidFill>
                <a:latin typeface="Times New Roman" pitchFamily="18" charset="0"/>
                <a:cs typeface="Times New Roman" pitchFamily="18" charset="0"/>
              </a:rPr>
              <a:t>2/Theo vai trò của sản phẩm:</a:t>
            </a:r>
          </a:p>
          <a:p>
            <a:pPr>
              <a:buFont typeface="Arial" pitchFamily="34" charset="0"/>
              <a:buChar char="•"/>
            </a:pPr>
            <a:r>
              <a:rPr lang="en-US" sz="4300" smtClean="0">
                <a:latin typeface="Times New Roman" pitchFamily="18" charset="0"/>
                <a:cs typeface="Times New Roman" pitchFamily="18" charset="0"/>
              </a:rPr>
              <a:t>Thị trường yếu tố sản xuất: (nơi mua và bán các yếu tố phục vụ cho quá </a:t>
            </a:r>
            <a:r>
              <a:rPr lang="en-US" sz="4000" smtClean="0">
                <a:latin typeface="Times New Roman" pitchFamily="18" charset="0"/>
                <a:cs typeface="Times New Roman" pitchFamily="18" charset="0"/>
              </a:rPr>
              <a:t>trình sản xuất) ví dụ như máy móc, nguyên vật liệu, sức lao động, thiết bị y tế….)</a:t>
            </a:r>
          </a:p>
          <a:p>
            <a:pPr>
              <a:buFont typeface="Arial" pitchFamily="34" charset="0"/>
              <a:buChar char="•"/>
            </a:pPr>
            <a:r>
              <a:rPr lang="en-US" sz="4300" smtClean="0">
                <a:latin typeface="Times New Roman" pitchFamily="18" charset="0"/>
                <a:cs typeface="Times New Roman" pitchFamily="18" charset="0"/>
              </a:rPr>
              <a:t>Thị trường hàng tiêu dùng ( nơi mua và bán các sản phẩm phục vụ trực tiếp cho cho nhu cầu sinh hoạt như  lương thực, thực phẩm, quần áo,  giày dép….</a:t>
            </a:r>
          </a:p>
          <a:p>
            <a:r>
              <a:rPr lang="en-US" sz="4300" smtClean="0">
                <a:solidFill>
                  <a:srgbClr val="FFFF00"/>
                </a:solidFill>
                <a:latin typeface="Times New Roman" pitchFamily="18" charset="0"/>
                <a:cs typeface="Times New Roman" pitchFamily="18" charset="0"/>
              </a:rPr>
              <a:t>3/ Theo phạm vi không gian</a:t>
            </a:r>
            <a:r>
              <a:rPr lang="en-US" sz="4300" smtClean="0">
                <a:latin typeface="Times New Roman" pitchFamily="18" charset="0"/>
                <a:cs typeface="Times New Roman" pitchFamily="18" charset="0"/>
              </a:rPr>
              <a:t>: thị trường trong nước và thị trường thế giới.</a:t>
            </a:r>
          </a:p>
          <a:p>
            <a:r>
              <a:rPr lang="en-US" sz="4300" smtClean="0">
                <a:solidFill>
                  <a:srgbClr val="FFFF00"/>
                </a:solidFill>
                <a:latin typeface="Times New Roman" pitchFamily="18" charset="0"/>
                <a:cs typeface="Times New Roman" pitchFamily="18" charset="0"/>
              </a:rPr>
              <a:t>4/ Theo cách thức gặp nhau giữa các chủ thể: </a:t>
            </a:r>
            <a:r>
              <a:rPr lang="en-US" sz="4300" smtClean="0">
                <a:latin typeface="Times New Roman" pitchFamily="18" charset="0"/>
                <a:cs typeface="Times New Roman" pitchFamily="18" charset="0"/>
              </a:rPr>
              <a:t>thị trường truyền thống (trực tiếp) và thị trường trực tuyến( gián tiếp) thông qua nền tảng công nghệ số.</a:t>
            </a:r>
          </a:p>
          <a:p>
            <a:r>
              <a:rPr lang="en-US" sz="4300" smtClean="0">
                <a:solidFill>
                  <a:srgbClr val="FFFF00"/>
                </a:solidFill>
                <a:latin typeface="Times New Roman" pitchFamily="18" charset="0"/>
                <a:cs typeface="Times New Roman" pitchFamily="18" charset="0"/>
              </a:rPr>
              <a:t>5/ Theo tính chất và cơ chế vận hành </a:t>
            </a:r>
            <a:r>
              <a:rPr lang="en-US" sz="4300" smtClean="0">
                <a:latin typeface="Times New Roman" pitchFamily="18" charset="0"/>
                <a:cs typeface="Times New Roman" pitchFamily="18" charset="0"/>
              </a:rPr>
              <a:t>thì gồm có thị trường cạnh tranh hoàn hảo và thị trường cạnh tranh không hoàn hảo.</a:t>
            </a:r>
            <a:endParaRPr lang="en-US" sz="4300">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linds(horizontal)">
                                      <p:cBhvr>
                                        <p:cTn id="7" dur="500"/>
                                        <p:tgtEl>
                                          <p:spTgt spid="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blinds(horizontal)">
                                      <p:cBhvr>
                                        <p:cTn id="12" dur="500"/>
                                        <p:tgtEl>
                                          <p:spTgt spid="29">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9">
                                            <p:txEl>
                                              <p:pRg st="3" end="3"/>
                                            </p:txEl>
                                          </p:spTgt>
                                        </p:tgtEl>
                                        <p:attrNameLst>
                                          <p:attrName>style.visibility</p:attrName>
                                        </p:attrNameLst>
                                      </p:cBhvr>
                                      <p:to>
                                        <p:strVal val="visible"/>
                                      </p:to>
                                    </p:set>
                                    <p:animEffect transition="in" filter="blinds(horizontal)">
                                      <p:cBhvr>
                                        <p:cTn id="15" dur="500"/>
                                        <p:tgtEl>
                                          <p:spTgt spid="29">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9">
                                            <p:txEl>
                                              <p:pRg st="4" end="4"/>
                                            </p:txEl>
                                          </p:spTgt>
                                        </p:tgtEl>
                                        <p:attrNameLst>
                                          <p:attrName>style.visibility</p:attrName>
                                        </p:attrNameLst>
                                      </p:cBhvr>
                                      <p:to>
                                        <p:strVal val="visible"/>
                                      </p:to>
                                    </p:set>
                                    <p:animEffect transition="in" filter="blinds(horizontal)">
                                      <p:cBhvr>
                                        <p:cTn id="18" dur="500"/>
                                        <p:tgtEl>
                                          <p:spTgt spid="2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9">
                                            <p:txEl>
                                              <p:pRg st="5" end="5"/>
                                            </p:txEl>
                                          </p:spTgt>
                                        </p:tgtEl>
                                        <p:attrNameLst>
                                          <p:attrName>style.visibility</p:attrName>
                                        </p:attrNameLst>
                                      </p:cBhvr>
                                      <p:to>
                                        <p:strVal val="visible"/>
                                      </p:to>
                                    </p:set>
                                    <p:animEffect transition="in" filter="blinds(horizontal)">
                                      <p:cBhvr>
                                        <p:cTn id="23" dur="500"/>
                                        <p:tgtEl>
                                          <p:spTgt spid="29">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9">
                                            <p:txEl>
                                              <p:pRg st="6" end="6"/>
                                            </p:txEl>
                                          </p:spTgt>
                                        </p:tgtEl>
                                        <p:attrNameLst>
                                          <p:attrName>style.visibility</p:attrName>
                                        </p:attrNameLst>
                                      </p:cBhvr>
                                      <p:to>
                                        <p:strVal val="visible"/>
                                      </p:to>
                                    </p:set>
                                    <p:animEffect transition="in" filter="blinds(horizontal)">
                                      <p:cBhvr>
                                        <p:cTn id="28" dur="500"/>
                                        <p:tgtEl>
                                          <p:spTgt spid="29">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9">
                                            <p:txEl>
                                              <p:pRg st="7" end="7"/>
                                            </p:txEl>
                                          </p:spTgt>
                                        </p:tgtEl>
                                        <p:attrNameLst>
                                          <p:attrName>style.visibility</p:attrName>
                                        </p:attrNameLst>
                                      </p:cBhvr>
                                      <p:to>
                                        <p:strVal val="visible"/>
                                      </p:to>
                                    </p:set>
                                    <p:animEffect transition="in" filter="blinds(horizontal)">
                                      <p:cBhvr>
                                        <p:cTn id="33" dur="5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878" y="500030"/>
            <a:ext cx="17002244" cy="840230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pPr>
            <a:r>
              <a:rPr lang="en-US" sz="3600" smtClean="0">
                <a:solidFill>
                  <a:srgbClr val="7030A0"/>
                </a:solidFill>
                <a:latin typeface="Times New Roman" pitchFamily="18" charset="0"/>
                <a:cs typeface="Times New Roman" pitchFamily="18" charset="0"/>
              </a:rPr>
              <a:t>	</a:t>
            </a:r>
          </a:p>
          <a:p>
            <a:pPr algn="just">
              <a:lnSpc>
                <a:spcPct val="150000"/>
              </a:lnSpc>
            </a:pPr>
            <a:endParaRPr lang="en-US" sz="3600" u="sng" smtClean="0">
              <a:solidFill>
                <a:srgbClr val="7030A0"/>
              </a:solidFill>
              <a:latin typeface="Times New Roman" pitchFamily="18" charset="0"/>
              <a:cs typeface="Times New Roman" pitchFamily="18" charset="0"/>
            </a:endParaRPr>
          </a:p>
          <a:p>
            <a:pPr algn="just">
              <a:lnSpc>
                <a:spcPct val="150000"/>
              </a:lnSpc>
            </a:pPr>
            <a:r>
              <a:rPr lang="en-US" sz="3600" u="sng" smtClean="0">
                <a:solidFill>
                  <a:srgbClr val="FF0000"/>
                </a:solidFill>
                <a:latin typeface="Times New Roman" pitchFamily="18" charset="0"/>
                <a:cs typeface="Times New Roman" pitchFamily="18" charset="0"/>
              </a:rPr>
              <a:t>Thông tin 1</a:t>
            </a:r>
            <a:r>
              <a:rPr lang="en-US" sz="3600" smtClean="0">
                <a:solidFill>
                  <a:srgbClr val="7030A0"/>
                </a:solidFill>
                <a:latin typeface="Times New Roman" pitchFamily="18" charset="0"/>
                <a:cs typeface="Times New Roman" pitchFamily="18" charset="0"/>
              </a:rPr>
              <a:t>: Hàng năm cứ mỗi dịp tết Trung Thu ngoài thị trường bán rất nhiều các mặt hàng phục vụ cho ngày này nào là lồng đèn, các loại bánh kẹo, đặc biệt có nhiều loại bánh trung thu mẫu mã rất đẹp, giá cả phải chăng đáp ứng nhu cầu của người tiêu dùng. Hãy cho biết trong thông tin này nếu phân loại theo đối tượng hàng hóa, dịch vụ ; vai trò của sản phẩm thì ta có được loại thị trường nào?</a:t>
            </a:r>
          </a:p>
          <a:p>
            <a:pPr algn="just">
              <a:lnSpc>
                <a:spcPct val="150000"/>
              </a:lnSpc>
            </a:pPr>
            <a:r>
              <a:rPr lang="en-US" sz="3600" smtClean="0">
                <a:solidFill>
                  <a:srgbClr val="7030A0"/>
                </a:solidFill>
                <a:latin typeface="Times New Roman" pitchFamily="18" charset="0"/>
                <a:cs typeface="Times New Roman" pitchFamily="18" charset="0"/>
              </a:rPr>
              <a:t>Đối tượng hàng hóa: thị trường  lồng đèn, thị trường bánh kẹo, thị trường bánh trung thu</a:t>
            </a:r>
          </a:p>
          <a:p>
            <a:pPr algn="just">
              <a:lnSpc>
                <a:spcPct val="150000"/>
              </a:lnSpc>
            </a:pPr>
            <a:r>
              <a:rPr lang="en-US" sz="3600" smtClean="0">
                <a:solidFill>
                  <a:srgbClr val="7030A0"/>
                </a:solidFill>
                <a:latin typeface="Times New Roman" pitchFamily="18" charset="0"/>
                <a:cs typeface="Times New Roman" pitchFamily="18" charset="0"/>
              </a:rPr>
              <a:t>Vai trò của sản phẩm: thị trường hàng tiêu dùng.</a:t>
            </a:r>
          </a:p>
          <a:p>
            <a:pPr algn="just">
              <a:lnSpc>
                <a:spcPct val="150000"/>
              </a:lnSpc>
            </a:pPr>
            <a:r>
              <a:rPr lang="en-US" sz="3600" smtClean="0">
                <a:solidFill>
                  <a:srgbClr val="7030A0"/>
                </a:solidFill>
                <a:latin typeface="Times New Roman" pitchFamily="18" charset="0"/>
                <a:cs typeface="Times New Roman" pitchFamily="18" charset="0"/>
              </a:rPr>
              <a:t>	</a:t>
            </a:r>
            <a:endParaRPr lang="en-US" sz="3600">
              <a:solidFill>
                <a:srgbClr val="7030A0"/>
              </a:solidFill>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16" y="642906"/>
            <a:ext cx="16930806" cy="729430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600" smtClean="0">
                <a:solidFill>
                  <a:srgbClr val="FF0000"/>
                </a:solidFill>
                <a:latin typeface="Times New Roman" pitchFamily="18" charset="0"/>
                <a:cs typeface="Times New Roman" pitchFamily="18" charset="0"/>
              </a:rPr>
              <a:t>	</a:t>
            </a:r>
          </a:p>
          <a:p>
            <a:pPr algn="just"/>
            <a:r>
              <a:rPr lang="en-US" sz="3600" u="sng" smtClean="0">
                <a:solidFill>
                  <a:srgbClr val="FF0000"/>
                </a:solidFill>
                <a:latin typeface="Times New Roman" pitchFamily="18" charset="0"/>
                <a:cs typeface="Times New Roman" pitchFamily="18" charset="0"/>
              </a:rPr>
              <a:t>Thông tin 2</a:t>
            </a:r>
            <a:r>
              <a:rPr lang="en-US" sz="3600" smtClean="0">
                <a:solidFill>
                  <a:srgbClr val="FF0000"/>
                </a:solidFill>
                <a:latin typeface="Times New Roman" pitchFamily="18" charset="0"/>
                <a:cs typeface="Times New Roman" pitchFamily="18" charset="0"/>
              </a:rPr>
              <a:t>:  </a:t>
            </a:r>
            <a:r>
              <a:rPr lang="en-US" sz="3600" smtClean="0">
                <a:solidFill>
                  <a:srgbClr val="002060"/>
                </a:solidFill>
                <a:latin typeface="Times New Roman" pitchFamily="18" charset="0"/>
                <a:cs typeface="Times New Roman" pitchFamily="18" charset="0"/>
              </a:rPr>
              <a:t>Sau đại dịch Covid 19 thì VN là một trong những quốc gia có tốc độ tăng trưởng kinh tế nhanh và bền vững trong đó phải kể đến các mặt hàng trái cây như sầu riêng, thanh long, nhãn, vải …không những đáp ứng nhu cầu tiêu thụ trong nước mà còn xuất khẩu sang các thị trường khó tính như Trung Quốc, Nhật Bản… Để sản phẩm của mình được tiêu thụ rộng khắp bên cạnh bán trực tiếp các nhà vườn còn ứng dụng công nghệ số để quảng bá sản phẩm và bán trực tuyến. Hãy cho biết trong thông tin này nếu chia theo đối tượng hàng hóa, dịch vụ; phạm vi không gian; cách thức gặp nhau giữa các chủ thể thì ta sẽ có thị trường nào?</a:t>
            </a:r>
          </a:p>
          <a:p>
            <a:pPr algn="just"/>
            <a:r>
              <a:rPr lang="en-US" sz="3600" smtClean="0">
                <a:solidFill>
                  <a:srgbClr val="002060"/>
                </a:solidFill>
                <a:latin typeface="Times New Roman" pitchFamily="18" charset="0"/>
                <a:cs typeface="Times New Roman" pitchFamily="18" charset="0"/>
              </a:rPr>
              <a:t>Đối tượng hàng hóa, dịch vụ: thị trường sầu riêng, thị trường thanh long, thị trường nhãn, thị trường vải…</a:t>
            </a:r>
          </a:p>
          <a:p>
            <a:pPr algn="just"/>
            <a:r>
              <a:rPr lang="en-US" sz="3600" smtClean="0">
                <a:solidFill>
                  <a:srgbClr val="002060"/>
                </a:solidFill>
                <a:latin typeface="Times New Roman" pitchFamily="18" charset="0"/>
                <a:cs typeface="Times New Roman" pitchFamily="18" charset="0"/>
              </a:rPr>
              <a:t>Phạm vi không gian: thị trường trong nước và ngoài nước</a:t>
            </a:r>
          </a:p>
          <a:p>
            <a:pPr algn="just"/>
            <a:r>
              <a:rPr lang="en-US" sz="3600" smtClean="0">
                <a:solidFill>
                  <a:srgbClr val="002060"/>
                </a:solidFill>
                <a:latin typeface="Times New Roman" pitchFamily="18" charset="0"/>
                <a:cs typeface="Times New Roman" pitchFamily="18" charset="0"/>
              </a:rPr>
              <a:t>Cách thức gặp nhau giữa các chủ thể: trực tiếp và trực tuyến</a:t>
            </a:r>
            <a:endParaRPr lang="en-US" sz="3600">
              <a:solidFill>
                <a:srgbClr val="00206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checkerboard(across)">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additive="base">
                                        <p:cTn id="2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1440" y="500030"/>
            <a:ext cx="17002244" cy="921550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marL="342900" indent="-342900" algn="ctr">
              <a:buAutoNum type="arabicPeriod"/>
            </a:pPr>
            <a:r>
              <a:rPr lang="en-US" sz="3200" b="1" smtClean="0">
                <a:solidFill>
                  <a:srgbClr val="FF0000"/>
                </a:solidFill>
                <a:latin typeface="Times New Roman" pitchFamily="18" charset="0"/>
                <a:cs typeface="Times New Roman" pitchFamily="18" charset="0"/>
              </a:rPr>
              <a:t>Cà phê nhân </a:t>
            </a:r>
            <a:r>
              <a:rPr lang="en-US" sz="3200" smtClean="0">
                <a:latin typeface="Times New Roman" pitchFamily="18" charset="0"/>
                <a:cs typeface="Times New Roman" pitchFamily="18" charset="0"/>
              </a:rPr>
              <a:t>là nguyên liệu chính để các doanh nghiệp chế biến thành cà phê hòa tan, cà phê rang xay…..</a:t>
            </a:r>
          </a:p>
          <a:p>
            <a:pPr marL="342900" indent="-342900" algn="ctr"/>
            <a:r>
              <a:rPr lang="en-US" sz="3200" smtClean="0">
                <a:latin typeface="Times New Roman" pitchFamily="18" charset="0"/>
                <a:cs typeface="Times New Roman" pitchFamily="18" charset="0"/>
              </a:rPr>
              <a:t>Từ thông tin này hãy cho biết nếu chia theo đối tượng hàng hóa và vai trò của sản phẩm thì ta được loại thị trường nào?</a:t>
            </a:r>
          </a:p>
          <a:p>
            <a:pPr marL="342900" indent="-342900" algn="ctr"/>
            <a:r>
              <a:rPr lang="en-US" sz="3200" smtClean="0">
                <a:latin typeface="Times New Roman" pitchFamily="18" charset="0"/>
                <a:cs typeface="Times New Roman" pitchFamily="18" charset="0"/>
              </a:rPr>
              <a:t>Thị trường cà phê( theo đối tượng hàng hóa)</a:t>
            </a:r>
          </a:p>
          <a:p>
            <a:pPr marL="342900" indent="-342900" algn="ctr"/>
            <a:r>
              <a:rPr lang="en-US" sz="3200" smtClean="0">
                <a:latin typeface="Times New Roman" pitchFamily="18" charset="0"/>
                <a:cs typeface="Times New Roman" pitchFamily="18" charset="0"/>
              </a:rPr>
              <a:t>Thị trường yếu tố sản xuất  ( theo vai trò sản phẩm)</a:t>
            </a:r>
          </a:p>
          <a:p>
            <a:pPr marL="342900" indent="-342900" algn="ctr"/>
            <a:r>
              <a:rPr lang="en-US" sz="3200" smtClean="0">
                <a:solidFill>
                  <a:srgbClr val="FF0000"/>
                </a:solidFill>
                <a:latin typeface="Times New Roman" pitchFamily="18" charset="0"/>
                <a:cs typeface="Times New Roman" pitchFamily="18" charset="0"/>
              </a:rPr>
              <a:t>2. </a:t>
            </a:r>
            <a:r>
              <a:rPr lang="en-US" sz="3200" b="1" smtClean="0">
                <a:solidFill>
                  <a:srgbClr val="FF0000"/>
                </a:solidFill>
                <a:latin typeface="Times New Roman" pitchFamily="18" charset="0"/>
                <a:cs typeface="Times New Roman" pitchFamily="18" charset="0"/>
              </a:rPr>
              <a:t>Trà sữa </a:t>
            </a:r>
            <a:r>
              <a:rPr lang="en-US" sz="3200" smtClean="0">
                <a:latin typeface="Times New Roman" pitchFamily="18" charset="0"/>
                <a:cs typeface="Times New Roman" pitchFamily="18" charset="0"/>
              </a:rPr>
              <a:t>là thức uống được ưa chuộng của giới trẻ ở VN nói riêng và trên thế giới nói chung, hiện nay trên thị trường có rất nhiều loại đáp ứng được nhu cầu của người tiêu dùng như: Trà sữa thái, trà sữa trân châu đường đen, trà sữa hoa đậu biếc…</a:t>
            </a:r>
          </a:p>
          <a:p>
            <a:pPr marL="342900" indent="-342900" algn="ctr"/>
            <a:r>
              <a:rPr lang="en-US" sz="3200" smtClean="0">
                <a:latin typeface="Times New Roman" pitchFamily="18" charset="0"/>
                <a:cs typeface="Times New Roman" pitchFamily="18" charset="0"/>
              </a:rPr>
              <a:t>Từ thông tin trên hãy cho biết nếu chia theo đối tượng hàng hóa và  theo phạm vi không gian ta được loại thị trường nào?</a:t>
            </a:r>
          </a:p>
          <a:p>
            <a:pPr marL="342900" indent="-342900" algn="ctr"/>
            <a:r>
              <a:rPr lang="en-US" sz="3200" smtClean="0">
                <a:latin typeface="Times New Roman" pitchFamily="18" charset="0"/>
                <a:cs typeface="Times New Roman" pitchFamily="18" charset="0"/>
              </a:rPr>
              <a:t>Thị trường trà sữa</a:t>
            </a:r>
          </a:p>
          <a:p>
            <a:pPr marL="342900" indent="-342900" algn="ctr"/>
            <a:r>
              <a:rPr lang="en-US" sz="3200" smtClean="0">
                <a:latin typeface="Times New Roman" pitchFamily="18" charset="0"/>
                <a:cs typeface="Times New Roman" pitchFamily="18" charset="0"/>
              </a:rPr>
              <a:t>Thị trường trong nước và thế giới</a:t>
            </a:r>
          </a:p>
          <a:p>
            <a:pPr marL="342900" indent="-342900" algn="ctr"/>
            <a:endParaRPr lang="en-US" smtClean="0"/>
          </a:p>
          <a:p>
            <a:pPr marL="342900" indent="-342900" algn="ctr"/>
            <a:endParaRPr lang="en-US"/>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amond(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amond(in)">
                                      <p:cBhvr>
                                        <p:cTn id="15" dur="2000"/>
                                        <p:tgtEl>
                                          <p:spTgt spid="2">
                                            <p:txEl>
                                              <p:pRg st="2" end="2"/>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diamond(in)">
                                      <p:cBhvr>
                                        <p:cTn id="18" dur="20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amond(in)">
                                      <p:cBhvr>
                                        <p:cTn id="23" dur="2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diamond(in)">
                                      <p:cBhvr>
                                        <p:cTn id="28" dur="20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diamond(in)">
                                      <p:cBhvr>
                                        <p:cTn id="33" dur="20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diamond(in)">
                                      <p:cBhvr>
                                        <p:cTn id="38" dur="2000"/>
                                        <p:tgtEl>
                                          <p:spTgt spid="2">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diamond(in)">
                                      <p:cBhvr>
                                        <p:cTn id="43" dur="2000"/>
                                        <p:tgtEl>
                                          <p:spTgt spid="2">
                                            <p:txEl>
                                              <p:pRg st="6" end="6"/>
                                            </p:txEl>
                                          </p:spTgt>
                                        </p:tgtEl>
                                      </p:cBhvr>
                                    </p:animEffect>
                                  </p:childTnLst>
                                </p:cTn>
                              </p:par>
                              <p:par>
                                <p:cTn id="44" presetID="8" presetClass="entr" presetSubtype="16" fill="hold"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diamond(in)">
                                      <p:cBhvr>
                                        <p:cTn id="46"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sp>
        <p:nvSpPr>
          <p:cNvPr id="13" name="Rounded Rectangle 12"/>
          <p:cNvSpPr/>
          <p:nvPr/>
        </p:nvSpPr>
        <p:spPr>
          <a:xfrm>
            <a:off x="2808378" y="2019300"/>
            <a:ext cx="12928445" cy="57525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srcRect/>
          <a:stretch>
            <a:fillRect/>
          </a:stretch>
        </p:blipFill>
        <p:spPr>
          <a:xfrm>
            <a:off x="37155" y="153928"/>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65713" y="8426107"/>
            <a:ext cx="1777174" cy="1426182"/>
          </a:xfrm>
          <a:prstGeom prst="rect">
            <a:avLst/>
          </a:prstGeom>
        </p:spPr>
      </p:pic>
      <p:pic>
        <p:nvPicPr>
          <p:cNvPr id="7" name="Picture 7"/>
          <p:cNvPicPr>
            <a:picLocks noChangeAspect="1"/>
          </p:cNvPicPr>
          <p:nvPr/>
        </p:nvPicPr>
        <p:blipFill>
          <a:blip r:embed="rId4"/>
          <a:srcRect/>
          <a:stretch>
            <a:fillRect/>
          </a:stretch>
        </p:blipFill>
        <p:spPr>
          <a:xfrm>
            <a:off x="14975584" y="861025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315574" y="7947119"/>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078200" y="6438900"/>
            <a:ext cx="1474549" cy="1526053"/>
          </a:xfrm>
          <a:prstGeom prst="rect">
            <a:avLst/>
          </a:prstGeom>
        </p:spPr>
      </p:pic>
      <p:sp>
        <p:nvSpPr>
          <p:cNvPr id="11" name="Rectangle 10"/>
          <p:cNvSpPr/>
          <p:nvPr/>
        </p:nvSpPr>
        <p:spPr>
          <a:xfrm>
            <a:off x="4038600" y="3424178"/>
            <a:ext cx="10363200" cy="2862322"/>
          </a:xfrm>
          <a:prstGeom prst="rect">
            <a:avLst/>
          </a:prstGeom>
        </p:spPr>
        <p:txBody>
          <a:bodyPr wrap="square">
            <a:spAutoFit/>
          </a:bodyPr>
          <a:lstStyle/>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Với tư cách là cầu nối giữa sản xuất và tiêu dùng, thị trường là môi trường quan trọng thúc đẩy sản xuất và trao đổi hàng hoá.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199379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73261" y="3278128"/>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3" name="Rectangle 2"/>
          <p:cNvSpPr/>
          <p:nvPr/>
        </p:nvSpPr>
        <p:spPr>
          <a:xfrm>
            <a:off x="2712066" y="1790700"/>
            <a:ext cx="12756534" cy="6786473"/>
          </a:xfrm>
          <a:prstGeom prst="rect">
            <a:avLst/>
          </a:prstGeom>
        </p:spPr>
        <p:txBody>
          <a:bodyPr wrap="square">
            <a:spAutoFit/>
          </a:bodyPr>
          <a:lstStyle/>
          <a:p>
            <a:pPr algn="ctr">
              <a:lnSpc>
                <a:spcPct val="150000"/>
              </a:lnSpc>
              <a:spcBef>
                <a:spcPts val="300"/>
              </a:spcBef>
              <a:spcAft>
                <a:spcPts val="300"/>
              </a:spcAft>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Thị trường có ba chức năng cơ bản sau đây:</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Một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nl-NL" sz="4000">
                <a:solidFill>
                  <a:srgbClr val="FF0000"/>
                </a:solidFill>
                <a:latin typeface="Arial" panose="020B0604020202020204" pitchFamily="34" charset="0"/>
                <a:ea typeface="Calibri" panose="020F0502020204030204" pitchFamily="34" charset="0"/>
                <a:cs typeface="Arial" panose="020B0604020202020204" pitchFamily="34" charset="0"/>
              </a:rPr>
              <a:t>thừa </a:t>
            </a:r>
            <a:r>
              <a:rPr lang="nl-NL" sz="4000" smtClean="0">
                <a:solidFill>
                  <a:srgbClr val="FF0000"/>
                </a:solidFill>
                <a:latin typeface="Arial" panose="020B0604020202020204" pitchFamily="34" charset="0"/>
                <a:ea typeface="Calibri" panose="020F0502020204030204" pitchFamily="34" charset="0"/>
                <a:cs typeface="Arial" panose="020B0604020202020204" pitchFamily="34" charset="0"/>
              </a:rPr>
              <a:t>nhận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2 thuộc tính của hàng hóa( giá trị và giá trị sử dụng)</a:t>
            </a:r>
          </a:p>
          <a:p>
            <a:pPr marL="571500" indent="-571500" algn="just">
              <a:lnSpc>
                <a:spcPct val="150000"/>
              </a:lnSpc>
              <a:spcBef>
                <a:spcPts val="300"/>
              </a:spcBef>
              <a:spcAft>
                <a:spcPts val="300"/>
              </a:spcAft>
              <a:buFont typeface="Wingdings" pitchFamily="2" charset="2"/>
              <a:buChar char="Ø"/>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Hàng hóa bán được thì thị trường thực hiện chức năng thừa nhận</a:t>
            </a:r>
          </a:p>
          <a:p>
            <a:pPr marL="571500" indent="-571500" algn="just">
              <a:lnSpc>
                <a:spcPct val="150000"/>
              </a:lnSpc>
              <a:spcBef>
                <a:spcPts val="300"/>
              </a:spcBef>
              <a:spcAft>
                <a:spcPts val="300"/>
              </a:spcAft>
              <a:buFont typeface="Wingdings" pitchFamily="2" charset="2"/>
              <a:buChar char="Ø"/>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Hàng hóa ko bán được thì thị trường không nhận ra 2 thuộc tính của hàng hóa</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6532013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C4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90" r="36063"/>
          <a:stretch>
            <a:fillRect/>
          </a:stretch>
        </p:blipFill>
        <p:spPr>
          <a:xfrm>
            <a:off x="11291008" y="0"/>
            <a:ext cx="6996992" cy="10287000"/>
          </a:xfrm>
          <a:prstGeom prst="rect">
            <a:avLst/>
          </a:prstGeom>
        </p:spPr>
      </p:pic>
      <p:grpSp>
        <p:nvGrpSpPr>
          <p:cNvPr id="3" name="Group 3"/>
          <p:cNvGrpSpPr/>
          <p:nvPr/>
        </p:nvGrpSpPr>
        <p:grpSpPr>
          <a:xfrm>
            <a:off x="-1211466" y="974922"/>
            <a:ext cx="14365158" cy="2050655"/>
            <a:chOff x="0" y="0"/>
            <a:chExt cx="13407095" cy="1913890"/>
          </a:xfrm>
        </p:grpSpPr>
        <p:sp>
          <p:nvSpPr>
            <p:cNvPr id="4" name="Freeform 4"/>
            <p:cNvSpPr/>
            <p:nvPr/>
          </p:nvSpPr>
          <p:spPr>
            <a:xfrm>
              <a:off x="0" y="0"/>
              <a:ext cx="13407095" cy="1913890"/>
            </a:xfrm>
            <a:custGeom>
              <a:avLst/>
              <a:gdLst/>
              <a:ahLst/>
              <a:cxnLst/>
              <a:rect l="l" t="t" r="r" b="b"/>
              <a:pathLst>
                <a:path w="13407095" h="1913890">
                  <a:moveTo>
                    <a:pt x="13407095" y="956945"/>
                  </a:moveTo>
                  <a:lnTo>
                    <a:pt x="13407095" y="956945"/>
                  </a:lnTo>
                  <a:cubicBezTo>
                    <a:pt x="13407095" y="1485392"/>
                    <a:pt x="12978724" y="1913890"/>
                    <a:pt x="12450149" y="1913890"/>
                  </a:cubicBezTo>
                  <a:lnTo>
                    <a:pt x="956945" y="1913890"/>
                  </a:lnTo>
                  <a:cubicBezTo>
                    <a:pt x="428371" y="1913890"/>
                    <a:pt x="0" y="1485392"/>
                    <a:pt x="0" y="956945"/>
                  </a:cubicBezTo>
                  <a:lnTo>
                    <a:pt x="0" y="956945"/>
                  </a:lnTo>
                  <a:cubicBezTo>
                    <a:pt x="0" y="428371"/>
                    <a:pt x="428371" y="0"/>
                    <a:pt x="956945" y="0"/>
                  </a:cubicBezTo>
                  <a:lnTo>
                    <a:pt x="12450149" y="0"/>
                  </a:lnTo>
                  <a:cubicBezTo>
                    <a:pt x="12978597" y="0"/>
                    <a:pt x="13407095" y="428371"/>
                    <a:pt x="13407095" y="956945"/>
                  </a:cubicBezTo>
                  <a:close/>
                </a:path>
              </a:pathLst>
            </a:custGeom>
            <a:solidFill>
              <a:srgbClr val="046DBE"/>
            </a:solidFill>
          </p:spPr>
        </p:sp>
      </p:grpSp>
      <p:pic>
        <p:nvPicPr>
          <p:cNvPr id="5" name="Picture 5"/>
          <p:cNvPicPr>
            <a:picLocks noChangeAspect="1"/>
          </p:cNvPicPr>
          <p:nvPr/>
        </p:nvPicPr>
        <p:blipFill>
          <a:blip r:embed="rId3" cstate="print"/>
          <a:srcRect/>
          <a:stretch>
            <a:fillRect/>
          </a:stretch>
        </p:blipFill>
        <p:spPr>
          <a:xfrm rot="775838">
            <a:off x="10721946" y="9244274"/>
            <a:ext cx="2045913" cy="1866895"/>
          </a:xfrm>
          <a:prstGeom prst="rect">
            <a:avLst/>
          </a:prstGeom>
        </p:spPr>
      </p:pic>
      <p:pic>
        <p:nvPicPr>
          <p:cNvPr id="6" name="Picture 6"/>
          <p:cNvPicPr>
            <a:picLocks noChangeAspect="1"/>
          </p:cNvPicPr>
          <p:nvPr/>
        </p:nvPicPr>
        <p:blipFill>
          <a:blip r:embed="rId4"/>
          <a:srcRect/>
          <a:stretch>
            <a:fillRect/>
          </a:stretch>
        </p:blipFill>
        <p:spPr>
          <a:xfrm rot="-10286959">
            <a:off x="10206911" y="8169050"/>
            <a:ext cx="2168191" cy="1739973"/>
          </a:xfrm>
          <a:prstGeom prst="rect">
            <a:avLst/>
          </a:prstGeom>
        </p:spPr>
      </p:pic>
      <p:pic>
        <p:nvPicPr>
          <p:cNvPr id="7" name="Picture 7"/>
          <p:cNvPicPr>
            <a:picLocks noChangeAspect="1"/>
          </p:cNvPicPr>
          <p:nvPr/>
        </p:nvPicPr>
        <p:blipFill>
          <a:blip r:embed="rId5" cstate="print"/>
          <a:srcRect/>
          <a:stretch>
            <a:fillRect/>
          </a:stretch>
        </p:blipFill>
        <p:spPr>
          <a:xfrm>
            <a:off x="-253692" y="804733"/>
            <a:ext cx="885584" cy="884477"/>
          </a:xfrm>
          <a:prstGeom prst="rect">
            <a:avLst/>
          </a:prstGeom>
        </p:spPr>
      </p:pic>
      <p:pic>
        <p:nvPicPr>
          <p:cNvPr id="8" name="Picture 8"/>
          <p:cNvPicPr>
            <a:picLocks noChangeAspect="1"/>
          </p:cNvPicPr>
          <p:nvPr/>
        </p:nvPicPr>
        <p:blipFill>
          <a:blip r:embed="rId6" cstate="print"/>
          <a:srcRect/>
          <a:stretch>
            <a:fillRect/>
          </a:stretch>
        </p:blipFill>
        <p:spPr>
          <a:xfrm>
            <a:off x="442792" y="-521126"/>
            <a:ext cx="1163130" cy="1203757"/>
          </a:xfrm>
          <a:prstGeom prst="rect">
            <a:avLst/>
          </a:prstGeom>
        </p:spPr>
      </p:pic>
      <p:sp>
        <p:nvSpPr>
          <p:cNvPr id="11" name="Rectangle 10"/>
          <p:cNvSpPr/>
          <p:nvPr/>
        </p:nvSpPr>
        <p:spPr>
          <a:xfrm>
            <a:off x="964108" y="3695700"/>
            <a:ext cx="9144000" cy="5786199"/>
          </a:xfrm>
          <a:prstGeom prst="rect">
            <a:avLst/>
          </a:prstGeom>
        </p:spPr>
        <p:txBody>
          <a:bodyPr>
            <a:spAutoFit/>
          </a:bodyPr>
          <a:lstStyle/>
          <a:p>
            <a:pPr marL="742950" indent="-742950" algn="just">
              <a:lnSpc>
                <a:spcPct val="150000"/>
              </a:lnSpc>
              <a:spcBef>
                <a:spcPts val="300"/>
              </a:spcBef>
              <a:spcAft>
                <a:spcPts val="300"/>
              </a:spcAft>
              <a:buFont typeface="+mj-lt"/>
              <a:buAutoNum type="arabicPeriod"/>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nơi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Font typeface="+mj-lt"/>
              <a:buAutoNum type="arabicPeriod"/>
            </a:pP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Ở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mua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Font typeface="+mj-lt"/>
              <a:buAutoNum type="arabicPeriod"/>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thoả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p:cNvSpPr txBox="1"/>
          <p:nvPr/>
        </p:nvSpPr>
        <p:spPr>
          <a:xfrm>
            <a:off x="843202" y="1241725"/>
            <a:ext cx="10071806" cy="1387175"/>
          </a:xfrm>
          <a:prstGeom prst="rect">
            <a:avLst/>
          </a:prstGeom>
          <a:noFill/>
        </p:spPr>
        <p:txBody>
          <a:bodyPr wrap="square" rtlCol="0" anchor="ctr">
            <a:spAutoFit/>
          </a:bodyPr>
          <a:lstStyle/>
          <a:p>
            <a:pPr algn="ctr">
              <a:lnSpc>
                <a:spcPct val="150000"/>
              </a:lnSpc>
            </a:pPr>
            <a:r>
              <a:rPr lang="en-US" sz="6400" b="1" dirty="0" smtClean="0">
                <a:solidFill>
                  <a:schemeClr val="bg1"/>
                </a:solidFill>
                <a:latin typeface="Arial" panose="020B0604020202020204" pitchFamily="34" charset="0"/>
                <a:cs typeface="Arial" panose="020B0604020202020204" pitchFamily="34" charset="0"/>
              </a:rPr>
              <a:t>KHỞI ĐỘNG</a:t>
            </a:r>
            <a:endParaRPr lang="en-US" sz="6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Clip_27"/>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p:spPr>
      </p:pic>
      <p:sp>
        <p:nvSpPr>
          <p:cNvPr id="35843" name="Text Box 2"/>
          <p:cNvSpPr txBox="1">
            <a:spLocks noChangeArrowheads="1"/>
          </p:cNvSpPr>
          <p:nvPr/>
        </p:nvSpPr>
        <p:spPr bwMode="auto">
          <a:xfrm>
            <a:off x="2590800" y="685801"/>
            <a:ext cx="12954000" cy="934320"/>
          </a:xfrm>
          <a:prstGeom prst="rect">
            <a:avLst/>
          </a:prstGeom>
          <a:noFill/>
          <a:ln w="9525">
            <a:noFill/>
            <a:miter lim="800000"/>
            <a:headEnd/>
            <a:tailEnd/>
          </a:ln>
        </p:spPr>
        <p:txBody>
          <a:bodyPr lIns="163284" tIns="81642" rIns="163284" bIns="81642">
            <a:spAutoFit/>
          </a:bodyPr>
          <a:lstStyle/>
          <a:p>
            <a:pPr algn="ctr" eaLnBrk="0" hangingPunct="0">
              <a:spcBef>
                <a:spcPct val="50000"/>
              </a:spcBef>
            </a:pPr>
            <a:r>
              <a:rPr lang="en-US" sz="5000">
                <a:solidFill>
                  <a:srgbClr val="FF0000"/>
                </a:solidFill>
              </a:rPr>
              <a:t>Thông tin về “chủng loại” hàng hóa:</a:t>
            </a:r>
          </a:p>
        </p:txBody>
      </p:sp>
      <p:sp>
        <p:nvSpPr>
          <p:cNvPr id="35844" name="Text Box 3"/>
          <p:cNvSpPr txBox="1">
            <a:spLocks noChangeArrowheads="1"/>
          </p:cNvSpPr>
          <p:nvPr/>
        </p:nvSpPr>
        <p:spPr bwMode="auto">
          <a:xfrm>
            <a:off x="457200" y="9372600"/>
            <a:ext cx="17373600" cy="826598"/>
          </a:xfrm>
          <a:prstGeom prst="rect">
            <a:avLst/>
          </a:prstGeom>
          <a:noFill/>
          <a:ln w="9525">
            <a:noFill/>
            <a:miter lim="800000"/>
            <a:headEnd/>
            <a:tailEnd/>
          </a:ln>
        </p:spPr>
        <p:txBody>
          <a:bodyPr lIns="163284" tIns="81642" rIns="163284" bIns="81642">
            <a:spAutoFit/>
          </a:bodyPr>
          <a:lstStyle/>
          <a:p>
            <a:pPr algn="ctr" eaLnBrk="0" hangingPunct="0">
              <a:spcBef>
                <a:spcPct val="50000"/>
              </a:spcBef>
            </a:pPr>
            <a:r>
              <a:rPr lang="en-US" sz="4300">
                <a:solidFill>
                  <a:srgbClr val="0505FF"/>
                </a:solidFill>
              </a:rPr>
              <a:t>...nói về sự phong phú của một mặt hàng nào đó</a:t>
            </a:r>
          </a:p>
        </p:txBody>
      </p:sp>
      <p:sp>
        <p:nvSpPr>
          <p:cNvPr id="35845" name="Rectangle 4"/>
          <p:cNvSpPr>
            <a:spLocks noChangeArrowheads="1"/>
          </p:cNvSpPr>
          <p:nvPr/>
        </p:nvSpPr>
        <p:spPr bwMode="auto">
          <a:xfrm>
            <a:off x="1066800" y="8572500"/>
            <a:ext cx="3657600" cy="685800"/>
          </a:xfrm>
          <a:prstGeom prst="rect">
            <a:avLst/>
          </a:prstGeom>
          <a:solidFill>
            <a:schemeClr val="accent1"/>
          </a:solidFill>
          <a:ln w="9525">
            <a:solidFill>
              <a:schemeClr val="tx1"/>
            </a:solidFill>
            <a:miter lim="800000"/>
            <a:headEnd/>
            <a:tailEnd/>
          </a:ln>
        </p:spPr>
        <p:txBody>
          <a:bodyPr wrap="none" lIns="163284" tIns="81642" rIns="163284" bIns="81642" anchor="ctr"/>
          <a:lstStyle/>
          <a:p>
            <a:pPr algn="ctr" eaLnBrk="0" hangingPunct="0"/>
            <a:r>
              <a:rPr lang="en-US" sz="4300"/>
              <a:t>quạt trần</a:t>
            </a:r>
          </a:p>
        </p:txBody>
      </p:sp>
      <p:sp>
        <p:nvSpPr>
          <p:cNvPr id="35846" name="Rectangle 5"/>
          <p:cNvSpPr>
            <a:spLocks noChangeArrowheads="1"/>
          </p:cNvSpPr>
          <p:nvPr/>
        </p:nvSpPr>
        <p:spPr bwMode="auto">
          <a:xfrm>
            <a:off x="6553200" y="8572500"/>
            <a:ext cx="3657600" cy="685800"/>
          </a:xfrm>
          <a:prstGeom prst="rect">
            <a:avLst/>
          </a:prstGeom>
          <a:solidFill>
            <a:schemeClr val="accent1"/>
          </a:solidFill>
          <a:ln w="9525">
            <a:solidFill>
              <a:schemeClr val="tx1"/>
            </a:solidFill>
            <a:miter lim="800000"/>
            <a:headEnd/>
            <a:tailEnd/>
          </a:ln>
        </p:spPr>
        <p:txBody>
          <a:bodyPr wrap="none" lIns="163284" tIns="81642" rIns="163284" bIns="81642" anchor="ctr"/>
          <a:lstStyle/>
          <a:p>
            <a:pPr algn="ctr" eaLnBrk="0" hangingPunct="0"/>
            <a:r>
              <a:rPr lang="en-US" sz="4300"/>
              <a:t>quạt cây</a:t>
            </a:r>
          </a:p>
        </p:txBody>
      </p:sp>
      <p:sp>
        <p:nvSpPr>
          <p:cNvPr id="35847" name="Rectangle 6"/>
          <p:cNvSpPr>
            <a:spLocks noChangeArrowheads="1"/>
          </p:cNvSpPr>
          <p:nvPr/>
        </p:nvSpPr>
        <p:spPr bwMode="auto">
          <a:xfrm>
            <a:off x="11582400" y="8572500"/>
            <a:ext cx="4572000" cy="685800"/>
          </a:xfrm>
          <a:prstGeom prst="rect">
            <a:avLst/>
          </a:prstGeom>
          <a:solidFill>
            <a:schemeClr val="accent1"/>
          </a:solidFill>
          <a:ln w="9525">
            <a:solidFill>
              <a:schemeClr val="tx1"/>
            </a:solidFill>
            <a:miter lim="800000"/>
            <a:headEnd/>
            <a:tailEnd/>
          </a:ln>
        </p:spPr>
        <p:txBody>
          <a:bodyPr wrap="none" lIns="163284" tIns="81642" rIns="163284" bIns="81642" anchor="ctr"/>
          <a:lstStyle/>
          <a:p>
            <a:pPr algn="ctr" eaLnBrk="0" hangingPunct="0"/>
            <a:r>
              <a:rPr lang="en-US" sz="4300"/>
              <a:t>quạt treo tường</a:t>
            </a:r>
          </a:p>
        </p:txBody>
      </p:sp>
      <p:pic>
        <p:nvPicPr>
          <p:cNvPr id="35848" name="Picture 8" descr="images (12)"/>
          <p:cNvPicPr>
            <a:picLocks noChangeAspect="1" noChangeArrowheads="1"/>
          </p:cNvPicPr>
          <p:nvPr/>
        </p:nvPicPr>
        <p:blipFill>
          <a:blip r:embed="rId3"/>
          <a:srcRect/>
          <a:stretch>
            <a:fillRect/>
          </a:stretch>
        </p:blipFill>
        <p:spPr bwMode="auto">
          <a:xfrm>
            <a:off x="11734800" y="2743200"/>
            <a:ext cx="5486400" cy="4343400"/>
          </a:xfrm>
          <a:prstGeom prst="rect">
            <a:avLst/>
          </a:prstGeom>
          <a:noFill/>
          <a:ln w="9525">
            <a:noFill/>
            <a:miter lim="800000"/>
            <a:headEnd/>
            <a:tailEnd/>
          </a:ln>
        </p:spPr>
      </p:pic>
      <p:pic>
        <p:nvPicPr>
          <p:cNvPr id="35849" name="Picture 9" descr="images (11)"/>
          <p:cNvPicPr>
            <a:picLocks noChangeAspect="1" noChangeArrowheads="1"/>
          </p:cNvPicPr>
          <p:nvPr/>
        </p:nvPicPr>
        <p:blipFill>
          <a:blip r:embed="rId4"/>
          <a:srcRect/>
          <a:stretch>
            <a:fillRect/>
          </a:stretch>
        </p:blipFill>
        <p:spPr bwMode="auto">
          <a:xfrm>
            <a:off x="1219200" y="3429001"/>
            <a:ext cx="5486400" cy="3864770"/>
          </a:xfrm>
          <a:prstGeom prst="rect">
            <a:avLst/>
          </a:prstGeom>
          <a:noFill/>
          <a:ln w="9525">
            <a:noFill/>
            <a:miter lim="800000"/>
            <a:headEnd/>
            <a:tailEnd/>
          </a:ln>
        </p:spPr>
      </p:pic>
      <p:pic>
        <p:nvPicPr>
          <p:cNvPr id="35850" name="Picture 11" descr="download (3)"/>
          <p:cNvPicPr>
            <a:picLocks noChangeAspect="1" noChangeArrowheads="1"/>
          </p:cNvPicPr>
          <p:nvPr/>
        </p:nvPicPr>
        <p:blipFill>
          <a:blip r:embed="rId5"/>
          <a:srcRect/>
          <a:stretch>
            <a:fillRect/>
          </a:stretch>
        </p:blipFill>
        <p:spPr bwMode="auto">
          <a:xfrm>
            <a:off x="7315200" y="3429001"/>
            <a:ext cx="5029200" cy="400764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descr="muaban"/>
          <p:cNvPicPr>
            <a:picLocks noChangeAspect="1" noChangeArrowheads="1"/>
          </p:cNvPicPr>
          <p:nvPr/>
        </p:nvPicPr>
        <p:blipFill>
          <a:blip r:embed="rId3"/>
          <a:srcRect t="9599" r="29236" b="24800"/>
          <a:stretch>
            <a:fillRect/>
          </a:stretch>
        </p:blipFill>
        <p:spPr bwMode="auto">
          <a:xfrm>
            <a:off x="0" y="0"/>
            <a:ext cx="18288000" cy="10287000"/>
          </a:xfrm>
          <a:prstGeom prst="rect">
            <a:avLst/>
          </a:prstGeom>
          <a:noFill/>
          <a:ln w="9525">
            <a:noFill/>
            <a:miter lim="800000"/>
            <a:headEnd/>
            <a:tailEnd/>
          </a:ln>
        </p:spPr>
      </p:pic>
      <p:sp>
        <p:nvSpPr>
          <p:cNvPr id="211974" name="Text Box 6"/>
          <p:cNvSpPr txBox="1">
            <a:spLocks noChangeArrowheads="1"/>
          </p:cNvSpPr>
          <p:nvPr/>
        </p:nvSpPr>
        <p:spPr bwMode="auto">
          <a:xfrm>
            <a:off x="0" y="6638926"/>
            <a:ext cx="18288000" cy="934320"/>
          </a:xfrm>
          <a:prstGeom prst="rect">
            <a:avLst/>
          </a:prstGeom>
          <a:noFill/>
          <a:ln w="9525">
            <a:noFill/>
            <a:miter lim="800000"/>
            <a:headEnd/>
            <a:tailEnd/>
          </a:ln>
        </p:spPr>
        <p:txBody>
          <a:bodyPr lIns="163284" tIns="81642" rIns="163284" bIns="81642">
            <a:spAutoFit/>
          </a:bodyPr>
          <a:lstStyle/>
          <a:p>
            <a:pPr>
              <a:tabLst>
                <a:tab pos="314664" algn="l"/>
              </a:tabLst>
            </a:pPr>
            <a:r>
              <a:rPr lang="en-US" sz="5000">
                <a:latin typeface="VNI-Times" pitchFamily="2" charset="0"/>
              </a:rPr>
              <a:t>	</a:t>
            </a:r>
            <a:r>
              <a:rPr lang="en-US" sz="5000" smtClean="0">
                <a:latin typeface="VNI-Times" pitchFamily="2" charset="0"/>
              </a:rPr>
              <a:t>-.</a:t>
            </a:r>
            <a:endParaRPr lang="vi-VN" sz="5000">
              <a:latin typeface="VNI-Times"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grpId="0" nodeType="clickEffect">
                                  <p:stCondLst>
                                    <p:cond delay="0"/>
                                  </p:stCondLst>
                                  <p:childTnLst>
                                    <p:set>
                                      <p:cBhvr>
                                        <p:cTn id="11" dur="1" fill="hold">
                                          <p:stCondLst>
                                            <p:cond delay="0"/>
                                          </p:stCondLst>
                                        </p:cTn>
                                        <p:tgtEl>
                                          <p:spTgt spid="211974"/>
                                        </p:tgtEl>
                                        <p:attrNameLst>
                                          <p:attrName>style.visibility</p:attrName>
                                        </p:attrNameLst>
                                      </p:cBhvr>
                                      <p:to>
                                        <p:strVal val="visible"/>
                                      </p:to>
                                    </p:set>
                                    <p:anim calcmode="lin" valueType="num">
                                      <p:cBhvr>
                                        <p:cTn id="12" dur="1000" fill="hold"/>
                                        <p:tgtEl>
                                          <p:spTgt spid="21197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211974"/>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211974"/>
                                        </p:tgtEl>
                                        <p:attrNameLst>
                                          <p:attrName>ppt_y</p:attrName>
                                        </p:attrNameLst>
                                      </p:cBhvr>
                                      <p:tavLst>
                                        <p:tav tm="0">
                                          <p:val>
                                            <p:strVal val="#ppt_y"/>
                                          </p:val>
                                        </p:tav>
                                        <p:tav tm="100000">
                                          <p:val>
                                            <p:strVal val="#ppt_y"/>
                                          </p:val>
                                        </p:tav>
                                      </p:tavLst>
                                    </p:anim>
                                    <p:animEffect transition="in" filter="fade">
                                      <p:cBhvr>
                                        <p:cTn id="15" dur="1000"/>
                                        <p:tgtEl>
                                          <p:spTgt spid="21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28303" y="137809"/>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738158" y="8426107"/>
            <a:ext cx="1777174" cy="1426182"/>
          </a:xfrm>
          <a:prstGeom prst="rect">
            <a:avLst/>
          </a:prstGeom>
        </p:spPr>
      </p:pic>
      <p:pic>
        <p:nvPicPr>
          <p:cNvPr id="7" name="Picture 7"/>
          <p:cNvPicPr>
            <a:picLocks noChangeAspect="1"/>
          </p:cNvPicPr>
          <p:nvPr/>
        </p:nvPicPr>
        <p:blipFill>
          <a:blip r:embed="rId4"/>
          <a:srcRect/>
          <a:stretch>
            <a:fillRect/>
          </a:stretch>
        </p:blipFill>
        <p:spPr>
          <a:xfrm>
            <a:off x="14935200" y="8309797"/>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6823680" y="7566119"/>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5586306" y="6057900"/>
            <a:ext cx="1474549" cy="1526053"/>
          </a:xfrm>
          <a:prstGeom prst="rect">
            <a:avLst/>
          </a:prstGeom>
        </p:spPr>
      </p:pic>
      <p:sp>
        <p:nvSpPr>
          <p:cNvPr id="3" name="Rectangle 2"/>
          <p:cNvSpPr/>
          <p:nvPr/>
        </p:nvSpPr>
        <p:spPr>
          <a:xfrm>
            <a:off x="2643143" y="785782"/>
            <a:ext cx="14287600" cy="8186857"/>
          </a:xfrm>
          <a:prstGeom prst="rect">
            <a:avLst/>
          </a:prstGeom>
        </p:spPr>
        <p:txBody>
          <a:bodyPr wrap="square">
            <a:spAutoFit/>
          </a:bodyPr>
          <a:lstStyle/>
          <a:p>
            <a:pPr marL="571500" indent="-571500" algn="just">
              <a:lnSpc>
                <a:spcPct val="150000"/>
              </a:lnSpc>
              <a:spcBef>
                <a:spcPts val="300"/>
              </a:spcBef>
              <a:spcAft>
                <a:spcPts val="300"/>
              </a:spcAft>
            </a:pPr>
            <a:r>
              <a:rPr lang="nl-NL" sz="3600" dirty="0">
                <a:solidFill>
                  <a:srgbClr val="000000"/>
                </a:solidFill>
                <a:latin typeface="Arial" panose="020B0604020202020204" pitchFamily="34" charset="0"/>
                <a:ea typeface="Calibri" panose="020F0502020204030204" pitchFamily="34" charset="0"/>
                <a:cs typeface="Arial" panose="020B0604020202020204" pitchFamily="34" charset="0"/>
              </a:rPr>
              <a:t>Hai là, </a:t>
            </a:r>
            <a:r>
              <a:rPr lang="nl-NL" sz="3600" dirty="0">
                <a:solidFill>
                  <a:srgbClr val="FF0000"/>
                </a:solidFill>
                <a:latin typeface="Arial" panose="020B0604020202020204" pitchFamily="34" charset="0"/>
                <a:ea typeface="Calibri" panose="020F0502020204030204" pitchFamily="34" charset="0"/>
                <a:cs typeface="Arial" panose="020B0604020202020204" pitchFamily="34" charset="0"/>
              </a:rPr>
              <a:t>cung cấp thông tin </a:t>
            </a:r>
            <a:r>
              <a:rPr lang="nl-NL" sz="3600" dirty="0">
                <a:solidFill>
                  <a:srgbClr val="000000"/>
                </a:solidFill>
                <a:latin typeface="Arial" panose="020B0604020202020204" pitchFamily="34" charset="0"/>
                <a:ea typeface="Calibri" panose="020F0502020204030204" pitchFamily="34" charset="0"/>
                <a:cs typeface="Arial" panose="020B0604020202020204" pitchFamily="34" charset="0"/>
              </a:rPr>
              <a:t>cho các chủ thể </a:t>
            </a: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kinh </a:t>
            </a: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giả cả</a:t>
            </a:r>
          </a:p>
          <a:p>
            <a:pPr marL="571500" indent="-571500" algn="just">
              <a:lnSpc>
                <a:spcPct val="150000"/>
              </a:lnSpc>
              <a:spcBef>
                <a:spcPts val="300"/>
              </a:spcBef>
              <a:spcAft>
                <a:spcPts val="300"/>
              </a:spcAft>
              <a:buFont typeface="Arial" panose="020B0604020202020204" pitchFamily="34" charset="0"/>
              <a:buChar char="•"/>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số lượng </a:t>
            </a:r>
          </a:p>
          <a:p>
            <a:pPr marL="571500" indent="-571500" algn="just">
              <a:lnSpc>
                <a:spcPct val="150000"/>
              </a:lnSpc>
              <a:spcBef>
                <a:spcPts val="300"/>
              </a:spcBef>
              <a:spcAft>
                <a:spcPts val="300"/>
              </a:spcAft>
              <a:buFont typeface="Arial" panose="020B0604020202020204" pitchFamily="34" charset="0"/>
              <a:buChar char="•"/>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chất lượng</a:t>
            </a: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Cung cầu</a:t>
            </a:r>
          </a:p>
          <a:p>
            <a:pPr marL="571500" indent="-571500" algn="just">
              <a:lnSpc>
                <a:spcPct val="150000"/>
              </a:lnSpc>
              <a:spcBef>
                <a:spcPts val="300"/>
              </a:spcBef>
              <a:spcAft>
                <a:spcPts val="300"/>
              </a:spcAft>
              <a:buFont typeface="Arial" panose="020B0604020202020204" pitchFamily="34" charset="0"/>
              <a:buChar char="•"/>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Cơ cấu</a:t>
            </a:r>
          </a:p>
          <a:p>
            <a:pPr marL="571500" indent="-571500" algn="just">
              <a:lnSpc>
                <a:spcPct val="150000"/>
              </a:lnSpc>
              <a:spcBef>
                <a:spcPts val="300"/>
              </a:spcBef>
              <a:spcAft>
                <a:spcPts val="300"/>
              </a:spcAft>
              <a:buFont typeface="Arial" panose="020B0604020202020204" pitchFamily="34" charset="0"/>
              <a:buChar char="•"/>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Chủng loại.....</a:t>
            </a:r>
          </a:p>
          <a:p>
            <a:pPr marL="571500" indent="-571500" algn="just">
              <a:lnSpc>
                <a:spcPct val="150000"/>
              </a:lnSpc>
              <a:spcBef>
                <a:spcPts val="300"/>
              </a:spcBef>
              <a:spcAft>
                <a:spcPts val="300"/>
              </a:spcAft>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Người bán đưa ra quyết định kịp thời để thu được nhiều lợi nhuận</a:t>
            </a:r>
            <a:endPar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pPr>
            <a:r>
              <a:rPr lang="nl-NL" sz="3600" smtClean="0">
                <a:solidFill>
                  <a:srgbClr val="000000"/>
                </a:solidFill>
                <a:latin typeface="Arial" panose="020B0604020202020204" pitchFamily="34" charset="0"/>
                <a:ea typeface="Calibri" panose="020F0502020204030204" pitchFamily="34" charset="0"/>
                <a:cs typeface="Arial" panose="020B0604020202020204" pitchFamily="34" charset="0"/>
              </a:rPr>
              <a:t>Người mua điều chỉnh việc mua của mình sao cho có lợi</a:t>
            </a:r>
          </a:p>
        </p:txBody>
      </p:sp>
    </p:spTree>
    <p:extLst>
      <p:ext uri="{BB962C8B-B14F-4D97-AF65-F5344CB8AC3E}">
        <p14:creationId xmlns:p14="http://schemas.microsoft.com/office/powerpoint/2010/main" xmlns="" val="1750852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71506" y="642906"/>
            <a:ext cx="15787798" cy="857256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itchFamily="18" charset="0"/>
                <a:cs typeface="Times New Roman" pitchFamily="18" charset="0"/>
              </a:rPr>
              <a:t>Ví dụ 1: ngày thường không có sự biến động của thời tiết thì giá cá ngoài chợ khoảng 10 nghìn/con, nhưng hôm nay do có bão nên cá ngoài chợ khan hiếm dựa vào thông tin này người bán cá có thể tăng giá cá lên 15-20 nghìn/ con để kiếm lợi còn người mua họ có thể giảm mua cá hoặc chuyển sang mua mặt hàng khác sao cho có lợi trong việc chi tiêu của mình</a:t>
            </a:r>
          </a:p>
          <a:p>
            <a:pPr algn="ctr"/>
            <a:endParaRPr lang="en-US" sz="3600" smtClean="0">
              <a:latin typeface="Times New Roman" pitchFamily="18" charset="0"/>
              <a:cs typeface="Times New Roman" pitchFamily="18" charset="0"/>
            </a:endParaRPr>
          </a:p>
          <a:p>
            <a:pPr algn="ctr"/>
            <a:r>
              <a:rPr lang="en-US" sz="3600" smtClean="0">
                <a:latin typeface="Times New Roman" pitchFamily="18" charset="0"/>
                <a:cs typeface="Times New Roman" pitchFamily="18" charset="0"/>
              </a:rPr>
              <a:t>Ví dụ 2: bình thường tại chợ X có 2 người bán bắp và giá mỗi cái bắp là 2 nghìn nhưng hôm nay chỉ có 1 người bán, nên người bán bắp họ quyết định bán </a:t>
            </a:r>
            <a:r>
              <a:rPr lang="en-US" sz="3600" smtClean="0">
                <a:latin typeface="Times New Roman" pitchFamily="18" charset="0"/>
                <a:cs typeface="Times New Roman" pitchFamily="18" charset="0"/>
              </a:rPr>
              <a:t>3 nghìn/1 </a:t>
            </a:r>
            <a:r>
              <a:rPr lang="en-US" sz="3600" smtClean="0">
                <a:latin typeface="Times New Roman" pitchFamily="18" charset="0"/>
                <a:cs typeface="Times New Roman" pitchFamily="18" charset="0"/>
              </a:rPr>
              <a:t>cái để thu lợi nhuận, còn người mua họ có thể mua hoặc chuyển sang mua cái khác</a:t>
            </a:r>
            <a:endParaRPr lang="en-US" sz="360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amond(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amond(in)">
                                      <p:cBhvr>
                                        <p:cTn id="12"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10081898">
            <a:off x="569316" y="8713073"/>
            <a:ext cx="1777174" cy="1426182"/>
          </a:xfrm>
          <a:prstGeom prst="rect">
            <a:avLst/>
          </a:prstGeom>
        </p:spPr>
      </p:pic>
      <p:pic>
        <p:nvPicPr>
          <p:cNvPr id="7" name="Picture 7"/>
          <p:cNvPicPr>
            <a:picLocks noChangeAspect="1"/>
          </p:cNvPicPr>
          <p:nvPr/>
        </p:nvPicPr>
        <p:blipFill>
          <a:blip r:embed="rId3"/>
          <a:srcRect/>
          <a:stretch>
            <a:fillRect/>
          </a:stretch>
        </p:blipFill>
        <p:spPr>
          <a:xfrm>
            <a:off x="15163800" y="8462197"/>
            <a:ext cx="1522477" cy="1520574"/>
          </a:xfrm>
          <a:prstGeom prst="rect">
            <a:avLst/>
          </a:prstGeom>
        </p:spPr>
      </p:pic>
      <p:pic>
        <p:nvPicPr>
          <p:cNvPr id="8" name="Picture 8"/>
          <p:cNvPicPr>
            <a:picLocks noChangeAspect="1"/>
          </p:cNvPicPr>
          <p:nvPr/>
        </p:nvPicPr>
        <p:blipFill>
          <a:blip r:embed="rId4" cstate="print"/>
          <a:srcRect/>
          <a:stretch>
            <a:fillRect/>
          </a:stretch>
        </p:blipFill>
        <p:spPr>
          <a:xfrm>
            <a:off x="17052280" y="7718519"/>
            <a:ext cx="1325394" cy="1244214"/>
          </a:xfrm>
          <a:prstGeom prst="rect">
            <a:avLst/>
          </a:prstGeom>
        </p:spPr>
      </p:pic>
      <p:pic>
        <p:nvPicPr>
          <p:cNvPr id="9" name="Picture 9"/>
          <p:cNvPicPr>
            <a:picLocks noChangeAspect="1"/>
          </p:cNvPicPr>
          <p:nvPr/>
        </p:nvPicPr>
        <p:blipFill>
          <a:blip r:embed="rId5" cstate="print"/>
          <a:srcRect/>
          <a:stretch>
            <a:fillRect/>
          </a:stretch>
        </p:blipFill>
        <p:spPr>
          <a:xfrm>
            <a:off x="15814906" y="6210300"/>
            <a:ext cx="1474549" cy="1526053"/>
          </a:xfrm>
          <a:prstGeom prst="rect">
            <a:avLst/>
          </a:prstGeom>
        </p:spPr>
      </p:pic>
      <p:sp>
        <p:nvSpPr>
          <p:cNvPr id="10" name="Rectangle 9"/>
          <p:cNvSpPr/>
          <p:nvPr/>
        </p:nvSpPr>
        <p:spPr>
          <a:xfrm>
            <a:off x="1285820" y="571468"/>
            <a:ext cx="16216426" cy="9202519"/>
          </a:xfrm>
          <a:prstGeom prst="rect">
            <a:avLst/>
          </a:prstGeom>
        </p:spPr>
        <p:txBody>
          <a:bodyPr wrap="square">
            <a:spAutoFit/>
          </a:bodyPr>
          <a:lstStyle/>
          <a:p>
            <a:pPr marL="571500" indent="-571500" algn="just">
              <a:lnSpc>
                <a:spcPct val="150000"/>
              </a:lnSpc>
            </a:pPr>
            <a:r>
              <a:rPr lang="nl-NL" sz="3200" dirty="0" smtClean="0">
                <a:solidFill>
                  <a:srgbClr val="000000"/>
                </a:solidFill>
                <a:latin typeface="Times New Roman" pitchFamily="18" charset="0"/>
                <a:ea typeface="Calibri" panose="020F0502020204030204" pitchFamily="34" charset="0"/>
                <a:cs typeface="Times New Roman" pitchFamily="18" charset="0"/>
              </a:rPr>
              <a:t>Ba </a:t>
            </a:r>
            <a:r>
              <a:rPr lang="nl-NL" sz="3200" dirty="0">
                <a:solidFill>
                  <a:srgbClr val="000000"/>
                </a:solidFill>
                <a:latin typeface="Times New Roman" pitchFamily="18" charset="0"/>
                <a:ea typeface="Calibri" panose="020F0502020204030204" pitchFamily="34" charset="0"/>
                <a:cs typeface="Times New Roman" pitchFamily="18" charset="0"/>
              </a:rPr>
              <a:t>là, kích thích và điều tiết hoạt động sản xuất </a:t>
            </a:r>
            <a:r>
              <a:rPr lang="nl-NL" sz="3200">
                <a:solidFill>
                  <a:srgbClr val="000000"/>
                </a:solidFill>
                <a:latin typeface="Times New Roman" pitchFamily="18" charset="0"/>
                <a:ea typeface="Calibri" panose="020F0502020204030204" pitchFamily="34" charset="0"/>
                <a:cs typeface="Times New Roman" pitchFamily="18" charset="0"/>
              </a:rPr>
              <a:t>và </a:t>
            </a:r>
            <a:r>
              <a:rPr lang="nl-NL" sz="3200" smtClean="0">
                <a:solidFill>
                  <a:srgbClr val="000000"/>
                </a:solidFill>
                <a:latin typeface="Times New Roman" pitchFamily="18" charset="0"/>
                <a:ea typeface="Calibri" panose="020F0502020204030204" pitchFamily="34" charset="0"/>
                <a:cs typeface="Times New Roman" pitchFamily="18" charset="0"/>
              </a:rPr>
              <a:t>tiêu dùng</a:t>
            </a:r>
          </a:p>
          <a:p>
            <a:pPr marL="571500" indent="-571500" algn="just">
              <a:lnSpc>
                <a:spcPct val="150000"/>
              </a:lnSpc>
            </a:pPr>
            <a:r>
              <a:rPr lang="nl-NL" sz="3200" smtClean="0">
                <a:solidFill>
                  <a:srgbClr val="000000"/>
                </a:solidFill>
                <a:latin typeface="Times New Roman" pitchFamily="18" charset="0"/>
                <a:ea typeface="Calibri" panose="020F0502020204030204" pitchFamily="34" charset="0"/>
                <a:cs typeface="Times New Roman" pitchFamily="18" charset="0"/>
              </a:rPr>
              <a:t>Đối với người sản xuất </a:t>
            </a:r>
            <a:r>
              <a:rPr lang="nl-NL" sz="3200" smtClean="0">
                <a:solidFill>
                  <a:srgbClr val="000000"/>
                </a:solidFill>
                <a:latin typeface="Times New Roman" pitchFamily="18" charset="0"/>
                <a:ea typeface="Calibri" panose="020F0502020204030204" pitchFamily="34" charset="0"/>
                <a:cs typeface="Times New Roman" pitchFamily="18" charset="0"/>
              </a:rPr>
              <a:t>:</a:t>
            </a:r>
          </a:p>
          <a:p>
            <a:pPr marL="571500" indent="-571500" algn="just">
              <a:lnSpc>
                <a:spcPct val="150000"/>
              </a:lnSpc>
              <a:buFont typeface="Wingdings" pitchFamily="2" charset="2"/>
              <a:buChar char="Ø"/>
            </a:pPr>
            <a:r>
              <a:rPr lang="nl-NL" sz="3200" smtClean="0">
                <a:solidFill>
                  <a:srgbClr val="000000"/>
                </a:solidFill>
                <a:latin typeface="Times New Roman" pitchFamily="18" charset="0"/>
                <a:ea typeface="Calibri" panose="020F0502020204030204" pitchFamily="34" charset="0"/>
                <a:cs typeface="Times New Roman" pitchFamily="18" charset="0"/>
              </a:rPr>
              <a:t>Nếu giá </a:t>
            </a:r>
            <a:r>
              <a:rPr lang="nl-NL" sz="3200" smtClean="0">
                <a:solidFill>
                  <a:srgbClr val="000000"/>
                </a:solidFill>
                <a:latin typeface="Times New Roman" pitchFamily="18" charset="0"/>
                <a:ea typeface="Calibri" panose="020F0502020204030204" pitchFamily="34" charset="0"/>
                <a:cs typeface="Times New Roman" pitchFamily="18" charset="0"/>
              </a:rPr>
              <a:t>cao thì người sản xuất mở rộng quy mô </a:t>
            </a:r>
            <a:r>
              <a:rPr lang="nl-NL" sz="3200" smtClean="0">
                <a:solidFill>
                  <a:srgbClr val="000000"/>
                </a:solidFill>
                <a:latin typeface="Times New Roman" pitchFamily="18" charset="0"/>
                <a:ea typeface="Calibri" panose="020F0502020204030204" pitchFamily="34" charset="0"/>
                <a:cs typeface="Times New Roman" pitchFamily="18" charset="0"/>
              </a:rPr>
              <a:t> </a:t>
            </a:r>
          </a:p>
          <a:p>
            <a:pPr marL="571500" indent="-571500" algn="just">
              <a:lnSpc>
                <a:spcPct val="150000"/>
              </a:lnSpc>
              <a:buFont typeface="Wingdings" pitchFamily="2" charset="2"/>
              <a:buChar char="Ø"/>
            </a:pPr>
            <a:r>
              <a:rPr lang="nl-NL" sz="3200" smtClean="0">
                <a:solidFill>
                  <a:srgbClr val="000000"/>
                </a:solidFill>
                <a:latin typeface="Times New Roman" pitchFamily="18" charset="0"/>
                <a:ea typeface="Calibri" panose="020F0502020204030204" pitchFamily="34" charset="0"/>
                <a:cs typeface="Times New Roman" pitchFamily="18" charset="0"/>
              </a:rPr>
              <a:t>Nếu giá </a:t>
            </a:r>
            <a:r>
              <a:rPr lang="nl-NL" sz="3200" smtClean="0">
                <a:solidFill>
                  <a:srgbClr val="000000"/>
                </a:solidFill>
                <a:latin typeface="Times New Roman" pitchFamily="18" charset="0"/>
                <a:ea typeface="Calibri" panose="020F0502020204030204" pitchFamily="34" charset="0"/>
                <a:cs typeface="Times New Roman" pitchFamily="18" charset="0"/>
              </a:rPr>
              <a:t>thấp thì thu hẹp quy mô sản xuất hoặc chuyển sang kinh doanh mặt hàng khác</a:t>
            </a:r>
          </a:p>
          <a:p>
            <a:pPr marL="571500" indent="-571500" algn="just">
              <a:lnSpc>
                <a:spcPct val="150000"/>
              </a:lnSpc>
            </a:pPr>
            <a:r>
              <a:rPr lang="nl-NL" sz="3200" smtClean="0">
                <a:solidFill>
                  <a:srgbClr val="000000"/>
                </a:solidFill>
                <a:latin typeface="Times New Roman" pitchFamily="18" charset="0"/>
                <a:ea typeface="Calibri" panose="020F0502020204030204" pitchFamily="34" charset="0"/>
                <a:cs typeface="Times New Roman" pitchFamily="18" charset="0"/>
              </a:rPr>
              <a:t>Đối với người tiêu </a:t>
            </a:r>
            <a:r>
              <a:rPr lang="nl-NL" sz="3200" smtClean="0">
                <a:solidFill>
                  <a:srgbClr val="000000"/>
                </a:solidFill>
                <a:latin typeface="Times New Roman" pitchFamily="18" charset="0"/>
                <a:ea typeface="Calibri" panose="020F0502020204030204" pitchFamily="34" charset="0"/>
                <a:cs typeface="Times New Roman" pitchFamily="18" charset="0"/>
              </a:rPr>
              <a:t>dùng:</a:t>
            </a:r>
          </a:p>
          <a:p>
            <a:pPr marL="571500" indent="-571500" algn="just">
              <a:lnSpc>
                <a:spcPct val="150000"/>
              </a:lnSpc>
              <a:buFont typeface="Wingdings" pitchFamily="2" charset="2"/>
              <a:buChar char="Ø"/>
            </a:pPr>
            <a:r>
              <a:rPr lang="nl-NL" sz="3200" smtClean="0">
                <a:solidFill>
                  <a:srgbClr val="000000"/>
                </a:solidFill>
                <a:latin typeface="Times New Roman" pitchFamily="18" charset="0"/>
                <a:ea typeface="Calibri" panose="020F0502020204030204" pitchFamily="34" charset="0"/>
                <a:cs typeface="Times New Roman" pitchFamily="18" charset="0"/>
              </a:rPr>
              <a:t>Nếu giá </a:t>
            </a:r>
            <a:r>
              <a:rPr lang="nl-NL" sz="3200" smtClean="0">
                <a:solidFill>
                  <a:srgbClr val="000000"/>
                </a:solidFill>
                <a:latin typeface="Times New Roman" pitchFamily="18" charset="0"/>
                <a:ea typeface="Calibri" panose="020F0502020204030204" pitchFamily="34" charset="0"/>
                <a:cs typeface="Times New Roman" pitchFamily="18" charset="0"/>
              </a:rPr>
              <a:t>cao thì họ giảm sức </a:t>
            </a:r>
            <a:r>
              <a:rPr lang="nl-NL" sz="3200" smtClean="0">
                <a:solidFill>
                  <a:srgbClr val="000000"/>
                </a:solidFill>
                <a:latin typeface="Times New Roman" pitchFamily="18" charset="0"/>
                <a:ea typeface="Calibri" panose="020F0502020204030204" pitchFamily="34" charset="0"/>
                <a:cs typeface="Times New Roman" pitchFamily="18" charset="0"/>
              </a:rPr>
              <a:t>mua hoặc chuyển sang mua những mặt hàng khác.</a:t>
            </a:r>
          </a:p>
          <a:p>
            <a:pPr marL="571500" indent="-571500" algn="just">
              <a:lnSpc>
                <a:spcPct val="150000"/>
              </a:lnSpc>
              <a:buFont typeface="Wingdings" pitchFamily="2" charset="2"/>
              <a:buChar char="Ø"/>
            </a:pPr>
            <a:r>
              <a:rPr lang="nl-NL" sz="3200" smtClean="0">
                <a:solidFill>
                  <a:srgbClr val="000000"/>
                </a:solidFill>
                <a:latin typeface="Times New Roman" pitchFamily="18" charset="0"/>
                <a:ea typeface="Calibri" panose="020F0502020204030204" pitchFamily="34" charset="0"/>
                <a:cs typeface="Times New Roman" pitchFamily="18" charset="0"/>
              </a:rPr>
              <a:t>Nếu giá thấp </a:t>
            </a:r>
            <a:r>
              <a:rPr lang="nl-NL" sz="3200" smtClean="0">
                <a:solidFill>
                  <a:srgbClr val="000000"/>
                </a:solidFill>
                <a:latin typeface="Times New Roman" pitchFamily="18" charset="0"/>
                <a:ea typeface="Calibri" panose="020F0502020204030204" pitchFamily="34" charset="0"/>
                <a:cs typeface="Times New Roman" pitchFamily="18" charset="0"/>
              </a:rPr>
              <a:t>thì họ tăng sức mua</a:t>
            </a:r>
          </a:p>
          <a:p>
            <a:pPr eaLnBrk="0" hangingPunct="0">
              <a:tabLst>
                <a:tab pos="571500" algn="l"/>
              </a:tabLst>
            </a:pPr>
            <a:r>
              <a:rPr lang="nl-NL" sz="3200" smtClean="0">
                <a:solidFill>
                  <a:srgbClr val="000000"/>
                </a:solidFill>
                <a:latin typeface="Times New Roman" pitchFamily="18" charset="0"/>
                <a:cs typeface="Times New Roman" pitchFamily="18" charset="0"/>
              </a:rPr>
              <a:t>Ví dụ:  </a:t>
            </a:r>
          </a:p>
          <a:p>
            <a:pPr eaLnBrk="0" hangingPunct="0">
              <a:tabLst>
                <a:tab pos="571500" algn="l"/>
              </a:tabLst>
            </a:pPr>
            <a:r>
              <a:rPr lang="en-US" sz="3200" smtClean="0">
                <a:solidFill>
                  <a:srgbClr val="FF0000"/>
                </a:solidFill>
                <a:latin typeface="Times New Roman" pitchFamily="18" charset="0"/>
                <a:cs typeface="Times New Roman" pitchFamily="18" charset="0"/>
              </a:rPr>
              <a:t>+ Người sản xuất bánh Trung Thu:</a:t>
            </a:r>
          </a:p>
          <a:p>
            <a:pPr eaLnBrk="0" hangingPunct="0">
              <a:tabLst>
                <a:tab pos="571500" algn="l"/>
              </a:tabLst>
            </a:pPr>
            <a:r>
              <a:rPr lang="en-US" sz="3200" smtClean="0">
                <a:solidFill>
                  <a:srgbClr val="FF0000"/>
                </a:solidFill>
                <a:latin typeface="Times New Roman" pitchFamily="18" charset="0"/>
                <a:cs typeface="Times New Roman" pitchFamily="18" charset="0"/>
              </a:rPr>
              <a:t>	</a:t>
            </a:r>
            <a:r>
              <a:rPr lang="en-US" sz="3200" smtClean="0">
                <a:solidFill>
                  <a:srgbClr val="FF0000"/>
                </a:solidFill>
                <a:latin typeface="Times New Roman" pitchFamily="18" charset="0"/>
                <a:cs typeface="Times New Roman" pitchFamily="18" charset="0"/>
              </a:rPr>
              <a:t> </a:t>
            </a:r>
            <a:r>
              <a:rPr lang="en-US" sz="3200" smtClean="0">
                <a:solidFill>
                  <a:srgbClr val="FF0000"/>
                </a:solidFill>
                <a:latin typeface="Times New Roman" pitchFamily="18" charset="0"/>
                <a:cs typeface="Times New Roman" pitchFamily="18" charset="0"/>
              </a:rPr>
              <a:t>Giá cao  </a:t>
            </a:r>
            <a:r>
              <a:rPr lang="en-US" sz="3200" smtClean="0">
                <a:solidFill>
                  <a:srgbClr val="FF0000"/>
                </a:solidFill>
                <a:latin typeface="Times New Roman" pitchFamily="18" charset="0"/>
                <a:cs typeface="Times New Roman" pitchFamily="18" charset="0"/>
                <a:sym typeface="Wingdings" pitchFamily="2" charset="2"/>
              </a:rPr>
              <a:t></a:t>
            </a:r>
            <a:r>
              <a:rPr lang="en-US" sz="3200" smtClean="0">
                <a:solidFill>
                  <a:srgbClr val="FF0000"/>
                </a:solidFill>
                <a:latin typeface="Times New Roman" pitchFamily="18" charset="0"/>
                <a:cs typeface="Times New Roman" pitchFamily="18" charset="0"/>
              </a:rPr>
              <a:t> Sản xuất nhiều</a:t>
            </a:r>
            <a:endParaRPr lang="en-US" sz="3200" smtClean="0">
              <a:solidFill>
                <a:srgbClr val="FF0000"/>
              </a:solidFill>
              <a:latin typeface="Times New Roman" pitchFamily="18" charset="0"/>
              <a:cs typeface="Times New Roman" pitchFamily="18" charset="0"/>
              <a:sym typeface="Wingdings" pitchFamily="2" charset="2"/>
            </a:endParaRPr>
          </a:p>
          <a:p>
            <a:pPr eaLnBrk="0" hangingPunct="0">
              <a:tabLst>
                <a:tab pos="571500" algn="l"/>
              </a:tabLst>
            </a:pPr>
            <a:r>
              <a:rPr lang="en-US" sz="3200" smtClean="0">
                <a:solidFill>
                  <a:srgbClr val="FF0000"/>
                </a:solidFill>
                <a:latin typeface="Times New Roman" pitchFamily="18" charset="0"/>
                <a:cs typeface="Times New Roman" pitchFamily="18" charset="0"/>
                <a:sym typeface="Wingdings" pitchFamily="2" charset="2"/>
              </a:rPr>
              <a:t>	</a:t>
            </a:r>
            <a:r>
              <a:rPr lang="en-US" sz="3200" smtClean="0">
                <a:solidFill>
                  <a:srgbClr val="FF0000"/>
                </a:solidFill>
                <a:latin typeface="Times New Roman" pitchFamily="18" charset="0"/>
                <a:cs typeface="Times New Roman" pitchFamily="18" charset="0"/>
                <a:sym typeface="Wingdings" pitchFamily="2" charset="2"/>
              </a:rPr>
              <a:t>Giá </a:t>
            </a:r>
            <a:r>
              <a:rPr lang="en-US" sz="3200" smtClean="0">
                <a:solidFill>
                  <a:srgbClr val="FF0000"/>
                </a:solidFill>
                <a:latin typeface="Times New Roman" pitchFamily="18" charset="0"/>
                <a:cs typeface="Times New Roman" pitchFamily="18" charset="0"/>
                <a:sym typeface="Wingdings" pitchFamily="2" charset="2"/>
              </a:rPr>
              <a:t>thấp </a:t>
            </a:r>
            <a:r>
              <a:rPr lang="en-US" sz="3200" smtClean="0">
                <a:solidFill>
                  <a:srgbClr val="FF0000"/>
                </a:solidFill>
                <a:latin typeface="Times New Roman" pitchFamily="18" charset="0"/>
                <a:cs typeface="Times New Roman" pitchFamily="18" charset="0"/>
              </a:rPr>
              <a:t> Chuyển sang làm bánh bía hoặc sản xuất ít lại</a:t>
            </a:r>
          </a:p>
          <a:p>
            <a:pPr eaLnBrk="0" hangingPunct="0">
              <a:tabLst>
                <a:tab pos="571500" algn="l"/>
              </a:tabLst>
            </a:pPr>
            <a:endParaRPr lang="en-US" sz="3200" smtClean="0">
              <a:solidFill>
                <a:srgbClr val="FF0000"/>
              </a:solidFill>
              <a:latin typeface="Times New Roman" pitchFamily="18" charset="0"/>
              <a:cs typeface="Times New Roman" pitchFamily="18" charset="0"/>
              <a:sym typeface="Wingdings" pitchFamily="2" charset="2"/>
            </a:endParaRPr>
          </a:p>
          <a:p>
            <a:pPr eaLnBrk="0" hangingPunct="0">
              <a:tabLst>
                <a:tab pos="571500" algn="l"/>
              </a:tabLst>
            </a:pPr>
            <a:r>
              <a:rPr lang="en-US" sz="3200" smtClean="0">
                <a:solidFill>
                  <a:srgbClr val="FF0000"/>
                </a:solidFill>
                <a:latin typeface="Times New Roman" pitchFamily="18" charset="0"/>
                <a:cs typeface="Times New Roman" pitchFamily="18" charset="0"/>
                <a:sym typeface="Wingdings" pitchFamily="2" charset="2"/>
              </a:rPr>
              <a:t>+ Người tiêu dùng:</a:t>
            </a:r>
          </a:p>
          <a:p>
            <a:pPr eaLnBrk="0" hangingPunct="0">
              <a:tabLst>
                <a:tab pos="571500" algn="l"/>
              </a:tabLst>
            </a:pPr>
            <a:r>
              <a:rPr lang="en-US" sz="3200" smtClean="0">
                <a:solidFill>
                  <a:srgbClr val="FF0000"/>
                </a:solidFill>
                <a:latin typeface="Times New Roman" pitchFamily="18" charset="0"/>
                <a:cs typeface="Times New Roman" pitchFamily="18" charset="0"/>
                <a:sym typeface="Wingdings" pitchFamily="2" charset="2"/>
              </a:rPr>
              <a:t>	</a:t>
            </a:r>
            <a:r>
              <a:rPr lang="en-US" sz="3200" smtClean="0">
                <a:solidFill>
                  <a:srgbClr val="FF0000"/>
                </a:solidFill>
                <a:latin typeface="Times New Roman" pitchFamily="18" charset="0"/>
                <a:cs typeface="Times New Roman" pitchFamily="18" charset="0"/>
                <a:sym typeface="Wingdings" pitchFamily="2" charset="2"/>
              </a:rPr>
              <a:t>Nếu </a:t>
            </a:r>
            <a:r>
              <a:rPr lang="en-US" sz="3200" smtClean="0">
                <a:solidFill>
                  <a:srgbClr val="FF0000"/>
                </a:solidFill>
                <a:latin typeface="Times New Roman" pitchFamily="18" charset="0"/>
                <a:cs typeface="Times New Roman" pitchFamily="18" charset="0"/>
                <a:sym typeface="Wingdings" pitchFamily="2" charset="2"/>
              </a:rPr>
              <a:t>giá thịt cao thì ăn cá,…</a:t>
            </a:r>
          </a:p>
          <a:p>
            <a:pPr eaLnBrk="0" hangingPunct="0">
              <a:tabLst>
                <a:tab pos="571500" algn="l"/>
              </a:tabLst>
            </a:pPr>
            <a:r>
              <a:rPr lang="en-US" sz="3200" smtClean="0">
                <a:solidFill>
                  <a:srgbClr val="FF0000"/>
                </a:solidFill>
                <a:latin typeface="Times New Roman" pitchFamily="18" charset="0"/>
                <a:cs typeface="Times New Roman" pitchFamily="18" charset="0"/>
                <a:sym typeface="Wingdings" pitchFamily="2" charset="2"/>
              </a:rPr>
              <a:t>	</a:t>
            </a:r>
            <a:r>
              <a:rPr lang="en-US" sz="3200" smtClean="0">
                <a:solidFill>
                  <a:srgbClr val="FF0000"/>
                </a:solidFill>
                <a:latin typeface="Times New Roman" pitchFamily="18" charset="0"/>
                <a:cs typeface="Times New Roman" pitchFamily="18" charset="0"/>
                <a:sym typeface="Wingdings" pitchFamily="2" charset="2"/>
              </a:rPr>
              <a:t> </a:t>
            </a:r>
            <a:r>
              <a:rPr lang="en-US" sz="3200" smtClean="0">
                <a:solidFill>
                  <a:srgbClr val="FF0000"/>
                </a:solidFill>
                <a:latin typeface="Times New Roman" pitchFamily="18" charset="0"/>
                <a:cs typeface="Times New Roman" pitchFamily="18" charset="0"/>
                <a:sym typeface="Wingdings" pitchFamily="2" charset="2"/>
              </a:rPr>
              <a:t>Nếu giá thịt rẻ thì ăn thịt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317714841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amond(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amond(in)">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amond(in)">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diamond(in)">
                                      <p:cBhvr>
                                        <p:cTn id="22" dur="2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diamond(in)">
                                      <p:cBhvr>
                                        <p:cTn id="27" dur="20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diamond(in)">
                                      <p:cBhvr>
                                        <p:cTn id="32" dur="20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diamond(in)">
                                      <p:cBhvr>
                                        <p:cTn id="37" dur="2000"/>
                                        <p:tgtEl>
                                          <p:spTgt spid="10">
                                            <p:txEl>
                                              <p:pRg st="6" end="6"/>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diamond(in)">
                                      <p:cBhvr>
                                        <p:cTn id="40" dur="2000"/>
                                        <p:tgtEl>
                                          <p:spTgt spid="10">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10">
                                            <p:txEl>
                                              <p:pRg st="8" end="8"/>
                                            </p:txEl>
                                          </p:spTgt>
                                        </p:tgtEl>
                                        <p:attrNameLst>
                                          <p:attrName>style.visibility</p:attrName>
                                        </p:attrNameLst>
                                      </p:cBhvr>
                                      <p:to>
                                        <p:strVal val="visible"/>
                                      </p:to>
                                    </p:set>
                                    <p:animEffect transition="in" filter="diamond(in)">
                                      <p:cBhvr>
                                        <p:cTn id="45" dur="2000"/>
                                        <p:tgtEl>
                                          <p:spTgt spid="10">
                                            <p:txEl>
                                              <p:pRg st="8" end="8"/>
                                            </p:txEl>
                                          </p:spTgt>
                                        </p:tgtEl>
                                      </p:cBhvr>
                                    </p:animEffect>
                                  </p:childTnLst>
                                </p:cTn>
                              </p:par>
                              <p:par>
                                <p:cTn id="46" presetID="8" presetClass="entr" presetSubtype="16" fill="hold" nodeType="withEffect">
                                  <p:stCondLst>
                                    <p:cond delay="0"/>
                                  </p:stCondLst>
                                  <p:childTnLst>
                                    <p:set>
                                      <p:cBhvr>
                                        <p:cTn id="47" dur="1" fill="hold">
                                          <p:stCondLst>
                                            <p:cond delay="0"/>
                                          </p:stCondLst>
                                        </p:cTn>
                                        <p:tgtEl>
                                          <p:spTgt spid="10">
                                            <p:txEl>
                                              <p:pRg st="9" end="9"/>
                                            </p:txEl>
                                          </p:spTgt>
                                        </p:tgtEl>
                                        <p:attrNameLst>
                                          <p:attrName>style.visibility</p:attrName>
                                        </p:attrNameLst>
                                      </p:cBhvr>
                                      <p:to>
                                        <p:strVal val="visible"/>
                                      </p:to>
                                    </p:set>
                                    <p:animEffect transition="in" filter="diamond(in)">
                                      <p:cBhvr>
                                        <p:cTn id="48" dur="2000"/>
                                        <p:tgtEl>
                                          <p:spTgt spid="10">
                                            <p:txEl>
                                              <p:pRg st="9" end="9"/>
                                            </p:txEl>
                                          </p:spTgt>
                                        </p:tgtEl>
                                      </p:cBhvr>
                                    </p:animEffect>
                                  </p:childTnLst>
                                </p:cTn>
                              </p:par>
                              <p:par>
                                <p:cTn id="49" presetID="8" presetClass="entr" presetSubtype="16" fill="hold" nodeType="withEffect">
                                  <p:stCondLst>
                                    <p:cond delay="0"/>
                                  </p:stCondLst>
                                  <p:childTnLst>
                                    <p:set>
                                      <p:cBhvr>
                                        <p:cTn id="50" dur="1" fill="hold">
                                          <p:stCondLst>
                                            <p:cond delay="0"/>
                                          </p:stCondLst>
                                        </p:cTn>
                                        <p:tgtEl>
                                          <p:spTgt spid="10">
                                            <p:txEl>
                                              <p:pRg st="10" end="10"/>
                                            </p:txEl>
                                          </p:spTgt>
                                        </p:tgtEl>
                                        <p:attrNameLst>
                                          <p:attrName>style.visibility</p:attrName>
                                        </p:attrNameLst>
                                      </p:cBhvr>
                                      <p:to>
                                        <p:strVal val="visible"/>
                                      </p:to>
                                    </p:set>
                                    <p:animEffect transition="in" filter="diamond(in)">
                                      <p:cBhvr>
                                        <p:cTn id="51" dur="2000"/>
                                        <p:tgtEl>
                                          <p:spTgt spid="10">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10">
                                            <p:txEl>
                                              <p:pRg st="12" end="12"/>
                                            </p:txEl>
                                          </p:spTgt>
                                        </p:tgtEl>
                                        <p:attrNameLst>
                                          <p:attrName>style.visibility</p:attrName>
                                        </p:attrNameLst>
                                      </p:cBhvr>
                                      <p:to>
                                        <p:strVal val="visible"/>
                                      </p:to>
                                    </p:set>
                                    <p:animEffect transition="in" filter="diamond(in)">
                                      <p:cBhvr>
                                        <p:cTn id="56" dur="2000"/>
                                        <p:tgtEl>
                                          <p:spTgt spid="10">
                                            <p:txEl>
                                              <p:pRg st="12" end="12"/>
                                            </p:txEl>
                                          </p:spTgt>
                                        </p:tgtEl>
                                      </p:cBhvr>
                                    </p:animEffect>
                                  </p:childTnLst>
                                </p:cTn>
                              </p:par>
                              <p:par>
                                <p:cTn id="57" presetID="8" presetClass="entr" presetSubtype="16" fill="hold" nodeType="withEffect">
                                  <p:stCondLst>
                                    <p:cond delay="0"/>
                                  </p:stCondLst>
                                  <p:childTnLst>
                                    <p:set>
                                      <p:cBhvr>
                                        <p:cTn id="58" dur="1" fill="hold">
                                          <p:stCondLst>
                                            <p:cond delay="0"/>
                                          </p:stCondLst>
                                        </p:cTn>
                                        <p:tgtEl>
                                          <p:spTgt spid="10">
                                            <p:txEl>
                                              <p:pRg st="13" end="13"/>
                                            </p:txEl>
                                          </p:spTgt>
                                        </p:tgtEl>
                                        <p:attrNameLst>
                                          <p:attrName>style.visibility</p:attrName>
                                        </p:attrNameLst>
                                      </p:cBhvr>
                                      <p:to>
                                        <p:strVal val="visible"/>
                                      </p:to>
                                    </p:set>
                                    <p:animEffect transition="in" filter="diamond(in)">
                                      <p:cBhvr>
                                        <p:cTn id="59" dur="2000"/>
                                        <p:tgtEl>
                                          <p:spTgt spid="10">
                                            <p:txEl>
                                              <p:pRg st="13" end="13"/>
                                            </p:txEl>
                                          </p:spTgt>
                                        </p:tgtEl>
                                      </p:cBhvr>
                                    </p:animEffect>
                                  </p:childTnLst>
                                </p:cTn>
                              </p:par>
                              <p:par>
                                <p:cTn id="60" presetID="8" presetClass="entr" presetSubtype="16" fill="hold" nodeType="withEffect">
                                  <p:stCondLst>
                                    <p:cond delay="0"/>
                                  </p:stCondLst>
                                  <p:childTnLst>
                                    <p:set>
                                      <p:cBhvr>
                                        <p:cTn id="61" dur="1" fill="hold">
                                          <p:stCondLst>
                                            <p:cond delay="0"/>
                                          </p:stCondLst>
                                        </p:cTn>
                                        <p:tgtEl>
                                          <p:spTgt spid="10">
                                            <p:txEl>
                                              <p:pRg st="14" end="14"/>
                                            </p:txEl>
                                          </p:spTgt>
                                        </p:tgtEl>
                                        <p:attrNameLst>
                                          <p:attrName>style.visibility</p:attrName>
                                        </p:attrNameLst>
                                      </p:cBhvr>
                                      <p:to>
                                        <p:strVal val="visible"/>
                                      </p:to>
                                    </p:set>
                                    <p:animEffect transition="in" filter="diamond(in)">
                                      <p:cBhvr>
                                        <p:cTn id="62" dur="20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000250"/>
          </a:xfrm>
          <a:prstGeom prst="rect">
            <a:avLst/>
          </a:prstGeom>
          <a:solidFill>
            <a:srgbClr val="B9E1FF"/>
          </a:solidFill>
        </p:spPr>
      </p:sp>
      <p:grpSp>
        <p:nvGrpSpPr>
          <p:cNvPr id="3" name="Group 3"/>
          <p:cNvGrpSpPr/>
          <p:nvPr/>
        </p:nvGrpSpPr>
        <p:grpSpPr>
          <a:xfrm>
            <a:off x="1961421" y="974922"/>
            <a:ext cx="14365158" cy="2050655"/>
            <a:chOff x="0" y="0"/>
            <a:chExt cx="13407095" cy="1913890"/>
          </a:xfrm>
        </p:grpSpPr>
        <p:sp>
          <p:nvSpPr>
            <p:cNvPr id="4" name="Freeform 4"/>
            <p:cNvSpPr/>
            <p:nvPr/>
          </p:nvSpPr>
          <p:spPr>
            <a:xfrm>
              <a:off x="0" y="0"/>
              <a:ext cx="13407095" cy="1913890"/>
            </a:xfrm>
            <a:custGeom>
              <a:avLst/>
              <a:gdLst/>
              <a:ahLst/>
              <a:cxnLst/>
              <a:rect l="l" t="t" r="r" b="b"/>
              <a:pathLst>
                <a:path w="13407095" h="1913890">
                  <a:moveTo>
                    <a:pt x="13407095" y="956945"/>
                  </a:moveTo>
                  <a:lnTo>
                    <a:pt x="13407095" y="956945"/>
                  </a:lnTo>
                  <a:cubicBezTo>
                    <a:pt x="13407095" y="1485392"/>
                    <a:pt x="12978724" y="1913890"/>
                    <a:pt x="12450149" y="1913890"/>
                  </a:cubicBezTo>
                  <a:lnTo>
                    <a:pt x="956945" y="1913890"/>
                  </a:lnTo>
                  <a:cubicBezTo>
                    <a:pt x="428371" y="1913890"/>
                    <a:pt x="0" y="1485392"/>
                    <a:pt x="0" y="956945"/>
                  </a:cubicBezTo>
                  <a:lnTo>
                    <a:pt x="0" y="956945"/>
                  </a:lnTo>
                  <a:cubicBezTo>
                    <a:pt x="0" y="428371"/>
                    <a:pt x="428371" y="0"/>
                    <a:pt x="956945" y="0"/>
                  </a:cubicBezTo>
                  <a:lnTo>
                    <a:pt x="12450149" y="0"/>
                  </a:lnTo>
                  <a:cubicBezTo>
                    <a:pt x="12978597" y="0"/>
                    <a:pt x="13407095" y="428371"/>
                    <a:pt x="13407095" y="956945"/>
                  </a:cubicBezTo>
                  <a:close/>
                </a:path>
              </a:pathLst>
            </a:custGeom>
            <a:solidFill>
              <a:srgbClr val="75C4FF"/>
            </a:solidFill>
          </p:spPr>
        </p:sp>
      </p:grpSp>
      <p:pic>
        <p:nvPicPr>
          <p:cNvPr id="5" name="Picture 5"/>
          <p:cNvPicPr>
            <a:picLocks noChangeAspect="1"/>
          </p:cNvPicPr>
          <p:nvPr/>
        </p:nvPicPr>
        <p:blipFill>
          <a:blip r:embed="rId2"/>
          <a:srcRect/>
          <a:stretch>
            <a:fillRect/>
          </a:stretch>
        </p:blipFill>
        <p:spPr>
          <a:xfrm>
            <a:off x="-151553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55688" y="9307966"/>
            <a:ext cx="1777174" cy="1426182"/>
          </a:xfrm>
          <a:prstGeom prst="rect">
            <a:avLst/>
          </a:prstGeom>
        </p:spPr>
      </p:pic>
      <p:pic>
        <p:nvPicPr>
          <p:cNvPr id="7" name="Picture 7"/>
          <p:cNvPicPr>
            <a:picLocks noChangeAspect="1"/>
          </p:cNvPicPr>
          <p:nvPr/>
        </p:nvPicPr>
        <p:blipFill>
          <a:blip r:embed="rId4" cstate="print"/>
          <a:srcRect/>
          <a:stretch>
            <a:fillRect/>
          </a:stretch>
        </p:blipFill>
        <p:spPr>
          <a:xfrm>
            <a:off x="16431643" y="9703331"/>
            <a:ext cx="1079360" cy="1078011"/>
          </a:xfrm>
          <a:prstGeom prst="rect">
            <a:avLst/>
          </a:prstGeom>
        </p:spPr>
      </p:pic>
      <p:pic>
        <p:nvPicPr>
          <p:cNvPr id="8" name="Picture 8"/>
          <p:cNvPicPr>
            <a:picLocks noChangeAspect="1"/>
          </p:cNvPicPr>
          <p:nvPr/>
        </p:nvPicPr>
        <p:blipFill>
          <a:blip r:embed="rId5" cstate="print"/>
          <a:srcRect/>
          <a:stretch>
            <a:fillRect/>
          </a:stretch>
        </p:blipFill>
        <p:spPr>
          <a:xfrm>
            <a:off x="17580604" y="8988691"/>
            <a:ext cx="939638" cy="882085"/>
          </a:xfrm>
          <a:prstGeom prst="rect">
            <a:avLst/>
          </a:prstGeom>
        </p:spPr>
      </p:pic>
      <p:pic>
        <p:nvPicPr>
          <p:cNvPr id="9" name="Picture 9"/>
          <p:cNvPicPr>
            <a:picLocks noChangeAspect="1"/>
          </p:cNvPicPr>
          <p:nvPr/>
        </p:nvPicPr>
        <p:blipFill>
          <a:blip r:embed="rId6" cstate="print"/>
          <a:srcRect/>
          <a:stretch>
            <a:fillRect/>
          </a:stretch>
        </p:blipFill>
        <p:spPr>
          <a:xfrm>
            <a:off x="17068800" y="7453030"/>
            <a:ext cx="1045381" cy="1081895"/>
          </a:xfrm>
          <a:prstGeom prst="rect">
            <a:avLst/>
          </a:prstGeom>
        </p:spPr>
      </p:pic>
      <p:sp>
        <p:nvSpPr>
          <p:cNvPr id="10" name="Rectangle 9"/>
          <p:cNvSpPr/>
          <p:nvPr/>
        </p:nvSpPr>
        <p:spPr>
          <a:xfrm>
            <a:off x="5227704" y="1485900"/>
            <a:ext cx="7832593" cy="982513"/>
          </a:xfrm>
          <a:prstGeom prst="rect">
            <a:avLst/>
          </a:prstGeom>
        </p:spPr>
        <p:txBody>
          <a:bodyPr wrap="none">
            <a:spAutoFit/>
          </a:bodyPr>
          <a:lstStyle/>
          <a:p>
            <a:pPr algn="ctr">
              <a:lnSpc>
                <a:spcPct val="150000"/>
              </a:lnSpc>
              <a:spcBef>
                <a:spcPts val="300"/>
              </a:spcBef>
              <a:spcAft>
                <a:spcPts val="300"/>
              </a:spcAft>
            </a:pPr>
            <a:r>
              <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rPr>
              <a:t>3. C</a:t>
            </a:r>
            <a:r>
              <a:rPr lang="nl-NL" sz="4400" b="1" dirty="0">
                <a:solidFill>
                  <a:srgbClr val="FF0000"/>
                </a:solidFill>
                <a:latin typeface="Arial" panose="020B0604020202020204" pitchFamily="34" charset="0"/>
                <a:ea typeface="Calibri" panose="020F0502020204030204" pitchFamily="34" charset="0"/>
                <a:cs typeface="Arial" panose="020B0604020202020204" pitchFamily="34" charset="0"/>
              </a:rPr>
              <a:t>hức</a:t>
            </a:r>
            <a:r>
              <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rPr>
              <a:t> năng của thị trường</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685800" y="3775777"/>
            <a:ext cx="16648047" cy="1824923"/>
          </a:xfrm>
          <a:prstGeom prst="rect">
            <a:avLst/>
          </a:prstGeom>
        </p:spPr>
        <p:txBody>
          <a:bodyPr wrap="square">
            <a:spAutoFit/>
          </a:bodyPr>
          <a:lstStyle/>
          <a:p>
            <a:pPr algn="ctr">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dấu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đón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962400" y="6318290"/>
            <a:ext cx="9811577" cy="3016210"/>
          </a:xfrm>
          <a:prstGeom prst="rect">
            <a:avLst/>
          </a:prstGeom>
        </p:spPr>
        <p:txBody>
          <a:bodyPr wrap="square">
            <a:spAutoFit/>
          </a:bodyPr>
          <a:lstStyle/>
          <a:p>
            <a:pPr algn="ctr">
              <a:lnSpc>
                <a:spcPct val="150000"/>
              </a:lnSpc>
              <a:spcBef>
                <a:spcPts val="300"/>
              </a:spcBef>
              <a:spcAft>
                <a:spcPts val="3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Số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lượng sản phẩm vỏ bán ra tăng </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lên</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Doanh thu và lợi nhuận tăng lên.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559182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7775" y="647700"/>
            <a:ext cx="14496584" cy="1938992"/>
          </a:xfrm>
          <a:prstGeom prst="rect">
            <a:avLst/>
          </a:prstGeom>
        </p:spPr>
        <p:txBody>
          <a:bodyPr wrap="square">
            <a:spAutoFit/>
          </a:bodyPr>
          <a:lstStyle/>
          <a:p>
            <a:pPr algn="ctr">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161667" y="2585604"/>
            <a:ext cx="9448800" cy="3016210"/>
          </a:xfrm>
          <a:prstGeom prst="rect">
            <a:avLst/>
          </a:prstGeom>
        </p:spPr>
        <p:txBody>
          <a:bodyPr wrap="square">
            <a:spAutoFit/>
          </a:bodyPr>
          <a:lstStyle/>
          <a:p>
            <a:pPr algn="ctr">
              <a:lnSpc>
                <a:spcPct val="150000"/>
              </a:lnSpc>
              <a:spcBef>
                <a:spcPts val="300"/>
              </a:spcBef>
              <a:spcAft>
                <a:spcPts val="300"/>
              </a:spcAft>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Số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lượng sản phẩm bán ra tăng 150%</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Mức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giá sản phẩm mới tăng 10%.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3918400" y="5676900"/>
            <a:ext cx="9935333" cy="4294552"/>
          </a:xfrm>
          <a:prstGeom prst="rect">
            <a:avLst/>
          </a:prstGeom>
        </p:spPr>
      </p:pic>
    </p:spTree>
    <p:extLst>
      <p:ext uri="{BB962C8B-B14F-4D97-AF65-F5344CB8AC3E}">
        <p14:creationId xmlns:p14="http://schemas.microsoft.com/office/powerpoint/2010/main" xmlns="" val="2096247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2" name="Rectangle 1"/>
          <p:cNvSpPr/>
          <p:nvPr/>
        </p:nvSpPr>
        <p:spPr>
          <a:xfrm>
            <a:off x="979245" y="1528108"/>
            <a:ext cx="16280055" cy="1938992"/>
          </a:xfrm>
          <a:prstGeom prst="rect">
            <a:avLst/>
          </a:prstGeom>
        </p:spPr>
        <p:txBody>
          <a:bodyPr wrap="square">
            <a:spAutoFit/>
          </a:bodyPr>
          <a:lstStyle/>
          <a:p>
            <a:pPr algn="ctr">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c) Theo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quyết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2860029" y="3924300"/>
            <a:ext cx="12307822" cy="4708981"/>
          </a:xfrm>
          <a:prstGeom prst="rect">
            <a:avLst/>
          </a:prstGeom>
        </p:spPr>
        <p:txBody>
          <a:bodyPr wrap="square">
            <a:spAutoFit/>
          </a:bodyPr>
          <a:lstStyle/>
          <a:p>
            <a:pPr algn="ctr">
              <a:lnSpc>
                <a:spcPct val="150000"/>
              </a:lnSpc>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Thông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tin về mức giá tăng, sản lượng bán hàng cao, doanh thu, lợi nhuận từ sản phẩm mới tăng lên tác động đến quyết định đầu tư vào công nghệ mới của các cơ sở sản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xuất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31312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2" name="Rectangle 1"/>
          <p:cNvSpPr/>
          <p:nvPr/>
        </p:nvSpPr>
        <p:spPr>
          <a:xfrm>
            <a:off x="979245" y="1528108"/>
            <a:ext cx="16280055" cy="1938992"/>
          </a:xfrm>
          <a:prstGeom prst="rect">
            <a:avLst/>
          </a:prstGeom>
        </p:spPr>
        <p:txBody>
          <a:bodyPr wrap="square">
            <a:spAutoFit/>
          </a:bodyPr>
          <a:lstStyle/>
          <a:p>
            <a:pPr algn="ctr">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c) Theo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quyết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ấn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2860029" y="3924300"/>
            <a:ext cx="12307822" cy="4708981"/>
          </a:xfrm>
          <a:prstGeom prst="rect">
            <a:avLst/>
          </a:prstGeom>
        </p:spPr>
        <p:txBody>
          <a:bodyPr wrap="square">
            <a:spAutoFit/>
          </a:bodyPr>
          <a:lstStyle/>
          <a:p>
            <a:pPr algn="ctr">
              <a:lnSpc>
                <a:spcPct val="150000"/>
              </a:lnSpc>
            </a:pP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Thông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tin về mức giá tăng, sản lượng bán hàng cao, doanh thu, lợi nhuận từ sản phẩm mới tăng lên tác động đến quyết định đầu tư vào công nghệ mới của các cơ sở sản xuất giấy và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31312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2" name="Rectangle 1"/>
          <p:cNvSpPr/>
          <p:nvPr/>
        </p:nvSpPr>
        <p:spPr>
          <a:xfrm>
            <a:off x="2571704" y="642906"/>
            <a:ext cx="13961191" cy="1651671"/>
          </a:xfrm>
          <a:prstGeom prst="rect">
            <a:avLst/>
          </a:prstGeom>
        </p:spPr>
        <p:txBody>
          <a:bodyPr wrap="square">
            <a:spAutoFit/>
          </a:bodyPr>
          <a:lstStyle/>
          <a:p>
            <a:pPr algn="ctr">
              <a:lnSpc>
                <a:spcPct val="150000"/>
              </a:lnSpc>
              <a:spcBef>
                <a:spcPts val="300"/>
              </a:spcBef>
              <a:spcAft>
                <a:spcPts val="3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d)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thông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vở</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tới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quyết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vở</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928630" y="2428856"/>
            <a:ext cx="8929750" cy="7780400"/>
          </a:xfrm>
          <a:prstGeom prst="rect">
            <a:avLst/>
          </a:prstGeom>
        </p:spPr>
        <p:txBody>
          <a:bodyPr wrap="square">
            <a:spAutoFit/>
          </a:bodyPr>
          <a:lstStyle/>
          <a:p>
            <a:pPr algn="ctr">
              <a:lnSpc>
                <a:spcPct val="150000"/>
              </a:lnSpc>
              <a:spcBef>
                <a:spcPts val="300"/>
              </a:spcBef>
              <a:spcAft>
                <a:spcPts val="300"/>
              </a:spcAft>
            </a:pPr>
            <a:r>
              <a:rPr lang="en-US" sz="3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en-US"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en-US"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b="1"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en-US" sz="3200" b="1" smtClean="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ctr">
              <a:lnSpc>
                <a:spcPct val="150000"/>
              </a:lnSpc>
              <a:spcBef>
                <a:spcPts val="300"/>
              </a:spcBef>
              <a:spcAft>
                <a:spcPts val="300"/>
              </a:spcAft>
            </a:pPr>
            <a:r>
              <a:rPr lang="en-US" sz="3200" b="1" smtClean="0">
                <a:solidFill>
                  <a:srgbClr val="FF0000"/>
                </a:solidFill>
                <a:latin typeface="Arial" panose="020B0604020202020204" pitchFamily="34" charset="0"/>
                <a:ea typeface="Calibri" panose="020F0502020204030204" pitchFamily="34" charset="0"/>
                <a:cs typeface="Arial" panose="020B0604020202020204" pitchFamily="34" charset="0"/>
              </a:rPr>
              <a:t>Phương án 1: em thích sản phẩm này và quyết định mua nó mặc dù giá nó có cao hơn một chút so với vở truyền thống.</a:t>
            </a:r>
          </a:p>
          <a:p>
            <a:pPr algn="ctr">
              <a:lnSpc>
                <a:spcPct val="150000"/>
              </a:lnSpc>
              <a:spcBef>
                <a:spcPts val="300"/>
              </a:spcBef>
              <a:spcAft>
                <a:spcPts val="300"/>
              </a:spcAft>
            </a:pPr>
            <a:r>
              <a:rPr lang="en-US" sz="3200" b="1" smtClean="0">
                <a:solidFill>
                  <a:srgbClr val="FF0000"/>
                </a:solidFill>
                <a:latin typeface="Arial" panose="020B0604020202020204" pitchFamily="34" charset="0"/>
                <a:ea typeface="Calibri" panose="020F0502020204030204" pitchFamily="34" charset="0"/>
                <a:cs typeface="Arial" panose="020B0604020202020204" pitchFamily="34" charset="0"/>
              </a:rPr>
              <a:t>Phương án 2: em vẫn thích sản phẩm này nhưng vì giá cao hơn em vẫn quyết định mua và sử dụng sản phẩm truyền thống, để vẫn với số tiền như cũ em mua được nhiều vở hơn</a:t>
            </a:r>
          </a:p>
          <a:p>
            <a:pPr algn="ctr">
              <a:lnSpc>
                <a:spcPct val="150000"/>
              </a:lnSpc>
              <a:spcBef>
                <a:spcPts val="300"/>
              </a:spcBef>
              <a:spcAft>
                <a:spcPts val="300"/>
              </a:spcAft>
            </a:pPr>
            <a:endParaRPr lang="en-US" sz="4000" b="1" dirty="0" smtClean="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7"/>
          <a:stretch>
            <a:fillRect/>
          </a:stretch>
        </p:blipFill>
        <p:spPr>
          <a:xfrm>
            <a:off x="10287008" y="2571732"/>
            <a:ext cx="6959615" cy="5219711"/>
          </a:xfrm>
          <a:prstGeom prst="rect">
            <a:avLst/>
          </a:prstGeom>
        </p:spPr>
      </p:pic>
    </p:spTree>
    <p:extLst>
      <p:ext uri="{BB962C8B-B14F-4D97-AF65-F5344CB8AC3E}">
        <p14:creationId xmlns:p14="http://schemas.microsoft.com/office/powerpoint/2010/main" xmlns="" val="12820901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325847" y="9081402"/>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13" name="Rectangle 12"/>
          <p:cNvSpPr/>
          <p:nvPr/>
        </p:nvSpPr>
        <p:spPr>
          <a:xfrm>
            <a:off x="1847950" y="1327070"/>
            <a:ext cx="14763649" cy="7709803"/>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xác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định được địa điểm diễn ra hoạt động trao đổi </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Ví dụ: Ở chợ phiên của thị trấn, hoặc ở chợ dân sinh góc phổ).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gọi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tên được những sản phẩm đưa ra trao đổi </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rau, trái cây, hoa, gạo, muối,...).</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nêu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được những điều các chủ thể thoả thuận với nhau: Trao đổi, mặc cả về giá sản phẩm, thống nhất về số lượng, trọng lượng các sản phẩm đang được mua và bán, thống nhất về cách thức giao nhận sản phẩm,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8762" y="642906"/>
            <a:ext cx="14073286" cy="5078313"/>
          </a:xfrm>
          <a:prstGeom prst="rect">
            <a:avLst/>
          </a:prstGeom>
        </p:spPr>
        <p:txBody>
          <a:bodyPr wrap="square">
            <a:spAutoFit/>
          </a:bodyPr>
          <a:lstStyle/>
          <a:p>
            <a:pPr lvl="0" indent="179388" fontAlgn="base">
              <a:spcBef>
                <a:spcPct val="0"/>
              </a:spcBef>
              <a:spcAft>
                <a:spcPct val="0"/>
              </a:spcAft>
              <a:tabLst>
                <a:tab pos="3260725" algn="l"/>
              </a:tabLst>
            </a:pPr>
            <a:endParaRPr lang="en-US" sz="3600" b="1" smtClean="0">
              <a:solidFill>
                <a:srgbClr val="FFFF00"/>
              </a:solidFill>
              <a:latin typeface="Times New Roman" pitchFamily="18" charset="0"/>
              <a:ea typeface="Times New Roman" pitchFamily="18" charset="0"/>
              <a:cs typeface="Times New Roman" pitchFamily="18" charset="0"/>
            </a:endParaRPr>
          </a:p>
          <a:p>
            <a:pPr lvl="0" indent="179388" fontAlgn="base">
              <a:spcBef>
                <a:spcPct val="0"/>
              </a:spcBef>
              <a:spcAft>
                <a:spcPct val="0"/>
              </a:spcAft>
              <a:tabLst>
                <a:tab pos="3260725" algn="l"/>
              </a:tabLst>
            </a:pPr>
            <a:endParaRPr lang="en-US" sz="3600" b="1" smtClean="0">
              <a:solidFill>
                <a:srgbClr val="FFFF00"/>
              </a:solidFill>
              <a:latin typeface="Times New Roman" pitchFamily="18" charset="0"/>
              <a:ea typeface="Times New Roman" pitchFamily="18" charset="0"/>
              <a:cs typeface="Times New Roman" pitchFamily="18" charset="0"/>
            </a:endParaRPr>
          </a:p>
          <a:p>
            <a:pPr lvl="0" indent="179388" fontAlgn="base">
              <a:spcBef>
                <a:spcPct val="0"/>
              </a:spcBef>
              <a:spcAft>
                <a:spcPct val="0"/>
              </a:spcAft>
              <a:tabLst>
                <a:tab pos="3260725" algn="l"/>
              </a:tabLst>
            </a:pPr>
            <a:endParaRPr lang="en-US" sz="3600" b="1" smtClean="0">
              <a:solidFill>
                <a:srgbClr val="00B050"/>
              </a:solidFill>
              <a:latin typeface="Times New Roman" pitchFamily="18" charset="0"/>
              <a:ea typeface="Times New Roman" pitchFamily="18" charset="0"/>
              <a:cs typeface="Times New Roman" pitchFamily="18" charset="0"/>
            </a:endParaRPr>
          </a:p>
          <a:p>
            <a:pPr lvl="0" indent="179388" fontAlgn="base">
              <a:spcBef>
                <a:spcPct val="0"/>
              </a:spcBef>
              <a:spcAft>
                <a:spcPct val="0"/>
              </a:spcAft>
              <a:tabLst>
                <a:tab pos="3260725" algn="l"/>
              </a:tabLst>
            </a:pPr>
            <a:r>
              <a:rPr lang="en-US" sz="3600" b="1" smtClean="0">
                <a:solidFill>
                  <a:srgbClr val="00B050"/>
                </a:solidFill>
                <a:latin typeface="Times New Roman" pitchFamily="18" charset="0"/>
                <a:ea typeface="Times New Roman" pitchFamily="18" charset="0"/>
                <a:cs typeface="Times New Roman" pitchFamily="18" charset="0"/>
              </a:rPr>
              <a:t> </a:t>
            </a:r>
            <a:r>
              <a:rPr lang="en-US" sz="3600" b="1" smtClean="0">
                <a:solidFill>
                  <a:srgbClr val="00B050"/>
                </a:solidFill>
                <a:latin typeface="Times New Roman" pitchFamily="18" charset="0"/>
                <a:ea typeface="Times New Roman" pitchFamily="18" charset="0"/>
                <a:cs typeface="Times New Roman" pitchFamily="18" charset="0"/>
              </a:rPr>
              <a:t>Câu 1</a:t>
            </a:r>
            <a:r>
              <a:rPr lang="en-US" sz="3600" b="1" smtClean="0">
                <a:solidFill>
                  <a:srgbClr val="00B050"/>
                </a:solidFill>
                <a:latin typeface="Times New Roman" pitchFamily="18" charset="0"/>
                <a:ea typeface="Times New Roman" pitchFamily="18" charset="0"/>
                <a:cs typeface="Times New Roman" pitchFamily="18" charset="0"/>
              </a:rPr>
              <a:t>:</a:t>
            </a:r>
            <a:r>
              <a:rPr lang="en-US" sz="3600" smtClean="0">
                <a:solidFill>
                  <a:srgbClr val="00B050"/>
                </a:solidFill>
                <a:latin typeface="Times New Roman" pitchFamily="18" charset="0"/>
                <a:ea typeface="Times New Roman" pitchFamily="18" charset="0"/>
                <a:cs typeface="Times New Roman" pitchFamily="18" charset="0"/>
              </a:rPr>
              <a:t> </a:t>
            </a:r>
            <a:r>
              <a:rPr lang="en-US" sz="3600" smtClean="0">
                <a:solidFill>
                  <a:srgbClr val="00B050"/>
                </a:solidFill>
                <a:latin typeface="Times New Roman" pitchFamily="18" charset="0"/>
                <a:ea typeface="Times New Roman" pitchFamily="18" charset="0"/>
                <a:cs typeface="Times New Roman" pitchFamily="18" charset="0"/>
              </a:rPr>
              <a:t>Căn </a:t>
            </a:r>
            <a:r>
              <a:rPr lang="en-US" sz="3600" smtClean="0">
                <a:solidFill>
                  <a:srgbClr val="00B050"/>
                </a:solidFill>
                <a:latin typeface="Times New Roman" pitchFamily="18" charset="0"/>
                <a:ea typeface="Times New Roman" pitchFamily="18" charset="0"/>
                <a:cs typeface="Times New Roman" pitchFamily="18" charset="0"/>
              </a:rPr>
              <a:t>cứ vào tiêu chí/ đặc điểm nào để phân chia các loại thị trường như thị trường vàng, thị trường bảo hiểm, thị trường bất động sản?</a:t>
            </a:r>
            <a:endParaRPr lang="en-US" sz="3600" smtClean="0">
              <a:solidFill>
                <a:srgbClr val="00B050"/>
              </a:solidFill>
              <a:latin typeface="Times New Roman" pitchFamily="18" charset="0"/>
              <a:cs typeface="Times New Roman" pitchFamily="18" charset="0"/>
            </a:endParaRPr>
          </a:p>
          <a:p>
            <a:pPr lvl="0" indent="179388" eaLnBrk="0" fontAlgn="base" hangingPunct="0">
              <a:spcBef>
                <a:spcPct val="0"/>
              </a:spcBef>
              <a:spcAft>
                <a:spcPct val="0"/>
              </a:spcAft>
              <a:buAutoNum type="alphaUcPeriod"/>
              <a:tabLst>
                <a:tab pos="3260725" algn="l"/>
              </a:tabLst>
            </a:pPr>
            <a:r>
              <a:rPr lang="en-US" sz="3600" smtClean="0">
                <a:solidFill>
                  <a:srgbClr val="00B050"/>
                </a:solidFill>
                <a:latin typeface="Times New Roman" pitchFamily="18" charset="0"/>
                <a:ea typeface="Times New Roman" pitchFamily="18" charset="0"/>
                <a:cs typeface="Times New Roman" pitchFamily="18" charset="0"/>
              </a:rPr>
              <a:t>Phạm vi hoạt động	                 </a:t>
            </a:r>
          </a:p>
          <a:p>
            <a:pPr lvl="0" indent="179388" eaLnBrk="0" fontAlgn="base" hangingPunct="0">
              <a:spcBef>
                <a:spcPct val="0"/>
              </a:spcBef>
              <a:spcAft>
                <a:spcPct val="0"/>
              </a:spcAft>
              <a:buAutoNum type="alphaUcPeriod"/>
              <a:tabLst>
                <a:tab pos="3260725" algn="l"/>
              </a:tabLst>
            </a:pPr>
            <a:r>
              <a:rPr lang="en-US" sz="3600" b="1" smtClean="0">
                <a:solidFill>
                  <a:srgbClr val="00B050"/>
                </a:solidFill>
                <a:latin typeface="Times New Roman" pitchFamily="18" charset="0"/>
                <a:ea typeface="Times New Roman" pitchFamily="18" charset="0"/>
                <a:cs typeface="Times New Roman" pitchFamily="18" charset="0"/>
              </a:rPr>
              <a:t> </a:t>
            </a:r>
            <a:r>
              <a:rPr lang="en-US" sz="3600" smtClean="0">
                <a:solidFill>
                  <a:srgbClr val="00B050"/>
                </a:solidFill>
                <a:latin typeface="Times New Roman" pitchFamily="18" charset="0"/>
                <a:ea typeface="Times New Roman" pitchFamily="18" charset="0"/>
                <a:cs typeface="Times New Roman" pitchFamily="18" charset="0"/>
              </a:rPr>
              <a:t>Đối tượng </a:t>
            </a:r>
            <a:r>
              <a:rPr lang="en-US" sz="3600" smtClean="0">
                <a:solidFill>
                  <a:srgbClr val="00B050"/>
                </a:solidFill>
                <a:latin typeface="Times New Roman" pitchFamily="18" charset="0"/>
                <a:ea typeface="Times New Roman" pitchFamily="18" charset="0"/>
                <a:cs typeface="Times New Roman" pitchFamily="18" charset="0"/>
              </a:rPr>
              <a:t>hàng </a:t>
            </a:r>
            <a:r>
              <a:rPr lang="en-US" sz="3600" smtClean="0">
                <a:solidFill>
                  <a:srgbClr val="00B050"/>
                </a:solidFill>
                <a:latin typeface="Times New Roman" pitchFamily="18" charset="0"/>
                <a:ea typeface="Times New Roman" pitchFamily="18" charset="0"/>
                <a:cs typeface="Times New Roman" pitchFamily="18" charset="0"/>
              </a:rPr>
              <a:t>hoá</a:t>
            </a:r>
          </a:p>
          <a:p>
            <a:pPr lvl="0" indent="179388" eaLnBrk="0" fontAlgn="base" hangingPunct="0">
              <a:spcBef>
                <a:spcPct val="0"/>
              </a:spcBef>
              <a:spcAft>
                <a:spcPct val="0"/>
              </a:spcAft>
              <a:buAutoNum type="alphaUcPeriod"/>
              <a:tabLst>
                <a:tab pos="3260725" algn="l"/>
              </a:tabLst>
            </a:pPr>
            <a:r>
              <a:rPr lang="en-US" sz="3600" b="1" smtClean="0">
                <a:solidFill>
                  <a:srgbClr val="00B050"/>
                </a:solidFill>
                <a:latin typeface="Times New Roman" pitchFamily="18" charset="0"/>
                <a:ea typeface="Times New Roman" pitchFamily="18" charset="0"/>
                <a:cs typeface="Times New Roman" pitchFamily="18" charset="0"/>
              </a:rPr>
              <a:t> </a:t>
            </a:r>
            <a:r>
              <a:rPr lang="en-US" sz="3600" smtClean="0">
                <a:solidFill>
                  <a:srgbClr val="00B050"/>
                </a:solidFill>
                <a:latin typeface="Times New Roman" pitchFamily="18" charset="0"/>
                <a:ea typeface="Times New Roman" pitchFamily="18" charset="0"/>
                <a:cs typeface="Times New Roman" pitchFamily="18" charset="0"/>
              </a:rPr>
              <a:t>Tính chất và cơ chế vận hành	</a:t>
            </a:r>
            <a:r>
              <a:rPr lang="en-US" sz="3600" smtClean="0">
                <a:solidFill>
                  <a:srgbClr val="00B050"/>
                </a:solidFill>
                <a:latin typeface="Times New Roman" pitchFamily="18" charset="0"/>
                <a:ea typeface="Times New Roman" pitchFamily="18" charset="0"/>
                <a:cs typeface="Times New Roman" pitchFamily="18" charset="0"/>
              </a:rPr>
              <a:t>        </a:t>
            </a:r>
            <a:endParaRPr lang="en-US" sz="3600" smtClean="0">
              <a:solidFill>
                <a:srgbClr val="00B050"/>
              </a:solidFill>
              <a:latin typeface="Times New Roman" pitchFamily="18" charset="0"/>
              <a:ea typeface="Times New Roman" pitchFamily="18" charset="0"/>
              <a:cs typeface="Times New Roman" pitchFamily="18" charset="0"/>
            </a:endParaRPr>
          </a:p>
          <a:p>
            <a:pPr lvl="0" indent="179388" eaLnBrk="0" fontAlgn="base" hangingPunct="0">
              <a:spcBef>
                <a:spcPct val="0"/>
              </a:spcBef>
              <a:spcAft>
                <a:spcPct val="0"/>
              </a:spcAft>
              <a:buAutoNum type="alphaUcPeriod"/>
              <a:tabLst>
                <a:tab pos="3260725" algn="l"/>
              </a:tabLst>
            </a:pPr>
            <a:r>
              <a:rPr lang="en-US" sz="3600" smtClean="0">
                <a:solidFill>
                  <a:srgbClr val="00B050"/>
                </a:solidFill>
                <a:latin typeface="Times New Roman" pitchFamily="18" charset="0"/>
                <a:ea typeface="Times New Roman" pitchFamily="18" charset="0"/>
                <a:cs typeface="Times New Roman" pitchFamily="18" charset="0"/>
              </a:rPr>
              <a:t>Vai </a:t>
            </a:r>
            <a:r>
              <a:rPr lang="en-US" sz="3600" smtClean="0">
                <a:solidFill>
                  <a:srgbClr val="00B050"/>
                </a:solidFill>
                <a:latin typeface="Times New Roman" pitchFamily="18" charset="0"/>
                <a:ea typeface="Times New Roman" pitchFamily="18" charset="0"/>
                <a:cs typeface="Times New Roman" pitchFamily="18" charset="0"/>
              </a:rPr>
              <a:t>trò của các đối tượng mua bán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1704" y="857220"/>
            <a:ext cx="14430476" cy="4247317"/>
          </a:xfrm>
          <a:prstGeom prst="rect">
            <a:avLst/>
          </a:prstGeom>
        </p:spPr>
        <p:txBody>
          <a:bodyPr wrap="square">
            <a:spAutoFit/>
          </a:bodyPr>
          <a:lstStyle/>
          <a:p>
            <a:pPr lvl="0" indent="179388" eaLnBrk="0" fontAlgn="base" hangingPunct="0">
              <a:spcBef>
                <a:spcPct val="0"/>
              </a:spcBef>
              <a:spcAft>
                <a:spcPct val="0"/>
              </a:spcAft>
              <a:tabLst>
                <a:tab pos="3260725" algn="l"/>
              </a:tabLst>
            </a:pPr>
            <a:endParaRPr lang="en-US" smtClean="0">
              <a:solidFill>
                <a:srgbClr val="FFFF00"/>
              </a:solidFill>
              <a:latin typeface="Times New Roman" pitchFamily="18" charset="0"/>
              <a:cs typeface="Times New Roman" pitchFamily="18" charset="0"/>
            </a:endParaRPr>
          </a:p>
          <a:p>
            <a:pPr lvl="0" indent="179388" eaLnBrk="0" fontAlgn="base" hangingPunct="0">
              <a:spcBef>
                <a:spcPct val="0"/>
              </a:spcBef>
              <a:spcAft>
                <a:spcPct val="0"/>
              </a:spcAft>
              <a:tabLst>
                <a:tab pos="3260725" algn="l"/>
              </a:tabLst>
            </a:pPr>
            <a:endParaRPr lang="en-US" sz="3600" b="1" smtClean="0">
              <a:solidFill>
                <a:srgbClr val="FF0000"/>
              </a:solidFill>
              <a:latin typeface="Times New Roman" pitchFamily="18" charset="0"/>
              <a:ea typeface="Times New Roman" pitchFamily="18" charset="0"/>
              <a:cs typeface="Times New Roman" pitchFamily="18" charset="0"/>
            </a:endParaRPr>
          </a:p>
          <a:p>
            <a:pPr lvl="0" indent="179388" eaLnBrk="0" fontAlgn="base" hangingPunct="0">
              <a:spcBef>
                <a:spcPct val="0"/>
              </a:spcBef>
              <a:spcAft>
                <a:spcPct val="0"/>
              </a:spcAft>
              <a:tabLst>
                <a:tab pos="3260725" algn="l"/>
              </a:tabLst>
            </a:pPr>
            <a:endParaRPr lang="en-US" sz="3600" b="1" smtClean="0">
              <a:solidFill>
                <a:srgbClr val="FF0000"/>
              </a:solidFill>
              <a:latin typeface="Times New Roman" pitchFamily="18" charset="0"/>
              <a:ea typeface="Times New Roman" pitchFamily="18" charset="0"/>
              <a:cs typeface="Times New Roman" pitchFamily="18" charset="0"/>
            </a:endParaRPr>
          </a:p>
          <a:p>
            <a:pPr lvl="0" indent="179388" eaLnBrk="0" fontAlgn="base" hangingPunct="0">
              <a:spcBef>
                <a:spcPct val="0"/>
              </a:spcBef>
              <a:spcAft>
                <a:spcPct val="0"/>
              </a:spcAft>
              <a:tabLst>
                <a:tab pos="3260725" algn="l"/>
              </a:tabLst>
            </a:pPr>
            <a:r>
              <a:rPr lang="en-US" sz="3600" b="1" smtClean="0">
                <a:solidFill>
                  <a:srgbClr val="FF0000"/>
                </a:solidFill>
                <a:latin typeface="Times New Roman" pitchFamily="18" charset="0"/>
                <a:ea typeface="Times New Roman" pitchFamily="18" charset="0"/>
                <a:cs typeface="Times New Roman" pitchFamily="18" charset="0"/>
              </a:rPr>
              <a:t>Câu </a:t>
            </a:r>
            <a:r>
              <a:rPr lang="en-US" sz="3600" b="1" smtClean="0">
                <a:solidFill>
                  <a:srgbClr val="FF0000"/>
                </a:solidFill>
                <a:latin typeface="Times New Roman" pitchFamily="18" charset="0"/>
                <a:ea typeface="Times New Roman" pitchFamily="18" charset="0"/>
                <a:cs typeface="Times New Roman" pitchFamily="18" charset="0"/>
              </a:rPr>
              <a:t>2:</a:t>
            </a:r>
            <a:r>
              <a:rPr lang="en-US" sz="3600" smtClean="0">
                <a:solidFill>
                  <a:srgbClr val="FF0000"/>
                </a:solidFill>
                <a:latin typeface="Times New Roman" pitchFamily="18" charset="0"/>
                <a:ea typeface="Times New Roman" pitchFamily="18" charset="0"/>
                <a:cs typeface="Times New Roman" pitchFamily="18" charset="0"/>
              </a:rPr>
              <a:t> Nội dung nào dưới đây </a:t>
            </a:r>
            <a:r>
              <a:rPr lang="en-US" sz="3600" b="1" smtClean="0">
                <a:solidFill>
                  <a:srgbClr val="FF0000"/>
                </a:solidFill>
                <a:latin typeface="Times New Roman" pitchFamily="18" charset="0"/>
                <a:ea typeface="Times New Roman" pitchFamily="18" charset="0"/>
                <a:cs typeface="Times New Roman" pitchFamily="18" charset="0"/>
              </a:rPr>
              <a:t>không</a:t>
            </a:r>
            <a:r>
              <a:rPr lang="en-US" sz="3600" smtClean="0">
                <a:solidFill>
                  <a:srgbClr val="FF0000"/>
                </a:solidFill>
                <a:latin typeface="Times New Roman" pitchFamily="18" charset="0"/>
                <a:ea typeface="Times New Roman" pitchFamily="18" charset="0"/>
                <a:cs typeface="Times New Roman" pitchFamily="18" charset="0"/>
              </a:rPr>
              <a:t> phải là chức năng của thị trường?</a:t>
            </a:r>
            <a:endParaRPr lang="en-US" sz="3600" smtClean="0">
              <a:solidFill>
                <a:srgbClr val="FF0000"/>
              </a:solidFill>
              <a:latin typeface="Times New Roman" pitchFamily="18" charset="0"/>
              <a:cs typeface="Times New Roman" pitchFamily="18" charset="0"/>
            </a:endParaRPr>
          </a:p>
          <a:p>
            <a:pPr lvl="0" indent="179388" eaLnBrk="0" fontAlgn="base" hangingPunct="0">
              <a:spcBef>
                <a:spcPct val="0"/>
              </a:spcBef>
              <a:spcAft>
                <a:spcPct val="0"/>
              </a:spcAft>
              <a:tabLst>
                <a:tab pos="3260725" algn="l"/>
              </a:tabLst>
            </a:pPr>
            <a:r>
              <a:rPr lang="en-US" sz="3600" b="1" smtClean="0">
                <a:solidFill>
                  <a:srgbClr val="FF0000"/>
                </a:solidFill>
                <a:latin typeface="Times New Roman" pitchFamily="18" charset="0"/>
                <a:ea typeface="Times New Roman" pitchFamily="18" charset="0"/>
                <a:cs typeface="Times New Roman" pitchFamily="18" charset="0"/>
              </a:rPr>
              <a:t>A. </a:t>
            </a:r>
            <a:r>
              <a:rPr lang="en-US" sz="3600" smtClean="0">
                <a:solidFill>
                  <a:srgbClr val="FF0000"/>
                </a:solidFill>
                <a:latin typeface="Times New Roman" pitchFamily="18" charset="0"/>
                <a:ea typeface="Times New Roman" pitchFamily="18" charset="0"/>
                <a:cs typeface="Times New Roman" pitchFamily="18" charset="0"/>
              </a:rPr>
              <a:t>Cung cấp hàng hoá, dịch vụ ra thị trường.</a:t>
            </a:r>
            <a:endParaRPr lang="en-US" sz="3600" smtClean="0">
              <a:solidFill>
                <a:srgbClr val="FF0000"/>
              </a:solidFill>
              <a:latin typeface="Times New Roman" pitchFamily="18" charset="0"/>
              <a:cs typeface="Times New Roman" pitchFamily="18" charset="0"/>
            </a:endParaRPr>
          </a:p>
          <a:p>
            <a:pPr lvl="0" indent="179388" eaLnBrk="0" fontAlgn="base" hangingPunct="0">
              <a:spcBef>
                <a:spcPct val="0"/>
              </a:spcBef>
              <a:spcAft>
                <a:spcPct val="0"/>
              </a:spcAft>
              <a:tabLst>
                <a:tab pos="3260725" algn="l"/>
              </a:tabLst>
            </a:pPr>
            <a:r>
              <a:rPr lang="en-US" sz="3600" b="1" smtClean="0">
                <a:solidFill>
                  <a:srgbClr val="FF0000"/>
                </a:solidFill>
                <a:latin typeface="Times New Roman" pitchFamily="18" charset="0"/>
                <a:ea typeface="Times New Roman" pitchFamily="18" charset="0"/>
                <a:cs typeface="Times New Roman" pitchFamily="18" charset="0"/>
              </a:rPr>
              <a:t>B. </a:t>
            </a:r>
            <a:r>
              <a:rPr lang="en-US" sz="3600" smtClean="0">
                <a:solidFill>
                  <a:srgbClr val="FF0000"/>
                </a:solidFill>
                <a:latin typeface="Times New Roman" pitchFamily="18" charset="0"/>
                <a:ea typeface="Times New Roman" pitchFamily="18" charset="0"/>
                <a:cs typeface="Times New Roman" pitchFamily="18" charset="0"/>
              </a:rPr>
              <a:t>Điều tiết, kích thích hoặc hạn chế sản xuất và tiêu dùng.</a:t>
            </a:r>
            <a:endParaRPr lang="en-US" sz="3600" smtClean="0">
              <a:solidFill>
                <a:srgbClr val="FF0000"/>
              </a:solidFill>
              <a:latin typeface="Times New Roman" pitchFamily="18" charset="0"/>
              <a:cs typeface="Times New Roman" pitchFamily="18" charset="0"/>
            </a:endParaRPr>
          </a:p>
          <a:p>
            <a:pPr lvl="0" indent="179388" eaLnBrk="0" fontAlgn="base" hangingPunct="0">
              <a:spcBef>
                <a:spcPct val="0"/>
              </a:spcBef>
              <a:spcAft>
                <a:spcPct val="0"/>
              </a:spcAft>
              <a:tabLst>
                <a:tab pos="3260725" algn="l"/>
              </a:tabLst>
            </a:pPr>
            <a:r>
              <a:rPr lang="en-US" sz="3600" b="1" smtClean="0">
                <a:solidFill>
                  <a:srgbClr val="FF0000"/>
                </a:solidFill>
                <a:latin typeface="Times New Roman" pitchFamily="18" charset="0"/>
                <a:ea typeface="Times New Roman" pitchFamily="18" charset="0"/>
                <a:cs typeface="Times New Roman" pitchFamily="18" charset="0"/>
              </a:rPr>
              <a:t>C. </a:t>
            </a:r>
            <a:r>
              <a:rPr lang="en-US" sz="3600" smtClean="0">
                <a:solidFill>
                  <a:srgbClr val="FF0000"/>
                </a:solidFill>
                <a:latin typeface="Times New Roman" pitchFamily="18" charset="0"/>
                <a:ea typeface="Times New Roman" pitchFamily="18" charset="0"/>
                <a:cs typeface="Times New Roman" pitchFamily="18" charset="0"/>
              </a:rPr>
              <a:t>Cung cấp thông tin cho người sản xuất và người tiêu dùng.</a:t>
            </a:r>
            <a:endParaRPr lang="en-US" sz="3600" smtClean="0">
              <a:solidFill>
                <a:srgbClr val="FF0000"/>
              </a:solidFill>
              <a:latin typeface="Times New Roman" pitchFamily="18" charset="0"/>
              <a:cs typeface="Times New Roman" pitchFamily="18" charset="0"/>
            </a:endParaRPr>
          </a:p>
          <a:p>
            <a:pPr lvl="0" indent="179388" eaLnBrk="0" fontAlgn="base" hangingPunct="0">
              <a:spcBef>
                <a:spcPct val="0"/>
              </a:spcBef>
              <a:spcAft>
                <a:spcPct val="0"/>
              </a:spcAft>
              <a:tabLst>
                <a:tab pos="3260725" algn="l"/>
              </a:tabLst>
            </a:pPr>
            <a:r>
              <a:rPr lang="en-US" sz="3600" b="1" smtClean="0">
                <a:solidFill>
                  <a:srgbClr val="FF0000"/>
                </a:solidFill>
                <a:latin typeface="Times New Roman" pitchFamily="18" charset="0"/>
                <a:ea typeface="Times New Roman" pitchFamily="18" charset="0"/>
                <a:cs typeface="Times New Roman" pitchFamily="18" charset="0"/>
              </a:rPr>
              <a:t>D. </a:t>
            </a:r>
            <a:r>
              <a:rPr lang="en-US" sz="3600" smtClean="0">
                <a:solidFill>
                  <a:srgbClr val="FF0000"/>
                </a:solidFill>
                <a:latin typeface="Times New Roman" pitchFamily="18" charset="0"/>
                <a:ea typeface="Times New Roman" pitchFamily="18" charset="0"/>
                <a:cs typeface="Times New Roman" pitchFamily="18" charset="0"/>
              </a:rPr>
              <a:t>Thừa nhận công dụng xã hội của hàng hoá</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1572" y="1857352"/>
            <a:ext cx="14430476" cy="3416320"/>
          </a:xfrm>
          <a:prstGeom prst="rect">
            <a:avLst/>
          </a:prstGeom>
        </p:spPr>
        <p:txBody>
          <a:bodyPr wrap="square">
            <a:spAutoFit/>
          </a:bodyPr>
          <a:lstStyle/>
          <a:p>
            <a:pPr lvl="0" indent="179388" eaLnBrk="0" fontAlgn="base" hangingPunct="0">
              <a:spcBef>
                <a:spcPct val="0"/>
              </a:spcBef>
              <a:spcAft>
                <a:spcPct val="0"/>
              </a:spcAft>
              <a:tabLst>
                <a:tab pos="3260725" algn="l"/>
              </a:tabLst>
            </a:pPr>
            <a:r>
              <a:rPr lang="vi-VN" sz="3600" b="1" smtClean="0">
                <a:solidFill>
                  <a:srgbClr val="00B050"/>
                </a:solidFill>
                <a:latin typeface="Times New Roman" pitchFamily="18" charset="0"/>
                <a:ea typeface="Times New Roman" pitchFamily="18" charset="0"/>
                <a:cs typeface="Times New Roman" pitchFamily="18" charset="0"/>
              </a:rPr>
              <a:t>Câu </a:t>
            </a:r>
            <a:r>
              <a:rPr lang="en-US" sz="3600" b="1" smtClean="0">
                <a:solidFill>
                  <a:srgbClr val="00B050"/>
                </a:solidFill>
                <a:latin typeface="Times New Roman" pitchFamily="18" charset="0"/>
                <a:ea typeface="Times New Roman" pitchFamily="18" charset="0"/>
                <a:cs typeface="Times New Roman" pitchFamily="18" charset="0"/>
              </a:rPr>
              <a:t>3</a:t>
            </a:r>
            <a:r>
              <a:rPr lang="vi-VN" sz="3600" b="1" smtClean="0">
                <a:solidFill>
                  <a:srgbClr val="00B050"/>
                </a:solidFill>
                <a:latin typeface="Times New Roman" pitchFamily="18" charset="0"/>
                <a:ea typeface="Times New Roman" pitchFamily="18" charset="0"/>
                <a:cs typeface="Times New Roman" pitchFamily="18" charset="0"/>
              </a:rPr>
              <a:t>:</a:t>
            </a:r>
            <a:r>
              <a:rPr lang="vi-VN" sz="3600" smtClean="0">
                <a:solidFill>
                  <a:srgbClr val="00B050"/>
                </a:solidFill>
                <a:latin typeface="Times New Roman" pitchFamily="18" charset="0"/>
                <a:ea typeface="Times New Roman" pitchFamily="18" charset="0"/>
                <a:cs typeface="Times New Roman" pitchFamily="18" charset="0"/>
              </a:rPr>
              <a:t> Thị trường giúp người tiêu dùng điều chỉnh việc mua sao cho có lợi nhất là thể hiện chức năng nào sau đây?</a:t>
            </a:r>
            <a:endParaRPr lang="en-US" sz="360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AutoNum type="alphaUcPeriod"/>
              <a:tabLst>
                <a:tab pos="3260725" algn="l"/>
              </a:tabLst>
            </a:pPr>
            <a:r>
              <a:rPr lang="en-US" sz="3600" smtClean="0">
                <a:solidFill>
                  <a:srgbClr val="00B050"/>
                </a:solidFill>
                <a:latin typeface="Times New Roman" pitchFamily="18" charset="0"/>
                <a:ea typeface="Times New Roman" pitchFamily="18" charset="0"/>
                <a:cs typeface="Times New Roman" pitchFamily="18" charset="0"/>
              </a:rPr>
              <a:t>Cung cấp thông tin.</a:t>
            </a:r>
            <a:r>
              <a:rPr lang="en-US" sz="3600" smtClean="0">
                <a:solidFill>
                  <a:srgbClr val="00B050"/>
                </a:solidFill>
                <a:latin typeface="Times New Roman" pitchFamily="18" charset="0"/>
                <a:ea typeface="Times New Roman" pitchFamily="18" charset="0"/>
                <a:cs typeface="Times New Roman" pitchFamily="18" charset="0"/>
              </a:rPr>
              <a:t>	</a:t>
            </a:r>
            <a:endParaRPr lang="en-US" sz="3600" smtClean="0">
              <a:solidFill>
                <a:srgbClr val="00B05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tabLst>
                <a:tab pos="3260725" algn="l"/>
              </a:tabLst>
            </a:pPr>
            <a:r>
              <a:rPr lang="en-US" sz="3600" b="1" smtClean="0">
                <a:solidFill>
                  <a:srgbClr val="00B050"/>
                </a:solidFill>
                <a:latin typeface="Times New Roman" pitchFamily="18" charset="0"/>
                <a:ea typeface="Times New Roman" pitchFamily="18" charset="0"/>
                <a:cs typeface="Times New Roman" pitchFamily="18" charset="0"/>
              </a:rPr>
              <a:t>B</a:t>
            </a:r>
            <a:r>
              <a:rPr lang="en-US" sz="3600" b="1" smtClean="0">
                <a:solidFill>
                  <a:srgbClr val="00B050"/>
                </a:solidFill>
                <a:latin typeface="Times New Roman" pitchFamily="18" charset="0"/>
                <a:ea typeface="Times New Roman" pitchFamily="18" charset="0"/>
                <a:cs typeface="Times New Roman" pitchFamily="18" charset="0"/>
              </a:rPr>
              <a:t>. </a:t>
            </a:r>
            <a:r>
              <a:rPr lang="en-US" sz="3600" smtClean="0">
                <a:solidFill>
                  <a:srgbClr val="00B050"/>
                </a:solidFill>
                <a:latin typeface="Times New Roman" pitchFamily="18" charset="0"/>
                <a:ea typeface="Times New Roman" pitchFamily="18" charset="0"/>
                <a:cs typeface="Times New Roman" pitchFamily="18" charset="0"/>
              </a:rPr>
              <a:t>Tiền tệ thế giới.</a:t>
            </a:r>
            <a:endParaRPr lang="en-US" sz="360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tabLst>
                <a:tab pos="3260725" algn="l"/>
              </a:tabLst>
            </a:pPr>
            <a:r>
              <a:rPr lang="en-US" sz="3600" b="1" smtClean="0">
                <a:solidFill>
                  <a:srgbClr val="00B050"/>
                </a:solidFill>
                <a:latin typeface="Times New Roman" pitchFamily="18" charset="0"/>
                <a:ea typeface="Times New Roman" pitchFamily="18" charset="0"/>
                <a:cs typeface="Times New Roman" pitchFamily="18" charset="0"/>
              </a:rPr>
              <a:t>C. </a:t>
            </a:r>
            <a:r>
              <a:rPr lang="en-US" sz="3600" smtClean="0">
                <a:solidFill>
                  <a:srgbClr val="00B050"/>
                </a:solidFill>
                <a:latin typeface="Times New Roman" pitchFamily="18" charset="0"/>
                <a:ea typeface="Times New Roman" pitchFamily="18" charset="0"/>
                <a:cs typeface="Times New Roman" pitchFamily="18" charset="0"/>
              </a:rPr>
              <a:t>Thúc đẩy độc quyền.	</a:t>
            </a:r>
          </a:p>
          <a:p>
            <a:pPr lvl="0" eaLnBrk="0" fontAlgn="base" hangingPunct="0">
              <a:spcBef>
                <a:spcPct val="0"/>
              </a:spcBef>
              <a:spcAft>
                <a:spcPct val="0"/>
              </a:spcAft>
              <a:tabLst>
                <a:tab pos="3260725" algn="l"/>
              </a:tabLst>
            </a:pPr>
            <a:r>
              <a:rPr lang="en-US" sz="3600" b="1" smtClean="0">
                <a:solidFill>
                  <a:srgbClr val="00B050"/>
                </a:solidFill>
                <a:latin typeface="Times New Roman" pitchFamily="18" charset="0"/>
                <a:ea typeface="Times New Roman" pitchFamily="18" charset="0"/>
                <a:cs typeface="Times New Roman" pitchFamily="18" charset="0"/>
              </a:rPr>
              <a:t>D. </a:t>
            </a:r>
            <a:r>
              <a:rPr lang="en-US" sz="3600" smtClean="0">
                <a:solidFill>
                  <a:srgbClr val="00B050"/>
                </a:solidFill>
                <a:latin typeface="Times New Roman" pitchFamily="18" charset="0"/>
                <a:ea typeface="Times New Roman" pitchFamily="18" charset="0"/>
                <a:cs typeface="Times New Roman" pitchFamily="18" charset="0"/>
              </a:rPr>
              <a:t>Phương tiện cất trữ.</a:t>
            </a:r>
            <a:endParaRPr lang="en-US" sz="3600" smtClean="0">
              <a:solidFill>
                <a:srgbClr val="00B050"/>
              </a:solidFill>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4">
                                            <p:txEl>
                                              <p:pRg st="0" end="0"/>
                                            </p:txEl>
                                          </p:spTgt>
                                        </p:tgtEl>
                                      </p:cBhvr>
                                    </p:animEffect>
                                    <p:set>
                                      <p:cBhvr>
                                        <p:cTn id="7" dur="1" fill="hold">
                                          <p:stCondLst>
                                            <p:cond delay="1999"/>
                                          </p:stCondLst>
                                        </p:cTn>
                                        <p:tgtEl>
                                          <p:spTgt spid="4">
                                            <p:txEl>
                                              <p:pRg st="0" end="0"/>
                                            </p:txEl>
                                          </p:spTgt>
                                        </p:tgtEl>
                                        <p:attrNameLst>
                                          <p:attrName>style.visibility</p:attrName>
                                        </p:attrNameLst>
                                      </p:cBhvr>
                                      <p:to>
                                        <p:strVal val="hidden"/>
                                      </p:to>
                                    </p:set>
                                  </p:childTnLst>
                                </p:cTn>
                              </p:par>
                              <p:par>
                                <p:cTn id="8" presetID="8" presetClass="exit" presetSubtype="16" fill="hold" nodeType="withEffect">
                                  <p:stCondLst>
                                    <p:cond delay="0"/>
                                  </p:stCondLst>
                                  <p:childTnLst>
                                    <p:animEffect transition="out" filter="diamond(in)">
                                      <p:cBhvr>
                                        <p:cTn id="9" dur="2000"/>
                                        <p:tgtEl>
                                          <p:spTgt spid="4">
                                            <p:txEl>
                                              <p:pRg st="1" end="1"/>
                                            </p:txEl>
                                          </p:spTgt>
                                        </p:tgtEl>
                                      </p:cBhvr>
                                    </p:animEffect>
                                    <p:set>
                                      <p:cBhvr>
                                        <p:cTn id="10" dur="1" fill="hold">
                                          <p:stCondLst>
                                            <p:cond delay="1999"/>
                                          </p:stCondLst>
                                        </p:cTn>
                                        <p:tgtEl>
                                          <p:spTgt spid="4">
                                            <p:txEl>
                                              <p:pRg st="1" end="1"/>
                                            </p:txEl>
                                          </p:spTgt>
                                        </p:tgtEl>
                                        <p:attrNameLst>
                                          <p:attrName>style.visibility</p:attrName>
                                        </p:attrNameLst>
                                      </p:cBhvr>
                                      <p:to>
                                        <p:strVal val="hidden"/>
                                      </p:to>
                                    </p:set>
                                  </p:childTnLst>
                                </p:cTn>
                              </p:par>
                              <p:par>
                                <p:cTn id="11" presetID="8" presetClass="exit" presetSubtype="16" fill="hold" nodeType="withEffect">
                                  <p:stCondLst>
                                    <p:cond delay="0"/>
                                  </p:stCondLst>
                                  <p:childTnLst>
                                    <p:animEffect transition="out" filter="diamond(in)">
                                      <p:cBhvr>
                                        <p:cTn id="12" dur="2000"/>
                                        <p:tgtEl>
                                          <p:spTgt spid="4">
                                            <p:txEl>
                                              <p:pRg st="2" end="2"/>
                                            </p:txEl>
                                          </p:spTgt>
                                        </p:tgtEl>
                                      </p:cBhvr>
                                    </p:animEffect>
                                    <p:set>
                                      <p:cBhvr>
                                        <p:cTn id="13" dur="1" fill="hold">
                                          <p:stCondLst>
                                            <p:cond delay="1999"/>
                                          </p:stCondLst>
                                        </p:cTn>
                                        <p:tgtEl>
                                          <p:spTgt spid="4">
                                            <p:txEl>
                                              <p:pRg st="2" end="2"/>
                                            </p:txEl>
                                          </p:spTgt>
                                        </p:tgtEl>
                                        <p:attrNameLst>
                                          <p:attrName>style.visibility</p:attrName>
                                        </p:attrNameLst>
                                      </p:cBhvr>
                                      <p:to>
                                        <p:strVal val="hidden"/>
                                      </p:to>
                                    </p:set>
                                  </p:childTnLst>
                                </p:cTn>
                              </p:par>
                              <p:par>
                                <p:cTn id="14" presetID="8" presetClass="exit" presetSubtype="16" fill="hold" nodeType="withEffect">
                                  <p:stCondLst>
                                    <p:cond delay="0"/>
                                  </p:stCondLst>
                                  <p:childTnLst>
                                    <p:animEffect transition="out" filter="diamond(in)">
                                      <p:cBhvr>
                                        <p:cTn id="15" dur="2000"/>
                                        <p:tgtEl>
                                          <p:spTgt spid="4">
                                            <p:txEl>
                                              <p:pRg st="3" end="3"/>
                                            </p:txEl>
                                          </p:spTgt>
                                        </p:tgtEl>
                                      </p:cBhvr>
                                    </p:animEffect>
                                    <p:set>
                                      <p:cBhvr>
                                        <p:cTn id="16" dur="1" fill="hold">
                                          <p:stCondLst>
                                            <p:cond delay="1999"/>
                                          </p:stCondLst>
                                        </p:cTn>
                                        <p:tgtEl>
                                          <p:spTgt spid="4">
                                            <p:txEl>
                                              <p:pRg st="3" end="3"/>
                                            </p:txEl>
                                          </p:spTgt>
                                        </p:tgtEl>
                                        <p:attrNameLst>
                                          <p:attrName>style.visibility</p:attrName>
                                        </p:attrNameLst>
                                      </p:cBhvr>
                                      <p:to>
                                        <p:strVal val="hidden"/>
                                      </p:to>
                                    </p:set>
                                  </p:childTnLst>
                                </p:cTn>
                              </p:par>
                              <p:par>
                                <p:cTn id="17" presetID="8" presetClass="exit" presetSubtype="16" fill="hold" nodeType="withEffect">
                                  <p:stCondLst>
                                    <p:cond delay="0"/>
                                  </p:stCondLst>
                                  <p:childTnLst>
                                    <p:animEffect transition="out" filter="diamond(in)">
                                      <p:cBhvr>
                                        <p:cTn id="18" dur="2000"/>
                                        <p:tgtEl>
                                          <p:spTgt spid="4">
                                            <p:txEl>
                                              <p:pRg st="4" end="4"/>
                                            </p:txEl>
                                          </p:spTgt>
                                        </p:tgtEl>
                                      </p:cBhvr>
                                    </p:animEffect>
                                    <p:set>
                                      <p:cBhvr>
                                        <p:cTn id="19" dur="1" fill="hold">
                                          <p:stCondLst>
                                            <p:cond delay="1999"/>
                                          </p:stCondLst>
                                        </p:cTn>
                                        <p:tgtEl>
                                          <p:spTgt spid="4">
                                            <p:txEl>
                                              <p:pRg st="4" end="4"/>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06" y="1357287"/>
            <a:ext cx="16144988" cy="48320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vi-VN" sz="4400" smtClean="0">
                <a:solidFill>
                  <a:srgbClr val="FF0000"/>
                </a:solidFill>
                <a:latin typeface="Times New Roman" pitchFamily="18" charset="0"/>
                <a:cs typeface="Times New Roman" pitchFamily="18" charset="0"/>
              </a:rPr>
              <a:t>Câu </a:t>
            </a:r>
            <a:r>
              <a:rPr lang="en-US" sz="4400" smtClean="0">
                <a:solidFill>
                  <a:srgbClr val="FF0000"/>
                </a:solidFill>
                <a:latin typeface="Times New Roman" pitchFamily="18" charset="0"/>
                <a:cs typeface="Times New Roman" pitchFamily="18" charset="0"/>
              </a:rPr>
              <a:t>4</a:t>
            </a:r>
            <a:r>
              <a:rPr lang="vi-VN" sz="4400" smtClean="0">
                <a:solidFill>
                  <a:srgbClr val="FF0000"/>
                </a:solidFill>
                <a:latin typeface="Times New Roman" pitchFamily="18" charset="0"/>
                <a:cs typeface="Times New Roman" pitchFamily="18" charset="0"/>
              </a:rPr>
              <a:t>: Khi thấy giá bất động sản tăng, anh B đã bán căn nhà mà trước đó anh đã mua nên thu được lợi nhuận cao. Anh B đã vận dụng chức năng nào dưới đây của thị trường?</a:t>
            </a:r>
            <a:r>
              <a:rPr lang="en-US" sz="4400" smtClean="0">
                <a:solidFill>
                  <a:srgbClr val="FF0000"/>
                </a:solidFill>
                <a:latin typeface="Times New Roman" pitchFamily="18" charset="0"/>
                <a:cs typeface="Times New Roman" pitchFamily="18" charset="0"/>
              </a:rPr>
              <a:t/>
            </a:r>
            <a:br>
              <a:rPr lang="en-US" sz="4400" smtClean="0">
                <a:solidFill>
                  <a:srgbClr val="FF0000"/>
                </a:solidFill>
                <a:latin typeface="Times New Roman" pitchFamily="18" charset="0"/>
                <a:cs typeface="Times New Roman" pitchFamily="18" charset="0"/>
              </a:rPr>
            </a:br>
            <a:r>
              <a:rPr lang="vi-VN" sz="4400" smtClean="0">
                <a:solidFill>
                  <a:srgbClr val="FF0000"/>
                </a:solidFill>
                <a:latin typeface="Times New Roman" pitchFamily="18" charset="0"/>
                <a:cs typeface="Times New Roman" pitchFamily="18" charset="0"/>
              </a:rPr>
              <a:t>A. Lưu thông.</a:t>
            </a:r>
            <a:r>
              <a:rPr lang="en-US" sz="4400" smtClean="0">
                <a:solidFill>
                  <a:srgbClr val="FF0000"/>
                </a:solidFill>
                <a:latin typeface="Times New Roman" pitchFamily="18" charset="0"/>
                <a:cs typeface="Times New Roman" pitchFamily="18" charset="0"/>
              </a:rPr>
              <a:t>	</a:t>
            </a:r>
            <a:br>
              <a:rPr lang="en-US" sz="4400" smtClean="0">
                <a:solidFill>
                  <a:srgbClr val="FF0000"/>
                </a:solidFill>
                <a:latin typeface="Times New Roman" pitchFamily="18" charset="0"/>
                <a:cs typeface="Times New Roman" pitchFamily="18" charset="0"/>
              </a:rPr>
            </a:br>
            <a:r>
              <a:rPr lang="vi-VN" sz="4400" smtClean="0">
                <a:solidFill>
                  <a:srgbClr val="FF0000"/>
                </a:solidFill>
                <a:latin typeface="Times New Roman" pitchFamily="18" charset="0"/>
                <a:cs typeface="Times New Roman" pitchFamily="18" charset="0"/>
              </a:rPr>
              <a:t>B. Thanh toán.</a:t>
            </a:r>
            <a:r>
              <a:rPr lang="en-US" sz="4400" smtClean="0">
                <a:solidFill>
                  <a:srgbClr val="FF0000"/>
                </a:solidFill>
                <a:latin typeface="Times New Roman" pitchFamily="18" charset="0"/>
                <a:cs typeface="Times New Roman" pitchFamily="18" charset="0"/>
              </a:rPr>
              <a:t>	</a:t>
            </a:r>
            <a:br>
              <a:rPr lang="en-US" sz="4400" smtClean="0">
                <a:solidFill>
                  <a:srgbClr val="FF0000"/>
                </a:solidFill>
                <a:latin typeface="Times New Roman" pitchFamily="18" charset="0"/>
                <a:cs typeface="Times New Roman" pitchFamily="18" charset="0"/>
              </a:rPr>
            </a:br>
            <a:r>
              <a:rPr lang="vi-VN" sz="4400" smtClean="0">
                <a:solidFill>
                  <a:srgbClr val="FF0000"/>
                </a:solidFill>
                <a:latin typeface="Times New Roman" pitchFamily="18" charset="0"/>
                <a:cs typeface="Times New Roman" pitchFamily="18" charset="0"/>
              </a:rPr>
              <a:t>C. Đại diện.</a:t>
            </a:r>
            <a:r>
              <a:rPr lang="en-US" sz="4400" smtClean="0">
                <a:solidFill>
                  <a:srgbClr val="FF0000"/>
                </a:solidFill>
                <a:latin typeface="Times New Roman" pitchFamily="18" charset="0"/>
                <a:cs typeface="Times New Roman" pitchFamily="18" charset="0"/>
              </a:rPr>
              <a:t>	</a:t>
            </a:r>
            <a:br>
              <a:rPr lang="en-US" sz="4400" smtClean="0">
                <a:solidFill>
                  <a:srgbClr val="FF0000"/>
                </a:solidFill>
                <a:latin typeface="Times New Roman" pitchFamily="18" charset="0"/>
                <a:cs typeface="Times New Roman" pitchFamily="18" charset="0"/>
              </a:rPr>
            </a:br>
            <a:r>
              <a:rPr lang="vi-VN" sz="4400" smtClean="0">
                <a:solidFill>
                  <a:srgbClr val="FF0000"/>
                </a:solidFill>
                <a:latin typeface="Times New Roman" pitchFamily="18" charset="0"/>
                <a:cs typeface="Times New Roman" pitchFamily="18" charset="0"/>
              </a:rPr>
              <a:t>D. Thông tin.</a:t>
            </a:r>
            <a:endParaRPr lang="en-US" sz="440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214382" y="2643170"/>
            <a:ext cx="15216294" cy="45704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9388"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smtClean="0">
              <a:ln>
                <a:noFill/>
              </a:ln>
              <a:solidFill>
                <a:srgbClr val="000000"/>
              </a:solidFill>
              <a:effectLst/>
              <a:latin typeface="Arial" pitchFamily="34" charset="0"/>
              <a:ea typeface="Times New Roman" pitchFamily="18" charset="0"/>
              <a:cs typeface="Arial" pitchFamily="34" charset="0"/>
            </a:endParaRPr>
          </a:p>
          <a:p>
            <a:pPr marL="0" marR="0" lvl="0" indent="179388" algn="l" defTabSz="914400" rtl="0" eaLnBrk="1" fontAlgn="base" latinLnBrk="0" hangingPunct="1">
              <a:lnSpc>
                <a:spcPct val="100000"/>
              </a:lnSpc>
              <a:spcBef>
                <a:spcPct val="0"/>
              </a:spcBef>
              <a:spcAft>
                <a:spcPct val="0"/>
              </a:spcAft>
              <a:buClrTx/>
              <a:buSzTx/>
              <a:buFontTx/>
              <a:buNone/>
              <a:tabLst/>
            </a:pPr>
            <a:endParaRPr lang="en-US" sz="1300" b="1" smtClean="0">
              <a:solidFill>
                <a:srgbClr val="000000"/>
              </a:solidFill>
              <a:latin typeface="Arial" pitchFamily="34" charset="0"/>
              <a:ea typeface="Times New Roman" pitchFamily="18" charset="0"/>
              <a:cs typeface="Arial" pitchFamily="34" charset="0"/>
            </a:endParaRPr>
          </a:p>
          <a:p>
            <a:pPr marL="0" marR="0" lvl="0" indent="179388"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smtClean="0">
              <a:ln>
                <a:noFill/>
              </a:ln>
              <a:solidFill>
                <a:srgbClr val="000000"/>
              </a:solidFill>
              <a:effectLst/>
              <a:latin typeface="Arial" pitchFamily="34" charset="0"/>
              <a:ea typeface="Times New Roman" pitchFamily="18" charset="0"/>
              <a:cs typeface="Arial" pitchFamily="34" charset="0"/>
            </a:endParaRPr>
          </a:p>
          <a:p>
            <a:pPr marL="0" marR="0" lvl="0" indent="179388" algn="l" defTabSz="914400" rtl="0" eaLnBrk="1" fontAlgn="base" latinLnBrk="0" hangingPunct="1">
              <a:lnSpc>
                <a:spcPct val="100000"/>
              </a:lnSpc>
              <a:spcBef>
                <a:spcPct val="0"/>
              </a:spcBef>
              <a:spcAft>
                <a:spcPct val="0"/>
              </a:spcAft>
              <a:buClrTx/>
              <a:buSzTx/>
              <a:buFontTx/>
              <a:buNone/>
              <a:tabLst/>
            </a:pPr>
            <a:r>
              <a:rPr kumimoji="0" lang="vi-VN" sz="3600" b="1"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Câu </a:t>
            </a:r>
            <a:r>
              <a:rPr lang="en-US" sz="3600" b="1" smtClean="0">
                <a:solidFill>
                  <a:srgbClr val="FF0000"/>
                </a:solidFill>
                <a:latin typeface="Times New Roman" pitchFamily="18" charset="0"/>
                <a:ea typeface="Times New Roman" pitchFamily="18" charset="0"/>
                <a:cs typeface="Times New Roman" pitchFamily="18" charset="0"/>
              </a:rPr>
              <a:t>5</a:t>
            </a:r>
            <a:r>
              <a:rPr kumimoji="0" lang="vi-VN" sz="3600" b="1"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a:t>
            </a:r>
            <a:r>
              <a:rPr kumimoji="0" lang="vi-VN" sz="3600" b="0"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 Nông dân ở địa phương D chuyển từ trồng dưa hấu sang trồng dứa khi nhận thấy sức tiêu thụ dưa hấu chậm là biểu hiện nào của chức năng của thị trường?</a:t>
            </a:r>
            <a:endParaRPr kumimoji="0" lang="en-US" sz="3600" b="0" i="0" strike="noStrike" cap="none" normalizeH="0" baseline="0" smtClean="0">
              <a:ln>
                <a:noFill/>
              </a:ln>
              <a:solidFill>
                <a:srgbClr val="FF0000"/>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vi-VN" sz="3600" b="1"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A. </a:t>
            </a:r>
            <a:r>
              <a:rPr kumimoji="0" lang="en-US" sz="3600" b="0"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Điều tiết sản xuất đối với hoạt động sản xuất.</a:t>
            </a:r>
            <a:endParaRPr kumimoji="0" lang="en-US" sz="3600" b="0" i="0" strike="noStrike" cap="none" normalizeH="0" baseline="0" smtClean="0">
              <a:ln>
                <a:noFill/>
              </a:ln>
              <a:solidFill>
                <a:srgbClr val="FF0000"/>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vi-VN" sz="3600" b="1"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B. </a:t>
            </a:r>
            <a:r>
              <a:rPr kumimoji="0" lang="vi-VN" sz="3600" b="0"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Thừa nhận giá trị và giá trị sử dụng</a:t>
            </a:r>
            <a:endParaRPr kumimoji="0" lang="en-US" sz="3600" b="0" i="0" strike="noStrike" cap="none" normalizeH="0" baseline="0" smtClean="0">
              <a:ln>
                <a:noFill/>
              </a:ln>
              <a:solidFill>
                <a:srgbClr val="FF0000"/>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vi-VN" sz="3600" b="1"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C. </a:t>
            </a:r>
            <a:r>
              <a:rPr kumimoji="0" lang="vi-VN" sz="3600" b="0"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Gắn kết nền kinh tế thành một chỉnh thể</a:t>
            </a:r>
            <a:endParaRPr kumimoji="0" lang="en-US" sz="3600" b="0" i="0" strike="noStrike" cap="none" normalizeH="0" baseline="0" smtClean="0">
              <a:ln>
                <a:noFill/>
              </a:ln>
              <a:solidFill>
                <a:srgbClr val="FF0000"/>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vi-VN" sz="3600" b="1"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D. </a:t>
            </a:r>
            <a:r>
              <a:rPr kumimoji="0" lang="vi-VN" sz="3600" b="0" i="0" strike="noStrike" cap="none" normalizeH="0" baseline="0" smtClean="0">
                <a:ln>
                  <a:noFill/>
                </a:ln>
                <a:solidFill>
                  <a:srgbClr val="FF0000"/>
                </a:solidFill>
                <a:effectLst/>
                <a:latin typeface="Times New Roman" pitchFamily="18" charset="0"/>
                <a:ea typeface="Times New Roman" pitchFamily="18" charset="0"/>
                <a:cs typeface="Times New Roman" pitchFamily="18" charset="0"/>
              </a:rPr>
              <a:t>Gắn kết nền kinh tế quốc gia với nền kinh tế thế giới</a:t>
            </a:r>
            <a:endParaRPr kumimoji="0" lang="vi-VN" sz="3600" b="0" i="0" strike="noStrike" cap="none" normalizeH="0" baseline="0" smtClean="0">
              <a:ln>
                <a:noFill/>
              </a:ln>
              <a:solidFill>
                <a:srgbClr val="FF0000"/>
              </a:solidFill>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5298">
                                            <p:txEl>
                                              <p:pRg st="3" end="3"/>
                                            </p:txEl>
                                          </p:spTgt>
                                        </p:tgtEl>
                                        <p:attrNameLst>
                                          <p:attrName>style.visibility</p:attrName>
                                        </p:attrNameLst>
                                      </p:cBhvr>
                                      <p:to>
                                        <p:strVal val="visible"/>
                                      </p:to>
                                    </p:set>
                                    <p:animEffect transition="in" filter="checkerboard(across)">
                                      <p:cBhvr>
                                        <p:cTn id="7" dur="500"/>
                                        <p:tgtEl>
                                          <p:spTgt spid="55298">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5298">
                                            <p:txEl>
                                              <p:pRg st="4" end="4"/>
                                            </p:txEl>
                                          </p:spTgt>
                                        </p:tgtEl>
                                        <p:attrNameLst>
                                          <p:attrName>style.visibility</p:attrName>
                                        </p:attrNameLst>
                                      </p:cBhvr>
                                      <p:to>
                                        <p:strVal val="visible"/>
                                      </p:to>
                                    </p:set>
                                    <p:animEffect transition="in" filter="checkerboard(across)">
                                      <p:cBhvr>
                                        <p:cTn id="10" dur="500"/>
                                        <p:tgtEl>
                                          <p:spTgt spid="55298">
                                            <p:txEl>
                                              <p:pRg st="4" end="4"/>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5298">
                                            <p:txEl>
                                              <p:pRg st="5" end="5"/>
                                            </p:txEl>
                                          </p:spTgt>
                                        </p:tgtEl>
                                        <p:attrNameLst>
                                          <p:attrName>style.visibility</p:attrName>
                                        </p:attrNameLst>
                                      </p:cBhvr>
                                      <p:to>
                                        <p:strVal val="visible"/>
                                      </p:to>
                                    </p:set>
                                    <p:animEffect transition="in" filter="checkerboard(across)">
                                      <p:cBhvr>
                                        <p:cTn id="13" dur="500"/>
                                        <p:tgtEl>
                                          <p:spTgt spid="55298">
                                            <p:txEl>
                                              <p:pRg st="5" end="5"/>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5298">
                                            <p:txEl>
                                              <p:pRg st="6" end="6"/>
                                            </p:txEl>
                                          </p:spTgt>
                                        </p:tgtEl>
                                        <p:attrNameLst>
                                          <p:attrName>style.visibility</p:attrName>
                                        </p:attrNameLst>
                                      </p:cBhvr>
                                      <p:to>
                                        <p:strVal val="visible"/>
                                      </p:to>
                                    </p:set>
                                    <p:animEffect transition="in" filter="checkerboard(across)">
                                      <p:cBhvr>
                                        <p:cTn id="16" dur="500"/>
                                        <p:tgtEl>
                                          <p:spTgt spid="55298">
                                            <p:txEl>
                                              <p:pRg st="6" end="6"/>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55298">
                                            <p:txEl>
                                              <p:pRg st="7" end="7"/>
                                            </p:txEl>
                                          </p:spTgt>
                                        </p:tgtEl>
                                        <p:attrNameLst>
                                          <p:attrName>style.visibility</p:attrName>
                                        </p:attrNameLst>
                                      </p:cBhvr>
                                      <p:to>
                                        <p:strVal val="visible"/>
                                      </p:to>
                                    </p:set>
                                    <p:animEffect transition="in" filter="checkerboard(across)">
                                      <p:cBhvr>
                                        <p:cTn id="19" dur="500"/>
                                        <p:tgtEl>
                                          <p:spTgt spid="55298">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5298">
                                            <p:txEl>
                                              <p:pRg st="4" end="4"/>
                                            </p:txEl>
                                          </p:spTgt>
                                        </p:tgtEl>
                                        <p:attrNameLst>
                                          <p:attrName>style.visibility</p:attrName>
                                        </p:attrNameLst>
                                      </p:cBhvr>
                                      <p:to>
                                        <p:strVal val="visible"/>
                                      </p:to>
                                    </p:set>
                                    <p:anim calcmode="lin" valueType="num">
                                      <p:cBhvr additive="base">
                                        <p:cTn id="24" dur="500" fill="hold"/>
                                        <p:tgtEl>
                                          <p:spTgt spid="55298">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529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28630" y="1357286"/>
            <a:ext cx="16287864" cy="68580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69" name="Rectangle 1"/>
          <p:cNvSpPr>
            <a:spLocks noChangeArrowheads="1"/>
          </p:cNvSpPr>
          <p:nvPr/>
        </p:nvSpPr>
        <p:spPr bwMode="auto">
          <a:xfrm>
            <a:off x="1142944" y="3143236"/>
            <a:ext cx="1614498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9388" algn="l" defTabSz="914400" rtl="0" eaLnBrk="1" fontAlgn="base" latinLnBrk="0" hangingPunct="1">
              <a:lnSpc>
                <a:spcPct val="100000"/>
              </a:lnSpc>
              <a:spcBef>
                <a:spcPct val="0"/>
              </a:spcBef>
              <a:spcAft>
                <a:spcPct val="0"/>
              </a:spcAft>
              <a:buClrTx/>
              <a:buSzTx/>
              <a:buFontTx/>
              <a:buNone/>
              <a:tabLst>
                <a:tab pos="3260725" algn="l"/>
              </a:tabLst>
            </a:pPr>
            <a:r>
              <a:rPr kumimoji="0" lang="vi-VN" sz="3600" b="1"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Câu </a:t>
            </a:r>
            <a:r>
              <a:rPr lang="en-US" sz="3600" b="1" smtClean="0">
                <a:solidFill>
                  <a:srgbClr val="FFFF00"/>
                </a:solidFill>
                <a:latin typeface="Times New Roman" pitchFamily="18" charset="0"/>
                <a:ea typeface="Times New Roman" pitchFamily="18" charset="0"/>
                <a:cs typeface="Times New Roman" pitchFamily="18" charset="0"/>
              </a:rPr>
              <a:t>6</a:t>
            </a:r>
            <a:r>
              <a:rPr kumimoji="0" lang="vi-VN" sz="3600" b="1"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a:t>
            </a: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 Công ty X sản xuất quần áo may sẵn, nhưng trong thời gian hè vừa qua công</a:t>
            </a:r>
            <a:endParaRPr kumimoji="0" lang="en-US"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179388" algn="l" defTabSz="914400" rtl="0" eaLnBrk="1" fontAlgn="base" latinLnBrk="0" hangingPunct="1">
              <a:lnSpc>
                <a:spcPct val="100000"/>
              </a:lnSpc>
              <a:spcBef>
                <a:spcPct val="0"/>
              </a:spcBef>
              <a:spcAft>
                <a:spcPct val="0"/>
              </a:spcAft>
              <a:buClrTx/>
              <a:buSzTx/>
              <a:buFontTx/>
              <a:buNone/>
              <a:tabLst>
                <a:tab pos="3260725" algn="l"/>
              </a:tabLst>
            </a:pP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 ty đưa một số mẫu áo sơ mi nam ra tiêu thụ, thì bị các của hàng trả lại vì mẫu áo bị </a:t>
            </a:r>
            <a:endParaRPr kumimoji="0" lang="en-US"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179388" algn="l" defTabSz="914400" rtl="0" eaLnBrk="1" fontAlgn="base" latinLnBrk="0" hangingPunct="1">
              <a:lnSpc>
                <a:spcPct val="100000"/>
              </a:lnSpc>
              <a:spcBef>
                <a:spcPct val="0"/>
              </a:spcBef>
              <a:spcAft>
                <a:spcPct val="0"/>
              </a:spcAft>
              <a:buClrTx/>
              <a:buSzTx/>
              <a:buFontTx/>
              <a:buNone/>
              <a:tabLst>
                <a:tab pos="3260725" algn="l"/>
              </a:tabLst>
            </a:pP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lỗi đường may. Vậy công ty X đã thực hiện</a:t>
            </a:r>
            <a:endParaRPr kumimoji="0" lang="en-US"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179388" algn="l" defTabSz="914400" rtl="0" eaLnBrk="1" fontAlgn="base" latinLnBrk="0" hangingPunct="1">
              <a:lnSpc>
                <a:spcPct val="100000"/>
              </a:lnSpc>
              <a:spcBef>
                <a:spcPct val="0"/>
              </a:spcBef>
              <a:spcAft>
                <a:spcPct val="0"/>
              </a:spcAft>
              <a:buClrTx/>
              <a:buSzTx/>
              <a:buFontTx/>
              <a:buNone/>
              <a:tabLst>
                <a:tab pos="3260725" algn="l"/>
              </a:tabLst>
            </a:pP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 chưa tốt chức năng cơ bản nào của thị trường?</a:t>
            </a:r>
            <a:endParaRPr kumimoji="0" lang="en-US" sz="3600" b="0" i="0" strike="noStrike" cap="none" normalizeH="0" baseline="0" smtClean="0">
              <a:ln>
                <a:noFill/>
              </a:ln>
              <a:solidFill>
                <a:srgbClr val="FFFF00"/>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buFontTx/>
              <a:buAutoNum type="alphaUcPeriod"/>
              <a:tabLst>
                <a:tab pos="3260725" algn="l"/>
              </a:tabLst>
            </a:pP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Chức năng điều tiết, kích thích.	</a:t>
            </a:r>
            <a:endParaRPr lang="en-US" sz="3600" smtClean="0">
              <a:solidFill>
                <a:srgbClr val="FFFF00"/>
              </a:solidFill>
              <a:latin typeface="Times New Roman" pitchFamily="18" charset="0"/>
              <a:ea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tabLst>
                <a:tab pos="3260725" algn="l"/>
              </a:tabLst>
            </a:pPr>
            <a:r>
              <a:rPr kumimoji="0" lang="vi-VN" sz="3600" b="1"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B. </a:t>
            </a: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Chức năng hạn chế sản xuất.</a:t>
            </a:r>
            <a:endParaRPr kumimoji="0" lang="en-US" sz="3600" b="0" i="0" strike="noStrike" cap="none" normalizeH="0" baseline="0" smtClean="0">
              <a:ln>
                <a:noFill/>
              </a:ln>
              <a:solidFill>
                <a:srgbClr val="FFFF00"/>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tab pos="3260725" algn="l"/>
              </a:tabLst>
            </a:pPr>
            <a:r>
              <a:rPr kumimoji="0" lang="vi-VN" sz="3600" b="1"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C. </a:t>
            </a: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Chức năng thông tin.	</a:t>
            </a:r>
            <a:r>
              <a:rPr kumimoji="0" lang="en-US"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		</a:t>
            </a:r>
          </a:p>
          <a:p>
            <a:pPr marL="0" marR="0" lvl="0" indent="179388" algn="l" defTabSz="914400" rtl="0" eaLnBrk="0" fontAlgn="base" latinLnBrk="0" hangingPunct="0">
              <a:lnSpc>
                <a:spcPct val="100000"/>
              </a:lnSpc>
              <a:spcBef>
                <a:spcPct val="0"/>
              </a:spcBef>
              <a:spcAft>
                <a:spcPct val="0"/>
              </a:spcAft>
              <a:buClrTx/>
              <a:buSzTx/>
              <a:buFontTx/>
              <a:buNone/>
              <a:tabLst>
                <a:tab pos="3260725" algn="l"/>
              </a:tabLst>
            </a:pPr>
            <a:r>
              <a:rPr kumimoji="0" lang="vi-VN" sz="3600" b="1"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D. </a:t>
            </a:r>
            <a:r>
              <a:rPr kumimoji="0" lang="vi-VN" sz="3600" b="0" i="0" strike="noStrike" cap="none" normalizeH="0" baseline="0" smtClean="0">
                <a:ln>
                  <a:noFill/>
                </a:ln>
                <a:solidFill>
                  <a:srgbClr val="FFFF00"/>
                </a:solidFill>
                <a:effectLst/>
                <a:latin typeface="Times New Roman" pitchFamily="18" charset="0"/>
                <a:ea typeface="Times New Roman" pitchFamily="18" charset="0"/>
                <a:cs typeface="Times New Roman" pitchFamily="18" charset="0"/>
              </a:rPr>
              <a:t>Chức năng thực hiện.</a:t>
            </a:r>
            <a:endParaRPr kumimoji="0" lang="vi-VN" sz="3600" b="0" i="0" strike="noStrike" cap="none" normalizeH="0" baseline="0" smtClean="0">
              <a:ln>
                <a:noFill/>
              </a:ln>
              <a:solidFill>
                <a:srgbClr val="FFFF00"/>
              </a:solidFill>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8369">
                                            <p:txEl>
                                              <p:pRg st="0" end="0"/>
                                            </p:txEl>
                                          </p:spTgt>
                                        </p:tgtEl>
                                        <p:attrNameLst>
                                          <p:attrName>style.visibility</p:attrName>
                                        </p:attrNameLst>
                                      </p:cBhvr>
                                      <p:to>
                                        <p:strVal val="visible"/>
                                      </p:to>
                                    </p:set>
                                    <p:animEffect transition="in" filter="diamond(in)">
                                      <p:cBhvr>
                                        <p:cTn id="7" dur="2000"/>
                                        <p:tgtEl>
                                          <p:spTgt spid="58369">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58369">
                                            <p:txEl>
                                              <p:pRg st="1" end="1"/>
                                            </p:txEl>
                                          </p:spTgt>
                                        </p:tgtEl>
                                        <p:attrNameLst>
                                          <p:attrName>style.visibility</p:attrName>
                                        </p:attrNameLst>
                                      </p:cBhvr>
                                      <p:to>
                                        <p:strVal val="visible"/>
                                      </p:to>
                                    </p:set>
                                    <p:animEffect transition="in" filter="diamond(in)">
                                      <p:cBhvr>
                                        <p:cTn id="10" dur="2000"/>
                                        <p:tgtEl>
                                          <p:spTgt spid="58369">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58369">
                                            <p:txEl>
                                              <p:pRg st="2" end="2"/>
                                            </p:txEl>
                                          </p:spTgt>
                                        </p:tgtEl>
                                        <p:attrNameLst>
                                          <p:attrName>style.visibility</p:attrName>
                                        </p:attrNameLst>
                                      </p:cBhvr>
                                      <p:to>
                                        <p:strVal val="visible"/>
                                      </p:to>
                                    </p:set>
                                    <p:animEffect transition="in" filter="diamond(in)">
                                      <p:cBhvr>
                                        <p:cTn id="13" dur="2000"/>
                                        <p:tgtEl>
                                          <p:spTgt spid="58369">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58369">
                                            <p:txEl>
                                              <p:pRg st="3" end="3"/>
                                            </p:txEl>
                                          </p:spTgt>
                                        </p:tgtEl>
                                        <p:attrNameLst>
                                          <p:attrName>style.visibility</p:attrName>
                                        </p:attrNameLst>
                                      </p:cBhvr>
                                      <p:to>
                                        <p:strVal val="visible"/>
                                      </p:to>
                                    </p:set>
                                    <p:animEffect transition="in" filter="diamond(in)">
                                      <p:cBhvr>
                                        <p:cTn id="16" dur="2000"/>
                                        <p:tgtEl>
                                          <p:spTgt spid="58369">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58369">
                                            <p:txEl>
                                              <p:pRg st="4" end="4"/>
                                            </p:txEl>
                                          </p:spTgt>
                                        </p:tgtEl>
                                        <p:attrNameLst>
                                          <p:attrName>style.visibility</p:attrName>
                                        </p:attrNameLst>
                                      </p:cBhvr>
                                      <p:to>
                                        <p:strVal val="visible"/>
                                      </p:to>
                                    </p:set>
                                    <p:animEffect transition="in" filter="diamond(in)">
                                      <p:cBhvr>
                                        <p:cTn id="19" dur="2000"/>
                                        <p:tgtEl>
                                          <p:spTgt spid="58369">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58369">
                                            <p:txEl>
                                              <p:pRg st="5" end="5"/>
                                            </p:txEl>
                                          </p:spTgt>
                                        </p:tgtEl>
                                        <p:attrNameLst>
                                          <p:attrName>style.visibility</p:attrName>
                                        </p:attrNameLst>
                                      </p:cBhvr>
                                      <p:to>
                                        <p:strVal val="visible"/>
                                      </p:to>
                                    </p:set>
                                    <p:animEffect transition="in" filter="diamond(in)">
                                      <p:cBhvr>
                                        <p:cTn id="22" dur="2000"/>
                                        <p:tgtEl>
                                          <p:spTgt spid="58369">
                                            <p:txEl>
                                              <p:pRg st="5" end="5"/>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58369">
                                            <p:txEl>
                                              <p:pRg st="6" end="6"/>
                                            </p:txEl>
                                          </p:spTgt>
                                        </p:tgtEl>
                                        <p:attrNameLst>
                                          <p:attrName>style.visibility</p:attrName>
                                        </p:attrNameLst>
                                      </p:cBhvr>
                                      <p:to>
                                        <p:strVal val="visible"/>
                                      </p:to>
                                    </p:set>
                                    <p:animEffect transition="in" filter="diamond(in)">
                                      <p:cBhvr>
                                        <p:cTn id="25" dur="2000"/>
                                        <p:tgtEl>
                                          <p:spTgt spid="58369">
                                            <p:txEl>
                                              <p:pRg st="6" end="6"/>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58369">
                                            <p:txEl>
                                              <p:pRg st="7" end="7"/>
                                            </p:txEl>
                                          </p:spTgt>
                                        </p:tgtEl>
                                        <p:attrNameLst>
                                          <p:attrName>style.visibility</p:attrName>
                                        </p:attrNameLst>
                                      </p:cBhvr>
                                      <p:to>
                                        <p:strVal val="visible"/>
                                      </p:to>
                                    </p:set>
                                    <p:animEffect transition="in" filter="diamond(in)">
                                      <p:cBhvr>
                                        <p:cTn id="28" dur="2000"/>
                                        <p:tgtEl>
                                          <p:spTgt spid="58369">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8369">
                                            <p:txEl>
                                              <p:pRg st="7" end="7"/>
                                            </p:txEl>
                                          </p:spTgt>
                                        </p:tgtEl>
                                        <p:attrNameLst>
                                          <p:attrName>style.visibility</p:attrName>
                                        </p:attrNameLst>
                                      </p:cBhvr>
                                      <p:to>
                                        <p:strVal val="visible"/>
                                      </p:to>
                                    </p:set>
                                    <p:anim calcmode="lin" valueType="num">
                                      <p:cBhvr additive="base">
                                        <p:cTn id="33" dur="500" fill="hold"/>
                                        <p:tgtEl>
                                          <p:spTgt spid="58369">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836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71440" y="500030"/>
            <a:ext cx="17073682" cy="92869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9393" name="Rectangle 1"/>
          <p:cNvSpPr>
            <a:spLocks noChangeArrowheads="1"/>
          </p:cNvSpPr>
          <p:nvPr/>
        </p:nvSpPr>
        <p:spPr bwMode="auto">
          <a:xfrm>
            <a:off x="571440" y="1857352"/>
            <a:ext cx="18573752"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9388" algn="l" defTabSz="914400" rtl="0" eaLnBrk="1" fontAlgn="base" latinLnBrk="0" hangingPunct="1">
              <a:lnSpc>
                <a:spcPct val="100000"/>
              </a:lnSpc>
              <a:spcBef>
                <a:spcPct val="0"/>
              </a:spcBef>
              <a:spcAft>
                <a:spcPct val="0"/>
              </a:spcAft>
              <a:buClrTx/>
              <a:buSzTx/>
              <a:buFontTx/>
              <a:buNone/>
              <a:tabLst>
                <a:tab pos="1719263" algn="l"/>
                <a:tab pos="3262313" algn="l"/>
                <a:tab pos="4806950" algn="l"/>
              </a:tabLst>
            </a:pPr>
            <a:r>
              <a:rPr kumimoji="0" lang="en-US" sz="3200" b="1"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179388" algn="l" defTabSz="914400" rtl="0" eaLnBrk="1" fontAlgn="base" latinLnBrk="0" hangingPunct="1">
              <a:lnSpc>
                <a:spcPct val="100000"/>
              </a:lnSpc>
              <a:spcBef>
                <a:spcPct val="0"/>
              </a:spcBef>
              <a:spcAft>
                <a:spcPct val="0"/>
              </a:spcAft>
              <a:buClrTx/>
              <a:buSzTx/>
              <a:buFontTx/>
              <a:buNone/>
              <a:tabLst>
                <a:tab pos="1719263" algn="l"/>
                <a:tab pos="3262313" algn="l"/>
                <a:tab pos="4806950" algn="l"/>
              </a:tabLst>
            </a:pPr>
            <a:endParaRPr lang="en-US" sz="3200" b="1" smtClean="0">
              <a:solidFill>
                <a:srgbClr val="000000"/>
              </a:solidFill>
              <a:latin typeface="Times New Roman" pitchFamily="18" charset="0"/>
              <a:ea typeface="Times New Roman" pitchFamily="18" charset="0"/>
              <a:cs typeface="Times New Roman" pitchFamily="18" charset="0"/>
            </a:endParaRPr>
          </a:p>
          <a:p>
            <a:pPr marL="0" marR="0" lvl="0" indent="179388" algn="l" defTabSz="914400" rtl="0" eaLnBrk="1" fontAlgn="base" latinLnBrk="0" hangingPunct="1">
              <a:lnSpc>
                <a:spcPct val="100000"/>
              </a:lnSpc>
              <a:spcBef>
                <a:spcPct val="0"/>
              </a:spcBef>
              <a:spcAft>
                <a:spcPct val="0"/>
              </a:spcAft>
              <a:buClrTx/>
              <a:buSzTx/>
              <a:buFontTx/>
              <a:buNone/>
              <a:tabLst>
                <a:tab pos="1719263" algn="l"/>
                <a:tab pos="3262313" algn="l"/>
                <a:tab pos="4806950" algn="l"/>
              </a:tabLst>
            </a:pPr>
            <a:r>
              <a:rPr kumimoji="0" lang="en-US" sz="3200" b="1"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vi-VN"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Câu </a:t>
            </a:r>
            <a:r>
              <a:rPr kumimoji="0" lang="en-US"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7</a:t>
            </a:r>
            <a:r>
              <a:rPr kumimoji="0" lang="vi-VN"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Gia đình H có 1 ha trồng rau sạch để cung cấp cho thị trường, hiện nay giá các loại </a:t>
            </a:r>
            <a:endPar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179388" algn="l" defTabSz="914400" rtl="0" eaLnBrk="1" fontAlgn="base" latinLnBrk="0" hangingPunct="1">
              <a:lnSpc>
                <a:spcPct val="100000"/>
              </a:lnSpc>
              <a:spcBef>
                <a:spcPct val="0"/>
              </a:spcBef>
              <a:spcAft>
                <a:spcPct val="0"/>
              </a:spcAft>
              <a:buClrTx/>
              <a:buSzTx/>
              <a:buFontTx/>
              <a:buNone/>
              <a:tabLst>
                <a:tab pos="1719263" algn="l"/>
                <a:tab pos="3262313" algn="l"/>
                <a:tab pos="4806950" algn="l"/>
              </a:tabLst>
            </a:pPr>
            <a:r>
              <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rau sạch đều tăng. Bố H quyết định mở rộng diện tích trồng, mẹ H thì muốn giữ nguyên quy </a:t>
            </a:r>
            <a:endPar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179388" algn="l" defTabSz="914400" rtl="0" eaLnBrk="1" fontAlgn="base" latinLnBrk="0" hangingPunct="1">
              <a:lnSpc>
                <a:spcPct val="100000"/>
              </a:lnSpc>
              <a:spcBef>
                <a:spcPct val="0"/>
              </a:spcBef>
              <a:spcAft>
                <a:spcPct val="0"/>
              </a:spcAft>
              <a:buClrTx/>
              <a:buSzTx/>
              <a:buFontTx/>
              <a:buNone/>
              <a:tabLst>
                <a:tab pos="1719263" algn="l"/>
                <a:tab pos="3262313" algn="l"/>
                <a:tab pos="4806950" algn="l"/>
              </a:tabLst>
            </a:pPr>
            <a:r>
              <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mô sản xuất,</a:t>
            </a:r>
            <a:r>
              <a:rPr lang="en-US" sz="3200" smtClean="0">
                <a:solidFill>
                  <a:srgbClr val="000000"/>
                </a:solidFill>
                <a:latin typeface="Times New Roman" pitchFamily="18" charset="0"/>
                <a:ea typeface="Times New Roman" pitchFamily="18" charset="0"/>
                <a:cs typeface="Times New Roman" pitchFamily="18" charset="0"/>
              </a:rPr>
              <a:t>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chị H thì lại khuyên thu hẹp diện tích gieo trồng. Vận dụng chức năng của thị trường, </a:t>
            </a:r>
            <a:endPar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179388" algn="l" defTabSz="914400" rtl="0" eaLnBrk="1" fontAlgn="base" latinLnBrk="0" hangingPunct="1">
              <a:lnSpc>
                <a:spcPct val="100000"/>
              </a:lnSpc>
              <a:spcBef>
                <a:spcPct val="0"/>
              </a:spcBef>
              <a:spcAft>
                <a:spcPct val="0"/>
              </a:spcAft>
              <a:buClrTx/>
              <a:buSzTx/>
              <a:buFontTx/>
              <a:buNone/>
              <a:tabLst>
                <a:tab pos="1719263" algn="l"/>
                <a:tab pos="3262313" algn="l"/>
                <a:tab pos="4806950" algn="l"/>
              </a:tabLst>
            </a:pPr>
            <a:r>
              <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thì lời khuyên của ai có thể giúp gia đình H có thêm lợi nhuận?</a:t>
            </a:r>
            <a:endParaRPr kumimoji="0" lang="en-US" sz="3200" b="0" i="0" strike="noStrike" cap="none" normalizeH="0" baseline="0" smtClean="0">
              <a:ln>
                <a:noFill/>
              </a:ln>
              <a:solidFill>
                <a:schemeClr val="tx1"/>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tabLst>
                <a:tab pos="1719263" algn="l"/>
                <a:tab pos="3262313" algn="l"/>
                <a:tab pos="4806950" algn="l"/>
              </a:tabLst>
            </a:pPr>
            <a:r>
              <a:rPr kumimoji="0" lang="en-US" sz="3200" b="0" i="0" strike="noStrike" cap="none" normalizeH="0" smtClean="0">
                <a:ln>
                  <a:noFill/>
                </a:ln>
                <a:solidFill>
                  <a:srgbClr val="000000"/>
                </a:solidFill>
                <a:effectLst/>
                <a:latin typeface="Times New Roman" pitchFamily="18" charset="0"/>
                <a:ea typeface="Times New Roman" pitchFamily="18" charset="0"/>
                <a:cs typeface="Times New Roman" pitchFamily="18" charset="0"/>
              </a:rPr>
              <a:t>                          A.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Bố H.	</a:t>
            </a:r>
            <a:endPar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tabLst>
                <a:tab pos="1719263" algn="l"/>
                <a:tab pos="3262313" algn="l"/>
                <a:tab pos="4806950" algn="l"/>
              </a:tabLst>
            </a:pPr>
            <a:r>
              <a:rPr kumimoji="0" lang="en-US"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vi-VN"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B.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Chị và mẹ H.</a:t>
            </a:r>
            <a:endPar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tabLst>
                <a:tab pos="1719263" algn="l"/>
                <a:tab pos="3262313" algn="l"/>
                <a:tab pos="4806950" algn="l"/>
              </a:tabLst>
            </a:pPr>
            <a:r>
              <a:rPr kumimoji="0" lang="en-US"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vi-VN"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Chị H.	</a:t>
            </a:r>
            <a:endParaRPr kumimoji="0" lang="en-US"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tabLst>
                <a:tab pos="1719263" algn="l"/>
                <a:tab pos="3262313" algn="l"/>
                <a:tab pos="4806950" algn="l"/>
              </a:tabLst>
            </a:pPr>
            <a:r>
              <a:rPr kumimoji="0" lang="en-US"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a:t>
            </a:r>
            <a:r>
              <a:rPr kumimoji="0" lang="vi-VN" sz="3200" b="1"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D. </a:t>
            </a:r>
            <a:r>
              <a:rPr kumimoji="0" lang="vi-VN" sz="3200" b="0" i="0"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Mẹ H.</a:t>
            </a:r>
            <a:endParaRPr kumimoji="0" lang="en-US" sz="3200" b="0" i="0" strike="noStrike" cap="none" normalizeH="0" baseline="0" smtClean="0">
              <a:ln>
                <a:noFill/>
              </a:ln>
              <a:solidFill>
                <a:schemeClr val="tx1"/>
              </a:solidFill>
              <a:effectLst/>
              <a:latin typeface="Times New Roman" pitchFamily="18" charset="0"/>
              <a:cs typeface="Times New Roman" pitchFamily="18" charset="0"/>
            </a:endParaRPr>
          </a:p>
          <a:p>
            <a:pPr marL="0" marR="0" lvl="0" indent="179388" algn="l" defTabSz="914400" rtl="0" eaLnBrk="0" fontAlgn="base" latinLnBrk="0" hangingPunct="0">
              <a:lnSpc>
                <a:spcPct val="100000"/>
              </a:lnSpc>
              <a:spcBef>
                <a:spcPct val="0"/>
              </a:spcBef>
              <a:spcAft>
                <a:spcPct val="0"/>
              </a:spcAft>
              <a:buClrTx/>
              <a:buSzTx/>
              <a:buFontTx/>
              <a:buNone/>
              <a:tabLst>
                <a:tab pos="1719263" algn="l"/>
                <a:tab pos="3262313" algn="l"/>
                <a:tab pos="48069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9393">
                                            <p:txEl>
                                              <p:pRg st="2" end="2"/>
                                            </p:txEl>
                                          </p:spTgt>
                                        </p:tgtEl>
                                        <p:attrNameLst>
                                          <p:attrName>style.visibility</p:attrName>
                                        </p:attrNameLst>
                                      </p:cBhvr>
                                      <p:to>
                                        <p:strVal val="visible"/>
                                      </p:to>
                                    </p:set>
                                    <p:animEffect transition="in" filter="diamond(in)">
                                      <p:cBhvr>
                                        <p:cTn id="7" dur="2000"/>
                                        <p:tgtEl>
                                          <p:spTgt spid="59393">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59393">
                                            <p:txEl>
                                              <p:pRg st="3" end="3"/>
                                            </p:txEl>
                                          </p:spTgt>
                                        </p:tgtEl>
                                        <p:attrNameLst>
                                          <p:attrName>style.visibility</p:attrName>
                                        </p:attrNameLst>
                                      </p:cBhvr>
                                      <p:to>
                                        <p:strVal val="visible"/>
                                      </p:to>
                                    </p:set>
                                    <p:animEffect transition="in" filter="diamond(in)">
                                      <p:cBhvr>
                                        <p:cTn id="10" dur="2000"/>
                                        <p:tgtEl>
                                          <p:spTgt spid="59393">
                                            <p:txEl>
                                              <p:pRg st="3" end="3"/>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59393">
                                            <p:txEl>
                                              <p:pRg st="4" end="4"/>
                                            </p:txEl>
                                          </p:spTgt>
                                        </p:tgtEl>
                                        <p:attrNameLst>
                                          <p:attrName>style.visibility</p:attrName>
                                        </p:attrNameLst>
                                      </p:cBhvr>
                                      <p:to>
                                        <p:strVal val="visible"/>
                                      </p:to>
                                    </p:set>
                                    <p:animEffect transition="in" filter="diamond(in)">
                                      <p:cBhvr>
                                        <p:cTn id="13" dur="2000"/>
                                        <p:tgtEl>
                                          <p:spTgt spid="59393">
                                            <p:txEl>
                                              <p:pRg st="4" end="4"/>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59393">
                                            <p:txEl>
                                              <p:pRg st="5" end="5"/>
                                            </p:txEl>
                                          </p:spTgt>
                                        </p:tgtEl>
                                        <p:attrNameLst>
                                          <p:attrName>style.visibility</p:attrName>
                                        </p:attrNameLst>
                                      </p:cBhvr>
                                      <p:to>
                                        <p:strVal val="visible"/>
                                      </p:to>
                                    </p:set>
                                    <p:animEffect transition="in" filter="diamond(in)">
                                      <p:cBhvr>
                                        <p:cTn id="16" dur="2000"/>
                                        <p:tgtEl>
                                          <p:spTgt spid="59393">
                                            <p:txEl>
                                              <p:pRg st="5" end="5"/>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59393">
                                            <p:txEl>
                                              <p:pRg st="6" end="6"/>
                                            </p:txEl>
                                          </p:spTgt>
                                        </p:tgtEl>
                                        <p:attrNameLst>
                                          <p:attrName>style.visibility</p:attrName>
                                        </p:attrNameLst>
                                      </p:cBhvr>
                                      <p:to>
                                        <p:strVal val="visible"/>
                                      </p:to>
                                    </p:set>
                                    <p:animEffect transition="in" filter="diamond(in)">
                                      <p:cBhvr>
                                        <p:cTn id="19" dur="2000"/>
                                        <p:tgtEl>
                                          <p:spTgt spid="59393">
                                            <p:txEl>
                                              <p:pRg st="6" end="6"/>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59393">
                                            <p:txEl>
                                              <p:pRg st="7" end="7"/>
                                            </p:txEl>
                                          </p:spTgt>
                                        </p:tgtEl>
                                        <p:attrNameLst>
                                          <p:attrName>style.visibility</p:attrName>
                                        </p:attrNameLst>
                                      </p:cBhvr>
                                      <p:to>
                                        <p:strVal val="visible"/>
                                      </p:to>
                                    </p:set>
                                    <p:animEffect transition="in" filter="diamond(in)">
                                      <p:cBhvr>
                                        <p:cTn id="22" dur="2000"/>
                                        <p:tgtEl>
                                          <p:spTgt spid="59393">
                                            <p:txEl>
                                              <p:pRg st="7" end="7"/>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59393">
                                            <p:txEl>
                                              <p:pRg st="8" end="8"/>
                                            </p:txEl>
                                          </p:spTgt>
                                        </p:tgtEl>
                                        <p:attrNameLst>
                                          <p:attrName>style.visibility</p:attrName>
                                        </p:attrNameLst>
                                      </p:cBhvr>
                                      <p:to>
                                        <p:strVal val="visible"/>
                                      </p:to>
                                    </p:set>
                                    <p:animEffect transition="in" filter="diamond(in)">
                                      <p:cBhvr>
                                        <p:cTn id="25" dur="2000"/>
                                        <p:tgtEl>
                                          <p:spTgt spid="59393">
                                            <p:txEl>
                                              <p:pRg st="8" end="8"/>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59393">
                                            <p:txEl>
                                              <p:pRg st="9" end="9"/>
                                            </p:txEl>
                                          </p:spTgt>
                                        </p:tgtEl>
                                        <p:attrNameLst>
                                          <p:attrName>style.visibility</p:attrName>
                                        </p:attrNameLst>
                                      </p:cBhvr>
                                      <p:to>
                                        <p:strVal val="visible"/>
                                      </p:to>
                                    </p:set>
                                    <p:animEffect transition="in" filter="diamond(in)">
                                      <p:cBhvr>
                                        <p:cTn id="28" dur="2000"/>
                                        <p:tgtEl>
                                          <p:spTgt spid="5939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59393">
                                            <p:txEl>
                                              <p:pRg st="6" end="6"/>
                                            </p:txEl>
                                          </p:spTgt>
                                        </p:tgtEl>
                                        <p:attrNameLst>
                                          <p:attrName>style.visibility</p:attrName>
                                        </p:attrNameLst>
                                      </p:cBhvr>
                                      <p:to>
                                        <p:strVal val="visible"/>
                                      </p:to>
                                    </p:set>
                                    <p:animEffect transition="in" filter="diamond(in)">
                                      <p:cBhvr>
                                        <p:cTn id="33" dur="2000"/>
                                        <p:tgtEl>
                                          <p:spTgt spid="5939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59393">
                                            <p:txEl>
                                              <p:pRg st="6" end="6"/>
                                            </p:txEl>
                                          </p:spTgt>
                                        </p:tgtEl>
                                        <p:attrNameLst>
                                          <p:attrName>style.visibility</p:attrName>
                                        </p:attrNameLst>
                                      </p:cBhvr>
                                      <p:to>
                                        <p:strVal val="visible"/>
                                      </p:to>
                                    </p:set>
                                    <p:animEffect transition="in" filter="diamond(in)">
                                      <p:cBhvr>
                                        <p:cTn id="38" dur="2000"/>
                                        <p:tgtEl>
                                          <p:spTgt spid="593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sp>
        <p:nvSpPr>
          <p:cNvPr id="10" name="Rectangle 9"/>
          <p:cNvSpPr/>
          <p:nvPr/>
        </p:nvSpPr>
        <p:spPr>
          <a:xfrm>
            <a:off x="6666414" y="38100"/>
            <a:ext cx="4839786" cy="1387175"/>
          </a:xfrm>
          <a:prstGeom prst="rect">
            <a:avLst/>
          </a:prstGeom>
        </p:spPr>
        <p:txBody>
          <a:bodyPr wrap="none">
            <a:spAutoFit/>
          </a:bodyPr>
          <a:lstStyle/>
          <a:p>
            <a:pPr algn="ctr">
              <a:lnSpc>
                <a:spcPct val="150000"/>
              </a:lnSpc>
            </a:pPr>
            <a:r>
              <a:rPr lang="en-US" sz="6400"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a:t>
            </a:r>
            <a:endParaRPr lang="en-US" sz="6400" dirty="0">
              <a:solidFill>
                <a:srgbClr val="FF0000"/>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xmlns="" val="2279602298"/>
              </p:ext>
            </p:extLst>
          </p:nvPr>
        </p:nvGraphicFramePr>
        <p:xfrm>
          <a:off x="381001" y="1747539"/>
          <a:ext cx="17449799" cy="8440714"/>
        </p:xfrm>
        <a:graphic>
          <a:graphicData uri="http://schemas.openxmlformats.org/drawingml/2006/table">
            <a:tbl>
              <a:tblPr firstRow="1" firstCol="1" bandRow="1">
                <a:tableStyleId>{16D9F66E-5EB9-4882-86FB-DCBF35E3C3E4}</a:tableStyleId>
              </a:tblPr>
              <a:tblGrid>
                <a:gridCol w="7467599">
                  <a:extLst>
                    <a:ext uri="{9D8B030D-6E8A-4147-A177-3AD203B41FA5}">
                      <a16:colId xmlns:a16="http://schemas.microsoft.com/office/drawing/2014/main" xmlns="" val="482963779"/>
                    </a:ext>
                  </a:extLst>
                </a:gridCol>
                <a:gridCol w="1752600">
                  <a:extLst>
                    <a:ext uri="{9D8B030D-6E8A-4147-A177-3AD203B41FA5}">
                      <a16:colId xmlns:a16="http://schemas.microsoft.com/office/drawing/2014/main" xmlns="" val="4087850867"/>
                    </a:ext>
                  </a:extLst>
                </a:gridCol>
                <a:gridCol w="1580608">
                  <a:extLst>
                    <a:ext uri="{9D8B030D-6E8A-4147-A177-3AD203B41FA5}">
                      <a16:colId xmlns:a16="http://schemas.microsoft.com/office/drawing/2014/main" xmlns="" val="1650299483"/>
                    </a:ext>
                  </a:extLst>
                </a:gridCol>
                <a:gridCol w="6648992">
                  <a:extLst>
                    <a:ext uri="{9D8B030D-6E8A-4147-A177-3AD203B41FA5}">
                      <a16:colId xmlns:a16="http://schemas.microsoft.com/office/drawing/2014/main" xmlns="" val="4143298901"/>
                    </a:ext>
                  </a:extLst>
                </a:gridCol>
              </a:tblGrid>
              <a:tr h="1409655">
                <a:tc gridSpan="4">
                  <a:txBody>
                    <a:bodyPr/>
                    <a:lstStyle/>
                    <a:p>
                      <a:pPr algn="ctr">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PHIẾU BÀI TẬP</a:t>
                      </a:r>
                      <a:endParaRPr lang="en-US" sz="3600" dirty="0">
                        <a:effectLst/>
                        <a:latin typeface="Arial" panose="020B0604020202020204" pitchFamily="34" charset="0"/>
                        <a:cs typeface="Arial" panose="020B0604020202020204" pitchFamily="34" charset="0"/>
                      </a:endParaRPr>
                    </a:p>
                    <a:p>
                      <a:pPr algn="ctr">
                        <a:lnSpc>
                          <a:spcPct val="150000"/>
                        </a:lnSpc>
                        <a:spcBef>
                          <a:spcPts val="300"/>
                        </a:spcBef>
                        <a:spcAft>
                          <a:spcPts val="300"/>
                        </a:spcAft>
                      </a:pPr>
                      <a:r>
                        <a:rPr lang="nl-NL" sz="3600" dirty="0">
                          <a:solidFill>
                            <a:srgbClr val="FF0000"/>
                          </a:solidFill>
                          <a:effectLst/>
                          <a:latin typeface="Arial" panose="020B0604020202020204" pitchFamily="34" charset="0"/>
                          <a:cs typeface="Arial" panose="020B0604020202020204" pitchFamily="34" charset="0"/>
                        </a:rPr>
                        <a:t>Bài </a:t>
                      </a:r>
                      <a:r>
                        <a:rPr lang="nl-NL" sz="3600" dirty="0" smtClean="0">
                          <a:solidFill>
                            <a:srgbClr val="FF0000"/>
                          </a:solidFill>
                          <a:effectLst/>
                          <a:latin typeface="Arial" panose="020B0604020202020204" pitchFamily="34" charset="0"/>
                          <a:cs typeface="Arial" panose="020B0604020202020204" pitchFamily="34" charset="0"/>
                        </a:rPr>
                        <a:t>1: </a:t>
                      </a:r>
                      <a:r>
                        <a:rPr lang="nl-NL" sz="3600" dirty="0">
                          <a:effectLst/>
                          <a:latin typeface="Arial" panose="020B0604020202020204" pitchFamily="34" charset="0"/>
                          <a:cs typeface="Arial" panose="020B0604020202020204" pitchFamily="34" charset="0"/>
                        </a:rPr>
                        <a:t>Em hãy cho biết những nhận định sau đây đúng hay sai và giải thích</a:t>
                      </a:r>
                      <a:r>
                        <a:rPr lang="vi-VN"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hMerge="1">
                  <a:txBody>
                    <a:bodyPr/>
                    <a:lstStyle/>
                    <a:p>
                      <a:pPr algn="ctr">
                        <a:lnSpc>
                          <a:spcPct val="150000"/>
                        </a:lnSpc>
                      </a:pPr>
                      <a:endParaRPr lang="en-US" sz="2800" dirty="0">
                        <a:latin typeface="Arial" panose="020B0604020202020204" pitchFamily="34" charset="0"/>
                        <a:cs typeface="Arial" panose="020B0604020202020204" pitchFamily="34" charset="0"/>
                      </a:endParaRPr>
                    </a:p>
                  </a:txBody>
                  <a:tcPr marL="32956" marR="32956" marT="16478" marB="16478"/>
                </a:tc>
                <a:tc hMerge="1">
                  <a:txBody>
                    <a:bodyPr/>
                    <a:lstStyle/>
                    <a:p>
                      <a:pPr algn="ctr">
                        <a:lnSpc>
                          <a:spcPct val="150000"/>
                        </a:lnSpc>
                      </a:pPr>
                      <a:endParaRPr lang="en-US" sz="2800" dirty="0">
                        <a:latin typeface="Arial" panose="020B0604020202020204" pitchFamily="34" charset="0"/>
                        <a:cs typeface="Arial" panose="020B0604020202020204" pitchFamily="34" charset="0"/>
                      </a:endParaRPr>
                    </a:p>
                  </a:txBody>
                  <a:tcPr marL="32956" marR="32956" marT="16478" marB="16478"/>
                </a:tc>
                <a:tc hMerge="1">
                  <a:txBody>
                    <a:bodyPr/>
                    <a:lstStyle/>
                    <a:p>
                      <a:pPr algn="ctr">
                        <a:lnSpc>
                          <a:spcPct val="150000"/>
                        </a:lnSpc>
                      </a:pPr>
                      <a:endParaRPr lang="en-US" sz="2800" dirty="0">
                        <a:latin typeface="Arial" panose="020B0604020202020204" pitchFamily="34" charset="0"/>
                        <a:cs typeface="Arial" panose="020B0604020202020204" pitchFamily="34" charset="0"/>
                      </a:endParaRPr>
                    </a:p>
                  </a:txBody>
                  <a:tcPr marL="32956" marR="32956" marT="16478" marB="16478"/>
                </a:tc>
                <a:extLst>
                  <a:ext uri="{0D108BD9-81ED-4DB2-BD59-A6C34878D82A}">
                    <a16:rowId xmlns:a16="http://schemas.microsoft.com/office/drawing/2014/main" xmlns="" val="1106605602"/>
                  </a:ext>
                </a:extLst>
              </a:tr>
              <a:tr h="665230">
                <a:tc>
                  <a:txBody>
                    <a:bodyPr/>
                    <a:lstStyle/>
                    <a:p>
                      <a:pPr algn="ctr">
                        <a:lnSpc>
                          <a:spcPct val="150000"/>
                        </a:lnSpc>
                        <a:spcBef>
                          <a:spcPts val="300"/>
                        </a:spcBef>
                        <a:spcAft>
                          <a:spcPts val="300"/>
                        </a:spcAft>
                      </a:pPr>
                      <a:r>
                        <a:rPr lang="vi-VN" sz="3200" dirty="0">
                          <a:effectLst/>
                          <a:latin typeface="Arial" panose="020B0604020202020204" pitchFamily="34" charset="0"/>
                          <a:cs typeface="Arial" panose="020B0604020202020204" pitchFamily="34" charset="0"/>
                        </a:rPr>
                        <a:t>Nhận định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vi-VN" sz="3200" dirty="0">
                          <a:effectLst/>
                          <a:latin typeface="Arial" panose="020B0604020202020204" pitchFamily="34" charset="0"/>
                          <a:cs typeface="Arial" panose="020B0604020202020204" pitchFamily="34" charset="0"/>
                        </a:rPr>
                        <a:t>Đúng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vi-VN" sz="3200" dirty="0">
                          <a:effectLst/>
                          <a:latin typeface="Arial" panose="020B0604020202020204" pitchFamily="34" charset="0"/>
                          <a:cs typeface="Arial" panose="020B0604020202020204" pitchFamily="34" charset="0"/>
                        </a:rPr>
                        <a:t>Sai</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vi-VN" sz="3200" dirty="0">
                          <a:effectLst/>
                          <a:latin typeface="Arial" panose="020B0604020202020204" pitchFamily="34" charset="0"/>
                          <a:cs typeface="Arial" panose="020B0604020202020204" pitchFamily="34" charset="0"/>
                        </a:rPr>
                        <a:t>Giải thích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extLst>
                  <a:ext uri="{0D108BD9-81ED-4DB2-BD59-A6C34878D82A}">
                    <a16:rowId xmlns:a16="http://schemas.microsoft.com/office/drawing/2014/main" xmlns="" val="675580165"/>
                  </a:ext>
                </a:extLst>
              </a:tr>
              <a:tr h="3326152">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A. Thị trường là nơi thực hiện hoạt động mua và bản.</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Thị trường là nơi các chủ thể kinh tế gặp nhau để thực hiện hoạt động trao đổi, mua và bán</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extLst>
                  <a:ext uri="{0D108BD9-81ED-4DB2-BD59-A6C34878D82A}">
                    <a16:rowId xmlns:a16="http://schemas.microsoft.com/office/drawing/2014/main" xmlns="" val="4141674280"/>
                  </a:ext>
                </a:extLst>
              </a:tr>
              <a:tr h="2660922">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B. Người mua, người bán là một trong những yêu tỏ cơ bản của thị trường.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200" dirty="0">
                          <a:effectLst/>
                          <a:latin typeface="Arial" panose="020B0604020202020204" pitchFamily="34" charset="0"/>
                          <a:cs typeface="Arial" panose="020B0604020202020204" pitchFamily="34" charset="0"/>
                        </a:rPr>
                        <a:t>Người mua, người bán tham gia trong tác trên thị trường, là yếu tố cơ bản của thị trường.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extLst>
                  <a:ext uri="{0D108BD9-81ED-4DB2-BD59-A6C34878D82A}">
                    <a16:rowId xmlns:a16="http://schemas.microsoft.com/office/drawing/2014/main" xmlns="" val="2517526040"/>
                  </a:ext>
                </a:extLst>
              </a:tr>
            </a:tbl>
          </a:graphicData>
        </a:graphic>
      </p:graphicFrame>
      <p:sp>
        <p:nvSpPr>
          <p:cNvPr id="13" name="TextBox 12"/>
          <p:cNvSpPr txBox="1"/>
          <p:nvPr/>
        </p:nvSpPr>
        <p:spPr>
          <a:xfrm>
            <a:off x="8001000" y="4711352"/>
            <a:ext cx="1371600" cy="1103892"/>
          </a:xfrm>
          <a:prstGeom prst="rect">
            <a:avLst/>
          </a:prstGeom>
          <a:noFill/>
        </p:spPr>
        <p:txBody>
          <a:bodyPr wrap="square" rtlCol="0" anchor="ctr">
            <a:spAutoFit/>
          </a:bodyPr>
          <a:lstStyle/>
          <a:p>
            <a:pPr algn="ctr">
              <a:lnSpc>
                <a:spcPct val="150000"/>
              </a:lnSpc>
            </a:pPr>
            <a:r>
              <a:rPr lang="en-US" sz="5000" b="1" dirty="0" smtClean="0">
                <a:latin typeface="Arial" panose="020B0604020202020204" pitchFamily="34" charset="0"/>
                <a:cs typeface="Arial" panose="020B0604020202020204" pitchFamily="34" charset="0"/>
              </a:rPr>
              <a:t>X</a:t>
            </a:r>
            <a:endParaRPr lang="en-US" sz="5000" b="1" dirty="0">
              <a:latin typeface="Arial" panose="020B0604020202020204" pitchFamily="34" charset="0"/>
              <a:cs typeface="Arial" panose="020B0604020202020204" pitchFamily="34" charset="0"/>
            </a:endParaRPr>
          </a:p>
        </p:txBody>
      </p:sp>
      <p:sp>
        <p:nvSpPr>
          <p:cNvPr id="14" name="TextBox 13"/>
          <p:cNvSpPr txBox="1"/>
          <p:nvPr/>
        </p:nvSpPr>
        <p:spPr>
          <a:xfrm>
            <a:off x="8001000" y="7886700"/>
            <a:ext cx="1371600" cy="1103892"/>
          </a:xfrm>
          <a:prstGeom prst="rect">
            <a:avLst/>
          </a:prstGeom>
          <a:noFill/>
        </p:spPr>
        <p:txBody>
          <a:bodyPr wrap="square" rtlCol="0" anchor="ctr">
            <a:spAutoFit/>
          </a:bodyPr>
          <a:lstStyle/>
          <a:p>
            <a:pPr algn="ctr">
              <a:lnSpc>
                <a:spcPct val="150000"/>
              </a:lnSpc>
            </a:pPr>
            <a:r>
              <a:rPr lang="en-US" sz="5000" b="1" dirty="0" smtClean="0">
                <a:latin typeface="Arial" panose="020B0604020202020204" pitchFamily="34" charset="0"/>
                <a:cs typeface="Arial" panose="020B0604020202020204" pitchFamily="34" charset="0"/>
              </a:rPr>
              <a:t>X</a:t>
            </a:r>
            <a:endParaRPr lang="en-US" sz="5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277457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xmlns="" val="959582682"/>
              </p:ext>
            </p:extLst>
          </p:nvPr>
        </p:nvGraphicFramePr>
        <p:xfrm>
          <a:off x="609599" y="342900"/>
          <a:ext cx="17145001" cy="9951720"/>
        </p:xfrm>
        <a:graphic>
          <a:graphicData uri="http://schemas.openxmlformats.org/drawingml/2006/table">
            <a:tbl>
              <a:tblPr firstRow="1" firstCol="1" bandRow="1">
                <a:tableStyleId>{16D9F66E-5EB9-4882-86FB-DCBF35E3C3E4}</a:tableStyleId>
              </a:tblPr>
              <a:tblGrid>
                <a:gridCol w="6400800">
                  <a:extLst>
                    <a:ext uri="{9D8B030D-6E8A-4147-A177-3AD203B41FA5}">
                      <a16:colId xmlns:a16="http://schemas.microsoft.com/office/drawing/2014/main" xmlns="" val="482963779"/>
                    </a:ext>
                  </a:extLst>
                </a:gridCol>
                <a:gridCol w="1447800">
                  <a:extLst>
                    <a:ext uri="{9D8B030D-6E8A-4147-A177-3AD203B41FA5}">
                      <a16:colId xmlns:a16="http://schemas.microsoft.com/office/drawing/2014/main" xmlns="" val="4087850867"/>
                    </a:ext>
                  </a:extLst>
                </a:gridCol>
                <a:gridCol w="1295400">
                  <a:extLst>
                    <a:ext uri="{9D8B030D-6E8A-4147-A177-3AD203B41FA5}">
                      <a16:colId xmlns:a16="http://schemas.microsoft.com/office/drawing/2014/main" xmlns="" val="1650299483"/>
                    </a:ext>
                  </a:extLst>
                </a:gridCol>
                <a:gridCol w="8001001">
                  <a:extLst>
                    <a:ext uri="{9D8B030D-6E8A-4147-A177-3AD203B41FA5}">
                      <a16:colId xmlns:a16="http://schemas.microsoft.com/office/drawing/2014/main" xmlns="" val="4143298901"/>
                    </a:ext>
                  </a:extLst>
                </a:gridCol>
              </a:tblGrid>
              <a:tr h="373502">
                <a:tc gridSpan="4">
                  <a:txBody>
                    <a:bodyPr/>
                    <a:lstStyle/>
                    <a:p>
                      <a:pPr algn="ctr">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PHIẾU BÀI TẬP</a:t>
                      </a:r>
                      <a:endParaRPr lang="en-US" sz="3600" dirty="0">
                        <a:effectLst/>
                        <a:latin typeface="Arial" panose="020B0604020202020204" pitchFamily="34" charset="0"/>
                        <a:cs typeface="Arial" panose="020B0604020202020204" pitchFamily="34" charset="0"/>
                      </a:endParaRPr>
                    </a:p>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Bài 1. Em hãy cho biết những nhận định sau đây đúng hay sai và giải thích</a:t>
                      </a:r>
                      <a:r>
                        <a:rPr lang="vi-VN"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hMerge="1">
                  <a:txBody>
                    <a:bodyPr/>
                    <a:lstStyle/>
                    <a:p>
                      <a:endParaRPr lang="en-US" sz="2000" dirty="0">
                        <a:latin typeface="Arial" panose="020B0604020202020204" pitchFamily="34" charset="0"/>
                        <a:cs typeface="Arial" panose="020B0604020202020204" pitchFamily="34" charset="0"/>
                      </a:endParaRPr>
                    </a:p>
                  </a:txBody>
                  <a:tcPr marL="32956" marR="32956" marT="16478" marB="16478"/>
                </a:tc>
                <a:tc hMerge="1">
                  <a:txBody>
                    <a:bodyPr/>
                    <a:lstStyle/>
                    <a:p>
                      <a:endParaRPr lang="en-US" sz="2000" dirty="0">
                        <a:latin typeface="Arial" panose="020B0604020202020204" pitchFamily="34" charset="0"/>
                        <a:cs typeface="Arial" panose="020B0604020202020204" pitchFamily="34" charset="0"/>
                      </a:endParaRPr>
                    </a:p>
                  </a:txBody>
                  <a:tcPr marL="32956" marR="32956" marT="16478" marB="16478"/>
                </a:tc>
                <a:tc hMerge="1">
                  <a:txBody>
                    <a:bodyPr/>
                    <a:lstStyle/>
                    <a:p>
                      <a:endParaRPr lang="en-US" sz="2000" dirty="0">
                        <a:latin typeface="Arial" panose="020B0604020202020204" pitchFamily="34" charset="0"/>
                        <a:cs typeface="Arial" panose="020B0604020202020204" pitchFamily="34" charset="0"/>
                      </a:endParaRPr>
                    </a:p>
                  </a:txBody>
                  <a:tcPr marL="32956" marR="32956" marT="16478" marB="16478"/>
                </a:tc>
                <a:extLst>
                  <a:ext uri="{0D108BD9-81ED-4DB2-BD59-A6C34878D82A}">
                    <a16:rowId xmlns:a16="http://schemas.microsoft.com/office/drawing/2014/main" xmlns="" val="1106605602"/>
                  </a:ext>
                </a:extLst>
              </a:tr>
              <a:tr h="230692">
                <a:tc>
                  <a:txBody>
                    <a:bodyPr/>
                    <a:lstStyle/>
                    <a:p>
                      <a:pPr algn="ctr">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Nhận định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Đúng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Sai</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vi-VN" sz="3600" dirty="0">
                          <a:effectLst/>
                          <a:latin typeface="Arial" panose="020B0604020202020204" pitchFamily="34" charset="0"/>
                          <a:cs typeface="Arial" panose="020B0604020202020204" pitchFamily="34" charset="0"/>
                        </a:rPr>
                        <a:t>Giải thích</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extLst>
                  <a:ext uri="{0D108BD9-81ED-4DB2-BD59-A6C34878D82A}">
                    <a16:rowId xmlns:a16="http://schemas.microsoft.com/office/drawing/2014/main" xmlns="" val="675580165"/>
                  </a:ext>
                </a:extLst>
              </a:tr>
              <a:tr h="1038115">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C. Chỉ có thể tìm đến thị trường thì con người mới thoả mãn được nhu cầu</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Con người có thể tự làm ra sản phẩm thoả mãn nhu cầu chính mình mà không cần thị trường (trong nền kinh tế tự </a:t>
                      </a:r>
                      <a:r>
                        <a:rPr lang="nl-NL" sz="3600" dirty="0" smtClean="0">
                          <a:effectLst/>
                          <a:latin typeface="Arial" panose="020B0604020202020204" pitchFamily="34" charset="0"/>
                          <a:cs typeface="Arial" panose="020B0604020202020204" pitchFamily="34" charset="0"/>
                        </a:rPr>
                        <a:t>cung</a:t>
                      </a:r>
                      <a:r>
                        <a:rPr lang="nl-NL" sz="3600" baseline="0" dirty="0" smtClean="0">
                          <a:effectLst/>
                          <a:latin typeface="Arial" panose="020B0604020202020204" pitchFamily="34" charset="0"/>
                          <a:cs typeface="Arial" panose="020B0604020202020204" pitchFamily="34" charset="0"/>
                        </a:rPr>
                        <a:t> - t</a:t>
                      </a:r>
                      <a:r>
                        <a:rPr lang="vi-VN" sz="3600" dirty="0" smtClean="0">
                          <a:effectLst/>
                          <a:latin typeface="Arial" panose="020B0604020202020204" pitchFamily="34" charset="0"/>
                          <a:cs typeface="Arial" panose="020B0604020202020204" pitchFamily="34" charset="0"/>
                        </a:rPr>
                        <a:t>ự </a:t>
                      </a:r>
                      <a:r>
                        <a:rPr lang="vi-VN" sz="3600" dirty="0">
                          <a:effectLst/>
                          <a:latin typeface="Arial" panose="020B0604020202020204" pitchFamily="34" charset="0"/>
                          <a:cs typeface="Arial" panose="020B0604020202020204" pitchFamily="34" charset="0"/>
                        </a:rPr>
                        <a:t>cấ</a:t>
                      </a:r>
                      <a:r>
                        <a:rPr lang="nl-NL" sz="3600" dirty="0">
                          <a:effectLst/>
                          <a:latin typeface="Arial" panose="020B0604020202020204" pitchFamily="34" charset="0"/>
                          <a:cs typeface="Arial" panose="020B0604020202020204" pitchFamily="34" charset="0"/>
                        </a:rPr>
                        <a:t>p).</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extLst>
                  <a:ext uri="{0D108BD9-81ED-4DB2-BD59-A6C34878D82A}">
                    <a16:rowId xmlns:a16="http://schemas.microsoft.com/office/drawing/2014/main" xmlns="" val="3414081987"/>
                  </a:ext>
                </a:extLst>
              </a:tr>
              <a:tr h="922769">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D. Tiên là một yếu tố cơ bản của thị trường.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Hoạt động trao đổi, mua và bán trên thị trường thường sử dụng tiền làm yếu tố trung gian để trao đổi cho thuận tiện.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extLst>
                  <a:ext uri="{0D108BD9-81ED-4DB2-BD59-A6C34878D82A}">
                    <a16:rowId xmlns:a16="http://schemas.microsoft.com/office/drawing/2014/main" xmlns="" val="3470636325"/>
                  </a:ext>
                </a:extLst>
              </a:tr>
              <a:tr h="576731">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E. Mua – bán không phải là quan hệ của thị trường.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tc>
                  <a:txBody>
                    <a:bodyPr/>
                    <a:lstStyle/>
                    <a:p>
                      <a:pPr algn="ctr">
                        <a:lnSpc>
                          <a:spcPct val="150000"/>
                        </a:lnSpc>
                        <a:spcBef>
                          <a:spcPts val="300"/>
                        </a:spcBef>
                        <a:spcAft>
                          <a:spcPts val="300"/>
                        </a:spcAft>
                      </a:pPr>
                      <a:r>
                        <a:rPr lang="nl-NL" sz="3600" dirty="0">
                          <a:effectLst/>
                          <a:latin typeface="Arial" panose="020B0604020202020204" pitchFamily="34" charset="0"/>
                          <a:cs typeface="Arial" panose="020B0604020202020204" pitchFamily="34" charset="0"/>
                        </a:rPr>
                        <a:t>Mua bán thể hiện quan hệ giữa người mua và người bán trên thị trường.</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24717" marR="24717" marT="0" marB="0" anchor="ctr"/>
                </a:tc>
                <a:extLst>
                  <a:ext uri="{0D108BD9-81ED-4DB2-BD59-A6C34878D82A}">
                    <a16:rowId xmlns:a16="http://schemas.microsoft.com/office/drawing/2014/main" xmlns="" val="4215258108"/>
                  </a:ext>
                </a:extLst>
              </a:tr>
            </a:tbl>
          </a:graphicData>
        </a:graphic>
      </p:graphicFrame>
      <p:sp>
        <p:nvSpPr>
          <p:cNvPr id="11" name="TextBox 10"/>
          <p:cNvSpPr txBox="1"/>
          <p:nvPr/>
        </p:nvSpPr>
        <p:spPr>
          <a:xfrm>
            <a:off x="8496299" y="3543300"/>
            <a:ext cx="1371600" cy="1103892"/>
          </a:xfrm>
          <a:prstGeom prst="rect">
            <a:avLst/>
          </a:prstGeom>
          <a:noFill/>
        </p:spPr>
        <p:txBody>
          <a:bodyPr wrap="square" rtlCol="0" anchor="ctr">
            <a:spAutoFit/>
          </a:bodyPr>
          <a:lstStyle/>
          <a:p>
            <a:pPr algn="ctr">
              <a:lnSpc>
                <a:spcPct val="150000"/>
              </a:lnSpc>
            </a:pPr>
            <a:r>
              <a:rPr lang="en-US" sz="5000" b="1" dirty="0" smtClean="0">
                <a:latin typeface="Arial" panose="020B0604020202020204" pitchFamily="34" charset="0"/>
                <a:cs typeface="Arial" panose="020B0604020202020204" pitchFamily="34" charset="0"/>
              </a:rPr>
              <a:t>X</a:t>
            </a:r>
            <a:endParaRPr lang="en-US" sz="5000" b="1" dirty="0">
              <a:latin typeface="Arial" panose="020B0604020202020204" pitchFamily="34" charset="0"/>
              <a:cs typeface="Arial" panose="020B0604020202020204" pitchFamily="34" charset="0"/>
            </a:endParaRPr>
          </a:p>
        </p:txBody>
      </p:sp>
      <p:sp>
        <p:nvSpPr>
          <p:cNvPr id="13" name="TextBox 12"/>
          <p:cNvSpPr txBox="1"/>
          <p:nvPr/>
        </p:nvSpPr>
        <p:spPr>
          <a:xfrm>
            <a:off x="7010400" y="6362700"/>
            <a:ext cx="1371600" cy="1103892"/>
          </a:xfrm>
          <a:prstGeom prst="rect">
            <a:avLst/>
          </a:prstGeom>
          <a:noFill/>
        </p:spPr>
        <p:txBody>
          <a:bodyPr wrap="square" rtlCol="0" anchor="ctr">
            <a:spAutoFit/>
          </a:bodyPr>
          <a:lstStyle/>
          <a:p>
            <a:pPr algn="ctr">
              <a:lnSpc>
                <a:spcPct val="150000"/>
              </a:lnSpc>
            </a:pPr>
            <a:r>
              <a:rPr lang="en-US" sz="5000" b="1" dirty="0" smtClean="0">
                <a:latin typeface="Arial" panose="020B0604020202020204" pitchFamily="34" charset="0"/>
                <a:cs typeface="Arial" panose="020B0604020202020204" pitchFamily="34" charset="0"/>
              </a:rPr>
              <a:t>X</a:t>
            </a:r>
            <a:endParaRPr lang="en-US" sz="5000" b="1" dirty="0">
              <a:latin typeface="Arial" panose="020B0604020202020204" pitchFamily="34" charset="0"/>
              <a:cs typeface="Arial" panose="020B0604020202020204" pitchFamily="34" charset="0"/>
            </a:endParaRPr>
          </a:p>
        </p:txBody>
      </p:sp>
      <p:sp>
        <p:nvSpPr>
          <p:cNvPr id="14" name="TextBox 13"/>
          <p:cNvSpPr txBox="1"/>
          <p:nvPr/>
        </p:nvSpPr>
        <p:spPr>
          <a:xfrm>
            <a:off x="8382000" y="8420100"/>
            <a:ext cx="1371600" cy="1103892"/>
          </a:xfrm>
          <a:prstGeom prst="rect">
            <a:avLst/>
          </a:prstGeom>
          <a:noFill/>
        </p:spPr>
        <p:txBody>
          <a:bodyPr wrap="square" rtlCol="0" anchor="ctr">
            <a:spAutoFit/>
          </a:bodyPr>
          <a:lstStyle/>
          <a:p>
            <a:pPr algn="ctr">
              <a:lnSpc>
                <a:spcPct val="150000"/>
              </a:lnSpc>
            </a:pPr>
            <a:r>
              <a:rPr lang="en-US" sz="5000" b="1" dirty="0" smtClean="0">
                <a:latin typeface="Arial" panose="020B0604020202020204" pitchFamily="34" charset="0"/>
                <a:cs typeface="Arial" panose="020B0604020202020204" pitchFamily="34" charset="0"/>
              </a:rPr>
              <a:t>X</a:t>
            </a:r>
            <a:endParaRPr lang="en-US" sz="5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859536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sp>
        <p:nvSpPr>
          <p:cNvPr id="2" name="TextBox 1"/>
          <p:cNvSpPr txBox="1"/>
          <p:nvPr/>
        </p:nvSpPr>
        <p:spPr>
          <a:xfrm>
            <a:off x="723901" y="342900"/>
            <a:ext cx="16954499" cy="2862322"/>
          </a:xfrm>
          <a:prstGeom prst="rect">
            <a:avLst/>
          </a:prstGeom>
          <a:noFill/>
        </p:spPr>
        <p:txBody>
          <a:bodyPr wrap="square" rtlCol="0">
            <a:spAutoFit/>
          </a:bodyPr>
          <a:lstStyle/>
          <a:p>
            <a:pPr algn="ctr">
              <a:lnSpc>
                <a:spcPct val="150000"/>
              </a:lnSpc>
            </a:pPr>
            <a:r>
              <a:rPr lang="en-US" sz="4000" b="1" dirty="0" err="1" smtClean="0">
                <a:solidFill>
                  <a:srgbClr val="FF0000"/>
                </a:solidFill>
                <a:latin typeface="Arial" panose="020B0604020202020204" pitchFamily="34" charset="0"/>
                <a:cs typeface="Arial" panose="020B0604020202020204" pitchFamily="34" charset="0"/>
              </a:rPr>
              <a:t>Bài</a:t>
            </a:r>
            <a:r>
              <a:rPr lang="en-US" sz="4000" b="1" dirty="0" smtClean="0">
                <a:solidFill>
                  <a:srgbClr val="FF0000"/>
                </a:solidFill>
                <a:latin typeface="Arial" panose="020B0604020202020204" pitchFamily="34" charset="0"/>
                <a:cs typeface="Arial" panose="020B0604020202020204" pitchFamily="34" charset="0"/>
              </a:rPr>
              <a:t> 2: </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biệt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thể</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tham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mua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phê</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nhân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phê</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hòa</a:t>
            </a:r>
            <a:r>
              <a:rPr lang="en-US" sz="4000" dirty="0" smtClean="0">
                <a:latin typeface="Arial" panose="020B0604020202020204" pitchFamily="34" charset="0"/>
                <a:cs typeface="Arial" panose="020B0604020202020204" pitchFamily="34" charset="0"/>
              </a:rPr>
              <a:t> tan. Hai </a:t>
            </a:r>
            <a:r>
              <a:rPr lang="en-US" sz="4000" dirty="0" err="1" smtClean="0">
                <a:latin typeface="Arial" panose="020B0604020202020204" pitchFamily="34" charset="0"/>
                <a:cs typeface="Arial" panose="020B0604020202020204" pitchFamily="34" charset="0"/>
              </a:rPr>
              <a:t>loại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sản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phẩm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phê</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đổi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loại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a:t>
            </a:r>
          </a:p>
        </p:txBody>
      </p:sp>
      <p:sp>
        <p:nvSpPr>
          <p:cNvPr id="12" name="Rectangle 11"/>
          <p:cNvSpPr/>
          <p:nvPr/>
        </p:nvSpPr>
        <p:spPr>
          <a:xfrm>
            <a:off x="7300143" y="3369715"/>
            <a:ext cx="3573414" cy="901593"/>
          </a:xfrm>
          <a:prstGeom prst="rect">
            <a:avLst/>
          </a:prstGeom>
        </p:spPr>
        <p:txBody>
          <a:bodyPr wrap="none">
            <a:spAutoFit/>
          </a:bodyPr>
          <a:lstStyle/>
          <a:p>
            <a:pPr algn="just">
              <a:lnSpc>
                <a:spcPct val="150000"/>
              </a:lnSpc>
              <a:spcBef>
                <a:spcPts val="300"/>
              </a:spcBef>
              <a:spcAft>
                <a:spcPts val="300"/>
              </a:spcAft>
            </a:pPr>
            <a:r>
              <a:rPr lang="vi-VN" sz="4000" b="1" dirty="0">
                <a:latin typeface="Arial" panose="020B0604020202020204" pitchFamily="34" charset="0"/>
                <a:ea typeface="Calibri" panose="020F0502020204030204" pitchFamily="34" charset="0"/>
                <a:cs typeface="Arial" panose="020B0604020202020204" pitchFamily="34" charset="0"/>
              </a:rPr>
              <a:t>Cà phê nhân: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764326" y="4347508"/>
            <a:ext cx="4063932" cy="1824923"/>
          </a:xfrm>
          <a:prstGeom prst="rect">
            <a:avLst/>
          </a:prstGeom>
        </p:spPr>
        <p:txBody>
          <a:bodyPr wrap="square">
            <a:spAutoFit/>
          </a:bodyPr>
          <a:lstStyle/>
          <a:p>
            <a:pPr algn="ctr">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Chủ thể sản </a:t>
            </a:r>
            <a:r>
              <a:rPr lang="vi-VN" sz="4000" dirty="0" smtClean="0">
                <a:latin typeface="Arial" panose="020B0604020202020204" pitchFamily="34" charset="0"/>
                <a:ea typeface="Calibri" panose="020F0502020204030204" pitchFamily="34" charset="0"/>
                <a:cs typeface="Arial" panose="020B0604020202020204" pitchFamily="34" charset="0"/>
              </a:rPr>
              <a:t>xuất</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dirty="0" smtClean="0">
                <a:latin typeface="Arial" panose="020B0604020202020204" pitchFamily="34" charset="0"/>
                <a:ea typeface="Calibri" panose="020F0502020204030204" pitchFamily="34" charset="0"/>
                <a:cs typeface="Arial" panose="020B0604020202020204" pitchFamily="34" charset="0"/>
              </a:rPr>
              <a:t> </a:t>
            </a:r>
            <a:r>
              <a:rPr lang="vi-VN" sz="4000" dirty="0">
                <a:latin typeface="Arial" panose="020B0604020202020204" pitchFamily="34" charset="0"/>
                <a:ea typeface="Calibri" panose="020F0502020204030204" pitchFamily="34" charset="0"/>
                <a:cs typeface="Arial" panose="020B0604020202020204" pitchFamily="34" charset="0"/>
              </a:rPr>
              <a:t>(nông dân) </a:t>
            </a:r>
            <a:endParaRPr lang="en-US" sz="4000" dirty="0">
              <a:latin typeface="Arial" panose="020B0604020202020204" pitchFamily="34" charset="0"/>
              <a:cs typeface="Arial" panose="020B0604020202020204" pitchFamily="34" charset="0"/>
            </a:endParaRPr>
          </a:p>
        </p:txBody>
      </p:sp>
      <p:sp>
        <p:nvSpPr>
          <p:cNvPr id="14" name="Right Arrow 13"/>
          <p:cNvSpPr/>
          <p:nvPr/>
        </p:nvSpPr>
        <p:spPr>
          <a:xfrm>
            <a:off x="4828258" y="5171076"/>
            <a:ext cx="2118360" cy="47183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45882" y="4423708"/>
            <a:ext cx="4549642" cy="1938992"/>
          </a:xfrm>
          <a:prstGeom prst="rect">
            <a:avLst/>
          </a:prstGeom>
        </p:spPr>
        <p:txBody>
          <a:bodyPr wrap="none">
            <a:spAutoFit/>
          </a:bodyPr>
          <a:lstStyle/>
          <a:p>
            <a:pPr algn="ctr">
              <a:lnSpc>
                <a:spcPct val="150000"/>
              </a:lnSpc>
            </a:pPr>
            <a:r>
              <a:rPr lang="en-US" sz="4000" dirty="0" smtClean="0">
                <a:latin typeface="Arial" panose="020B0604020202020204" pitchFamily="34" charset="0"/>
                <a:ea typeface="Calibri" panose="020F0502020204030204" pitchFamily="34" charset="0"/>
                <a:cs typeface="Arial" panose="020B0604020202020204" pitchFamily="34" charset="0"/>
              </a:rPr>
              <a:t>C</a:t>
            </a:r>
            <a:r>
              <a:rPr lang="vi-VN" sz="4000" dirty="0" smtClean="0">
                <a:latin typeface="Arial" panose="020B0604020202020204" pitchFamily="34" charset="0"/>
                <a:ea typeface="Calibri" panose="020F0502020204030204" pitchFamily="34" charset="0"/>
                <a:cs typeface="Arial" panose="020B0604020202020204" pitchFamily="34" charset="0"/>
              </a:rPr>
              <a:t>hủ </a:t>
            </a:r>
            <a:r>
              <a:rPr lang="vi-VN" sz="4000" dirty="0">
                <a:latin typeface="Arial" panose="020B0604020202020204" pitchFamily="34" charset="0"/>
                <a:ea typeface="Calibri" panose="020F0502020204030204" pitchFamily="34" charset="0"/>
                <a:cs typeface="Arial" panose="020B0604020202020204" pitchFamily="34" charset="0"/>
              </a:rPr>
              <a:t>thể trung gian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dirty="0" smtClean="0">
                <a:latin typeface="Arial" panose="020B0604020202020204" pitchFamily="34" charset="0"/>
                <a:ea typeface="Calibri" panose="020F0502020204030204" pitchFamily="34" charset="0"/>
                <a:cs typeface="Arial" panose="020B0604020202020204" pitchFamily="34" charset="0"/>
              </a:rPr>
              <a:t>(</a:t>
            </a:r>
            <a:r>
              <a:rPr lang="vi-VN" sz="4000" dirty="0">
                <a:latin typeface="Arial" panose="020B0604020202020204" pitchFamily="34" charset="0"/>
                <a:ea typeface="Calibri" panose="020F0502020204030204" pitchFamily="34" charset="0"/>
                <a:cs typeface="Arial" panose="020B0604020202020204" pitchFamily="34" charset="0"/>
              </a:rPr>
              <a:t>thương lải)</a:t>
            </a:r>
            <a:endParaRPr lang="en-US" sz="4000" dirty="0">
              <a:latin typeface="Arial" panose="020B0604020202020204" pitchFamily="34" charset="0"/>
              <a:cs typeface="Arial" panose="020B0604020202020204" pitchFamily="34" charset="0"/>
            </a:endParaRPr>
          </a:p>
        </p:txBody>
      </p:sp>
      <p:sp>
        <p:nvSpPr>
          <p:cNvPr id="16" name="Rectangle 15"/>
          <p:cNvSpPr/>
          <p:nvPr/>
        </p:nvSpPr>
        <p:spPr>
          <a:xfrm>
            <a:off x="14003882" y="4914900"/>
            <a:ext cx="3522118" cy="901593"/>
          </a:xfrm>
          <a:prstGeom prst="rect">
            <a:avLst/>
          </a:prstGeom>
        </p:spPr>
        <p:txBody>
          <a:bodyPr wrap="none">
            <a:spAutoFit/>
          </a:bodyPr>
          <a:lstStyle/>
          <a:p>
            <a:pPr algn="ctr">
              <a:lnSpc>
                <a:spcPct val="150000"/>
              </a:lnSpc>
            </a:pPr>
            <a:r>
              <a:rPr lang="en-US" sz="4000" dirty="0" smtClean="0">
                <a:latin typeface="Arial" panose="020B0604020202020204" pitchFamily="34" charset="0"/>
                <a:ea typeface="Calibri" panose="020F0502020204030204" pitchFamily="34" charset="0"/>
                <a:cs typeface="Arial" panose="020B0604020202020204" pitchFamily="34" charset="0"/>
              </a:rPr>
              <a:t>D</a:t>
            </a:r>
            <a:r>
              <a:rPr lang="vi-VN" sz="4000" dirty="0" smtClean="0">
                <a:latin typeface="Arial" panose="020B0604020202020204" pitchFamily="34" charset="0"/>
                <a:ea typeface="Calibri" panose="020F0502020204030204" pitchFamily="34" charset="0"/>
                <a:cs typeface="Arial" panose="020B0604020202020204" pitchFamily="34" charset="0"/>
              </a:rPr>
              <a:t>oanh </a:t>
            </a:r>
            <a:r>
              <a:rPr lang="vi-VN" sz="4000" dirty="0">
                <a:latin typeface="Arial" panose="020B0604020202020204" pitchFamily="34" charset="0"/>
                <a:ea typeface="Calibri" panose="020F0502020204030204" pitchFamily="34" charset="0"/>
                <a:cs typeface="Arial" panose="020B0604020202020204" pitchFamily="34" charset="0"/>
              </a:rPr>
              <a:t>nghiệp </a:t>
            </a:r>
            <a:endParaRPr lang="en-US" sz="4000" dirty="0">
              <a:latin typeface="Arial" panose="020B0604020202020204" pitchFamily="34" charset="0"/>
              <a:cs typeface="Arial" panose="020B0604020202020204" pitchFamily="34" charset="0"/>
            </a:endParaRPr>
          </a:p>
        </p:txBody>
      </p:sp>
      <p:sp>
        <p:nvSpPr>
          <p:cNvPr id="17" name="Right Arrow 16"/>
          <p:cNvSpPr/>
          <p:nvPr/>
        </p:nvSpPr>
        <p:spPr>
          <a:xfrm>
            <a:off x="11695524" y="5181904"/>
            <a:ext cx="2118360" cy="471832"/>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086600" y="6896100"/>
            <a:ext cx="4172937" cy="1015663"/>
          </a:xfrm>
          <a:prstGeom prst="rect">
            <a:avLst/>
          </a:prstGeom>
        </p:spPr>
        <p:txBody>
          <a:bodyPr wrap="none">
            <a:spAutoFit/>
          </a:bodyPr>
          <a:lstStyle/>
          <a:p>
            <a:pPr algn="just">
              <a:lnSpc>
                <a:spcPct val="150000"/>
              </a:lnSpc>
              <a:spcBef>
                <a:spcPts val="300"/>
              </a:spcBef>
              <a:spcAft>
                <a:spcPts val="300"/>
              </a:spcAft>
            </a:pPr>
            <a:r>
              <a:rPr lang="vi-VN" sz="4000" b="1" dirty="0">
                <a:latin typeface="Arial" panose="020B0604020202020204" pitchFamily="34" charset="0"/>
                <a:ea typeface="Calibri" panose="020F0502020204030204" pitchFamily="34" charset="0"/>
                <a:cs typeface="Arial" panose="020B0604020202020204" pitchFamily="34" charset="0"/>
              </a:rPr>
              <a:t>Cà phê </a:t>
            </a:r>
            <a:r>
              <a:rPr lang="en-US" sz="4000" b="1" dirty="0" err="1" smtClean="0">
                <a:latin typeface="Arial" panose="020B0604020202020204" pitchFamily="34" charset="0"/>
                <a:ea typeface="Calibri" panose="020F0502020204030204" pitchFamily="34" charset="0"/>
                <a:cs typeface="Arial" panose="020B0604020202020204" pitchFamily="34" charset="0"/>
              </a:rPr>
              <a:t>hòa</a:t>
            </a:r>
            <a:r>
              <a:rPr lang="en-US" sz="4000" b="1" dirty="0" smtClean="0">
                <a:latin typeface="Arial" panose="020B0604020202020204" pitchFamily="34" charset="0"/>
                <a:ea typeface="Calibri" panose="020F0502020204030204" pitchFamily="34" charset="0"/>
                <a:cs typeface="Arial" panose="020B0604020202020204" pitchFamily="34" charset="0"/>
              </a:rPr>
              <a:t> tan</a:t>
            </a:r>
            <a:r>
              <a:rPr lang="vi-VN" sz="4000" b="1" dirty="0" smtClean="0">
                <a:latin typeface="Arial" panose="020B0604020202020204" pitchFamily="34" charset="0"/>
                <a:ea typeface="Calibri" panose="020F0502020204030204" pitchFamily="34" charset="0"/>
                <a:cs typeface="Arial" panose="020B0604020202020204" pitchFamily="34" charset="0"/>
              </a:rPr>
              <a:t>: </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680950" y="8005108"/>
            <a:ext cx="5638800" cy="1938992"/>
          </a:xfrm>
          <a:prstGeom prst="rect">
            <a:avLst/>
          </a:prstGeom>
        </p:spPr>
        <p:txBody>
          <a:bodyPr wrap="square">
            <a:spAutoFit/>
          </a:bodyPr>
          <a:lstStyle/>
          <a:p>
            <a:pPr algn="ctr">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Chủ thể </a:t>
            </a:r>
            <a:r>
              <a:rPr lang="en-US" sz="4000" dirty="0" err="1" smtClean="0">
                <a:latin typeface="Arial" panose="020B0604020202020204" pitchFamily="34" charset="0"/>
                <a:ea typeface="Calibri" panose="020F0502020204030204" pitchFamily="34" charset="0"/>
                <a:cs typeface="Arial" panose="020B0604020202020204" pitchFamily="34" charset="0"/>
              </a:rPr>
              <a:t>bán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sản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phẩm</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doanh</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nghiệp</a:t>
            </a:r>
            <a:r>
              <a:rPr lang="vi-VN" sz="4000" dirty="0" smtClean="0">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20" name="Right Arrow 19"/>
          <p:cNvSpPr/>
          <p:nvPr/>
        </p:nvSpPr>
        <p:spPr>
          <a:xfrm>
            <a:off x="6629399" y="8780533"/>
            <a:ext cx="4877771" cy="325367"/>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006540" y="8005108"/>
            <a:ext cx="5519460" cy="1938992"/>
          </a:xfrm>
          <a:prstGeom prst="rect">
            <a:avLst/>
          </a:prstGeom>
        </p:spPr>
        <p:txBody>
          <a:bodyPr wrap="none">
            <a:spAutoFit/>
          </a:bodyPr>
          <a:lstStyle/>
          <a:p>
            <a:pPr algn="ctr">
              <a:lnSpc>
                <a:spcPct val="150000"/>
              </a:lnSpc>
            </a:pPr>
            <a:r>
              <a:rPr lang="en-US" sz="4000" dirty="0" smtClean="0">
                <a:latin typeface="Arial" panose="020B0604020202020204" pitchFamily="34" charset="0"/>
                <a:ea typeface="Calibri" panose="020F0502020204030204" pitchFamily="34" charset="0"/>
                <a:cs typeface="Arial" panose="020B0604020202020204" pitchFamily="34" charset="0"/>
              </a:rPr>
              <a:t>C</a:t>
            </a:r>
            <a:r>
              <a:rPr lang="vi-VN" sz="4000" dirty="0" smtClean="0">
                <a:latin typeface="Arial" panose="020B0604020202020204" pitchFamily="34" charset="0"/>
                <a:ea typeface="Calibri" panose="020F0502020204030204" pitchFamily="34" charset="0"/>
                <a:cs typeface="Arial" panose="020B0604020202020204" pitchFamily="34" charset="0"/>
              </a:rPr>
              <a:t>hủ </a:t>
            </a:r>
            <a:r>
              <a:rPr lang="vi-VN" sz="4000" dirty="0">
                <a:latin typeface="Arial" panose="020B0604020202020204" pitchFamily="34" charset="0"/>
                <a:ea typeface="Calibri" panose="020F0502020204030204" pitchFamily="34" charset="0"/>
                <a:cs typeface="Arial" panose="020B0604020202020204" pitchFamily="34" charset="0"/>
              </a:rPr>
              <a:t>thể </a:t>
            </a:r>
            <a:r>
              <a:rPr lang="en-US" sz="4000" dirty="0" err="1" smtClean="0">
                <a:latin typeface="Arial" panose="020B0604020202020204" pitchFamily="34" charset="0"/>
                <a:ea typeface="Calibri" panose="020F0502020204030204" pitchFamily="34" charset="0"/>
                <a:cs typeface="Arial" panose="020B0604020202020204" pitchFamily="34" charset="0"/>
              </a:rPr>
              <a:t>mua</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sản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phẩm</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4000" dirty="0" smtClean="0">
                <a:latin typeface="Arial" panose="020B0604020202020204" pitchFamily="34" charset="0"/>
                <a:ea typeface="Calibri" panose="020F0502020204030204" pitchFamily="34" charset="0"/>
                <a:cs typeface="Arial" panose="020B0604020202020204" pitchFamily="34" charset="0"/>
              </a:rPr>
              <a:t>(</a:t>
            </a:r>
            <a:r>
              <a:rPr lang="en-US" sz="4000" dirty="0" err="1" smtClean="0">
                <a:latin typeface="Arial" panose="020B0604020202020204" pitchFamily="34" charset="0"/>
                <a:ea typeface="Calibri" panose="020F0502020204030204" pitchFamily="34" charset="0"/>
                <a:cs typeface="Arial" panose="020B0604020202020204" pitchFamily="34" charset="0"/>
              </a:rPr>
              <a:t>người</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tiêu</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dùng</a:t>
            </a:r>
            <a:r>
              <a:rPr lang="vi-VN"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5209206" y="4470507"/>
            <a:ext cx="1214350" cy="90159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bán</a:t>
            </a:r>
            <a:endParaRPr lang="en-US" sz="4000" dirty="0">
              <a:latin typeface="Arial" panose="020B0604020202020204" pitchFamily="34" charset="0"/>
              <a:cs typeface="Arial" panose="020B0604020202020204" pitchFamily="34" charset="0"/>
            </a:endParaRPr>
          </a:p>
        </p:txBody>
      </p:sp>
      <p:sp>
        <p:nvSpPr>
          <p:cNvPr id="27" name="TextBox 26"/>
          <p:cNvSpPr txBox="1"/>
          <p:nvPr/>
        </p:nvSpPr>
        <p:spPr>
          <a:xfrm>
            <a:off x="12087358" y="4470507"/>
            <a:ext cx="1214350" cy="90159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bán</a:t>
            </a:r>
            <a:endParaRPr lang="en-US" sz="4000" dirty="0">
              <a:latin typeface="Arial" panose="020B0604020202020204" pitchFamily="34" charset="0"/>
              <a:cs typeface="Arial" panose="020B0604020202020204" pitchFamily="34" charset="0"/>
            </a:endParaRPr>
          </a:p>
        </p:txBody>
      </p:sp>
      <p:sp>
        <p:nvSpPr>
          <p:cNvPr id="28" name="TextBox 27"/>
          <p:cNvSpPr txBox="1"/>
          <p:nvPr/>
        </p:nvSpPr>
        <p:spPr>
          <a:xfrm>
            <a:off x="8463050" y="8051907"/>
            <a:ext cx="1214350" cy="90159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bán</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884234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animBg="1"/>
      <p:bldP spid="15" grpId="0"/>
      <p:bldP spid="16" grpId="0"/>
      <p:bldP spid="17" grpId="0" animBg="1"/>
      <p:bldP spid="18" grpId="0"/>
      <p:bldP spid="19" grpId="0"/>
      <p:bldP spid="20" grpId="0" animBg="1"/>
      <p:bldP spid="21"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grpSp>
        <p:nvGrpSpPr>
          <p:cNvPr id="2" name="Group 2"/>
          <p:cNvGrpSpPr/>
          <p:nvPr/>
        </p:nvGrpSpPr>
        <p:grpSpPr>
          <a:xfrm>
            <a:off x="-3927399" y="1604611"/>
            <a:ext cx="19582634" cy="7077778"/>
            <a:chOff x="0" y="0"/>
            <a:chExt cx="5295307" cy="1913890"/>
          </a:xfrm>
        </p:grpSpPr>
        <p:sp>
          <p:nvSpPr>
            <p:cNvPr id="3" name="Freeform 3"/>
            <p:cNvSpPr/>
            <p:nvPr/>
          </p:nvSpPr>
          <p:spPr>
            <a:xfrm>
              <a:off x="0" y="0"/>
              <a:ext cx="5295307" cy="1913890"/>
            </a:xfrm>
            <a:custGeom>
              <a:avLst/>
              <a:gdLst/>
              <a:ahLst/>
              <a:cxnLst/>
              <a:rect l="l" t="t" r="r" b="b"/>
              <a:pathLst>
                <a:path w="5295307" h="1913890">
                  <a:moveTo>
                    <a:pt x="5295307" y="956945"/>
                  </a:moveTo>
                  <a:lnTo>
                    <a:pt x="5295307" y="956945"/>
                  </a:lnTo>
                  <a:cubicBezTo>
                    <a:pt x="5295307" y="1485392"/>
                    <a:pt x="4866936" y="1913890"/>
                    <a:pt x="4338362" y="1913890"/>
                  </a:cubicBezTo>
                  <a:lnTo>
                    <a:pt x="956945" y="1913890"/>
                  </a:lnTo>
                  <a:cubicBezTo>
                    <a:pt x="428371" y="1913890"/>
                    <a:pt x="0" y="1485392"/>
                    <a:pt x="0" y="956945"/>
                  </a:cubicBezTo>
                  <a:lnTo>
                    <a:pt x="0" y="956945"/>
                  </a:lnTo>
                  <a:cubicBezTo>
                    <a:pt x="0" y="428371"/>
                    <a:pt x="428371" y="0"/>
                    <a:pt x="956945" y="0"/>
                  </a:cubicBezTo>
                  <a:lnTo>
                    <a:pt x="4338362" y="0"/>
                  </a:lnTo>
                  <a:cubicBezTo>
                    <a:pt x="4866809" y="0"/>
                    <a:pt x="5295307" y="428371"/>
                    <a:pt x="5295307" y="956945"/>
                  </a:cubicBezTo>
                  <a:close/>
                </a:path>
              </a:pathLst>
            </a:custGeom>
            <a:solidFill>
              <a:srgbClr val="EFF5FB"/>
            </a:solidFill>
          </p:spPr>
        </p:sp>
      </p:grpSp>
      <p:pic>
        <p:nvPicPr>
          <p:cNvPr id="4" name="Picture 4"/>
          <p:cNvPicPr>
            <a:picLocks noChangeAspect="1"/>
          </p:cNvPicPr>
          <p:nvPr/>
        </p:nvPicPr>
        <p:blipFill>
          <a:blip r:embed="rId2" cstate="print"/>
          <a:srcRect/>
          <a:stretch>
            <a:fillRect/>
          </a:stretch>
        </p:blipFill>
        <p:spPr>
          <a:xfrm rot="1315084">
            <a:off x="3585018" y="8106030"/>
            <a:ext cx="1522050" cy="1968020"/>
          </a:xfrm>
          <a:prstGeom prst="rect">
            <a:avLst/>
          </a:prstGeom>
        </p:spPr>
      </p:pic>
      <p:pic>
        <p:nvPicPr>
          <p:cNvPr id="5" name="Picture 5"/>
          <p:cNvPicPr>
            <a:picLocks noChangeAspect="1"/>
          </p:cNvPicPr>
          <p:nvPr/>
        </p:nvPicPr>
        <p:blipFill>
          <a:blip r:embed="rId3"/>
          <a:srcRect l="39112" t="28916"/>
          <a:stretch>
            <a:fillRect/>
          </a:stretch>
        </p:blipFill>
        <p:spPr>
          <a:xfrm rot="661843">
            <a:off x="-2023581" y="4073948"/>
            <a:ext cx="4047162" cy="4980170"/>
          </a:xfrm>
          <a:prstGeom prst="rect">
            <a:avLst/>
          </a:prstGeom>
        </p:spPr>
      </p:pic>
      <p:pic>
        <p:nvPicPr>
          <p:cNvPr id="6" name="Picture 6"/>
          <p:cNvPicPr>
            <a:picLocks noChangeAspect="1"/>
          </p:cNvPicPr>
          <p:nvPr/>
        </p:nvPicPr>
        <p:blipFill>
          <a:blip r:embed="rId4" cstate="print"/>
          <a:srcRect t="28916" r="39112"/>
          <a:stretch>
            <a:fillRect/>
          </a:stretch>
        </p:blipFill>
        <p:spPr>
          <a:xfrm>
            <a:off x="216479" y="-2378128"/>
            <a:ext cx="2768578" cy="3406828"/>
          </a:xfrm>
          <a:prstGeom prst="rect">
            <a:avLst/>
          </a:prstGeom>
        </p:spPr>
      </p:pic>
      <p:pic>
        <p:nvPicPr>
          <p:cNvPr id="7" name="Picture 7"/>
          <p:cNvPicPr>
            <a:picLocks noChangeAspect="1"/>
          </p:cNvPicPr>
          <p:nvPr/>
        </p:nvPicPr>
        <p:blipFill>
          <a:blip r:embed="rId5" cstate="print"/>
          <a:srcRect/>
          <a:stretch>
            <a:fillRect/>
          </a:stretch>
        </p:blipFill>
        <p:spPr>
          <a:xfrm rot="-1130426">
            <a:off x="16403372" y="556963"/>
            <a:ext cx="1088566" cy="2129225"/>
          </a:xfrm>
          <a:prstGeom prst="rect">
            <a:avLst/>
          </a:prstGeom>
        </p:spPr>
      </p:pic>
      <p:pic>
        <p:nvPicPr>
          <p:cNvPr id="8" name="Picture 8"/>
          <p:cNvPicPr>
            <a:picLocks noChangeAspect="1"/>
          </p:cNvPicPr>
          <p:nvPr/>
        </p:nvPicPr>
        <p:blipFill>
          <a:blip r:embed="rId6"/>
          <a:srcRect/>
          <a:stretch>
            <a:fillRect/>
          </a:stretch>
        </p:blipFill>
        <p:spPr>
          <a:xfrm rot="587051">
            <a:off x="17071129" y="3966175"/>
            <a:ext cx="1843746" cy="1610973"/>
          </a:xfrm>
          <a:prstGeom prst="rect">
            <a:avLst/>
          </a:prstGeom>
        </p:spPr>
      </p:pic>
      <p:pic>
        <p:nvPicPr>
          <p:cNvPr id="9" name="Picture 9"/>
          <p:cNvPicPr>
            <a:picLocks noChangeAspect="1"/>
          </p:cNvPicPr>
          <p:nvPr/>
        </p:nvPicPr>
        <p:blipFill>
          <a:blip r:embed="rId7" cstate="print"/>
          <a:srcRect/>
          <a:stretch>
            <a:fillRect/>
          </a:stretch>
        </p:blipFill>
        <p:spPr>
          <a:xfrm>
            <a:off x="4169344" y="436493"/>
            <a:ext cx="592948" cy="592207"/>
          </a:xfrm>
          <a:prstGeom prst="rect">
            <a:avLst/>
          </a:prstGeom>
        </p:spPr>
      </p:pic>
      <p:pic>
        <p:nvPicPr>
          <p:cNvPr id="10" name="Picture 10"/>
          <p:cNvPicPr>
            <a:picLocks noChangeAspect="1"/>
          </p:cNvPicPr>
          <p:nvPr/>
        </p:nvPicPr>
        <p:blipFill>
          <a:blip r:embed="rId8" cstate="print"/>
          <a:srcRect/>
          <a:stretch>
            <a:fillRect/>
          </a:stretch>
        </p:blipFill>
        <p:spPr>
          <a:xfrm>
            <a:off x="17550196" y="7797883"/>
            <a:ext cx="885613" cy="884506"/>
          </a:xfrm>
          <a:prstGeom prst="rect">
            <a:avLst/>
          </a:prstGeom>
        </p:spPr>
      </p:pic>
      <p:pic>
        <p:nvPicPr>
          <p:cNvPr id="11" name="Picture 11"/>
          <p:cNvPicPr>
            <a:picLocks noChangeAspect="1"/>
          </p:cNvPicPr>
          <p:nvPr/>
        </p:nvPicPr>
        <p:blipFill>
          <a:blip r:embed="rId8" cstate="print"/>
          <a:srcRect/>
          <a:stretch>
            <a:fillRect/>
          </a:stretch>
        </p:blipFill>
        <p:spPr>
          <a:xfrm>
            <a:off x="14769622" y="2639317"/>
            <a:ext cx="885613" cy="884506"/>
          </a:xfrm>
          <a:prstGeom prst="rect">
            <a:avLst/>
          </a:prstGeom>
        </p:spPr>
      </p:pic>
      <p:pic>
        <p:nvPicPr>
          <p:cNvPr id="12" name="Picture 12"/>
          <p:cNvPicPr>
            <a:picLocks noChangeAspect="1"/>
          </p:cNvPicPr>
          <p:nvPr/>
        </p:nvPicPr>
        <p:blipFill>
          <a:blip r:embed="rId9" cstate="print"/>
          <a:srcRect/>
          <a:stretch>
            <a:fillRect/>
          </a:stretch>
        </p:blipFill>
        <p:spPr>
          <a:xfrm rot="1841095">
            <a:off x="14256980" y="6170568"/>
            <a:ext cx="2425658" cy="2434788"/>
          </a:xfrm>
          <a:prstGeom prst="rect">
            <a:avLst/>
          </a:prstGeom>
        </p:spPr>
      </p:pic>
      <p:pic>
        <p:nvPicPr>
          <p:cNvPr id="13" name="Picture 13"/>
          <p:cNvPicPr>
            <a:picLocks noChangeAspect="1"/>
          </p:cNvPicPr>
          <p:nvPr/>
        </p:nvPicPr>
        <p:blipFill>
          <a:blip r:embed="rId10"/>
          <a:srcRect/>
          <a:stretch>
            <a:fillRect/>
          </a:stretch>
        </p:blipFill>
        <p:spPr>
          <a:xfrm>
            <a:off x="9117180" y="9300758"/>
            <a:ext cx="2281495" cy="2141753"/>
          </a:xfrm>
          <a:prstGeom prst="rect">
            <a:avLst/>
          </a:prstGeom>
        </p:spPr>
      </p:pic>
      <p:pic>
        <p:nvPicPr>
          <p:cNvPr id="14" name="Picture 14"/>
          <p:cNvPicPr>
            <a:picLocks noChangeAspect="1"/>
          </p:cNvPicPr>
          <p:nvPr/>
        </p:nvPicPr>
        <p:blipFill>
          <a:blip r:embed="rId11"/>
          <a:srcRect/>
          <a:stretch>
            <a:fillRect/>
          </a:stretch>
        </p:blipFill>
        <p:spPr>
          <a:xfrm rot="2262000">
            <a:off x="12637896" y="-957086"/>
            <a:ext cx="1668304" cy="1779524"/>
          </a:xfrm>
          <a:prstGeom prst="rect">
            <a:avLst/>
          </a:prstGeom>
        </p:spPr>
      </p:pic>
      <p:pic>
        <p:nvPicPr>
          <p:cNvPr id="15" name="Picture 15"/>
          <p:cNvPicPr>
            <a:picLocks noChangeAspect="1"/>
          </p:cNvPicPr>
          <p:nvPr/>
        </p:nvPicPr>
        <p:blipFill>
          <a:blip r:embed="rId11"/>
          <a:srcRect/>
          <a:stretch>
            <a:fillRect/>
          </a:stretch>
        </p:blipFill>
        <p:spPr>
          <a:xfrm rot="-1107679">
            <a:off x="15254583" y="9693129"/>
            <a:ext cx="1668304" cy="1779524"/>
          </a:xfrm>
          <a:prstGeom prst="rect">
            <a:avLst/>
          </a:prstGeom>
        </p:spPr>
      </p:pic>
      <p:pic>
        <p:nvPicPr>
          <p:cNvPr id="16" name="Picture 16"/>
          <p:cNvPicPr>
            <a:picLocks noChangeAspect="1"/>
          </p:cNvPicPr>
          <p:nvPr/>
        </p:nvPicPr>
        <p:blipFill>
          <a:blip r:embed="rId12" cstate="print"/>
          <a:srcRect/>
          <a:stretch>
            <a:fillRect/>
          </a:stretch>
        </p:blipFill>
        <p:spPr>
          <a:xfrm>
            <a:off x="8834309" y="-67324"/>
            <a:ext cx="876990" cy="907622"/>
          </a:xfrm>
          <a:prstGeom prst="rect">
            <a:avLst/>
          </a:prstGeom>
        </p:spPr>
      </p:pic>
      <p:pic>
        <p:nvPicPr>
          <p:cNvPr id="17" name="Picture 17"/>
          <p:cNvPicPr>
            <a:picLocks noChangeAspect="1"/>
          </p:cNvPicPr>
          <p:nvPr/>
        </p:nvPicPr>
        <p:blipFill>
          <a:blip r:embed="rId12" cstate="print"/>
          <a:srcRect/>
          <a:stretch>
            <a:fillRect/>
          </a:stretch>
        </p:blipFill>
        <p:spPr>
          <a:xfrm rot="-4375006">
            <a:off x="12804440" y="9020961"/>
            <a:ext cx="876990" cy="907622"/>
          </a:xfrm>
          <a:prstGeom prst="rect">
            <a:avLst/>
          </a:prstGeom>
        </p:spPr>
      </p:pic>
      <p:pic>
        <p:nvPicPr>
          <p:cNvPr id="18" name="Picture 18"/>
          <p:cNvPicPr>
            <a:picLocks noChangeAspect="1"/>
          </p:cNvPicPr>
          <p:nvPr/>
        </p:nvPicPr>
        <p:blipFill>
          <a:blip r:embed="rId13"/>
          <a:srcRect/>
          <a:stretch>
            <a:fillRect/>
          </a:stretch>
        </p:blipFill>
        <p:spPr>
          <a:xfrm>
            <a:off x="5979255" y="-478759"/>
            <a:ext cx="1387513" cy="1833989"/>
          </a:xfrm>
          <a:prstGeom prst="rect">
            <a:avLst/>
          </a:prstGeom>
        </p:spPr>
      </p:pic>
      <p:pic>
        <p:nvPicPr>
          <p:cNvPr id="19" name="Picture 19"/>
          <p:cNvPicPr>
            <a:picLocks noChangeAspect="1"/>
          </p:cNvPicPr>
          <p:nvPr/>
        </p:nvPicPr>
        <p:blipFill>
          <a:blip r:embed="rId14" cstate="print"/>
          <a:srcRect/>
          <a:stretch>
            <a:fillRect/>
          </a:stretch>
        </p:blipFill>
        <p:spPr>
          <a:xfrm>
            <a:off x="10716336" y="732597"/>
            <a:ext cx="1364678" cy="1245268"/>
          </a:xfrm>
          <a:prstGeom prst="rect">
            <a:avLst/>
          </a:prstGeom>
        </p:spPr>
      </p:pic>
      <p:pic>
        <p:nvPicPr>
          <p:cNvPr id="20" name="Picture 20"/>
          <p:cNvPicPr>
            <a:picLocks noChangeAspect="1"/>
          </p:cNvPicPr>
          <p:nvPr/>
        </p:nvPicPr>
        <p:blipFill>
          <a:blip r:embed="rId15" cstate="print"/>
          <a:srcRect/>
          <a:stretch>
            <a:fillRect/>
          </a:stretch>
        </p:blipFill>
        <p:spPr>
          <a:xfrm>
            <a:off x="6673011" y="9474772"/>
            <a:ext cx="982864" cy="896863"/>
          </a:xfrm>
          <a:prstGeom prst="rect">
            <a:avLst/>
          </a:prstGeom>
        </p:spPr>
      </p:pic>
      <p:sp>
        <p:nvSpPr>
          <p:cNvPr id="23" name="Rectangle 22"/>
          <p:cNvSpPr/>
          <p:nvPr/>
        </p:nvSpPr>
        <p:spPr>
          <a:xfrm>
            <a:off x="2985057" y="3916234"/>
            <a:ext cx="10004663" cy="1710853"/>
          </a:xfrm>
          <a:prstGeom prst="rect">
            <a:avLst/>
          </a:prstGeom>
        </p:spPr>
        <p:txBody>
          <a:bodyPr wrap="none">
            <a:spAutoFit/>
          </a:bodyPr>
          <a:lstStyle/>
          <a:p>
            <a:pPr algn="ctr">
              <a:lnSpc>
                <a:spcPct val="150000"/>
              </a:lnSpc>
              <a:spcBef>
                <a:spcPts val="300"/>
              </a:spcBef>
              <a:spcAft>
                <a:spcPts val="300"/>
              </a:spcAft>
            </a:pPr>
            <a:r>
              <a:rPr lang="en-US" sz="8000" b="1" dirty="0">
                <a:solidFill>
                  <a:srgbClr val="2F5496"/>
                </a:solidFill>
                <a:latin typeface="Arial" panose="020B0604020202020204" pitchFamily="34" charset="0"/>
                <a:ea typeface="Times New Roman" panose="02020603050405020304" pitchFamily="18" charset="0"/>
                <a:cs typeface="Arial" panose="020B0604020202020204" pitchFamily="34" charset="0"/>
              </a:rPr>
              <a:t>BÀI </a:t>
            </a:r>
            <a:r>
              <a:rPr lang="vi-VN" sz="8000" b="1" dirty="0">
                <a:solidFill>
                  <a:srgbClr val="2F5496"/>
                </a:solidFill>
                <a:latin typeface="Arial" panose="020B0604020202020204" pitchFamily="34" charset="0"/>
                <a:ea typeface="Times New Roman" panose="02020603050405020304" pitchFamily="18" charset="0"/>
                <a:cs typeface="Arial" panose="020B0604020202020204" pitchFamily="34" charset="0"/>
              </a:rPr>
              <a:t>3: THỊ TRƯỜNG</a:t>
            </a:r>
            <a:endParaRPr lang="en-US" sz="8000" b="1" dirty="0">
              <a:solidFill>
                <a:srgbClr val="2F5496"/>
              </a:solidFill>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336681" y="2667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338046" y="7804001"/>
            <a:ext cx="1777174" cy="1426182"/>
          </a:xfrm>
          <a:prstGeom prst="rect">
            <a:avLst/>
          </a:prstGeom>
        </p:spPr>
      </p:pic>
      <p:pic>
        <p:nvPicPr>
          <p:cNvPr id="7" name="Picture 7"/>
          <p:cNvPicPr>
            <a:picLocks noChangeAspect="1"/>
          </p:cNvPicPr>
          <p:nvPr/>
        </p:nvPicPr>
        <p:blipFill>
          <a:blip r:embed="rId4"/>
          <a:srcRect/>
          <a:stretch>
            <a:fillRect/>
          </a:stretch>
        </p:blipFill>
        <p:spPr>
          <a:xfrm>
            <a:off x="14616926" y="8004997"/>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6505406" y="7261319"/>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5268032" y="5753100"/>
            <a:ext cx="1474549" cy="1526053"/>
          </a:xfrm>
          <a:prstGeom prst="rect">
            <a:avLst/>
          </a:prstGeom>
        </p:spPr>
      </p:pic>
      <p:sp>
        <p:nvSpPr>
          <p:cNvPr id="2" name="Rectangle 1"/>
          <p:cNvSpPr/>
          <p:nvPr/>
        </p:nvSpPr>
        <p:spPr>
          <a:xfrm>
            <a:off x="4114800" y="3250674"/>
            <a:ext cx="10287000" cy="378565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smtClean="0">
                <a:latin typeface="Arial" panose="020B0604020202020204" pitchFamily="34" charset="0"/>
                <a:ea typeface="Calibri" panose="020F0502020204030204" pitchFamily="34" charset="0"/>
                <a:cs typeface="Arial" panose="020B0604020202020204" pitchFamily="34" charset="0"/>
              </a:rPr>
              <a:t>Phân loại thị trường cà phê theo mục đích sử dụng: Cà phê nhân thuộc loại thị trường yếu tố sản xuất, cà phê hoà tan thuộc loại thị trường yếu tố tiêu dùng</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95889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2" name="Rectangle 1"/>
          <p:cNvSpPr/>
          <p:nvPr/>
        </p:nvSpPr>
        <p:spPr>
          <a:xfrm>
            <a:off x="381000" y="723900"/>
            <a:ext cx="17449800" cy="2862322"/>
          </a:xfrm>
          <a:prstGeom prst="rect">
            <a:avLst/>
          </a:prstGeom>
        </p:spPr>
        <p:txBody>
          <a:bodyPr wrap="square">
            <a:spAutoFit/>
          </a:bodyPr>
          <a:lstStyle/>
          <a:p>
            <a:pPr algn="ctr">
              <a:lnSpc>
                <a:spcPct val="150000"/>
              </a:lnSpc>
            </a:pPr>
            <a:r>
              <a:rPr lang="en-US" sz="4000" dirty="0" smtClean="0">
                <a:latin typeface="Arial" panose="020B0604020202020204" pitchFamily="34" charset="0"/>
                <a:cs typeface="Arial" panose="020B0604020202020204" pitchFamily="34" charset="0"/>
              </a:rPr>
              <a:t>b)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phạm</a:t>
            </a:r>
            <a:r>
              <a:rPr lang="en-US" sz="4000" dirty="0">
                <a:latin typeface="Arial" panose="020B0604020202020204" pitchFamily="34" charset="0"/>
                <a:cs typeface="Arial" panose="020B0604020202020204" pitchFamily="34" charset="0"/>
              </a:rPr>
              <a:t> vi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nay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mới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4" name="Rectangle 3"/>
          <p:cNvSpPr/>
          <p:nvPr/>
        </p:nvSpPr>
        <p:spPr>
          <a:xfrm>
            <a:off x="1779345" y="3853101"/>
            <a:ext cx="14608584" cy="5786199"/>
          </a:xfrm>
          <a:prstGeom prst="rect">
            <a:avLst/>
          </a:prstGeom>
        </p:spPr>
        <p:txBody>
          <a:bodyPr wrap="square">
            <a:spAutoFit/>
          </a:bodyPr>
          <a:lstStyle/>
          <a:p>
            <a:pPr algn="ctr">
              <a:lnSpc>
                <a:spcPct val="150000"/>
              </a:lnSpc>
              <a:spcBef>
                <a:spcPts val="300"/>
              </a:spcBef>
              <a:spcAft>
                <a:spcPts val="300"/>
              </a:spcAft>
            </a:pPr>
            <a:r>
              <a:rPr lang="vi-VN" sz="4000" b="1" dirty="0" smtClean="0">
                <a:latin typeface="Arial" panose="020B0604020202020204" pitchFamily="34" charset="0"/>
                <a:ea typeface="Calibri" panose="020F0502020204030204" pitchFamily="34" charset="0"/>
                <a:cs typeface="Arial" panose="020B0604020202020204" pitchFamily="34" charset="0"/>
              </a:rPr>
              <a:t>Xét </a:t>
            </a:r>
            <a:r>
              <a:rPr lang="vi-VN" sz="4000" b="1" dirty="0">
                <a:latin typeface="Arial" panose="020B0604020202020204" pitchFamily="34" charset="0"/>
                <a:ea typeface="Calibri" panose="020F0502020204030204" pitchFamily="34" charset="0"/>
                <a:cs typeface="Arial" panose="020B0604020202020204" pitchFamily="34" charset="0"/>
              </a:rPr>
              <a:t>theo phạm vi không gian: </a:t>
            </a:r>
            <a:endParaRPr lang="en-US" sz="4000" b="1"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dirty="0" smtClean="0">
                <a:latin typeface="Arial" panose="020B0604020202020204" pitchFamily="34" charset="0"/>
                <a:ea typeface="Calibri" panose="020F0502020204030204" pitchFamily="34" charset="0"/>
                <a:cs typeface="Arial" panose="020B0604020202020204" pitchFamily="34" charset="0"/>
              </a:rPr>
              <a:t>Cà </a:t>
            </a:r>
            <a:r>
              <a:rPr lang="vi-VN" sz="4000" dirty="0">
                <a:latin typeface="Arial" panose="020B0604020202020204" pitchFamily="34" charset="0"/>
                <a:ea typeface="Calibri" panose="020F0502020204030204" pitchFamily="34" charset="0"/>
                <a:cs typeface="Arial" panose="020B0604020202020204" pitchFamily="34" charset="0"/>
              </a:rPr>
              <a:t>phê nhân của Việt Nam (nguyên liệu chế biển) chủ yếu được xuất khẩu (95% sản lượng sản xuất ra được bán trên thị trường thế giới).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dirty="0" smtClean="0">
                <a:latin typeface="Arial" panose="020B0604020202020204" pitchFamily="34" charset="0"/>
                <a:ea typeface="Calibri" panose="020F0502020204030204" pitchFamily="34" charset="0"/>
                <a:cs typeface="Arial" panose="020B0604020202020204" pitchFamily="34" charset="0"/>
              </a:rPr>
              <a:t>Cà </a:t>
            </a:r>
            <a:r>
              <a:rPr lang="vi-VN" sz="4000" dirty="0">
                <a:latin typeface="Arial" panose="020B0604020202020204" pitchFamily="34" charset="0"/>
                <a:ea typeface="Calibri" panose="020F0502020204030204" pitchFamily="34" charset="0"/>
                <a:cs typeface="Arial" panose="020B0604020202020204" pitchFamily="34" charset="0"/>
              </a:rPr>
              <a:t>phê hoà tan (thành phẩm) đuợc trao đổi nội địa (thị trường trong nước) và xuất khẩu (thị trường thế giới).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7820756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336681" y="2667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338046" y="7804001"/>
            <a:ext cx="1777174" cy="1426182"/>
          </a:xfrm>
          <a:prstGeom prst="rect">
            <a:avLst/>
          </a:prstGeom>
        </p:spPr>
      </p:pic>
      <p:pic>
        <p:nvPicPr>
          <p:cNvPr id="7" name="Picture 7"/>
          <p:cNvPicPr>
            <a:picLocks noChangeAspect="1"/>
          </p:cNvPicPr>
          <p:nvPr/>
        </p:nvPicPr>
        <p:blipFill>
          <a:blip r:embed="rId4"/>
          <a:srcRect/>
          <a:stretch>
            <a:fillRect/>
          </a:stretch>
        </p:blipFill>
        <p:spPr>
          <a:xfrm>
            <a:off x="14616926" y="8004997"/>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6505406" y="7261319"/>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5268032" y="5753100"/>
            <a:ext cx="1474549" cy="1526053"/>
          </a:xfrm>
          <a:prstGeom prst="rect">
            <a:avLst/>
          </a:prstGeom>
        </p:spPr>
      </p:pic>
      <p:sp>
        <p:nvSpPr>
          <p:cNvPr id="3" name="Rectangle 2"/>
          <p:cNvSpPr/>
          <p:nvPr/>
        </p:nvSpPr>
        <p:spPr>
          <a:xfrm>
            <a:off x="4090891" y="2890330"/>
            <a:ext cx="9678923" cy="4708981"/>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Cách thức giao dịch giữa các chủ thể của thị trường cà phê có điểm mới là đã xuất hiện các sàn giao dịch điện tử, sử dụng nên tổng số để kết nói các chủ thể trong quá trình mua và bán.</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9928504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sp>
        <p:nvSpPr>
          <p:cNvPr id="2" name="Rectangle 1"/>
          <p:cNvSpPr/>
          <p:nvPr/>
        </p:nvSpPr>
        <p:spPr>
          <a:xfrm>
            <a:off x="7239000" y="114300"/>
            <a:ext cx="4564070" cy="1387175"/>
          </a:xfrm>
          <a:prstGeom prst="rect">
            <a:avLst/>
          </a:prstGeom>
        </p:spPr>
        <p:txBody>
          <a:bodyPr wrap="none">
            <a:spAutoFit/>
          </a:bodyPr>
          <a:lstStyle/>
          <a:p>
            <a:pPr algn="ctr">
              <a:lnSpc>
                <a:spcPct val="150000"/>
              </a:lnSpc>
              <a:spcBef>
                <a:spcPts val="300"/>
              </a:spcBef>
              <a:spcAft>
                <a:spcPts val="300"/>
              </a:spcAft>
            </a:pPr>
            <a:r>
              <a:rPr lang="en-US" sz="6400" b="1" dirty="0">
                <a:solidFill>
                  <a:srgbClr val="FF0000"/>
                </a:solidFill>
                <a:latin typeface="Arial" panose="020B0604020202020204" pitchFamily="34" charset="0"/>
                <a:ea typeface="Calibri" panose="020F0502020204030204" pitchFamily="34" charset="0"/>
                <a:cs typeface="Arial" panose="020B0604020202020204" pitchFamily="34" charset="0"/>
              </a:rPr>
              <a:t>VẬN DỤNG</a:t>
            </a:r>
            <a:endParaRPr lang="en-US" sz="6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1672435" y="1714500"/>
            <a:ext cx="15697200" cy="7863691"/>
          </a:xfrm>
          <a:prstGeom prst="rect">
            <a:avLst/>
          </a:prstGeom>
        </p:spPr>
        <p:txBody>
          <a:bodyPr wrap="square">
            <a:spAutoFit/>
          </a:bodyPr>
          <a:lstStyle/>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1. Em hãy cùng bạn lập kế hoạch để khảo sát một số thị trường tại nơi em sinh sống theo gợi ý sau:</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Đối tượng khảo sát,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Tên thị trường khảo sát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Thời gian khảo sát,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Nội dung khảo sát,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Các công việc được thực hiện khi khảo sát, Kết luận sau khảo sát, Báo cáo kết quả khảo sát (cách thức báo cáo, địa điểm báo cáo,...).</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1749526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500"/>
                                        <p:tgtEl>
                                          <p:spTgt spid="10">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46DB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493" r="24493"/>
          <a:stretch>
            <a:fillRect/>
          </a:stretch>
        </p:blipFill>
        <p:spPr>
          <a:xfrm>
            <a:off x="11291008" y="0"/>
            <a:ext cx="6996992" cy="10287000"/>
          </a:xfrm>
          <a:prstGeom prst="rect">
            <a:avLst/>
          </a:prstGeom>
        </p:spPr>
      </p:pic>
      <p:pic>
        <p:nvPicPr>
          <p:cNvPr id="5" name="Picture 5"/>
          <p:cNvPicPr>
            <a:picLocks noChangeAspect="1"/>
          </p:cNvPicPr>
          <p:nvPr/>
        </p:nvPicPr>
        <p:blipFill>
          <a:blip r:embed="rId3" cstate="print"/>
          <a:srcRect/>
          <a:stretch>
            <a:fillRect/>
          </a:stretch>
        </p:blipFill>
        <p:spPr>
          <a:xfrm rot="2262000">
            <a:off x="10875603" y="7948136"/>
            <a:ext cx="1277680" cy="1362858"/>
          </a:xfrm>
          <a:prstGeom prst="rect">
            <a:avLst/>
          </a:prstGeom>
        </p:spPr>
      </p:pic>
      <p:pic>
        <p:nvPicPr>
          <p:cNvPr id="6" name="Picture 6"/>
          <p:cNvPicPr>
            <a:picLocks noChangeAspect="1"/>
          </p:cNvPicPr>
          <p:nvPr/>
        </p:nvPicPr>
        <p:blipFill>
          <a:blip r:embed="rId4" cstate="print"/>
          <a:srcRect t="28916" r="39112"/>
          <a:stretch>
            <a:fillRect/>
          </a:stretch>
        </p:blipFill>
        <p:spPr>
          <a:xfrm>
            <a:off x="-355589" y="-1747436"/>
            <a:ext cx="2768578" cy="3406828"/>
          </a:xfrm>
          <a:prstGeom prst="rect">
            <a:avLst/>
          </a:prstGeom>
        </p:spPr>
      </p:pic>
      <p:pic>
        <p:nvPicPr>
          <p:cNvPr id="7" name="Picture 7"/>
          <p:cNvPicPr>
            <a:picLocks noChangeAspect="1"/>
          </p:cNvPicPr>
          <p:nvPr/>
        </p:nvPicPr>
        <p:blipFill>
          <a:blip r:embed="rId5" cstate="print"/>
          <a:srcRect/>
          <a:stretch>
            <a:fillRect/>
          </a:stretch>
        </p:blipFill>
        <p:spPr>
          <a:xfrm>
            <a:off x="11531554" y="9366315"/>
            <a:ext cx="1961512" cy="1841369"/>
          </a:xfrm>
          <a:prstGeom prst="rect">
            <a:avLst/>
          </a:prstGeom>
        </p:spPr>
      </p:pic>
      <p:sp>
        <p:nvSpPr>
          <p:cNvPr id="10" name="Rectangle 9"/>
          <p:cNvSpPr/>
          <p:nvPr/>
        </p:nvSpPr>
        <p:spPr>
          <a:xfrm>
            <a:off x="1439556" y="2846044"/>
            <a:ext cx="9144000" cy="4594912"/>
          </a:xfrm>
          <a:prstGeom prst="rect">
            <a:avLst/>
          </a:prstGeom>
        </p:spPr>
        <p:txBody>
          <a:bodyPr>
            <a:spAutoFit/>
          </a:bodyPr>
          <a:lstStyle/>
          <a:p>
            <a:pPr algn="just">
              <a:lnSpc>
                <a:spcPct val="150000"/>
              </a:lnSpc>
              <a:spcBef>
                <a:spcPts val="300"/>
              </a:spcBef>
              <a:spcAft>
                <a:spcPts val="300"/>
              </a:spcAft>
            </a:pPr>
            <a:r>
              <a:rPr lang="nl-NL" sz="4000" dirty="0">
                <a:solidFill>
                  <a:schemeClr val="bg1"/>
                </a:solidFill>
                <a:latin typeface="Arial" panose="020B0604020202020204" pitchFamily="34" charset="0"/>
                <a:ea typeface="Calibri" panose="020F0502020204030204" pitchFamily="34" charset="0"/>
                <a:cs typeface="Arial" panose="020B0604020202020204" pitchFamily="34" charset="0"/>
              </a:rPr>
              <a:t>2. Em hãy cùng người thân trong gia đình (bố, mẹ, anh, chị,...) tham gia một thị trường tại nơi em sinh sống và ghi chép lại những gì em đã được trải nghiệm tại thị trường này.</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p:nvPr/>
        </p:nvGrpSpPr>
        <p:grpSpPr>
          <a:xfrm>
            <a:off x="1219199" y="8666979"/>
            <a:ext cx="15655117" cy="1111037"/>
            <a:chOff x="0" y="0"/>
            <a:chExt cx="11377151" cy="1777080"/>
          </a:xfrm>
        </p:grpSpPr>
        <p:sp>
          <p:nvSpPr>
            <p:cNvPr id="4" name="Freeform 25"/>
            <p:cNvSpPr/>
            <p:nvPr/>
          </p:nvSpPr>
          <p:spPr>
            <a:xfrm>
              <a:off x="-1" y="0"/>
              <a:ext cx="11384810" cy="1777080"/>
            </a:xfrm>
            <a:custGeom>
              <a:avLst/>
              <a:gdLst/>
              <a:ahLst/>
              <a:cxnLst/>
              <a:rect l="l" t="t" r="r" b="b"/>
              <a:pathLst>
                <a:path w="11384810" h="1777080">
                  <a:moveTo>
                    <a:pt x="10878371" y="1760162"/>
                  </a:moveTo>
                  <a:cubicBezTo>
                    <a:pt x="10878371" y="1760162"/>
                    <a:pt x="10641375" y="1750192"/>
                    <a:pt x="10279236" y="1763636"/>
                  </a:cubicBezTo>
                  <a:cubicBezTo>
                    <a:pt x="9917098" y="1777080"/>
                    <a:pt x="490924" y="1777080"/>
                    <a:pt x="490924" y="1777080"/>
                  </a:cubicBezTo>
                  <a:cubicBezTo>
                    <a:pt x="245502" y="1777080"/>
                    <a:pt x="32509" y="1679812"/>
                    <a:pt x="31032" y="1519699"/>
                  </a:cubicBezTo>
                  <a:cubicBezTo>
                    <a:pt x="31032" y="1519699"/>
                    <a:pt x="0" y="6078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0831823" y="0"/>
                    <a:pt x="10831823" y="0"/>
                  </a:cubicBezTo>
                  <a:cubicBezTo>
                    <a:pt x="11143723" y="0"/>
                    <a:pt x="11377152" y="101069"/>
                    <a:pt x="11369294" y="303616"/>
                  </a:cubicBezTo>
                  <a:cubicBezTo>
                    <a:pt x="11369294" y="303616"/>
                    <a:pt x="11367299" y="607854"/>
                    <a:pt x="11376055" y="820111"/>
                  </a:cubicBezTo>
                  <a:cubicBezTo>
                    <a:pt x="11384810" y="1113413"/>
                    <a:pt x="11338262" y="1446484"/>
                    <a:pt x="11338262" y="1446484"/>
                  </a:cubicBezTo>
                  <a:cubicBezTo>
                    <a:pt x="11335297" y="1626509"/>
                    <a:pt x="11123793" y="1760162"/>
                    <a:pt x="10878371" y="1760162"/>
                  </a:cubicBezTo>
                  <a:close/>
                </a:path>
              </a:pathLst>
            </a:custGeom>
            <a:solidFill>
              <a:srgbClr val="383D39"/>
            </a:solidFill>
          </p:spPr>
        </p:sp>
      </p:grpSp>
      <p:grpSp>
        <p:nvGrpSpPr>
          <p:cNvPr id="7" name="Group 28"/>
          <p:cNvGrpSpPr/>
          <p:nvPr/>
        </p:nvGrpSpPr>
        <p:grpSpPr>
          <a:xfrm>
            <a:off x="1219200" y="800100"/>
            <a:ext cx="15655113" cy="8659618"/>
            <a:chOff x="0" y="0"/>
            <a:chExt cx="15322223" cy="17855690"/>
          </a:xfrm>
        </p:grpSpPr>
        <p:sp>
          <p:nvSpPr>
            <p:cNvPr id="8" name="Freeform 29"/>
            <p:cNvSpPr/>
            <p:nvPr/>
          </p:nvSpPr>
          <p:spPr>
            <a:xfrm>
              <a:off x="-1" y="0"/>
              <a:ext cx="15329882" cy="17855690"/>
            </a:xfrm>
            <a:custGeom>
              <a:avLst/>
              <a:gdLst/>
              <a:ahLst/>
              <a:cxnLst/>
              <a:rect l="l" t="t" r="r" b="b"/>
              <a:pathLst>
                <a:path w="15329882" h="17855690">
                  <a:moveTo>
                    <a:pt x="14823443" y="17838772"/>
                  </a:moveTo>
                  <a:cubicBezTo>
                    <a:pt x="14823443" y="17838772"/>
                    <a:pt x="14586447" y="17828802"/>
                    <a:pt x="14224308" y="17842246"/>
                  </a:cubicBezTo>
                  <a:cubicBezTo>
                    <a:pt x="13862170" y="17855690"/>
                    <a:pt x="490924" y="17855690"/>
                    <a:pt x="490924" y="17855690"/>
                  </a:cubicBezTo>
                  <a:cubicBezTo>
                    <a:pt x="245502" y="17855690"/>
                    <a:pt x="32509" y="17758421"/>
                    <a:pt x="31032" y="17598309"/>
                  </a:cubicBezTo>
                  <a:cubicBezTo>
                    <a:pt x="31032" y="17598309"/>
                    <a:pt x="0" y="1306229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4776894" y="0"/>
                    <a:pt x="14776894" y="0"/>
                  </a:cubicBezTo>
                  <a:cubicBezTo>
                    <a:pt x="15088795" y="0"/>
                    <a:pt x="15322224" y="101069"/>
                    <a:pt x="15314365" y="303616"/>
                  </a:cubicBezTo>
                  <a:cubicBezTo>
                    <a:pt x="15314365" y="303616"/>
                    <a:pt x="15312370" y="11953962"/>
                    <a:pt x="15321126" y="16898720"/>
                  </a:cubicBezTo>
                  <a:cubicBezTo>
                    <a:pt x="15329882" y="17192022"/>
                    <a:pt x="15283333" y="17525095"/>
                    <a:pt x="15283333" y="17525095"/>
                  </a:cubicBezTo>
                  <a:cubicBezTo>
                    <a:pt x="15280369" y="17705119"/>
                    <a:pt x="15068866" y="17838772"/>
                    <a:pt x="14823443" y="17838772"/>
                  </a:cubicBezTo>
                  <a:close/>
                </a:path>
              </a:pathLst>
            </a:custGeom>
            <a:solidFill>
              <a:srgbClr val="F68AA8"/>
            </a:solidFill>
          </p:spPr>
        </p:sp>
      </p:grpSp>
      <p:pic>
        <p:nvPicPr>
          <p:cNvPr id="9" name="Picture 30"/>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rcRect/>
          <a:stretch>
            <a:fillRect/>
          </a:stretch>
        </p:blipFill>
        <p:spPr>
          <a:xfrm rot="-860188">
            <a:off x="8178528" y="2982730"/>
            <a:ext cx="289397" cy="306646"/>
          </a:xfrm>
          <a:prstGeom prst="rect">
            <a:avLst/>
          </a:prstGeom>
        </p:spPr>
      </p:pic>
      <p:pic>
        <p:nvPicPr>
          <p:cNvPr id="10" name="Picture 31"/>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rcRect b="14179"/>
          <a:stretch>
            <a:fillRect/>
          </a:stretch>
        </p:blipFill>
        <p:spPr>
          <a:xfrm>
            <a:off x="1859201" y="541672"/>
            <a:ext cx="524312" cy="1008113"/>
          </a:xfrm>
          <a:prstGeom prst="rect">
            <a:avLst/>
          </a:prstGeom>
        </p:spPr>
      </p:pic>
      <p:grpSp>
        <p:nvGrpSpPr>
          <p:cNvPr id="11" name="Group 32"/>
          <p:cNvGrpSpPr/>
          <p:nvPr/>
        </p:nvGrpSpPr>
        <p:grpSpPr>
          <a:xfrm>
            <a:off x="1859202" y="1751205"/>
            <a:ext cx="14382932" cy="7371824"/>
            <a:chOff x="0" y="0"/>
            <a:chExt cx="9988858" cy="11243551"/>
          </a:xfrm>
        </p:grpSpPr>
        <p:sp>
          <p:nvSpPr>
            <p:cNvPr id="12" name="Freeform 33"/>
            <p:cNvSpPr/>
            <p:nvPr/>
          </p:nvSpPr>
          <p:spPr>
            <a:xfrm>
              <a:off x="-1" y="0"/>
              <a:ext cx="9996517" cy="11243551"/>
            </a:xfrm>
            <a:custGeom>
              <a:avLst/>
              <a:gdLst/>
              <a:ahLst/>
              <a:cxnLst/>
              <a:rect l="l" t="t" r="r" b="b"/>
              <a:pathLst>
                <a:path w="9996517" h="11243551">
                  <a:moveTo>
                    <a:pt x="9490078" y="11226632"/>
                  </a:moveTo>
                  <a:cubicBezTo>
                    <a:pt x="9490078" y="11226632"/>
                    <a:pt x="9253082" y="11216663"/>
                    <a:pt x="8890943" y="11230107"/>
                  </a:cubicBezTo>
                  <a:cubicBezTo>
                    <a:pt x="8528805" y="11243551"/>
                    <a:pt x="490924" y="11243551"/>
                    <a:pt x="490924" y="11243551"/>
                  </a:cubicBezTo>
                  <a:cubicBezTo>
                    <a:pt x="245502" y="11243551"/>
                    <a:pt x="32509" y="11146283"/>
                    <a:pt x="31032" y="10986169"/>
                  </a:cubicBezTo>
                  <a:cubicBezTo>
                    <a:pt x="31032" y="10986169"/>
                    <a:pt x="0" y="7940551"/>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443530" y="0"/>
                    <a:pt x="9443530" y="0"/>
                  </a:cubicBezTo>
                  <a:cubicBezTo>
                    <a:pt x="9755430" y="0"/>
                    <a:pt x="9988859" y="101069"/>
                    <a:pt x="9981002" y="303616"/>
                  </a:cubicBezTo>
                  <a:cubicBezTo>
                    <a:pt x="9981002" y="303616"/>
                    <a:pt x="9979007" y="7288009"/>
                    <a:pt x="9987762" y="10286582"/>
                  </a:cubicBezTo>
                  <a:cubicBezTo>
                    <a:pt x="9996517" y="10579883"/>
                    <a:pt x="9949969" y="10912955"/>
                    <a:pt x="9949969" y="10912955"/>
                  </a:cubicBezTo>
                  <a:cubicBezTo>
                    <a:pt x="9947004" y="11092979"/>
                    <a:pt x="9735501" y="11226632"/>
                    <a:pt x="9490078" y="11226632"/>
                  </a:cubicBezTo>
                  <a:close/>
                </a:path>
              </a:pathLst>
            </a:custGeom>
            <a:solidFill>
              <a:srgbClr val="FFF3E4"/>
            </a:solidFill>
          </p:spPr>
        </p:sp>
      </p:grpSp>
      <p:pic>
        <p:nvPicPr>
          <p:cNvPr id="13" name="Picture 43"/>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3429000" y="5657907"/>
            <a:ext cx="708391" cy="906082"/>
          </a:xfrm>
          <a:prstGeom prst="rect">
            <a:avLst/>
          </a:prstGeom>
        </p:spPr>
      </p:pic>
      <p:pic>
        <p:nvPicPr>
          <p:cNvPr id="14" name="Picture 48"/>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 xmlns:asvg="http://schemas.microsoft.com/office/drawing/2016/SVG/main" r:embed="rId18"/>
              </a:ext>
            </a:extLst>
          </a:blip>
          <a:srcRect/>
          <a:stretch>
            <a:fillRect/>
          </a:stretch>
        </p:blipFill>
        <p:spPr>
          <a:xfrm>
            <a:off x="15424538" y="224087"/>
            <a:ext cx="2452364" cy="2651397"/>
          </a:xfrm>
          <a:prstGeom prst="rect">
            <a:avLst/>
          </a:prstGeom>
        </p:spPr>
      </p:pic>
      <p:sp>
        <p:nvSpPr>
          <p:cNvPr id="16" name="TextBox 15"/>
          <p:cNvSpPr txBox="1"/>
          <p:nvPr/>
        </p:nvSpPr>
        <p:spPr>
          <a:xfrm>
            <a:off x="3135250" y="2190846"/>
            <a:ext cx="10812559" cy="1569660"/>
          </a:xfrm>
          <a:prstGeom prst="rect">
            <a:avLst/>
          </a:prstGeom>
          <a:noFill/>
        </p:spPr>
        <p:txBody>
          <a:bodyPr wrap="square" rtlCol="0">
            <a:spAutoFit/>
          </a:bodyPr>
          <a:lstStyle/>
          <a:p>
            <a:pPr algn="ctr">
              <a:lnSpc>
                <a:spcPct val="150000"/>
              </a:lnSpc>
            </a:pPr>
            <a:r>
              <a:rPr lang="vi-VN" sz="6400" b="1" dirty="0" smtClean="0">
                <a:solidFill>
                  <a:srgbClr val="FF0000"/>
                </a:solidFill>
              </a:rPr>
              <a:t>HƯỚNG DẪN VỀ NHÀ</a:t>
            </a:r>
            <a:endParaRPr lang="en-US" sz="6400" b="1" dirty="0">
              <a:solidFill>
                <a:srgbClr val="FF0000"/>
              </a:solidFill>
            </a:endParaRPr>
          </a:p>
        </p:txBody>
      </p:sp>
      <p:sp>
        <p:nvSpPr>
          <p:cNvPr id="17" name="TextBox 16"/>
          <p:cNvSpPr txBox="1"/>
          <p:nvPr/>
        </p:nvSpPr>
        <p:spPr>
          <a:xfrm>
            <a:off x="4241315" y="5723045"/>
            <a:ext cx="8210902" cy="738664"/>
          </a:xfrm>
          <a:prstGeom prst="rect">
            <a:avLst/>
          </a:prstGeom>
          <a:noFill/>
        </p:spPr>
        <p:txBody>
          <a:bodyPr wrap="none" rtlCol="0">
            <a:spAutoFit/>
          </a:bodyPr>
          <a:lstStyle/>
          <a:p>
            <a:r>
              <a:rPr lang="vi-VN" sz="4200" dirty="0" smtClean="0"/>
              <a:t>Ôn lại nội dung kiến thức bài học.</a:t>
            </a:r>
            <a:endParaRPr lang="en-US" sz="4200" dirty="0"/>
          </a:p>
        </p:txBody>
      </p:sp>
      <p:pic>
        <p:nvPicPr>
          <p:cNvPr id="18" name="Picture 43"/>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3429000" y="4265284"/>
            <a:ext cx="708391" cy="906082"/>
          </a:xfrm>
          <a:prstGeom prst="rect">
            <a:avLst/>
          </a:prstGeom>
        </p:spPr>
      </p:pic>
      <p:sp>
        <p:nvSpPr>
          <p:cNvPr id="19" name="TextBox 18"/>
          <p:cNvSpPr txBox="1"/>
          <p:nvPr/>
        </p:nvSpPr>
        <p:spPr>
          <a:xfrm>
            <a:off x="4241315" y="4330422"/>
            <a:ext cx="8600431" cy="738664"/>
          </a:xfrm>
          <a:prstGeom prst="rect">
            <a:avLst/>
          </a:prstGeom>
          <a:noFill/>
        </p:spPr>
        <p:txBody>
          <a:bodyPr wrap="none" rtlCol="0">
            <a:spAutoFit/>
          </a:bodyPr>
          <a:lstStyle/>
          <a:p>
            <a:r>
              <a:rPr lang="vi-VN" sz="4200" dirty="0" smtClean="0"/>
              <a:t>Hoàn thành bài tập phần vận dụng.</a:t>
            </a:r>
            <a:endParaRPr lang="en-US" sz="4200" dirty="0"/>
          </a:p>
        </p:txBody>
      </p:sp>
      <p:pic>
        <p:nvPicPr>
          <p:cNvPr id="20" name="Picture 43"/>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 xmlns:asvg="http://schemas.microsoft.com/office/drawing/2016/SVG/main" r:embed="rId5"/>
              </a:ext>
            </a:extLst>
          </a:blip>
          <a:srcRect/>
          <a:stretch>
            <a:fillRect/>
          </a:stretch>
        </p:blipFill>
        <p:spPr>
          <a:xfrm>
            <a:off x="3429000" y="7079848"/>
            <a:ext cx="708391" cy="906082"/>
          </a:xfrm>
          <a:prstGeom prst="rect">
            <a:avLst/>
          </a:prstGeom>
        </p:spPr>
      </p:pic>
      <p:sp>
        <p:nvSpPr>
          <p:cNvPr id="21" name="TextBox 20"/>
          <p:cNvSpPr txBox="1"/>
          <p:nvPr/>
        </p:nvSpPr>
        <p:spPr>
          <a:xfrm>
            <a:off x="4241315" y="6932574"/>
            <a:ext cx="10368032" cy="1061829"/>
          </a:xfrm>
          <a:prstGeom prst="rect">
            <a:avLst/>
          </a:prstGeom>
          <a:noFill/>
        </p:spPr>
        <p:txBody>
          <a:bodyPr wrap="square" rtlCol="0">
            <a:spAutoFit/>
          </a:bodyPr>
          <a:lstStyle/>
          <a:p>
            <a:pPr algn="just">
              <a:lnSpc>
                <a:spcPct val="150000"/>
              </a:lnSpc>
            </a:pPr>
            <a:r>
              <a:rPr lang="vi-VN" sz="4200" dirty="0" smtClean="0">
                <a:latin typeface="Arial" panose="020B0604020202020204" pitchFamily="34" charset="0"/>
                <a:cs typeface="Arial" panose="020B0604020202020204" pitchFamily="34" charset="0"/>
              </a:rPr>
              <a:t>Học và chuẩn bị </a:t>
            </a:r>
            <a:r>
              <a:rPr lang="vi-VN" sz="4200" b="1" dirty="0" smtClean="0">
                <a:latin typeface="Arial" panose="020B0604020202020204" pitchFamily="34" charset="0"/>
                <a:cs typeface="Arial" panose="020B0604020202020204" pitchFamily="34" charset="0"/>
              </a:rPr>
              <a:t>bài </a:t>
            </a:r>
            <a:r>
              <a:rPr lang="en-US" sz="4200" b="1" dirty="0" smtClean="0">
                <a:latin typeface="Arial" panose="020B0604020202020204" pitchFamily="34" charset="0"/>
                <a:cs typeface="Arial" panose="020B0604020202020204" pitchFamily="34" charset="0"/>
              </a:rPr>
              <a:t>4: </a:t>
            </a:r>
            <a:r>
              <a:rPr lang="en-US" sz="4200" dirty="0" err="1" smtClean="0">
                <a:latin typeface="Arial" panose="020B0604020202020204" pitchFamily="34" charset="0"/>
                <a:cs typeface="Arial" panose="020B0604020202020204" pitchFamily="34" charset="0"/>
              </a:rPr>
              <a:t>Cơ</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chế</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trường</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73952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grpSp>
        <p:nvGrpSpPr>
          <p:cNvPr id="2" name="Group 2"/>
          <p:cNvGrpSpPr/>
          <p:nvPr/>
        </p:nvGrpSpPr>
        <p:grpSpPr>
          <a:xfrm>
            <a:off x="866775" y="-3133725"/>
            <a:ext cx="16554450" cy="1655445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F5FB"/>
            </a:solidFill>
          </p:spPr>
        </p:sp>
      </p:grpSp>
      <p:pic>
        <p:nvPicPr>
          <p:cNvPr id="4" name="Picture 4"/>
          <p:cNvPicPr>
            <a:picLocks noChangeAspect="1"/>
          </p:cNvPicPr>
          <p:nvPr/>
        </p:nvPicPr>
        <p:blipFill>
          <a:blip r:embed="rId2" cstate="print"/>
          <a:srcRect/>
          <a:stretch>
            <a:fillRect/>
          </a:stretch>
        </p:blipFill>
        <p:spPr>
          <a:xfrm rot="802546">
            <a:off x="424221" y="2854610"/>
            <a:ext cx="1208958" cy="1289555"/>
          </a:xfrm>
          <a:prstGeom prst="rect">
            <a:avLst/>
          </a:prstGeom>
        </p:spPr>
      </p:pic>
      <p:pic>
        <p:nvPicPr>
          <p:cNvPr id="5" name="Picture 5"/>
          <p:cNvPicPr>
            <a:picLocks noChangeAspect="1"/>
          </p:cNvPicPr>
          <p:nvPr/>
        </p:nvPicPr>
        <p:blipFill>
          <a:blip r:embed="rId3"/>
          <a:srcRect/>
          <a:stretch>
            <a:fillRect/>
          </a:stretch>
        </p:blipFill>
        <p:spPr>
          <a:xfrm rot="-1445491">
            <a:off x="1516509" y="-67644"/>
            <a:ext cx="1826839" cy="3573279"/>
          </a:xfrm>
          <a:prstGeom prst="rect">
            <a:avLst/>
          </a:prstGeom>
        </p:spPr>
      </p:pic>
      <p:pic>
        <p:nvPicPr>
          <p:cNvPr id="6" name="Picture 6"/>
          <p:cNvPicPr>
            <a:picLocks noChangeAspect="1"/>
          </p:cNvPicPr>
          <p:nvPr/>
        </p:nvPicPr>
        <p:blipFill>
          <a:blip r:embed="rId4" cstate="print"/>
          <a:srcRect/>
          <a:stretch>
            <a:fillRect/>
          </a:stretch>
        </p:blipFill>
        <p:spPr>
          <a:xfrm>
            <a:off x="2429929" y="1276891"/>
            <a:ext cx="1011971" cy="884209"/>
          </a:xfrm>
          <a:prstGeom prst="rect">
            <a:avLst/>
          </a:prstGeom>
        </p:spPr>
      </p:pic>
      <p:pic>
        <p:nvPicPr>
          <p:cNvPr id="7" name="Picture 7"/>
          <p:cNvPicPr>
            <a:picLocks noChangeAspect="1"/>
          </p:cNvPicPr>
          <p:nvPr/>
        </p:nvPicPr>
        <p:blipFill>
          <a:blip r:embed="rId5"/>
          <a:srcRect/>
          <a:stretch>
            <a:fillRect/>
          </a:stretch>
        </p:blipFill>
        <p:spPr>
          <a:xfrm>
            <a:off x="13655934" y="7089922"/>
            <a:ext cx="6306403" cy="6892244"/>
          </a:xfrm>
          <a:prstGeom prst="rect">
            <a:avLst/>
          </a:prstGeom>
        </p:spPr>
      </p:pic>
      <p:pic>
        <p:nvPicPr>
          <p:cNvPr id="8" name="Picture 8"/>
          <p:cNvPicPr>
            <a:picLocks noChangeAspect="1"/>
          </p:cNvPicPr>
          <p:nvPr/>
        </p:nvPicPr>
        <p:blipFill>
          <a:blip r:embed="rId6" cstate="print"/>
          <a:srcRect/>
          <a:stretch>
            <a:fillRect/>
          </a:stretch>
        </p:blipFill>
        <p:spPr>
          <a:xfrm>
            <a:off x="16913199" y="5463492"/>
            <a:ext cx="1120115" cy="1118715"/>
          </a:xfrm>
          <a:prstGeom prst="rect">
            <a:avLst/>
          </a:prstGeom>
        </p:spPr>
      </p:pic>
      <p:sp>
        <p:nvSpPr>
          <p:cNvPr id="11" name="TextBox 10"/>
          <p:cNvSpPr txBox="1"/>
          <p:nvPr/>
        </p:nvSpPr>
        <p:spPr>
          <a:xfrm>
            <a:off x="2667000" y="3250674"/>
            <a:ext cx="13411200" cy="3557512"/>
          </a:xfrm>
          <a:prstGeom prst="rect">
            <a:avLst/>
          </a:prstGeom>
          <a:noFill/>
        </p:spPr>
        <p:txBody>
          <a:bodyPr wrap="square" rtlCol="0">
            <a:spAutoFit/>
          </a:bodyPr>
          <a:lstStyle/>
          <a:p>
            <a:pPr algn="ctr">
              <a:lnSpc>
                <a:spcPct val="150000"/>
              </a:lnSpc>
            </a:pPr>
            <a:r>
              <a:rPr lang="en-US" sz="8000" b="1" dirty="0" smtClean="0">
                <a:latin typeface="Arial" panose="020B0604020202020204" pitchFamily="34" charset="0"/>
                <a:cs typeface="Arial" panose="020B0604020202020204" pitchFamily="34" charset="0"/>
              </a:rPr>
              <a:t>CẢM ƠN CÁC EM </a:t>
            </a:r>
          </a:p>
          <a:p>
            <a:pPr algn="ctr">
              <a:lnSpc>
                <a:spcPct val="150000"/>
              </a:lnSpc>
            </a:pPr>
            <a:r>
              <a:rPr lang="en-US" sz="8000" b="1" dirty="0" smtClean="0">
                <a:latin typeface="Arial" panose="020B0604020202020204" pitchFamily="34" charset="0"/>
                <a:cs typeface="Arial" panose="020B0604020202020204" pitchFamily="34" charset="0"/>
              </a:rPr>
              <a:t>ĐÃ CHÚ Ý LẮNG NGHE!</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875532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a:off x="14307682" y="2891842"/>
            <a:ext cx="5606409" cy="5909258"/>
          </a:xfrm>
          <a:prstGeom prst="rect">
            <a:avLst/>
          </a:prstGeom>
        </p:spPr>
      </p:pic>
      <p:pic>
        <p:nvPicPr>
          <p:cNvPr id="10" name="Picture 10"/>
          <p:cNvPicPr>
            <a:picLocks noChangeAspect="1"/>
          </p:cNvPicPr>
          <p:nvPr/>
        </p:nvPicPr>
        <p:blipFill>
          <a:blip r:embed="rId3"/>
          <a:srcRect/>
          <a:stretch>
            <a:fillRect/>
          </a:stretch>
        </p:blipFill>
        <p:spPr>
          <a:xfrm rot="770874">
            <a:off x="12384567" y="2447545"/>
            <a:ext cx="3128843" cy="3089733"/>
          </a:xfrm>
          <a:prstGeom prst="rect">
            <a:avLst/>
          </a:prstGeom>
        </p:spPr>
      </p:pic>
      <p:pic>
        <p:nvPicPr>
          <p:cNvPr id="11" name="Picture 11"/>
          <p:cNvPicPr>
            <a:picLocks noChangeAspect="1"/>
          </p:cNvPicPr>
          <p:nvPr/>
        </p:nvPicPr>
        <p:blipFill>
          <a:blip r:embed="rId4" cstate="print"/>
          <a:srcRect/>
          <a:stretch>
            <a:fillRect/>
          </a:stretch>
        </p:blipFill>
        <p:spPr>
          <a:xfrm rot="-1650184">
            <a:off x="12810052" y="5465192"/>
            <a:ext cx="1099183" cy="762558"/>
          </a:xfrm>
          <a:prstGeom prst="rect">
            <a:avLst/>
          </a:prstGeom>
        </p:spPr>
      </p:pic>
      <p:pic>
        <p:nvPicPr>
          <p:cNvPr id="12" name="Picture 12"/>
          <p:cNvPicPr>
            <a:picLocks noChangeAspect="1"/>
          </p:cNvPicPr>
          <p:nvPr/>
        </p:nvPicPr>
        <p:blipFill>
          <a:blip r:embed="rId5" cstate="print"/>
          <a:srcRect/>
          <a:stretch>
            <a:fillRect/>
          </a:stretch>
        </p:blipFill>
        <p:spPr>
          <a:xfrm>
            <a:off x="14732566" y="1463092"/>
            <a:ext cx="1258379" cy="1302333"/>
          </a:xfrm>
          <a:prstGeom prst="rect">
            <a:avLst/>
          </a:prstGeom>
        </p:spPr>
      </p:pic>
      <p:graphicFrame>
        <p:nvGraphicFramePr>
          <p:cNvPr id="13" name="Diagram 12"/>
          <p:cNvGraphicFramePr/>
          <p:nvPr>
            <p:extLst>
              <p:ext uri="{D42A27DB-BD31-4B8C-83A1-F6EECF244321}">
                <p14:modId xmlns:p14="http://schemas.microsoft.com/office/powerpoint/2010/main" xmlns="" val="104886662"/>
              </p:ext>
            </p:extLst>
          </p:nvPr>
        </p:nvGraphicFramePr>
        <p:xfrm>
          <a:off x="813963" y="3207446"/>
          <a:ext cx="11392591" cy="68128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p:cNvSpPr txBox="1"/>
          <p:nvPr/>
        </p:nvSpPr>
        <p:spPr>
          <a:xfrm>
            <a:off x="1219200" y="877200"/>
            <a:ext cx="10668000" cy="1569660"/>
          </a:xfrm>
          <a:prstGeom prst="rect">
            <a:avLst/>
          </a:prstGeom>
          <a:noFill/>
        </p:spPr>
        <p:txBody>
          <a:bodyPr wrap="square" rtlCol="0" anchor="ctr">
            <a:spAutoFit/>
          </a:bodyPr>
          <a:lstStyle/>
          <a:p>
            <a:pPr algn="ctr">
              <a:lnSpc>
                <a:spcPct val="150000"/>
              </a:lnSpc>
            </a:pPr>
            <a:r>
              <a:rPr lang="en-US" sz="6400" b="1" dirty="0" smtClean="0">
                <a:latin typeface="Arial" panose="020B0604020202020204" pitchFamily="34" charset="0"/>
                <a:cs typeface="Arial" panose="020B0604020202020204" pitchFamily="34" charset="0"/>
              </a:rPr>
              <a:t>NỘI DUNG BÀI HỌC </a:t>
            </a:r>
            <a:endParaRPr lang="en-US" sz="64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graphicEl>
                                              <a:dgm id="{5CA02869-A969-44BE-82D1-AD43F475558A}"/>
                                            </p:graphicEl>
                                          </p:spTgt>
                                        </p:tgtEl>
                                        <p:attrNameLst>
                                          <p:attrName>style.visibility</p:attrName>
                                        </p:attrNameLst>
                                      </p:cBhvr>
                                      <p:to>
                                        <p:strVal val="visible"/>
                                      </p:to>
                                    </p:set>
                                    <p:animEffect transition="in" filter="fade">
                                      <p:cBhvr>
                                        <p:cTn id="13" dur="500"/>
                                        <p:tgtEl>
                                          <p:spTgt spid="13">
                                            <p:graphicEl>
                                              <a:dgm id="{5CA02869-A969-44BE-82D1-AD43F475558A}"/>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graphicEl>
                                              <a:dgm id="{C96BFCAD-E933-4FB7-8F28-36A4E44B1EB0}"/>
                                            </p:graphicEl>
                                          </p:spTgt>
                                        </p:tgtEl>
                                        <p:attrNameLst>
                                          <p:attrName>style.visibility</p:attrName>
                                        </p:attrNameLst>
                                      </p:cBhvr>
                                      <p:to>
                                        <p:strVal val="visible"/>
                                      </p:to>
                                    </p:set>
                                    <p:animEffect transition="in" filter="fade">
                                      <p:cBhvr>
                                        <p:cTn id="18" dur="500"/>
                                        <p:tgtEl>
                                          <p:spTgt spid="13">
                                            <p:graphicEl>
                                              <a:dgm id="{C96BFCAD-E933-4FB7-8F28-36A4E44B1EB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graphicEl>
                                              <a:dgm id="{E4273B60-3B6E-404F-98AE-3878CD6D4118}"/>
                                            </p:graphicEl>
                                          </p:spTgt>
                                        </p:tgtEl>
                                        <p:attrNameLst>
                                          <p:attrName>style.visibility</p:attrName>
                                        </p:attrNameLst>
                                      </p:cBhvr>
                                      <p:to>
                                        <p:strVal val="visible"/>
                                      </p:to>
                                    </p:set>
                                    <p:animEffect transition="in" filter="fade">
                                      <p:cBhvr>
                                        <p:cTn id="23" dur="500"/>
                                        <p:tgtEl>
                                          <p:spTgt spid="13">
                                            <p:graphicEl>
                                              <a:dgm id="{E4273B60-3B6E-404F-98AE-3878CD6D411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graphicEl>
                                              <a:dgm id="{370C6E73-A654-460E-A397-36D165B5B728}"/>
                                            </p:graphicEl>
                                          </p:spTgt>
                                        </p:tgtEl>
                                        <p:attrNameLst>
                                          <p:attrName>style.visibility</p:attrName>
                                        </p:attrNameLst>
                                      </p:cBhvr>
                                      <p:to>
                                        <p:strVal val="visible"/>
                                      </p:to>
                                    </p:set>
                                    <p:animEffect transition="in" filter="fade">
                                      <p:cBhvr>
                                        <p:cTn id="28" dur="500"/>
                                        <p:tgtEl>
                                          <p:spTgt spid="13">
                                            <p:graphicEl>
                                              <a:dgm id="{370C6E73-A654-460E-A397-36D165B5B728}"/>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graphicEl>
                                              <a:dgm id="{A23DB386-CD9D-4ECD-8792-978255D7BF8D}"/>
                                            </p:graphicEl>
                                          </p:spTgt>
                                        </p:tgtEl>
                                        <p:attrNameLst>
                                          <p:attrName>style.visibility</p:attrName>
                                        </p:attrNameLst>
                                      </p:cBhvr>
                                      <p:to>
                                        <p:strVal val="visible"/>
                                      </p:to>
                                    </p:set>
                                    <p:animEffect transition="in" filter="fade">
                                      <p:cBhvr>
                                        <p:cTn id="33" dur="500"/>
                                        <p:tgtEl>
                                          <p:spTgt spid="13">
                                            <p:graphicEl>
                                              <a:dgm id="{A23DB386-CD9D-4ECD-8792-978255D7BF8D}"/>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graphicEl>
                                              <a:dgm id="{EF1EF4DB-88D2-4E2D-93A5-3FF7C26FAFFC}"/>
                                            </p:graphicEl>
                                          </p:spTgt>
                                        </p:tgtEl>
                                        <p:attrNameLst>
                                          <p:attrName>style.visibility</p:attrName>
                                        </p:attrNameLst>
                                      </p:cBhvr>
                                      <p:to>
                                        <p:strVal val="visible"/>
                                      </p:to>
                                    </p:set>
                                    <p:animEffect transition="in" filter="fade">
                                      <p:cBhvr>
                                        <p:cTn id="38" dur="500"/>
                                        <p:tgtEl>
                                          <p:spTgt spid="13">
                                            <p:graphicEl>
                                              <a:dgm id="{EF1EF4DB-88D2-4E2D-93A5-3FF7C26FAFF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lvlOne"/>
        </p:bldSub>
      </p:bldGraphic>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000250"/>
          </a:xfrm>
          <a:prstGeom prst="rect">
            <a:avLst/>
          </a:prstGeom>
          <a:solidFill>
            <a:srgbClr val="B9E1FF"/>
          </a:solidFill>
        </p:spPr>
      </p:sp>
      <p:grpSp>
        <p:nvGrpSpPr>
          <p:cNvPr id="3" name="Group 3"/>
          <p:cNvGrpSpPr/>
          <p:nvPr/>
        </p:nvGrpSpPr>
        <p:grpSpPr>
          <a:xfrm>
            <a:off x="1961421" y="974922"/>
            <a:ext cx="14365158" cy="2050655"/>
            <a:chOff x="0" y="0"/>
            <a:chExt cx="13407095" cy="1913890"/>
          </a:xfrm>
        </p:grpSpPr>
        <p:sp>
          <p:nvSpPr>
            <p:cNvPr id="4" name="Freeform 4"/>
            <p:cNvSpPr/>
            <p:nvPr/>
          </p:nvSpPr>
          <p:spPr>
            <a:xfrm>
              <a:off x="0" y="0"/>
              <a:ext cx="13407095" cy="1913890"/>
            </a:xfrm>
            <a:custGeom>
              <a:avLst/>
              <a:gdLst/>
              <a:ahLst/>
              <a:cxnLst/>
              <a:rect l="l" t="t" r="r" b="b"/>
              <a:pathLst>
                <a:path w="13407095" h="1913890">
                  <a:moveTo>
                    <a:pt x="13407095" y="956945"/>
                  </a:moveTo>
                  <a:lnTo>
                    <a:pt x="13407095" y="956945"/>
                  </a:lnTo>
                  <a:cubicBezTo>
                    <a:pt x="13407095" y="1485392"/>
                    <a:pt x="12978724" y="1913890"/>
                    <a:pt x="12450149" y="1913890"/>
                  </a:cubicBezTo>
                  <a:lnTo>
                    <a:pt x="956945" y="1913890"/>
                  </a:lnTo>
                  <a:cubicBezTo>
                    <a:pt x="428371" y="1913890"/>
                    <a:pt x="0" y="1485392"/>
                    <a:pt x="0" y="956945"/>
                  </a:cubicBezTo>
                  <a:lnTo>
                    <a:pt x="0" y="956945"/>
                  </a:lnTo>
                  <a:cubicBezTo>
                    <a:pt x="0" y="428371"/>
                    <a:pt x="428371" y="0"/>
                    <a:pt x="956945" y="0"/>
                  </a:cubicBezTo>
                  <a:lnTo>
                    <a:pt x="12450149" y="0"/>
                  </a:lnTo>
                  <a:cubicBezTo>
                    <a:pt x="12978597" y="0"/>
                    <a:pt x="13407095" y="428371"/>
                    <a:pt x="13407095" y="956945"/>
                  </a:cubicBezTo>
                  <a:close/>
                </a:path>
              </a:pathLst>
            </a:custGeom>
            <a:solidFill>
              <a:srgbClr val="75C4FF"/>
            </a:solidFill>
          </p:spPr>
        </p:sp>
      </p:grpSp>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7" name="Picture 7"/>
          <p:cNvPicPr>
            <a:picLocks noChangeAspect="1"/>
          </p:cNvPicPr>
          <p:nvPr/>
        </p:nvPicPr>
        <p:blipFill>
          <a:blip r:embed="rId3"/>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4"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5" cstate="print"/>
          <a:srcRect/>
          <a:stretch>
            <a:fillRect/>
          </a:stretch>
        </p:blipFill>
        <p:spPr>
          <a:xfrm>
            <a:off x="16387929" y="7008872"/>
            <a:ext cx="1474549" cy="1526053"/>
          </a:xfrm>
          <a:prstGeom prst="rect">
            <a:avLst/>
          </a:prstGeom>
        </p:spPr>
      </p:pic>
      <p:sp>
        <p:nvSpPr>
          <p:cNvPr id="10" name="Rectangle 9"/>
          <p:cNvSpPr/>
          <p:nvPr/>
        </p:nvSpPr>
        <p:spPr>
          <a:xfrm>
            <a:off x="5933826" y="1409700"/>
            <a:ext cx="6420347" cy="982513"/>
          </a:xfrm>
          <a:prstGeom prst="rect">
            <a:avLst/>
          </a:prstGeom>
        </p:spPr>
        <p:txBody>
          <a:bodyPr wrap="none">
            <a:spAutoFit/>
          </a:bodyPr>
          <a:lstStyle/>
          <a:p>
            <a:pPr algn="ctr">
              <a:lnSpc>
                <a:spcPct val="150000"/>
              </a:lnSpc>
              <a:spcBef>
                <a:spcPts val="300"/>
              </a:spcBef>
              <a:spcAft>
                <a:spcPts val="300"/>
              </a:spcAft>
            </a:pPr>
            <a:r>
              <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rPr>
              <a:t>1. K</a:t>
            </a:r>
            <a:r>
              <a:rPr lang="nl-NL" sz="4400" b="1" dirty="0">
                <a:solidFill>
                  <a:srgbClr val="FF0000"/>
                </a:solidFill>
                <a:latin typeface="Arial" panose="020B0604020202020204" pitchFamily="34" charset="0"/>
                <a:ea typeface="Calibri" panose="020F0502020204030204" pitchFamily="34" charset="0"/>
                <a:cs typeface="Arial" panose="020B0604020202020204" pitchFamily="34" charset="0"/>
              </a:rPr>
              <a:t>hái</a:t>
            </a:r>
            <a:r>
              <a:rPr lang="vi-VN" sz="4400" b="1" dirty="0">
                <a:solidFill>
                  <a:srgbClr val="FF0000"/>
                </a:solidFill>
                <a:latin typeface="Arial" panose="020B0604020202020204" pitchFamily="34" charset="0"/>
                <a:ea typeface="Calibri" panose="020F0502020204030204" pitchFamily="34" charset="0"/>
                <a:cs typeface="Arial" panose="020B0604020202020204" pitchFamily="34" charset="0"/>
              </a:rPr>
              <a:t> niệm thị trường</a:t>
            </a:r>
            <a:endParaRPr lang="en-US" sz="4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xmlns="" val="0"/>
              </a:ext>
            </a:extLst>
          </a:blip>
          <a:srcRect l="8968" t="20785" r="8456" b="36465"/>
          <a:stretch/>
        </p:blipFill>
        <p:spPr>
          <a:xfrm>
            <a:off x="1961421" y="3854668"/>
            <a:ext cx="14116779" cy="4662424"/>
          </a:xfrm>
          <a:prstGeom prst="rect">
            <a:avLst/>
          </a:prstGeom>
        </p:spPr>
      </p:pic>
    </p:spTree>
    <p:extLst>
      <p:ext uri="{BB962C8B-B14F-4D97-AF65-F5344CB8AC3E}">
        <p14:creationId xmlns:p14="http://schemas.microsoft.com/office/powerpoint/2010/main" xmlns="" val="18115951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7006616" y="7012138"/>
            <a:ext cx="1474549" cy="1526053"/>
          </a:xfrm>
          <a:prstGeom prst="rect">
            <a:avLst/>
          </a:prstGeom>
        </p:spPr>
      </p:pic>
      <p:sp>
        <p:nvSpPr>
          <p:cNvPr id="12" name="Rectangle 11"/>
          <p:cNvSpPr/>
          <p:nvPr/>
        </p:nvSpPr>
        <p:spPr>
          <a:xfrm>
            <a:off x="1526661" y="1261177"/>
            <a:ext cx="15732639" cy="1824923"/>
          </a:xfrm>
          <a:prstGeom prst="rect">
            <a:avLst/>
          </a:prstGeom>
        </p:spPr>
        <p:txBody>
          <a:bodyPr wrap="square">
            <a:spAutoFit/>
          </a:bodyPr>
          <a:lstStyle/>
          <a:p>
            <a:pPr algn="ctr">
              <a:lnSpc>
                <a:spcPct val="150000"/>
              </a:lnSpc>
              <a:spcBef>
                <a:spcPts val="300"/>
              </a:spcBef>
              <a:spcAft>
                <a:spcPts val="300"/>
              </a:spcAf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a) Em hãy xác định các chủ thể kinh tế xuất hiện trong hình ảnh 1, 2. Các chủ thể này đang tiến hành hoạt động gì? Ở đâu?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1526661" y="3633430"/>
            <a:ext cx="15479955" cy="4862870"/>
          </a:xfrm>
          <a:prstGeom prst="rect">
            <a:avLst/>
          </a:prstGeom>
        </p:spPr>
        <p:txBody>
          <a:bodyPr wrap="square">
            <a:spAutoFit/>
          </a:bodyPr>
          <a:lstStyle/>
          <a:p>
            <a:pPr algn="ctr">
              <a:lnSpc>
                <a:spcPct val="150000"/>
              </a:lnSpc>
              <a:spcBef>
                <a:spcPts val="300"/>
              </a:spcBef>
              <a:spcAft>
                <a:spcPts val="300"/>
              </a:spcAft>
            </a:pP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0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1: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mô</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ngoài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trời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quầy</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chủng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2: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mô</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sắm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niêm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yết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4681540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fade">
                                      <p:cBhvr>
                                        <p:cTn id="18" dur="5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fade">
                                      <p:cBhvr>
                                        <p:cTn id="2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3" name="Rectangle 2"/>
          <p:cNvSpPr/>
          <p:nvPr/>
        </p:nvSpPr>
        <p:spPr>
          <a:xfrm>
            <a:off x="1867659" y="876300"/>
            <a:ext cx="14630402" cy="1824923"/>
          </a:xfrm>
          <a:prstGeom prst="rect">
            <a:avLst/>
          </a:prstGeom>
        </p:spPr>
        <p:txBody>
          <a:bodyPr wrap="square">
            <a:spAutoFit/>
          </a:bodyPr>
          <a:lstStyle/>
          <a:p>
            <a:pPr algn="ctr">
              <a:lnSpc>
                <a:spcPct val="150000"/>
              </a:lnSpc>
            </a:pPr>
            <a:r>
              <a:rPr lang="fr-FR" sz="4000" b="1" dirty="0" err="1" smtClean="0">
                <a:latin typeface="Arial" panose="020B0604020202020204" pitchFamily="34" charset="0"/>
                <a:ea typeface="Calibri" panose="020F0502020204030204" pitchFamily="34" charset="0"/>
                <a:cs typeface="Arial" panose="020B0604020202020204" pitchFamily="34" charset="0"/>
              </a:rPr>
              <a:t>Hình</a:t>
            </a:r>
            <a:r>
              <a:rPr lang="fr-FR" sz="4000" b="1" dirty="0" smtClean="0">
                <a:latin typeface="Arial" panose="020B0604020202020204" pitchFamily="34" charset="0"/>
                <a:ea typeface="Calibri" panose="020F0502020204030204" pitchFamily="34" charset="0"/>
                <a:cs typeface="Arial" panose="020B0604020202020204" pitchFamily="34" charset="0"/>
              </a:rPr>
              <a:t> </a:t>
            </a:r>
            <a:r>
              <a:rPr lang="fr-FR" sz="4000" b="1" dirty="0" err="1">
                <a:latin typeface="Arial" panose="020B0604020202020204" pitchFamily="34" charset="0"/>
                <a:ea typeface="Calibri" panose="020F0502020204030204" pitchFamily="34" charset="0"/>
                <a:cs typeface="Arial" panose="020B0604020202020204" pitchFamily="34" charset="0"/>
              </a:rPr>
              <a:t>ảnh</a:t>
            </a:r>
            <a:r>
              <a:rPr lang="fr-FR" sz="4000" b="1" dirty="0">
                <a:latin typeface="Arial" panose="020B0604020202020204" pitchFamily="34" charset="0"/>
                <a:ea typeface="Calibri" panose="020F0502020204030204" pitchFamily="34" charset="0"/>
                <a:cs typeface="Arial" panose="020B0604020202020204" pitchFamily="34" charset="0"/>
              </a:rPr>
              <a:t> 1: </a:t>
            </a:r>
            <a:r>
              <a:rPr lang="fr-FR" sz="4000" dirty="0" err="1">
                <a:latin typeface="Arial" panose="020B0604020202020204" pitchFamily="34" charset="0"/>
                <a:ea typeface="Calibri" panose="020F0502020204030204" pitchFamily="34" charset="0"/>
                <a:cs typeface="Arial" panose="020B0604020202020204" pitchFamily="34" charset="0"/>
              </a:rPr>
              <a:t>Các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chủ</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thể</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xuất</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hiện</a:t>
            </a:r>
            <a:r>
              <a:rPr lang="fr-FR" sz="4000" dirty="0">
                <a:latin typeface="Arial" panose="020B0604020202020204" pitchFamily="34" charset="0"/>
                <a:ea typeface="Calibri" panose="020F0502020204030204" pitchFamily="34" charset="0"/>
                <a:cs typeface="Arial" panose="020B0604020202020204" pitchFamily="34" charset="0"/>
              </a:rPr>
              <a:t> là </a:t>
            </a:r>
            <a:r>
              <a:rPr lang="fr-FR" sz="4000" dirty="0" err="1">
                <a:latin typeface="Arial" panose="020B0604020202020204" pitchFamily="34" charset="0"/>
                <a:ea typeface="Calibri" panose="020F0502020204030204" pitchFamily="34" charset="0"/>
                <a:cs typeface="Arial" panose="020B0604020202020204" pitchFamily="34" charset="0"/>
              </a:rPr>
              <a:t>người</a:t>
            </a:r>
            <a:r>
              <a:rPr lang="fr-FR" sz="4000" dirty="0">
                <a:latin typeface="Arial" panose="020B0604020202020204" pitchFamily="34" charset="0"/>
                <a:ea typeface="Calibri" panose="020F0502020204030204" pitchFamily="34" charset="0"/>
                <a:cs typeface="Arial" panose="020B0604020202020204" pitchFamily="34" charset="0"/>
              </a:rPr>
              <a:t> mua, </a:t>
            </a:r>
            <a:r>
              <a:rPr lang="fr-FR" sz="4000" dirty="0" err="1">
                <a:latin typeface="Arial" panose="020B0604020202020204" pitchFamily="34" charset="0"/>
                <a:ea typeface="Calibri" panose="020F0502020204030204" pitchFamily="34" charset="0"/>
                <a:cs typeface="Arial" panose="020B0604020202020204" pitchFamily="34" charset="0"/>
              </a:rPr>
              <a:t>người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bán</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người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sản</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xuất</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người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tiêu</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smtClean="0">
                <a:latin typeface="Arial" panose="020B0604020202020204" pitchFamily="34" charset="0"/>
                <a:ea typeface="Calibri" panose="020F0502020204030204" pitchFamily="34" charset="0"/>
                <a:cs typeface="Arial" panose="020B0604020202020204" pitchFamily="34" charset="0"/>
              </a:rPr>
              <a:t>dùng</a:t>
            </a:r>
            <a:r>
              <a:rPr lang="fr-FR"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xmlns="" val="0"/>
              </a:ext>
            </a:extLst>
          </a:blip>
          <a:srcRect l="8968" t="21973" r="49451" b="37873"/>
          <a:stretch/>
        </p:blipFill>
        <p:spPr>
          <a:xfrm>
            <a:off x="3923138" y="3384862"/>
            <a:ext cx="10519444" cy="6480877"/>
          </a:xfrm>
          <a:prstGeom prst="rect">
            <a:avLst/>
          </a:prstGeom>
        </p:spPr>
      </p:pic>
    </p:spTree>
    <p:extLst>
      <p:ext uri="{BB962C8B-B14F-4D97-AF65-F5344CB8AC3E}">
        <p14:creationId xmlns:p14="http://schemas.microsoft.com/office/powerpoint/2010/main" xmlns="" val="949740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245375" y="5143500"/>
            <a:ext cx="2885327" cy="3730744"/>
          </a:xfrm>
          <a:prstGeom prst="rect">
            <a:avLst/>
          </a:prstGeom>
        </p:spPr>
      </p:pic>
      <p:pic>
        <p:nvPicPr>
          <p:cNvPr id="6" name="Picture 6"/>
          <p:cNvPicPr>
            <a:picLocks noChangeAspect="1"/>
          </p:cNvPicPr>
          <p:nvPr/>
        </p:nvPicPr>
        <p:blipFill>
          <a:blip r:embed="rId3"/>
          <a:srcRect/>
          <a:stretch>
            <a:fillRect/>
          </a:stretch>
        </p:blipFill>
        <p:spPr>
          <a:xfrm rot="10081898">
            <a:off x="-126388" y="9186394"/>
            <a:ext cx="1777174" cy="1426182"/>
          </a:xfrm>
          <a:prstGeom prst="rect">
            <a:avLst/>
          </a:prstGeom>
        </p:spPr>
      </p:pic>
      <p:pic>
        <p:nvPicPr>
          <p:cNvPr id="7" name="Picture 7"/>
          <p:cNvPicPr>
            <a:picLocks noChangeAspect="1"/>
          </p:cNvPicPr>
          <p:nvPr/>
        </p:nvPicPr>
        <p:blipFill>
          <a:blip r:embed="rId4"/>
          <a:srcRect/>
          <a:stretch>
            <a:fillRect/>
          </a:stretch>
        </p:blipFill>
        <p:spPr>
          <a:xfrm>
            <a:off x="15736823" y="9260769"/>
            <a:ext cx="1522477" cy="1520574"/>
          </a:xfrm>
          <a:prstGeom prst="rect">
            <a:avLst/>
          </a:prstGeom>
        </p:spPr>
      </p:pic>
      <p:pic>
        <p:nvPicPr>
          <p:cNvPr id="8" name="Picture 8"/>
          <p:cNvPicPr>
            <a:picLocks noChangeAspect="1"/>
          </p:cNvPicPr>
          <p:nvPr/>
        </p:nvPicPr>
        <p:blipFill>
          <a:blip r:embed="rId5" cstate="print"/>
          <a:srcRect/>
          <a:stretch>
            <a:fillRect/>
          </a:stretch>
        </p:blipFill>
        <p:spPr>
          <a:xfrm>
            <a:off x="17625303" y="8517091"/>
            <a:ext cx="1325394" cy="1244214"/>
          </a:xfrm>
          <a:prstGeom prst="rect">
            <a:avLst/>
          </a:prstGeom>
        </p:spPr>
      </p:pic>
      <p:pic>
        <p:nvPicPr>
          <p:cNvPr id="9" name="Picture 9"/>
          <p:cNvPicPr>
            <a:picLocks noChangeAspect="1"/>
          </p:cNvPicPr>
          <p:nvPr/>
        </p:nvPicPr>
        <p:blipFill>
          <a:blip r:embed="rId6" cstate="print"/>
          <a:srcRect/>
          <a:stretch>
            <a:fillRect/>
          </a:stretch>
        </p:blipFill>
        <p:spPr>
          <a:xfrm>
            <a:off x="16387929" y="7008872"/>
            <a:ext cx="1474549" cy="1526053"/>
          </a:xfrm>
          <a:prstGeom prst="rect">
            <a:avLst/>
          </a:prstGeom>
        </p:spPr>
      </p:pic>
      <p:sp>
        <p:nvSpPr>
          <p:cNvPr id="10" name="Rectangle 9"/>
          <p:cNvSpPr/>
          <p:nvPr/>
        </p:nvSpPr>
        <p:spPr>
          <a:xfrm>
            <a:off x="1757526" y="414047"/>
            <a:ext cx="14630403" cy="2748253"/>
          </a:xfrm>
          <a:prstGeom prst="rect">
            <a:avLst/>
          </a:prstGeom>
        </p:spPr>
        <p:txBody>
          <a:bodyPr wrap="square">
            <a:spAutoFit/>
          </a:bodyPr>
          <a:lstStyle/>
          <a:p>
            <a:pPr algn="ctr">
              <a:lnSpc>
                <a:spcPct val="150000"/>
              </a:lnSpc>
              <a:spcBef>
                <a:spcPts val="300"/>
              </a:spcBef>
              <a:spcAft>
                <a:spcPts val="300"/>
              </a:spcAft>
            </a:pPr>
            <a:r>
              <a:rPr lang="fr-FR"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H</a:t>
            </a:r>
            <a:r>
              <a:rPr lang="fr-FR" sz="40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ình</a:t>
            </a:r>
            <a:r>
              <a:rPr lang="fr-FR" sz="4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b="1"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mua,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chọn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xmlns="" val="0"/>
              </a:ext>
            </a:extLst>
          </a:blip>
          <a:srcRect l="49877" t="21972" r="8456" b="37653"/>
          <a:stretch/>
        </p:blipFill>
        <p:spPr>
          <a:xfrm>
            <a:off x="3886200" y="3619500"/>
            <a:ext cx="10247607" cy="6334884"/>
          </a:xfrm>
          <a:prstGeom prst="rect">
            <a:avLst/>
          </a:prstGeom>
        </p:spPr>
      </p:pic>
    </p:spTree>
    <p:extLst>
      <p:ext uri="{BB962C8B-B14F-4D97-AF65-F5344CB8AC3E}">
        <p14:creationId xmlns:p14="http://schemas.microsoft.com/office/powerpoint/2010/main" xmlns="" val="20492354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551</TotalTime>
  <Words>2991</Words>
  <Application>Microsoft Office PowerPoint</Application>
  <PresentationFormat>Custom</PresentationFormat>
  <Paragraphs>243</Paragraphs>
  <Slides>46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Times New Roman</vt:lpstr>
      <vt:lpstr>Verdana</vt:lpstr>
      <vt:lpstr>Wingdings</vt:lpstr>
      <vt:lpstr>VNI-Times</vt:lpstr>
      <vt:lpstr>Wingdings 2</vt:lpstr>
      <vt:lpstr>Aspect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217</cp:revision>
  <dcterms:created xsi:type="dcterms:W3CDTF">2006-08-16T00:00:00Z</dcterms:created>
  <dcterms:modified xsi:type="dcterms:W3CDTF">2023-09-27T13:07:58Z</dcterms:modified>
  <dc:identifier>DAFK3sp8-ms</dc:identifier>
</cp:coreProperties>
</file>