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61" r:id="rId3"/>
    <p:sldId id="333" r:id="rId4"/>
    <p:sldId id="334" r:id="rId5"/>
    <p:sldId id="335" r:id="rId6"/>
    <p:sldId id="336" r:id="rId7"/>
    <p:sldId id="257" r:id="rId8"/>
    <p:sldId id="258" r:id="rId9"/>
    <p:sldId id="296" r:id="rId10"/>
    <p:sldId id="307" r:id="rId12"/>
    <p:sldId id="266" r:id="rId13"/>
    <p:sldId id="267" r:id="rId14"/>
    <p:sldId id="268" r:id="rId15"/>
    <p:sldId id="269" r:id="rId16"/>
    <p:sldId id="404" r:id="rId17"/>
    <p:sldId id="299" r:id="rId18"/>
    <p:sldId id="406" r:id="rId19"/>
    <p:sldId id="407" r:id="rId20"/>
    <p:sldId id="300" r:id="rId21"/>
    <p:sldId id="408" r:id="rId22"/>
    <p:sldId id="409" r:id="rId23"/>
    <p:sldId id="410" r:id="rId24"/>
    <p:sldId id="411" r:id="rId25"/>
    <p:sldId id="301" r:id="rId26"/>
    <p:sldId id="412" r:id="rId27"/>
    <p:sldId id="413" r:id="rId28"/>
    <p:sldId id="414" r:id="rId29"/>
    <p:sldId id="302" r:id="rId30"/>
    <p:sldId id="303" r:id="rId31"/>
    <p:sldId id="304" r:id="rId32"/>
    <p:sldId id="305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 showGuides="1">
      <p:cViewPr varScale="1">
        <p:scale>
          <a:sx n="71" d="100"/>
          <a:sy n="71" d="100"/>
        </p:scale>
        <p:origin x="798" y="66"/>
      </p:cViewPr>
      <p:guideLst>
        <p:guide orient="horz" pos="2160"/>
        <p:guide pos="28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D3B45-E9CA-49C7-AD92-8319ACEEEFF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E476F-9113-4D5D-AA7C-9022596661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68ED9119-27D6-40E7-806D-53466A1BC356}" type="slidenum">
              <a:rPr lang="en-US" altLang="en-US"/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5B6324B7-FCEB-4B4B-B932-482447EEEED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E476F-9113-4D5D-AA7C-90225966618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74EA-38F0-49F9-B36F-E93A6073537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67AF-9CDA-40D7-B71D-B546112949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74EA-38F0-49F9-B36F-E93A6073537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67AF-9CDA-40D7-B71D-B546112949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74EA-38F0-49F9-B36F-E93A6073537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67AF-9CDA-40D7-B71D-B546112949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0DEC-0C3A-4162-B5AC-D0B47482306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437D4-464B-4A36-A021-0AC208EFA71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74EA-38F0-49F9-B36F-E93A6073537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67AF-9CDA-40D7-B71D-B546112949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74EA-38F0-49F9-B36F-E93A6073537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67AF-9CDA-40D7-B71D-B546112949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74EA-38F0-49F9-B36F-E93A6073537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67AF-9CDA-40D7-B71D-B546112949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74EA-38F0-49F9-B36F-E93A6073537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67AF-9CDA-40D7-B71D-B546112949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74EA-38F0-49F9-B36F-E93A6073537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67AF-9CDA-40D7-B71D-B546112949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74EA-38F0-49F9-B36F-E93A6073537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67AF-9CDA-40D7-B71D-B546112949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74EA-38F0-49F9-B36F-E93A6073537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67AF-9CDA-40D7-B71D-B546112949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74EA-38F0-49F9-B36F-E93A6073537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67AF-9CDA-40D7-B71D-B546112949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774EA-38F0-49F9-B36F-E93A6073537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967AF-9CDA-40D7-B71D-B546112949E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1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1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3.jpeg"/><Relationship Id="rId1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87085" tIns="43542" rIns="87085" bIns="43542" anchor="ctr" anchorCtr="0"/>
          <a:p>
            <a:pPr eaLnBrk="1" hangingPunct="1"/>
            <a:r>
              <a:rPr lang="en-US" dirty="0"/>
              <a:t>`</a:t>
            </a:r>
            <a:endParaRPr lang="en-US" dirty="0"/>
          </a:p>
        </p:txBody>
      </p:sp>
      <p:sp>
        <p:nvSpPr>
          <p:cNvPr id="3074" name="Rectangle 3"/>
          <p:cNvSpPr>
            <a:spLocks noGrp="1"/>
          </p:cNvSpPr>
          <p:nvPr>
            <p:ph idx="1"/>
          </p:nvPr>
        </p:nvSpPr>
        <p:spPr/>
        <p:txBody>
          <a:bodyPr vert="horz" wrap="square" lIns="87085" tIns="43542" rIns="87085" bIns="43542" anchor="t" anchorCtr="0"/>
          <a:p>
            <a:pPr eaLnBrk="1" hangingPunct="1">
              <a:buNone/>
            </a:pPr>
            <a:endParaRPr lang="en-US" dirty="0"/>
          </a:p>
        </p:txBody>
      </p:sp>
      <p:pic>
        <p:nvPicPr>
          <p:cNvPr id="3075" name="Picture 2" descr="EJ02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714" y="0"/>
            <a:ext cx="8708571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Text Box 7"/>
          <p:cNvSpPr txBox="1"/>
          <p:nvPr/>
        </p:nvSpPr>
        <p:spPr>
          <a:xfrm>
            <a:off x="1161143" y="1152071"/>
            <a:ext cx="7184571" cy="5016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sz="2665" b="1" dirty="0">
                <a:latin typeface="Times New Roman" panose="02020603050405020304" pitchFamily="18" charset="0"/>
              </a:rPr>
              <a:t>SỞ GIÁO DỤC VÀ ĐÀO TẠO </a:t>
            </a:r>
            <a:r>
              <a:rPr lang="vi-VN" altLang="en-US" sz="2665" b="1" dirty="0">
                <a:latin typeface="Times New Roman" panose="02020603050405020304" pitchFamily="18" charset="0"/>
              </a:rPr>
              <a:t>BÌNH ĐỊNH</a:t>
            </a:r>
            <a:endParaRPr lang="vi-VN" altLang="en-US" sz="2665" b="1" dirty="0">
              <a:latin typeface="Times New Roman" panose="02020603050405020304" pitchFamily="18" charset="0"/>
            </a:endParaRPr>
          </a:p>
        </p:txBody>
      </p:sp>
      <p:sp>
        <p:nvSpPr>
          <p:cNvPr id="3077" name="Text Box 8"/>
          <p:cNvSpPr txBox="1"/>
          <p:nvPr/>
        </p:nvSpPr>
        <p:spPr>
          <a:xfrm>
            <a:off x="1669143" y="1747762"/>
            <a:ext cx="6168571" cy="4432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vi-VN" altLang="en-US" sz="2285" b="1" dirty="0">
                <a:latin typeface="Times New Roman" panose="02020603050405020304" pitchFamily="18" charset="0"/>
              </a:rPr>
              <a:t>Trường THPT Trần Quang Diệu</a:t>
            </a:r>
            <a:endParaRPr lang="vi-VN" altLang="en-US" sz="2285" b="1" dirty="0">
              <a:latin typeface="Times New Roman" panose="02020603050405020304" pitchFamily="18" charset="0"/>
            </a:endParaRPr>
          </a:p>
        </p:txBody>
      </p:sp>
      <p:sp>
        <p:nvSpPr>
          <p:cNvPr id="3078" name="Text Box 9"/>
          <p:cNvSpPr txBox="1"/>
          <p:nvPr/>
        </p:nvSpPr>
        <p:spPr>
          <a:xfrm>
            <a:off x="2540000" y="5243286"/>
            <a:ext cx="4426857" cy="4432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sz="2285" b="1" dirty="0">
                <a:latin typeface="Times New Roman" panose="02020603050405020304" pitchFamily="18" charset="0"/>
              </a:rPr>
              <a:t>NĂM HỌC: 20</a:t>
            </a:r>
            <a:r>
              <a:rPr lang="vi-VN" altLang="en-US" sz="2285" b="1" dirty="0">
                <a:latin typeface="Times New Roman" panose="02020603050405020304" pitchFamily="18" charset="0"/>
              </a:rPr>
              <a:t>23</a:t>
            </a:r>
            <a:r>
              <a:rPr lang="en-US" sz="2285" b="1" dirty="0">
                <a:latin typeface="Times New Roman" panose="02020603050405020304" pitchFamily="18" charset="0"/>
              </a:rPr>
              <a:t> - 20</a:t>
            </a:r>
            <a:r>
              <a:rPr lang="vi-VN" altLang="en-US" sz="2285" b="1" dirty="0">
                <a:latin typeface="Times New Roman" panose="02020603050405020304" pitchFamily="18" charset="0"/>
              </a:rPr>
              <a:t>2</a:t>
            </a:r>
            <a:r>
              <a:rPr lang="vi-VN" altLang="en-US" sz="2285" b="1" dirty="0">
                <a:latin typeface="Times New Roman" panose="02020603050405020304" pitchFamily="18" charset="0"/>
              </a:rPr>
              <a:t>4</a:t>
            </a:r>
            <a:endParaRPr lang="vi-VN" altLang="en-US" sz="2285" b="1" dirty="0">
              <a:latin typeface="Times New Roman" panose="02020603050405020304" pitchFamily="18" charset="0"/>
            </a:endParaRPr>
          </a:p>
        </p:txBody>
      </p:sp>
      <p:sp>
        <p:nvSpPr>
          <p:cNvPr id="3079" name="WordArt 10"/>
          <p:cNvSpPr>
            <a:spLocks noTextEdit="1"/>
          </p:cNvSpPr>
          <p:nvPr/>
        </p:nvSpPr>
        <p:spPr>
          <a:xfrm>
            <a:off x="1161143" y="2438703"/>
            <a:ext cx="7184571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430" b="1">
                <a:ln w="127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QÚY THẦY VÀ HỌC SINH</a:t>
            </a:r>
            <a:endParaRPr lang="en-US" sz="3430" b="1">
              <a:ln w="127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0" name="Text Box 12"/>
          <p:cNvSpPr txBox="1"/>
          <p:nvPr/>
        </p:nvSpPr>
        <p:spPr>
          <a:xfrm>
            <a:off x="2539909" y="4747351"/>
            <a:ext cx="4209143" cy="4432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sz="2285" b="1" dirty="0">
                <a:solidFill>
                  <a:srgbClr val="CC0066"/>
                </a:solidFill>
                <a:latin typeface="Times New Roman" panose="02020603050405020304" pitchFamily="18" charset="0"/>
              </a:rPr>
              <a:t>Giáo viên dạy: </a:t>
            </a:r>
            <a:r>
              <a:rPr lang="vi-VN" altLang="en-US" sz="2285" b="1" dirty="0">
                <a:solidFill>
                  <a:srgbClr val="CC0066"/>
                </a:solidFill>
                <a:latin typeface="Times New Roman" panose="02020603050405020304" pitchFamily="18" charset="0"/>
              </a:rPr>
              <a:t>Bùi Lục </a:t>
            </a:r>
            <a:r>
              <a:rPr lang="vi-VN" altLang="en-US" sz="2285" b="1" dirty="0">
                <a:solidFill>
                  <a:srgbClr val="CC0066"/>
                </a:solidFill>
                <a:latin typeface="Times New Roman" panose="02020603050405020304" pitchFamily="18" charset="0"/>
              </a:rPr>
              <a:t>Bằng</a:t>
            </a:r>
            <a:endParaRPr lang="vi-VN" altLang="en-US" sz="2285" b="1" dirty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s1328164_xeco40607"/>
          <p:cNvPicPr>
            <a:picLocks noChangeAspect="1" noChangeArrowheads="1"/>
          </p:cNvPicPr>
          <p:nvPr/>
        </p:nvPicPr>
        <p:blipFill>
          <a:blip r:embed="rId1"/>
          <a:srcRect t="30380"/>
          <a:stretch>
            <a:fillRect/>
          </a:stretch>
        </p:blipFill>
        <p:spPr bwMode="auto">
          <a:xfrm>
            <a:off x="0" y="0"/>
            <a:ext cx="45720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9" descr="0016002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3697" y="0"/>
            <a:ext cx="4620303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229824Vinấ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352800"/>
            <a:ext cx="4569995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76200" y="76200"/>
            <a:ext cx="2895600" cy="52322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9" name="Text Box 14"/>
          <p:cNvSpPr txBox="1">
            <a:spLocks noChangeArrowheads="1"/>
          </p:cNvSpPr>
          <p:nvPr/>
        </p:nvSpPr>
        <p:spPr bwMode="auto">
          <a:xfrm>
            <a:off x="7239000" y="76200"/>
            <a:ext cx="1779588" cy="52322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Tài chính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76200" y="6319838"/>
            <a:ext cx="2743200" cy="52197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xplosion 1 13"/>
          <p:cNvSpPr/>
          <p:nvPr/>
        </p:nvSpPr>
        <p:spPr>
          <a:xfrm>
            <a:off x="2138708" y="2530032"/>
            <a:ext cx="4876800" cy="167640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 VỤ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KINH DOANH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6" descr="t038226a"/>
          <p:cNvPicPr>
            <a:picLocks noChangeAspect="1" noChangeArrowheads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55515" y="3798570"/>
            <a:ext cx="4350385" cy="3021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6096000" y="3962400"/>
            <a:ext cx="2701925" cy="52322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Bán buôn, bán lẻ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81500" y="3238500"/>
            <a:ext cx="381000" cy="381000"/>
          </a:xfrm>
          <a:prstGeom prst="rect">
            <a:avLst/>
          </a:prstGeom>
          <a:noFill/>
        </p:spPr>
      </p:pic>
      <p:pic>
        <p:nvPicPr>
          <p:cNvPr id="101" name="Picture 100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81500" y="323850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JA slide show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4544486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90488" y="76200"/>
            <a:ext cx="1281112" cy="52322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Du lịch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 bwMode="auto">
          <a:xfrm>
            <a:off x="4419600" y="3429000"/>
            <a:ext cx="4724400" cy="3429000"/>
            <a:chOff x="3136" y="2256"/>
            <a:chExt cx="2480" cy="1608"/>
          </a:xfrm>
        </p:grpSpPr>
        <p:pic>
          <p:nvPicPr>
            <p:cNvPr id="11" name="Picture 13" descr="Todai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6" y="2256"/>
              <a:ext cx="2400" cy="16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9228" name="Rectangle 14"/>
            <p:cNvSpPr>
              <a:spLocks noChangeArrowheads="1"/>
            </p:cNvSpPr>
            <p:nvPr/>
          </p:nvSpPr>
          <p:spPr bwMode="auto">
            <a:xfrm>
              <a:off x="3136" y="3672"/>
              <a:ext cx="1480" cy="192"/>
            </a:xfrm>
            <a:prstGeom prst="rect">
              <a:avLst/>
            </a:prstGeom>
            <a:noFill/>
            <a:ln w="28575" algn="ctr">
              <a:noFill/>
              <a:miter lim="800000"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ĐH Tokio</a:t>
              </a:r>
              <a:endPara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7315200" y="6288088"/>
            <a:ext cx="1717675" cy="52322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6" descr="t01252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1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225" name="Text Box 17"/>
          <p:cNvSpPr txBox="1">
            <a:spLocks noChangeArrowheads="1"/>
          </p:cNvSpPr>
          <p:nvPr/>
        </p:nvSpPr>
        <p:spPr bwMode="auto">
          <a:xfrm>
            <a:off x="82550" y="6273800"/>
            <a:ext cx="914400" cy="52322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Y tế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2598814" y="2438399"/>
            <a:ext cx="3962400" cy="198120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 VỤ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DÙNG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 descr="Kết quả hình ảnh cho DỊCH VỤ"/>
          <p:cNvPicPr>
            <a:picLocks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245" y="0"/>
            <a:ext cx="4389755" cy="329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858000" y="76200"/>
            <a:ext cx="2286635" cy="52197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</a:ln>
        </p:spPr>
        <p:txBody>
          <a:bodyPr wrap="square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Viễn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18855449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44958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ra%20quan%20tn%20tw%20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 descr="thanh-nien-tinh-nguy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60782"/>
            <a:ext cx="4495800" cy="3397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7" descr="images1389999_hoih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1" y="0"/>
            <a:ext cx="45720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836988" y="55563"/>
            <a:ext cx="1447800" cy="523220"/>
          </a:xfrm>
          <a:prstGeom prst="rect">
            <a:avLst/>
          </a:prstGeom>
          <a:solidFill>
            <a:srgbClr val="FFC000"/>
          </a:solidFill>
          <a:ln w="9525">
            <a:solidFill>
              <a:schemeClr val="hlink"/>
            </a:solidFill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Hội họp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2819400" y="6319838"/>
            <a:ext cx="4038600" cy="523220"/>
          </a:xfrm>
          <a:prstGeom prst="rect">
            <a:avLst/>
          </a:prstGeom>
          <a:solidFill>
            <a:srgbClr val="FFC000"/>
          </a:solidFill>
          <a:ln w="9525">
            <a:solidFill>
              <a:schemeClr val="hlink"/>
            </a:solidFill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Thanh niên tình nguyện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2236788" y="2640013"/>
            <a:ext cx="4648200" cy="160020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 VỤ CÔNG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9" name="AutoShape 21"/>
          <p:cNvSpPr>
            <a:spLocks noChangeArrowheads="1"/>
          </p:cNvSpPr>
          <p:nvPr/>
        </p:nvSpPr>
        <p:spPr bwMode="auto">
          <a:xfrm>
            <a:off x="3228974" y="1676400"/>
            <a:ext cx="5457825" cy="2971800"/>
          </a:xfrm>
          <a:prstGeom prst="cloudCallout">
            <a:avLst>
              <a:gd name="adj1" fmla="val -90824"/>
              <a:gd name="adj2" fmla="val 148"/>
            </a:avLst>
          </a:prstGeom>
          <a:gradFill rotWithShape="1">
            <a:gsLst>
              <a:gs pos="0">
                <a:srgbClr val="CCFFCC"/>
              </a:gs>
              <a:gs pos="50000">
                <a:srgbClr val="66FF33"/>
              </a:gs>
              <a:gs pos="100000">
                <a:srgbClr val="CCFFCC"/>
              </a:gs>
            </a:gsLst>
            <a:lin ang="18900000" scaled="1"/>
          </a:gra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DV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6" descr="j0434389[1]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14400" y="2595563"/>
            <a:ext cx="2352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94874" y="213607"/>
            <a:ext cx="6286633" cy="1055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43:</a:t>
            </a:r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TRÒ, CÁC NHÂN TỐ ẢNH HƯỞNG VÀ ĐẶC ĐIỂM PHÂN BỐ CÁC NGÀNH DỊCH VỤ</a:t>
            </a:r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66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325721" y="157393"/>
            <a:ext cx="0" cy="6675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563803" y="464028"/>
            <a:ext cx="70315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6061" y="325540"/>
            <a:ext cx="1591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</a:t>
            </a:r>
            <a:endParaRPr lang="vi-VN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Kết quả hình ảnh cho vận chuyển hàng hóa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7" y="1981200"/>
            <a:ext cx="2817604" cy="417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vận chuyển nông s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76" y="1981200"/>
            <a:ext cx="3055180" cy="417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buôn bán hàng hó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21" y="1981200"/>
            <a:ext cx="2833614" cy="417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5250" y="1308735"/>
            <a:ext cx="6721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+mj-lt"/>
              </a:rPr>
              <a:t>- Thúc đẩy các ngành sản xuất vật chất phát </a:t>
            </a:r>
            <a:r>
              <a:rPr lang="vi-VN" sz="2400" b="1" dirty="0" smtClean="0">
                <a:latin typeface="+mj-lt"/>
              </a:rPr>
              <a:t>triển</a:t>
            </a:r>
            <a:endParaRPr lang="vi-VN" sz="2400" b="1" dirty="0" smtClean="0">
              <a:latin typeface="+mj-lt"/>
            </a:endParaRPr>
          </a:p>
        </p:txBody>
      </p:sp>
      <p:sp>
        <p:nvSpPr>
          <p:cNvPr id="2" name="TextBox 20"/>
          <p:cNvSpPr txBox="1"/>
          <p:nvPr/>
        </p:nvSpPr>
        <p:spPr>
          <a:xfrm>
            <a:off x="152400" y="836295"/>
            <a:ext cx="86931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sz="2400" b="1" dirty="0" smtClean="0">
                <a:latin typeface="+mj-lt"/>
              </a:rPr>
              <a:t>- Giúp hoạt động sản xuất, phân </a:t>
            </a:r>
            <a:r>
              <a:rPr lang="vi-VN" sz="2400" b="1" dirty="0" smtClean="0">
                <a:latin typeface="+mj-lt"/>
              </a:rPr>
              <a:t>phối diễn ra liên tục, thông </a:t>
            </a:r>
            <a:r>
              <a:rPr lang="vi-VN" sz="2400" b="1" dirty="0" smtClean="0">
                <a:latin typeface="+mj-lt"/>
              </a:rPr>
              <a:t>suốt</a:t>
            </a:r>
            <a:endParaRPr lang="vi-VN" sz="2400" b="1" dirty="0" smtClean="0">
              <a:latin typeface="+mj-lt"/>
            </a:endParaRPr>
          </a:p>
        </p:txBody>
      </p:sp>
      <p:sp>
        <p:nvSpPr>
          <p:cNvPr id="3" name="TextBox 18"/>
          <p:cNvSpPr txBox="1"/>
          <p:nvPr/>
        </p:nvSpPr>
        <p:spPr>
          <a:xfrm>
            <a:off x="2209811" y="300775"/>
            <a:ext cx="30175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vai trò về kinh </a:t>
            </a:r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800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3" grpId="0"/>
      <p:bldP spid="3" grpId="1"/>
      <p:bldP spid="2" grpId="0"/>
      <p:bldP spid="2" grpId="1"/>
      <p:bldP spid="21" grpId="0"/>
      <p:bldP spid="2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ết quả hình ảnh cho lao động trong ngành du lịc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73" y="2895599"/>
            <a:ext cx="2747437" cy="367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Kết quả hình ảnh cho lao động trong ngành du lị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95" y="2895600"/>
            <a:ext cx="2943665" cy="367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Kết quả hình ảnh cho hướng dẫn viên du lị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090" y="2895600"/>
            <a:ext cx="2897108" cy="367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00277" y="76447"/>
            <a:ext cx="893927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/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20"/>
          <p:cNvSpPr txBox="1"/>
          <p:nvPr/>
        </p:nvSpPr>
        <p:spPr>
          <a:xfrm>
            <a:off x="228852" y="838447"/>
            <a:ext cx="893927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sz="2800" b="1" dirty="0" smtClean="0"/>
              <a:t>- </a:t>
            </a:r>
            <a:r>
              <a:rPr lang="vi-VN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 đẩy phân công lao </a:t>
            </a:r>
            <a:r>
              <a:rPr lang="vi-VN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alt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0"/>
          <p:cNvSpPr txBox="1"/>
          <p:nvPr/>
        </p:nvSpPr>
        <p:spPr>
          <a:xfrm>
            <a:off x="200277" y="1600447"/>
            <a:ext cx="893927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sz="2800" b="1" dirty="0" smtClean="0"/>
              <a:t>- </a:t>
            </a:r>
            <a:r>
              <a:rPr lang="vi-VN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cơ cấu lao động và cơ cấu kinh tế hợp </a:t>
            </a:r>
            <a:r>
              <a:rPr lang="vi-VN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vi-VN" alt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0"/>
          <p:cNvSpPr txBox="1"/>
          <p:nvPr/>
        </p:nvSpPr>
        <p:spPr>
          <a:xfrm>
            <a:off x="305052" y="2210047"/>
            <a:ext cx="893927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sz="2800" b="1" dirty="0" smtClean="0"/>
              <a:t>- </a:t>
            </a:r>
            <a:r>
              <a:rPr lang="vi-VN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 thu nhập quốc dân và người lao </a:t>
            </a:r>
            <a:r>
              <a:rPr lang="vi-VN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5" name="Content Placeholder 20484"/>
          <p:cNvGraphicFramePr/>
          <p:nvPr>
            <p:ph/>
          </p:nvPr>
        </p:nvGraphicFramePr>
        <p:xfrm>
          <a:off x="685800" y="990283"/>
          <a:ext cx="8229600" cy="2682875"/>
        </p:xfrm>
        <a:graphic>
          <a:graphicData uri="http://schemas.openxmlformats.org/drawingml/2006/table">
            <a:tbl>
              <a:tblPr/>
              <a:tblGrid>
                <a:gridCol w="2545080"/>
                <a:gridCol w="1003300"/>
                <a:gridCol w="925195"/>
                <a:gridCol w="847725"/>
                <a:gridCol w="1003300"/>
                <a:gridCol w="1003300"/>
                <a:gridCol w="901700"/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1990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2004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3112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NƯỚC</a:t>
                      </a:r>
                      <a:endParaRPr lang="en-US" sz="20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 – lâm – ngư nghiệp</a:t>
                      </a:r>
                      <a:endParaRPr lang="en-US" sz="20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nghiệp – xây dựng</a:t>
                      </a:r>
                      <a:endParaRPr lang="en-US" sz="20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 vụ</a:t>
                      </a:r>
                      <a:endParaRPr lang="en-US" sz="20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 – lâm – ngư nghiệp</a:t>
                      </a:r>
                      <a:endParaRPr lang="en-US" sz="20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nghiệp – xây dựng</a:t>
                      </a:r>
                      <a:endParaRPr lang="en-US" sz="20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 vụ</a:t>
                      </a:r>
                      <a:endParaRPr lang="en-US" sz="20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67,1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70,7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 NAM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58,4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  <p:sp>
        <p:nvSpPr>
          <p:cNvPr id="4" name="TextBox 17"/>
          <p:cNvSpPr txBox="1"/>
          <p:nvPr/>
        </p:nvSpPr>
        <p:spPr>
          <a:xfrm>
            <a:off x="685800" y="152400"/>
            <a:ext cx="7467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CẤU LAO ĐỘNG THEO KHU VỰC KINH TẾ (Đơn vị: %)</a:t>
            </a:r>
            <a:endParaRPr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11"/>
          <p:cNvSpPr txBox="1"/>
          <p:nvPr/>
        </p:nvSpPr>
        <p:spPr>
          <a:xfrm>
            <a:off x="304800" y="3885883"/>
            <a:ext cx="8534400" cy="828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bảng số liệu, em có nhận xét gì về cơ cấu lao động trong ng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dịch vụ ở Pháp v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Việt Nam?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11"/>
          <p:cNvSpPr txBox="1"/>
          <p:nvPr/>
        </p:nvSpPr>
        <p:spPr>
          <a:xfrm>
            <a:off x="457200" y="5028883"/>
            <a:ext cx="85344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nước 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 phát triển tỉ lệ lao động ở khu vực dịch vụ càng 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Cơ cấu lao động theo khu vực kinh tế có sự chuyển 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dịch:</a:t>
            </a:r>
            <a:endParaRPr 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76002" y="609600"/>
            <a:ext cx="8763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+mj-lt"/>
              </a:rPr>
              <a:t>- G</a:t>
            </a:r>
            <a:r>
              <a:rPr lang="vi-VN" altLang="it-I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iúp đời sống người dân và sinh hoạt diễn ra thuận lợi, nâng cao đời sống con người</a:t>
            </a:r>
            <a:r>
              <a:rPr lang="vi-V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2" name="Content Placeholder 1" descr="99-thuyen_hoa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28650" y="1694815"/>
            <a:ext cx="3886200" cy="4714240"/>
          </a:xfrm>
          <a:prstGeom prst="rect">
            <a:avLst/>
          </a:prstGeom>
        </p:spPr>
      </p:pic>
      <p:pic>
        <p:nvPicPr>
          <p:cNvPr id="3" name="Content Placeholder 2" descr="images687189_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20285" y="1695450"/>
            <a:ext cx="3776980" cy="4714240"/>
          </a:xfrm>
          <a:prstGeom prst="rect">
            <a:avLst/>
          </a:prstGeom>
        </p:spPr>
      </p:pic>
      <p:sp>
        <p:nvSpPr>
          <p:cNvPr id="5" name="TextBox 18"/>
          <p:cNvSpPr txBox="1"/>
          <p:nvPr/>
        </p:nvSpPr>
        <p:spPr>
          <a:xfrm>
            <a:off x="381011" y="75985"/>
            <a:ext cx="22669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vai trò </a:t>
            </a:r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vi-VN" sz="2800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3" grpId="0"/>
      <p:bldP spid="2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tham quan vịnh hạ lo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" y="1905000"/>
            <a:ext cx="4554855" cy="429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 di san van hoa tieng tam the gioi dang co nguy co bi pha huy hinh anh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20" y="1905000"/>
            <a:ext cx="420052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00132" y="0"/>
            <a:ext cx="8763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+mj-lt"/>
              </a:rPr>
              <a:t>- </a:t>
            </a:r>
            <a:r>
              <a:rPr lang="it-I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</a:t>
            </a: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 hiệu quả các tài nguyên thiên nhiên, di sản văn hoá lịch sử, các thành tựu KH- KT</a:t>
            </a:r>
            <a:r>
              <a:rPr lang="vi-V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để phục vụ con người và bảo vệ môi </a:t>
            </a:r>
            <a:r>
              <a:rPr lang="vi-V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trường.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5" descr="cangbi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066800"/>
            <a:ext cx="4267200" cy="3319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2" name="Picture 7" descr="Cảng Đà Nẵ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19200"/>
            <a:ext cx="4343400" cy="3167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9" descr="Càng Sài Gò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419600"/>
            <a:ext cx="4953000" cy="2261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22"/>
          <p:cNvSpPr txBox="1"/>
          <p:nvPr/>
        </p:nvSpPr>
        <p:spPr>
          <a:xfrm>
            <a:off x="76002" y="359410"/>
            <a:ext cx="8763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sz="2800" b="1" dirty="0" smtClean="0">
                <a:latin typeface="+mj-lt"/>
              </a:rPr>
              <a:t>- Tăng cường toàn cầu hóa  và hội nhập quốc tế</a:t>
            </a:r>
            <a:r>
              <a:rPr lang="vi-V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58413" y="317752"/>
            <a:ext cx="794855" cy="66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5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735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73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2896" y="213607"/>
            <a:ext cx="6401084" cy="1056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43: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TRÒ, CÁC NHÂN TỐ ẢNH HƯỞNG VÀ ĐẶC ĐIỂM PHÂN BỐ CÁC NGÀNH DỊCH VỤ</a:t>
            </a:r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66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582896" y="187780"/>
            <a:ext cx="0" cy="6439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ết quả hình ảnh cho nông nghiệ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8" y="359777"/>
            <a:ext cx="1865691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chăn nuô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95" y="331399"/>
            <a:ext cx="1761342" cy="274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nuôi c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890" y="3913982"/>
            <a:ext cx="178593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85" y="527906"/>
            <a:ext cx="1739101" cy="25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4" descr="http://dddn.vcmedia.vn/Images/Uploaded/Share/2010/10/15/giamchiphi15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" y="3913983"/>
            <a:ext cx="1865691" cy="259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Kết quả hình ảnh cho dịch vụ du lị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19" y="359304"/>
            <a:ext cx="1796028" cy="26896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Picture 30" descr="http://dddn.vcmedia.vn/Images/Uploaded/Share/2010/03/22/gia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77" y="3913983"/>
            <a:ext cx="1730664" cy="267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2" descr="Kết quả hình ảnh cho dịch vụ GIÁO DỤ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933" y="527907"/>
            <a:ext cx="1624807" cy="259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Kết quả hình ảnh cho dịch vụ vận chuyể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19" y="3913983"/>
            <a:ext cx="1573602" cy="26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Kết quả hình ảnh cho DỊCH VỤ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094" y="3884674"/>
            <a:ext cx="1643273" cy="26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61813" y="2518202"/>
            <a:ext cx="477221" cy="5307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1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59019" y="2456650"/>
            <a:ext cx="502302" cy="5599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963696" y="2518202"/>
            <a:ext cx="504461" cy="4960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72094" y="2630835"/>
            <a:ext cx="490499" cy="4435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</a:rPr>
              <a:t>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511195" y="2610606"/>
            <a:ext cx="489857" cy="46379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</a:rPr>
              <a:t>5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45294" y="6025877"/>
            <a:ext cx="501908" cy="4872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</a:rPr>
              <a:t>6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104274" y="6025877"/>
            <a:ext cx="502302" cy="4872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</a:rPr>
              <a:t>7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100501" y="6025877"/>
            <a:ext cx="548640" cy="5106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</a:rPr>
              <a:t>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831164" y="6025876"/>
            <a:ext cx="503084" cy="5106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9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201048" y="6025876"/>
            <a:ext cx="898692" cy="4872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</a:rPr>
              <a:t>10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1" name="Picture 2" descr="Kết quả hình ảnh cho nông nghiệ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4" y="380006"/>
            <a:ext cx="1865691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37"/>
          <p:cNvSpPr/>
          <p:nvPr/>
        </p:nvSpPr>
        <p:spPr>
          <a:xfrm>
            <a:off x="252999" y="2454325"/>
            <a:ext cx="568261" cy="4960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" grpId="0" bldLvl="0" animBg="1"/>
      <p:bldP spid="3" grpId="0" bldLvl="0" animBg="1"/>
      <p:bldP spid="5" grpId="0" bldLvl="0" animBg="1"/>
      <p:bldP spid="8" grpId="0" bldLvl="0" animBg="1"/>
      <p:bldP spid="12" grpId="0" bldLvl="0" animBg="1"/>
      <p:bldP spid="17" grpId="0" bldLvl="0" animBg="1"/>
      <p:bldP spid="19" grpId="0" bldLvl="0" animBg="1"/>
      <p:bldP spid="21" grpId="0" bldLvl="0" animBg="1"/>
      <p:bldP spid="22" grpId="0" bldLvl="0" animBg="1"/>
      <p:bldP spid="37" grpId="0" bldLvl="0" animBg="1"/>
      <p:bldP spid="3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834592" y="150153"/>
            <a:ext cx="868655" cy="864883"/>
            <a:chOff x="1793783" y="66875"/>
            <a:chExt cx="818676" cy="655566"/>
          </a:xfrm>
        </p:grpSpPr>
        <p:sp>
          <p:nvSpPr>
            <p:cNvPr id="9" name="TextBox 8"/>
            <p:cNvSpPr txBox="1"/>
            <p:nvPr/>
          </p:nvSpPr>
          <p:spPr>
            <a:xfrm>
              <a:off x="1793783" y="66875"/>
              <a:ext cx="637848" cy="28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5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lang="vi-VN" sz="186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17604" y="198556"/>
              <a:ext cx="794855" cy="52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vi-VN" sz="373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-1" y="0"/>
            <a:ext cx="9702220" cy="7427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20" name="TextBox 19"/>
          <p:cNvSpPr txBox="1"/>
          <p:nvPr/>
        </p:nvSpPr>
        <p:spPr>
          <a:xfrm>
            <a:off x="1548218" y="115176"/>
            <a:ext cx="1166871" cy="39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5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186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63803" y="464028"/>
            <a:ext cx="70315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63803" y="479381"/>
            <a:ext cx="1166871" cy="39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5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lang="vi-VN" sz="1865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vi-VN" sz="186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12" descr="Kết quả hình ảnh cho dịch vụ GIÁO DỤ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" y="609600"/>
            <a:ext cx="3689985" cy="344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Kết quả hình ảnh cho dịch vụ vận chuyể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40" y="636905"/>
            <a:ext cx="4062730" cy="34194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96226" y="114720"/>
            <a:ext cx="19704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Đặc </a:t>
            </a:r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vi-VN" sz="2800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8"/>
          <p:cNvSpPr txBox="1"/>
          <p:nvPr/>
        </p:nvSpPr>
        <p:spPr>
          <a:xfrm>
            <a:off x="152400" y="4495800"/>
            <a:ext cx="7823835" cy="190690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ctr"/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Sản phẩm ngành dịch vụ phần </a:t>
            </a:r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là phi vật </a:t>
            </a:r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vi-VN" sz="2800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việc đánh giá chất </a:t>
            </a:r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và quy mô </a:t>
            </a:r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 hơn </a:t>
            </a:r>
            <a:endParaRPr lang="vi-VN" sz="2800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 sản xuất </a:t>
            </a:r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chất.</a:t>
            </a:r>
            <a:endParaRPr lang="vi-VN" sz="2800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834592" y="150153"/>
            <a:ext cx="868655" cy="864883"/>
            <a:chOff x="1793783" y="66875"/>
            <a:chExt cx="818676" cy="655566"/>
          </a:xfrm>
        </p:grpSpPr>
        <p:sp>
          <p:nvSpPr>
            <p:cNvPr id="9" name="TextBox 8"/>
            <p:cNvSpPr txBox="1"/>
            <p:nvPr/>
          </p:nvSpPr>
          <p:spPr>
            <a:xfrm>
              <a:off x="1793783" y="66875"/>
              <a:ext cx="637848" cy="28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5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lang="vi-VN" sz="186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17604" y="198556"/>
              <a:ext cx="794855" cy="52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vi-VN" sz="373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-1" y="0"/>
            <a:ext cx="9702220" cy="7427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20" name="TextBox 19"/>
          <p:cNvSpPr txBox="1"/>
          <p:nvPr/>
        </p:nvSpPr>
        <p:spPr>
          <a:xfrm>
            <a:off x="1548218" y="115176"/>
            <a:ext cx="1166871" cy="39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5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186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63803" y="464028"/>
            <a:ext cx="70315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63803" y="479381"/>
            <a:ext cx="1166871" cy="39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5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lang="vi-VN" sz="1865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vi-VN" sz="186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4" descr="Kết quả hình ảnh cho dịch vụ du lịc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" y="677545"/>
            <a:ext cx="8106410" cy="47097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196226" y="114720"/>
            <a:ext cx="19704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Đặc </a:t>
            </a:r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vi-VN" sz="2800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8"/>
          <p:cNvSpPr txBox="1"/>
          <p:nvPr/>
        </p:nvSpPr>
        <p:spPr>
          <a:xfrm>
            <a:off x="231140" y="5638800"/>
            <a:ext cx="7621905" cy="106807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/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Quá trình cung cấp và sử dụng dịch vụ diễn ra </a:t>
            </a:r>
            <a:endParaRPr lang="vi-VN" sz="2800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</a:t>
            </a:r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endParaRPr lang="vi-VN" sz="2800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834592" y="150153"/>
            <a:ext cx="868655" cy="864883"/>
            <a:chOff x="1793783" y="66875"/>
            <a:chExt cx="818676" cy="655566"/>
          </a:xfrm>
        </p:grpSpPr>
        <p:sp>
          <p:nvSpPr>
            <p:cNvPr id="9" name="TextBox 8"/>
            <p:cNvSpPr txBox="1"/>
            <p:nvPr/>
          </p:nvSpPr>
          <p:spPr>
            <a:xfrm>
              <a:off x="1793783" y="66875"/>
              <a:ext cx="637848" cy="28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5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lang="vi-VN" sz="186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17604" y="198556"/>
              <a:ext cx="794855" cy="52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vi-VN" sz="373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-1" y="0"/>
            <a:ext cx="9702220" cy="7427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20" name="TextBox 19"/>
          <p:cNvSpPr txBox="1"/>
          <p:nvPr/>
        </p:nvSpPr>
        <p:spPr>
          <a:xfrm>
            <a:off x="1548218" y="115176"/>
            <a:ext cx="1166871" cy="39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5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186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63803" y="464028"/>
            <a:ext cx="70315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63803" y="479381"/>
            <a:ext cx="1166871" cy="39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5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lang="vi-VN" sz="1865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vi-VN" sz="186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Kết quả hình ảnh cho DỊCH VỤ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201160" cy="424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96226" y="114720"/>
            <a:ext cx="19704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Đặc </a:t>
            </a:r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vi-VN" sz="2800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8"/>
          <p:cNvSpPr txBox="1"/>
          <p:nvPr/>
        </p:nvSpPr>
        <p:spPr>
          <a:xfrm>
            <a:off x="152400" y="5334000"/>
            <a:ext cx="8183880" cy="119824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/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-Sự phát triển của khoa học công nghệ làm thay đổi </a:t>
            </a:r>
            <a:endParaRPr lang="vi-VN" sz="2800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thức, cơ cấu, chất lượng ngành dịch </a:t>
            </a:r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vi-VN" sz="2800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th (7)"/>
          <p:cNvPicPr>
            <a:picLocks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4572000" y="762000"/>
            <a:ext cx="4449445" cy="424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18592" y="196643"/>
            <a:ext cx="467208" cy="49062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186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211901"/>
            <a:ext cx="7478956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35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NHÂN TỐ </a:t>
            </a:r>
            <a:r>
              <a:rPr lang="vi-VN" sz="2135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</a:t>
            </a:r>
            <a:r>
              <a:rPr lang="vi-VN" sz="2135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SỰ PHÁT TRIỂN VÀ PHÂN BỐ</a:t>
            </a:r>
            <a:endParaRPr lang="vi-VN" sz="213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04800" y="1371600"/>
            <a:ext cx="8454030" cy="4624819"/>
          </a:xfrm>
          <a:prstGeom prst="roundRect">
            <a:avLst/>
          </a:prstGeom>
          <a:solidFill>
            <a:schemeClr val="accent5">
              <a:alpha val="0"/>
            </a:schemeClr>
          </a:solidFill>
          <a:ln>
            <a:solidFill>
              <a:schemeClr val="accent5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/>
          </a:p>
        </p:txBody>
      </p:sp>
      <p:sp>
        <p:nvSpPr>
          <p:cNvPr id="27" name="Rounded Rectangle 26"/>
          <p:cNvSpPr/>
          <p:nvPr/>
        </p:nvSpPr>
        <p:spPr>
          <a:xfrm>
            <a:off x="1007565" y="1563658"/>
            <a:ext cx="337512" cy="48867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86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47835" y="2249611"/>
            <a:ext cx="337512" cy="48765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86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47835" y="2912442"/>
            <a:ext cx="337512" cy="48765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186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2595" y="1586865"/>
            <a:ext cx="2672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fr-FR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0003" y="2249611"/>
            <a:ext cx="451217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fr-FR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nhân tố tự nhiên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0050" y="2912745"/>
            <a:ext cx="6182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fr-FR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nhân tố kinh tế xã </a:t>
            </a:r>
            <a:r>
              <a:rPr lang="vi-VN" altLang="fr-FR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altLang="fr-FR" sz="2800" b="1" dirty="0" err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6" grpId="0" animBg="1"/>
      <p:bldP spid="27" grpId="0" animBg="1"/>
      <p:bldP spid="28" grpId="0" animBg="1"/>
      <p:bldP spid="29" grpId="0" animBg="1"/>
      <p:bldP spid="3" grpId="0"/>
      <p:bldP spid="5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2400" y="1179830"/>
            <a:ext cx="2278380" cy="52197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Vị trí địa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352800" y="533400"/>
            <a:ext cx="5243195" cy="181483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Thu hút vốn đầu tư, lao động có chất lượng cao, tiếp cận thị trường bên ngoài, thực hiện toàn cầu hóa và hội nhập quốc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449284" y="1303465"/>
            <a:ext cx="903788" cy="274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76200" y="2819400"/>
            <a:ext cx="8454390" cy="12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Vị trí địa lí gần các đầu mối giao thông vận tải -&gt; các nhà đầu tư nước ngoài dễ dàng lựa chọn đầu tư, dễ vận chuyển hàng hóa sản phẩm buôn bán với các </a:t>
            </a:r>
            <a:r>
              <a:rPr lang="vi-VN" alt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altLang="en-US" sz="2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animBg="1"/>
      <p:bldP spid="2" grpId="0" bldLvl="0" animBg="1"/>
      <p:bldP spid="2" grpId="1" animBg="1"/>
      <p:bldP spid="19" grpId="0" bldLvl="0" animBg="1"/>
      <p:bldP spid="19" grpId="1" animBg="1"/>
      <p:bldP spid="4" grpId="0"/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0815" y="914400"/>
            <a:ext cx="2278380" cy="95313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 nhân tố tự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352800" y="749300"/>
            <a:ext cx="5243195" cy="138366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Tác động trực tiếp đến sự phát triển và phân bố một số loại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dịch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449284" y="1303465"/>
            <a:ext cx="903788" cy="274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2400" y="2895600"/>
            <a:ext cx="8454390" cy="209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khu vực có nhiều cảnh đẹp tạo điều kiện thuận lợi để phát triển và phân bố loại hình dịch vụ du </a:t>
            </a:r>
            <a:r>
              <a:rPr lang="vi-VN" alt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lịch.</a:t>
            </a:r>
            <a:endParaRPr lang="vi-VN" altLang="en-US" sz="2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457200" eaLnBrk="1" hangingPunct="1"/>
            <a:r>
              <a:rPr lang="vi-VN" alt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khu vực có mạng lưới sông ngòi dày đặc như đồng bằng Sông Cửu Long của Việt Nam -&gt; phát triển loại hình giao thông vận tải đường </a:t>
            </a:r>
            <a:r>
              <a:rPr lang="vi-VN" alt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sông.</a:t>
            </a:r>
            <a:endParaRPr lang="vi-VN" altLang="en-US" sz="2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animBg="1"/>
      <p:bldP spid="2" grpId="0" bldLvl="0" animBg="1"/>
      <p:bldP spid="2" grpId="1" animBg="1"/>
      <p:bldP spid="19" grpId="0" bldLvl="0" animBg="1"/>
      <p:bldP spid="19" grpId="1" animBg="1"/>
      <p:bldP spid="21" grpId="0"/>
      <p:bldP spid="2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0815" y="914400"/>
            <a:ext cx="2554605" cy="95313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 nhân tố kinh tế - xã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681095" y="533400"/>
            <a:ext cx="4914900" cy="181483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ý nghĩa quan trọng nhất đến định hướng phát triển, trình độ phát triển, quy mô của dịch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778214" y="1303465"/>
            <a:ext cx="903788" cy="274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0" y="2743200"/>
            <a:ext cx="8454390" cy="12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khu vực có quy mô dân số đông như các thành phố lớn -&gt; ngành thương mại phát triển với quy mô lớn hơn các khu vực miền </a:t>
            </a:r>
            <a:r>
              <a:rPr lang="vi-VN" alt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vi-VN" altLang="en-US" sz="2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animBg="1"/>
      <p:bldP spid="2" grpId="0" bldLvl="0" animBg="1"/>
      <p:bldP spid="2" grpId="1" animBg="1"/>
      <p:bldP spid="19" grpId="0" bldLvl="0" animBg="1"/>
      <p:bldP spid="19" grpId="1" animBg="1"/>
      <p:bldP spid="21" grpId="0"/>
      <p:bldP spid="2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76200" y="533400"/>
            <a:ext cx="3301365" cy="136144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độ phát triển kinh tế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xã hội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4090035" y="511810"/>
            <a:ext cx="4707890" cy="138366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Quyết định đến định hướng phát triển, trình độ phát triển và quy mô dịch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428931" y="1088737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2400" y="2105660"/>
            <a:ext cx="8454390" cy="12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Trình độ phát triển khoa học - xã hội cao sử dụng nhiều công nghệ thông tin -&gt; ngành thương mại điện tử phát triển và quy mô ngày càng </a:t>
            </a:r>
            <a:r>
              <a:rPr lang="vi-VN" alt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vi-VN" altLang="en-US" sz="2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1" grpId="1" animBg="1"/>
      <p:bldP spid="17" grpId="0" bldLvl="0" animBg="1"/>
      <p:bldP spid="17" grpId="1" animBg="1"/>
      <p:bldP spid="36" grpId="0" bldLvl="0" animBg="1"/>
      <p:bldP spid="36" grpId="1" animBg="1"/>
      <p:bldP spid="21" grpId="0"/>
      <p:bldP spid="21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13385" y="381000"/>
            <a:ext cx="2895600" cy="107632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vi-V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dân số</a:t>
            </a:r>
            <a:r>
              <a:rPr lang="vi-VN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động </a:t>
            </a:r>
            <a:endParaRPr lang="vi-VN" alt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271010" y="117475"/>
            <a:ext cx="4441825" cy="156845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 hưởng tới tốc độ phát triển, cơ cấu, mạng lưới ngành dịch vụ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79743" y="2178806"/>
            <a:ext cx="8361934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Ví dụ: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Dân càng đông và tăng nhanh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 nhu cầu dịch vụ càng lớn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ngành dịch vụ càng phát triển nhanh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Cơ cấu dân số già sẽ xuất hiện các dịch vụ chăm sóc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người </a:t>
            </a:r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già: viện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dưỡng lão..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428799" y="686530"/>
            <a:ext cx="842555" cy="352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ết quả hình ảnh cho viện dưỡng lã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05" y="4047490"/>
            <a:ext cx="3714115" cy="271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ết quả hình ảnh cho dân số đ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5" y="3976613"/>
            <a:ext cx="39476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1" grpId="1" animBg="1"/>
      <p:bldP spid="2" grpId="0" bldLvl="0" animBg="1"/>
      <p:bldP spid="2" grpId="1" animBg="1"/>
      <p:bldP spid="36" grpId="0" bldLvl="0" animBg="1"/>
      <p:bldP spid="36" grpId="1" animBg="1"/>
      <p:bldP spid="37" grpId="0"/>
      <p:bldP spid="3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94874" y="213607"/>
            <a:ext cx="5924930" cy="1056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43: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TRÒ, CÁC NHÂN TỐ ẢNH HƯỞNG VÀ ĐẶC ĐIỂM PHÂN BỐ CÁC NGÀNH DỊCH VỤ</a:t>
            </a:r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66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2"/>
          <p:cNvSpPr/>
          <p:nvPr/>
        </p:nvSpPr>
        <p:spPr bwMode="auto">
          <a:xfrm>
            <a:off x="467713" y="1871802"/>
            <a:ext cx="75776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19405" marR="0" lvl="0" indent="-319405" defTabSz="91440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26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r>
              <a:rPr kumimoji="0" lang="vi-VN" altLang="en-US" sz="26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Các danh lam thắng cảnh đẹp khi có vốn đầu tư mới có thể phát triển ngành du lịch.</a:t>
            </a:r>
            <a:r>
              <a:rPr kumimoji="0" lang="en-US" sz="26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28650" y="288290"/>
            <a:ext cx="3628390" cy="95313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Vốn đầu tư, khoa học công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059680" y="152400"/>
            <a:ext cx="3373120" cy="138366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mô, trình độ phát triển ngành dịch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327379" y="595331"/>
            <a:ext cx="662039" cy="286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animBg="1"/>
      <p:bldP spid="2" grpId="0" animBg="1"/>
      <p:bldP spid="2" grpId="1" animBg="1"/>
      <p:bldP spid="26" grpId="0" bldLvl="0" animBg="1"/>
      <p:bldP spid="26" grpId="1" animBg="1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ông nghiệ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" y="1447800"/>
            <a:ext cx="2664929" cy="32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chăn nuô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67" y="1447799"/>
            <a:ext cx="2924650" cy="31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nuôi c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01" y="1447799"/>
            <a:ext cx="2775095" cy="31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79390" y="3849435"/>
            <a:ext cx="506354" cy="5501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1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31571" y="3885385"/>
            <a:ext cx="535257" cy="5142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3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159673" y="3894529"/>
            <a:ext cx="532967" cy="5050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7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09750" y="152426"/>
            <a:ext cx="57029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dirty="0" smtClean="0">
                <a:latin typeface="+mj-lt"/>
              </a:rPr>
              <a:t>SẢN PHẨM </a:t>
            </a:r>
            <a:endParaRPr lang="vi-VN" sz="3200" b="1" i="1" dirty="0" smtClean="0">
              <a:latin typeface="+mj-lt"/>
            </a:endParaRPr>
          </a:p>
          <a:p>
            <a:pPr algn="ctr"/>
            <a:r>
              <a:rPr lang="vi-VN" sz="3200" b="1" i="1" dirty="0" smtClean="0">
                <a:latin typeface="+mj-lt"/>
              </a:rPr>
              <a:t>NÔNG - LÂM - </a:t>
            </a:r>
            <a:r>
              <a:rPr lang="vi-VN" sz="3200" b="1" i="1" dirty="0" smtClean="0">
                <a:latin typeface="+mj-lt"/>
              </a:rPr>
              <a:t>NGƯ NGHIỆP</a:t>
            </a:r>
            <a:endParaRPr lang="en-US" sz="3200" b="1" i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2" grpId="0" animBg="1"/>
      <p:bldP spid="2" grpId="1" animBg="1"/>
      <p:bldP spid="19" grpId="0" animBg="1"/>
      <p:bldP spid="19" grpId="1" animBg="1"/>
      <p:bldP spid="5" grpId="0" animBg="1"/>
      <p:bldP spid="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94874" y="213607"/>
            <a:ext cx="5924930" cy="1056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43: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TRÒ, CÁC NHÂN TỐ ẢNH HƯỞNG VÀ ĐẶC ĐIỂM PHÂN BỐ CÁC NGÀNH DỊCH VỤ</a:t>
            </a:r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66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89610" y="609600"/>
            <a:ext cx="2453640" cy="52197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49065" y="381000"/>
            <a:ext cx="4801870" cy="95313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phát triển, tốc độ và quy mô phát triển dịch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72795" y="2105660"/>
            <a:ext cx="7734935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khu vực đông dân thị trường rộng lớn ngành thương mại phát triển </a:t>
            </a:r>
            <a:r>
              <a:rPr lang="vi-VN" alt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nhanh.</a:t>
            </a:r>
            <a:endParaRPr lang="vi-VN" altLang="en-US" sz="2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142981" y="686082"/>
            <a:ext cx="770207" cy="407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animBg="1"/>
      <p:bldP spid="2" grpId="0" bldLvl="0" animBg="1"/>
      <p:bldP spid="2" grpId="1" animBg="1"/>
      <p:bldP spid="19" grpId="0" bldLvl="0" animBg="1"/>
      <p:bldP spid="19" grpId="1" animBg="1"/>
      <p:bldP spid="21" grpId="0"/>
      <p:bldP spid="2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4175" y="178623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CHỮ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47800" y="953887"/>
          <a:ext cx="7124702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054"/>
                <a:gridCol w="548054"/>
                <a:gridCol w="548054"/>
                <a:gridCol w="548054"/>
                <a:gridCol w="548054"/>
                <a:gridCol w="548054"/>
                <a:gridCol w="548054"/>
                <a:gridCol w="548054"/>
                <a:gridCol w="548054"/>
                <a:gridCol w="548054"/>
                <a:gridCol w="548054"/>
                <a:gridCol w="548054"/>
                <a:gridCol w="548054"/>
              </a:tblGrid>
              <a:tr h="584200">
                <a:tc grid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4200">
                <a:tc gridSpan="5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84200"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84200">
                <a:tc gridSpan="3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84200">
                <a:tc grid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8100" y="978075"/>
            <a:ext cx="3810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" y="1574940"/>
            <a:ext cx="3810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" y="2171805"/>
            <a:ext cx="3810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0" y="2768670"/>
            <a:ext cx="3810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100" y="3365535"/>
            <a:ext cx="3810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" y="3962400"/>
            <a:ext cx="3810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9600" y="978076"/>
            <a:ext cx="6096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0075" y="1574940"/>
            <a:ext cx="6096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0075" y="2171804"/>
            <a:ext cx="6096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0075" y="2768668"/>
            <a:ext cx="6096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9600" y="3365532"/>
            <a:ext cx="6096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0075" y="3962396"/>
            <a:ext cx="6096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9392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  I    T   Í   C  H</a:t>
            </a:r>
            <a:endParaRPr 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8625" y="1556478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U  Ế</a:t>
            </a:r>
            <a:endParaRPr 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8275" y="2133600"/>
            <a:ext cx="560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  Ị   N  H  H   Ạ  L  O   N  G</a:t>
            </a:r>
            <a:endParaRPr 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1000" y="269182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 Ị   C   H  V  Ụ</a:t>
            </a:r>
            <a:endParaRPr 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7999" y="3276600"/>
            <a:ext cx="449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 H  Á  C  H   S   Ạ  N</a:t>
            </a:r>
            <a:endParaRPr 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4401" y="3834825"/>
            <a:ext cx="2743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À   N  Ộ   I</a:t>
            </a:r>
            <a:endParaRPr 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4762252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dấu vết của quá khứ còn lưu lại trong lòng đất hoặc trên mặt đất có ý nghĩa về mặt văn hóa và lịch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5283056"/>
            <a:ext cx="663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2: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có năm 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 hiệu UNESCO ở Việt Nam?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5605229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top 7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286" y="5924572"/>
            <a:ext cx="700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4: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Ngành này không trực tiếp tạo ra sản phẩm vật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chất?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4286" y="6222332"/>
            <a:ext cx="700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5: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một đối tượng được xếp từ 1 sao đến 5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sao?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4286" y="6541307"/>
            <a:ext cx="852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6: Đây là một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trong hai trung tâm du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 ở miền Bắc lớn nhất của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nước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ta?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6629400" cy="838200"/>
          </a:xfrm>
        </p:spPr>
        <p:txBody>
          <a:bodyPr>
            <a:normAutofit/>
          </a:bodyPr>
          <a:lstStyle/>
          <a:p>
            <a:r>
              <a:rPr lang="en-US" altLang="en-US" sz="3600" b="1" smtClean="0"/>
              <a:t>BÀI TẬP VỀ NHÀ</a:t>
            </a:r>
            <a:endParaRPr lang="en-US" altLang="en-US" sz="3600" b="1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676400" y="1752600"/>
            <a:ext cx="7315200" cy="24860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smtClean="0">
                <a:solidFill>
                  <a:srgbClr val="000000"/>
                </a:solidFill>
              </a:rPr>
              <a:t> Các em học bài</a:t>
            </a:r>
            <a:endParaRPr lang="en-US" altLang="en-US" sz="2800" b="1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800" b="1" smtClean="0">
                <a:solidFill>
                  <a:srgbClr val="000000"/>
                </a:solidFill>
              </a:rPr>
              <a:t>Làm bài tập 4 (SGK)</a:t>
            </a:r>
            <a:endParaRPr lang="en-US" altLang="en-US" sz="2800" b="1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800" b="1" smtClean="0">
                <a:solidFill>
                  <a:srgbClr val="000000"/>
                </a:solidFill>
              </a:rPr>
              <a:t>Chuẩn bị bài 36</a:t>
            </a:r>
            <a:endParaRPr lang="en-US" altLang="en-US" sz="28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SLGG_200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WordArt 5"/>
          <p:cNvSpPr>
            <a:spLocks noChangeArrowheads="1" noChangeShapeType="1" noTextEdit="1"/>
          </p:cNvSpPr>
          <p:nvPr/>
        </p:nvSpPr>
        <p:spPr bwMode="auto">
          <a:xfrm>
            <a:off x="1143000" y="1676400"/>
            <a:ext cx="7359650" cy="1292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>
                <a:ln w="12700">
                  <a:solidFill>
                    <a:srgbClr val="80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TIẾT HỌC KẾT THÚC</a:t>
            </a:r>
            <a:endParaRPr lang="en-US" sz="4000" b="1" kern="10">
              <a:ln w="12700">
                <a:solidFill>
                  <a:srgbClr val="800000"/>
                </a:solidFill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8676" name="WordArt 6"/>
          <p:cNvSpPr>
            <a:spLocks noChangeArrowheads="1" noChangeShapeType="1" noTextEdit="1"/>
          </p:cNvSpPr>
          <p:nvPr/>
        </p:nvSpPr>
        <p:spPr bwMode="auto">
          <a:xfrm>
            <a:off x="1136650" y="3810000"/>
            <a:ext cx="716915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80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CHÂN THÀNH CẢM ƠN</a:t>
            </a:r>
            <a:endParaRPr lang="vi-VN" sz="3600" b="1" kern="10">
              <a:ln w="12700">
                <a:solidFill>
                  <a:srgbClr val="000080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vi-VN" sz="3600" b="1" kern="10">
                <a:ln w="12700">
                  <a:solidFill>
                    <a:srgbClr val="000080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QUÝ THẦY CÔ VÀ CÁC EM!</a:t>
            </a:r>
            <a:endParaRPr lang="en-US" sz="3600" b="1" kern="10">
              <a:ln w="12700">
                <a:solidFill>
                  <a:srgbClr val="000080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0"/>
            <a:ext cx="9702220" cy="7427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94874" y="213607"/>
            <a:ext cx="6286633" cy="1095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TIẾT 43: </a:t>
            </a:r>
            <a:r>
              <a:rPr lang="en-US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VAI TRÒ, CÁC NHÂN TỐ ẢNH HƯỞNG VÀ ĐẶC ĐIỂM PHÂN BỐ CÁC NGÀNH DỊCH VỤ</a:t>
            </a:r>
            <a:r>
              <a:rPr lang="vi-VN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vi-VN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vi-VN" sz="2665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3" name="Picture 14" descr="http://dddn.vcmedia.vn/Images/Uploaded/Share/2010/10/15/giamchiphi15a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15" y="1322345"/>
            <a:ext cx="2933113" cy="384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0" descr="http://dddn.vcmedia.vn/Images/Uploaded/Share/2010/03/22/gi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14" y="1280809"/>
            <a:ext cx="2646736" cy="388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26"/>
          <p:cNvSpPr/>
          <p:nvPr/>
        </p:nvSpPr>
        <p:spPr>
          <a:xfrm>
            <a:off x="3347623" y="4538060"/>
            <a:ext cx="501908" cy="4872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6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505295" y="4526344"/>
            <a:ext cx="548640" cy="5106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8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01" y="1280809"/>
            <a:ext cx="2927127" cy="390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29"/>
          <p:cNvSpPr/>
          <p:nvPr/>
        </p:nvSpPr>
        <p:spPr>
          <a:xfrm>
            <a:off x="319355" y="4508821"/>
            <a:ext cx="536571" cy="4435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4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878" y="304489"/>
            <a:ext cx="521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dirty="0" smtClean="0">
                <a:latin typeface="+mj-lt"/>
              </a:rPr>
              <a:t>SẢN PHẨM CÔNG NGHIỆP</a:t>
            </a:r>
            <a:endParaRPr lang="en-US" sz="3200" b="1" i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" grpId="0"/>
      <p:bldP spid="3" grpId="1"/>
      <p:bldP spid="27" grpId="0" animBg="1"/>
      <p:bldP spid="27" grpId="1" animBg="1"/>
      <p:bldP spid="28" grpId="0" animBg="1"/>
      <p:bldP spid="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834592" y="150153"/>
            <a:ext cx="868655" cy="864883"/>
            <a:chOff x="1793783" y="66875"/>
            <a:chExt cx="818676" cy="655566"/>
          </a:xfrm>
        </p:grpSpPr>
        <p:sp>
          <p:nvSpPr>
            <p:cNvPr id="9" name="TextBox 8"/>
            <p:cNvSpPr txBox="1"/>
            <p:nvPr/>
          </p:nvSpPr>
          <p:spPr>
            <a:xfrm>
              <a:off x="1793783" y="66875"/>
              <a:ext cx="637848" cy="28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5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lang="vi-VN" sz="186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17604" y="198556"/>
              <a:ext cx="794855" cy="52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vi-VN" sz="373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-1" y="0"/>
            <a:ext cx="9702220" cy="7427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20" name="TextBox 19"/>
          <p:cNvSpPr txBox="1"/>
          <p:nvPr/>
        </p:nvSpPr>
        <p:spPr>
          <a:xfrm>
            <a:off x="1548218" y="115176"/>
            <a:ext cx="1166871" cy="39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5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186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63803" y="464028"/>
            <a:ext cx="70315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63803" y="479381"/>
            <a:ext cx="1166871" cy="39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5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lang="vi-VN" sz="1865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vi-VN" sz="186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4" descr="Kết quả hình ảnh cho dịch vụ du lịc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7" y="609600"/>
            <a:ext cx="3282350" cy="351555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12" descr="Kết quả hình ảnh cho dịch vụ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71" y="609600"/>
            <a:ext cx="3055291" cy="344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Kết quả hình ảnh cho DỊCH V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00" y="4257918"/>
            <a:ext cx="3317507" cy="252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/>
          <p:cNvSpPr/>
          <p:nvPr/>
        </p:nvSpPr>
        <p:spPr>
          <a:xfrm>
            <a:off x="285924" y="3364222"/>
            <a:ext cx="502302" cy="5599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994282" y="3113138"/>
            <a:ext cx="489857" cy="6537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</a:rPr>
              <a:t>5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33914" y="4262681"/>
            <a:ext cx="503084" cy="5106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9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2" name="Picture 10" descr="Kết quả hình ảnh cho dịch vụ vận chuyể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71" y="4114801"/>
            <a:ext cx="3055291" cy="267672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/>
          <p:cNvSpPr/>
          <p:nvPr/>
        </p:nvSpPr>
        <p:spPr>
          <a:xfrm>
            <a:off x="5715000" y="5029200"/>
            <a:ext cx="854710" cy="6915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</a:rPr>
              <a:t>10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0" y="30480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DỊCH VỤ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3" grpId="0" animBg="1"/>
      <p:bldP spid="33" grpId="1" animBg="1"/>
      <p:bldP spid="36" grpId="0"/>
      <p:bldP spid="3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adiantwallpaperscollecdi5"/>
          <p:cNvPicPr>
            <a:picLocks noChangeAspect="1" noChangeArrowheads="1"/>
          </p:cNvPicPr>
          <p:nvPr/>
        </p:nvPicPr>
        <p:blipFill>
          <a:blip r:embed="rId1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1333500" y="533400"/>
            <a:ext cx="6400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+mj-lt"/>
                <a:cs typeface="Arial" panose="020B0604020202020204"/>
              </a:rPr>
              <a:t>Chủ 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+mj-lt"/>
                <a:cs typeface="Arial" panose="020B0604020202020204"/>
              </a:rPr>
              <a:t>đề:</a:t>
            </a:r>
            <a:endParaRPr lang="vi-VN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+mj-lt"/>
              <a:cs typeface="Arial" panose="020B0604020202020204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+mj-lt"/>
                <a:cs typeface="Arial" panose="020B0604020202020204"/>
              </a:rPr>
              <a:t>ĐỊA LÍ N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+mj-lt"/>
                <a:cs typeface="Arial" panose="020B0604020202020204"/>
              </a:rPr>
              <a:t>GÀNH DỊCH VỤ</a:t>
            </a:r>
            <a:endParaRPr lang="en-US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+mj-lt"/>
              <a:cs typeface="Arial" panose="020B0604020202020204"/>
            </a:endParaRP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609600" y="3657600"/>
            <a:ext cx="804545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25400">
                  <a:solidFill>
                    <a:srgbClr val="800080"/>
                  </a:solidFill>
                  <a:round/>
                </a:ln>
                <a:solidFill>
                  <a:srgbClr val="80008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Bài 33. CƠ CẤU, VAI TRÒ, ĐẶC ĐIỂM </a:t>
            </a:r>
            <a:endParaRPr lang="vi-VN" sz="3200" b="1" kern="10" dirty="0">
              <a:ln w="25400">
                <a:solidFill>
                  <a:srgbClr val="800080"/>
                </a:solidFill>
                <a:round/>
              </a:ln>
              <a:solidFill>
                <a:srgbClr val="800080">
                  <a:alpha val="98822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vi-VN" sz="3200" b="1" kern="10" dirty="0">
                <a:ln w="25400">
                  <a:solidFill>
                    <a:srgbClr val="800080"/>
                  </a:solidFill>
                  <a:round/>
                </a:ln>
                <a:solidFill>
                  <a:srgbClr val="80008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CÁC NHÂN TỐ ẢNH HƯỞNG ĐẾN</a:t>
            </a:r>
            <a:endParaRPr lang="vi-VN" sz="3200" b="1" kern="10" dirty="0">
              <a:ln w="25400">
                <a:solidFill>
                  <a:srgbClr val="800080"/>
                </a:solidFill>
                <a:round/>
              </a:ln>
              <a:solidFill>
                <a:srgbClr val="800080">
                  <a:alpha val="98822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vi-VN" sz="3200" b="1" kern="10" dirty="0">
                <a:ln w="25400">
                  <a:solidFill>
                    <a:srgbClr val="800080"/>
                  </a:solidFill>
                  <a:round/>
                </a:ln>
                <a:solidFill>
                  <a:srgbClr val="80008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 SỰ PHÁT TRIỂN VÀ PHÂN BỐ DỊCH VỤ</a:t>
            </a:r>
            <a:endParaRPr lang="en-US" sz="3200" b="1" kern="10" dirty="0">
              <a:ln w="25400">
                <a:solidFill>
                  <a:srgbClr val="800080"/>
                </a:solidFill>
                <a:round/>
              </a:ln>
              <a:solidFill>
                <a:srgbClr val="800080">
                  <a:alpha val="98822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AutoShape 4"/>
          <p:cNvSpPr>
            <a:spLocks noGrp="1" noChangeArrowheads="1"/>
          </p:cNvSpPr>
          <p:nvPr>
            <p:ph idx="1"/>
          </p:nvPr>
        </p:nvSpPr>
        <p:spPr>
          <a:xfrm>
            <a:off x="1752600" y="685800"/>
            <a:ext cx="5334000" cy="609600"/>
          </a:xfrm>
          <a:prstGeom prst="flowChartProcess">
            <a:avLst/>
          </a:prstGeom>
          <a:gradFill rotWithShape="1">
            <a:gsLst>
              <a:gs pos="0">
                <a:srgbClr val="FFFF66"/>
              </a:gs>
              <a:gs pos="50000">
                <a:srgbClr val="FFFFCC"/>
              </a:gs>
              <a:gs pos="100000">
                <a:srgbClr val="FFFF66"/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5972175" y="2514600"/>
            <a:ext cx="2884805" cy="1509395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50000">
                <a:srgbClr val="99FF99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endParaRPr lang="en-US" altLang="en-US" sz="2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CÁC NHÂN TỐ ẢNH HƯỞNG</a:t>
            </a:r>
            <a:endParaRPr lang="en-US" altLang="en-US" sz="2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065905" y="2514600"/>
            <a:ext cx="1844040" cy="1509395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50000">
                <a:srgbClr val="99FF99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endParaRPr lang="en-US" altLang="en-US" sz="2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ĐẶC ĐIỂM </a:t>
            </a:r>
            <a:endParaRPr lang="en-US" altLang="en-US" sz="2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2513330"/>
            <a:ext cx="1918970" cy="1509395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50000">
                <a:srgbClr val="99FF99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lang="en-US" altLang="en-US" sz="2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 CẤU </a:t>
            </a:r>
            <a:endParaRPr lang="en-US" altLang="en-US" sz="2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068" name="AutoShape 12"/>
          <p:cNvCxnSpPr>
            <a:cxnSpLocks noChangeShapeType="1"/>
            <a:stCxn id="45060" idx="2"/>
            <a:endCxn id="45063" idx="0"/>
          </p:cNvCxnSpPr>
          <p:nvPr/>
        </p:nvCxnSpPr>
        <p:spPr bwMode="auto">
          <a:xfrm flipH="1">
            <a:off x="959485" y="1295400"/>
            <a:ext cx="3460115" cy="121793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</p:cxnSp>
      <p:cxnSp>
        <p:nvCxnSpPr>
          <p:cNvPr id="45069" name="AutoShape 13"/>
          <p:cNvCxnSpPr>
            <a:cxnSpLocks noChangeShapeType="1"/>
            <a:endCxn id="2" idx="0"/>
          </p:cNvCxnSpPr>
          <p:nvPr/>
        </p:nvCxnSpPr>
        <p:spPr bwMode="auto">
          <a:xfrm flipH="1">
            <a:off x="2992755" y="1295400"/>
            <a:ext cx="1426845" cy="1219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</p:cxnSp>
      <p:cxnSp>
        <p:nvCxnSpPr>
          <p:cNvPr id="45070" name="AutoShape 14"/>
          <p:cNvCxnSpPr>
            <a:cxnSpLocks noChangeShapeType="1"/>
            <a:stCxn id="45060" idx="2"/>
            <a:endCxn id="45062" idx="0"/>
          </p:cNvCxnSpPr>
          <p:nvPr/>
        </p:nvCxnSpPr>
        <p:spPr bwMode="auto">
          <a:xfrm>
            <a:off x="4419600" y="1295400"/>
            <a:ext cx="568325" cy="1219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</p:cxn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981200" y="2514600"/>
            <a:ext cx="2022475" cy="1509395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50000">
                <a:srgbClr val="99FF99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endParaRPr lang="en-US" altLang="en-US" sz="2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vi-VN" alt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 </a:t>
            </a:r>
            <a:r>
              <a:rPr lang="vi-VN" alt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endParaRPr lang="vi-VN" altLang="en-US" sz="2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AutoShape 12"/>
          <p:cNvCxnSpPr>
            <a:cxnSpLocks noChangeShapeType="1"/>
          </p:cNvCxnSpPr>
          <p:nvPr/>
        </p:nvCxnSpPr>
        <p:spPr bwMode="auto">
          <a:xfrm>
            <a:off x="4343400" y="1295400"/>
            <a:ext cx="3124200" cy="1143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50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 build="p"/>
      <p:bldP spid="45060" grpId="1" animBg="1" build="p"/>
      <p:bldP spid="45063" grpId="0" animBg="1"/>
      <p:bldP spid="45063" grpId="1" animBg="1"/>
      <p:bldP spid="2" grpId="0" animBg="1"/>
      <p:bldP spid="2" grpId="1" animBg="1"/>
      <p:bldP spid="45062" grpId="0" animBg="1"/>
      <p:bldP spid="45062" grpId="1" animBg="1"/>
      <p:bldP spid="45061" grpId="0" animBg="1"/>
      <p:bldP spid="4506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6629400" y="4876800"/>
            <a:ext cx="2286000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04800" y="4800600"/>
            <a:ext cx="2895600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990600" y="2590800"/>
            <a:ext cx="1524000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096000" y="2133600"/>
            <a:ext cx="2743200" cy="89255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rực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tiếp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600" y="990600"/>
            <a:ext cx="354838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76600"/>
            <a:ext cx="354774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WordArt 13"/>
          <p:cNvSpPr>
            <a:spLocks noChangeArrowheads="1" noChangeShapeType="1" noTextEdit="1"/>
          </p:cNvSpPr>
          <p:nvPr/>
        </p:nvSpPr>
        <p:spPr bwMode="auto">
          <a:xfrm>
            <a:off x="4267200" y="1371600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600" kern="10" dirty="0">
              <a:ln w="12700">
                <a:solidFill>
                  <a:srgbClr val="FF0000"/>
                </a:solidFill>
                <a:round/>
              </a:ln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 rot="10800000">
            <a:off x="4114800" y="5562600"/>
            <a:ext cx="2057400" cy="228600"/>
          </a:xfrm>
          <a:prstGeom prst="leftArrow">
            <a:avLst>
              <a:gd name="adj1" fmla="val 50000"/>
              <a:gd name="adj2" fmla="val 225000"/>
            </a:avLst>
          </a:prstGeom>
          <a:gradFill rotWithShape="1">
            <a:gsLst>
              <a:gs pos="0">
                <a:schemeClr val="hlink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WordArt 15"/>
          <p:cNvSpPr>
            <a:spLocks noChangeArrowheads="1" noChangeShapeType="1" noTextEdit="1"/>
          </p:cNvSpPr>
          <p:nvPr/>
        </p:nvSpPr>
        <p:spPr bwMode="auto">
          <a:xfrm>
            <a:off x="4267200" y="3810000"/>
            <a:ext cx="1828800" cy="457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600" kern="10" dirty="0">
              <a:ln w="12700">
                <a:solidFill>
                  <a:srgbClr val="FF0000"/>
                </a:solidFill>
                <a:round/>
              </a:ln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 rot="-9288410">
            <a:off x="3922293" y="2268351"/>
            <a:ext cx="1752600" cy="203200"/>
          </a:xfrm>
          <a:prstGeom prst="leftArrow">
            <a:avLst>
              <a:gd name="adj1" fmla="val 50000"/>
              <a:gd name="adj2" fmla="val 215625"/>
            </a:avLst>
          </a:prstGeom>
          <a:gradFill rotWithShape="1">
            <a:gsLst>
              <a:gs pos="0">
                <a:schemeClr val="hlink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3" name="WordArt 17"/>
          <p:cNvSpPr>
            <a:spLocks noChangeArrowheads="1" noChangeShapeType="1" noTextEdit="1"/>
          </p:cNvSpPr>
          <p:nvPr/>
        </p:nvSpPr>
        <p:spPr bwMode="auto">
          <a:xfrm>
            <a:off x="4114800" y="59436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3600" kern="10" dirty="0">
              <a:ln w="12700">
                <a:solidFill>
                  <a:srgbClr val="FF0000"/>
                </a:solidFill>
                <a:round/>
              </a:ln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 rot="8868001">
            <a:off x="3962588" y="3125139"/>
            <a:ext cx="1785937" cy="230188"/>
          </a:xfrm>
          <a:prstGeom prst="leftArrow">
            <a:avLst>
              <a:gd name="adj1" fmla="val 50000"/>
              <a:gd name="adj2" fmla="val 193965"/>
            </a:avLst>
          </a:prstGeom>
          <a:gradFill rotWithShape="1">
            <a:gsLst>
              <a:gs pos="0">
                <a:schemeClr val="hlink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6248400" y="5334000"/>
            <a:ext cx="2743200" cy="89255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trực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tiếp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3" name="Text Box 24"/>
          <p:cNvSpPr txBox="1">
            <a:spLocks noChangeArrowheads="1"/>
          </p:cNvSpPr>
          <p:nvPr/>
        </p:nvSpPr>
        <p:spPr bwMode="auto">
          <a:xfrm>
            <a:off x="3733800" y="400389"/>
            <a:ext cx="5638800" cy="8915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Ngành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dịch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vụ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ở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CƠ CẤU CÁC NGÀNH DỊCH VỤ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Kết quả hình ảnh cho DỊCH V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00" y="5181600"/>
            <a:ext cx="3566345" cy="160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113" grpId="0"/>
      <p:bldP spid="4113" grpId="1"/>
      <p:bldP spid="4105" grpId="0"/>
      <p:bldP spid="4105" grpId="1"/>
      <p:bldP spid="4107" grpId="0"/>
      <p:bldP spid="4107" grpId="1"/>
      <p:bldP spid="8208" grpId="0" animBg="1"/>
      <p:bldP spid="8208" grpId="1" animBg="1"/>
      <p:bldP spid="8210" grpId="0" animBg="1"/>
      <p:bldP spid="8210" grpId="1" animBg="1"/>
      <p:bldP spid="8199" grpId="0"/>
      <p:bldP spid="8199" grpId="1"/>
      <p:bldP spid="8206" grpId="0" animBg="1"/>
      <p:bldP spid="8206" grpId="1" animBg="1"/>
      <p:bldP spid="5133" grpId="0"/>
      <p:bldP spid="5133" grpId="1"/>
      <p:bldP spid="8211" grpId="0"/>
      <p:bldP spid="82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/>
          <p:cNvGrpSpPr/>
          <p:nvPr/>
        </p:nvGrpSpPr>
        <p:grpSpPr>
          <a:xfrm>
            <a:off x="2401570" y="380741"/>
            <a:ext cx="4679950" cy="689869"/>
            <a:chOff x="3377109" y="95093"/>
            <a:chExt cx="2965344" cy="689869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3377109" y="95093"/>
              <a:ext cx="2965344" cy="689869"/>
            </a:xfrm>
            <a:prstGeom prst="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3377109" y="95093"/>
              <a:ext cx="2965344" cy="68986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2240" tIns="81280" rIns="142240" bIns="81280" spcCol="1270" anchor="ctr"/>
            <a:lstStyle/>
            <a:p>
              <a:pPr algn="ctr" defTabSz="8890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/>
                <a:t>CƠ CẤU NGÀNH DỊCH VỤ</a:t>
              </a:r>
              <a:endParaRPr lang="en-US" sz="2800" b="1" dirty="0"/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V="1">
            <a:off x="1144905" y="1676083"/>
            <a:ext cx="6807200" cy="158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rot="5400000">
            <a:off x="879793" y="2017395"/>
            <a:ext cx="531812" cy="15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flipH="1">
            <a:off x="7922578" y="1676400"/>
            <a:ext cx="1905" cy="6477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7" idx="0"/>
          </p:cNvCxnSpPr>
          <p:nvPr/>
        </p:nvCxnSpPr>
        <p:spPr bwMode="auto">
          <a:xfrm>
            <a:off x="4724083" y="1070293"/>
            <a:ext cx="0" cy="125158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200" y="2286000"/>
            <a:ext cx="27025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DỊCH VỤ </a:t>
            </a:r>
            <a:b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KINH DOANH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1400" y="2322195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DỊCH VỤ 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TIÊU DÙNG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81800" y="2345055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DỊCH VỤ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CÔNG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" y="3276600"/>
            <a:ext cx="2702560" cy="3276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Tài </a:t>
            </a:r>
            <a:r>
              <a:rPr lang="en-US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chính</a:t>
            </a:r>
            <a:endParaRPr lang="en-US" sz="2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/>
            <a:r>
              <a:rPr lang="vi-VN" altLang="en-US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Ngân hàng</a:t>
            </a:r>
            <a:endParaRPr lang="en-US" sz="2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/>
            <a:r>
              <a:rPr lang="vi-VN" altLang="en-US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sz="2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vận tải</a:t>
            </a:r>
            <a:endParaRPr lang="en-US" sz="2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Thông </a:t>
            </a:r>
            <a:r>
              <a:rPr lang="en-US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liên lạc</a:t>
            </a:r>
            <a:endParaRPr lang="en-US" sz="2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Bảo </a:t>
            </a:r>
            <a:r>
              <a:rPr lang="en-US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sz="2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Kinh doanh </a:t>
            </a:r>
            <a:r>
              <a:rPr lang="en-US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</a:t>
            </a:r>
            <a:r>
              <a:rPr lang="en-US" sz="2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động </a:t>
            </a:r>
            <a:r>
              <a:rPr lang="en-US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Bán </a:t>
            </a:r>
            <a:r>
              <a:rPr lang="en-US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buôn – bán lẻ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98545" y="3276600"/>
            <a:ext cx="2286000" cy="3159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tế</a:t>
            </a:r>
            <a:endParaRPr lang="vi-VN" altLang="en-US" sz="22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altLang="en-US" sz="2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US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sz="2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vi-VN" altLang="en-US" sz="2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vi-VN" altLang="en-US" sz="22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altLang="en-US" sz="2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Bưu chính viễn </a:t>
            </a:r>
            <a:r>
              <a:rPr lang="vi-VN" altLang="en-US" sz="2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vi-VN" altLang="en-US" sz="22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altLang="en-US" sz="2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Thể </a:t>
            </a:r>
            <a:r>
              <a:rPr lang="vi-VN" altLang="en-US" sz="2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endParaRPr lang="vi-VN" altLang="en-US" sz="22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81800" y="3352800"/>
            <a:ext cx="2286000" cy="30829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baseline="-25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Hành </a:t>
            </a:r>
            <a:r>
              <a:rPr lang="en-US" sz="36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công</a:t>
            </a:r>
            <a:endParaRPr lang="en-US" sz="3600" b="1" baseline="-25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b="1" baseline="-25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b="1" baseline="-25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tục hành </a:t>
            </a:r>
            <a:r>
              <a:rPr lang="vi-VN" altLang="en-US" sz="3600" b="1" baseline="-25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vi-VN" altLang="en-US" sz="3600" b="1" baseline="-25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5572</Words>
  <Application>WPS Presentation</Application>
  <PresentationFormat>On-screen Show (4:3)</PresentationFormat>
  <Paragraphs>416</Paragraphs>
  <Slides>33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6" baseType="lpstr">
      <vt:lpstr>Arial</vt:lpstr>
      <vt:lpstr>SimSun</vt:lpstr>
      <vt:lpstr>Wingdings</vt:lpstr>
      <vt:lpstr>Times New Roman</vt:lpstr>
      <vt:lpstr>Arial</vt:lpstr>
      <vt:lpstr>Times New Roman</vt:lpstr>
      <vt:lpstr>Calibri Light</vt:lpstr>
      <vt:lpstr>Calibri</vt:lpstr>
      <vt:lpstr>Microsoft YaHei</vt:lpstr>
      <vt:lpstr>Arial Unicode MS</vt:lpstr>
      <vt:lpstr>Century Schoolbook</vt:lpstr>
      <vt:lpstr>Wingdings 2</vt:lpstr>
      <vt:lpstr>Office Theme</vt:lpstr>
      <vt:lpstr>`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BÀI TẬP VỀ NHÀ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VAIO</dc:creator>
  <cp:lastModifiedBy>84973</cp:lastModifiedBy>
  <cp:revision>69</cp:revision>
  <dcterms:created xsi:type="dcterms:W3CDTF">2017-03-05T14:37:00Z</dcterms:created>
  <dcterms:modified xsi:type="dcterms:W3CDTF">2024-04-08T01:36:03Z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D17EC20AEA1F48C1AF5E02FD671812C3</vt:lpwstr>
  </property>
  <property fmtid="{D5CDD505-2E9C-101B-9397-08002B2CF9AE}" pid="3" name="KSOProductBuildVer">
    <vt:lpwstr>1033-12.2.0.13489</vt:lpwstr>
  </property>
</Properties>
</file>