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256"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325" r:id="rId20"/>
    <p:sldId id="326" r:id="rId21"/>
    <p:sldId id="276" r:id="rId22"/>
    <p:sldId id="279" r:id="rId23"/>
    <p:sldId id="281" r:id="rId24"/>
    <p:sldId id="282" r:id="rId25"/>
    <p:sldId id="284" r:id="rId26"/>
    <p:sldId id="285" r:id="rId27"/>
    <p:sldId id="258" r:id="rId28"/>
    <p:sldId id="327" r:id="rId29"/>
    <p:sldId id="328" r:id="rId30"/>
    <p:sldId id="329" r:id="rId31"/>
    <p:sldId id="287" r:id="rId32"/>
    <p:sldId id="286" r:id="rId33"/>
    <p:sldId id="288" r:id="rId34"/>
    <p:sldId id="331" r:id="rId35"/>
    <p:sldId id="290" r:id="rId36"/>
    <p:sldId id="293" r:id="rId37"/>
    <p:sldId id="294" r:id="rId38"/>
    <p:sldId id="295" r:id="rId39"/>
    <p:sldId id="332" r:id="rId40"/>
    <p:sldId id="301" r:id="rId41"/>
    <p:sldId id="334" r:id="rId42"/>
    <p:sldId id="299" r:id="rId43"/>
    <p:sldId id="302" r:id="rId44"/>
    <p:sldId id="300" r:id="rId45"/>
    <p:sldId id="303" r:id="rId46"/>
    <p:sldId id="333" r:id="rId47"/>
    <p:sldId id="304" r:id="rId48"/>
    <p:sldId id="306" r:id="rId49"/>
    <p:sldId id="305" r:id="rId50"/>
    <p:sldId id="310" r:id="rId51"/>
    <p:sldId id="309" r:id="rId52"/>
    <p:sldId id="308" r:id="rId53"/>
    <p:sldId id="313" r:id="rId54"/>
    <p:sldId id="312" r:id="rId55"/>
    <p:sldId id="315" r:id="rId56"/>
    <p:sldId id="314" r:id="rId57"/>
    <p:sldId id="316" r:id="rId58"/>
    <p:sldId id="318" r:id="rId59"/>
    <p:sldId id="324" r:id="rId60"/>
    <p:sldId id="322" r:id="rId61"/>
    <p:sldId id="319" r:id="rId62"/>
    <p:sldId id="335" r:id="rId63"/>
    <p:sldId id="320" r:id="rId64"/>
    <p:sldId id="323" r:id="rId6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rebuchet MS" pitchFamily="34" charset="0"/>
        <a:ea typeface="+mn-ea"/>
        <a:cs typeface="Arial" pitchFamily="34" charset="0"/>
      </a:defRPr>
    </a:lvl1pPr>
    <a:lvl2pPr marL="457200" algn="l" rtl="0" fontAlgn="base">
      <a:spcBef>
        <a:spcPct val="0"/>
      </a:spcBef>
      <a:spcAft>
        <a:spcPct val="0"/>
      </a:spcAft>
      <a:defRPr kern="1200">
        <a:solidFill>
          <a:schemeClr val="tx1"/>
        </a:solidFill>
        <a:latin typeface="Trebuchet MS" pitchFamily="34" charset="0"/>
        <a:ea typeface="+mn-ea"/>
        <a:cs typeface="Arial" pitchFamily="34" charset="0"/>
      </a:defRPr>
    </a:lvl2pPr>
    <a:lvl3pPr marL="914400" algn="l" rtl="0" fontAlgn="base">
      <a:spcBef>
        <a:spcPct val="0"/>
      </a:spcBef>
      <a:spcAft>
        <a:spcPct val="0"/>
      </a:spcAft>
      <a:defRPr kern="1200">
        <a:solidFill>
          <a:schemeClr val="tx1"/>
        </a:solidFill>
        <a:latin typeface="Trebuchet MS" pitchFamily="34" charset="0"/>
        <a:ea typeface="+mn-ea"/>
        <a:cs typeface="Arial" pitchFamily="34" charset="0"/>
      </a:defRPr>
    </a:lvl3pPr>
    <a:lvl4pPr marL="1371600" algn="l" rtl="0" fontAlgn="base">
      <a:spcBef>
        <a:spcPct val="0"/>
      </a:spcBef>
      <a:spcAft>
        <a:spcPct val="0"/>
      </a:spcAft>
      <a:defRPr kern="1200">
        <a:solidFill>
          <a:schemeClr val="tx1"/>
        </a:solidFill>
        <a:latin typeface="Trebuchet MS" pitchFamily="34" charset="0"/>
        <a:ea typeface="+mn-ea"/>
        <a:cs typeface="Arial" pitchFamily="34" charset="0"/>
      </a:defRPr>
    </a:lvl4pPr>
    <a:lvl5pPr marL="1828800" algn="l" rtl="0" fontAlgn="base">
      <a:spcBef>
        <a:spcPct val="0"/>
      </a:spcBef>
      <a:spcAft>
        <a:spcPct val="0"/>
      </a:spcAft>
      <a:defRPr kern="1200">
        <a:solidFill>
          <a:schemeClr val="tx1"/>
        </a:solidFill>
        <a:latin typeface="Trebuchet MS" pitchFamily="34" charset="0"/>
        <a:ea typeface="+mn-ea"/>
        <a:cs typeface="Arial" pitchFamily="34" charset="0"/>
      </a:defRPr>
    </a:lvl5pPr>
    <a:lvl6pPr marL="2286000" algn="l" defTabSz="914400" rtl="0" eaLnBrk="1" latinLnBrk="0" hangingPunct="1">
      <a:defRPr kern="1200">
        <a:solidFill>
          <a:schemeClr val="tx1"/>
        </a:solidFill>
        <a:latin typeface="Trebuchet MS" pitchFamily="34" charset="0"/>
        <a:ea typeface="+mn-ea"/>
        <a:cs typeface="Arial" pitchFamily="34" charset="0"/>
      </a:defRPr>
    </a:lvl6pPr>
    <a:lvl7pPr marL="2743200" algn="l" defTabSz="914400" rtl="0" eaLnBrk="1" latinLnBrk="0" hangingPunct="1">
      <a:defRPr kern="1200">
        <a:solidFill>
          <a:schemeClr val="tx1"/>
        </a:solidFill>
        <a:latin typeface="Trebuchet MS" pitchFamily="34" charset="0"/>
        <a:ea typeface="+mn-ea"/>
        <a:cs typeface="Arial" pitchFamily="34" charset="0"/>
      </a:defRPr>
    </a:lvl7pPr>
    <a:lvl8pPr marL="3200400" algn="l" defTabSz="914400" rtl="0" eaLnBrk="1" latinLnBrk="0" hangingPunct="1">
      <a:defRPr kern="1200">
        <a:solidFill>
          <a:schemeClr val="tx1"/>
        </a:solidFill>
        <a:latin typeface="Trebuchet MS" pitchFamily="34" charset="0"/>
        <a:ea typeface="+mn-ea"/>
        <a:cs typeface="Arial" pitchFamily="34" charset="0"/>
      </a:defRPr>
    </a:lvl8pPr>
    <a:lvl9pPr marL="3657600" algn="l" defTabSz="914400" rtl="0" eaLnBrk="1" latinLnBrk="0" hangingPunct="1">
      <a:defRPr kern="1200">
        <a:solidFill>
          <a:schemeClr val="tx1"/>
        </a:solidFill>
        <a:latin typeface="Trebuchet MS"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5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BD08BE-3B59-493F-BB22-9DF5DA0DAC55}" type="doc">
      <dgm:prSet loTypeId="urn:microsoft.com/office/officeart/2005/8/layout/hList9" loCatId="list" qsTypeId="urn:microsoft.com/office/officeart/2005/8/quickstyle/3d2" qsCatId="3D" csTypeId="urn:microsoft.com/office/officeart/2005/8/colors/colorful5" csCatId="colorful" phldr="1"/>
      <dgm:spPr/>
      <dgm:t>
        <a:bodyPr/>
        <a:lstStyle/>
        <a:p>
          <a:endParaRPr lang="en-US"/>
        </a:p>
      </dgm:t>
    </dgm:pt>
    <dgm:pt modelId="{A6F5C573-4734-4F68-80BA-A54848C6D3B1}">
      <dgm:prSet phldrT="[Text]" custT="1"/>
      <dgm:spPr/>
      <dgm:t>
        <a:bodyPr/>
        <a:lstStyle/>
        <a:p>
          <a:r>
            <a:rPr lang="en-US" sz="3200" smtClean="0">
              <a:latin typeface="Times New Roman" pitchFamily="18" charset="0"/>
              <a:cs typeface="Times New Roman" pitchFamily="18" charset="0"/>
            </a:rPr>
            <a:t>YÊU CẦU ĐẶT RA</a:t>
          </a:r>
          <a:endParaRPr lang="en-US" sz="3200">
            <a:latin typeface="Times New Roman" pitchFamily="18" charset="0"/>
            <a:cs typeface="Times New Roman" pitchFamily="18" charset="0"/>
          </a:endParaRPr>
        </a:p>
      </dgm:t>
    </dgm:pt>
    <dgm:pt modelId="{44C97BDD-BE5C-4950-B4CB-712C958DADF8}" type="parTrans" cxnId="{CFF9E731-9358-42A6-9806-62A532587902}">
      <dgm:prSet/>
      <dgm:spPr/>
      <dgm:t>
        <a:bodyPr/>
        <a:lstStyle/>
        <a:p>
          <a:endParaRPr lang="en-US"/>
        </a:p>
      </dgm:t>
    </dgm:pt>
    <dgm:pt modelId="{1EB338DA-7459-4845-8DDA-59C4A5B52A09}" type="sibTrans" cxnId="{CFF9E731-9358-42A6-9806-62A532587902}">
      <dgm:prSet/>
      <dgm:spPr/>
      <dgm:t>
        <a:bodyPr/>
        <a:lstStyle/>
        <a:p>
          <a:endParaRPr lang="en-US"/>
        </a:p>
      </dgm:t>
    </dgm:pt>
    <dgm:pt modelId="{F79FE0F7-5CBF-4619-8E5D-BAF8D0D3586D}">
      <dgm:prSet/>
      <dgm:spPr/>
      <dgm:t>
        <a:bodyPr/>
        <a:lstStyle/>
        <a:p>
          <a:pPr algn="just"/>
          <a:r>
            <a:rPr lang="en-US" smtClean="0"/>
            <a:t>Cải cách để tăng cường quyền lực của hoàng đế và bộ máy nhà nước.</a:t>
          </a:r>
          <a:endParaRPr lang="en-US"/>
        </a:p>
      </dgm:t>
    </dgm:pt>
    <dgm:pt modelId="{AFEE2B98-06FE-462F-95C4-9BC717235422}" type="parTrans" cxnId="{A0241324-4040-43BA-978D-ED28720E2DA5}">
      <dgm:prSet/>
      <dgm:spPr/>
      <dgm:t>
        <a:bodyPr/>
        <a:lstStyle/>
        <a:p>
          <a:endParaRPr lang="en-US"/>
        </a:p>
      </dgm:t>
    </dgm:pt>
    <dgm:pt modelId="{3D7742FC-B859-41B1-BEF7-276DC9D92242}" type="sibTrans" cxnId="{A0241324-4040-43BA-978D-ED28720E2DA5}">
      <dgm:prSet/>
      <dgm:spPr/>
      <dgm:t>
        <a:bodyPr/>
        <a:lstStyle/>
        <a:p>
          <a:endParaRPr lang="en-US"/>
        </a:p>
      </dgm:t>
    </dgm:pt>
    <dgm:pt modelId="{1F65440E-6E92-481D-AB4C-BEE62DD7C24E}" type="pres">
      <dgm:prSet presAssocID="{A1BD08BE-3B59-493F-BB22-9DF5DA0DAC55}" presName="list" presStyleCnt="0">
        <dgm:presLayoutVars>
          <dgm:dir/>
          <dgm:animLvl val="lvl"/>
        </dgm:presLayoutVars>
      </dgm:prSet>
      <dgm:spPr/>
      <dgm:t>
        <a:bodyPr/>
        <a:lstStyle/>
        <a:p>
          <a:endParaRPr lang="en-US"/>
        </a:p>
      </dgm:t>
    </dgm:pt>
    <dgm:pt modelId="{6415EE21-C146-46D8-8150-EB68320EDDD7}" type="pres">
      <dgm:prSet presAssocID="{A6F5C573-4734-4F68-80BA-A54848C6D3B1}" presName="posSpace" presStyleCnt="0"/>
      <dgm:spPr/>
      <dgm:t>
        <a:bodyPr/>
        <a:lstStyle/>
        <a:p>
          <a:endParaRPr lang="en-US"/>
        </a:p>
      </dgm:t>
    </dgm:pt>
    <dgm:pt modelId="{FA28EC29-7E07-4367-A350-2E55CB9FEEF0}" type="pres">
      <dgm:prSet presAssocID="{A6F5C573-4734-4F68-80BA-A54848C6D3B1}" presName="vertFlow" presStyleCnt="0"/>
      <dgm:spPr/>
      <dgm:t>
        <a:bodyPr/>
        <a:lstStyle/>
        <a:p>
          <a:endParaRPr lang="en-US"/>
        </a:p>
      </dgm:t>
    </dgm:pt>
    <dgm:pt modelId="{9C2B51CE-33A0-4110-8359-EDABD3CEB2BA}" type="pres">
      <dgm:prSet presAssocID="{A6F5C573-4734-4F68-80BA-A54848C6D3B1}" presName="topSpace" presStyleCnt="0"/>
      <dgm:spPr/>
      <dgm:t>
        <a:bodyPr/>
        <a:lstStyle/>
        <a:p>
          <a:endParaRPr lang="en-US"/>
        </a:p>
      </dgm:t>
    </dgm:pt>
    <dgm:pt modelId="{CAAB1CA8-CFFD-400C-B522-D2A2EDAD2734}" type="pres">
      <dgm:prSet presAssocID="{A6F5C573-4734-4F68-80BA-A54848C6D3B1}" presName="firstComp" presStyleCnt="0"/>
      <dgm:spPr/>
      <dgm:t>
        <a:bodyPr/>
        <a:lstStyle/>
        <a:p>
          <a:endParaRPr lang="en-US"/>
        </a:p>
      </dgm:t>
    </dgm:pt>
    <dgm:pt modelId="{92B5CAA2-4BEA-4C66-B988-C350682615AB}" type="pres">
      <dgm:prSet presAssocID="{A6F5C573-4734-4F68-80BA-A54848C6D3B1}" presName="firstChild" presStyleLbl="bgAccFollowNode1" presStyleIdx="0" presStyleCnt="1"/>
      <dgm:spPr/>
      <dgm:t>
        <a:bodyPr/>
        <a:lstStyle/>
        <a:p>
          <a:endParaRPr lang="en-US"/>
        </a:p>
      </dgm:t>
    </dgm:pt>
    <dgm:pt modelId="{07141DE4-79AC-45A7-B8A0-465AF3203658}" type="pres">
      <dgm:prSet presAssocID="{A6F5C573-4734-4F68-80BA-A54848C6D3B1}" presName="firstChildTx" presStyleLbl="bgAccFollowNode1" presStyleIdx="0" presStyleCnt="1">
        <dgm:presLayoutVars>
          <dgm:bulletEnabled val="1"/>
        </dgm:presLayoutVars>
      </dgm:prSet>
      <dgm:spPr/>
      <dgm:t>
        <a:bodyPr/>
        <a:lstStyle/>
        <a:p>
          <a:endParaRPr lang="en-US"/>
        </a:p>
      </dgm:t>
    </dgm:pt>
    <dgm:pt modelId="{B5F1C2C4-2322-418F-873A-9323403CDFAC}" type="pres">
      <dgm:prSet presAssocID="{A6F5C573-4734-4F68-80BA-A54848C6D3B1}" presName="negSpace" presStyleCnt="0"/>
      <dgm:spPr/>
      <dgm:t>
        <a:bodyPr/>
        <a:lstStyle/>
        <a:p>
          <a:endParaRPr lang="en-US"/>
        </a:p>
      </dgm:t>
    </dgm:pt>
    <dgm:pt modelId="{913EC0D1-F886-4101-8E50-2FBF7669FFA7}" type="pres">
      <dgm:prSet presAssocID="{A6F5C573-4734-4F68-80BA-A54848C6D3B1}" presName="circle" presStyleLbl="node1" presStyleIdx="0" presStyleCnt="1"/>
      <dgm:spPr/>
      <dgm:t>
        <a:bodyPr/>
        <a:lstStyle/>
        <a:p>
          <a:endParaRPr lang="en-US"/>
        </a:p>
      </dgm:t>
    </dgm:pt>
  </dgm:ptLst>
  <dgm:cxnLst>
    <dgm:cxn modelId="{2CF5B226-9EC8-4E01-B507-A52704F4DF49}" type="presOf" srcId="{A6F5C573-4734-4F68-80BA-A54848C6D3B1}" destId="{913EC0D1-F886-4101-8E50-2FBF7669FFA7}" srcOrd="0" destOrd="0" presId="urn:microsoft.com/office/officeart/2005/8/layout/hList9"/>
    <dgm:cxn modelId="{CFF9E731-9358-42A6-9806-62A532587902}" srcId="{A1BD08BE-3B59-493F-BB22-9DF5DA0DAC55}" destId="{A6F5C573-4734-4F68-80BA-A54848C6D3B1}" srcOrd="0" destOrd="0" parTransId="{44C97BDD-BE5C-4950-B4CB-712C958DADF8}" sibTransId="{1EB338DA-7459-4845-8DDA-59C4A5B52A09}"/>
    <dgm:cxn modelId="{A0241324-4040-43BA-978D-ED28720E2DA5}" srcId="{A6F5C573-4734-4F68-80BA-A54848C6D3B1}" destId="{F79FE0F7-5CBF-4619-8E5D-BAF8D0D3586D}" srcOrd="0" destOrd="0" parTransId="{AFEE2B98-06FE-462F-95C4-9BC717235422}" sibTransId="{3D7742FC-B859-41B1-BEF7-276DC9D92242}"/>
    <dgm:cxn modelId="{A756140E-6F18-40CC-B3D0-BAFC9F21CC38}" type="presOf" srcId="{F79FE0F7-5CBF-4619-8E5D-BAF8D0D3586D}" destId="{92B5CAA2-4BEA-4C66-B988-C350682615AB}" srcOrd="0" destOrd="0" presId="urn:microsoft.com/office/officeart/2005/8/layout/hList9"/>
    <dgm:cxn modelId="{8B5F93B3-7347-488A-A83E-77EC6AFB26FD}" type="presOf" srcId="{F79FE0F7-5CBF-4619-8E5D-BAF8D0D3586D}" destId="{07141DE4-79AC-45A7-B8A0-465AF3203658}" srcOrd="1" destOrd="0" presId="urn:microsoft.com/office/officeart/2005/8/layout/hList9"/>
    <dgm:cxn modelId="{4114272A-438E-452E-9EE0-F7773EAAFD1D}" type="presOf" srcId="{A1BD08BE-3B59-493F-BB22-9DF5DA0DAC55}" destId="{1F65440E-6E92-481D-AB4C-BEE62DD7C24E}" srcOrd="0" destOrd="0" presId="urn:microsoft.com/office/officeart/2005/8/layout/hList9"/>
    <dgm:cxn modelId="{3607F9A1-95B0-47DA-9448-1D040D22C8D8}" type="presParOf" srcId="{1F65440E-6E92-481D-AB4C-BEE62DD7C24E}" destId="{6415EE21-C146-46D8-8150-EB68320EDDD7}" srcOrd="0" destOrd="0" presId="urn:microsoft.com/office/officeart/2005/8/layout/hList9"/>
    <dgm:cxn modelId="{5AA1E9BF-BF26-47FD-AFA5-ABCA0E112CFD}" type="presParOf" srcId="{1F65440E-6E92-481D-AB4C-BEE62DD7C24E}" destId="{FA28EC29-7E07-4367-A350-2E55CB9FEEF0}" srcOrd="1" destOrd="0" presId="urn:microsoft.com/office/officeart/2005/8/layout/hList9"/>
    <dgm:cxn modelId="{F522A561-C951-478F-801E-08F1130BB617}" type="presParOf" srcId="{FA28EC29-7E07-4367-A350-2E55CB9FEEF0}" destId="{9C2B51CE-33A0-4110-8359-EDABD3CEB2BA}" srcOrd="0" destOrd="0" presId="urn:microsoft.com/office/officeart/2005/8/layout/hList9"/>
    <dgm:cxn modelId="{409D6AD5-6EAC-4C6C-AD21-E9BBC371ADEF}" type="presParOf" srcId="{FA28EC29-7E07-4367-A350-2E55CB9FEEF0}" destId="{CAAB1CA8-CFFD-400C-B522-D2A2EDAD2734}" srcOrd="1" destOrd="0" presId="urn:microsoft.com/office/officeart/2005/8/layout/hList9"/>
    <dgm:cxn modelId="{9CAD82FE-5EB8-4769-A72D-7C3A1CD1BB26}" type="presParOf" srcId="{CAAB1CA8-CFFD-400C-B522-D2A2EDAD2734}" destId="{92B5CAA2-4BEA-4C66-B988-C350682615AB}" srcOrd="0" destOrd="0" presId="urn:microsoft.com/office/officeart/2005/8/layout/hList9"/>
    <dgm:cxn modelId="{9B706C38-1D38-496C-93DD-EE8D94B8EBA7}" type="presParOf" srcId="{CAAB1CA8-CFFD-400C-B522-D2A2EDAD2734}" destId="{07141DE4-79AC-45A7-B8A0-465AF3203658}" srcOrd="1" destOrd="0" presId="urn:microsoft.com/office/officeart/2005/8/layout/hList9"/>
    <dgm:cxn modelId="{AAD3448F-4B13-4B58-962E-FF3E6E588AB0}" type="presParOf" srcId="{1F65440E-6E92-481D-AB4C-BEE62DD7C24E}" destId="{B5F1C2C4-2322-418F-873A-9323403CDFAC}" srcOrd="2" destOrd="0" presId="urn:microsoft.com/office/officeart/2005/8/layout/hList9"/>
    <dgm:cxn modelId="{5124935C-9817-4B74-9BB3-6E9966C3DAFF}" type="presParOf" srcId="{1F65440E-6E92-481D-AB4C-BEE62DD7C24E}" destId="{913EC0D1-F886-4101-8E50-2FBF7669FFA7}"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9635F5-883C-4FD9-8185-F67269CD4191}" type="doc">
      <dgm:prSet loTypeId="urn:microsoft.com/office/officeart/2005/8/layout/radial5" loCatId="cycle" qsTypeId="urn:microsoft.com/office/officeart/2005/8/quickstyle/simple1" qsCatId="simple" csTypeId="urn:microsoft.com/office/officeart/2005/8/colors/colorful4" csCatId="colorful" phldr="1"/>
      <dgm:spPr/>
      <dgm:t>
        <a:bodyPr/>
        <a:lstStyle/>
        <a:p>
          <a:endParaRPr lang="en-US"/>
        </a:p>
      </dgm:t>
    </dgm:pt>
    <dgm:pt modelId="{34DBFB62-7D06-4132-9A15-FD2B67DEA63A}">
      <dgm:prSet phldrT="[Text]" custT="1"/>
      <dgm:spPr/>
      <dgm:t>
        <a:bodyPr/>
        <a:lstStyle/>
        <a:p>
          <a:r>
            <a:rPr lang="en-US" sz="2400" smtClean="0">
              <a:solidFill>
                <a:schemeClr val="tx1"/>
              </a:solidFill>
              <a:latin typeface="Times New Roman" pitchFamily="18" charset="0"/>
              <a:cs typeface="Times New Roman" pitchFamily="18" charset="0"/>
            </a:rPr>
            <a:t>ĐÁNH GIÁ</a:t>
          </a:r>
          <a:endParaRPr lang="en-US" sz="2400">
            <a:solidFill>
              <a:schemeClr val="tx1"/>
            </a:solidFill>
            <a:latin typeface="Times New Roman" pitchFamily="18" charset="0"/>
            <a:cs typeface="Times New Roman" pitchFamily="18" charset="0"/>
          </a:endParaRPr>
        </a:p>
      </dgm:t>
    </dgm:pt>
    <dgm:pt modelId="{8D7E1264-164E-4A75-A6F4-87F7D928216F}" type="parTrans" cxnId="{4EC2746D-47C7-4901-B3EE-0B112B41EF40}">
      <dgm:prSet/>
      <dgm:spPr/>
      <dgm:t>
        <a:bodyPr/>
        <a:lstStyle/>
        <a:p>
          <a:endParaRPr lang="en-US" sz="2400">
            <a:solidFill>
              <a:schemeClr val="tx1"/>
            </a:solidFill>
            <a:latin typeface="Times New Roman" pitchFamily="18" charset="0"/>
            <a:cs typeface="Times New Roman" pitchFamily="18" charset="0"/>
          </a:endParaRPr>
        </a:p>
      </dgm:t>
    </dgm:pt>
    <dgm:pt modelId="{C1489989-17F0-4DAB-A32E-49BC81C7C1B9}" type="sibTrans" cxnId="{4EC2746D-47C7-4901-B3EE-0B112B41EF40}">
      <dgm:prSet/>
      <dgm:spPr/>
      <dgm:t>
        <a:bodyPr/>
        <a:lstStyle/>
        <a:p>
          <a:endParaRPr lang="en-US" sz="2400">
            <a:solidFill>
              <a:schemeClr val="tx1"/>
            </a:solidFill>
            <a:latin typeface="Times New Roman" pitchFamily="18" charset="0"/>
            <a:cs typeface="Times New Roman" pitchFamily="18" charset="0"/>
          </a:endParaRPr>
        </a:p>
      </dgm:t>
    </dgm:pt>
    <dgm:pt modelId="{B5300BB6-46AB-4F03-8D3B-63319BD0C547}">
      <dgm:prSet phldrT="[Text]" custT="1"/>
      <dgm:spPr/>
      <dgm:t>
        <a:bodyPr/>
        <a:lstStyle/>
        <a:p>
          <a:r>
            <a:rPr lang="en-US" sz="2000" smtClean="0">
              <a:solidFill>
                <a:schemeClr val="tx1"/>
              </a:solidFill>
              <a:latin typeface="Times New Roman" pitchFamily="18" charset="0"/>
              <a:cs typeface="Times New Roman" pitchFamily="18" charset="0"/>
            </a:rPr>
            <a:t>Cải cách toàn diện, trọng tâm cải cách hành chính.</a:t>
          </a:r>
          <a:endParaRPr lang="en-US" sz="2000">
            <a:solidFill>
              <a:schemeClr val="tx1"/>
            </a:solidFill>
            <a:latin typeface="Times New Roman" pitchFamily="18" charset="0"/>
            <a:cs typeface="Times New Roman" pitchFamily="18" charset="0"/>
          </a:endParaRPr>
        </a:p>
      </dgm:t>
    </dgm:pt>
    <dgm:pt modelId="{3847B1DE-5776-4EE2-AF45-F55E20CC4CB2}" type="parTrans" cxnId="{3677C60D-45CC-4CDB-A472-D99DD0895666}">
      <dgm:prSet custT="1"/>
      <dgm:spPr/>
      <dgm:t>
        <a:bodyPr/>
        <a:lstStyle/>
        <a:p>
          <a:endParaRPr lang="en-US" sz="2400">
            <a:solidFill>
              <a:schemeClr val="tx1"/>
            </a:solidFill>
            <a:latin typeface="Times New Roman" pitchFamily="18" charset="0"/>
            <a:cs typeface="Times New Roman" pitchFamily="18" charset="0"/>
          </a:endParaRPr>
        </a:p>
      </dgm:t>
    </dgm:pt>
    <dgm:pt modelId="{89AFDCD6-25C5-44A0-80CE-77B7EE04A41F}" type="sibTrans" cxnId="{3677C60D-45CC-4CDB-A472-D99DD0895666}">
      <dgm:prSet/>
      <dgm:spPr/>
      <dgm:t>
        <a:bodyPr/>
        <a:lstStyle/>
        <a:p>
          <a:endParaRPr lang="en-US" sz="2400">
            <a:solidFill>
              <a:schemeClr val="tx1"/>
            </a:solidFill>
            <a:latin typeface="Times New Roman" pitchFamily="18" charset="0"/>
            <a:cs typeface="Times New Roman" pitchFamily="18" charset="0"/>
          </a:endParaRPr>
        </a:p>
      </dgm:t>
    </dgm:pt>
    <dgm:pt modelId="{58DBFF1D-18F4-4AF7-9252-C4BF5A8DF567}">
      <dgm:prSet phldrT="[Text]" custT="1"/>
      <dgm:spPr/>
      <dgm:t>
        <a:bodyPr/>
        <a:lstStyle/>
        <a:p>
          <a:r>
            <a:rPr lang="en-US" sz="2000" smtClean="0">
              <a:solidFill>
                <a:schemeClr val="tx1"/>
              </a:solidFill>
              <a:latin typeface="Times New Roman" pitchFamily="18" charset="0"/>
              <a:cs typeface="Times New Roman" pitchFamily="18" charset="0"/>
            </a:rPr>
            <a:t>Tính thực tiễn cao, phù hợp thực tế Đại Việt</a:t>
          </a:r>
          <a:endParaRPr lang="en-US" sz="2000">
            <a:solidFill>
              <a:schemeClr val="tx1"/>
            </a:solidFill>
            <a:latin typeface="Times New Roman" pitchFamily="18" charset="0"/>
            <a:cs typeface="Times New Roman" pitchFamily="18" charset="0"/>
          </a:endParaRPr>
        </a:p>
      </dgm:t>
    </dgm:pt>
    <dgm:pt modelId="{468A7711-D412-42FF-AA83-4B639AE57AE0}" type="parTrans" cxnId="{2BDC6C7A-59BF-45C7-944B-6A995DFE428C}">
      <dgm:prSet custT="1"/>
      <dgm:spPr/>
      <dgm:t>
        <a:bodyPr/>
        <a:lstStyle/>
        <a:p>
          <a:endParaRPr lang="en-US" sz="2400">
            <a:solidFill>
              <a:schemeClr val="tx1"/>
            </a:solidFill>
            <a:latin typeface="Times New Roman" pitchFamily="18" charset="0"/>
            <a:cs typeface="Times New Roman" pitchFamily="18" charset="0"/>
          </a:endParaRPr>
        </a:p>
      </dgm:t>
    </dgm:pt>
    <dgm:pt modelId="{BDDBDE00-55D9-4495-AF68-65FEB12388F0}" type="sibTrans" cxnId="{2BDC6C7A-59BF-45C7-944B-6A995DFE428C}">
      <dgm:prSet/>
      <dgm:spPr/>
      <dgm:t>
        <a:bodyPr/>
        <a:lstStyle/>
        <a:p>
          <a:endParaRPr lang="en-US" sz="2400">
            <a:solidFill>
              <a:schemeClr val="tx1"/>
            </a:solidFill>
            <a:latin typeface="Times New Roman" pitchFamily="18" charset="0"/>
            <a:cs typeface="Times New Roman" pitchFamily="18" charset="0"/>
          </a:endParaRPr>
        </a:p>
      </dgm:t>
    </dgm:pt>
    <dgm:pt modelId="{0FCAE19F-90AB-47FA-B7AD-C43BC330C5D0}">
      <dgm:prSet phldrT="[Text]" custT="1"/>
      <dgm:spPr/>
      <dgm:t>
        <a:bodyPr/>
        <a:lstStyle/>
        <a:p>
          <a:r>
            <a:rPr lang="en-US" sz="2000" smtClean="0">
              <a:solidFill>
                <a:schemeClr val="tx1"/>
              </a:solidFill>
              <a:latin typeface="Times New Roman" pitchFamily="18" charset="0"/>
              <a:cs typeface="Times New Roman" pitchFamily="18" charset="0"/>
            </a:rPr>
            <a:t>Đáp ứng nguyện vọng của đại bộ phận nhân dân.</a:t>
          </a:r>
          <a:endParaRPr lang="en-US" sz="2000">
            <a:solidFill>
              <a:schemeClr val="tx1"/>
            </a:solidFill>
            <a:latin typeface="Times New Roman" pitchFamily="18" charset="0"/>
            <a:cs typeface="Times New Roman" pitchFamily="18" charset="0"/>
          </a:endParaRPr>
        </a:p>
      </dgm:t>
    </dgm:pt>
    <dgm:pt modelId="{A4401F62-02BA-4AAF-B2B6-90A356508736}" type="parTrans" cxnId="{5D1F3531-A78C-4924-A6C8-89939E430656}">
      <dgm:prSet custT="1"/>
      <dgm:spPr/>
      <dgm:t>
        <a:bodyPr/>
        <a:lstStyle/>
        <a:p>
          <a:endParaRPr lang="en-US" sz="2400">
            <a:solidFill>
              <a:schemeClr val="tx1"/>
            </a:solidFill>
            <a:latin typeface="Times New Roman" pitchFamily="18" charset="0"/>
            <a:cs typeface="Times New Roman" pitchFamily="18" charset="0"/>
          </a:endParaRPr>
        </a:p>
      </dgm:t>
    </dgm:pt>
    <dgm:pt modelId="{6D6AD217-B05F-40FB-9332-710BC787C534}" type="sibTrans" cxnId="{5D1F3531-A78C-4924-A6C8-89939E430656}">
      <dgm:prSet/>
      <dgm:spPr/>
      <dgm:t>
        <a:bodyPr/>
        <a:lstStyle/>
        <a:p>
          <a:endParaRPr lang="en-US" sz="2400">
            <a:solidFill>
              <a:schemeClr val="tx1"/>
            </a:solidFill>
            <a:latin typeface="Times New Roman" pitchFamily="18" charset="0"/>
            <a:cs typeface="Times New Roman" pitchFamily="18" charset="0"/>
          </a:endParaRPr>
        </a:p>
      </dgm:t>
    </dgm:pt>
    <dgm:pt modelId="{884F8DC7-B6DC-4792-9072-76DF6861E7F0}">
      <dgm:prSet phldrT="[Text]" custT="1"/>
      <dgm:spPr/>
      <dgm:t>
        <a:bodyPr/>
        <a:lstStyle/>
        <a:p>
          <a:r>
            <a:rPr lang="en-US" sz="2000" smtClean="0">
              <a:solidFill>
                <a:schemeClr val="tx1"/>
              </a:solidFill>
              <a:latin typeface="Times New Roman" pitchFamily="18" charset="0"/>
              <a:cs typeface="Times New Roman" pitchFamily="18" charset="0"/>
            </a:rPr>
            <a:t>Đưa Đại Việt trở thành quốc gia hùng mạnh, nhà Minh không dám xâm lược.</a:t>
          </a:r>
          <a:endParaRPr lang="en-US" sz="2000">
            <a:solidFill>
              <a:schemeClr val="tx1"/>
            </a:solidFill>
            <a:latin typeface="Times New Roman" pitchFamily="18" charset="0"/>
            <a:cs typeface="Times New Roman" pitchFamily="18" charset="0"/>
          </a:endParaRPr>
        </a:p>
      </dgm:t>
    </dgm:pt>
    <dgm:pt modelId="{AA6D44AE-F6E9-41E7-9D1F-FC1D5788FBA0}" type="parTrans" cxnId="{0E9AF1EA-3E7B-4D7E-8B1B-BB14AFFA2827}">
      <dgm:prSet custT="1"/>
      <dgm:spPr/>
      <dgm:t>
        <a:bodyPr/>
        <a:lstStyle/>
        <a:p>
          <a:endParaRPr lang="en-US" sz="2400">
            <a:solidFill>
              <a:schemeClr val="tx1"/>
            </a:solidFill>
            <a:latin typeface="Times New Roman" pitchFamily="18" charset="0"/>
            <a:cs typeface="Times New Roman" pitchFamily="18" charset="0"/>
          </a:endParaRPr>
        </a:p>
      </dgm:t>
    </dgm:pt>
    <dgm:pt modelId="{1C8890CB-34CA-4363-8473-2D858D237595}" type="sibTrans" cxnId="{0E9AF1EA-3E7B-4D7E-8B1B-BB14AFFA2827}">
      <dgm:prSet/>
      <dgm:spPr/>
      <dgm:t>
        <a:bodyPr/>
        <a:lstStyle/>
        <a:p>
          <a:endParaRPr lang="en-US" sz="2400">
            <a:solidFill>
              <a:schemeClr val="tx1"/>
            </a:solidFill>
            <a:latin typeface="Times New Roman" pitchFamily="18" charset="0"/>
            <a:cs typeface="Times New Roman" pitchFamily="18" charset="0"/>
          </a:endParaRPr>
        </a:p>
      </dgm:t>
    </dgm:pt>
    <dgm:pt modelId="{FB19076D-9210-41F5-97D9-9B6AB38034DA}" type="pres">
      <dgm:prSet presAssocID="{E69635F5-883C-4FD9-8185-F67269CD4191}" presName="Name0" presStyleCnt="0">
        <dgm:presLayoutVars>
          <dgm:chMax val="1"/>
          <dgm:dir/>
          <dgm:animLvl val="ctr"/>
          <dgm:resizeHandles val="exact"/>
        </dgm:presLayoutVars>
      </dgm:prSet>
      <dgm:spPr/>
      <dgm:t>
        <a:bodyPr/>
        <a:lstStyle/>
        <a:p>
          <a:endParaRPr lang="en-US"/>
        </a:p>
      </dgm:t>
    </dgm:pt>
    <dgm:pt modelId="{41E2009B-7608-4FED-B7F4-81AD4E19425D}" type="pres">
      <dgm:prSet presAssocID="{34DBFB62-7D06-4132-9A15-FD2B67DEA63A}" presName="centerShape" presStyleLbl="node0" presStyleIdx="0" presStyleCnt="1" custScaleX="120965" custScaleY="97507"/>
      <dgm:spPr/>
      <dgm:t>
        <a:bodyPr/>
        <a:lstStyle/>
        <a:p>
          <a:endParaRPr lang="en-US"/>
        </a:p>
      </dgm:t>
    </dgm:pt>
    <dgm:pt modelId="{01447FCF-87D5-4220-B082-A508E56AA8EF}" type="pres">
      <dgm:prSet presAssocID="{3847B1DE-5776-4EE2-AF45-F55E20CC4CB2}" presName="parTrans" presStyleLbl="sibTrans2D1" presStyleIdx="0" presStyleCnt="4"/>
      <dgm:spPr/>
      <dgm:t>
        <a:bodyPr/>
        <a:lstStyle/>
        <a:p>
          <a:endParaRPr lang="en-US"/>
        </a:p>
      </dgm:t>
    </dgm:pt>
    <dgm:pt modelId="{410A6210-CE2D-4591-907F-940D4D0192AD}" type="pres">
      <dgm:prSet presAssocID="{3847B1DE-5776-4EE2-AF45-F55E20CC4CB2}" presName="connectorText" presStyleLbl="sibTrans2D1" presStyleIdx="0" presStyleCnt="4"/>
      <dgm:spPr/>
      <dgm:t>
        <a:bodyPr/>
        <a:lstStyle/>
        <a:p>
          <a:endParaRPr lang="en-US"/>
        </a:p>
      </dgm:t>
    </dgm:pt>
    <dgm:pt modelId="{E2F532A7-3BC8-47A0-A7EF-9CEB2E428168}" type="pres">
      <dgm:prSet presAssocID="{B5300BB6-46AB-4F03-8D3B-63319BD0C547}" presName="node" presStyleLbl="node1" presStyleIdx="0" presStyleCnt="4" custScaleX="151137">
        <dgm:presLayoutVars>
          <dgm:bulletEnabled val="1"/>
        </dgm:presLayoutVars>
      </dgm:prSet>
      <dgm:spPr/>
      <dgm:t>
        <a:bodyPr/>
        <a:lstStyle/>
        <a:p>
          <a:endParaRPr lang="en-US"/>
        </a:p>
      </dgm:t>
    </dgm:pt>
    <dgm:pt modelId="{3DCA48BC-769B-43B1-8B06-0D2FCBB24D61}" type="pres">
      <dgm:prSet presAssocID="{468A7711-D412-42FF-AA83-4B639AE57AE0}" presName="parTrans" presStyleLbl="sibTrans2D1" presStyleIdx="1" presStyleCnt="4"/>
      <dgm:spPr/>
      <dgm:t>
        <a:bodyPr/>
        <a:lstStyle/>
        <a:p>
          <a:endParaRPr lang="en-US"/>
        </a:p>
      </dgm:t>
    </dgm:pt>
    <dgm:pt modelId="{786A7D82-73BD-4739-A28E-049D23C4CD83}" type="pres">
      <dgm:prSet presAssocID="{468A7711-D412-42FF-AA83-4B639AE57AE0}" presName="connectorText" presStyleLbl="sibTrans2D1" presStyleIdx="1" presStyleCnt="4"/>
      <dgm:spPr/>
      <dgm:t>
        <a:bodyPr/>
        <a:lstStyle/>
        <a:p>
          <a:endParaRPr lang="en-US"/>
        </a:p>
      </dgm:t>
    </dgm:pt>
    <dgm:pt modelId="{7334A8DC-BC4A-4D50-8F56-1BB2DA1D520E}" type="pres">
      <dgm:prSet presAssocID="{58DBFF1D-18F4-4AF7-9252-C4BF5A8DF567}" presName="node" presStyleLbl="node1" presStyleIdx="1" presStyleCnt="4" custScaleX="156665" custRadScaleRad="109816">
        <dgm:presLayoutVars>
          <dgm:bulletEnabled val="1"/>
        </dgm:presLayoutVars>
      </dgm:prSet>
      <dgm:spPr/>
      <dgm:t>
        <a:bodyPr/>
        <a:lstStyle/>
        <a:p>
          <a:endParaRPr lang="en-US"/>
        </a:p>
      </dgm:t>
    </dgm:pt>
    <dgm:pt modelId="{CF1D8EBB-15C0-4903-9D0C-7A2C72A8D2B3}" type="pres">
      <dgm:prSet presAssocID="{A4401F62-02BA-4AAF-B2B6-90A356508736}" presName="parTrans" presStyleLbl="sibTrans2D1" presStyleIdx="2" presStyleCnt="4"/>
      <dgm:spPr/>
      <dgm:t>
        <a:bodyPr/>
        <a:lstStyle/>
        <a:p>
          <a:endParaRPr lang="en-US"/>
        </a:p>
      </dgm:t>
    </dgm:pt>
    <dgm:pt modelId="{BCD7AD51-9112-4BA2-AC11-95ADF92680CA}" type="pres">
      <dgm:prSet presAssocID="{A4401F62-02BA-4AAF-B2B6-90A356508736}" presName="connectorText" presStyleLbl="sibTrans2D1" presStyleIdx="2" presStyleCnt="4"/>
      <dgm:spPr/>
      <dgm:t>
        <a:bodyPr/>
        <a:lstStyle/>
        <a:p>
          <a:endParaRPr lang="en-US"/>
        </a:p>
      </dgm:t>
    </dgm:pt>
    <dgm:pt modelId="{28D28A5A-6711-46A3-8F68-4DEA4E8399B1}" type="pres">
      <dgm:prSet presAssocID="{0FCAE19F-90AB-47FA-B7AD-C43BC330C5D0}" presName="node" presStyleLbl="node1" presStyleIdx="2" presStyleCnt="4" custScaleX="151996">
        <dgm:presLayoutVars>
          <dgm:bulletEnabled val="1"/>
        </dgm:presLayoutVars>
      </dgm:prSet>
      <dgm:spPr/>
      <dgm:t>
        <a:bodyPr/>
        <a:lstStyle/>
        <a:p>
          <a:endParaRPr lang="en-US"/>
        </a:p>
      </dgm:t>
    </dgm:pt>
    <dgm:pt modelId="{D7672292-4462-44C2-B96E-2B49A48629D5}" type="pres">
      <dgm:prSet presAssocID="{AA6D44AE-F6E9-41E7-9D1F-FC1D5788FBA0}" presName="parTrans" presStyleLbl="sibTrans2D1" presStyleIdx="3" presStyleCnt="4"/>
      <dgm:spPr/>
      <dgm:t>
        <a:bodyPr/>
        <a:lstStyle/>
        <a:p>
          <a:endParaRPr lang="en-US"/>
        </a:p>
      </dgm:t>
    </dgm:pt>
    <dgm:pt modelId="{A189040D-7782-49CD-B4FF-D9CF54C41AFF}" type="pres">
      <dgm:prSet presAssocID="{AA6D44AE-F6E9-41E7-9D1F-FC1D5788FBA0}" presName="connectorText" presStyleLbl="sibTrans2D1" presStyleIdx="3" presStyleCnt="4"/>
      <dgm:spPr/>
      <dgm:t>
        <a:bodyPr/>
        <a:lstStyle/>
        <a:p>
          <a:endParaRPr lang="en-US"/>
        </a:p>
      </dgm:t>
    </dgm:pt>
    <dgm:pt modelId="{8C2BBE42-FE19-4383-9CD6-56071162446D}" type="pres">
      <dgm:prSet presAssocID="{884F8DC7-B6DC-4792-9072-76DF6861E7F0}" presName="node" presStyleLbl="node1" presStyleIdx="3" presStyleCnt="4" custScaleX="154947" custScaleY="117009" custRadScaleRad="109816">
        <dgm:presLayoutVars>
          <dgm:bulletEnabled val="1"/>
        </dgm:presLayoutVars>
      </dgm:prSet>
      <dgm:spPr/>
      <dgm:t>
        <a:bodyPr/>
        <a:lstStyle/>
        <a:p>
          <a:endParaRPr lang="en-US"/>
        </a:p>
      </dgm:t>
    </dgm:pt>
  </dgm:ptLst>
  <dgm:cxnLst>
    <dgm:cxn modelId="{724CBA22-980E-4166-9965-2DE4E8D1ADF1}" type="presOf" srcId="{AA6D44AE-F6E9-41E7-9D1F-FC1D5788FBA0}" destId="{A189040D-7782-49CD-B4FF-D9CF54C41AFF}" srcOrd="1" destOrd="0" presId="urn:microsoft.com/office/officeart/2005/8/layout/radial5"/>
    <dgm:cxn modelId="{DBF2CA9F-77E0-441B-8105-73D43380803D}" type="presOf" srcId="{3847B1DE-5776-4EE2-AF45-F55E20CC4CB2}" destId="{410A6210-CE2D-4591-907F-940D4D0192AD}" srcOrd="1" destOrd="0" presId="urn:microsoft.com/office/officeart/2005/8/layout/radial5"/>
    <dgm:cxn modelId="{2015A420-D561-4388-97A5-ABE2EAA28DDD}" type="presOf" srcId="{3847B1DE-5776-4EE2-AF45-F55E20CC4CB2}" destId="{01447FCF-87D5-4220-B082-A508E56AA8EF}" srcOrd="0" destOrd="0" presId="urn:microsoft.com/office/officeart/2005/8/layout/radial5"/>
    <dgm:cxn modelId="{3677C60D-45CC-4CDB-A472-D99DD0895666}" srcId="{34DBFB62-7D06-4132-9A15-FD2B67DEA63A}" destId="{B5300BB6-46AB-4F03-8D3B-63319BD0C547}" srcOrd="0" destOrd="0" parTransId="{3847B1DE-5776-4EE2-AF45-F55E20CC4CB2}" sibTransId="{89AFDCD6-25C5-44A0-80CE-77B7EE04A41F}"/>
    <dgm:cxn modelId="{2632169D-07E6-4D8C-A22D-8A6BADAB9A81}" type="presOf" srcId="{A4401F62-02BA-4AAF-B2B6-90A356508736}" destId="{BCD7AD51-9112-4BA2-AC11-95ADF92680CA}" srcOrd="1" destOrd="0" presId="urn:microsoft.com/office/officeart/2005/8/layout/radial5"/>
    <dgm:cxn modelId="{5D1F3531-A78C-4924-A6C8-89939E430656}" srcId="{34DBFB62-7D06-4132-9A15-FD2B67DEA63A}" destId="{0FCAE19F-90AB-47FA-B7AD-C43BC330C5D0}" srcOrd="2" destOrd="0" parTransId="{A4401F62-02BA-4AAF-B2B6-90A356508736}" sibTransId="{6D6AD217-B05F-40FB-9332-710BC787C534}"/>
    <dgm:cxn modelId="{2BDC6C7A-59BF-45C7-944B-6A995DFE428C}" srcId="{34DBFB62-7D06-4132-9A15-FD2B67DEA63A}" destId="{58DBFF1D-18F4-4AF7-9252-C4BF5A8DF567}" srcOrd="1" destOrd="0" parTransId="{468A7711-D412-42FF-AA83-4B639AE57AE0}" sibTransId="{BDDBDE00-55D9-4495-AF68-65FEB12388F0}"/>
    <dgm:cxn modelId="{A96528B4-69D1-4D6C-BAA0-A1DE23A7C36F}" type="presOf" srcId="{0FCAE19F-90AB-47FA-B7AD-C43BC330C5D0}" destId="{28D28A5A-6711-46A3-8F68-4DEA4E8399B1}" srcOrd="0" destOrd="0" presId="urn:microsoft.com/office/officeart/2005/8/layout/radial5"/>
    <dgm:cxn modelId="{C003A262-BC8F-4FA0-8AA6-94E946098E58}" type="presOf" srcId="{58DBFF1D-18F4-4AF7-9252-C4BF5A8DF567}" destId="{7334A8DC-BC4A-4D50-8F56-1BB2DA1D520E}" srcOrd="0" destOrd="0" presId="urn:microsoft.com/office/officeart/2005/8/layout/radial5"/>
    <dgm:cxn modelId="{E38B0E3E-ECDE-4549-8103-59CB12794C01}" type="presOf" srcId="{A4401F62-02BA-4AAF-B2B6-90A356508736}" destId="{CF1D8EBB-15C0-4903-9D0C-7A2C72A8D2B3}" srcOrd="0" destOrd="0" presId="urn:microsoft.com/office/officeart/2005/8/layout/radial5"/>
    <dgm:cxn modelId="{27A9F797-34DA-4A15-8567-312AAECB044A}" type="presOf" srcId="{AA6D44AE-F6E9-41E7-9D1F-FC1D5788FBA0}" destId="{D7672292-4462-44C2-B96E-2B49A48629D5}" srcOrd="0" destOrd="0" presId="urn:microsoft.com/office/officeart/2005/8/layout/radial5"/>
    <dgm:cxn modelId="{38B35289-DE07-4470-9313-78E04324A805}" type="presOf" srcId="{884F8DC7-B6DC-4792-9072-76DF6861E7F0}" destId="{8C2BBE42-FE19-4383-9CD6-56071162446D}" srcOrd="0" destOrd="0" presId="urn:microsoft.com/office/officeart/2005/8/layout/radial5"/>
    <dgm:cxn modelId="{24E22EEB-3558-413E-ABBF-DE1B2428B1DA}" type="presOf" srcId="{468A7711-D412-42FF-AA83-4B639AE57AE0}" destId="{3DCA48BC-769B-43B1-8B06-0D2FCBB24D61}" srcOrd="0" destOrd="0" presId="urn:microsoft.com/office/officeart/2005/8/layout/radial5"/>
    <dgm:cxn modelId="{071D66AD-42EA-446D-83FE-570A24DDFDE8}" type="presOf" srcId="{468A7711-D412-42FF-AA83-4B639AE57AE0}" destId="{786A7D82-73BD-4739-A28E-049D23C4CD83}" srcOrd="1" destOrd="0" presId="urn:microsoft.com/office/officeart/2005/8/layout/radial5"/>
    <dgm:cxn modelId="{4EC2746D-47C7-4901-B3EE-0B112B41EF40}" srcId="{E69635F5-883C-4FD9-8185-F67269CD4191}" destId="{34DBFB62-7D06-4132-9A15-FD2B67DEA63A}" srcOrd="0" destOrd="0" parTransId="{8D7E1264-164E-4A75-A6F4-87F7D928216F}" sibTransId="{C1489989-17F0-4DAB-A32E-49BC81C7C1B9}"/>
    <dgm:cxn modelId="{4D580D69-3C32-4C5A-813C-0BCBF33B8FB8}" type="presOf" srcId="{34DBFB62-7D06-4132-9A15-FD2B67DEA63A}" destId="{41E2009B-7608-4FED-B7F4-81AD4E19425D}" srcOrd="0" destOrd="0" presId="urn:microsoft.com/office/officeart/2005/8/layout/radial5"/>
    <dgm:cxn modelId="{88A29E0C-2239-48FC-A6C2-4010A62C81D5}" type="presOf" srcId="{E69635F5-883C-4FD9-8185-F67269CD4191}" destId="{FB19076D-9210-41F5-97D9-9B6AB38034DA}" srcOrd="0" destOrd="0" presId="urn:microsoft.com/office/officeart/2005/8/layout/radial5"/>
    <dgm:cxn modelId="{857BC535-0907-40FC-A99D-CB3F4F358338}" type="presOf" srcId="{B5300BB6-46AB-4F03-8D3B-63319BD0C547}" destId="{E2F532A7-3BC8-47A0-A7EF-9CEB2E428168}" srcOrd="0" destOrd="0" presId="urn:microsoft.com/office/officeart/2005/8/layout/radial5"/>
    <dgm:cxn modelId="{0E9AF1EA-3E7B-4D7E-8B1B-BB14AFFA2827}" srcId="{34DBFB62-7D06-4132-9A15-FD2B67DEA63A}" destId="{884F8DC7-B6DC-4792-9072-76DF6861E7F0}" srcOrd="3" destOrd="0" parTransId="{AA6D44AE-F6E9-41E7-9D1F-FC1D5788FBA0}" sibTransId="{1C8890CB-34CA-4363-8473-2D858D237595}"/>
    <dgm:cxn modelId="{EFC4FD57-44A2-4D1B-A116-622E5C8DD903}" type="presParOf" srcId="{FB19076D-9210-41F5-97D9-9B6AB38034DA}" destId="{41E2009B-7608-4FED-B7F4-81AD4E19425D}" srcOrd="0" destOrd="0" presId="urn:microsoft.com/office/officeart/2005/8/layout/radial5"/>
    <dgm:cxn modelId="{31BFBCCE-4A0B-49CC-8B24-0F911F9CB4BB}" type="presParOf" srcId="{FB19076D-9210-41F5-97D9-9B6AB38034DA}" destId="{01447FCF-87D5-4220-B082-A508E56AA8EF}" srcOrd="1" destOrd="0" presId="urn:microsoft.com/office/officeart/2005/8/layout/radial5"/>
    <dgm:cxn modelId="{15DA7BCF-93A0-432A-91AF-E7A187F17E7C}" type="presParOf" srcId="{01447FCF-87D5-4220-B082-A508E56AA8EF}" destId="{410A6210-CE2D-4591-907F-940D4D0192AD}" srcOrd="0" destOrd="0" presId="urn:microsoft.com/office/officeart/2005/8/layout/radial5"/>
    <dgm:cxn modelId="{EBDABF26-4D23-460D-B970-74ABEFAD2B10}" type="presParOf" srcId="{FB19076D-9210-41F5-97D9-9B6AB38034DA}" destId="{E2F532A7-3BC8-47A0-A7EF-9CEB2E428168}" srcOrd="2" destOrd="0" presId="urn:microsoft.com/office/officeart/2005/8/layout/radial5"/>
    <dgm:cxn modelId="{4192E8FC-6657-4CA5-AE7A-E55E80CE516C}" type="presParOf" srcId="{FB19076D-9210-41F5-97D9-9B6AB38034DA}" destId="{3DCA48BC-769B-43B1-8B06-0D2FCBB24D61}" srcOrd="3" destOrd="0" presId="urn:microsoft.com/office/officeart/2005/8/layout/radial5"/>
    <dgm:cxn modelId="{44A922EE-D0BD-46A8-9F92-8F8CD2AEF194}" type="presParOf" srcId="{3DCA48BC-769B-43B1-8B06-0D2FCBB24D61}" destId="{786A7D82-73BD-4739-A28E-049D23C4CD83}" srcOrd="0" destOrd="0" presId="urn:microsoft.com/office/officeart/2005/8/layout/radial5"/>
    <dgm:cxn modelId="{0001F791-F10A-404B-9232-4CAA0912CAAF}" type="presParOf" srcId="{FB19076D-9210-41F5-97D9-9B6AB38034DA}" destId="{7334A8DC-BC4A-4D50-8F56-1BB2DA1D520E}" srcOrd="4" destOrd="0" presId="urn:microsoft.com/office/officeart/2005/8/layout/radial5"/>
    <dgm:cxn modelId="{9458E594-1CA5-402B-9041-678C90766F5E}" type="presParOf" srcId="{FB19076D-9210-41F5-97D9-9B6AB38034DA}" destId="{CF1D8EBB-15C0-4903-9D0C-7A2C72A8D2B3}" srcOrd="5" destOrd="0" presId="urn:microsoft.com/office/officeart/2005/8/layout/radial5"/>
    <dgm:cxn modelId="{BCF4E509-AAA6-4F82-8D93-E3A24E9B3E36}" type="presParOf" srcId="{CF1D8EBB-15C0-4903-9D0C-7A2C72A8D2B3}" destId="{BCD7AD51-9112-4BA2-AC11-95ADF92680CA}" srcOrd="0" destOrd="0" presId="urn:microsoft.com/office/officeart/2005/8/layout/radial5"/>
    <dgm:cxn modelId="{B4E08961-7986-4B06-9F61-AC77883670FF}" type="presParOf" srcId="{FB19076D-9210-41F5-97D9-9B6AB38034DA}" destId="{28D28A5A-6711-46A3-8F68-4DEA4E8399B1}" srcOrd="6" destOrd="0" presId="urn:microsoft.com/office/officeart/2005/8/layout/radial5"/>
    <dgm:cxn modelId="{8583B7D5-0D15-4D0F-A00E-DC711D13BED2}" type="presParOf" srcId="{FB19076D-9210-41F5-97D9-9B6AB38034DA}" destId="{D7672292-4462-44C2-B96E-2B49A48629D5}" srcOrd="7" destOrd="0" presId="urn:microsoft.com/office/officeart/2005/8/layout/radial5"/>
    <dgm:cxn modelId="{F70653F6-EFE7-44EA-92B4-776B87E0FC25}" type="presParOf" srcId="{D7672292-4462-44C2-B96E-2B49A48629D5}" destId="{A189040D-7782-49CD-B4FF-D9CF54C41AFF}" srcOrd="0" destOrd="0" presId="urn:microsoft.com/office/officeart/2005/8/layout/radial5"/>
    <dgm:cxn modelId="{8FDCB910-AFF0-4E5A-9DE4-F36CC66F2829}" type="presParOf" srcId="{FB19076D-9210-41F5-97D9-9B6AB38034DA}" destId="{8C2BBE42-FE19-4383-9CD6-56071162446D}"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E2009B-7608-4FED-B7F4-81AD4E19425D}">
      <dsp:nvSpPr>
        <dsp:cNvPr id="0" name=""/>
        <dsp:cNvSpPr/>
      </dsp:nvSpPr>
      <dsp:spPr>
        <a:xfrm>
          <a:off x="3581872" y="2209804"/>
          <a:ext cx="1890629" cy="1523991"/>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smtClean="0">
              <a:solidFill>
                <a:schemeClr val="tx1"/>
              </a:solidFill>
              <a:latin typeface="Times New Roman" pitchFamily="18" charset="0"/>
              <a:cs typeface="Times New Roman" pitchFamily="18" charset="0"/>
            </a:rPr>
            <a:t>ĐÁNH GIÁ</a:t>
          </a:r>
          <a:endParaRPr lang="en-US" sz="2400" kern="1200">
            <a:solidFill>
              <a:schemeClr val="tx1"/>
            </a:solidFill>
            <a:latin typeface="Times New Roman" pitchFamily="18" charset="0"/>
            <a:cs typeface="Times New Roman" pitchFamily="18" charset="0"/>
          </a:endParaRPr>
        </a:p>
      </dsp:txBody>
      <dsp:txXfrm>
        <a:off x="3858748" y="2432987"/>
        <a:ext cx="1336877" cy="1077625"/>
      </dsp:txXfrm>
    </dsp:sp>
    <dsp:sp modelId="{01447FCF-87D5-4220-B082-A508E56AA8EF}">
      <dsp:nvSpPr>
        <dsp:cNvPr id="0" name=""/>
        <dsp:cNvSpPr/>
      </dsp:nvSpPr>
      <dsp:spPr>
        <a:xfrm rot="16200000">
          <a:off x="4356597" y="1631890"/>
          <a:ext cx="341179" cy="53140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solidFill>
              <a:schemeClr val="tx1"/>
            </a:solidFill>
            <a:latin typeface="Times New Roman" pitchFamily="18" charset="0"/>
            <a:cs typeface="Times New Roman" pitchFamily="18" charset="0"/>
          </a:endParaRPr>
        </a:p>
      </dsp:txBody>
      <dsp:txXfrm>
        <a:off x="4407774" y="1789348"/>
        <a:ext cx="238825" cy="318842"/>
      </dsp:txXfrm>
    </dsp:sp>
    <dsp:sp modelId="{E2F532A7-3BC8-47A0-A7EF-9CEB2E428168}">
      <dsp:nvSpPr>
        <dsp:cNvPr id="0" name=""/>
        <dsp:cNvSpPr/>
      </dsp:nvSpPr>
      <dsp:spPr>
        <a:xfrm>
          <a:off x="3346084" y="3114"/>
          <a:ext cx="2362204" cy="1562955"/>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smtClean="0">
              <a:solidFill>
                <a:schemeClr val="tx1"/>
              </a:solidFill>
              <a:latin typeface="Times New Roman" pitchFamily="18" charset="0"/>
              <a:cs typeface="Times New Roman" pitchFamily="18" charset="0"/>
            </a:rPr>
            <a:t>Cải cách toàn diện, trọng tâm cải cách hành chính.</a:t>
          </a:r>
          <a:endParaRPr lang="en-US" sz="2000" kern="1200">
            <a:solidFill>
              <a:schemeClr val="tx1"/>
            </a:solidFill>
            <a:latin typeface="Times New Roman" pitchFamily="18" charset="0"/>
            <a:cs typeface="Times New Roman" pitchFamily="18" charset="0"/>
          </a:endParaRPr>
        </a:p>
      </dsp:txBody>
      <dsp:txXfrm>
        <a:off x="3692021" y="232003"/>
        <a:ext cx="1670330" cy="1105177"/>
      </dsp:txXfrm>
    </dsp:sp>
    <dsp:sp modelId="{3DCA48BC-769B-43B1-8B06-0D2FCBB24D61}">
      <dsp:nvSpPr>
        <dsp:cNvPr id="0" name=""/>
        <dsp:cNvSpPr/>
      </dsp:nvSpPr>
      <dsp:spPr>
        <a:xfrm>
          <a:off x="5523605" y="2706097"/>
          <a:ext cx="123112" cy="531404"/>
        </a:xfrm>
        <a:prstGeom prst="rightArrow">
          <a:avLst>
            <a:gd name="adj1" fmla="val 60000"/>
            <a:gd name="adj2" fmla="val 50000"/>
          </a:avLst>
        </a:prstGeom>
        <a:solidFill>
          <a:schemeClr val="accent4">
            <a:hueOff val="-2757287"/>
            <a:satOff val="15482"/>
            <a:lumOff val="-71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solidFill>
              <a:schemeClr val="tx1"/>
            </a:solidFill>
            <a:latin typeface="Times New Roman" pitchFamily="18" charset="0"/>
            <a:cs typeface="Times New Roman" pitchFamily="18" charset="0"/>
          </a:endParaRPr>
        </a:p>
      </dsp:txBody>
      <dsp:txXfrm>
        <a:off x="5523605" y="2812378"/>
        <a:ext cx="86178" cy="318842"/>
      </dsp:txXfrm>
    </dsp:sp>
    <dsp:sp modelId="{7334A8DC-BC4A-4D50-8F56-1BB2DA1D520E}">
      <dsp:nvSpPr>
        <dsp:cNvPr id="0" name=""/>
        <dsp:cNvSpPr/>
      </dsp:nvSpPr>
      <dsp:spPr>
        <a:xfrm>
          <a:off x="5704789" y="2190322"/>
          <a:ext cx="2448604" cy="1562955"/>
        </a:xfrm>
        <a:prstGeom prst="ellipse">
          <a:avLst/>
        </a:prstGeom>
        <a:solidFill>
          <a:schemeClr val="accent4">
            <a:hueOff val="-2757287"/>
            <a:satOff val="15482"/>
            <a:lumOff val="-7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smtClean="0">
              <a:solidFill>
                <a:schemeClr val="tx1"/>
              </a:solidFill>
              <a:latin typeface="Times New Roman" pitchFamily="18" charset="0"/>
              <a:cs typeface="Times New Roman" pitchFamily="18" charset="0"/>
            </a:rPr>
            <a:t>Tính thực tiễn cao, phù hợp thực tế Đại Việt</a:t>
          </a:r>
          <a:endParaRPr lang="en-US" sz="2000" kern="1200">
            <a:solidFill>
              <a:schemeClr val="tx1"/>
            </a:solidFill>
            <a:latin typeface="Times New Roman" pitchFamily="18" charset="0"/>
            <a:cs typeface="Times New Roman" pitchFamily="18" charset="0"/>
          </a:endParaRPr>
        </a:p>
      </dsp:txBody>
      <dsp:txXfrm>
        <a:off x="6063379" y="2419211"/>
        <a:ext cx="1731424" cy="1105177"/>
      </dsp:txXfrm>
    </dsp:sp>
    <dsp:sp modelId="{CF1D8EBB-15C0-4903-9D0C-7A2C72A8D2B3}">
      <dsp:nvSpPr>
        <dsp:cNvPr id="0" name=""/>
        <dsp:cNvSpPr/>
      </dsp:nvSpPr>
      <dsp:spPr>
        <a:xfrm rot="5400000">
          <a:off x="4356597" y="3780304"/>
          <a:ext cx="341179" cy="531404"/>
        </a:xfrm>
        <a:prstGeom prst="rightArrow">
          <a:avLst>
            <a:gd name="adj1" fmla="val 60000"/>
            <a:gd name="adj2" fmla="val 50000"/>
          </a:avLst>
        </a:prstGeom>
        <a:solidFill>
          <a:schemeClr val="accent4">
            <a:hueOff val="-5514574"/>
            <a:satOff val="30963"/>
            <a:lumOff val="-143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solidFill>
              <a:schemeClr val="tx1"/>
            </a:solidFill>
            <a:latin typeface="Times New Roman" pitchFamily="18" charset="0"/>
            <a:cs typeface="Times New Roman" pitchFamily="18" charset="0"/>
          </a:endParaRPr>
        </a:p>
      </dsp:txBody>
      <dsp:txXfrm>
        <a:off x="4407774" y="3835408"/>
        <a:ext cx="238825" cy="318842"/>
      </dsp:txXfrm>
    </dsp:sp>
    <dsp:sp modelId="{28D28A5A-6711-46A3-8F68-4DEA4E8399B1}">
      <dsp:nvSpPr>
        <dsp:cNvPr id="0" name=""/>
        <dsp:cNvSpPr/>
      </dsp:nvSpPr>
      <dsp:spPr>
        <a:xfrm>
          <a:off x="3339371" y="4377530"/>
          <a:ext cx="2375630" cy="1562955"/>
        </a:xfrm>
        <a:prstGeom prst="ellipse">
          <a:avLst/>
        </a:prstGeom>
        <a:solidFill>
          <a:schemeClr val="accent4">
            <a:hueOff val="-5514574"/>
            <a:satOff val="30963"/>
            <a:lumOff val="-143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smtClean="0">
              <a:solidFill>
                <a:schemeClr val="tx1"/>
              </a:solidFill>
              <a:latin typeface="Times New Roman" pitchFamily="18" charset="0"/>
              <a:cs typeface="Times New Roman" pitchFamily="18" charset="0"/>
            </a:rPr>
            <a:t>Đáp ứng nguyện vọng của đại bộ phận nhân dân.</a:t>
          </a:r>
          <a:endParaRPr lang="en-US" sz="2000" kern="1200">
            <a:solidFill>
              <a:schemeClr val="tx1"/>
            </a:solidFill>
            <a:latin typeface="Times New Roman" pitchFamily="18" charset="0"/>
            <a:cs typeface="Times New Roman" pitchFamily="18" charset="0"/>
          </a:endParaRPr>
        </a:p>
      </dsp:txBody>
      <dsp:txXfrm>
        <a:off x="3687274" y="4606419"/>
        <a:ext cx="1679824" cy="1105177"/>
      </dsp:txXfrm>
    </dsp:sp>
    <dsp:sp modelId="{D7672292-4462-44C2-B96E-2B49A48629D5}">
      <dsp:nvSpPr>
        <dsp:cNvPr id="0" name=""/>
        <dsp:cNvSpPr/>
      </dsp:nvSpPr>
      <dsp:spPr>
        <a:xfrm rot="10800000">
          <a:off x="3397587" y="2706097"/>
          <a:ext cx="130227" cy="531404"/>
        </a:xfrm>
        <a:prstGeom prst="rightArrow">
          <a:avLst>
            <a:gd name="adj1" fmla="val 60000"/>
            <a:gd name="adj2" fmla="val 50000"/>
          </a:avLst>
        </a:prstGeom>
        <a:solidFill>
          <a:schemeClr val="accent4">
            <a:hueOff val="-8271860"/>
            <a:satOff val="46445"/>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solidFill>
              <a:schemeClr val="tx1"/>
            </a:solidFill>
            <a:latin typeface="Times New Roman" pitchFamily="18" charset="0"/>
            <a:cs typeface="Times New Roman" pitchFamily="18" charset="0"/>
          </a:endParaRPr>
        </a:p>
      </dsp:txBody>
      <dsp:txXfrm rot="10800000">
        <a:off x="3436655" y="2812378"/>
        <a:ext cx="91159" cy="318842"/>
      </dsp:txXfrm>
    </dsp:sp>
    <dsp:sp modelId="{8C2BBE42-FE19-4383-9CD6-56071162446D}">
      <dsp:nvSpPr>
        <dsp:cNvPr id="0" name=""/>
        <dsp:cNvSpPr/>
      </dsp:nvSpPr>
      <dsp:spPr>
        <a:xfrm>
          <a:off x="914406" y="2057400"/>
          <a:ext cx="2421753" cy="1828798"/>
        </a:xfrm>
        <a:prstGeom prst="ellipse">
          <a:avLst/>
        </a:prstGeom>
        <a:solidFill>
          <a:schemeClr val="accent4">
            <a:hueOff val="-8271860"/>
            <a:satOff val="46445"/>
            <a:lumOff val="-215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smtClean="0">
              <a:solidFill>
                <a:schemeClr val="tx1"/>
              </a:solidFill>
              <a:latin typeface="Times New Roman" pitchFamily="18" charset="0"/>
              <a:cs typeface="Times New Roman" pitchFamily="18" charset="0"/>
            </a:rPr>
            <a:t>Đưa Đại Việt trở thành quốc gia hùng mạnh, nhà Minh không dám xâm lược.</a:t>
          </a:r>
          <a:endParaRPr lang="en-US" sz="2000" kern="1200">
            <a:solidFill>
              <a:schemeClr val="tx1"/>
            </a:solidFill>
            <a:latin typeface="Times New Roman" pitchFamily="18" charset="0"/>
            <a:cs typeface="Times New Roman" pitchFamily="18" charset="0"/>
          </a:endParaRPr>
        </a:p>
      </dsp:txBody>
      <dsp:txXfrm>
        <a:off x="1269064" y="2325221"/>
        <a:ext cx="1712437" cy="1293156"/>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5EB76F64-F795-4367-A177-14E524F58EC3}" type="datetimeFigureOut">
              <a:rPr lang="en-US"/>
              <a:pPr>
                <a:defRPr/>
              </a:pPr>
              <a:t>25/8/2023</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C07BC3A8-E0B5-4B19-8CF1-7AA76A1A654F}" type="slidenum">
              <a:rPr lang="en-US"/>
              <a:pPr>
                <a:defRPr/>
              </a:pPr>
              <a:t>‹#›</a:t>
            </a:fld>
            <a:endParaRPr lang="en-US"/>
          </a:p>
        </p:txBody>
      </p:sp>
    </p:spTree>
    <p:extLst>
      <p:ext uri="{BB962C8B-B14F-4D97-AF65-F5344CB8AC3E}">
        <p14:creationId xmlns:p14="http://schemas.microsoft.com/office/powerpoint/2010/main" val="2882745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FFAC05-EA9B-46F0-BCB3-E49FE610CA7A}" type="datetimeFigureOut">
              <a:rPr lang="en-US"/>
              <a:pPr>
                <a:defRPr/>
              </a:pPr>
              <a:t>25/8/2023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7000D3-095A-4D11-9604-46F5DB943BD4}" type="slidenum">
              <a:rPr lang="en-US"/>
              <a:pPr>
                <a:defRPr/>
              </a:pPr>
              <a:t>‹#›</a:t>
            </a:fld>
            <a:endParaRPr lang="en-US"/>
          </a:p>
        </p:txBody>
      </p:sp>
    </p:spTree>
    <p:extLst>
      <p:ext uri="{BB962C8B-B14F-4D97-AF65-F5344CB8AC3E}">
        <p14:creationId xmlns:p14="http://schemas.microsoft.com/office/powerpoint/2010/main" val="4160987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379FC54-BB33-4D8B-8C31-E18E8421D3E7}" type="datetimeFigureOut">
              <a:rPr lang="en-US"/>
              <a:pPr>
                <a:defRPr/>
              </a:pPr>
              <a:t>25/8/2023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2C86B9-5B89-47BD-BC44-77B60943E365}" type="slidenum">
              <a:rPr lang="en-US"/>
              <a:pPr>
                <a:defRPr/>
              </a:pPr>
              <a:t>‹#›</a:t>
            </a:fld>
            <a:endParaRPr lang="en-US"/>
          </a:p>
        </p:txBody>
      </p:sp>
    </p:spTree>
    <p:extLst>
      <p:ext uri="{BB962C8B-B14F-4D97-AF65-F5344CB8AC3E}">
        <p14:creationId xmlns:p14="http://schemas.microsoft.com/office/powerpoint/2010/main" val="4004219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2" name="Slide Number"/>
          <p:cNvSpPr txBox="1">
            <a:spLocks noGrp="1"/>
          </p:cNvSpPr>
          <p:nvPr>
            <p:ph type="sldNum" sz="quarter" idx="10"/>
          </p:nvPr>
        </p:nvSpPr>
        <p:spPr/>
        <p:txBody>
          <a:bodyPr/>
          <a:lstStyle>
            <a:lvl1pPr>
              <a:defRPr sz="14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defRPr/>
            </a:pPr>
            <a:fld id="{3E6C1C62-E223-4B12-93B9-3B4FB9318B93}" type="slidenum">
              <a:rPr lang="en-US"/>
              <a:pPr>
                <a:defRPr/>
              </a:pPr>
              <a:t>‹#›</a:t>
            </a:fld>
            <a:endParaRPr lang="en-US"/>
          </a:p>
        </p:txBody>
      </p:sp>
    </p:spTree>
    <p:extLst>
      <p:ext uri="{BB962C8B-B14F-4D97-AF65-F5344CB8AC3E}">
        <p14:creationId xmlns:p14="http://schemas.microsoft.com/office/powerpoint/2010/main" val="381508898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3C358A7A-60C5-46C7-BC1E-90FC76495754}" type="datetimeFigureOut">
              <a:rPr lang="en-US"/>
              <a:pPr>
                <a:defRPr/>
              </a:pPr>
              <a:t>25/8/2023</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DC86AF4-AC83-404B-A0C5-0AB7A85E00BE}" type="slidenum">
              <a:rPr lang="en-US"/>
              <a:pPr>
                <a:defRPr/>
              </a:pPr>
              <a:t>‹#›</a:t>
            </a:fld>
            <a:endParaRPr lang="en-US"/>
          </a:p>
        </p:txBody>
      </p:sp>
    </p:spTree>
    <p:extLst>
      <p:ext uri="{BB962C8B-B14F-4D97-AF65-F5344CB8AC3E}">
        <p14:creationId xmlns:p14="http://schemas.microsoft.com/office/powerpoint/2010/main" val="2963522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fld id="{BA8D5AC6-E594-4F11-B6B2-3016F70C5B2E}" type="datetimeFigureOut">
              <a:rPr lang="en-US"/>
              <a:pPr>
                <a:defRPr/>
              </a:pPr>
              <a:t>25/8/2023</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A846A8C0-4119-4950-910E-0575D8F2FCA0}" type="slidenum">
              <a:rPr lang="en-US"/>
              <a:pPr>
                <a:defRPr/>
              </a:pPr>
              <a:t>‹#›</a:t>
            </a:fld>
            <a:endParaRPr lang="en-US"/>
          </a:p>
        </p:txBody>
      </p:sp>
    </p:spTree>
    <p:extLst>
      <p:ext uri="{BB962C8B-B14F-4D97-AF65-F5344CB8AC3E}">
        <p14:creationId xmlns:p14="http://schemas.microsoft.com/office/powerpoint/2010/main" val="747821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fld id="{DAF4AFE0-27DD-4E9D-8F72-5EA543E7437D}" type="datetimeFigureOut">
              <a:rPr lang="en-US"/>
              <a:pPr>
                <a:defRPr/>
              </a:pPr>
              <a:t>25/8/2023</a:t>
            </a:fld>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B5AEC354-0C86-4E09-9209-AF7EE83F655E}" type="slidenum">
              <a:rPr lang="en-US"/>
              <a:pPr>
                <a:defRPr/>
              </a:pPr>
              <a:t>‹#›</a:t>
            </a:fld>
            <a:endParaRPr lang="en-US"/>
          </a:p>
        </p:txBody>
      </p:sp>
    </p:spTree>
    <p:extLst>
      <p:ext uri="{BB962C8B-B14F-4D97-AF65-F5344CB8AC3E}">
        <p14:creationId xmlns:p14="http://schemas.microsoft.com/office/powerpoint/2010/main" val="1506088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8D69B7CC-9039-426A-840D-E25B88BD0E29}" type="datetimeFigureOut">
              <a:rPr lang="en-US"/>
              <a:pPr>
                <a:defRPr/>
              </a:pPr>
              <a:t>25/8/2023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94A32C3-07DA-4E9C-8FCE-EE233D71A0C7}" type="slidenum">
              <a:rPr lang="en-US"/>
              <a:pPr>
                <a:defRPr/>
              </a:pPr>
              <a:t>‹#›</a:t>
            </a:fld>
            <a:endParaRPr lang="en-US"/>
          </a:p>
        </p:txBody>
      </p:sp>
    </p:spTree>
    <p:extLst>
      <p:ext uri="{BB962C8B-B14F-4D97-AF65-F5344CB8AC3E}">
        <p14:creationId xmlns:p14="http://schemas.microsoft.com/office/powerpoint/2010/main" val="1390555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AF5C687E-6296-4FA7-B35B-0D0CF8A2C022}" type="datetimeFigureOut">
              <a:rPr lang="en-US"/>
              <a:pPr>
                <a:defRPr/>
              </a:pPr>
              <a:t>25/8/2023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104DD56-8DE2-44F6-A935-49B6F048952E}" type="slidenum">
              <a:rPr lang="en-US"/>
              <a:pPr>
                <a:defRPr/>
              </a:pPr>
              <a:t>‹#›</a:t>
            </a:fld>
            <a:endParaRPr lang="en-US"/>
          </a:p>
        </p:txBody>
      </p:sp>
    </p:spTree>
    <p:extLst>
      <p:ext uri="{BB962C8B-B14F-4D97-AF65-F5344CB8AC3E}">
        <p14:creationId xmlns:p14="http://schemas.microsoft.com/office/powerpoint/2010/main" val="2487857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752646-C5EE-49C6-AF56-E42C4B01F767}" type="datetimeFigureOut">
              <a:rPr lang="en-US"/>
              <a:pPr>
                <a:defRPr/>
              </a:pPr>
              <a:t>25/8/2023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F6366C1-D927-4D8C-909E-AEAEC3D0BE94}" type="slidenum">
              <a:rPr lang="en-US"/>
              <a:pPr>
                <a:defRPr/>
              </a:pPr>
              <a:t>‹#›</a:t>
            </a:fld>
            <a:endParaRPr lang="en-US"/>
          </a:p>
        </p:txBody>
      </p:sp>
    </p:spTree>
    <p:extLst>
      <p:ext uri="{BB962C8B-B14F-4D97-AF65-F5344CB8AC3E}">
        <p14:creationId xmlns:p14="http://schemas.microsoft.com/office/powerpoint/2010/main" val="2214377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68AA142-0882-40DE-BE70-5C5D24F43DEE}" type="datetimeFigureOut">
              <a:rPr lang="en-US"/>
              <a:pPr>
                <a:defRPr/>
              </a:pPr>
              <a:t>25/8/2023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C45E92-D766-49E9-A522-AC5904175796}" type="slidenum">
              <a:rPr lang="en-US"/>
              <a:pPr>
                <a:defRPr/>
              </a:pPr>
              <a:t>‹#›</a:t>
            </a:fld>
            <a:endParaRPr lang="en-US"/>
          </a:p>
        </p:txBody>
      </p:sp>
    </p:spTree>
    <p:extLst>
      <p:ext uri="{BB962C8B-B14F-4D97-AF65-F5344CB8AC3E}">
        <p14:creationId xmlns:p14="http://schemas.microsoft.com/office/powerpoint/2010/main" val="2229499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fld id="{27CEB6FE-362C-482D-8029-11E1B35F74DC}" type="datetimeFigureOut">
              <a:rPr lang="en-US"/>
              <a:pPr>
                <a:defRPr/>
              </a:pPr>
              <a:t>25/8/2023</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pPr>
              <a:defRPr/>
            </a:pPr>
            <a:fld id="{4F11DBAC-DA65-4949-B812-254BEF440550}" type="slidenum">
              <a:rPr lang="en-US"/>
              <a:pPr>
                <a:defRPr/>
              </a:pPr>
              <a:t>‹#›</a:t>
            </a:fld>
            <a:endParaRPr lang="en-US"/>
          </a:p>
        </p:txBody>
      </p:sp>
    </p:spTree>
    <p:extLst>
      <p:ext uri="{BB962C8B-B14F-4D97-AF65-F5344CB8AC3E}">
        <p14:creationId xmlns:p14="http://schemas.microsoft.com/office/powerpoint/2010/main" val="308195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fontAlgn="auto">
              <a:spcBef>
                <a:spcPts val="0"/>
              </a:spcBef>
              <a:spcAft>
                <a:spcPts val="0"/>
              </a:spcAft>
              <a:defRPr sz="1100" b="1">
                <a:solidFill>
                  <a:schemeClr val="tx1">
                    <a:lumMod val="50000"/>
                    <a:lumOff val="50000"/>
                  </a:schemeClr>
                </a:solidFill>
                <a:latin typeface="+mn-lt"/>
                <a:cs typeface="+mn-cs"/>
              </a:defRPr>
            </a:lvl1pPr>
          </a:lstStyle>
          <a:p>
            <a:pPr>
              <a:defRPr/>
            </a:pPr>
            <a:fld id="{AF6918CE-1DDA-4A99-9A24-1E535470920C}" type="datetimeFigureOut">
              <a:rPr lang="en-US"/>
              <a:pPr>
                <a:defRPr/>
              </a:pPr>
              <a:t>25/8/2023</a:t>
            </a:fld>
            <a:endParaRPr 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tx1">
                    <a:lumMod val="50000"/>
                    <a:lumOff val="50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lumMod val="50000"/>
                    <a:lumOff val="50000"/>
                  </a:schemeClr>
                </a:solidFill>
                <a:latin typeface="+mn-lt"/>
                <a:cs typeface="+mn-cs"/>
              </a:defRPr>
            </a:lvl1pPr>
          </a:lstStyle>
          <a:p>
            <a:pPr>
              <a:defRPr/>
            </a:pPr>
            <a:fld id="{95763024-B5CC-4964-95C6-0699C09802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3" r:id="rId1"/>
    <p:sldLayoutId id="2147483755" r:id="rId2"/>
    <p:sldLayoutId id="2147483764" r:id="rId3"/>
    <p:sldLayoutId id="2147483756" r:id="rId4"/>
    <p:sldLayoutId id="2147483757" r:id="rId5"/>
    <p:sldLayoutId id="2147483758" r:id="rId6"/>
    <p:sldLayoutId id="2147483759" r:id="rId7"/>
    <p:sldLayoutId id="2147483760" r:id="rId8"/>
    <p:sldLayoutId id="2147483765" r:id="rId9"/>
    <p:sldLayoutId id="2147483761" r:id="rId10"/>
    <p:sldLayoutId id="2147483762" r:id="rId11"/>
    <p:sldLayoutId id="2147483766" r:id="rId12"/>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com.vn/url?sa=i&amp;rct=j&amp;q=&amp;esrc=s&amp;source=images&amp;cd=&amp;docid=CbF_U_3F7_5l2M&amp;tbnid=cclT_BELc7VBiM:&amp;ved=0CAUQjRw&amp;url=http://vi.wikipedia.org/wiki/S%C3%BAng_c%E1%BB%95&amp;ei=9gi-Ut_iDsagkQWZ64HoAw&amp;bvm=bv.58187178,d.dGI&amp;psig=AFQjCNHtGzVOZFH_bQ69CnFgBaK20J_0wg&amp;ust=1388272244125425" TargetMode="External"/><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1.jpeg"/><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4878" y="2414580"/>
            <a:ext cx="6512511" cy="1143000"/>
          </a:xfrm>
        </p:spPr>
        <p:txBody>
          <a:bodyPr/>
          <a:lstStyle/>
          <a:p>
            <a:pPr marL="0" indent="0" algn="ctr" eaLnBrk="1" hangingPunct="1">
              <a:buFont typeface="Georgia" pitchFamily="18" charset="0"/>
              <a:buNone/>
              <a:defRPr/>
            </a:pPr>
            <a:r>
              <a:rPr lang="en-US" sz="6600" smtClean="0">
                <a:solidFill>
                  <a:srgbClr val="FF0000"/>
                </a:solidFill>
                <a:latin typeface="Times New Roman" pitchFamily="18" charset="0"/>
                <a:cs typeface="Times New Roman" pitchFamily="18" charset="0"/>
              </a:rPr>
              <a:t>KHỞI ĐỘNG</a:t>
            </a:r>
            <a:endParaRPr lang="en-US" sz="660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Administrator\Pictures\tải xuống (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4495800" cy="2743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2531" name="Picture 3" descr="C:\Users\Administrator\Pictures\b8737c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90600"/>
            <a:ext cx="4343400" cy="25749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2532" name="Picture 4" descr="C:\Users\Administrator\Pictures\tải xuống (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90035"/>
            <a:ext cx="4495800" cy="33917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5" name="Oval 4"/>
          <p:cNvSpPr/>
          <p:nvPr/>
        </p:nvSpPr>
        <p:spPr>
          <a:xfrm>
            <a:off x="2971800" y="3200400"/>
            <a:ext cx="2133600" cy="6096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000">
                <a:latin typeface="Times New Roman" pitchFamily="18" charset="0"/>
                <a:cs typeface="Times New Roman" pitchFamily="18" charset="0"/>
              </a:rPr>
              <a:t>Nông nghiệp phát triển</a:t>
            </a:r>
          </a:p>
        </p:txBody>
      </p:sp>
      <p:sp>
        <p:nvSpPr>
          <p:cNvPr id="15365" name="Rectangle 3"/>
          <p:cNvSpPr>
            <a:spLocks noChangeArrowheads="1"/>
          </p:cNvSpPr>
          <p:nvPr/>
        </p:nvSpPr>
        <p:spPr bwMode="auto">
          <a:xfrm>
            <a:off x="533400" y="-11113"/>
            <a:ext cx="8610600" cy="830997"/>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en-US" sz="2400">
                <a:solidFill>
                  <a:schemeClr val="tx1"/>
                </a:solidFill>
                <a:latin typeface="Times New Roman" pitchFamily="18" charset="0"/>
                <a:cs typeface="Times New Roman" pitchFamily="18" charset="0"/>
              </a:rPr>
              <a:t>Thuận lợi: đến giữa TK XV kinh tế-xã hội Đại Việt đã phục hồi và phát triển, đời sống nhân dân ổn định.</a:t>
            </a:r>
          </a:p>
        </p:txBody>
      </p:sp>
      <p:sp>
        <p:nvSpPr>
          <p:cNvPr id="7" name="Rectangle 6"/>
          <p:cNvSpPr/>
          <p:nvPr/>
        </p:nvSpPr>
        <p:spPr>
          <a:xfrm>
            <a:off x="4648200" y="6096000"/>
            <a:ext cx="4343400" cy="685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000">
                <a:latin typeface="Times New Roman" pitchFamily="18" charset="0"/>
                <a:cs typeface="Times New Roman" pitchFamily="18" charset="0"/>
              </a:rPr>
              <a:t>Đời sống nhân dân no ấm.</a:t>
            </a:r>
          </a:p>
        </p:txBody>
      </p:sp>
      <p:sp>
        <p:nvSpPr>
          <p:cNvPr id="6" name="Rounded Rectangle 5"/>
          <p:cNvSpPr/>
          <p:nvPr/>
        </p:nvSpPr>
        <p:spPr>
          <a:xfrm>
            <a:off x="4495800" y="3657600"/>
            <a:ext cx="4648200" cy="24384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2000">
                <a:latin typeface="Times New Roman" pitchFamily="18" charset="0"/>
                <a:cs typeface="Times New Roman" pitchFamily="18" charset="0"/>
              </a:rPr>
              <a:t>Đời vua Thái tổ, Thái Tông</a:t>
            </a:r>
          </a:p>
          <a:p>
            <a:pPr algn="ctr">
              <a:defRPr/>
            </a:pPr>
            <a:r>
              <a:rPr lang="en-US" sz="2000">
                <a:latin typeface="Times New Roman" pitchFamily="18" charset="0"/>
                <a:cs typeface="Times New Roman" pitchFamily="18" charset="0"/>
              </a:rPr>
              <a:t>Thóc lúa đầy đồng trâu chẳng buồn ăn.</a:t>
            </a:r>
          </a:p>
          <a:p>
            <a:pPr algn="ctr">
              <a:defRPr/>
            </a:pPr>
            <a:r>
              <a:rPr lang="en-US" sz="2000" i="1">
                <a:latin typeface="Times New Roman" pitchFamily="18" charset="0"/>
                <a:cs typeface="Times New Roman" pitchFamily="18" charset="0"/>
              </a:rPr>
              <a:t>Ca dao thời Lê sơ.</a:t>
            </a:r>
          </a:p>
        </p:txBody>
      </p:sp>
      <p:sp>
        <p:nvSpPr>
          <p:cNvPr id="2" name="Action Button: Forward or Next 1">
            <a:hlinkClick r:id="" action="ppaction://hlinkshowjump?jump=nextslide" highlightClick="1"/>
          </p:cNvPr>
          <p:cNvSpPr/>
          <p:nvPr/>
        </p:nvSpPr>
        <p:spPr>
          <a:xfrm>
            <a:off x="0" y="0"/>
            <a:ext cx="533400" cy="819884"/>
          </a:xfrm>
          <a:prstGeom prst="actionButtonForwardNex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wipe(down)">
                                      <p:cBhvr>
                                        <p:cTn id="7" dur="500"/>
                                        <p:tgtEl>
                                          <p:spTgt spid="1536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533400" y="0"/>
            <a:ext cx="8610600" cy="830997"/>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en-US" sz="2400">
                <a:latin typeface="Times New Roman" pitchFamily="18" charset="0"/>
                <a:cs typeface="Times New Roman" pitchFamily="18" charset="0"/>
              </a:rPr>
              <a:t>- Khó khăn: tình trạng </a:t>
            </a:r>
            <a:r>
              <a:rPr lang="en-US" sz="2400" smtClean="0">
                <a:latin typeface="Times New Roman" pitchFamily="18" charset="0"/>
                <a:cs typeface="Times New Roman" pitchFamily="18" charset="0"/>
              </a:rPr>
              <a:t>quan lại tham nhũng, </a:t>
            </a:r>
            <a:r>
              <a:rPr lang="en-US" sz="2400">
                <a:latin typeface="Times New Roman" pitchFamily="18" charset="0"/>
                <a:cs typeface="Times New Roman" pitchFamily="18" charset="0"/>
              </a:rPr>
              <a:t>bè phái trong bộ máy chính quyền, hệ thống hành chính hoạt động thiếu hiệu quả.</a:t>
            </a:r>
          </a:p>
        </p:txBody>
      </p:sp>
      <p:sp>
        <p:nvSpPr>
          <p:cNvPr id="5" name="Left Arrow 4"/>
          <p:cNvSpPr/>
          <p:nvPr/>
        </p:nvSpPr>
        <p:spPr>
          <a:xfrm>
            <a:off x="3352800" y="1752600"/>
            <a:ext cx="838200" cy="609600"/>
          </a:xfrm>
          <a:prstGeom prst="left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p>
        </p:txBody>
      </p:sp>
      <p:pic>
        <p:nvPicPr>
          <p:cNvPr id="16387" name="Picture 2" descr="D:\GIAO AN THUY\GA THUY SUA\2023-2024\bai giang pp 11\CANH DIEU\z4582444266324_c32ed38dc055a0d52ad2fa557c386af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874712"/>
            <a:ext cx="4953000" cy="28590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6" name="Rounded Rectangle 5"/>
          <p:cNvSpPr/>
          <p:nvPr/>
        </p:nvSpPr>
        <p:spPr>
          <a:xfrm>
            <a:off x="0" y="874713"/>
            <a:ext cx="3352800" cy="270668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2400">
                <a:solidFill>
                  <a:schemeClr val="tx1"/>
                </a:solidFill>
                <a:latin typeface="Times New Roman" pitchFamily="18" charset="0"/>
                <a:cs typeface="Times New Roman" pitchFamily="18" charset="0"/>
              </a:rPr>
              <a:t>Quyền lực tập trung vào tay các đại thần, công thần của khởi nghĩa Lam Sơn, ảnh hưởng đến tập trung quyền lực của vua</a:t>
            </a:r>
          </a:p>
        </p:txBody>
      </p:sp>
      <p:pic>
        <p:nvPicPr>
          <p:cNvPr id="1639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505200"/>
            <a:ext cx="5029200"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6391" name="TextBox 6"/>
          <p:cNvSpPr txBox="1">
            <a:spLocks noChangeArrowheads="1"/>
          </p:cNvSpPr>
          <p:nvPr/>
        </p:nvSpPr>
        <p:spPr bwMode="auto">
          <a:xfrm>
            <a:off x="4343400" y="6553200"/>
            <a:ext cx="4800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b="1"/>
              <a:t>Vụ án “Lệ chi viên”</a:t>
            </a:r>
          </a:p>
        </p:txBody>
      </p:sp>
      <p:sp>
        <p:nvSpPr>
          <p:cNvPr id="10" name="Left Arrow 9"/>
          <p:cNvSpPr/>
          <p:nvPr/>
        </p:nvSpPr>
        <p:spPr>
          <a:xfrm>
            <a:off x="3352800" y="4840288"/>
            <a:ext cx="762000" cy="609600"/>
          </a:xfrm>
          <a:prstGeom prst="left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p>
        </p:txBody>
      </p:sp>
      <p:sp>
        <p:nvSpPr>
          <p:cNvPr id="11" name="Rounded Rectangle 10"/>
          <p:cNvSpPr/>
          <p:nvPr/>
        </p:nvSpPr>
        <p:spPr>
          <a:xfrm>
            <a:off x="0" y="3733800"/>
            <a:ext cx="3352800" cy="2706688"/>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400">
                <a:latin typeface="Times New Roman" pitchFamily="18" charset="0"/>
                <a:cs typeface="Times New Roman" pitchFamily="18" charset="0"/>
              </a:rPr>
              <a:t>Tình trạng phân tán, bè phái, lộng quyền trong bộ máy quan lại.</a:t>
            </a:r>
          </a:p>
        </p:txBody>
      </p:sp>
      <p:sp>
        <p:nvSpPr>
          <p:cNvPr id="12" name="Action Button: Forward or Next 11">
            <a:hlinkClick r:id="" action="ppaction://hlinkshowjump?jump=nextslide" highlightClick="1"/>
          </p:cNvPr>
          <p:cNvSpPr/>
          <p:nvPr/>
        </p:nvSpPr>
        <p:spPr>
          <a:xfrm>
            <a:off x="0" y="0"/>
            <a:ext cx="533400" cy="819884"/>
          </a:xfrm>
          <a:prstGeom prst="actionButtonForwardNex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500"/>
                                        <p:tgtEl>
                                          <p:spTgt spid="1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750"/>
                                        <p:tgtEl>
                                          <p:spTgt spid="1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6386"/>
                                        </p:tgtEl>
                                        <p:attrNameLst>
                                          <p:attrName>style.visibility</p:attrName>
                                        </p:attrNameLst>
                                      </p:cBhvr>
                                      <p:to>
                                        <p:strVal val="visible"/>
                                      </p:to>
                                    </p:set>
                                    <p:animEffect transition="in" filter="circle(in)">
                                      <p:cBhvr>
                                        <p:cTn id="26" dur="75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nimBg="1"/>
      <p:bldP spid="5" grpId="0" animBg="1"/>
      <p:bldP spid="6"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078311595"/>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89153943"/>
              </p:ext>
            </p:extLst>
          </p:nvPr>
        </p:nvGraphicFramePr>
        <p:xfrm>
          <a:off x="26988" y="609600"/>
          <a:ext cx="9117012" cy="6394450"/>
        </p:xfrm>
        <a:graphic>
          <a:graphicData uri="http://schemas.openxmlformats.org/drawingml/2006/table">
            <a:tbl>
              <a:tblPr firstRow="1" firstCol="1" bandRow="1">
                <a:tableStyleId>{0E3FDE45-AF77-4B5C-9715-49D594BDF05E}</a:tableStyleId>
              </a:tblPr>
              <a:tblGrid>
                <a:gridCol w="9117012"/>
              </a:tblGrid>
              <a:tr h="6394450">
                <a:tc>
                  <a:txBody>
                    <a:bodyPr/>
                    <a:lstStyle/>
                    <a:p>
                      <a:pPr algn="just">
                        <a:lnSpc>
                          <a:spcPct val="115000"/>
                        </a:lnSpc>
                        <a:spcAft>
                          <a:spcPts val="600"/>
                        </a:spcAft>
                      </a:pPr>
                      <a:r>
                        <a:rPr lang="en-US" sz="3600" i="1" smtClean="0">
                          <a:effectLst/>
                          <a:latin typeface="Times New Roman" pitchFamily="18" charset="0"/>
                          <a:cs typeface="Times New Roman" pitchFamily="18" charset="0"/>
                        </a:rPr>
                        <a:t>Khái </a:t>
                      </a:r>
                      <a:r>
                        <a:rPr lang="en-US" sz="3600" i="1">
                          <a:effectLst/>
                          <a:latin typeface="Times New Roman" pitchFamily="18" charset="0"/>
                          <a:cs typeface="Times New Roman" pitchFamily="18" charset="0"/>
                        </a:rPr>
                        <a:t>quát tình hình Đại Việt đến giữa TK XV:</a:t>
                      </a:r>
                    </a:p>
                    <a:p>
                      <a:pPr marL="0" indent="0" algn="just">
                        <a:lnSpc>
                          <a:spcPct val="150000"/>
                        </a:lnSpc>
                        <a:spcBef>
                          <a:spcPts val="600"/>
                        </a:spcBef>
                        <a:spcAft>
                          <a:spcPts val="600"/>
                        </a:spcAft>
                        <a:buFont typeface="Wingdings" pitchFamily="2" charset="2"/>
                        <a:buChar char="ü"/>
                      </a:pPr>
                      <a:r>
                        <a:rPr lang="en-US" sz="3200" b="0" kern="1200" smtClean="0">
                          <a:effectLst/>
                          <a:latin typeface="Times New Roman" pitchFamily="18" charset="0"/>
                          <a:cs typeface="Times New Roman" pitchFamily="18" charset="0"/>
                        </a:rPr>
                        <a:t> Thuận lợi: đến giữa TK XV kinh tế-xã hội Đại Việt đã phục hồi và phát triển, đời sống nhân dân ổn định.</a:t>
                      </a:r>
                    </a:p>
                    <a:p>
                      <a:pPr marL="0" indent="0" algn="just">
                        <a:lnSpc>
                          <a:spcPct val="150000"/>
                        </a:lnSpc>
                        <a:spcBef>
                          <a:spcPts val="600"/>
                        </a:spcBef>
                        <a:spcAft>
                          <a:spcPts val="600"/>
                        </a:spcAft>
                        <a:buFont typeface="Wingdings" pitchFamily="2" charset="2"/>
                        <a:buChar char="ü"/>
                      </a:pPr>
                      <a:r>
                        <a:rPr lang="en-US" sz="3200" b="0" kern="1200" smtClean="0">
                          <a:effectLst/>
                          <a:latin typeface="Times New Roman" pitchFamily="18" charset="0"/>
                          <a:cs typeface="Times New Roman" pitchFamily="18" charset="0"/>
                        </a:rPr>
                        <a:t> Khó khăn: tình trạng quan lai tham nhũng, bè phái trong bộ máy chính quyền, hệ thống hành chính hoạt động thiếu hiệu quả.</a:t>
                      </a:r>
                    </a:p>
                    <a:p>
                      <a:pPr marL="0" indent="0" algn="just">
                        <a:lnSpc>
                          <a:spcPct val="150000"/>
                        </a:lnSpc>
                        <a:spcBef>
                          <a:spcPts val="600"/>
                        </a:spcBef>
                        <a:spcAft>
                          <a:spcPts val="600"/>
                        </a:spcAft>
                        <a:buFont typeface="Wingdings" pitchFamily="2" charset="2"/>
                        <a:buChar char="ü"/>
                      </a:pPr>
                      <a:r>
                        <a:rPr lang="en-US" sz="3200" b="0" kern="1200" smtClean="0">
                          <a:effectLst/>
                          <a:latin typeface="Times New Roman" pitchFamily="18" charset="0"/>
                          <a:cs typeface="Times New Roman" pitchFamily="18" charset="0"/>
                        </a:rPr>
                        <a:t> Yêu cầu: cải</a:t>
                      </a:r>
                      <a:r>
                        <a:rPr lang="en-US" sz="3200" b="0" kern="1200" baseline="0" smtClean="0">
                          <a:effectLst/>
                          <a:latin typeface="Times New Roman" pitchFamily="18" charset="0"/>
                          <a:cs typeface="Times New Roman" pitchFamily="18" charset="0"/>
                        </a:rPr>
                        <a:t> cách để tăng cường quyền lực của hoàng đế và bộ máy nhà nước.</a:t>
                      </a:r>
                      <a:endParaRPr lang="en-US" sz="3200" b="0" kern="1200">
                        <a:solidFill>
                          <a:schemeClr val="tx2"/>
                        </a:solidFill>
                        <a:effectLst/>
                        <a:latin typeface="Times New Roman" pitchFamily="18" charset="0"/>
                        <a:ea typeface="+mn-ea"/>
                        <a:cs typeface="Times New Roman" pitchFamily="18" charset="0"/>
                      </a:endParaRPr>
                    </a:p>
                  </a:txBody>
                  <a:tcPr marL="68585" marR="68585" marT="0" marB="0"/>
                </a:tc>
              </a:tr>
            </a:tbl>
          </a:graphicData>
        </a:graphic>
      </p:graphicFrame>
      <p:sp>
        <p:nvSpPr>
          <p:cNvPr id="2" name="Rectangle 1"/>
          <p:cNvSpPr/>
          <p:nvPr/>
        </p:nvSpPr>
        <p:spPr>
          <a:xfrm>
            <a:off x="2650000" y="0"/>
            <a:ext cx="3844001" cy="678327"/>
          </a:xfrm>
          <a:prstGeom prst="rect">
            <a:avLst/>
          </a:prstGeom>
        </p:spPr>
        <p:txBody>
          <a:bodyPr wrap="none">
            <a:spAutoFit/>
          </a:bodyPr>
          <a:lstStyle/>
          <a:p>
            <a:pPr algn="ctr">
              <a:lnSpc>
                <a:spcPct val="115000"/>
              </a:lnSpc>
              <a:spcAft>
                <a:spcPts val="600"/>
              </a:spcAft>
            </a:pPr>
            <a:r>
              <a:rPr lang="en-US" sz="3600" b="1" smtClean="0">
                <a:solidFill>
                  <a:schemeClr val="accent6"/>
                </a:solidFill>
                <a:effectLst/>
                <a:latin typeface="Times New Roman" pitchFamily="18" charset="0"/>
                <a:cs typeface="Times New Roman" pitchFamily="18" charset="0"/>
              </a:rPr>
              <a:t>PHIẾU HỌC TẬP</a:t>
            </a:r>
            <a:endParaRPr lang="en-US" sz="3600" b="1">
              <a:solidFill>
                <a:schemeClr val="accent6"/>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dministrator\Pictures\MINH-QUAN-LE-THANH-T-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717" y="990600"/>
            <a:ext cx="5506028" cy="50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 name="Round Diagonal Corner Rectangle 5"/>
          <p:cNvSpPr/>
          <p:nvPr/>
        </p:nvSpPr>
        <p:spPr>
          <a:xfrm>
            <a:off x="0" y="0"/>
            <a:ext cx="9220200" cy="990600"/>
          </a:xfrm>
          <a:prstGeom prst="round2DiagRect">
            <a:avLst/>
          </a:prstGeom>
          <a:solidFill>
            <a:schemeClr val="accent3">
              <a:lumMod val="40000"/>
              <a:lumOff val="6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2800">
                <a:latin typeface="Times New Roman" pitchFamily="18" charset="0"/>
                <a:cs typeface="Times New Roman" pitchFamily="18" charset="0"/>
              </a:rPr>
              <a:t>THẢO LUẬN</a:t>
            </a:r>
          </a:p>
          <a:p>
            <a:pPr algn="ctr">
              <a:defRPr/>
            </a:pPr>
            <a:r>
              <a:rPr lang="en-US" sz="2800">
                <a:latin typeface="Times New Roman" pitchFamily="18" charset="0"/>
                <a:cs typeface="Times New Roman" pitchFamily="18" charset="0"/>
              </a:rPr>
              <a:t>Quá trình lên ngôi của vua Lê Thánh Tông</a:t>
            </a:r>
          </a:p>
        </p:txBody>
      </p:sp>
      <p:sp>
        <p:nvSpPr>
          <p:cNvPr id="2" name="Rectangle 1"/>
          <p:cNvSpPr/>
          <p:nvPr/>
        </p:nvSpPr>
        <p:spPr>
          <a:xfrm>
            <a:off x="-1" y="3124200"/>
            <a:ext cx="3491717" cy="3046988"/>
          </a:xfrm>
          <a:prstGeom prst="rect">
            <a:avLst/>
          </a:prstGeom>
        </p:spPr>
        <p:txBody>
          <a:bodyPr wrap="square">
            <a:spAutoFit/>
          </a:bodyPr>
          <a:lstStyle/>
          <a:p>
            <a:pPr lvl="0" algn="just">
              <a:buFont typeface="Wingdings" pitchFamily="2" charset="2"/>
              <a:buChar char="v"/>
            </a:pPr>
            <a:r>
              <a:rPr lang="vi-VN" sz="2400" smtClean="0">
                <a:latin typeface="Times New Roman" pitchFamily="18" charset="0"/>
                <a:cs typeface="Times New Roman" pitchFamily="18" charset="0"/>
              </a:rPr>
              <a:t>Thuở nhỏ, Tư Thành sống bên ngoài cung. Đến 4 tuổi mới được đưa vào cung cùng học với các thân vương. Ông không chỉ học hành sáng dạ, mà còn rất chịu khó, sớm tối không rời việc đọc sách</a:t>
            </a:r>
            <a:endParaRPr lang="en-US" sz="2400">
              <a:latin typeface="Times New Roman" pitchFamily="18" charset="0"/>
              <a:cs typeface="Times New Roman" pitchFamily="18" charset="0"/>
            </a:endParaRPr>
          </a:p>
        </p:txBody>
      </p:sp>
      <p:sp>
        <p:nvSpPr>
          <p:cNvPr id="3" name="Rectangle 2"/>
          <p:cNvSpPr/>
          <p:nvPr/>
        </p:nvSpPr>
        <p:spPr>
          <a:xfrm>
            <a:off x="0" y="1676400"/>
            <a:ext cx="3491718" cy="830997"/>
          </a:xfrm>
          <a:prstGeom prst="rect">
            <a:avLst/>
          </a:prstGeom>
        </p:spPr>
        <p:txBody>
          <a:bodyPr wrap="square">
            <a:spAutoFit/>
          </a:bodyPr>
          <a:lstStyle/>
          <a:p>
            <a:pPr lvl="0" algn="just">
              <a:buFont typeface="Wingdings" pitchFamily="2" charset="2"/>
              <a:buChar char="v"/>
            </a:pPr>
            <a:r>
              <a:rPr lang="en-US" sz="2400" smtClean="0">
                <a:latin typeface="Times New Roman" pitchFamily="18" charset="0"/>
                <a:cs typeface="Times New Roman" pitchFamily="18" charset="0"/>
              </a:rPr>
              <a:t>Lê Thánh Tông tên là Lê Tư Thành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3" descr="C:\Users\Administrator\Pictures\MINH-QUAN-LE-THANH-T-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9144000" cy="5049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71271"/>
            <a:ext cx="9144000" cy="1200329"/>
          </a:xfrm>
          <a:prstGeom prst="rect">
            <a:avLst/>
          </a:prstGeom>
        </p:spPr>
        <p:txBody>
          <a:bodyPr wrap="square">
            <a:spAutoFit/>
          </a:bodyPr>
          <a:lstStyle/>
          <a:p>
            <a:pPr marL="58738" indent="-58738" algn="just">
              <a:buFont typeface="Wingdings" pitchFamily="2" charset="2"/>
              <a:buChar char="v"/>
            </a:pP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Lúc bấy giờ, quan ở Kinh diên là Trần Phong, một trong những thân vương dạy Tư Thành muốn thử tài ông, đưa đề bài vịnh con cóc. Trong vài giây ngắn ngủi, ông liền ứng đáp</a:t>
            </a:r>
            <a:r>
              <a:rPr lang="en-US" sz="2400" smtClean="0">
                <a:latin typeface="Times New Roman" pitchFamily="18" charset="0"/>
                <a:cs typeface="Times New Roman" pitchFamily="18" charset="0"/>
              </a:rPr>
              <a:t>.</a:t>
            </a:r>
            <a:r>
              <a:rPr lang="vi-VN" sz="2400" i="1" smtClean="0">
                <a:latin typeface="Times New Roman" pitchFamily="18" charset="0"/>
                <a:cs typeface="Times New Roman" pitchFamily="18" charset="0"/>
              </a:rPr>
              <a:t> </a:t>
            </a:r>
            <a:endParaRPr lang="en-US" sz="2400" i="1">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3" descr="C:\Users\Administrator\Pictures\MINH-QUAN-LE-THANH-T-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3915"/>
            <a:ext cx="9144000" cy="565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3586"/>
            <a:ext cx="9144000" cy="830997"/>
          </a:xfrm>
          <a:prstGeom prst="rect">
            <a:avLst/>
          </a:prstGeom>
        </p:spPr>
        <p:txBody>
          <a:bodyPr wrap="square">
            <a:spAutoFit/>
          </a:bodyPr>
          <a:lstStyle/>
          <a:p>
            <a:pPr algn="just">
              <a:buFont typeface="Wingdings" pitchFamily="2" charset="2"/>
              <a:buChar char="v"/>
            </a:pP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Ngày 3 tháng 10 âm lịch năm 1459, Lạng Sơn vương Lê Nghi Dân làm binh biến.  </a:t>
            </a:r>
            <a:endParaRPr lang="en-US" sz="24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ChangeArrowheads="1"/>
          </p:cNvSpPr>
          <p:nvPr/>
        </p:nvSpPr>
        <p:spPr bwMode="auto">
          <a:xfrm>
            <a:off x="2743200" y="455613"/>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mtClean="0"/>
              <a:t>L</a:t>
            </a:r>
            <a:endParaRPr lang="vi-VN"/>
          </a:p>
        </p:txBody>
      </p:sp>
      <p:pic>
        <p:nvPicPr>
          <p:cNvPr id="22532" name="Picture 3" descr="C:\Users\Administrator\Pictures\MINH-QUAN-LE-THANH-T-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128"/>
            <a:ext cx="9144000" cy="57338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76200"/>
            <a:ext cx="9220200" cy="1200329"/>
          </a:xfrm>
          <a:prstGeom prst="rect">
            <a:avLst/>
          </a:prstGeom>
        </p:spPr>
        <p:txBody>
          <a:bodyPr wrap="square">
            <a:spAutoFit/>
          </a:bodyPr>
          <a:lstStyle/>
          <a:p>
            <a:pPr marL="58738" indent="-58738" algn="just">
              <a:buFont typeface="Wingdings" pitchFamily="2" charset="2"/>
              <a:buChar char="v"/>
            </a:pPr>
            <a:r>
              <a:rPr lang="en-US" sz="2400" smtClean="0">
                <a:latin typeface="Times New Roman" pitchFamily="18" charset="0"/>
                <a:cs typeface="Times New Roman" pitchFamily="18" charset="0"/>
              </a:rPr>
              <a:t> Năm </a:t>
            </a:r>
            <a:r>
              <a:rPr lang="vi-VN" sz="2400" smtClean="0">
                <a:latin typeface="Times New Roman" pitchFamily="18" charset="0"/>
                <a:cs typeface="Times New Roman" pitchFamily="18" charset="0"/>
              </a:rPr>
              <a:t>1460 </a:t>
            </a:r>
            <a:r>
              <a:rPr lang="en-US" sz="2400" smtClean="0">
                <a:latin typeface="Times New Roman" pitchFamily="18" charset="0"/>
                <a:cs typeface="Times New Roman" pitchFamily="18" charset="0"/>
              </a:rPr>
              <a:t> loạn </a:t>
            </a:r>
            <a:r>
              <a:rPr lang="vi-VN" sz="2400" smtClean="0">
                <a:latin typeface="Times New Roman" pitchFamily="18" charset="0"/>
                <a:cs typeface="Times New Roman" pitchFamily="18" charset="0"/>
              </a:rPr>
              <a:t>Nghi Dân </a:t>
            </a:r>
            <a:r>
              <a:rPr lang="en-US" sz="2400" smtClean="0">
                <a:latin typeface="Times New Roman" pitchFamily="18" charset="0"/>
                <a:cs typeface="Times New Roman" pitchFamily="18" charset="0"/>
              </a:rPr>
              <a:t>chấm dứt.</a:t>
            </a:r>
            <a:r>
              <a:rPr lang="vi-VN" sz="2400" smtClean="0">
                <a:latin typeface="Times New Roman" pitchFamily="18" charset="0"/>
                <a:cs typeface="Times New Roman" pitchFamily="18" charset="0"/>
              </a:rPr>
              <a:t>Binh biến thành công, </a:t>
            </a:r>
            <a:r>
              <a:rPr lang="en-US" sz="2400" smtClean="0">
                <a:latin typeface="Times New Roman" pitchFamily="18" charset="0"/>
                <a:cs typeface="Times New Roman" pitchFamily="18" charset="0"/>
              </a:rPr>
              <a:t>n</a:t>
            </a:r>
            <a:r>
              <a:rPr lang="vi-VN" sz="2400" smtClean="0">
                <a:latin typeface="Times New Roman" pitchFamily="18" charset="0"/>
                <a:cs typeface="Times New Roman" pitchFamily="18" charset="0"/>
              </a:rPr>
              <a:t>gay ngày hôm ấy, đem kiệu đến đón vua ở Gia vương để về lên ngôi. Năm đó Lê Tư Thành mới 18 tuổi</a:t>
            </a:r>
            <a:r>
              <a:rPr lang="en-US" sz="2400" smtClean="0">
                <a:latin typeface="Times New Roman" pitchFamily="18" charset="0"/>
                <a:cs typeface="Times New Roman" pitchFamily="18" charset="0"/>
              </a:rPr>
              <a:t>, vua ở ngôi 38 năm.</a:t>
            </a:r>
            <a:endParaRPr lang="vi-VN" sz="24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3" descr="C:\Users\Administrator\Pictures\MINH-QUAN-LE-THANH-T-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50674"/>
            <a:ext cx="9144000" cy="923330"/>
          </a:xfrm>
          <a:prstGeom prst="rect">
            <a:avLst/>
          </a:prstGeom>
        </p:spPr>
        <p:txBody>
          <a:bodyPr wrap="square">
            <a:spAutoFit/>
          </a:bodyPr>
          <a:lstStyle/>
          <a:p>
            <a:pPr algn="ctr"/>
            <a:r>
              <a:rPr lang="vi-VN" smtClean="0"/>
              <a:t>Thừa kế ngai vàng lúc vương quốc đang lâm vào tình thế ngàn cân treo sợi tóc, vậy mà 38 năm trị quốc, thù trong, giặc ngoài được dẹp yên; nhà vua từng bước đưa triều Lê sơ phát triển tới đỉnh cao về nhiều mặt</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1"/>
          <p:cNvGrpSpPr>
            <a:grpSpLocks/>
          </p:cNvGrpSpPr>
          <p:nvPr/>
        </p:nvGrpSpPr>
        <p:grpSpPr bwMode="auto">
          <a:xfrm>
            <a:off x="2493962" y="228600"/>
            <a:ext cx="4897438" cy="4038600"/>
            <a:chOff x="-38100" y="1133475"/>
            <a:chExt cx="4897149" cy="3379788"/>
          </a:xfrm>
        </p:grpSpPr>
        <p:sp>
          <p:nvSpPr>
            <p:cNvPr id="4" name="Rounded Rectangle 3"/>
            <p:cNvSpPr/>
            <p:nvPr/>
          </p:nvSpPr>
          <p:spPr>
            <a:xfrm>
              <a:off x="304780" y="1133475"/>
              <a:ext cx="2438256" cy="381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a:t>VUA</a:t>
              </a:r>
            </a:p>
          </p:txBody>
        </p:sp>
        <p:sp>
          <p:nvSpPr>
            <p:cNvPr id="5" name="Rounded Rectangle 4"/>
            <p:cNvSpPr/>
            <p:nvPr/>
          </p:nvSpPr>
          <p:spPr>
            <a:xfrm>
              <a:off x="100005" y="1943100"/>
              <a:ext cx="3047820" cy="5334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a:t>CÁC CƠ QUAN TRUNG ƯƠNG</a:t>
              </a:r>
            </a:p>
          </p:txBody>
        </p:sp>
        <p:cxnSp>
          <p:nvCxnSpPr>
            <p:cNvPr id="6" name="Straight Arrow Connector 5"/>
            <p:cNvCxnSpPr/>
            <p:nvPr/>
          </p:nvCxnSpPr>
          <p:spPr>
            <a:xfrm>
              <a:off x="1523908" y="1524000"/>
              <a:ext cx="0" cy="4191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7" name="Right Brace 6"/>
            <p:cNvSpPr/>
            <p:nvPr/>
          </p:nvSpPr>
          <p:spPr>
            <a:xfrm>
              <a:off x="3182748" y="1387475"/>
              <a:ext cx="457173" cy="838200"/>
            </a:xfrm>
            <a:prstGeom prst="rightBrace">
              <a:avLst/>
            </a:prstGeom>
          </p:spPr>
          <p:style>
            <a:lnRef idx="1">
              <a:schemeClr val="accent6"/>
            </a:lnRef>
            <a:fillRef idx="0">
              <a:schemeClr val="accent6"/>
            </a:fillRef>
            <a:effectRef idx="0">
              <a:schemeClr val="accent6"/>
            </a:effectRef>
            <a:fontRef idx="minor">
              <a:schemeClr val="tx1"/>
            </a:fontRef>
          </p:style>
          <p:txBody>
            <a:bodyPr anchor="ctr"/>
            <a:lstStyle/>
            <a:p>
              <a:pPr algn="ctr">
                <a:defRPr/>
              </a:pPr>
              <a:endParaRPr lang="en-US"/>
            </a:p>
          </p:txBody>
        </p:sp>
        <p:sp>
          <p:nvSpPr>
            <p:cNvPr id="8" name="Rounded Rectangle 7"/>
            <p:cNvSpPr/>
            <p:nvPr/>
          </p:nvSpPr>
          <p:spPr>
            <a:xfrm>
              <a:off x="3639921" y="1387475"/>
              <a:ext cx="1219128"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a:t>TRUNG ƯƠNG</a:t>
              </a:r>
            </a:p>
          </p:txBody>
        </p:sp>
        <p:sp>
          <p:nvSpPr>
            <p:cNvPr id="10" name="Rounded Rectangle 9"/>
            <p:cNvSpPr/>
            <p:nvPr/>
          </p:nvSpPr>
          <p:spPr>
            <a:xfrm>
              <a:off x="-38100" y="2913063"/>
              <a:ext cx="685760" cy="16002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a:t>LỤC</a:t>
              </a:r>
            </a:p>
            <a:p>
              <a:pPr algn="ctr">
                <a:defRPr/>
              </a:pPr>
              <a:r>
                <a:rPr lang="en-US"/>
                <a:t>BỘ</a:t>
              </a:r>
            </a:p>
          </p:txBody>
        </p:sp>
        <p:sp>
          <p:nvSpPr>
            <p:cNvPr id="11" name="Rounded Rectangle 10"/>
            <p:cNvSpPr/>
            <p:nvPr/>
          </p:nvSpPr>
          <p:spPr>
            <a:xfrm>
              <a:off x="1066735" y="2895600"/>
              <a:ext cx="685760" cy="16002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a:t>LỤC</a:t>
              </a:r>
            </a:p>
            <a:p>
              <a:pPr algn="ctr">
                <a:defRPr/>
              </a:pPr>
              <a:r>
                <a:rPr lang="en-US"/>
                <a:t>TỰ</a:t>
              </a:r>
            </a:p>
          </p:txBody>
        </p:sp>
        <p:sp>
          <p:nvSpPr>
            <p:cNvPr id="12" name="Rounded Rectangle 11"/>
            <p:cNvSpPr/>
            <p:nvPr/>
          </p:nvSpPr>
          <p:spPr>
            <a:xfrm>
              <a:off x="2133472" y="2895600"/>
              <a:ext cx="838151" cy="16002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a:t>LỤC</a:t>
              </a:r>
            </a:p>
            <a:p>
              <a:pPr algn="ctr">
                <a:defRPr/>
              </a:pPr>
              <a:r>
                <a:rPr lang="en-US"/>
                <a:t>KHOA</a:t>
              </a:r>
            </a:p>
          </p:txBody>
        </p:sp>
        <p:cxnSp>
          <p:nvCxnSpPr>
            <p:cNvPr id="13" name="Straight Arrow Connector 12"/>
            <p:cNvCxnSpPr/>
            <p:nvPr/>
          </p:nvCxnSpPr>
          <p:spPr>
            <a:xfrm>
              <a:off x="321249" y="2476500"/>
              <a:ext cx="0" cy="4191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a:off x="1420775" y="2476500"/>
              <a:ext cx="0" cy="4191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a:off x="2556824" y="2476500"/>
              <a:ext cx="0" cy="4191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sp>
        <p:nvSpPr>
          <p:cNvPr id="3" name="Rectangle 2"/>
          <p:cNvSpPr/>
          <p:nvPr/>
        </p:nvSpPr>
        <p:spPr>
          <a:xfrm>
            <a:off x="2971800" y="4383087"/>
            <a:ext cx="3581400" cy="341313"/>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a:latin typeface="Times New Roman" pitchFamily="18" charset="0"/>
                <a:cs typeface="Times New Roman" pitchFamily="18" charset="0"/>
              </a:rPr>
              <a:t>Các cơ quan trung ương</a:t>
            </a:r>
          </a:p>
        </p:txBody>
      </p:sp>
      <p:sp>
        <p:nvSpPr>
          <p:cNvPr id="20" name="Rectangle 6"/>
          <p:cNvSpPr>
            <a:spLocks noChangeArrowheads="1"/>
          </p:cNvSpPr>
          <p:nvPr/>
        </p:nvSpPr>
        <p:spPr bwMode="auto">
          <a:xfrm>
            <a:off x="0" y="5549205"/>
            <a:ext cx="914399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800">
                <a:latin typeface="Times New Roman" pitchFamily="18" charset="0"/>
                <a:cs typeface="Times New Roman" pitchFamily="18" charset="0"/>
              </a:rPr>
              <a:t>+ Vua bãi bỏ một số chức quan (tể tướng, đại thần), </a:t>
            </a:r>
            <a:r>
              <a:rPr lang="en-US" sz="2800" smtClean="0">
                <a:latin typeface="Times New Roman" pitchFamily="18" charset="0"/>
                <a:cs typeface="Times New Roman" pitchFamily="18" charset="0"/>
              </a:rPr>
              <a:t>nắm mọi quyền hành</a:t>
            </a:r>
            <a:endParaRPr lang="en-US" sz="2800">
              <a:latin typeface="Times New Roman" pitchFamily="18" charset="0"/>
              <a:cs typeface="Times New Roman" pitchFamily="18" charset="0"/>
            </a:endParaRPr>
          </a:p>
          <a:p>
            <a:pPr algn="just"/>
            <a:r>
              <a:rPr lang="en-US" sz="2800">
                <a:latin typeface="Times New Roman" pitchFamily="18" charset="0"/>
                <a:cs typeface="Times New Roman" pitchFamily="18" charset="0"/>
              </a:rPr>
              <a:t>+ Tổ chức chọn bộ máy quan lại qua giáo dục thi cử.</a:t>
            </a:r>
          </a:p>
        </p:txBody>
      </p:sp>
      <p:sp>
        <p:nvSpPr>
          <p:cNvPr id="21" name="Rectangle 20"/>
          <p:cNvSpPr/>
          <p:nvPr/>
        </p:nvSpPr>
        <p:spPr>
          <a:xfrm>
            <a:off x="685800" y="4724400"/>
            <a:ext cx="8458200" cy="685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400" i="1">
                <a:latin typeface="Times New Roman" pitchFamily="18" charset="0"/>
                <a:cs typeface="Times New Roman" pitchFamily="18" charset="0"/>
              </a:rPr>
              <a:t>Bộ máy hành chính cấp trung ương được vua Lê Thánh Tông Tổ chức như thế nào?</a:t>
            </a:r>
          </a:p>
        </p:txBody>
      </p:sp>
      <p:sp>
        <p:nvSpPr>
          <p:cNvPr id="22" name="Action Button: End 21">
            <a:hlinkClick r:id="" action="ppaction://hlinkshowjump?jump=lastslide" highlightClick="1"/>
          </p:cNvPr>
          <p:cNvSpPr/>
          <p:nvPr/>
        </p:nvSpPr>
        <p:spPr>
          <a:xfrm>
            <a:off x="1" y="4724400"/>
            <a:ext cx="685800" cy="685800"/>
          </a:xfrm>
          <a:prstGeom prst="actionButtonEnd">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8" name="Rectangle 17"/>
          <p:cNvSpPr/>
          <p:nvPr/>
        </p:nvSpPr>
        <p:spPr>
          <a:xfrm>
            <a:off x="-3871" y="0"/>
            <a:ext cx="2826415" cy="461665"/>
          </a:xfrm>
          <a:prstGeom prst="rect">
            <a:avLst/>
          </a:prstGeom>
        </p:spPr>
        <p:txBody>
          <a:bodyPr wrap="none">
            <a:spAutoFit/>
          </a:bodyPr>
          <a:lstStyle/>
          <a:p>
            <a:pPr>
              <a:defRPr/>
            </a:pPr>
            <a:r>
              <a:rPr lang="en-US" sz="2400" b="1">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2. Nội dung cải cách</a:t>
            </a:r>
            <a:endParaRPr lang="en-US" sz="240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9" name="Rectangle 18"/>
          <p:cNvSpPr/>
          <p:nvPr/>
        </p:nvSpPr>
        <p:spPr>
          <a:xfrm>
            <a:off x="-34925" y="552450"/>
            <a:ext cx="2404056" cy="461665"/>
          </a:xfrm>
          <a:prstGeom prst="rect">
            <a:avLst/>
          </a:prstGeom>
        </p:spPr>
        <p:txBody>
          <a:bodyPr wrap="none">
            <a:spAutoFit/>
          </a:bodyPr>
          <a:lstStyle/>
          <a:p>
            <a:pPr>
              <a:defRPr/>
            </a:pPr>
            <a:r>
              <a:rPr lang="en-US" sz="2400" b="1">
                <a:effectLst>
                  <a:outerShdw blurRad="38100" dist="38100" dir="2700000" algn="tl">
                    <a:srgbClr val="000000">
                      <a:alpha val="43137"/>
                    </a:srgbClr>
                  </a:outerShdw>
                </a:effectLst>
                <a:latin typeface="Times New Roman" pitchFamily="18" charset="0"/>
                <a:cs typeface="Times New Roman" pitchFamily="18" charset="0"/>
              </a:rPr>
              <a:t>a, Về </a:t>
            </a:r>
            <a:r>
              <a:rPr lang="en-US" sz="2400" b="1" smtClean="0">
                <a:effectLst>
                  <a:outerShdw blurRad="38100" dist="38100" dir="2700000" algn="tl">
                    <a:srgbClr val="000000">
                      <a:alpha val="43137"/>
                    </a:srgbClr>
                  </a:outerShdw>
                </a:effectLst>
                <a:latin typeface="Times New Roman" pitchFamily="18" charset="0"/>
                <a:cs typeface="Times New Roman" pitchFamily="18" charset="0"/>
              </a:rPr>
              <a:t>hành </a:t>
            </a:r>
            <a:r>
              <a:rPr lang="en-US" sz="2400" b="1">
                <a:effectLst>
                  <a:outerShdw blurRad="38100" dist="38100" dir="2700000" algn="tl">
                    <a:srgbClr val="000000">
                      <a:alpha val="43137"/>
                    </a:srgbClr>
                  </a:outerShdw>
                </a:effectLst>
                <a:latin typeface="Times New Roman" pitchFamily="18" charset="0"/>
                <a:cs typeface="Times New Roman" pitchFamily="18" charset="0"/>
              </a:rPr>
              <a:t>chính</a:t>
            </a:r>
            <a:endParaRPr lang="en-US" sz="240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79967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75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0" y="0"/>
            <a:ext cx="9144000" cy="584200"/>
          </a:xfrm>
          <a:prstGeom prst="rect">
            <a:avLst/>
          </a:prstGeom>
          <a:solidFill>
            <a:schemeClr val="accent5">
              <a:lumMod val="40000"/>
              <a:lumOff val="60000"/>
            </a:schemeClr>
          </a:solidFill>
        </p:spPr>
        <p:txBody>
          <a:bodyPr>
            <a:spAutoFit/>
          </a:bodyPr>
          <a:lstStyle/>
          <a:p>
            <a:pPr algn="ctr">
              <a:defRPr/>
            </a:pPr>
            <a:r>
              <a:rPr lang="en-US" sz="3200" b="1">
                <a:latin typeface="Times New Roman" panose="02020603050405020304" pitchFamily="18" charset="0"/>
                <a:cs typeface="Times New Roman" panose="02020603050405020304" pitchFamily="18" charset="0"/>
              </a:rPr>
              <a:t>HS xem video và trả lời các câu hỏi dưới đây:</a:t>
            </a:r>
            <a:endParaRPr lang="en-US" sz="3200" b="1" dirty="0">
              <a:latin typeface="Times New Roman" panose="02020603050405020304" pitchFamily="18" charset="0"/>
              <a:cs typeface="Times New Roman" panose="02020603050405020304" pitchFamily="18" charset="0"/>
            </a:endParaRPr>
          </a:p>
        </p:txBody>
      </p:sp>
      <p:pic>
        <p:nvPicPr>
          <p:cNvPr id="4" name="Vì sao Lê Thánh Tông ca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108" y="914400"/>
            <a:ext cx="9045891"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120"/>
            <a:ext cx="9144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534093" y="4305300"/>
            <a:ext cx="3581400" cy="3429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a:latin typeface="Times New Roman" pitchFamily="18" charset="0"/>
                <a:cs typeface="Times New Roman" pitchFamily="18" charset="0"/>
              </a:rPr>
              <a:t>Nhiệm vụ của Lục bộ.</a:t>
            </a:r>
          </a:p>
        </p:txBody>
      </p:sp>
      <p:sp>
        <p:nvSpPr>
          <p:cNvPr id="6" name="Round Diagonal Corner Rectangle 5"/>
          <p:cNvSpPr/>
          <p:nvPr/>
        </p:nvSpPr>
        <p:spPr>
          <a:xfrm>
            <a:off x="1" y="5181600"/>
            <a:ext cx="9144000" cy="1524000"/>
          </a:xfrm>
          <a:prstGeom prst="round2DiagRect">
            <a:avLst/>
          </a:prstGeom>
        </p:spPr>
        <p:style>
          <a:lnRef idx="2">
            <a:schemeClr val="accent3"/>
          </a:lnRef>
          <a:fillRef idx="1">
            <a:schemeClr val="lt1"/>
          </a:fillRef>
          <a:effectRef idx="0">
            <a:schemeClr val="accent3"/>
          </a:effectRef>
          <a:fontRef idx="minor">
            <a:schemeClr val="dk1"/>
          </a:fontRef>
        </p:style>
        <p:txBody>
          <a:bodyPr anchor="ctr"/>
          <a:lstStyle/>
          <a:p>
            <a:pPr algn="just">
              <a:buFontTx/>
              <a:buChar char="-"/>
              <a:defRPr/>
            </a:pPr>
            <a:r>
              <a:rPr lang="en-US" sz="2800" smtClean="0">
                <a:solidFill>
                  <a:schemeClr val="bg2">
                    <a:lumMod val="50000"/>
                  </a:schemeClr>
                </a:solidFill>
                <a:latin typeface="Times New Roman" pitchFamily="18" charset="0"/>
                <a:cs typeface="Times New Roman" pitchFamily="18" charset="0"/>
              </a:rPr>
              <a:t>Các </a:t>
            </a:r>
            <a:r>
              <a:rPr lang="en-US" sz="2800">
                <a:solidFill>
                  <a:schemeClr val="bg2">
                    <a:lumMod val="50000"/>
                  </a:schemeClr>
                </a:solidFill>
                <a:latin typeface="Times New Roman" pitchFamily="18" charset="0"/>
                <a:cs typeface="Times New Roman" pitchFamily="18" charset="0"/>
              </a:rPr>
              <a:t>cơ quan trung ương được phân định rõ </a:t>
            </a:r>
            <a:r>
              <a:rPr lang="en-US" sz="2800" smtClean="0">
                <a:solidFill>
                  <a:schemeClr val="bg2">
                    <a:lumMod val="50000"/>
                  </a:schemeClr>
                </a:solidFill>
                <a:latin typeface="Times New Roman" pitchFamily="18" charset="0"/>
                <a:cs typeface="Times New Roman" pitchFamily="18" charset="0"/>
              </a:rPr>
              <a:t>lục bộ (hành chính), giúp việc (lục tự), giám </a:t>
            </a:r>
            <a:r>
              <a:rPr lang="en-US" sz="2800">
                <a:solidFill>
                  <a:schemeClr val="bg2">
                    <a:lumMod val="50000"/>
                  </a:schemeClr>
                </a:solidFill>
                <a:latin typeface="Times New Roman" pitchFamily="18" charset="0"/>
                <a:cs typeface="Times New Roman" pitchFamily="18" charset="0"/>
              </a:rPr>
              <a:t>sát </a:t>
            </a:r>
            <a:r>
              <a:rPr lang="en-US" sz="2800" smtClean="0">
                <a:solidFill>
                  <a:schemeClr val="bg2">
                    <a:lumMod val="50000"/>
                  </a:schemeClr>
                </a:solidFill>
                <a:latin typeface="Times New Roman" pitchFamily="18" charset="0"/>
                <a:cs typeface="Times New Roman" pitchFamily="18" charset="0"/>
              </a:rPr>
              <a:t>(lục </a:t>
            </a:r>
            <a:r>
              <a:rPr lang="en-US" sz="2800">
                <a:solidFill>
                  <a:schemeClr val="bg2">
                    <a:lumMod val="50000"/>
                  </a:schemeClr>
                </a:solidFill>
                <a:latin typeface="Times New Roman" pitchFamily="18" charset="0"/>
                <a:cs typeface="Times New Roman" pitchFamily="18" charset="0"/>
              </a:rPr>
              <a:t>khoa</a:t>
            </a:r>
            <a:r>
              <a:rPr lang="en-US" sz="2800" smtClean="0">
                <a:solidFill>
                  <a:schemeClr val="bg2">
                    <a:lumMod val="50000"/>
                  </a:schemeClr>
                </a:solidFill>
                <a:latin typeface="Times New Roman" pitchFamily="18" charset="0"/>
                <a:cs typeface="Times New Roman" pitchFamily="18" charset="0"/>
              </a:rPr>
              <a:t>).</a:t>
            </a:r>
            <a:endParaRPr lang="en-US" sz="2800">
              <a:solidFill>
                <a:schemeClr val="bg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74530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26988" y="527050"/>
            <a:ext cx="9117012" cy="523220"/>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r>
              <a:rPr lang="en-US" sz="2800" i="1">
                <a:latin typeface="Times New Roman" pitchFamily="18" charset="0"/>
                <a:cs typeface="Times New Roman" pitchFamily="18" charset="0"/>
              </a:rPr>
              <a:t>Nhiệm vụ 2: </a:t>
            </a:r>
            <a:r>
              <a:rPr lang="en-US" sz="2800">
                <a:latin typeface="Times New Roman" pitchFamily="18" charset="0"/>
                <a:cs typeface="Times New Roman" pitchFamily="18" charset="0"/>
              </a:rPr>
              <a:t>Vẽ sơ đồ tổ chức bộ máy hành chính thời Lê Sơ.</a:t>
            </a:r>
          </a:p>
        </p:txBody>
      </p:sp>
      <p:sp>
        <p:nvSpPr>
          <p:cNvPr id="26627" name="TextBox 4"/>
          <p:cNvSpPr txBox="1">
            <a:spLocks noChangeArrowheads="1"/>
          </p:cNvSpPr>
          <p:nvPr/>
        </p:nvSpPr>
        <p:spPr bwMode="auto">
          <a:xfrm>
            <a:off x="0" y="0"/>
            <a:ext cx="45862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eaLnBrk="1" hangingPunct="1"/>
            <a:r>
              <a:rPr lang="en-US" sz="2800" i="1">
                <a:latin typeface="Times New Roman" pitchFamily="18" charset="0"/>
                <a:cs typeface="Times New Roman" pitchFamily="18" charset="0"/>
              </a:rPr>
              <a:t>- Về hành chính</a:t>
            </a:r>
          </a:p>
        </p:txBody>
      </p:sp>
      <p:sp>
        <p:nvSpPr>
          <p:cNvPr id="6" name="Rounded Rectangle 5"/>
          <p:cNvSpPr/>
          <p:nvPr/>
        </p:nvSpPr>
        <p:spPr>
          <a:xfrm>
            <a:off x="2011017" y="1371600"/>
            <a:ext cx="3551583" cy="381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a:p>
        </p:txBody>
      </p:sp>
      <p:sp>
        <p:nvSpPr>
          <p:cNvPr id="8" name="Rounded Rectangle 7"/>
          <p:cNvSpPr/>
          <p:nvPr/>
        </p:nvSpPr>
        <p:spPr>
          <a:xfrm>
            <a:off x="1504122" y="2133600"/>
            <a:ext cx="4439478" cy="5334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p>
        </p:txBody>
      </p:sp>
      <p:sp>
        <p:nvSpPr>
          <p:cNvPr id="9" name="Rounded Rectangle 8"/>
          <p:cNvSpPr/>
          <p:nvPr/>
        </p:nvSpPr>
        <p:spPr>
          <a:xfrm>
            <a:off x="1066800" y="3124200"/>
            <a:ext cx="5105400" cy="8382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10" name="Rounded Rectangle 9"/>
          <p:cNvSpPr/>
          <p:nvPr/>
        </p:nvSpPr>
        <p:spPr>
          <a:xfrm>
            <a:off x="1743697" y="4278313"/>
            <a:ext cx="4328491" cy="51911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11" name="Rounded Rectangle 10"/>
          <p:cNvSpPr/>
          <p:nvPr/>
        </p:nvSpPr>
        <p:spPr>
          <a:xfrm>
            <a:off x="1691309" y="5119687"/>
            <a:ext cx="4328491" cy="519113"/>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12" name="Rounded Rectangle 11"/>
          <p:cNvSpPr/>
          <p:nvPr/>
        </p:nvSpPr>
        <p:spPr>
          <a:xfrm>
            <a:off x="1691309" y="5957888"/>
            <a:ext cx="4328491" cy="51911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cxnSp>
        <p:nvCxnSpPr>
          <p:cNvPr id="13" name="Straight Arrow Connector 12"/>
          <p:cNvCxnSpPr/>
          <p:nvPr/>
        </p:nvCxnSpPr>
        <p:spPr>
          <a:xfrm>
            <a:off x="3767138" y="5600700"/>
            <a:ext cx="0" cy="2667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1" name="Straight Arrow Connector 20"/>
          <p:cNvCxnSpPr/>
          <p:nvPr/>
        </p:nvCxnSpPr>
        <p:spPr>
          <a:xfrm>
            <a:off x="3749675" y="4791941"/>
            <a:ext cx="0" cy="36195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p:nvPr/>
        </p:nvCxnSpPr>
        <p:spPr>
          <a:xfrm>
            <a:off x="3736975" y="4010891"/>
            <a:ext cx="0" cy="2667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a:off x="3676650" y="2686050"/>
            <a:ext cx="0" cy="4191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4" name="Straight Arrow Connector 23"/>
          <p:cNvCxnSpPr/>
          <p:nvPr/>
        </p:nvCxnSpPr>
        <p:spPr>
          <a:xfrm>
            <a:off x="3663950" y="1714500"/>
            <a:ext cx="0" cy="4191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7" name="Right Brace 26"/>
          <p:cNvSpPr/>
          <p:nvPr/>
        </p:nvSpPr>
        <p:spPr>
          <a:xfrm>
            <a:off x="6192078" y="1562100"/>
            <a:ext cx="665922" cy="838200"/>
          </a:xfrm>
          <a:prstGeom prst="rightBrace">
            <a:avLst/>
          </a:prstGeom>
        </p:spPr>
        <p:style>
          <a:lnRef idx="1">
            <a:schemeClr val="accent6"/>
          </a:lnRef>
          <a:fillRef idx="0">
            <a:schemeClr val="accent6"/>
          </a:fillRef>
          <a:effectRef idx="0">
            <a:schemeClr val="accent6"/>
          </a:effectRef>
          <a:fontRef idx="minor">
            <a:schemeClr val="tx1"/>
          </a:fontRef>
        </p:style>
        <p:txBody>
          <a:bodyPr anchor="ctr"/>
          <a:lstStyle/>
          <a:p>
            <a:pPr algn="ctr">
              <a:defRPr/>
            </a:pPr>
            <a:endParaRPr lang="en-US"/>
          </a:p>
        </p:txBody>
      </p:sp>
      <p:sp>
        <p:nvSpPr>
          <p:cNvPr id="29" name="Rounded Rectangle 28"/>
          <p:cNvSpPr/>
          <p:nvPr/>
        </p:nvSpPr>
        <p:spPr>
          <a:xfrm>
            <a:off x="6834809" y="1562100"/>
            <a:ext cx="1775791"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a:p>
        </p:txBody>
      </p:sp>
      <p:sp>
        <p:nvSpPr>
          <p:cNvPr id="30" name="Right Brace 29"/>
          <p:cNvSpPr/>
          <p:nvPr/>
        </p:nvSpPr>
        <p:spPr>
          <a:xfrm>
            <a:off x="6414052" y="3543300"/>
            <a:ext cx="443948" cy="2705100"/>
          </a:xfrm>
          <a:prstGeom prst="rightBrace">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b="1"/>
          </a:p>
        </p:txBody>
      </p:sp>
      <p:sp>
        <p:nvSpPr>
          <p:cNvPr id="31" name="Rounded Rectangle 30"/>
          <p:cNvSpPr/>
          <p:nvPr/>
        </p:nvSpPr>
        <p:spPr>
          <a:xfrm>
            <a:off x="6911009" y="4495800"/>
            <a:ext cx="1775791" cy="8382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75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75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75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750"/>
                                        <p:tgtEl>
                                          <p:spTgt spid="1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750"/>
                                        <p:tgtEl>
                                          <p:spTgt spid="1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75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750"/>
                                        <p:tgtEl>
                                          <p:spTgt spid="13"/>
                                        </p:tgtEl>
                                      </p:cBhvr>
                                    </p:animEffect>
                                  </p:childTnLst>
                                </p:cTn>
                              </p:par>
                              <p:par>
                                <p:cTn id="26" presetID="6" presetClass="entr" presetSubtype="16"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ircle(in)">
                                      <p:cBhvr>
                                        <p:cTn id="28" dur="750"/>
                                        <p:tgtEl>
                                          <p:spTgt spid="21"/>
                                        </p:tgtEl>
                                      </p:cBhvr>
                                    </p:animEffect>
                                  </p:childTnLst>
                                </p:cTn>
                              </p:par>
                              <p:par>
                                <p:cTn id="29" presetID="6" presetClass="entr" presetSubtype="16"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circle(in)">
                                      <p:cBhvr>
                                        <p:cTn id="31" dur="750"/>
                                        <p:tgtEl>
                                          <p:spTgt spid="22"/>
                                        </p:tgtEl>
                                      </p:cBhvr>
                                    </p:animEffect>
                                  </p:childTnLst>
                                </p:cTn>
                              </p:par>
                              <p:par>
                                <p:cTn id="32" presetID="6" presetClass="entr" presetSubtype="16"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ircle(in)">
                                      <p:cBhvr>
                                        <p:cTn id="34" dur="750"/>
                                        <p:tgtEl>
                                          <p:spTgt spid="23"/>
                                        </p:tgtEl>
                                      </p:cBhvr>
                                    </p:animEffect>
                                  </p:childTnLst>
                                </p:cTn>
                              </p:par>
                              <p:par>
                                <p:cTn id="35" presetID="6"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ircle(in)">
                                      <p:cBhvr>
                                        <p:cTn id="37" dur="750"/>
                                        <p:tgtEl>
                                          <p:spTgt spid="24"/>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circle(in)">
                                      <p:cBhvr>
                                        <p:cTn id="40" dur="750"/>
                                        <p:tgtEl>
                                          <p:spTgt spid="27"/>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circle(in)">
                                      <p:cBhvr>
                                        <p:cTn id="43" dur="750"/>
                                        <p:tgtEl>
                                          <p:spTgt spid="2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circle(in)">
                                      <p:cBhvr>
                                        <p:cTn id="46" dur="750"/>
                                        <p:tgtEl>
                                          <p:spTgt spid="30"/>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circle(in)">
                                      <p:cBhvr>
                                        <p:cTn id="49"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27" grpId="0" animBg="1"/>
      <p:bldP spid="29" grpId="0" animBg="1"/>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9144000" cy="680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0"/>
            <a:ext cx="4953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Hình ảnh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26988"/>
            <a:ext cx="4592638"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 y="4572000"/>
            <a:ext cx="4561680" cy="4572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a:t>Cơ quan ngự sử đài.</a:t>
            </a:r>
          </a:p>
        </p:txBody>
      </p:sp>
      <p:sp>
        <p:nvSpPr>
          <p:cNvPr id="7" name="Rectangle 6"/>
          <p:cNvSpPr/>
          <p:nvPr/>
        </p:nvSpPr>
        <p:spPr>
          <a:xfrm>
            <a:off x="4572000" y="4572000"/>
            <a:ext cx="4572000" cy="4572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a:t>Các quan thượng thư của lục bộ</a:t>
            </a:r>
          </a:p>
        </p:txBody>
      </p:sp>
      <p:sp>
        <p:nvSpPr>
          <p:cNvPr id="30726" name="TextBox 7"/>
          <p:cNvSpPr txBox="1">
            <a:spLocks noChangeArrowheads="1"/>
          </p:cNvSpPr>
          <p:nvPr/>
        </p:nvSpPr>
        <p:spPr bwMode="auto">
          <a:xfrm>
            <a:off x="-20638" y="4953000"/>
            <a:ext cx="9164638" cy="830263"/>
          </a:xfrm>
          <a:prstGeom prst="rect">
            <a:avLst/>
          </a:prstGeom>
          <a:ln/>
          <a:extLst/>
        </p:spPr>
        <p:style>
          <a:lnRef idx="3">
            <a:schemeClr val="lt1"/>
          </a:lnRef>
          <a:fillRef idx="1">
            <a:schemeClr val="accent3"/>
          </a:fillRef>
          <a:effectRef idx="1">
            <a:schemeClr val="accent3"/>
          </a:effectRef>
          <a:fontRef idx="minor">
            <a:schemeClr val="lt1"/>
          </a:fontRef>
        </p:style>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just" eaLnBrk="1" hangingPunct="1"/>
            <a:r>
              <a:rPr lang="en-US" sz="2400" i="1">
                <a:latin typeface="Times New Roman" pitchFamily="18" charset="0"/>
                <a:cs typeface="Times New Roman" pitchFamily="18" charset="0"/>
              </a:rPr>
              <a:t>Mục đích cải cách hành chính cấp trung ương của vua Lê Thánh Tông là gì?</a:t>
            </a:r>
          </a:p>
        </p:txBody>
      </p:sp>
      <p:sp>
        <p:nvSpPr>
          <p:cNvPr id="9" name="Rectangle 8"/>
          <p:cNvSpPr/>
          <p:nvPr/>
        </p:nvSpPr>
        <p:spPr>
          <a:xfrm>
            <a:off x="0" y="5867400"/>
            <a:ext cx="9144000" cy="9906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just">
              <a:defRPr/>
            </a:pPr>
            <a:r>
              <a:rPr lang="en-US" sz="2400">
                <a:latin typeface="Times New Roman" pitchFamily="18" charset="0"/>
                <a:cs typeface="Times New Roman" pitchFamily="18" charset="0"/>
              </a:rPr>
              <a:t>Tăng cường sư kiểm soát, chỉ đạo của hoàng đế với triều thần, tăng sự kiểm soát, ràng buộc trong giới quan liêu, tăng tính hiệu quả của bộ máy quan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wipe(down)">
                                      <p:cBhvr>
                                        <p:cTn id="7" dur="500"/>
                                        <p:tgtEl>
                                          <p:spTgt spid="307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GIAO AN THUY\GA THUY SUA\2023-2024\bai giang pp 11\CANH DIEU\z4582444270908_24643ec2d58ca7a698e9694ac3363eb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5715000" cy="667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3"/>
          <p:cNvSpPr txBox="1">
            <a:spLocks noChangeArrowheads="1"/>
          </p:cNvSpPr>
          <p:nvPr/>
        </p:nvSpPr>
        <p:spPr bwMode="auto">
          <a:xfrm>
            <a:off x="0" y="0"/>
            <a:ext cx="3429000" cy="1200150"/>
          </a:xfrm>
          <a:prstGeom prst="rect">
            <a:avLst/>
          </a:prstGeom>
          <a:solidFill>
            <a:schemeClr val="accent5">
              <a:lumMod val="20000"/>
              <a:lumOff val="80000"/>
            </a:schemeClr>
          </a:solidFill>
          <a:ln>
            <a:noFill/>
          </a:ln>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just" eaLnBrk="1" hangingPunct="1"/>
            <a:r>
              <a:rPr lang="en-US" sz="2400" i="1">
                <a:latin typeface="Times New Roman" pitchFamily="18" charset="0"/>
                <a:cs typeface="Times New Roman" pitchFamily="18" charset="0"/>
              </a:rPr>
              <a:t>Em có nhận xét gì về tổ chức bộ máy nhà nước thời vua Lê Thánh Tông?</a:t>
            </a:r>
          </a:p>
        </p:txBody>
      </p:sp>
      <p:sp>
        <p:nvSpPr>
          <p:cNvPr id="31748" name="Rectangle 4"/>
          <p:cNvSpPr>
            <a:spLocks noChangeArrowheads="1"/>
          </p:cNvSpPr>
          <p:nvPr/>
        </p:nvSpPr>
        <p:spPr bwMode="auto">
          <a:xfrm>
            <a:off x="0" y="4889718"/>
            <a:ext cx="3429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 typeface="Wingdings" pitchFamily="2" charset="2"/>
              <a:buChar char="ü"/>
            </a:pPr>
            <a:r>
              <a:rPr lang="en-US" sz="2800" smtClean="0">
                <a:solidFill>
                  <a:schemeClr val="accent1"/>
                </a:solidFill>
                <a:latin typeface="Times New Roman" pitchFamily="18" charset="0"/>
                <a:cs typeface="Times New Roman" pitchFamily="18" charset="0"/>
              </a:rPr>
              <a:t>Bộ </a:t>
            </a:r>
            <a:r>
              <a:rPr lang="en-US" sz="2800">
                <a:solidFill>
                  <a:schemeClr val="accent1"/>
                </a:solidFill>
                <a:latin typeface="Times New Roman" pitchFamily="18" charset="0"/>
                <a:cs typeface="Times New Roman" pitchFamily="18" charset="0"/>
              </a:rPr>
              <a:t>máy nhà nước quân chủ chuyên chế trung ương tập quyền đạt đến đỉnh cao.</a:t>
            </a:r>
          </a:p>
        </p:txBody>
      </p:sp>
      <p:sp>
        <p:nvSpPr>
          <p:cNvPr id="2" name="Rectangle 1"/>
          <p:cNvSpPr/>
          <p:nvPr/>
        </p:nvSpPr>
        <p:spPr>
          <a:xfrm>
            <a:off x="0" y="1371600"/>
            <a:ext cx="3659111" cy="954107"/>
          </a:xfrm>
          <a:prstGeom prst="rect">
            <a:avLst/>
          </a:prstGeom>
        </p:spPr>
        <p:txBody>
          <a:bodyPr wrap="square">
            <a:spAutoFit/>
          </a:bodyPr>
          <a:lstStyle/>
          <a:p>
            <a:pPr algn="just">
              <a:buFont typeface="Wingdings" pitchFamily="2" charset="2"/>
              <a:buChar char="ü"/>
            </a:pPr>
            <a:r>
              <a:rPr lang="en-US" sz="2800" smtClean="0">
                <a:solidFill>
                  <a:schemeClr val="accent1"/>
                </a:solidFill>
                <a:latin typeface="Times New Roman" pitchFamily="18" charset="0"/>
                <a:cs typeface="Times New Roman" pitchFamily="18" charset="0"/>
              </a:rPr>
              <a:t>Vua </a:t>
            </a:r>
            <a:r>
              <a:rPr lang="en-US" sz="2800">
                <a:solidFill>
                  <a:schemeClr val="accent1"/>
                </a:solidFill>
                <a:latin typeface="Times New Roman" pitchFamily="18" charset="0"/>
                <a:cs typeface="Times New Roman" pitchFamily="18" charset="0"/>
              </a:rPr>
              <a:t>nắm quyền lục tối cao.</a:t>
            </a:r>
          </a:p>
        </p:txBody>
      </p:sp>
      <p:sp>
        <p:nvSpPr>
          <p:cNvPr id="3" name="Rectangle 2"/>
          <p:cNvSpPr/>
          <p:nvPr/>
        </p:nvSpPr>
        <p:spPr>
          <a:xfrm>
            <a:off x="34413" y="2727970"/>
            <a:ext cx="3394587" cy="1815882"/>
          </a:xfrm>
          <a:prstGeom prst="rect">
            <a:avLst/>
          </a:prstGeom>
        </p:spPr>
        <p:txBody>
          <a:bodyPr wrap="square">
            <a:spAutoFit/>
          </a:bodyPr>
          <a:lstStyle/>
          <a:p>
            <a:pPr algn="just">
              <a:buFont typeface="Wingdings" pitchFamily="2" charset="2"/>
              <a:buChar char="ü"/>
            </a:pPr>
            <a:r>
              <a:rPr lang="en-US" sz="2800" smtClean="0">
                <a:solidFill>
                  <a:schemeClr val="accent1"/>
                </a:solidFill>
                <a:latin typeface="Times New Roman" pitchFamily="18" charset="0"/>
                <a:cs typeface="Times New Roman" pitchFamily="18" charset="0"/>
              </a:rPr>
              <a:t>Nhà nước thống nhất, được tổ chức quy củ, hoàn thiện hơn.</a:t>
            </a:r>
            <a:endParaRPr lang="en-US" sz="2800">
              <a:solidFill>
                <a:schemeClr val="accent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wipe(down)">
                                      <p:cBhvr>
                                        <p:cTn id="7" dur="500"/>
                                        <p:tgtEl>
                                          <p:spTgt spid="3174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5228" y="2414580"/>
            <a:ext cx="9008772"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defRPr/>
            </a:pPr>
            <a:r>
              <a:rPr lang="en-US" sz="6600" smtClean="0">
                <a:solidFill>
                  <a:srgbClr val="FF0000"/>
                </a:solidFill>
                <a:latin typeface="Times New Roman" pitchFamily="18" charset="0"/>
                <a:cs typeface="Times New Roman" pitchFamily="18" charset="0"/>
              </a:rPr>
              <a:t>TIẾT 2</a:t>
            </a:r>
            <a:endParaRPr lang="en-US" sz="660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374650" y="523875"/>
            <a:ext cx="9518650" cy="3667125"/>
            <a:chOff x="2063496" y="3824089"/>
            <a:chExt cx="9936571" cy="1673534"/>
          </a:xfrm>
        </p:grpSpPr>
        <p:sp>
          <p:nvSpPr>
            <p:cNvPr id="3" name="Rounded Rectangle 2"/>
            <p:cNvSpPr/>
            <p:nvPr/>
          </p:nvSpPr>
          <p:spPr>
            <a:xfrm>
              <a:off x="4421692" y="3933485"/>
              <a:ext cx="7578375" cy="1564138"/>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2813">
                <a:defRPr/>
              </a:pPr>
              <a:r>
                <a:rPr lang="en-US" sz="5400" b="1">
                  <a:solidFill>
                    <a:srgbClr val="000000"/>
                  </a:solidFill>
                  <a:latin typeface="Cambria" pitchFamily="18" charset="0"/>
                  <a:cs typeface="Arial" pitchFamily="34" charset="0"/>
                  <a:sym typeface="Arial" pitchFamily="34" charset="0"/>
                </a:rPr>
                <a:t>NHÀ SỬ HỌC THÔNG THÁI</a:t>
              </a:r>
            </a:p>
          </p:txBody>
        </p:sp>
        <p:pic>
          <p:nvPicPr>
            <p:cNvPr id="33798" name="Picture 6" descr="Kết quả hình ảnh cho cute bell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p:cNvSpPr/>
          <p:nvPr/>
        </p:nvSpPr>
        <p:spPr>
          <a:xfrm>
            <a:off x="0" y="0"/>
            <a:ext cx="3267075" cy="523875"/>
          </a:xfrm>
          <a:prstGeom prst="rect">
            <a:avLst/>
          </a:prstGeom>
        </p:spPr>
        <p:txBody>
          <a:bodyPr wrap="none">
            <a:spAutoFit/>
          </a:bodyPr>
          <a:lstStyle/>
          <a:p>
            <a:pPr>
              <a:defRPr/>
            </a:pPr>
            <a:r>
              <a:rPr lang="en-US" sz="2800" b="1">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2. Nội dung cải cách</a:t>
            </a:r>
            <a:endParaRPr lang="en-US" sz="280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Rectangle 8"/>
          <p:cNvSpPr/>
          <p:nvPr/>
        </p:nvSpPr>
        <p:spPr>
          <a:xfrm>
            <a:off x="0" y="4191000"/>
            <a:ext cx="9144000" cy="2678113"/>
          </a:xfrm>
          <a:prstGeom prst="rect">
            <a:avLst/>
          </a:prstGeom>
        </p:spPr>
        <p:style>
          <a:lnRef idx="3">
            <a:schemeClr val="lt1"/>
          </a:lnRef>
          <a:fillRef idx="1">
            <a:schemeClr val="accent5"/>
          </a:fillRef>
          <a:effectRef idx="1">
            <a:schemeClr val="accent5"/>
          </a:effectRef>
          <a:fontRef idx="minor">
            <a:schemeClr val="lt1"/>
          </a:fontRef>
        </p:style>
        <p:txBody>
          <a:bodyPr>
            <a:spAutoFit/>
          </a:bodyPr>
          <a:lstStyle/>
          <a:p>
            <a:pPr algn="just">
              <a:defRPr/>
            </a:pPr>
            <a:r>
              <a:rPr lang="en-US" sz="2400">
                <a:solidFill>
                  <a:schemeClr val="tx1"/>
                </a:solidFill>
                <a:latin typeface="Times New Roman" pitchFamily="18" charset="0"/>
                <a:cs typeface="Times New Roman" pitchFamily="18" charset="0"/>
              </a:rPr>
              <a:t>LUẬT CHƠI: GV chia lớp thành 4 nhóm thực hiện trò chơi “Tập làm nhà sử học” yêu cầu học sinh hoàn thành các dữ liệu về cải cách quân sự, kinh tế, văn hóa-giáo dục theo sơ đồ. Mỗi nhóm có nhiệm vụ sưu tầm tranh ảnh, tư liệu, sơ đồ về một lĩnh vực cải cách (nhóm 1: quân sự, nhóm 2: kinh tế. Nhóm 3: luật pháp, nhóm 4: văn hóa-giáo dục.). Thời gian làm việc: 10 phút. GV cử ra ban giám khảo gồm 4 thành viên để chấm điểm.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Arrow 3"/>
          <p:cNvSpPr/>
          <p:nvPr/>
        </p:nvSpPr>
        <p:spPr>
          <a:xfrm>
            <a:off x="-152400" y="0"/>
            <a:ext cx="1371600" cy="6858000"/>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US"/>
          </a:p>
        </p:txBody>
      </p:sp>
      <p:sp>
        <p:nvSpPr>
          <p:cNvPr id="34819" name="TextBox 5"/>
          <p:cNvSpPr txBox="1">
            <a:spLocks noChangeArrowheads="1"/>
          </p:cNvSpPr>
          <p:nvPr/>
        </p:nvSpPr>
        <p:spPr bwMode="auto">
          <a:xfrm>
            <a:off x="46038" y="3960842"/>
            <a:ext cx="9445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000" b="1" smtClean="0">
                <a:latin typeface="Times New Roman" pitchFamily="18" charset="0"/>
                <a:cs typeface="Times New Roman" pitchFamily="18" charset="0"/>
              </a:rPr>
              <a:t>Quân đội, quốc phòng</a:t>
            </a:r>
            <a:endParaRPr lang="en-US" sz="2000" b="1">
              <a:latin typeface="Times New Roman" pitchFamily="18" charset="0"/>
              <a:cs typeface="Times New Roman" pitchFamily="18" charset="0"/>
            </a:endParaRPr>
          </a:p>
        </p:txBody>
      </p:sp>
      <p:sp>
        <p:nvSpPr>
          <p:cNvPr id="34820" name="TextBox 6"/>
          <p:cNvSpPr txBox="1">
            <a:spLocks noChangeArrowheads="1"/>
          </p:cNvSpPr>
          <p:nvPr/>
        </p:nvSpPr>
        <p:spPr bwMode="auto">
          <a:xfrm>
            <a:off x="138112" y="5770532"/>
            <a:ext cx="790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000" b="1">
                <a:latin typeface="Times New Roman" pitchFamily="18" charset="0"/>
                <a:cs typeface="Times New Roman" pitchFamily="18" charset="0"/>
              </a:rPr>
              <a:t>Luật pháp</a:t>
            </a:r>
          </a:p>
        </p:txBody>
      </p:sp>
      <p:sp>
        <p:nvSpPr>
          <p:cNvPr id="34821" name="TextBox 7"/>
          <p:cNvSpPr txBox="1">
            <a:spLocks noChangeArrowheads="1"/>
          </p:cNvSpPr>
          <p:nvPr/>
        </p:nvSpPr>
        <p:spPr bwMode="auto">
          <a:xfrm>
            <a:off x="127000" y="152400"/>
            <a:ext cx="7889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000" b="1">
                <a:latin typeface="Times New Roman" pitchFamily="18" charset="0"/>
                <a:cs typeface="Times New Roman" pitchFamily="18" charset="0"/>
              </a:rPr>
              <a:t>Văn hóa-giáo dục</a:t>
            </a:r>
          </a:p>
        </p:txBody>
      </p:sp>
      <p:sp>
        <p:nvSpPr>
          <p:cNvPr id="9" name="Right Arrow 8"/>
          <p:cNvSpPr/>
          <p:nvPr/>
        </p:nvSpPr>
        <p:spPr>
          <a:xfrm>
            <a:off x="810491" y="638145"/>
            <a:ext cx="519546" cy="40011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0" name="Right Arrow 9"/>
          <p:cNvSpPr/>
          <p:nvPr/>
        </p:nvSpPr>
        <p:spPr>
          <a:xfrm>
            <a:off x="810491" y="2390745"/>
            <a:ext cx="519546" cy="40011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2" name="Right Arrow 11"/>
          <p:cNvSpPr/>
          <p:nvPr/>
        </p:nvSpPr>
        <p:spPr>
          <a:xfrm>
            <a:off x="852054" y="5924490"/>
            <a:ext cx="519546" cy="40011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3" name="Rounded Rectangle 12"/>
          <p:cNvSpPr/>
          <p:nvPr/>
        </p:nvSpPr>
        <p:spPr>
          <a:xfrm>
            <a:off x="1281113" y="152400"/>
            <a:ext cx="7862887" cy="13716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Rounded Rectangle 13"/>
          <p:cNvSpPr/>
          <p:nvPr/>
        </p:nvSpPr>
        <p:spPr>
          <a:xfrm>
            <a:off x="1295400" y="3429000"/>
            <a:ext cx="7848600" cy="1676400"/>
          </a:xfrm>
          <a:prstGeom prst="roundRect">
            <a:avLst/>
          </a:prstGeom>
        </p:spPr>
        <p:style>
          <a:lnRef idx="1">
            <a:schemeClr val="accent2"/>
          </a:lnRef>
          <a:fillRef idx="1002">
            <a:schemeClr val="lt1"/>
          </a:fillRef>
          <a:effectRef idx="1">
            <a:schemeClr val="accent2"/>
          </a:effectRef>
          <a:fontRef idx="minor">
            <a:schemeClr val="dk1"/>
          </a:fontRef>
        </p:style>
        <p:txBody>
          <a:bodyPr anchor="ctr"/>
          <a:lstStyle/>
          <a:p>
            <a:pPr algn="ctr" fontAlgn="auto">
              <a:spcBef>
                <a:spcPts val="0"/>
              </a:spcBef>
              <a:spcAft>
                <a:spcPts val="0"/>
              </a:spcAft>
              <a:defRPr/>
            </a:pP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Rounded Rectangle 14"/>
          <p:cNvSpPr/>
          <p:nvPr/>
        </p:nvSpPr>
        <p:spPr>
          <a:xfrm>
            <a:off x="1340428" y="5486400"/>
            <a:ext cx="7803572" cy="1371600"/>
          </a:xfrm>
          <a:prstGeom prst="roundRect">
            <a:avLst/>
          </a:prstGeom>
        </p:spPr>
        <p:style>
          <a:lnRef idx="1">
            <a:schemeClr val="accent2"/>
          </a:lnRef>
          <a:fillRef idx="1003">
            <a:schemeClr val="lt2"/>
          </a:fillRef>
          <a:effectRef idx="1">
            <a:schemeClr val="accent2"/>
          </a:effectRef>
          <a:fontRef idx="minor">
            <a:schemeClr val="dk1"/>
          </a:fontRef>
        </p:style>
        <p:txBody>
          <a:bodyPr anchor="ctr"/>
          <a:lstStyle/>
          <a:p>
            <a:pPr algn="just" fontAlgn="auto">
              <a:spcBef>
                <a:spcPts val="0"/>
              </a:spcBef>
              <a:spcAft>
                <a:spcPts val="0"/>
              </a:spcAft>
              <a:defRPr/>
            </a:pPr>
            <a:endParaRPr lang="en-US" sz="2400" b="1">
              <a:ln w="12700">
                <a:solidFill>
                  <a:schemeClr val="tx2">
                    <a:satMod val="155000"/>
                  </a:schemeClr>
                </a:solidFill>
                <a:prstDash val="solid"/>
              </a:ln>
              <a:solidFill>
                <a:schemeClr val="tx1"/>
              </a:solidFill>
              <a:latin typeface="Times New Roman" pitchFamily="18" charset="0"/>
              <a:cs typeface="Times New Roman" pitchFamily="18" charset="0"/>
            </a:endParaRPr>
          </a:p>
        </p:txBody>
      </p:sp>
      <p:sp>
        <p:nvSpPr>
          <p:cNvPr id="16" name="Rounded Rectangle 15"/>
          <p:cNvSpPr/>
          <p:nvPr/>
        </p:nvSpPr>
        <p:spPr>
          <a:xfrm>
            <a:off x="1295400" y="1905000"/>
            <a:ext cx="7862888" cy="13716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 name="Right Arrow 16"/>
          <p:cNvSpPr/>
          <p:nvPr/>
        </p:nvSpPr>
        <p:spPr>
          <a:xfrm>
            <a:off x="824345" y="4114800"/>
            <a:ext cx="519546" cy="40011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34834" name="TextBox 5"/>
          <p:cNvSpPr txBox="1">
            <a:spLocks noChangeArrowheads="1"/>
          </p:cNvSpPr>
          <p:nvPr/>
        </p:nvSpPr>
        <p:spPr bwMode="auto">
          <a:xfrm>
            <a:off x="0" y="2236787"/>
            <a:ext cx="944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000" b="1">
                <a:latin typeface="Times New Roman" pitchFamily="18" charset="0"/>
                <a:cs typeface="Times New Roman" pitchFamily="18" charset="0"/>
              </a:rPr>
              <a:t>Kinh tế</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609600"/>
            <a:ext cx="4572000" cy="55086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4" y="609600"/>
            <a:ext cx="4343400" cy="5508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5060" name="TextBox 6"/>
          <p:cNvSpPr txBox="1">
            <a:spLocks noChangeArrowheads="1"/>
          </p:cNvSpPr>
          <p:nvPr/>
        </p:nvSpPr>
        <p:spPr bwMode="auto">
          <a:xfrm>
            <a:off x="203200" y="0"/>
            <a:ext cx="894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400" b="1">
                <a:solidFill>
                  <a:schemeClr val="accent6"/>
                </a:solidFill>
                <a:latin typeface="Times New Roman" pitchFamily="18" charset="0"/>
                <a:cs typeface="Times New Roman" pitchFamily="18" charset="0"/>
              </a:rPr>
              <a:t>QUỐC TRIỀU HÌNH LUẬT (LUẬT HỒNG ĐỨC)</a:t>
            </a:r>
          </a:p>
        </p:txBody>
      </p:sp>
      <p:sp>
        <p:nvSpPr>
          <p:cNvPr id="45061" name="TextBox 8"/>
          <p:cNvSpPr txBox="1">
            <a:spLocks noChangeArrowheads="1"/>
          </p:cNvSpPr>
          <p:nvPr/>
        </p:nvSpPr>
        <p:spPr bwMode="auto">
          <a:xfrm>
            <a:off x="-152400" y="6322367"/>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400">
                <a:latin typeface="Times New Roman" pitchFamily="18" charset="0"/>
                <a:cs typeface="Times New Roman" pitchFamily="18" charset="0"/>
              </a:rPr>
              <a:t>Bộ luật gồm 13 chương, 722 điều </a:t>
            </a:r>
          </a:p>
        </p:txBody>
      </p:sp>
    </p:spTree>
    <p:extLst>
      <p:ext uri="{BB962C8B-B14F-4D97-AF65-F5344CB8AC3E}">
        <p14:creationId xmlns:p14="http://schemas.microsoft.com/office/powerpoint/2010/main" val="933547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76200"/>
            <a:ext cx="6400800" cy="36988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en-US"/>
              <a:t>NỘI DUNG QUỐC TRIỀU HÌNH LUẬT (LUẬT HỒNG ĐỨC)</a:t>
            </a:r>
          </a:p>
        </p:txBody>
      </p:sp>
      <p:sp>
        <p:nvSpPr>
          <p:cNvPr id="6" name="Oval 5"/>
          <p:cNvSpPr/>
          <p:nvPr/>
        </p:nvSpPr>
        <p:spPr>
          <a:xfrm>
            <a:off x="0" y="990600"/>
            <a:ext cx="1016000" cy="1016000"/>
          </a:xfrm>
          <a:prstGeom prst="ellipse">
            <a:avLst/>
          </a:prstGeom>
        </p:spPr>
        <p:style>
          <a:lnRef idx="1">
            <a:schemeClr val="accent5"/>
          </a:lnRef>
          <a:fillRef idx="2">
            <a:schemeClr val="accent5"/>
          </a:fillRef>
          <a:effectRef idx="1">
            <a:schemeClr val="accent5"/>
          </a:effectRef>
          <a:fontRef idx="minor">
            <a:schemeClr val="dk1"/>
          </a:fontRef>
        </p:style>
        <p:txBody>
          <a:bodyPr/>
          <a:lstStyle/>
          <a:p>
            <a:pPr algn="ctr">
              <a:defRPr/>
            </a:pPr>
            <a:r>
              <a:rPr lang="en-US" sz="3600"/>
              <a:t>1</a:t>
            </a:r>
          </a:p>
          <a:p>
            <a:pPr algn="ctr">
              <a:defRPr/>
            </a:pPr>
            <a:endParaRPr lang="en-US"/>
          </a:p>
        </p:txBody>
      </p:sp>
      <p:grpSp>
        <p:nvGrpSpPr>
          <p:cNvPr id="46084" name="Group 6"/>
          <p:cNvGrpSpPr>
            <a:grpSpLocks/>
          </p:cNvGrpSpPr>
          <p:nvPr/>
        </p:nvGrpSpPr>
        <p:grpSpPr bwMode="auto">
          <a:xfrm>
            <a:off x="1066800" y="762000"/>
            <a:ext cx="4800600" cy="1397001"/>
            <a:chOff x="564979" y="306873"/>
            <a:chExt cx="5785787" cy="912327"/>
          </a:xfrm>
        </p:grpSpPr>
        <p:sp>
          <p:nvSpPr>
            <p:cNvPr id="8" name="Rectangle 7"/>
            <p:cNvSpPr/>
            <p:nvPr/>
          </p:nvSpPr>
          <p:spPr>
            <a:xfrm>
              <a:off x="564979" y="306873"/>
              <a:ext cx="5785787" cy="812800"/>
            </a:xfrm>
            <a:prstGeom prst="rect">
              <a:avLst/>
            </a:prstGeom>
          </p:spPr>
          <p:style>
            <a:lnRef idx="1">
              <a:schemeClr val="accent3"/>
            </a:lnRef>
            <a:fillRef idx="2">
              <a:schemeClr val="accent3"/>
            </a:fillRef>
            <a:effectRef idx="1">
              <a:schemeClr val="accent3"/>
            </a:effectRef>
            <a:fontRef idx="minor">
              <a:schemeClr val="dk1"/>
            </a:fontRef>
          </p:style>
        </p:sp>
        <p:sp>
          <p:nvSpPr>
            <p:cNvPr id="9" name="Rectangle 8"/>
            <p:cNvSpPr/>
            <p:nvPr/>
          </p:nvSpPr>
          <p:spPr>
            <a:xfrm>
              <a:off x="564979" y="406400"/>
              <a:ext cx="5475834" cy="812800"/>
            </a:xfrm>
            <a:prstGeom prst="rect">
              <a:avLst/>
            </a:prstGeom>
          </p:spPr>
          <p:style>
            <a:lnRef idx="0">
              <a:scrgbClr r="0" g="0" b="0"/>
            </a:lnRef>
            <a:fillRef idx="0">
              <a:scrgbClr r="0" g="0" b="0"/>
            </a:fillRef>
            <a:effectRef idx="0">
              <a:scrgbClr r="0" g="0" b="0"/>
            </a:effectRef>
            <a:fontRef idx="minor">
              <a:schemeClr val="lt1"/>
            </a:fontRef>
          </p:style>
          <p:txBody>
            <a:bodyPr lIns="645160" tIns="111760" rIns="111760" bIns="111760" spcCol="1270" anchor="ctr"/>
            <a:lstStyle/>
            <a:p>
              <a:pPr defTabSz="1955800">
                <a:lnSpc>
                  <a:spcPct val="90000"/>
                </a:lnSpc>
                <a:spcAft>
                  <a:spcPct val="35000"/>
                </a:spcAft>
                <a:defRPr/>
              </a:pPr>
              <a:endParaRPr lang="en-US" sz="4400">
                <a:latin typeface="Times New Roman" pitchFamily="18" charset="0"/>
                <a:cs typeface="Times New Roman" pitchFamily="18" charset="0"/>
              </a:endParaRPr>
            </a:p>
          </p:txBody>
        </p:sp>
      </p:grpSp>
      <p:sp>
        <p:nvSpPr>
          <p:cNvPr id="10" name="Oval 9"/>
          <p:cNvSpPr/>
          <p:nvPr/>
        </p:nvSpPr>
        <p:spPr>
          <a:xfrm>
            <a:off x="838200" y="2667000"/>
            <a:ext cx="1016000" cy="1016000"/>
          </a:xfrm>
          <a:prstGeom prst="ellipse">
            <a:avLst/>
          </a:prstGeom>
        </p:spPr>
        <p:style>
          <a:lnRef idx="1">
            <a:schemeClr val="accent5"/>
          </a:lnRef>
          <a:fillRef idx="2">
            <a:schemeClr val="accent5"/>
          </a:fillRef>
          <a:effectRef idx="1">
            <a:schemeClr val="accent5"/>
          </a:effectRef>
          <a:fontRef idx="minor">
            <a:schemeClr val="dk1"/>
          </a:fontRef>
        </p:style>
        <p:txBody>
          <a:bodyPr/>
          <a:lstStyle/>
          <a:p>
            <a:pPr>
              <a:defRPr/>
            </a:pPr>
            <a:r>
              <a:rPr lang="en-US" sz="3600"/>
              <a:t>2</a:t>
            </a:r>
          </a:p>
        </p:txBody>
      </p:sp>
      <p:grpSp>
        <p:nvGrpSpPr>
          <p:cNvPr id="46086" name="Group 10"/>
          <p:cNvGrpSpPr>
            <a:grpSpLocks/>
          </p:cNvGrpSpPr>
          <p:nvPr/>
        </p:nvGrpSpPr>
        <p:grpSpPr bwMode="auto">
          <a:xfrm>
            <a:off x="1905000" y="2743199"/>
            <a:ext cx="3962400" cy="1308279"/>
            <a:chOff x="564979" y="406400"/>
            <a:chExt cx="5475833" cy="812800"/>
          </a:xfrm>
        </p:grpSpPr>
        <p:sp>
          <p:nvSpPr>
            <p:cNvPr id="12" name="Rectangle 11"/>
            <p:cNvSpPr/>
            <p:nvPr/>
          </p:nvSpPr>
          <p:spPr>
            <a:xfrm>
              <a:off x="564979" y="406400"/>
              <a:ext cx="5475833" cy="812800"/>
            </a:xfrm>
            <a:prstGeom prst="rect">
              <a:avLst/>
            </a:prstGeom>
          </p:spPr>
          <p:style>
            <a:lnRef idx="1">
              <a:schemeClr val="accent4"/>
            </a:lnRef>
            <a:fillRef idx="2">
              <a:schemeClr val="accent4"/>
            </a:fillRef>
            <a:effectRef idx="1">
              <a:schemeClr val="accent4"/>
            </a:effectRef>
            <a:fontRef idx="minor">
              <a:schemeClr val="dk1"/>
            </a:fontRef>
          </p:style>
        </p:sp>
        <p:sp>
          <p:nvSpPr>
            <p:cNvPr id="13" name="Rectangle 12"/>
            <p:cNvSpPr/>
            <p:nvPr/>
          </p:nvSpPr>
          <p:spPr>
            <a:xfrm>
              <a:off x="564979" y="406400"/>
              <a:ext cx="5475833" cy="812800"/>
            </a:xfrm>
            <a:prstGeom prst="rect">
              <a:avLst/>
            </a:prstGeom>
          </p:spPr>
          <p:style>
            <a:lnRef idx="1">
              <a:schemeClr val="accent4"/>
            </a:lnRef>
            <a:fillRef idx="2">
              <a:schemeClr val="accent4"/>
            </a:fillRef>
            <a:effectRef idx="1">
              <a:schemeClr val="accent4"/>
            </a:effectRef>
            <a:fontRef idx="minor">
              <a:schemeClr val="dk1"/>
            </a:fontRef>
          </p:style>
          <p:txBody>
            <a:bodyPr lIns="645160" tIns="111760" rIns="111760" bIns="111760" spcCol="1270" anchor="ctr"/>
            <a:lstStyle/>
            <a:p>
              <a:pPr defTabSz="1955800">
                <a:lnSpc>
                  <a:spcPct val="90000"/>
                </a:lnSpc>
                <a:spcAft>
                  <a:spcPct val="35000"/>
                </a:spcAft>
                <a:defRPr/>
              </a:pPr>
              <a:endParaRPr lang="en-US" sz="4400">
                <a:latin typeface="Times New Roman" pitchFamily="18" charset="0"/>
                <a:cs typeface="Times New Roman" pitchFamily="18" charset="0"/>
              </a:endParaRPr>
            </a:p>
          </p:txBody>
        </p:sp>
      </p:grpSp>
      <p:sp>
        <p:nvSpPr>
          <p:cNvPr id="14" name="Oval 13"/>
          <p:cNvSpPr/>
          <p:nvPr/>
        </p:nvSpPr>
        <p:spPr>
          <a:xfrm>
            <a:off x="304800" y="4343400"/>
            <a:ext cx="1016000" cy="1016000"/>
          </a:xfrm>
          <a:prstGeom prst="ellipse">
            <a:avLst/>
          </a:prstGeom>
        </p:spPr>
        <p:style>
          <a:lnRef idx="1">
            <a:schemeClr val="accent5"/>
          </a:lnRef>
          <a:fillRef idx="2">
            <a:schemeClr val="accent5"/>
          </a:fillRef>
          <a:effectRef idx="1">
            <a:schemeClr val="accent5"/>
          </a:effectRef>
          <a:fontRef idx="minor">
            <a:schemeClr val="dk1"/>
          </a:fontRef>
        </p:style>
        <p:txBody>
          <a:bodyPr/>
          <a:lstStyle/>
          <a:p>
            <a:pPr>
              <a:defRPr/>
            </a:pPr>
            <a:r>
              <a:rPr lang="en-US" sz="3600"/>
              <a:t> 3</a:t>
            </a:r>
          </a:p>
        </p:txBody>
      </p:sp>
      <p:sp>
        <p:nvSpPr>
          <p:cNvPr id="16" name="Rectangle 15"/>
          <p:cNvSpPr/>
          <p:nvPr/>
        </p:nvSpPr>
        <p:spPr>
          <a:xfrm>
            <a:off x="1371600" y="4851400"/>
            <a:ext cx="4495800" cy="1016000"/>
          </a:xfrm>
          <a:prstGeom prst="rect">
            <a:avLst/>
          </a:prstGeom>
          <a:solidFill>
            <a:schemeClr val="accent3">
              <a:lumMod val="40000"/>
              <a:lumOff val="60000"/>
            </a:schemeClr>
          </a:solidFill>
        </p:spPr>
        <p:style>
          <a:lnRef idx="1">
            <a:schemeClr val="accent3"/>
          </a:lnRef>
          <a:fillRef idx="3">
            <a:schemeClr val="accent3"/>
          </a:fillRef>
          <a:effectRef idx="2">
            <a:schemeClr val="accent3"/>
          </a:effectRef>
          <a:fontRef idx="minor">
            <a:schemeClr val="lt1"/>
          </a:fontRef>
        </p:style>
        <p:txBody>
          <a:bodyPr/>
          <a:lstStyle/>
          <a:p>
            <a:pPr algn="just">
              <a:defRPr/>
            </a:pPr>
            <a:r>
              <a:rPr lang="en-US" sz="2400" b="1" smtClean="0">
                <a:solidFill>
                  <a:schemeClr val="tx1"/>
                </a:solidFill>
                <a:latin typeface="Times New Roman" pitchFamily="18" charset="0"/>
                <a:cs typeface="Times New Roman" pitchFamily="18" charset="0"/>
              </a:rPr>
              <a:t>Bảo </a:t>
            </a:r>
            <a:r>
              <a:rPr lang="en-US" sz="2400" b="1">
                <a:solidFill>
                  <a:schemeClr val="tx1"/>
                </a:solidFill>
                <a:latin typeface="Times New Roman" pitchFamily="18" charset="0"/>
                <a:cs typeface="Times New Roman" pitchFamily="18" charset="0"/>
              </a:rPr>
              <a:t>vệ quyền lợi của người phụ nữ.</a:t>
            </a:r>
          </a:p>
        </p:txBody>
      </p:sp>
      <p:sp>
        <p:nvSpPr>
          <p:cNvPr id="18" name="Arc 17"/>
          <p:cNvSpPr/>
          <p:nvPr/>
        </p:nvSpPr>
        <p:spPr>
          <a:xfrm>
            <a:off x="0" y="1738745"/>
            <a:ext cx="1754911" cy="3519055"/>
          </a:xfrm>
          <a:prstGeom prst="arc">
            <a:avLst>
              <a:gd name="adj1" fmla="val 16200000"/>
              <a:gd name="adj2" fmla="val 4904087"/>
            </a:avLst>
          </a:prstGeom>
        </p:spPr>
        <p:style>
          <a:lnRef idx="3">
            <a:schemeClr val="accent5"/>
          </a:lnRef>
          <a:fillRef idx="0">
            <a:schemeClr val="accent5"/>
          </a:fillRef>
          <a:effectRef idx="2">
            <a:schemeClr val="accent5"/>
          </a:effectRef>
          <a:fontRef idx="minor">
            <a:schemeClr val="tx1"/>
          </a:fontRef>
        </p:style>
        <p:txBody>
          <a:bodyPr anchor="ctr"/>
          <a:lstStyle/>
          <a:p>
            <a:pPr algn="ctr">
              <a:defRPr/>
            </a:pPr>
            <a:endParaRPr lang="en-US"/>
          </a:p>
        </p:txBody>
      </p:sp>
      <p:sp>
        <p:nvSpPr>
          <p:cNvPr id="46094" name="Rectangle 18"/>
          <p:cNvSpPr>
            <a:spLocks noChangeArrowheads="1"/>
          </p:cNvSpPr>
          <p:nvPr/>
        </p:nvSpPr>
        <p:spPr bwMode="auto">
          <a:xfrm>
            <a:off x="1295400" y="795050"/>
            <a:ext cx="457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buClr>
                <a:schemeClr val="bg1"/>
              </a:buClr>
              <a:buFontTx/>
              <a:buChar char="-"/>
            </a:pPr>
            <a:r>
              <a:rPr lang="vi-VN" altLang="en-US" sz="2400" b="1">
                <a:latin typeface="Times New Roman" pitchFamily="18" charset="0"/>
                <a:cs typeface="Times New Roman" pitchFamily="18" charset="0"/>
              </a:rPr>
              <a:t>B</a:t>
            </a:r>
            <a:r>
              <a:rPr lang="en-NZ" altLang="en-US" sz="2400" b="1">
                <a:latin typeface="Times New Roman" pitchFamily="18" charset="0"/>
                <a:cs typeface="Times New Roman" pitchFamily="18" charset="0"/>
              </a:rPr>
              <a:t>ảo vệ quyền lợi của vua, hoàng tộc, quan lại và giai cấp thống trị.  Bảo vệ chủ quyền quốc gia.</a:t>
            </a:r>
            <a:endParaRPr lang="vi-VN" altLang="en-US" sz="2400" b="1">
              <a:latin typeface="Times New Roman" pitchFamily="18" charset="0"/>
              <a:cs typeface="Times New Roman" pitchFamily="18" charset="0"/>
            </a:endParaRPr>
          </a:p>
        </p:txBody>
      </p:sp>
      <p:sp>
        <p:nvSpPr>
          <p:cNvPr id="46095" name="Rectangle 19"/>
          <p:cNvSpPr>
            <a:spLocks noChangeArrowheads="1"/>
          </p:cNvSpPr>
          <p:nvPr/>
        </p:nvSpPr>
        <p:spPr bwMode="auto">
          <a:xfrm>
            <a:off x="1905000" y="2851150"/>
            <a:ext cx="3962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pPr>
            <a:r>
              <a:rPr lang="en-US" sz="2400" b="1">
                <a:latin typeface="Times New Roman" pitchFamily="18" charset="0"/>
                <a:cs typeface="Times New Roman" pitchFamily="18" charset="0"/>
              </a:rPr>
              <a:t>Khuyến khích phát triển kinh tế, giữ gìn truyền thống tốt  đẹp</a:t>
            </a:r>
          </a:p>
        </p:txBody>
      </p:sp>
      <p:sp>
        <p:nvSpPr>
          <p:cNvPr id="21" name="Rectangle 20"/>
          <p:cNvSpPr/>
          <p:nvPr/>
        </p:nvSpPr>
        <p:spPr>
          <a:xfrm>
            <a:off x="5867400" y="2436813"/>
            <a:ext cx="3200400" cy="1754187"/>
          </a:xfrm>
          <a:prstGeom prst="rect">
            <a:avLst/>
          </a:prstGeom>
          <a:solidFill>
            <a:schemeClr val="accent4">
              <a:lumMod val="20000"/>
              <a:lumOff val="80000"/>
            </a:schemeClr>
          </a:solidFill>
        </p:spPr>
        <p:style>
          <a:lnRef idx="1">
            <a:schemeClr val="accent5"/>
          </a:lnRef>
          <a:fillRef idx="1001">
            <a:schemeClr val="lt2"/>
          </a:fillRef>
          <a:effectRef idx="1">
            <a:schemeClr val="accent5"/>
          </a:effectRef>
          <a:fontRef idx="minor">
            <a:schemeClr val="dk1"/>
          </a:fontRef>
        </p:style>
        <p:txBody>
          <a:bodyPr>
            <a:spAutoFit/>
          </a:bodyPr>
          <a:lstStyle/>
          <a:p>
            <a:pPr lvl="1" algn="just">
              <a:defRPr/>
            </a:pPr>
            <a:r>
              <a:rPr lang="en-US" altLang="en-US" b="1">
                <a:solidFill>
                  <a:schemeClr val="tx1"/>
                </a:solidFill>
                <a:latin typeface="Times New Roman" panose="02020603050405020304" pitchFamily="18" charset="0"/>
              </a:rPr>
              <a:t>Điều 568:</a:t>
            </a:r>
            <a:r>
              <a:rPr lang="en-US" altLang="en-US" i="1">
                <a:solidFill>
                  <a:schemeClr val="tx1"/>
                </a:solidFill>
                <a:latin typeface="Times New Roman" panose="02020603050405020304" pitchFamily="18" charset="0"/>
              </a:rPr>
              <a:t> </a:t>
            </a:r>
            <a:r>
              <a:rPr lang="en-US" altLang="en-US">
                <a:solidFill>
                  <a:schemeClr val="tx1"/>
                </a:solidFill>
                <a:latin typeface="Times New Roman" panose="02020603050405020304" pitchFamily="18" charset="0"/>
              </a:rPr>
              <a:t>Trâu của hai nhà đánh nhau, con nào chết thì hai nhà cùng ăn thịt, con nào sống thì hai nhà cùng cày, trái luật sẽ bị phạt 80 trượng”.</a:t>
            </a:r>
          </a:p>
        </p:txBody>
      </p:sp>
      <p:sp>
        <p:nvSpPr>
          <p:cNvPr id="22" name="Rectangle 21"/>
          <p:cNvSpPr/>
          <p:nvPr/>
        </p:nvSpPr>
        <p:spPr>
          <a:xfrm>
            <a:off x="5867400" y="4306163"/>
            <a:ext cx="3269672" cy="2308324"/>
          </a:xfrm>
          <a:prstGeom prst="rect">
            <a:avLst/>
          </a:prstGeom>
        </p:spPr>
        <p:style>
          <a:lnRef idx="1">
            <a:schemeClr val="accent6"/>
          </a:lnRef>
          <a:fillRef idx="1003">
            <a:schemeClr val="lt2"/>
          </a:fillRef>
          <a:effectRef idx="1">
            <a:schemeClr val="accent6"/>
          </a:effectRef>
          <a:fontRef idx="minor">
            <a:schemeClr val="dk1"/>
          </a:fontRef>
        </p:style>
        <p:txBody>
          <a:bodyPr>
            <a:spAutoFit/>
          </a:bodyPr>
          <a:lstStyle/>
          <a:p>
            <a:pPr lvl="1">
              <a:defRPr/>
            </a:pPr>
            <a:r>
              <a:rPr lang="en-US" altLang="en-US" b="1">
                <a:solidFill>
                  <a:schemeClr val="tx1"/>
                </a:solidFill>
                <a:latin typeface="Times New Roman" panose="02020603050405020304" pitchFamily="18" charset="0"/>
              </a:rPr>
              <a:t>Điều 680:</a:t>
            </a:r>
            <a:r>
              <a:rPr lang="en-US" altLang="en-US">
                <a:solidFill>
                  <a:schemeClr val="tx1"/>
                </a:solidFill>
                <a:latin typeface="Times New Roman" panose="02020603050405020304" pitchFamily="18" charset="0"/>
              </a:rPr>
              <a:t> “ Đàn bà phải tội tử hình trở xuống nếu đang có thai, thì phải để sinh đẻ sau 100 ngày mới hành hình. Nếu đã đủ 100 ngày mà không đem hành hình, thì  ngục quan hay ngục lại bị tội biếm hay tội phạt…”</a:t>
            </a:r>
          </a:p>
        </p:txBody>
      </p:sp>
      <p:sp>
        <p:nvSpPr>
          <p:cNvPr id="23" name="Rectangle 22"/>
          <p:cNvSpPr/>
          <p:nvPr/>
        </p:nvSpPr>
        <p:spPr>
          <a:xfrm>
            <a:off x="5867400" y="469037"/>
            <a:ext cx="3269672" cy="1754326"/>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lvl="1" algn="just">
              <a:defRPr/>
            </a:pPr>
            <a:r>
              <a:rPr lang="en-US" altLang="en-US" b="1">
                <a:solidFill>
                  <a:schemeClr val="tx1"/>
                </a:solidFill>
                <a:latin typeface="Times New Roman" panose="02020603050405020304" pitchFamily="18" charset="0"/>
              </a:rPr>
              <a:t>Điều 112:</a:t>
            </a:r>
            <a:r>
              <a:rPr lang="en-US" altLang="en-US" i="1">
                <a:solidFill>
                  <a:schemeClr val="tx1"/>
                </a:solidFill>
                <a:latin typeface="Times New Roman" panose="02020603050405020304" pitchFamily="18" charset="0"/>
              </a:rPr>
              <a:t> </a:t>
            </a:r>
            <a:r>
              <a:rPr lang="en-US" altLang="en-US">
                <a:solidFill>
                  <a:schemeClr val="tx1"/>
                </a:solidFill>
                <a:latin typeface="Times New Roman" panose="02020603050405020304" pitchFamily="18" charset="0"/>
              </a:rPr>
              <a:t>Những thuyền, đường, cầu vua đi, đồ vua thường dùng hay cung điện mà làm không kiên cố thì người thợ bị tội lưu đày châu xa..</a:t>
            </a:r>
          </a:p>
        </p:txBody>
      </p:sp>
    </p:spTree>
    <p:extLst>
      <p:ext uri="{BB962C8B-B14F-4D97-AF65-F5344CB8AC3E}">
        <p14:creationId xmlns:p14="http://schemas.microsoft.com/office/powerpoint/2010/main" val="295323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6094"/>
                                        </p:tgtEl>
                                        <p:attrNameLst>
                                          <p:attrName>style.visibility</p:attrName>
                                        </p:attrNameLst>
                                      </p:cBhvr>
                                      <p:to>
                                        <p:strVal val="visible"/>
                                      </p:to>
                                    </p:set>
                                    <p:animEffect transition="in" filter="circle(in)">
                                      <p:cBhvr>
                                        <p:cTn id="7" dur="750"/>
                                        <p:tgtEl>
                                          <p:spTgt spid="4609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75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6086"/>
                                        </p:tgtEl>
                                        <p:attrNameLst>
                                          <p:attrName>style.visibility</p:attrName>
                                        </p:attrNameLst>
                                      </p:cBhvr>
                                      <p:to>
                                        <p:strVal val="visible"/>
                                      </p:to>
                                    </p:set>
                                    <p:animEffect transition="in" filter="circle(in)">
                                      <p:cBhvr>
                                        <p:cTn id="15" dur="500"/>
                                        <p:tgtEl>
                                          <p:spTgt spid="4608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750"/>
                                        <p:tgtEl>
                                          <p:spTgt spid="1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6094" grpId="0"/>
      <p:bldP spid="21"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p:nvPr/>
        </p:nvSpPr>
        <p:spPr>
          <a:xfrm>
            <a:off x="4763" y="0"/>
            <a:ext cx="9144000" cy="584200"/>
          </a:xfrm>
          <a:prstGeom prst="rect">
            <a:avLst/>
          </a:prstGeom>
          <a:solidFill>
            <a:schemeClr val="accent5">
              <a:lumMod val="40000"/>
              <a:lumOff val="60000"/>
            </a:schemeClr>
          </a:solidFill>
        </p:spPr>
        <p:txBody>
          <a:bodyPr>
            <a:spAutoFit/>
          </a:bodyPr>
          <a:lstStyle/>
          <a:p>
            <a:pPr algn="ctr">
              <a:defRPr/>
            </a:pPr>
            <a:r>
              <a:rPr lang="en-US" sz="3200" b="1" smtClean="0">
                <a:latin typeface="Times New Roman" panose="02020603050405020304" pitchFamily="18" charset="0"/>
                <a:cs typeface="Times New Roman" panose="02020603050405020304" pitchFamily="18" charset="0"/>
              </a:rPr>
              <a:t>KĨ THUÂT 5W-1H</a:t>
            </a:r>
            <a:endParaRPr lang="en-US" sz="3200" b="1" dirty="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283370010"/>
              </p:ext>
            </p:extLst>
          </p:nvPr>
        </p:nvGraphicFramePr>
        <p:xfrm>
          <a:off x="4970" y="584775"/>
          <a:ext cx="9139029" cy="6139326"/>
        </p:xfrm>
        <a:graphic>
          <a:graphicData uri="http://schemas.openxmlformats.org/drawingml/2006/table">
            <a:tbl>
              <a:tblPr firstRow="1" firstCol="1" bandRow="1">
                <a:tableStyleId>{BDBED569-4797-4DF1-A0F4-6AAB3CD982D8}</a:tableStyleId>
              </a:tblPr>
              <a:tblGrid>
                <a:gridCol w="1487235"/>
                <a:gridCol w="1490920"/>
                <a:gridCol w="1665075"/>
                <a:gridCol w="1066800"/>
                <a:gridCol w="1718771"/>
                <a:gridCol w="1710228"/>
              </a:tblGrid>
              <a:tr h="1142085">
                <a:tc>
                  <a:txBody>
                    <a:bodyPr/>
                    <a:lstStyle/>
                    <a:p>
                      <a:pPr algn="ctr">
                        <a:lnSpc>
                          <a:spcPct val="115000"/>
                        </a:lnSpc>
                        <a:spcAft>
                          <a:spcPts val="600"/>
                        </a:spcAft>
                      </a:pPr>
                      <a:r>
                        <a:rPr lang="en-US" sz="2000" b="1">
                          <a:effectLst/>
                          <a:latin typeface="Times New Roman" pitchFamily="18" charset="0"/>
                          <a:cs typeface="Times New Roman" pitchFamily="18" charset="0"/>
                        </a:rPr>
                        <a:t>When?</a:t>
                      </a:r>
                    </a:p>
                    <a:p>
                      <a:pPr algn="ctr">
                        <a:lnSpc>
                          <a:spcPct val="115000"/>
                        </a:lnSpc>
                        <a:spcAft>
                          <a:spcPts val="600"/>
                        </a:spcAft>
                      </a:pPr>
                      <a:r>
                        <a:rPr lang="en-US" sz="2000" b="1">
                          <a:effectLst/>
                          <a:highlight>
                            <a:srgbClr val="FFFF00"/>
                          </a:highlight>
                          <a:latin typeface="Times New Roman" pitchFamily="18" charset="0"/>
                          <a:cs typeface="Times New Roman" pitchFamily="18" charset="0"/>
                        </a:rPr>
                        <a:t>(khi nào)</a:t>
                      </a:r>
                      <a:endParaRPr lang="en-US" sz="2000" b="1">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r>
                        <a:rPr lang="en-US" sz="2000" b="1">
                          <a:effectLst/>
                          <a:latin typeface="Times New Roman" pitchFamily="18" charset="0"/>
                          <a:cs typeface="Times New Roman" pitchFamily="18" charset="0"/>
                        </a:rPr>
                        <a:t>Where?</a:t>
                      </a:r>
                    </a:p>
                    <a:p>
                      <a:pPr algn="ctr">
                        <a:lnSpc>
                          <a:spcPct val="115000"/>
                        </a:lnSpc>
                        <a:spcAft>
                          <a:spcPts val="600"/>
                        </a:spcAft>
                      </a:pPr>
                      <a:r>
                        <a:rPr lang="en-US" sz="2000" b="1">
                          <a:effectLst/>
                          <a:highlight>
                            <a:srgbClr val="FFFF00"/>
                          </a:highlight>
                          <a:latin typeface="Times New Roman" pitchFamily="18" charset="0"/>
                          <a:cs typeface="Times New Roman" pitchFamily="18" charset="0"/>
                        </a:rPr>
                        <a:t>(ở đâu)</a:t>
                      </a:r>
                      <a:endParaRPr lang="en-US" sz="2000" b="1">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r>
                        <a:rPr lang="en-US" sz="2000" b="1">
                          <a:effectLst/>
                          <a:latin typeface="Times New Roman" pitchFamily="18" charset="0"/>
                          <a:cs typeface="Times New Roman" pitchFamily="18" charset="0"/>
                        </a:rPr>
                        <a:t>What?</a:t>
                      </a:r>
                    </a:p>
                    <a:p>
                      <a:pPr algn="ctr">
                        <a:lnSpc>
                          <a:spcPct val="115000"/>
                        </a:lnSpc>
                        <a:spcAft>
                          <a:spcPts val="600"/>
                        </a:spcAft>
                      </a:pPr>
                      <a:r>
                        <a:rPr lang="en-US" sz="2000" b="1">
                          <a:effectLst/>
                          <a:highlight>
                            <a:srgbClr val="FFFF00"/>
                          </a:highlight>
                          <a:latin typeface="Times New Roman" pitchFamily="18" charset="0"/>
                          <a:cs typeface="Times New Roman" pitchFamily="18" charset="0"/>
                        </a:rPr>
                        <a:t>(cái gì)</a:t>
                      </a:r>
                      <a:endParaRPr lang="en-US" sz="2000" b="1">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r>
                        <a:rPr lang="en-US" sz="2000" b="1">
                          <a:effectLst/>
                          <a:latin typeface="Times New Roman" pitchFamily="18" charset="0"/>
                          <a:cs typeface="Times New Roman" pitchFamily="18" charset="0"/>
                        </a:rPr>
                        <a:t>Who?</a:t>
                      </a:r>
                    </a:p>
                    <a:p>
                      <a:pPr algn="ctr">
                        <a:lnSpc>
                          <a:spcPct val="115000"/>
                        </a:lnSpc>
                        <a:spcAft>
                          <a:spcPts val="600"/>
                        </a:spcAft>
                      </a:pPr>
                      <a:r>
                        <a:rPr lang="en-US" sz="2000" b="1">
                          <a:effectLst/>
                          <a:highlight>
                            <a:srgbClr val="FFFF00"/>
                          </a:highlight>
                          <a:latin typeface="Times New Roman" pitchFamily="18" charset="0"/>
                          <a:cs typeface="Times New Roman" pitchFamily="18" charset="0"/>
                        </a:rPr>
                        <a:t>(là ai)</a:t>
                      </a:r>
                      <a:endParaRPr lang="en-US" sz="2000" b="1">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r>
                        <a:rPr lang="en-US" sz="2000" b="1">
                          <a:effectLst/>
                          <a:latin typeface="Times New Roman" pitchFamily="18" charset="0"/>
                          <a:cs typeface="Times New Roman" pitchFamily="18" charset="0"/>
                        </a:rPr>
                        <a:t>Why?</a:t>
                      </a:r>
                    </a:p>
                    <a:p>
                      <a:pPr algn="ctr">
                        <a:lnSpc>
                          <a:spcPct val="115000"/>
                        </a:lnSpc>
                        <a:spcAft>
                          <a:spcPts val="600"/>
                        </a:spcAft>
                      </a:pPr>
                      <a:r>
                        <a:rPr lang="en-US" sz="2000" b="1">
                          <a:effectLst/>
                          <a:highlight>
                            <a:srgbClr val="FFFF00"/>
                          </a:highlight>
                          <a:latin typeface="Times New Roman" pitchFamily="18" charset="0"/>
                          <a:cs typeface="Times New Roman" pitchFamily="18" charset="0"/>
                        </a:rPr>
                        <a:t>(Tại sao)</a:t>
                      </a:r>
                      <a:endParaRPr lang="en-US" sz="2000" b="1">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r>
                        <a:rPr lang="en-US" sz="2000" b="1">
                          <a:effectLst/>
                          <a:latin typeface="Times New Roman" pitchFamily="18" charset="0"/>
                          <a:cs typeface="Times New Roman" pitchFamily="18" charset="0"/>
                        </a:rPr>
                        <a:t>How?</a:t>
                      </a:r>
                    </a:p>
                    <a:p>
                      <a:pPr algn="ctr">
                        <a:lnSpc>
                          <a:spcPct val="115000"/>
                        </a:lnSpc>
                        <a:spcAft>
                          <a:spcPts val="600"/>
                        </a:spcAft>
                      </a:pPr>
                      <a:r>
                        <a:rPr lang="en-US" sz="2000" b="1">
                          <a:effectLst/>
                          <a:highlight>
                            <a:srgbClr val="FFFF00"/>
                          </a:highlight>
                          <a:latin typeface="Times New Roman" pitchFamily="18" charset="0"/>
                          <a:cs typeface="Times New Roman" pitchFamily="18" charset="0"/>
                        </a:rPr>
                        <a:t>(làm thế nào?)</a:t>
                      </a:r>
                      <a:endParaRPr lang="en-US" sz="2000" b="1">
                        <a:effectLst/>
                        <a:latin typeface="Times New Roman" pitchFamily="18" charset="0"/>
                        <a:ea typeface="Calibri"/>
                        <a:cs typeface="Times New Roman" pitchFamily="18" charset="0"/>
                      </a:endParaRPr>
                    </a:p>
                  </a:txBody>
                  <a:tcPr marL="68580" marR="68580" marT="0" marB="0"/>
                </a:tc>
              </a:tr>
              <a:tr h="2008419">
                <a:tc>
                  <a:txBody>
                    <a:bodyPr/>
                    <a:lstStyle/>
                    <a:p>
                      <a:pPr algn="ctr">
                        <a:lnSpc>
                          <a:spcPct val="115000"/>
                        </a:lnSpc>
                        <a:spcAft>
                          <a:spcPts val="600"/>
                        </a:spcAft>
                      </a:pPr>
                      <a:r>
                        <a:rPr lang="en-US" sz="2000" b="1">
                          <a:effectLst/>
                          <a:latin typeface="Times New Roman" pitchFamily="18" charset="0"/>
                          <a:cs typeface="Times New Roman" pitchFamily="18" charset="0"/>
                        </a:rPr>
                        <a:t>Ông trị vì đất nước vào thời gian nào?</a:t>
                      </a:r>
                      <a:endParaRPr lang="en-US" sz="2000" b="1">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r>
                        <a:rPr lang="en-US" sz="2000" b="1">
                          <a:effectLst/>
                          <a:latin typeface="Times New Roman" pitchFamily="18" charset="0"/>
                          <a:cs typeface="Times New Roman" pitchFamily="18" charset="0"/>
                        </a:rPr>
                        <a:t>Những địa danh nào gắn với ông?</a:t>
                      </a:r>
                      <a:endParaRPr lang="en-US" sz="2000" b="1">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r>
                        <a:rPr lang="en-US" sz="2000" b="1">
                          <a:effectLst/>
                          <a:latin typeface="Times New Roman" pitchFamily="18" charset="0"/>
                          <a:cs typeface="Times New Roman" pitchFamily="18" charset="0"/>
                        </a:rPr>
                        <a:t>Ông có đóng góp gì cho đất nước?</a:t>
                      </a:r>
                      <a:endParaRPr lang="en-US" sz="2000" b="1">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r>
                        <a:rPr lang="en-US" sz="2000" b="1">
                          <a:effectLst/>
                          <a:latin typeface="Times New Roman" pitchFamily="18" charset="0"/>
                          <a:cs typeface="Times New Roman" pitchFamily="18" charset="0"/>
                        </a:rPr>
                        <a:t>Ông là ai?</a:t>
                      </a:r>
                      <a:endParaRPr lang="en-US" sz="2000" b="1">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r>
                        <a:rPr lang="en-US" sz="2000" b="1">
                          <a:effectLst/>
                          <a:latin typeface="Times New Roman" pitchFamily="18" charset="0"/>
                          <a:cs typeface="Times New Roman" pitchFamily="18" charset="0"/>
                        </a:rPr>
                        <a:t>Tai sao ông được coi là vị vua tài giỏi nhất trong lịch sử Việt Nam?</a:t>
                      </a:r>
                      <a:endParaRPr lang="en-US" sz="2000" b="1">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r>
                        <a:rPr lang="en-US" sz="2000" b="1">
                          <a:effectLst/>
                          <a:latin typeface="Times New Roman" pitchFamily="18" charset="0"/>
                          <a:cs typeface="Times New Roman" pitchFamily="18" charset="0"/>
                        </a:rPr>
                        <a:t>Công lao của ông được bình luận, đánh giá như thế nào?</a:t>
                      </a:r>
                      <a:endParaRPr lang="en-US" sz="2000" b="1">
                        <a:effectLst/>
                        <a:latin typeface="Times New Roman" pitchFamily="18" charset="0"/>
                        <a:ea typeface="Calibri"/>
                        <a:cs typeface="Times New Roman" pitchFamily="18" charset="0"/>
                      </a:endParaRPr>
                    </a:p>
                  </a:txBody>
                  <a:tcPr marL="68580" marR="68580" marT="0" marB="0"/>
                </a:tc>
              </a:tr>
              <a:tr h="2894121">
                <a:tc>
                  <a:txBody>
                    <a:bodyPr/>
                    <a:lstStyle/>
                    <a:p>
                      <a:pPr algn="ctr">
                        <a:lnSpc>
                          <a:spcPct val="115000"/>
                        </a:lnSpc>
                        <a:spcAft>
                          <a:spcPts val="600"/>
                        </a:spcAft>
                      </a:pPr>
                      <a:endParaRPr lang="en-US" sz="2000" b="1">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endParaRPr lang="en-US" sz="2000" b="1">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endParaRPr lang="en-US" sz="2000" b="1">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endParaRPr lang="en-US" sz="2000" b="1">
                        <a:effectLst/>
                        <a:latin typeface="Times New Roman" pitchFamily="18" charset="0"/>
                        <a:ea typeface="Calibri"/>
                        <a:cs typeface="Times New Roman" pitchFamily="18" charset="0"/>
                      </a:endParaRPr>
                    </a:p>
                  </a:txBody>
                  <a:tcPr marL="68580" marR="68580" marT="0" marB="0"/>
                </a:tc>
                <a:tc>
                  <a:txBody>
                    <a:bodyPr/>
                    <a:lstStyle/>
                    <a:p>
                      <a:pPr marL="342900" indent="-342900" algn="ctr">
                        <a:lnSpc>
                          <a:spcPct val="115000"/>
                        </a:lnSpc>
                        <a:spcAft>
                          <a:spcPts val="600"/>
                        </a:spcAft>
                        <a:buFontTx/>
                        <a:buChar char="-"/>
                      </a:pPr>
                      <a:endParaRPr lang="en-US" sz="2000" b="1">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endParaRPr lang="en-US" sz="2000" b="1">
                        <a:effectLst/>
                        <a:latin typeface="Times New Roman" pitchFamily="18" charset="0"/>
                        <a:ea typeface="Calibri"/>
                        <a:cs typeface="Times New Roman" pitchFamily="18" charset="0"/>
                      </a:endParaRPr>
                    </a:p>
                  </a:txBody>
                  <a:tcPr marL="68580" marR="68580" marT="0" marB="0"/>
                </a:tc>
              </a:tr>
            </a:tbl>
          </a:graphicData>
        </a:graphic>
      </p:graphicFrame>
      <p:sp>
        <p:nvSpPr>
          <p:cNvPr id="3" name="Rectangle 2"/>
          <p:cNvSpPr/>
          <p:nvPr/>
        </p:nvSpPr>
        <p:spPr>
          <a:xfrm>
            <a:off x="228600" y="4648200"/>
            <a:ext cx="909223" cy="410882"/>
          </a:xfrm>
          <a:prstGeom prst="rect">
            <a:avLst/>
          </a:prstGeom>
        </p:spPr>
        <p:txBody>
          <a:bodyPr wrap="none">
            <a:spAutoFit/>
          </a:bodyPr>
          <a:lstStyle/>
          <a:p>
            <a:pPr algn="ctr">
              <a:lnSpc>
                <a:spcPct val="115000"/>
              </a:lnSpc>
              <a:spcAft>
                <a:spcPts val="600"/>
              </a:spcAft>
            </a:pPr>
            <a:r>
              <a:rPr lang="en-US" b="1">
                <a:latin typeface="Times New Roman" pitchFamily="18" charset="0"/>
                <a:ea typeface="Calibri"/>
                <a:cs typeface="Times New Roman" pitchFamily="18" charset="0"/>
              </a:rPr>
              <a:t>TK XV</a:t>
            </a:r>
          </a:p>
        </p:txBody>
      </p:sp>
      <p:sp>
        <p:nvSpPr>
          <p:cNvPr id="5" name="Rectangle 4"/>
          <p:cNvSpPr/>
          <p:nvPr/>
        </p:nvSpPr>
        <p:spPr>
          <a:xfrm>
            <a:off x="1600200" y="4648200"/>
            <a:ext cx="986231" cy="410882"/>
          </a:xfrm>
          <a:prstGeom prst="rect">
            <a:avLst/>
          </a:prstGeom>
        </p:spPr>
        <p:txBody>
          <a:bodyPr wrap="none">
            <a:spAutoFit/>
          </a:bodyPr>
          <a:lstStyle/>
          <a:p>
            <a:pPr algn="ctr">
              <a:lnSpc>
                <a:spcPct val="115000"/>
              </a:lnSpc>
              <a:spcAft>
                <a:spcPts val="600"/>
              </a:spcAft>
            </a:pPr>
            <a:r>
              <a:rPr lang="en-US" b="1">
                <a:latin typeface="Times New Roman" pitchFamily="18" charset="0"/>
                <a:ea typeface="Calibri"/>
                <a:cs typeface="Times New Roman" pitchFamily="18" charset="0"/>
              </a:rPr>
              <a:t>Đại Việt</a:t>
            </a:r>
          </a:p>
        </p:txBody>
      </p:sp>
      <p:sp>
        <p:nvSpPr>
          <p:cNvPr id="6" name="Rectangle 5"/>
          <p:cNvSpPr/>
          <p:nvPr/>
        </p:nvSpPr>
        <p:spPr>
          <a:xfrm>
            <a:off x="2667000" y="3980325"/>
            <a:ext cx="1985569" cy="2157514"/>
          </a:xfrm>
          <a:prstGeom prst="rect">
            <a:avLst/>
          </a:prstGeom>
        </p:spPr>
        <p:txBody>
          <a:bodyPr wrap="square">
            <a:spAutoFit/>
          </a:bodyPr>
          <a:lstStyle/>
          <a:p>
            <a:pPr marL="342900" indent="-342900" algn="just">
              <a:lnSpc>
                <a:spcPct val="115000"/>
              </a:lnSpc>
              <a:spcAft>
                <a:spcPts val="600"/>
              </a:spcAft>
              <a:buFontTx/>
              <a:buChar char="-"/>
            </a:pPr>
            <a:r>
              <a:rPr lang="en-US" b="1">
                <a:latin typeface="Times New Roman" pitchFamily="18" charset="0"/>
                <a:ea typeface="Calibri"/>
                <a:cs typeface="Times New Roman" pitchFamily="18" charset="0"/>
              </a:rPr>
              <a:t>Phát triển kinh tế.</a:t>
            </a:r>
          </a:p>
          <a:p>
            <a:pPr marL="342900" indent="-342900" algn="just">
              <a:lnSpc>
                <a:spcPct val="115000"/>
              </a:lnSpc>
              <a:spcAft>
                <a:spcPts val="600"/>
              </a:spcAft>
              <a:buFontTx/>
              <a:buChar char="-"/>
            </a:pPr>
            <a:r>
              <a:rPr lang="en-US" b="1">
                <a:latin typeface="Times New Roman" pitchFamily="18" charset="0"/>
                <a:ea typeface="Calibri"/>
                <a:cs typeface="Times New Roman" pitchFamily="18" charset="0"/>
              </a:rPr>
              <a:t>Phát triển văn hóa, giáo dục.</a:t>
            </a:r>
          </a:p>
          <a:p>
            <a:pPr marL="342900" indent="-342900" algn="just">
              <a:lnSpc>
                <a:spcPct val="115000"/>
              </a:lnSpc>
              <a:spcAft>
                <a:spcPts val="600"/>
              </a:spcAft>
              <a:buFontTx/>
              <a:buChar char="-"/>
            </a:pPr>
            <a:r>
              <a:rPr lang="en-US" b="1">
                <a:latin typeface="Times New Roman" pitchFamily="18" charset="0"/>
                <a:ea typeface="Calibri"/>
                <a:cs typeface="Times New Roman" pitchFamily="18" charset="0"/>
              </a:rPr>
              <a:t>Mở mang bờ cõi</a:t>
            </a:r>
          </a:p>
        </p:txBody>
      </p:sp>
      <p:sp>
        <p:nvSpPr>
          <p:cNvPr id="7" name="Rectangle 6"/>
          <p:cNvSpPr/>
          <p:nvPr/>
        </p:nvSpPr>
        <p:spPr>
          <a:xfrm>
            <a:off x="4576763" y="4535092"/>
            <a:ext cx="1086207" cy="1047979"/>
          </a:xfrm>
          <a:prstGeom prst="rect">
            <a:avLst/>
          </a:prstGeom>
        </p:spPr>
        <p:txBody>
          <a:bodyPr wrap="square">
            <a:spAutoFit/>
          </a:bodyPr>
          <a:lstStyle/>
          <a:p>
            <a:pPr algn="ctr">
              <a:lnSpc>
                <a:spcPct val="115000"/>
              </a:lnSpc>
              <a:spcAft>
                <a:spcPts val="600"/>
              </a:spcAft>
            </a:pPr>
            <a:r>
              <a:rPr lang="en-US" b="1">
                <a:latin typeface="Times New Roman" pitchFamily="18" charset="0"/>
                <a:ea typeface="Calibri"/>
                <a:cs typeface="Times New Roman" pitchFamily="18" charset="0"/>
              </a:rPr>
              <a:t>Lê Thánh Tông</a:t>
            </a:r>
          </a:p>
        </p:txBody>
      </p:sp>
      <p:sp>
        <p:nvSpPr>
          <p:cNvPr id="8" name="Rectangle 7"/>
          <p:cNvSpPr/>
          <p:nvPr/>
        </p:nvSpPr>
        <p:spPr>
          <a:xfrm>
            <a:off x="5260389" y="4216543"/>
            <a:ext cx="2131011" cy="1685077"/>
          </a:xfrm>
          <a:prstGeom prst="rect">
            <a:avLst/>
          </a:prstGeom>
        </p:spPr>
        <p:txBody>
          <a:bodyPr wrap="square">
            <a:spAutoFit/>
          </a:bodyPr>
          <a:lstStyle/>
          <a:p>
            <a:pPr marL="342900" indent="-342900" algn="ctr">
              <a:lnSpc>
                <a:spcPct val="115000"/>
              </a:lnSpc>
              <a:spcAft>
                <a:spcPts val="600"/>
              </a:spcAft>
              <a:buFontTx/>
              <a:buChar char="-"/>
            </a:pPr>
            <a:r>
              <a:rPr lang="en-US" b="1">
                <a:latin typeface="Times New Roman" pitchFamily="18" charset="0"/>
                <a:ea typeface="Calibri"/>
                <a:cs typeface="Times New Roman" pitchFamily="18" charset="0"/>
              </a:rPr>
              <a:t>Khiến cho các nước ngoại bang khiếp sợ không dám xâm lược</a:t>
            </a:r>
          </a:p>
        </p:txBody>
      </p:sp>
      <p:sp>
        <p:nvSpPr>
          <p:cNvPr id="9" name="Rectangle 8"/>
          <p:cNvSpPr/>
          <p:nvPr/>
        </p:nvSpPr>
        <p:spPr>
          <a:xfrm>
            <a:off x="7406148" y="4209784"/>
            <a:ext cx="1656735" cy="1685077"/>
          </a:xfrm>
          <a:prstGeom prst="rect">
            <a:avLst/>
          </a:prstGeom>
        </p:spPr>
        <p:txBody>
          <a:bodyPr wrap="square">
            <a:spAutoFit/>
          </a:bodyPr>
          <a:lstStyle/>
          <a:p>
            <a:pPr algn="ctr">
              <a:lnSpc>
                <a:spcPct val="115000"/>
              </a:lnSpc>
              <a:spcAft>
                <a:spcPts val="600"/>
              </a:spcAft>
            </a:pPr>
            <a:r>
              <a:rPr lang="en-US" b="1">
                <a:latin typeface="Times New Roman" pitchFamily="18" charset="0"/>
                <a:ea typeface="Calibri"/>
                <a:cs typeface="Times New Roman" pitchFamily="18" charset="0"/>
              </a:rPr>
              <a:t>Đưa Đại Việt đến thời kì vinh quang nhất, no ấm nhất.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75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75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750"/>
                                        <p:tgtEl>
                                          <p:spTgt spid="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75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750"/>
                                        <p:tgtEl>
                                          <p:spTgt spid="8"/>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P spid="6"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34925" y="182940"/>
            <a:ext cx="3844925" cy="1569660"/>
          </a:xfrm>
          <a:prstGeom prst="rect">
            <a:avLst/>
          </a:prstGeom>
          <a:solidFill>
            <a:schemeClr val="accent6">
              <a:lumMod val="20000"/>
              <a:lumOff val="80000"/>
            </a:schemeClr>
          </a:solidFill>
          <a:ln/>
          <a:extLst/>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2400" i="1">
                <a:latin typeface="Times New Roman" pitchFamily="18" charset="0"/>
                <a:cs typeface="Times New Roman" pitchFamily="18" charset="0"/>
              </a:rPr>
              <a:t>Bộ Quốc triều hình luật được ban hành thời vua Lê Thánh Tông có điểm gì tiến bộ so với các bộ luật trước đó?</a:t>
            </a:r>
            <a:endParaRPr lang="en-US" sz="2400">
              <a:latin typeface="Times New Roman" pitchFamily="18" charset="0"/>
              <a:cs typeface="Times New Roman" pitchFamily="18" charset="0"/>
            </a:endParaRPr>
          </a:p>
        </p:txBody>
      </p:sp>
      <p:pic>
        <p:nvPicPr>
          <p:cNvPr id="47107" name="Picture 2" descr="C:\Users\Administrator\Pictures\luat-hong-duc-cai-mau-de-tri-nuoc-cai-khuon-phep-de-buoc-dan-5488688cfbee476b8cbd2c97bb68d3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76200"/>
            <a:ext cx="5334000" cy="32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3810000" y="3581400"/>
            <a:ext cx="5410200" cy="29718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just">
              <a:defRPr/>
            </a:pPr>
            <a:r>
              <a:rPr lang="en-US">
                <a:latin typeface="Times New Roman" pitchFamily="18" charset="0"/>
                <a:cs typeface="Times New Roman" pitchFamily="18" charset="0"/>
              </a:rPr>
              <a:t>Trong luật Hồng Đức, có một số điều luật bảo vệ quyền lợi của người phụ nữ mà trong các bộ luật phương Đông đương thời đều không có. Ví dụ: con gái được quyền quyền chia tài sản như con trai (điều 388), trong trường hợp gia đình không có con trai, con gái trưởng được quyền thừa kế hương hỏa (điều 391), khi gia đình phân chia tài sản thì tài sản hai vợ chồng gây dựng nên đều chia đôi (điều 374,375).</a:t>
            </a:r>
          </a:p>
          <a:p>
            <a:pPr algn="just">
              <a:defRPr/>
            </a:pPr>
            <a:r>
              <a:rPr lang="en-US">
                <a:latin typeface="Times New Roman" pitchFamily="18" charset="0"/>
                <a:cs typeface="Times New Roman" pitchFamily="18" charset="0"/>
              </a:rPr>
              <a:t>(Theo Phan Huy Lê, </a:t>
            </a:r>
            <a:r>
              <a:rPr lang="en-US" i="1">
                <a:latin typeface="Times New Roman" pitchFamily="18" charset="0"/>
                <a:cs typeface="Times New Roman" pitchFamily="18" charset="0"/>
              </a:rPr>
              <a:t>Lịch sử Việt Nam</a:t>
            </a:r>
            <a:r>
              <a:rPr lang="en-US">
                <a:latin typeface="Times New Roman" pitchFamily="18" charset="0"/>
                <a:cs typeface="Times New Roman" pitchFamily="18" charset="0"/>
              </a:rPr>
              <a:t>, tập 2, XNB giáo dục Việt Nam, Hà Nội, 2012, tr.191 )</a:t>
            </a:r>
          </a:p>
        </p:txBody>
      </p:sp>
      <p:sp>
        <p:nvSpPr>
          <p:cNvPr id="47109" name="TextBox 5"/>
          <p:cNvSpPr txBox="1">
            <a:spLocks noChangeArrowheads="1"/>
          </p:cNvSpPr>
          <p:nvPr/>
        </p:nvSpPr>
        <p:spPr bwMode="auto">
          <a:xfrm>
            <a:off x="0" y="2362200"/>
            <a:ext cx="3810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just" eaLnBrk="1" hangingPunct="1">
              <a:buFont typeface="Wingdings" pitchFamily="2" charset="2"/>
              <a:buChar char="Ø"/>
            </a:pPr>
            <a:r>
              <a:rPr lang="en-US" sz="2400">
                <a:latin typeface="Times New Roman" pitchFamily="18" charset="0"/>
                <a:cs typeface="Times New Roman" pitchFamily="18" charset="0"/>
              </a:rPr>
              <a:t> Thể hiện tính nhân văn, đề cao giá trị đạo đức.</a:t>
            </a:r>
          </a:p>
        </p:txBody>
      </p:sp>
      <p:sp>
        <p:nvSpPr>
          <p:cNvPr id="47110" name="TextBox 7"/>
          <p:cNvSpPr txBox="1">
            <a:spLocks noChangeArrowheads="1"/>
          </p:cNvSpPr>
          <p:nvPr/>
        </p:nvSpPr>
        <p:spPr bwMode="auto">
          <a:xfrm>
            <a:off x="0" y="3733800"/>
            <a:ext cx="381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just" eaLnBrk="1" hangingPunct="1">
              <a:buFont typeface="Wingdings" pitchFamily="2" charset="2"/>
              <a:buChar char="Ø"/>
            </a:pPr>
            <a:r>
              <a:rPr lang="en-US" sz="2400">
                <a:latin typeface="Times New Roman" pitchFamily="18" charset="0"/>
                <a:cs typeface="Times New Roman" pitchFamily="18" charset="0"/>
              </a:rPr>
              <a:t> Quyền lợi, địa vị của người phụ nữ được coi trọng.</a:t>
            </a:r>
          </a:p>
        </p:txBody>
      </p:sp>
      <p:sp>
        <p:nvSpPr>
          <p:cNvPr id="47111" name="TextBox 8"/>
          <p:cNvSpPr txBox="1">
            <a:spLocks noChangeArrowheads="1"/>
          </p:cNvSpPr>
          <p:nvPr/>
        </p:nvSpPr>
        <p:spPr bwMode="auto">
          <a:xfrm>
            <a:off x="0" y="5481638"/>
            <a:ext cx="381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just" eaLnBrk="1" hangingPunct="1">
              <a:buFont typeface="Wingdings" pitchFamily="2" charset="2"/>
              <a:buChar char="Ø"/>
            </a:pPr>
            <a:r>
              <a:rPr lang="en-US" sz="2400">
                <a:latin typeface="Times New Roman" pitchFamily="18" charset="0"/>
                <a:cs typeface="Times New Roman" pitchFamily="18" charset="0"/>
              </a:rPr>
              <a:t> Bảo vệ những ngươi yếu thế, dưới đáy xã hội.</a:t>
            </a:r>
          </a:p>
        </p:txBody>
      </p:sp>
    </p:spTree>
    <p:extLst>
      <p:ext uri="{BB962C8B-B14F-4D97-AF65-F5344CB8AC3E}">
        <p14:creationId xmlns:p14="http://schemas.microsoft.com/office/powerpoint/2010/main" val="204216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wipe(down)">
                                      <p:cBhvr>
                                        <p:cTn id="7" dur="500"/>
                                        <p:tgtEl>
                                          <p:spTgt spid="47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109"/>
                                        </p:tgtEl>
                                        <p:attrNameLst>
                                          <p:attrName>style.visibility</p:attrName>
                                        </p:attrNameLst>
                                      </p:cBhvr>
                                      <p:to>
                                        <p:strVal val="visible"/>
                                      </p:to>
                                    </p:set>
                                    <p:animEffect transition="in" filter="wipe(down)">
                                      <p:cBhvr>
                                        <p:cTn id="12" dur="500"/>
                                        <p:tgtEl>
                                          <p:spTgt spid="4710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7110"/>
                                        </p:tgtEl>
                                        <p:attrNameLst>
                                          <p:attrName>style.visibility</p:attrName>
                                        </p:attrNameLst>
                                      </p:cBhvr>
                                      <p:to>
                                        <p:strVal val="visible"/>
                                      </p:to>
                                    </p:set>
                                    <p:animEffect transition="in" filter="circle(in)">
                                      <p:cBhvr>
                                        <p:cTn id="17" dur="500"/>
                                        <p:tgtEl>
                                          <p:spTgt spid="471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7111"/>
                                        </p:tgtEl>
                                        <p:attrNameLst>
                                          <p:attrName>style.visibility</p:attrName>
                                        </p:attrNameLst>
                                      </p:cBhvr>
                                      <p:to>
                                        <p:strVal val="visible"/>
                                      </p:to>
                                    </p:set>
                                    <p:animEffect transition="in" filter="wipe(down)">
                                      <p:cBhvr>
                                        <p:cTn id="22" dur="500"/>
                                        <p:tgtEl>
                                          <p:spTgt spid="4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P spid="47109" grpId="0"/>
      <p:bldP spid="47110" grpId="0"/>
      <p:bldP spid="471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Arrow 3"/>
          <p:cNvSpPr/>
          <p:nvPr/>
        </p:nvSpPr>
        <p:spPr>
          <a:xfrm>
            <a:off x="-152400" y="0"/>
            <a:ext cx="1371600" cy="6858000"/>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US"/>
          </a:p>
        </p:txBody>
      </p:sp>
      <p:sp>
        <p:nvSpPr>
          <p:cNvPr id="35843" name="TextBox 5"/>
          <p:cNvSpPr txBox="1">
            <a:spLocks noChangeArrowheads="1"/>
          </p:cNvSpPr>
          <p:nvPr/>
        </p:nvSpPr>
        <p:spPr bwMode="auto">
          <a:xfrm>
            <a:off x="-30162" y="3755725"/>
            <a:ext cx="9445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000" b="1" smtClean="0">
                <a:latin typeface="Times New Roman" pitchFamily="18" charset="0"/>
                <a:cs typeface="Times New Roman" pitchFamily="18" charset="0"/>
              </a:rPr>
              <a:t>Quân đội, quốc phòng</a:t>
            </a:r>
            <a:endParaRPr lang="en-US" sz="2000" b="1">
              <a:latin typeface="Times New Roman" pitchFamily="18" charset="0"/>
              <a:cs typeface="Times New Roman" pitchFamily="18" charset="0"/>
            </a:endParaRPr>
          </a:p>
        </p:txBody>
      </p:sp>
      <p:sp>
        <p:nvSpPr>
          <p:cNvPr id="35844" name="TextBox 6"/>
          <p:cNvSpPr txBox="1">
            <a:spLocks noChangeArrowheads="1"/>
          </p:cNvSpPr>
          <p:nvPr/>
        </p:nvSpPr>
        <p:spPr bwMode="auto">
          <a:xfrm>
            <a:off x="125413" y="5770532"/>
            <a:ext cx="790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000" b="1">
                <a:latin typeface="Times New Roman" pitchFamily="18" charset="0"/>
                <a:cs typeface="Times New Roman" pitchFamily="18" charset="0"/>
              </a:rPr>
              <a:t>Luật pháp</a:t>
            </a:r>
          </a:p>
        </p:txBody>
      </p:sp>
      <p:sp>
        <p:nvSpPr>
          <p:cNvPr id="35845" name="TextBox 7"/>
          <p:cNvSpPr txBox="1">
            <a:spLocks noChangeArrowheads="1"/>
          </p:cNvSpPr>
          <p:nvPr/>
        </p:nvSpPr>
        <p:spPr bwMode="auto">
          <a:xfrm>
            <a:off x="127000" y="152400"/>
            <a:ext cx="7889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000" b="1">
                <a:latin typeface="Times New Roman" pitchFamily="18" charset="0"/>
                <a:cs typeface="Times New Roman" pitchFamily="18" charset="0"/>
              </a:rPr>
              <a:t>Văn hóa-giáo dục</a:t>
            </a:r>
          </a:p>
        </p:txBody>
      </p:sp>
      <p:sp>
        <p:nvSpPr>
          <p:cNvPr id="9" name="Right Arrow 8"/>
          <p:cNvSpPr/>
          <p:nvPr/>
        </p:nvSpPr>
        <p:spPr>
          <a:xfrm>
            <a:off x="810491" y="638145"/>
            <a:ext cx="519546" cy="40011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0" name="Right Arrow 9"/>
          <p:cNvSpPr/>
          <p:nvPr/>
        </p:nvSpPr>
        <p:spPr>
          <a:xfrm>
            <a:off x="810491" y="2390745"/>
            <a:ext cx="519546" cy="40011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2" name="Right Arrow 11"/>
          <p:cNvSpPr/>
          <p:nvPr/>
        </p:nvSpPr>
        <p:spPr>
          <a:xfrm>
            <a:off x="852054" y="5924490"/>
            <a:ext cx="519546" cy="40011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3" name="Rounded Rectangle 12"/>
          <p:cNvSpPr/>
          <p:nvPr/>
        </p:nvSpPr>
        <p:spPr>
          <a:xfrm>
            <a:off x="1281113" y="152400"/>
            <a:ext cx="7862887" cy="13716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Rounded Rectangle 13"/>
          <p:cNvSpPr/>
          <p:nvPr/>
        </p:nvSpPr>
        <p:spPr>
          <a:xfrm>
            <a:off x="1295400" y="3429000"/>
            <a:ext cx="7848600" cy="1676400"/>
          </a:xfrm>
          <a:prstGeom prst="roundRect">
            <a:avLst/>
          </a:prstGeom>
        </p:spPr>
        <p:style>
          <a:lnRef idx="1">
            <a:schemeClr val="accent2"/>
          </a:lnRef>
          <a:fillRef idx="1002">
            <a:schemeClr val="lt1"/>
          </a:fillRef>
          <a:effectRef idx="1">
            <a:schemeClr val="accent2"/>
          </a:effectRef>
          <a:fontRef idx="minor">
            <a:schemeClr val="dk1"/>
          </a:fontRef>
        </p:style>
        <p:txBody>
          <a:bodyPr anchor="ctr"/>
          <a:lstStyle/>
          <a:p>
            <a:pPr algn="ctr" fontAlgn="auto">
              <a:spcBef>
                <a:spcPts val="0"/>
              </a:spcBef>
              <a:spcAft>
                <a:spcPts val="0"/>
              </a:spcAft>
              <a:defRPr/>
            </a:pP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Rounded Rectangle 14"/>
          <p:cNvSpPr/>
          <p:nvPr/>
        </p:nvSpPr>
        <p:spPr>
          <a:xfrm>
            <a:off x="1340428" y="5486400"/>
            <a:ext cx="7803572" cy="1371600"/>
          </a:xfrm>
          <a:prstGeom prst="roundRect">
            <a:avLst/>
          </a:prstGeom>
        </p:spPr>
        <p:style>
          <a:lnRef idx="1">
            <a:schemeClr val="accent2"/>
          </a:lnRef>
          <a:fillRef idx="1003">
            <a:schemeClr val="lt2"/>
          </a:fillRef>
          <a:effectRef idx="1">
            <a:schemeClr val="accent2"/>
          </a:effectRef>
          <a:fontRef idx="minor">
            <a:schemeClr val="dk1"/>
          </a:fontRef>
        </p:style>
        <p:txBody>
          <a:bodyPr anchor="ctr"/>
          <a:lstStyle/>
          <a:p>
            <a:pPr algn="just" fontAlgn="auto">
              <a:spcBef>
                <a:spcPts val="0"/>
              </a:spcBef>
              <a:spcAft>
                <a:spcPts val="0"/>
              </a:spcAft>
              <a:defRPr/>
            </a:pPr>
            <a:endParaRPr lang="en-US" sz="2400" b="1">
              <a:ln w="12700">
                <a:solidFill>
                  <a:schemeClr val="tx2">
                    <a:satMod val="155000"/>
                  </a:schemeClr>
                </a:solidFill>
                <a:prstDash val="solid"/>
              </a:ln>
              <a:solidFill>
                <a:schemeClr val="tx1"/>
              </a:solidFill>
              <a:latin typeface="Times New Roman" pitchFamily="18" charset="0"/>
              <a:cs typeface="Times New Roman" pitchFamily="18" charset="0"/>
            </a:endParaRPr>
          </a:p>
        </p:txBody>
      </p:sp>
      <p:sp>
        <p:nvSpPr>
          <p:cNvPr id="16" name="Rounded Rectangle 15"/>
          <p:cNvSpPr/>
          <p:nvPr/>
        </p:nvSpPr>
        <p:spPr>
          <a:xfrm>
            <a:off x="1295400" y="1905000"/>
            <a:ext cx="7862888" cy="13716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 name="Right Arrow 16"/>
          <p:cNvSpPr/>
          <p:nvPr/>
        </p:nvSpPr>
        <p:spPr>
          <a:xfrm>
            <a:off x="824345" y="4114800"/>
            <a:ext cx="519546" cy="40011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35858" name="TextBox 5"/>
          <p:cNvSpPr txBox="1">
            <a:spLocks noChangeArrowheads="1"/>
          </p:cNvSpPr>
          <p:nvPr/>
        </p:nvSpPr>
        <p:spPr bwMode="auto">
          <a:xfrm>
            <a:off x="-30163" y="2236787"/>
            <a:ext cx="944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000" b="1">
                <a:latin typeface="Times New Roman" pitchFamily="18" charset="0"/>
                <a:cs typeface="Times New Roman" pitchFamily="18" charset="0"/>
              </a:rPr>
              <a:t>Kinh tế</a:t>
            </a:r>
          </a:p>
        </p:txBody>
      </p:sp>
      <p:sp>
        <p:nvSpPr>
          <p:cNvPr id="19" name="Rounded Rectangle 18"/>
          <p:cNvSpPr/>
          <p:nvPr/>
        </p:nvSpPr>
        <p:spPr>
          <a:xfrm>
            <a:off x="1330037" y="5438745"/>
            <a:ext cx="7862888" cy="13716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marL="285750" indent="-285750" algn="just" fontAlgn="auto">
              <a:spcBef>
                <a:spcPts val="0"/>
              </a:spcBef>
              <a:spcAft>
                <a:spcPts val="0"/>
              </a:spcAft>
              <a:buFontTx/>
              <a:buChar char="-"/>
              <a:defRPr/>
            </a:pPr>
            <a:r>
              <a:rPr lang="en-US" b="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Năm 1483 ban hành bộ  Quốc triều hình luật gồm 722 điều.</a:t>
            </a:r>
          </a:p>
          <a:p>
            <a:pPr marL="285750" indent="-285750" algn="just" fontAlgn="auto">
              <a:spcBef>
                <a:spcPts val="0"/>
              </a:spcBef>
              <a:spcAft>
                <a:spcPts val="0"/>
              </a:spcAft>
              <a:buFontTx/>
              <a:buChar char="-"/>
              <a:defRPr/>
            </a:pPr>
            <a:r>
              <a:rPr lang="en-US" b="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Nội dung: qui định các vấn đề hình sự, dân sự, đất đai, hôn nhân, gia đình, phong tục, tập quán.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seven\Desktop\bai 20\thuy binh thoi 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0"/>
            <a:ext cx="6546850" cy="2992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36867" name="Group 2"/>
          <p:cNvGrpSpPr>
            <a:grpSpLocks/>
          </p:cNvGrpSpPr>
          <p:nvPr/>
        </p:nvGrpSpPr>
        <p:grpSpPr bwMode="auto">
          <a:xfrm>
            <a:off x="5178425" y="3749540"/>
            <a:ext cx="3965575" cy="3108460"/>
            <a:chOff x="6903720" y="866657"/>
            <a:chExt cx="5288280" cy="6133897"/>
          </a:xfrm>
        </p:grpSpPr>
        <p:pic>
          <p:nvPicPr>
            <p:cNvPr id="36872"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3720" y="866657"/>
              <a:ext cx="5158104" cy="55324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extLst>
            </p:cNvPr>
            <p:cNvSpPr/>
            <p:nvPr/>
          </p:nvSpPr>
          <p:spPr>
            <a:xfrm>
              <a:off x="6903720" y="6473322"/>
              <a:ext cx="5288280" cy="527232"/>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Súng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thần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cơ</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6" name="Group 5"/>
          <p:cNvGrpSpPr>
            <a:grpSpLocks/>
          </p:cNvGrpSpPr>
          <p:nvPr/>
        </p:nvGrpSpPr>
        <p:grpSpPr bwMode="auto">
          <a:xfrm>
            <a:off x="-6350" y="3733481"/>
            <a:ext cx="4714875" cy="3124519"/>
            <a:chOff x="255270" y="1112045"/>
            <a:chExt cx="6286500" cy="6130473"/>
          </a:xfrm>
        </p:grpSpPr>
        <p:pic>
          <p:nvPicPr>
            <p:cNvPr id="368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270" y="1112045"/>
              <a:ext cx="6286500" cy="55324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extLst>
            </p:cNvPr>
            <p:cNvSpPr/>
            <p:nvPr/>
          </p:nvSpPr>
          <p:spPr>
            <a:xfrm>
              <a:off x="365337" y="6646560"/>
              <a:ext cx="5935133" cy="59595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2400" dirty="0" err="1">
                  <a:solidFill>
                    <a:schemeClr val="tx1"/>
                  </a:solidFill>
                  <a:latin typeface="Times New Roman" panose="02020603050405020304" pitchFamily="18" charset="0"/>
                  <a:cs typeface="Times New Roman" panose="02020603050405020304" pitchFamily="18" charset="0"/>
                </a:rPr>
                <a:t>Lưỡi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mũi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kiếm</a:t>
              </a:r>
              <a:r>
                <a:rPr lang="en-US" sz="2400" dirty="0">
                  <a:solidFill>
                    <a:schemeClr val="tx1"/>
                  </a:solidFill>
                  <a:latin typeface="Times New Roman" panose="02020603050405020304" pitchFamily="18" charset="0"/>
                  <a:cs typeface="Times New Roman" panose="02020603050405020304" pitchFamily="18" charset="0"/>
                </a:rPr>
                <a:t> </a:t>
              </a:r>
            </a:p>
          </p:txBody>
        </p:sp>
      </p:grpSp>
      <p:sp>
        <p:nvSpPr>
          <p:cNvPr id="9" name="TextBox 8"/>
          <p:cNvSpPr txBox="1"/>
          <p:nvPr/>
        </p:nvSpPr>
        <p:spPr>
          <a:xfrm>
            <a:off x="2822575" y="3013603"/>
            <a:ext cx="340995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150000"/>
              </a:lnSpc>
              <a:spcBef>
                <a:spcPts val="600"/>
              </a:spcBef>
              <a:spcAft>
                <a:spcPts val="600"/>
              </a:spcAft>
              <a:defRPr/>
            </a:pPr>
            <a:r>
              <a:rPr lang="en-US" sz="2400">
                <a:latin typeface="Times New Roman" pitchFamily="18" charset="0"/>
                <a:cs typeface="Times New Roman" pitchFamily="18" charset="0"/>
              </a:rPr>
              <a:t>Thuyền c</a:t>
            </a:r>
            <a:r>
              <a:rPr lang="en-US" sz="2400" smtClean="0">
                <a:latin typeface="Times New Roman" pitchFamily="18" charset="0"/>
                <a:cs typeface="Times New Roman" pitchFamily="18" charset="0"/>
              </a:rPr>
              <a:t>hiến </a:t>
            </a:r>
            <a:r>
              <a:rPr lang="en-US" sz="2400">
                <a:latin typeface="Times New Roman" pitchFamily="18" charset="0"/>
                <a:cs typeface="Times New Roman" pitchFamily="18" charset="0"/>
              </a:rPr>
              <a:t>t</a:t>
            </a:r>
            <a:r>
              <a:rPr lang="en-US" sz="2400" smtClean="0">
                <a:latin typeface="Times New Roman" pitchFamily="18" charset="0"/>
                <a:cs typeface="Times New Roman" pitchFamily="18" charset="0"/>
              </a:rPr>
              <a:t>hời Lê</a:t>
            </a:r>
            <a:r>
              <a:rPr lang="en-US" sz="2400">
                <a:latin typeface="Times New Roman" pitchFamily="18" charset="0"/>
                <a:cs typeface="Times New Roman" pitchFamily="18" charset="0"/>
              </a:rPr>
              <a:t> </a:t>
            </a:r>
            <a:r>
              <a:rPr lang="en-US" sz="2400" smtClean="0">
                <a:latin typeface="Times New Roman" pitchFamily="18" charset="0"/>
                <a:cs typeface="Times New Roman" pitchFamily="18" charset="0"/>
              </a:rPr>
              <a:t>sơ</a:t>
            </a:r>
            <a:endParaRPr lang="en-US" sz="240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wipe(down)">
                                      <p:cBhvr>
                                        <p:cTn id="7" dur="500"/>
                                        <p:tgtEl>
                                          <p:spTgt spid="36866"/>
                                        </p:tgtEl>
                                      </p:cBhvr>
                                    </p:animEffect>
                                  </p:childTnLst>
                                </p:cTn>
                              </p:par>
                              <p:par>
                                <p:cTn id="8" presetID="22" presetClass="entr" presetSubtype="4" fill="hold" nodeType="withEffect">
                                  <p:stCondLst>
                                    <p:cond delay="0"/>
                                  </p:stCondLst>
                                  <p:childTnLst>
                                    <p:set>
                                      <p:cBhvr>
                                        <p:cTn id="9" dur="1" fill="hold">
                                          <p:stCondLst>
                                            <p:cond delay="0"/>
                                          </p:stCondLst>
                                        </p:cTn>
                                        <p:tgtEl>
                                          <p:spTgt spid="36867"/>
                                        </p:tgtEl>
                                        <p:attrNameLst>
                                          <p:attrName>style.visibility</p:attrName>
                                        </p:attrNameLst>
                                      </p:cBhvr>
                                      <p:to>
                                        <p:strVal val="visible"/>
                                      </p:to>
                                    </p:set>
                                    <p:animEffect transition="in" filter="wipe(down)">
                                      <p:cBhvr>
                                        <p:cTn id="10" dur="500"/>
                                        <p:tgtEl>
                                          <p:spTgt spid="36867"/>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462756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7563" y="0"/>
            <a:ext cx="4635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724399" y="6553200"/>
            <a:ext cx="4538663" cy="304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i="1">
                <a:solidFill>
                  <a:schemeClr val="tx1"/>
                </a:solidFill>
                <a:latin typeface="Times New Roman" pitchFamily="18" charset="0"/>
                <a:cs typeface="Times New Roman" pitchFamily="18" charset="0"/>
              </a:rPr>
              <a:t>Lãnh thổ Đại Việt thời Lê Thánh Tông.</a:t>
            </a:r>
          </a:p>
        </p:txBody>
      </p:sp>
      <p:sp>
        <p:nvSpPr>
          <p:cNvPr id="37893" name="TextBox 6"/>
          <p:cNvSpPr txBox="1">
            <a:spLocks noChangeArrowheads="1"/>
          </p:cNvSpPr>
          <p:nvPr/>
        </p:nvSpPr>
        <p:spPr bwMode="auto">
          <a:xfrm>
            <a:off x="0" y="3019961"/>
            <a:ext cx="46275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just" eaLnBrk="1" hangingPunct="1">
              <a:buFont typeface="Wingdings" pitchFamily="2" charset="2"/>
              <a:buChar char="ü"/>
            </a:pPr>
            <a:r>
              <a:rPr lang="en-US" sz="2000" smtClean="0">
                <a:solidFill>
                  <a:schemeClr val="accent1"/>
                </a:solidFill>
                <a:latin typeface="Times New Roman" pitchFamily="18" charset="0"/>
                <a:cs typeface="Times New Roman" pitchFamily="18" charset="0"/>
              </a:rPr>
              <a:t> Năm </a:t>
            </a:r>
            <a:r>
              <a:rPr lang="en-US" sz="2000">
                <a:solidFill>
                  <a:schemeClr val="accent1"/>
                </a:solidFill>
                <a:latin typeface="Times New Roman" pitchFamily="18" charset="0"/>
                <a:cs typeface="Times New Roman" pitchFamily="18" charset="0"/>
              </a:rPr>
              <a:t>1471 đem quân đánh Chiêm </a:t>
            </a:r>
            <a:r>
              <a:rPr lang="en-US" sz="2000" smtClean="0">
                <a:solidFill>
                  <a:schemeClr val="accent1"/>
                </a:solidFill>
                <a:latin typeface="Times New Roman" pitchFamily="18" charset="0"/>
                <a:cs typeface="Times New Roman" pitchFamily="18" charset="0"/>
              </a:rPr>
              <a:t>Thành </a:t>
            </a:r>
            <a:r>
              <a:rPr lang="en-US" sz="2000">
                <a:solidFill>
                  <a:schemeClr val="accent1"/>
                </a:solidFill>
                <a:latin typeface="Times New Roman" pitchFamily="18" charset="0"/>
                <a:cs typeface="Times New Roman" pitchFamily="18" charset="0"/>
              </a:rPr>
              <a:t>thắng lợi, mở rộng lãnh thổ Đại Việt đến đèo Cù Mông (ranh giới Bình Định-Phú Yên hiện nay.)</a:t>
            </a:r>
          </a:p>
        </p:txBody>
      </p:sp>
      <p:sp>
        <p:nvSpPr>
          <p:cNvPr id="37894" name="TextBox 9"/>
          <p:cNvSpPr txBox="1">
            <a:spLocks noChangeArrowheads="1"/>
          </p:cNvSpPr>
          <p:nvPr/>
        </p:nvSpPr>
        <p:spPr bwMode="auto">
          <a:xfrm>
            <a:off x="0" y="4343400"/>
            <a:ext cx="46275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just" eaLnBrk="1" hangingPunct="1">
              <a:buFont typeface="Wingdings" pitchFamily="2" charset="2"/>
              <a:buChar char="ü"/>
            </a:pPr>
            <a:r>
              <a:rPr lang="en-US" sz="2000">
                <a:solidFill>
                  <a:schemeClr val="accent1"/>
                </a:solidFill>
                <a:latin typeface="Times New Roman" pitchFamily="18" charset="0"/>
                <a:cs typeface="Times New Roman" pitchFamily="18" charset="0"/>
              </a:rPr>
              <a:t>Năm 1471 đem quân chinh phạt Lão Qua (Lào) bảo vệ biên giới Tây Nam.</a:t>
            </a:r>
          </a:p>
        </p:txBody>
      </p:sp>
      <p:sp>
        <p:nvSpPr>
          <p:cNvPr id="8" name="Action Button: End 7">
            <a:hlinkClick r:id="" action="ppaction://hlinkshowjump?jump=lastslide" highlightClick="1"/>
          </p:cNvPr>
          <p:cNvSpPr/>
          <p:nvPr/>
        </p:nvSpPr>
        <p:spPr>
          <a:xfrm>
            <a:off x="-6350" y="5556081"/>
            <a:ext cx="762000" cy="1130648"/>
          </a:xfrm>
          <a:prstGeom prst="actionButtonEnd">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sz="2000">
              <a:latin typeface="Times New Roman" pitchFamily="18" charset="0"/>
              <a:cs typeface="Times New Roman" pitchFamily="18" charset="0"/>
            </a:endParaRPr>
          </a:p>
        </p:txBody>
      </p:sp>
      <p:sp>
        <p:nvSpPr>
          <p:cNvPr id="12" name="TextBox 11"/>
          <p:cNvSpPr txBox="1"/>
          <p:nvPr/>
        </p:nvSpPr>
        <p:spPr>
          <a:xfrm>
            <a:off x="755650" y="5486400"/>
            <a:ext cx="3968750"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defRPr/>
            </a:pPr>
            <a:r>
              <a:rPr lang="en-US" sz="2400">
                <a:latin typeface="Times New Roman" pitchFamily="18" charset="0"/>
                <a:cs typeface="Times New Roman" pitchFamily="18" charset="0"/>
              </a:rPr>
              <a:t>Vua Lê Thánh Tông xây dựng quân đội mạnh, bảo vệ đất nước và mở rộng lãnh thổ.</a:t>
            </a:r>
          </a:p>
        </p:txBody>
      </p:sp>
      <p:sp>
        <p:nvSpPr>
          <p:cNvPr id="13" name="TextBox 12"/>
          <p:cNvSpPr txBox="1"/>
          <p:nvPr/>
        </p:nvSpPr>
        <p:spPr>
          <a:xfrm>
            <a:off x="0" y="1890713"/>
            <a:ext cx="4724400"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sz="2000" i="1">
                <a:latin typeface="Times New Roman" pitchFamily="18" charset="0"/>
                <a:cs typeface="Times New Roman" pitchFamily="18" charset="0"/>
              </a:rPr>
              <a:t>Đọc tư liệu và quan sát lược đồ cho biết Lê Thánh Tông có chủ trương gì với lãnh thổ đất 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894"/>
                                        </p:tgtEl>
                                        <p:attrNameLst>
                                          <p:attrName>style.visibility</p:attrName>
                                        </p:attrNameLst>
                                      </p:cBhvr>
                                      <p:to>
                                        <p:strVal val="visible"/>
                                      </p:to>
                                    </p:set>
                                    <p:animEffect transition="in" filter="barn(inVertical)">
                                      <p:cBhvr>
                                        <p:cTn id="12" dur="500"/>
                                        <p:tgtEl>
                                          <p:spTgt spid="3789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7893"/>
                                        </p:tgtEl>
                                        <p:attrNameLst>
                                          <p:attrName>style.visibility</p:attrName>
                                        </p:attrNameLst>
                                      </p:cBhvr>
                                      <p:to>
                                        <p:strVal val="visible"/>
                                      </p:to>
                                    </p:set>
                                    <p:animEffect transition="in" filter="barn(inVertical)">
                                      <p:cBhvr>
                                        <p:cTn id="15" dur="500"/>
                                        <p:tgtEl>
                                          <p:spTgt spid="3789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p:bldP spid="37894" grpId="0"/>
      <p:bldP spid="8"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Arrow 3"/>
          <p:cNvSpPr/>
          <p:nvPr/>
        </p:nvSpPr>
        <p:spPr>
          <a:xfrm>
            <a:off x="-304800" y="0"/>
            <a:ext cx="1371600" cy="6858000"/>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US"/>
          </a:p>
        </p:txBody>
      </p:sp>
      <p:sp>
        <p:nvSpPr>
          <p:cNvPr id="48131" name="TextBox 5"/>
          <p:cNvSpPr txBox="1">
            <a:spLocks noChangeArrowheads="1"/>
          </p:cNvSpPr>
          <p:nvPr/>
        </p:nvSpPr>
        <p:spPr bwMode="auto">
          <a:xfrm>
            <a:off x="-54177" y="3657600"/>
            <a:ext cx="9445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000" b="1" smtClean="0">
                <a:latin typeface="Times New Roman" pitchFamily="18" charset="0"/>
                <a:cs typeface="Times New Roman" pitchFamily="18" charset="0"/>
              </a:rPr>
              <a:t>Quân đội, quốc phòng</a:t>
            </a:r>
            <a:endParaRPr lang="en-US" sz="2000" b="1">
              <a:latin typeface="Times New Roman" pitchFamily="18" charset="0"/>
              <a:cs typeface="Times New Roman" pitchFamily="18" charset="0"/>
            </a:endParaRPr>
          </a:p>
        </p:txBody>
      </p:sp>
      <p:sp>
        <p:nvSpPr>
          <p:cNvPr id="48132" name="TextBox 6"/>
          <p:cNvSpPr txBox="1">
            <a:spLocks noChangeArrowheads="1"/>
          </p:cNvSpPr>
          <p:nvPr/>
        </p:nvSpPr>
        <p:spPr bwMode="auto">
          <a:xfrm>
            <a:off x="0" y="5770532"/>
            <a:ext cx="790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000" b="1">
                <a:latin typeface="Times New Roman" pitchFamily="18" charset="0"/>
                <a:cs typeface="Times New Roman" pitchFamily="18" charset="0"/>
              </a:rPr>
              <a:t>Luật pháp</a:t>
            </a:r>
          </a:p>
        </p:txBody>
      </p:sp>
      <p:sp>
        <p:nvSpPr>
          <p:cNvPr id="48133" name="TextBox 7"/>
          <p:cNvSpPr txBox="1">
            <a:spLocks noChangeArrowheads="1"/>
          </p:cNvSpPr>
          <p:nvPr/>
        </p:nvSpPr>
        <p:spPr bwMode="auto">
          <a:xfrm>
            <a:off x="127000" y="152400"/>
            <a:ext cx="7889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000" b="1">
                <a:latin typeface="Times New Roman" pitchFamily="18" charset="0"/>
                <a:cs typeface="Times New Roman" pitchFamily="18" charset="0"/>
              </a:rPr>
              <a:t>Văn hóa-giáo dục</a:t>
            </a:r>
          </a:p>
        </p:txBody>
      </p:sp>
      <p:sp>
        <p:nvSpPr>
          <p:cNvPr id="9" name="Right Arrow 8"/>
          <p:cNvSpPr/>
          <p:nvPr/>
        </p:nvSpPr>
        <p:spPr>
          <a:xfrm>
            <a:off x="810491" y="638145"/>
            <a:ext cx="519546" cy="40011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0" name="Right Arrow 9"/>
          <p:cNvSpPr/>
          <p:nvPr/>
        </p:nvSpPr>
        <p:spPr>
          <a:xfrm>
            <a:off x="810491" y="2390745"/>
            <a:ext cx="519546" cy="40011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2" name="Right Arrow 11"/>
          <p:cNvSpPr/>
          <p:nvPr/>
        </p:nvSpPr>
        <p:spPr>
          <a:xfrm>
            <a:off x="852054" y="5924490"/>
            <a:ext cx="519546" cy="40011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3" name="Rounded Rectangle 12"/>
          <p:cNvSpPr/>
          <p:nvPr/>
        </p:nvSpPr>
        <p:spPr>
          <a:xfrm>
            <a:off x="1281113" y="152400"/>
            <a:ext cx="7862887" cy="13716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just" fontAlgn="auto">
              <a:spcBef>
                <a:spcPts val="0"/>
              </a:spcBef>
              <a:spcAft>
                <a:spcPts val="0"/>
              </a:spcAft>
              <a:defRPr/>
            </a:pPr>
            <a:endParaRPr lang="en-US" b="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p:txBody>
      </p:sp>
      <p:sp>
        <p:nvSpPr>
          <p:cNvPr id="14" name="Rounded Rectangle 13"/>
          <p:cNvSpPr/>
          <p:nvPr/>
        </p:nvSpPr>
        <p:spPr>
          <a:xfrm>
            <a:off x="1295400" y="1759974"/>
            <a:ext cx="7848600" cy="1676400"/>
          </a:xfrm>
          <a:prstGeom prst="roundRect">
            <a:avLst/>
          </a:prstGeom>
        </p:spPr>
        <p:style>
          <a:lnRef idx="1">
            <a:schemeClr val="accent2"/>
          </a:lnRef>
          <a:fillRef idx="1002">
            <a:schemeClr val="lt1"/>
          </a:fillRef>
          <a:effectRef idx="1">
            <a:schemeClr val="accent2"/>
          </a:effectRef>
          <a:fontRef idx="minor">
            <a:schemeClr val="dk1"/>
          </a:fontRef>
        </p:style>
        <p:txBody>
          <a:bodyPr anchor="ctr"/>
          <a:lstStyle/>
          <a:p>
            <a:pPr algn="just" fontAlgn="auto">
              <a:spcBef>
                <a:spcPts val="0"/>
              </a:spcBef>
              <a:spcAft>
                <a:spcPts val="0"/>
              </a:spcAft>
              <a:defRPr/>
            </a:pPr>
            <a:endParaRPr lang="en-US">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p:txBody>
      </p:sp>
      <p:sp>
        <p:nvSpPr>
          <p:cNvPr id="17" name="Right Arrow 16"/>
          <p:cNvSpPr/>
          <p:nvPr/>
        </p:nvSpPr>
        <p:spPr>
          <a:xfrm>
            <a:off x="824345" y="4114800"/>
            <a:ext cx="519546" cy="40011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48142" name="TextBox 5"/>
          <p:cNvSpPr txBox="1">
            <a:spLocks noChangeArrowheads="1"/>
          </p:cNvSpPr>
          <p:nvPr/>
        </p:nvSpPr>
        <p:spPr bwMode="auto">
          <a:xfrm>
            <a:off x="-120218" y="2244161"/>
            <a:ext cx="944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000" b="1">
                <a:latin typeface="Times New Roman" pitchFamily="18" charset="0"/>
                <a:cs typeface="Times New Roman" pitchFamily="18" charset="0"/>
              </a:rPr>
              <a:t>Kinh tế</a:t>
            </a:r>
          </a:p>
        </p:txBody>
      </p:sp>
      <p:sp>
        <p:nvSpPr>
          <p:cNvPr id="18" name="Rounded Rectangle 17"/>
          <p:cNvSpPr/>
          <p:nvPr/>
        </p:nvSpPr>
        <p:spPr>
          <a:xfrm>
            <a:off x="1288256" y="152400"/>
            <a:ext cx="7862888" cy="13716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just" fontAlgn="auto">
              <a:spcBef>
                <a:spcPts val="0"/>
              </a:spcBef>
              <a:spcAft>
                <a:spcPts val="0"/>
              </a:spcAft>
              <a:defRPr/>
            </a:pPr>
            <a:endParaRPr lang="en-US" b="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p:txBody>
      </p:sp>
      <p:sp>
        <p:nvSpPr>
          <p:cNvPr id="16" name="Rounded Rectangle 15"/>
          <p:cNvSpPr/>
          <p:nvPr/>
        </p:nvSpPr>
        <p:spPr>
          <a:xfrm>
            <a:off x="1330037" y="5438745"/>
            <a:ext cx="7862888" cy="13716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marL="285750" indent="-285750" algn="just" fontAlgn="auto">
              <a:spcBef>
                <a:spcPts val="0"/>
              </a:spcBef>
              <a:spcAft>
                <a:spcPts val="0"/>
              </a:spcAft>
              <a:buFontTx/>
              <a:buChar char="-"/>
              <a:defRPr/>
            </a:pPr>
            <a:r>
              <a:rPr lang="en-US" b="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Năm 1483 ban hành bộ  Quốc triều hình luật gồm 722 điều.</a:t>
            </a:r>
          </a:p>
          <a:p>
            <a:pPr marL="285750" indent="-285750" algn="just" fontAlgn="auto">
              <a:spcBef>
                <a:spcPts val="0"/>
              </a:spcBef>
              <a:spcAft>
                <a:spcPts val="0"/>
              </a:spcAft>
              <a:buFontTx/>
              <a:buChar char="-"/>
              <a:defRPr/>
            </a:pPr>
            <a:r>
              <a:rPr lang="en-US" b="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Nội dung: qui định các vấn đề hình sự, dân sự, đất đai, hôn nhân, gia đình, phong tục, tập quán. </a:t>
            </a:r>
          </a:p>
        </p:txBody>
      </p:sp>
      <p:sp>
        <p:nvSpPr>
          <p:cNvPr id="19" name="Rounded Rectangle 18"/>
          <p:cNvSpPr/>
          <p:nvPr/>
        </p:nvSpPr>
        <p:spPr>
          <a:xfrm>
            <a:off x="1295400" y="3581400"/>
            <a:ext cx="7848600" cy="1447800"/>
          </a:xfrm>
          <a:prstGeom prst="roundRect">
            <a:avLst/>
          </a:prstGeom>
        </p:spPr>
        <p:style>
          <a:lnRef idx="1">
            <a:schemeClr val="accent2"/>
          </a:lnRef>
          <a:fillRef idx="1002">
            <a:schemeClr val="lt1"/>
          </a:fillRef>
          <a:effectRef idx="1">
            <a:schemeClr val="accent2"/>
          </a:effectRef>
          <a:fontRef idx="minor">
            <a:schemeClr val="dk1"/>
          </a:fontRef>
        </p:style>
        <p:txBody>
          <a:bodyPr anchor="ctr"/>
          <a:lstStyle/>
          <a:p>
            <a:pPr algn="just" fontAlgn="auto">
              <a:spcBef>
                <a:spcPts val="0"/>
              </a:spcBef>
              <a:spcAft>
                <a:spcPts val="0"/>
              </a:spcAft>
              <a:defRPr/>
            </a:pPr>
            <a:endParaRPr lang="en-US">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p:txBody>
      </p:sp>
      <p:sp>
        <p:nvSpPr>
          <p:cNvPr id="20" name="Rounded Rectangle 19"/>
          <p:cNvSpPr/>
          <p:nvPr/>
        </p:nvSpPr>
        <p:spPr>
          <a:xfrm>
            <a:off x="1371600" y="3619500"/>
            <a:ext cx="7803572" cy="1371600"/>
          </a:xfrm>
          <a:prstGeom prst="roundRect">
            <a:avLst/>
          </a:prstGeom>
        </p:spPr>
        <p:style>
          <a:lnRef idx="1">
            <a:schemeClr val="accent2"/>
          </a:lnRef>
          <a:fillRef idx="1003">
            <a:schemeClr val="lt2"/>
          </a:fillRef>
          <a:effectRef idx="1">
            <a:schemeClr val="accent2"/>
          </a:effectRef>
          <a:fontRef idx="minor">
            <a:schemeClr val="dk1"/>
          </a:fontRef>
        </p:style>
        <p:txBody>
          <a:bodyPr anchor="ctr"/>
          <a:lstStyle/>
          <a:p>
            <a:pPr marL="285750" indent="-285750" algn="just" fontAlgn="auto">
              <a:spcBef>
                <a:spcPts val="0"/>
              </a:spcBef>
              <a:spcAft>
                <a:spcPts val="0"/>
              </a:spcAft>
              <a:buFontTx/>
              <a:buChar char="-"/>
              <a:defRPr/>
            </a:pPr>
            <a:r>
              <a:rPr lang="pt-BR" sz="2400" b="1">
                <a:effectLst>
                  <a:outerShdw blurRad="38100" dist="38100" dir="2700000" algn="tl">
                    <a:srgbClr val="000000">
                      <a:alpha val="43137"/>
                    </a:srgbClr>
                  </a:outerShdw>
                </a:effectLst>
                <a:latin typeface="Times New Roman" pitchFamily="18" charset="0"/>
                <a:cs typeface="Times New Roman" pitchFamily="18" charset="0"/>
              </a:rPr>
              <a:t>Chia quân đội thành hai loại: quân thường trực (cấm quân) và quân các đạo (ngoại binh).</a:t>
            </a:r>
          </a:p>
          <a:p>
            <a:pPr marL="285750" indent="-285750" algn="just" fontAlgn="auto">
              <a:spcBef>
                <a:spcPts val="0"/>
              </a:spcBef>
              <a:spcAft>
                <a:spcPts val="0"/>
              </a:spcAft>
              <a:buFontTx/>
              <a:buChar char="-"/>
              <a:defRPr/>
            </a:pPr>
            <a:r>
              <a:rPr lang="pt-BR" sz="2400" b="1">
                <a:ln w="12700">
                  <a:solidFill>
                    <a:schemeClr val="tx2">
                      <a:satMod val="155000"/>
                    </a:schemeClr>
                  </a:solidFill>
                  <a:prstDash val="solid"/>
                </a:ln>
                <a:solidFill>
                  <a:schemeClr val="tx1"/>
                </a:solidFill>
                <a:latin typeface="Times New Roman" pitchFamily="18" charset="0"/>
                <a:cs typeface="Times New Roman" pitchFamily="18" charset="0"/>
              </a:rPr>
              <a:t>Thường xuyên tập trận, tổ chức các kì thi võ tuyển chọn tướng sĩ.</a:t>
            </a:r>
            <a:endParaRPr lang="en-US" sz="2400" b="1">
              <a:ln w="12700">
                <a:solidFill>
                  <a:schemeClr val="tx2">
                    <a:satMod val="155000"/>
                  </a:schemeClr>
                </a:solidFill>
                <a:prstDash val="solid"/>
              </a:ln>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459546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0" y="609600"/>
            <a:ext cx="4038600" cy="1938992"/>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400">
                <a:latin typeface="Times New Roman" pitchFamily="18" charset="0"/>
                <a:cs typeface="Times New Roman" pitchFamily="18" charset="0"/>
              </a:rPr>
              <a:t>Lộc điền là c</a:t>
            </a:r>
            <a:r>
              <a:rPr lang="vi-VN" sz="2400">
                <a:latin typeface="Times New Roman" pitchFamily="18" charset="0"/>
                <a:cs typeface="Times New Roman" pitchFamily="18" charset="0"/>
              </a:rPr>
              <a:t>hế độ ruộng đất mà nhà vua ban cấp cho quan lại, người thân để khai thác, sử dụng, coi đó như món quà, bổng lộc mà nhà vua ban tặng.</a:t>
            </a:r>
            <a:endParaRPr lang="en-US" sz="2400">
              <a:latin typeface="Times New Roman" pitchFamily="18" charset="0"/>
              <a:cs typeface="Times New Roman" pitchFamily="18" charset="0"/>
            </a:endParaRPr>
          </a:p>
        </p:txBody>
      </p:sp>
      <p:sp>
        <p:nvSpPr>
          <p:cNvPr id="3" name="TextBox 2"/>
          <p:cNvSpPr txBox="1"/>
          <p:nvPr/>
        </p:nvSpPr>
        <p:spPr>
          <a:xfrm>
            <a:off x="2667000" y="0"/>
            <a:ext cx="4191000" cy="36988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en-US"/>
              <a:t>CHÍNH SÁCH LỘC ĐIỀN</a:t>
            </a:r>
          </a:p>
        </p:txBody>
      </p:sp>
      <p:pic>
        <p:nvPicPr>
          <p:cNvPr id="39940" name="Picture 2" descr="C:\Users\Administrator\Pictures\tải xuống (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609600"/>
            <a:ext cx="5105400" cy="5638800"/>
          </a:xfrm>
          <a:prstGeom prst="rect">
            <a:avLst/>
          </a:prstGeom>
          <a:ln/>
          <a:extLst/>
        </p:spPr>
        <p:style>
          <a:lnRef idx="1">
            <a:schemeClr val="accent3"/>
          </a:lnRef>
          <a:fillRef idx="2">
            <a:schemeClr val="accent3"/>
          </a:fillRef>
          <a:effectRef idx="1">
            <a:schemeClr val="accent3"/>
          </a:effectRef>
          <a:fontRef idx="minor">
            <a:schemeClr val="dk1"/>
          </a:fontRef>
        </p:style>
      </p:pic>
      <p:sp>
        <p:nvSpPr>
          <p:cNvPr id="4" name="Rectangle 3"/>
          <p:cNvSpPr/>
          <p:nvPr/>
        </p:nvSpPr>
        <p:spPr>
          <a:xfrm>
            <a:off x="4038600" y="6248400"/>
            <a:ext cx="5105400" cy="6096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a:solidFill>
                  <a:schemeClr val="tx1"/>
                </a:solidFill>
                <a:latin typeface="Times New Roman" pitchFamily="18" charset="0"/>
                <a:cs typeface="Times New Roman" pitchFamily="18" charset="0"/>
              </a:rPr>
              <a:t>Nhà vua ban thưởng cho quan lại có công.</a:t>
            </a:r>
          </a:p>
        </p:txBody>
      </p:sp>
      <p:sp>
        <p:nvSpPr>
          <p:cNvPr id="7" name="Rectangle 6"/>
          <p:cNvSpPr/>
          <p:nvPr/>
        </p:nvSpPr>
        <p:spPr>
          <a:xfrm>
            <a:off x="20638" y="4638675"/>
            <a:ext cx="4017962" cy="1200329"/>
          </a:xfrm>
          <a:prstGeom prst="rect">
            <a:avLst/>
          </a:prstGeom>
          <a:solidFill>
            <a:schemeClr val="accent5">
              <a:lumMod val="40000"/>
              <a:lumOff val="60000"/>
            </a:schemeClr>
          </a:solidFill>
        </p:spPr>
        <p:style>
          <a:lnRef idx="1">
            <a:schemeClr val="accent3"/>
          </a:lnRef>
          <a:fillRef idx="2">
            <a:schemeClr val="accent3"/>
          </a:fillRef>
          <a:effectRef idx="1">
            <a:schemeClr val="accent3"/>
          </a:effectRef>
          <a:fontRef idx="minor">
            <a:schemeClr val="dk1"/>
          </a:fontRef>
        </p:style>
        <p:txBody>
          <a:bodyPr>
            <a:spAutoFit/>
          </a:bodyPr>
          <a:lstStyle/>
          <a:p>
            <a:pPr algn="just">
              <a:defRPr/>
            </a:pPr>
            <a:r>
              <a:rPr lang="en-US" sz="2400" i="1">
                <a:latin typeface="Times New Roman" pitchFamily="18" charset="0"/>
                <a:cs typeface="Times New Roman" pitchFamily="18" charset="0"/>
              </a:rPr>
              <a:t>Theo em vua Lê Thánh Tông thực hiện chính sách lộc điền nhằm thực hiện mục đích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0"/>
            <a:ext cx="4191000" cy="36988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en-US"/>
              <a:t>CHÍNH SÁCH QUÂN ĐIỀN</a:t>
            </a:r>
          </a:p>
        </p:txBody>
      </p:sp>
      <p:sp>
        <p:nvSpPr>
          <p:cNvPr id="40963" name="Rectangle 2"/>
          <p:cNvSpPr>
            <a:spLocks noChangeArrowheads="1"/>
          </p:cNvSpPr>
          <p:nvPr/>
        </p:nvSpPr>
        <p:spPr bwMode="auto">
          <a:xfrm>
            <a:off x="0" y="450850"/>
            <a:ext cx="9144000" cy="1200329"/>
          </a:xfrm>
          <a:prstGeom prst="rect">
            <a:avLst/>
          </a:prstGeom>
          <a:ln/>
          <a:extLst/>
        </p:spPr>
        <p:style>
          <a:lnRef idx="2">
            <a:schemeClr val="accent5"/>
          </a:lnRef>
          <a:fillRef idx="1">
            <a:schemeClr val="lt1"/>
          </a:fillRef>
          <a:effectRef idx="0">
            <a:schemeClr val="accent5"/>
          </a:effectRef>
          <a:fontRef idx="minor">
            <a:schemeClr val="dk1"/>
          </a:fontRef>
        </p:style>
        <p:txBody>
          <a:bodyPr>
            <a:spAutoFit/>
          </a:bodyPr>
          <a:lstStyle/>
          <a:p>
            <a:pPr algn="just"/>
            <a:r>
              <a:rPr lang="en-US" sz="2400">
                <a:latin typeface="Times New Roman" pitchFamily="18" charset="0"/>
                <a:cs typeface="Times New Roman" pitchFamily="18" charset="0"/>
              </a:rPr>
              <a:t>Quân điền là c</a:t>
            </a:r>
            <a:r>
              <a:rPr lang="vi-VN" sz="2400">
                <a:latin typeface="Times New Roman" pitchFamily="18" charset="0"/>
                <a:cs typeface="Times New Roman" pitchFamily="18" charset="0"/>
              </a:rPr>
              <a:t>hế độ </a:t>
            </a:r>
            <a:r>
              <a:rPr lang="en-US" sz="2400">
                <a:latin typeface="Times New Roman" pitchFamily="18" charset="0"/>
                <a:cs typeface="Times New Roman" pitchFamily="18" charset="0"/>
              </a:rPr>
              <a:t>chia ruộng đất thành các phần bằng nhau ban cấp từ quan lại đến nhân dân, trong đó có trẻ em mồ côi, đàn bà góa, người khuyết tật…</a:t>
            </a:r>
          </a:p>
        </p:txBody>
      </p:sp>
      <p:pic>
        <p:nvPicPr>
          <p:cNvPr id="40964"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52600"/>
            <a:ext cx="4495800"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Hình ảnh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150" y="1752600"/>
            <a:ext cx="4425950"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6211888"/>
            <a:ext cx="4495800" cy="64611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en-US" i="1">
                <a:latin typeface="Times New Roman" pitchFamily="18" charset="0"/>
                <a:cs typeface="Times New Roman" pitchFamily="18" charset="0"/>
              </a:rPr>
              <a:t>Vua Lê thảo luận với quan lại về chính sách quân điền</a:t>
            </a:r>
          </a:p>
        </p:txBody>
      </p:sp>
      <p:sp>
        <p:nvSpPr>
          <p:cNvPr id="7" name="TextBox 6"/>
          <p:cNvSpPr txBox="1"/>
          <p:nvPr/>
        </p:nvSpPr>
        <p:spPr>
          <a:xfrm>
            <a:off x="4838700" y="6211888"/>
            <a:ext cx="4343400" cy="646112"/>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en-US" i="1">
                <a:latin typeface="Times New Roman" pitchFamily="18" charset="0"/>
                <a:cs typeface="Times New Roman" pitchFamily="18" charset="0"/>
              </a:rPr>
              <a:t>Quan lại nhà Lê chia ruộng cho dân theo lệ quân điền.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655" y="457200"/>
            <a:ext cx="4495800" cy="594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Hình ảnh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4419600" cy="594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TextBox 3"/>
          <p:cNvSpPr txBox="1"/>
          <p:nvPr/>
        </p:nvSpPr>
        <p:spPr>
          <a:xfrm>
            <a:off x="2057400" y="0"/>
            <a:ext cx="53340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en-US" sz="2400">
                <a:latin typeface="Times New Roman" pitchFamily="18" charset="0"/>
                <a:cs typeface="Times New Roman" pitchFamily="18" charset="0"/>
              </a:rPr>
              <a:t>Biện pháp phát triển nông nghiệp</a:t>
            </a:r>
          </a:p>
        </p:txBody>
      </p:sp>
      <p:sp>
        <p:nvSpPr>
          <p:cNvPr id="5" name="TextBox 4"/>
          <p:cNvSpPr txBox="1"/>
          <p:nvPr/>
        </p:nvSpPr>
        <p:spPr>
          <a:xfrm>
            <a:off x="0" y="6488113"/>
            <a:ext cx="4419600" cy="36988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en-US" i="1">
                <a:latin typeface="Times New Roman" pitchFamily="18" charset="0"/>
                <a:cs typeface="Times New Roman" pitchFamily="18" charset="0"/>
              </a:rPr>
              <a:t>Cảnh đắp đê thời Lê sơ</a:t>
            </a:r>
          </a:p>
        </p:txBody>
      </p:sp>
      <p:sp>
        <p:nvSpPr>
          <p:cNvPr id="6" name="TextBox 5"/>
          <p:cNvSpPr txBox="1"/>
          <p:nvPr/>
        </p:nvSpPr>
        <p:spPr>
          <a:xfrm>
            <a:off x="4509655" y="6488668"/>
            <a:ext cx="4575608"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en-US" i="1">
                <a:latin typeface="Times New Roman" pitchFamily="18" charset="0"/>
                <a:cs typeface="Times New Roman" pitchFamily="18" charset="0"/>
              </a:rPr>
              <a:t>Quan Hà đê sứ giám sát công tác thủy lợi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500"/>
                                        <p:tgtEl>
                                          <p:spTgt spid="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20638" y="304800"/>
            <a:ext cx="3408362" cy="1815882"/>
          </a:xfrm>
          <a:prstGeom prst="rect">
            <a:avLst/>
          </a:prstGeom>
          <a:ln/>
          <a:extLst/>
        </p:spPr>
        <p:style>
          <a:lnRef idx="1">
            <a:schemeClr val="accent5"/>
          </a:lnRef>
          <a:fillRef idx="2">
            <a:schemeClr val="accent5"/>
          </a:fillRef>
          <a:effectRef idx="1">
            <a:schemeClr val="accent5"/>
          </a:effectRef>
          <a:fontRef idx="minor">
            <a:schemeClr val="dk1"/>
          </a:fontRef>
        </p:style>
        <p:txBody>
          <a:bodyPr>
            <a:spAutoFit/>
          </a:bodyPr>
          <a:lstStyle/>
          <a:p>
            <a:pPr algn="just"/>
            <a:r>
              <a:rPr lang="en-US" sz="2800" i="1">
                <a:latin typeface="Times New Roman" pitchFamily="18" charset="0"/>
                <a:cs typeface="Times New Roman" pitchFamily="18" charset="0"/>
              </a:rPr>
              <a:t>Chính sách quân điền có ý nghĩa gì đối với sự phát triển kinh tế và ổn định đất nước?</a:t>
            </a:r>
            <a:endParaRPr lang="en-US" sz="2800">
              <a:latin typeface="Times New Roman" pitchFamily="18" charset="0"/>
              <a:cs typeface="Times New Roman" pitchFamily="18" charset="0"/>
            </a:endParaRPr>
          </a:p>
        </p:txBody>
      </p:sp>
      <p:sp>
        <p:nvSpPr>
          <p:cNvPr id="43011" name="Rectangle 2"/>
          <p:cNvSpPr>
            <a:spLocks noChangeArrowheads="1"/>
          </p:cNvSpPr>
          <p:nvPr/>
        </p:nvSpPr>
        <p:spPr bwMode="auto">
          <a:xfrm>
            <a:off x="20638" y="2844800"/>
            <a:ext cx="3408362"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800">
                <a:solidFill>
                  <a:schemeClr val="accent1"/>
                </a:solidFill>
                <a:latin typeface="Times New Roman" pitchFamily="18" charset="0"/>
                <a:cs typeface="Times New Roman" pitchFamily="18" charset="0"/>
              </a:rPr>
              <a:t>Ý nghĩa </a:t>
            </a:r>
            <a:r>
              <a:rPr lang="en-US" sz="2800" smtClean="0">
                <a:solidFill>
                  <a:schemeClr val="accent1"/>
                </a:solidFill>
                <a:latin typeface="Times New Roman" pitchFamily="18" charset="0"/>
                <a:cs typeface="Times New Roman" pitchFamily="18" charset="0"/>
              </a:rPr>
              <a:t>: </a:t>
            </a:r>
            <a:r>
              <a:rPr lang="en-US" sz="2800">
                <a:solidFill>
                  <a:schemeClr val="accent1"/>
                </a:solidFill>
                <a:latin typeface="Times New Roman" pitchFamily="18" charset="0"/>
                <a:cs typeface="Times New Roman" pitchFamily="18" charset="0"/>
              </a:rPr>
              <a:t>nông dân có quyền sở hữu ruộng đất, tạo động lực để hăng hái sản xuất, phát triển nông nghiệp, góp phần ổn định xã hội.</a:t>
            </a:r>
          </a:p>
        </p:txBody>
      </p:sp>
      <p:pic>
        <p:nvPicPr>
          <p:cNvPr id="43012" name="Picture 2" descr="C:\Users\Administrator\Pictures\LE-THANH-TONG-SUOT-D-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1113"/>
            <a:ext cx="5715000" cy="6858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circle(in)">
                                      <p:cBhvr>
                                        <p:cTn id="7" dur="500"/>
                                        <p:tgtEl>
                                          <p:spTgt spid="430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3011"/>
                                        </p:tgtEl>
                                        <p:attrNameLst>
                                          <p:attrName>style.visibility</p:attrName>
                                        </p:attrNameLst>
                                      </p:cBhvr>
                                      <p:to>
                                        <p:strVal val="visible"/>
                                      </p:to>
                                    </p:set>
                                    <p:animEffect transition="in" filter="wipe(down)">
                                      <p:cBhvr>
                                        <p:cTn id="12" dur="5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nimBg="1"/>
      <p:bldP spid="430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Arrow 3"/>
          <p:cNvSpPr/>
          <p:nvPr/>
        </p:nvSpPr>
        <p:spPr>
          <a:xfrm>
            <a:off x="-152400" y="0"/>
            <a:ext cx="1371600" cy="6858000"/>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US"/>
          </a:p>
        </p:txBody>
      </p:sp>
      <p:sp>
        <p:nvSpPr>
          <p:cNvPr id="38915" name="TextBox 5"/>
          <p:cNvSpPr txBox="1">
            <a:spLocks noChangeArrowheads="1"/>
          </p:cNvSpPr>
          <p:nvPr/>
        </p:nvSpPr>
        <p:spPr bwMode="auto">
          <a:xfrm>
            <a:off x="-30162" y="3798471"/>
            <a:ext cx="9445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000" b="1">
                <a:latin typeface="Times New Roman" pitchFamily="18" charset="0"/>
                <a:cs typeface="Times New Roman" pitchFamily="18" charset="0"/>
              </a:rPr>
              <a:t>Quân </a:t>
            </a:r>
            <a:r>
              <a:rPr lang="en-US" sz="2000" b="1" smtClean="0">
                <a:latin typeface="Times New Roman" pitchFamily="18" charset="0"/>
                <a:cs typeface="Times New Roman" pitchFamily="18" charset="0"/>
              </a:rPr>
              <a:t>phòngđội, quốc </a:t>
            </a:r>
            <a:endParaRPr lang="en-US" sz="2000" b="1">
              <a:latin typeface="Times New Roman" pitchFamily="18" charset="0"/>
              <a:cs typeface="Times New Roman" pitchFamily="18" charset="0"/>
            </a:endParaRPr>
          </a:p>
        </p:txBody>
      </p:sp>
      <p:sp>
        <p:nvSpPr>
          <p:cNvPr id="38916" name="TextBox 6"/>
          <p:cNvSpPr txBox="1">
            <a:spLocks noChangeArrowheads="1"/>
          </p:cNvSpPr>
          <p:nvPr/>
        </p:nvSpPr>
        <p:spPr bwMode="auto">
          <a:xfrm>
            <a:off x="0" y="5818187"/>
            <a:ext cx="790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000" b="1">
                <a:latin typeface="Times New Roman" pitchFamily="18" charset="0"/>
                <a:cs typeface="Times New Roman" pitchFamily="18" charset="0"/>
              </a:rPr>
              <a:t>Luật pháp</a:t>
            </a:r>
          </a:p>
        </p:txBody>
      </p:sp>
      <p:sp>
        <p:nvSpPr>
          <p:cNvPr id="38917" name="TextBox 7"/>
          <p:cNvSpPr txBox="1">
            <a:spLocks noChangeArrowheads="1"/>
          </p:cNvSpPr>
          <p:nvPr/>
        </p:nvSpPr>
        <p:spPr bwMode="auto">
          <a:xfrm>
            <a:off x="127000" y="152400"/>
            <a:ext cx="7889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000" b="1">
                <a:latin typeface="Times New Roman" pitchFamily="18" charset="0"/>
                <a:cs typeface="Times New Roman" pitchFamily="18" charset="0"/>
              </a:rPr>
              <a:t>Văn hóa-giáo dục</a:t>
            </a:r>
          </a:p>
        </p:txBody>
      </p:sp>
      <p:sp>
        <p:nvSpPr>
          <p:cNvPr id="9" name="Right Arrow 8"/>
          <p:cNvSpPr/>
          <p:nvPr/>
        </p:nvSpPr>
        <p:spPr>
          <a:xfrm>
            <a:off x="810491" y="638145"/>
            <a:ext cx="519546" cy="40011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0" name="Right Arrow 9"/>
          <p:cNvSpPr/>
          <p:nvPr/>
        </p:nvSpPr>
        <p:spPr>
          <a:xfrm>
            <a:off x="810491" y="2390745"/>
            <a:ext cx="519546" cy="40011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2" name="Right Arrow 11"/>
          <p:cNvSpPr/>
          <p:nvPr/>
        </p:nvSpPr>
        <p:spPr>
          <a:xfrm>
            <a:off x="852054" y="5924490"/>
            <a:ext cx="519546" cy="40011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3" name="Rounded Rectangle 12"/>
          <p:cNvSpPr/>
          <p:nvPr/>
        </p:nvSpPr>
        <p:spPr>
          <a:xfrm>
            <a:off x="1281113" y="152400"/>
            <a:ext cx="7862887" cy="13716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just" fontAlgn="auto">
              <a:spcBef>
                <a:spcPts val="0"/>
              </a:spcBef>
              <a:spcAft>
                <a:spcPts val="0"/>
              </a:spcAft>
              <a:defRPr/>
            </a:pPr>
            <a:endParaRPr lang="en-US" b="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p:txBody>
      </p:sp>
      <p:sp>
        <p:nvSpPr>
          <p:cNvPr id="14" name="Rounded Rectangle 13"/>
          <p:cNvSpPr/>
          <p:nvPr/>
        </p:nvSpPr>
        <p:spPr>
          <a:xfrm>
            <a:off x="1295400" y="3581400"/>
            <a:ext cx="7848600" cy="1447800"/>
          </a:xfrm>
          <a:prstGeom prst="roundRect">
            <a:avLst/>
          </a:prstGeom>
        </p:spPr>
        <p:style>
          <a:lnRef idx="1">
            <a:schemeClr val="accent2"/>
          </a:lnRef>
          <a:fillRef idx="1002">
            <a:schemeClr val="lt1"/>
          </a:fillRef>
          <a:effectRef idx="1">
            <a:schemeClr val="accent2"/>
          </a:effectRef>
          <a:fontRef idx="minor">
            <a:schemeClr val="dk1"/>
          </a:fontRef>
        </p:style>
        <p:txBody>
          <a:bodyPr anchor="ctr"/>
          <a:lstStyle/>
          <a:p>
            <a:pPr algn="just" fontAlgn="auto">
              <a:spcBef>
                <a:spcPts val="0"/>
              </a:spcBef>
              <a:spcAft>
                <a:spcPts val="0"/>
              </a:spcAft>
              <a:defRPr/>
            </a:pPr>
            <a:endParaRPr lang="en-US">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p:txBody>
      </p:sp>
      <p:sp>
        <p:nvSpPr>
          <p:cNvPr id="15" name="Rounded Rectangle 14"/>
          <p:cNvSpPr/>
          <p:nvPr/>
        </p:nvSpPr>
        <p:spPr>
          <a:xfrm>
            <a:off x="1371600" y="3619500"/>
            <a:ext cx="7803572" cy="1371600"/>
          </a:xfrm>
          <a:prstGeom prst="roundRect">
            <a:avLst/>
          </a:prstGeom>
        </p:spPr>
        <p:style>
          <a:lnRef idx="1">
            <a:schemeClr val="accent2"/>
          </a:lnRef>
          <a:fillRef idx="1003">
            <a:schemeClr val="lt2"/>
          </a:fillRef>
          <a:effectRef idx="1">
            <a:schemeClr val="accent2"/>
          </a:effectRef>
          <a:fontRef idx="minor">
            <a:schemeClr val="dk1"/>
          </a:fontRef>
        </p:style>
        <p:txBody>
          <a:bodyPr anchor="ctr"/>
          <a:lstStyle/>
          <a:p>
            <a:pPr marL="285750" indent="-285750" algn="just" fontAlgn="auto">
              <a:spcBef>
                <a:spcPts val="0"/>
              </a:spcBef>
              <a:spcAft>
                <a:spcPts val="0"/>
              </a:spcAft>
              <a:buFontTx/>
              <a:buChar char="-"/>
              <a:defRPr/>
            </a:pPr>
            <a:r>
              <a:rPr lang="pt-BR" sz="2400" b="1">
                <a:effectLst>
                  <a:outerShdw blurRad="38100" dist="38100" dir="2700000" algn="tl">
                    <a:srgbClr val="000000">
                      <a:alpha val="43137"/>
                    </a:srgbClr>
                  </a:outerShdw>
                </a:effectLst>
                <a:latin typeface="Times New Roman" pitchFamily="18" charset="0"/>
                <a:cs typeface="Times New Roman" pitchFamily="18" charset="0"/>
              </a:rPr>
              <a:t>Chia quân đội thành hai loại: quân thường trực (cấm quân) và quân các đạo (ngoại binh).</a:t>
            </a:r>
          </a:p>
          <a:p>
            <a:pPr marL="285750" indent="-285750" algn="just" fontAlgn="auto">
              <a:spcBef>
                <a:spcPts val="0"/>
              </a:spcBef>
              <a:spcAft>
                <a:spcPts val="0"/>
              </a:spcAft>
              <a:buFontTx/>
              <a:buChar char="-"/>
              <a:defRPr/>
            </a:pPr>
            <a:r>
              <a:rPr lang="pt-BR" sz="2400" b="1">
                <a:ln w="12700">
                  <a:solidFill>
                    <a:schemeClr val="tx2">
                      <a:satMod val="155000"/>
                    </a:schemeClr>
                  </a:solidFill>
                  <a:prstDash val="solid"/>
                </a:ln>
                <a:solidFill>
                  <a:schemeClr val="tx1"/>
                </a:solidFill>
                <a:latin typeface="Times New Roman" pitchFamily="18" charset="0"/>
                <a:cs typeface="Times New Roman" pitchFamily="18" charset="0"/>
              </a:rPr>
              <a:t>Thường xuyên tập trận, tổ chức các kì thi võ tuyển chọn tướng sĩ.</a:t>
            </a:r>
            <a:endParaRPr lang="en-US" sz="2400" b="1">
              <a:ln w="12700">
                <a:solidFill>
                  <a:schemeClr val="tx2">
                    <a:satMod val="155000"/>
                  </a:schemeClr>
                </a:solidFill>
                <a:prstDash val="solid"/>
              </a:ln>
              <a:solidFill>
                <a:schemeClr val="tx1"/>
              </a:solidFill>
              <a:latin typeface="Times New Roman" pitchFamily="18" charset="0"/>
              <a:cs typeface="Times New Roman" pitchFamily="18" charset="0"/>
            </a:endParaRPr>
          </a:p>
        </p:txBody>
      </p:sp>
      <p:sp>
        <p:nvSpPr>
          <p:cNvPr id="16" name="Rounded Rectangle 15"/>
          <p:cNvSpPr/>
          <p:nvPr/>
        </p:nvSpPr>
        <p:spPr>
          <a:xfrm>
            <a:off x="1295400" y="1905000"/>
            <a:ext cx="7862888" cy="13716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just" fontAlgn="auto">
              <a:spcBef>
                <a:spcPts val="0"/>
              </a:spcBef>
              <a:spcAft>
                <a:spcPts val="0"/>
              </a:spcAft>
              <a:defRPr/>
            </a:pPr>
            <a:endParaRPr lang="en-US" b="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p:txBody>
      </p:sp>
      <p:sp>
        <p:nvSpPr>
          <p:cNvPr id="17" name="Right Arrow 16"/>
          <p:cNvSpPr/>
          <p:nvPr/>
        </p:nvSpPr>
        <p:spPr>
          <a:xfrm>
            <a:off x="824345" y="4114800"/>
            <a:ext cx="519546" cy="40011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38928" name="TextBox 5"/>
          <p:cNvSpPr txBox="1">
            <a:spLocks noChangeArrowheads="1"/>
          </p:cNvSpPr>
          <p:nvPr/>
        </p:nvSpPr>
        <p:spPr bwMode="auto">
          <a:xfrm>
            <a:off x="-120218" y="2236787"/>
            <a:ext cx="944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000" b="1">
                <a:latin typeface="Times New Roman" pitchFamily="18" charset="0"/>
                <a:cs typeface="Times New Roman" pitchFamily="18" charset="0"/>
              </a:rPr>
              <a:t>Kinh tế</a:t>
            </a:r>
          </a:p>
        </p:txBody>
      </p:sp>
      <p:sp>
        <p:nvSpPr>
          <p:cNvPr id="18" name="Rounded Rectangle 17"/>
          <p:cNvSpPr/>
          <p:nvPr/>
        </p:nvSpPr>
        <p:spPr>
          <a:xfrm>
            <a:off x="1281113" y="1798320"/>
            <a:ext cx="7848600" cy="1676400"/>
          </a:xfrm>
          <a:prstGeom prst="roundRect">
            <a:avLst/>
          </a:prstGeom>
        </p:spPr>
        <p:style>
          <a:lnRef idx="1">
            <a:schemeClr val="accent2"/>
          </a:lnRef>
          <a:fillRef idx="1002">
            <a:schemeClr val="lt1"/>
          </a:fillRef>
          <a:effectRef idx="1">
            <a:schemeClr val="accent2"/>
          </a:effectRef>
          <a:fontRef idx="minor">
            <a:schemeClr val="dk1"/>
          </a:fontRef>
        </p:style>
        <p:txBody>
          <a:bodyPr anchor="ctr"/>
          <a:lstStyle/>
          <a:p>
            <a:pPr marL="285750" indent="-285750" algn="just" fontAlgn="auto">
              <a:spcBef>
                <a:spcPts val="0"/>
              </a:spcBef>
              <a:spcAft>
                <a:spcPts val="0"/>
              </a:spcAft>
              <a:buFontTx/>
              <a:buChar char="-"/>
              <a:defRPr/>
            </a:pPr>
            <a:r>
              <a:rPr lang="en-US">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Ban hành chính sách quân điền và lộc điền.</a:t>
            </a:r>
          </a:p>
          <a:p>
            <a:pPr marL="285750" indent="-285750" algn="just" fontAlgn="auto">
              <a:spcBef>
                <a:spcPts val="0"/>
              </a:spcBef>
              <a:spcAft>
                <a:spcPts val="0"/>
              </a:spcAft>
              <a:buFontTx/>
              <a:buChar char="-"/>
              <a:defRPr/>
            </a:pPr>
            <a:r>
              <a:rPr lang="en-US">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Nhà nước qui định thể chế thuế khóa (thuế đinh, thuế ruộng, thuế đất).</a:t>
            </a:r>
          </a:p>
          <a:p>
            <a:pPr marL="285750" indent="-285750" algn="just" fontAlgn="auto">
              <a:spcBef>
                <a:spcPts val="0"/>
              </a:spcBef>
              <a:spcAft>
                <a:spcPts val="0"/>
              </a:spcAft>
              <a:buFontTx/>
              <a:buChar char="-"/>
              <a:defRPr/>
            </a:pPr>
            <a:r>
              <a:rPr lang="en-US">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Đặt các cơ quan quản lí kinh tế (Hà đê sứ, khuyến nông quan, đồn điền quan)</a:t>
            </a:r>
          </a:p>
        </p:txBody>
      </p:sp>
      <p:sp>
        <p:nvSpPr>
          <p:cNvPr id="19" name="Rounded Rectangle 18"/>
          <p:cNvSpPr/>
          <p:nvPr/>
        </p:nvSpPr>
        <p:spPr>
          <a:xfrm>
            <a:off x="1330037" y="5438745"/>
            <a:ext cx="7862888" cy="13716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marL="285750" indent="-285750" algn="just" fontAlgn="auto">
              <a:spcBef>
                <a:spcPts val="0"/>
              </a:spcBef>
              <a:spcAft>
                <a:spcPts val="0"/>
              </a:spcAft>
              <a:buFontTx/>
              <a:buChar char="-"/>
              <a:defRPr/>
            </a:pPr>
            <a:r>
              <a:rPr lang="en-US" b="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Năm 1483 ban hành bộ  Quốc triều hình luật gồm 722 điều.</a:t>
            </a:r>
          </a:p>
          <a:p>
            <a:pPr marL="285750" indent="-285750" algn="just" fontAlgn="auto">
              <a:spcBef>
                <a:spcPts val="0"/>
              </a:spcBef>
              <a:spcAft>
                <a:spcPts val="0"/>
              </a:spcAft>
              <a:buFontTx/>
              <a:buChar char="-"/>
              <a:defRPr/>
            </a:pPr>
            <a:r>
              <a:rPr lang="en-US" b="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Nội dung: qui định các vấn đề hình sự, dân sự, đất đai, hôn nhân, gia đình, phong tục, tập quán. </a:t>
            </a:r>
          </a:p>
        </p:txBody>
      </p:sp>
    </p:spTree>
    <p:extLst>
      <p:ext uri="{BB962C8B-B14F-4D97-AF65-F5344CB8AC3E}">
        <p14:creationId xmlns:p14="http://schemas.microsoft.com/office/powerpoint/2010/main" val="295506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5228" y="2414580"/>
            <a:ext cx="9008772" cy="1143000"/>
          </a:xfrm>
        </p:spPr>
        <p:txBody>
          <a:bodyPr/>
          <a:lstStyle/>
          <a:p>
            <a:pPr marL="0" indent="0" algn="ctr" eaLnBrk="1" hangingPunct="1">
              <a:buFont typeface="Georgia" pitchFamily="18" charset="0"/>
              <a:buNone/>
              <a:defRPr/>
            </a:pPr>
            <a:r>
              <a:rPr lang="en-US" sz="6600" smtClean="0">
                <a:solidFill>
                  <a:srgbClr val="FF0000"/>
                </a:solidFill>
                <a:latin typeface="Times New Roman" pitchFamily="18" charset="0"/>
                <a:cs typeface="Times New Roman" pitchFamily="18" charset="0"/>
              </a:rPr>
              <a:t>HÌNH THÀNH KIẾN THỨC</a:t>
            </a:r>
            <a:endParaRPr lang="en-US" sz="660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extLst>
          </p:cNvPr>
          <p:cNvSpPr>
            <a:spLocks noGrp="1" noChangeArrowheads="1"/>
          </p:cNvSpPr>
          <p:nvPr>
            <p:ph sz="quarter" idx="13"/>
          </p:nvPr>
        </p:nvSpPr>
        <p:spPr>
          <a:xfrm>
            <a:off x="0" y="4586288"/>
            <a:ext cx="9143999" cy="461962"/>
          </a:xfrm>
          <a:solidFill>
            <a:schemeClr val="accent5">
              <a:lumMod val="20000"/>
              <a:lumOff val="80000"/>
            </a:schemeClr>
          </a:solidFill>
        </p:spPr>
        <p:txBody>
          <a:bodyPr>
            <a:noAutofit/>
          </a:bodyPr>
          <a:lstStyle/>
          <a:p>
            <a:pPr marL="0" indent="0" algn="ctr">
              <a:buFont typeface="Georgia" pitchFamily="18" charset="0"/>
              <a:buNone/>
              <a:defRPr/>
            </a:pPr>
            <a:r>
              <a:rPr lang="en-US" sz="2800" i="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Vì</a:t>
            </a:r>
            <a:r>
              <a:rPr lang="en-US" sz="2800"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i="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sao</a:t>
            </a:r>
            <a:r>
              <a:rPr lang="en-US" sz="2800"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i="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Nho</a:t>
            </a:r>
            <a:r>
              <a:rPr lang="en-US" sz="2800"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i="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2800"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i="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lại</a:t>
            </a:r>
            <a:r>
              <a:rPr lang="en-US" sz="2800"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i="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được</a:t>
            </a:r>
            <a:r>
              <a:rPr lang="en-US" sz="2800"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i="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2800"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i="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sz="2800"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i="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thời</a:t>
            </a:r>
            <a:r>
              <a:rPr lang="en-US" sz="2800"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Lê  </a:t>
            </a:r>
            <a:r>
              <a:rPr lang="en-US" sz="2800" i="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coi</a:t>
            </a:r>
            <a:r>
              <a:rPr lang="en-US" sz="2800"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i="1" dirty="0" err="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trọng</a:t>
            </a:r>
            <a:r>
              <a:rPr lang="en-US" sz="2800"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49155" name="Picture 5" descr="Thich ca mau 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21018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6" descr="KhongT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0"/>
            <a:ext cx="21367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7" descr="DaoLaoTamth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063" y="0"/>
            <a:ext cx="191293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8"/>
          <p:cNvSpPr>
            <a:spLocks noChangeArrowheads="1"/>
          </p:cNvSpPr>
          <p:nvPr/>
        </p:nvSpPr>
        <p:spPr bwMode="auto">
          <a:xfrm>
            <a:off x="1508125" y="4038600"/>
            <a:ext cx="1336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US" altLang="en-US" sz="2400">
                <a:latin typeface="Times New Roman" pitchFamily="18" charset="0"/>
                <a:cs typeface="Times New Roman" pitchFamily="18" charset="0"/>
              </a:rPr>
              <a:t>Phật giáo</a:t>
            </a:r>
          </a:p>
        </p:txBody>
      </p:sp>
      <p:sp>
        <p:nvSpPr>
          <p:cNvPr id="49159" name="Rectangle 9"/>
          <p:cNvSpPr>
            <a:spLocks noChangeArrowheads="1"/>
          </p:cNvSpPr>
          <p:nvPr/>
        </p:nvSpPr>
        <p:spPr bwMode="auto">
          <a:xfrm>
            <a:off x="4087813" y="4038600"/>
            <a:ext cx="13223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US" altLang="en-US" sz="2400">
                <a:latin typeface="Times New Roman" pitchFamily="18" charset="0"/>
                <a:cs typeface="Times New Roman" pitchFamily="18" charset="0"/>
              </a:rPr>
              <a:t>Nho giáo</a:t>
            </a:r>
          </a:p>
        </p:txBody>
      </p:sp>
      <p:sp>
        <p:nvSpPr>
          <p:cNvPr id="49160" name="Rectangle 10"/>
          <p:cNvSpPr>
            <a:spLocks noChangeArrowheads="1"/>
          </p:cNvSpPr>
          <p:nvPr/>
        </p:nvSpPr>
        <p:spPr bwMode="auto">
          <a:xfrm>
            <a:off x="6384925" y="4038600"/>
            <a:ext cx="13033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US" altLang="en-US" sz="2400">
                <a:latin typeface="Times New Roman" pitchFamily="18" charset="0"/>
                <a:cs typeface="Times New Roman" pitchFamily="18" charset="0"/>
              </a:rPr>
              <a:t>Đạo giáo</a:t>
            </a:r>
          </a:p>
        </p:txBody>
      </p:sp>
      <p:sp>
        <p:nvSpPr>
          <p:cNvPr id="49161" name="Oval 11"/>
          <p:cNvSpPr>
            <a:spLocks noChangeArrowheads="1"/>
          </p:cNvSpPr>
          <p:nvPr/>
        </p:nvSpPr>
        <p:spPr bwMode="auto">
          <a:xfrm>
            <a:off x="4000500" y="3962400"/>
            <a:ext cx="1543050" cy="6858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latin typeface="Arial" pitchFamily="34" charset="0"/>
            </a:endParaRPr>
          </a:p>
        </p:txBody>
      </p:sp>
      <p:sp>
        <p:nvSpPr>
          <p:cNvPr id="2" name="Rectangle 1">
            <a:extLst>
              <a:ext uri="{FF2B5EF4-FFF2-40B4-BE49-F238E27FC236}"/>
            </a:extLst>
          </p:cNvPr>
          <p:cNvSpPr/>
          <p:nvPr/>
        </p:nvSpPr>
        <p:spPr>
          <a:xfrm>
            <a:off x="0" y="5165725"/>
            <a:ext cx="9144000" cy="167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err="1">
                <a:solidFill>
                  <a:schemeClr val="tx1"/>
                </a:solidFill>
                <a:latin typeface="Times New Roman" pitchFamily="18" charset="0"/>
                <a:cs typeface="Times New Roman" pitchFamily="18" charset="0"/>
              </a:rPr>
              <a:t>Nho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cao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trung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hiếu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Trung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với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vua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hiếu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với</a:t>
            </a:r>
            <a:r>
              <a:rPr lang="en-US" sz="2400" dirty="0">
                <a:solidFill>
                  <a:schemeClr val="tx1"/>
                </a:solidFill>
                <a:latin typeface="Times New Roman" pitchFamily="18" charset="0"/>
                <a:cs typeface="Times New Roman" pitchFamily="18" charset="0"/>
              </a:rPr>
              <a:t> cha </a:t>
            </a:r>
            <a:r>
              <a:rPr lang="en-US" sz="2400" dirty="0" err="1">
                <a:solidFill>
                  <a:schemeClr val="tx1"/>
                </a:solidFill>
                <a:latin typeface="Times New Roman" pitchFamily="18" charset="0"/>
                <a:cs typeface="Times New Roman" pitchFamily="18" charset="0"/>
              </a:rPr>
              <a:t>mẹ</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tất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quyền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nằm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tay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vua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nhiều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điểm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phục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vụ</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giai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cấp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thống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trị</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còn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phật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bị</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thấp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vì</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khuyên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người</a:t>
            </a:r>
            <a:r>
              <a:rPr lang="en-US" sz="2400" dirty="0">
                <a:solidFill>
                  <a:schemeClr val="tx1"/>
                </a:solidFill>
                <a:latin typeface="Times New Roman" pitchFamily="18" charset="0"/>
                <a:cs typeface="Times New Roman" pitchFamily="18" charset="0"/>
              </a:rPr>
              <a:t> ta </a:t>
            </a:r>
            <a:r>
              <a:rPr lang="en-US" sz="2400" dirty="0" err="1">
                <a:solidFill>
                  <a:schemeClr val="tx1"/>
                </a:solidFill>
                <a:latin typeface="Times New Roman" pitchFamily="18" charset="0"/>
                <a:cs typeface="Times New Roman" pitchFamily="18" charset="0"/>
              </a:rPr>
              <a:t>thoát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trần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tục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thoát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khỏi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sự</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kiềm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chế</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kiến</a:t>
            </a:r>
            <a:r>
              <a:rPr lang="en-US" sz="2400" dirty="0">
                <a:solidFill>
                  <a:schemeClr val="tx1"/>
                </a:solidFill>
                <a:latin typeface="Times New Roman" pitchFamily="18" charset="0"/>
                <a:cs typeface="Times New Roman" pitchFamily="18" charset="0"/>
              </a:rPr>
              <a:t>.)</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579">
                                            <p:bg/>
                                          </p:spTgt>
                                        </p:tgtEl>
                                        <p:attrNameLst>
                                          <p:attrName>style.visibility</p:attrName>
                                        </p:attrNameLst>
                                      </p:cBhvr>
                                      <p:to>
                                        <p:strVal val="visible"/>
                                      </p:to>
                                    </p:set>
                                    <p:animEffect transition="in" filter="barn(inVertical)">
                                      <p:cBhvr>
                                        <p:cTn id="7" dur="500"/>
                                        <p:tgtEl>
                                          <p:spTgt spid="24579">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579">
                                            <p:txEl>
                                              <p:pRg st="0" end="0"/>
                                            </p:txEl>
                                          </p:spTgt>
                                        </p:tgtEl>
                                        <p:attrNameLst>
                                          <p:attrName>style.visibility</p:attrName>
                                        </p:attrNameLst>
                                      </p:cBhvr>
                                      <p:to>
                                        <p:strVal val="visible"/>
                                      </p:to>
                                    </p:set>
                                    <p:animEffect transition="in" filter="barn(inVertical)">
                                      <p:cBhvr>
                                        <p:cTn id="12" dur="500"/>
                                        <p:tgtEl>
                                          <p:spTgt spid="2457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4579">
                                            <p:txEl>
                                              <p:pRg st="0" end="0"/>
                                            </p:txEl>
                                          </p:spTgt>
                                        </p:tgtEl>
                                      </p:cBhvr>
                                    </p:animEffect>
                                    <p:set>
                                      <p:cBhvr>
                                        <p:cTn id="17" dur="1" fill="hold">
                                          <p:stCondLst>
                                            <p:cond delay="499"/>
                                          </p:stCondLst>
                                        </p:cTn>
                                        <p:tgtEl>
                                          <p:spTgt spid="24579">
                                            <p:txEl>
                                              <p:pRg st="0" end="0"/>
                                            </p:txEl>
                                          </p:spTgt>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1" nodeType="clickEffect">
                                  <p:stCondLst>
                                    <p:cond delay="0"/>
                                  </p:stCondLst>
                                  <p:childTnLst>
                                    <p:animEffect transition="out" filter="blinds(horizontal)">
                                      <p:cBhvr>
                                        <p:cTn id="21" dur="500"/>
                                        <p:tgtEl>
                                          <p:spTgt spid="24579">
                                            <p:bg/>
                                          </p:spTgt>
                                        </p:tgtEl>
                                      </p:cBhvr>
                                    </p:animEffect>
                                    <p:set>
                                      <p:cBhvr>
                                        <p:cTn id="22" dur="1" fill="hold">
                                          <p:stCondLst>
                                            <p:cond delay="499"/>
                                          </p:stCondLst>
                                        </p:cTn>
                                        <p:tgtEl>
                                          <p:spTgt spid="24579">
                                            <p:bg/>
                                          </p:spTgt>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nimBg="1"/>
      <p:bldP spid="24579" grpId="1" build="p" animBg="1"/>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istrator\Pictures\MINH-QUAN-LE-THANH-T-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7266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488668"/>
            <a:ext cx="9144000" cy="369332"/>
          </a:xfrm>
          <a:prstGeom prst="rect">
            <a:avLst/>
          </a:prstGeom>
          <a:noFill/>
        </p:spPr>
        <p:txBody>
          <a:bodyPr wrap="square" rtlCol="0">
            <a:spAutoFit/>
          </a:bodyPr>
          <a:lstStyle/>
          <a:p>
            <a:pPr algn="ctr"/>
            <a:r>
              <a:rPr lang="en-US" i="1" smtClean="0">
                <a:latin typeface="Times New Roman" pitchFamily="18" charset="0"/>
                <a:cs typeface="Times New Roman" pitchFamily="18" charset="0"/>
              </a:rPr>
              <a:t>Các bộ sử ban hành thời Lê Sơ</a:t>
            </a:r>
            <a:endParaRPr lang="en-US" i="1">
              <a:latin typeface="Times New Roman" pitchFamily="18" charset="0"/>
              <a:cs typeface="Times New Roman" pitchFamily="18" charset="0"/>
            </a:endParaRPr>
          </a:p>
        </p:txBody>
      </p:sp>
      <p:sp>
        <p:nvSpPr>
          <p:cNvPr id="6" name="TextBox 5"/>
          <p:cNvSpPr txBox="1"/>
          <p:nvPr/>
        </p:nvSpPr>
        <p:spPr>
          <a:xfrm>
            <a:off x="228600" y="76200"/>
            <a:ext cx="8915400" cy="584775"/>
          </a:xfrm>
          <a:prstGeom prst="rect">
            <a:avLst/>
          </a:prstGeom>
          <a:noFill/>
        </p:spPr>
        <p:txBody>
          <a:bodyPr wrap="square" rtlCol="0">
            <a:spAutoFit/>
          </a:bodyPr>
          <a:lstStyle/>
          <a:p>
            <a:r>
              <a:rPr lang="en-US" sz="3200" smtClean="0">
                <a:solidFill>
                  <a:schemeClr val="bg2">
                    <a:lumMod val="50000"/>
                  </a:schemeClr>
                </a:solidFill>
                <a:latin typeface="Times New Roman" pitchFamily="18" charset="0"/>
                <a:cs typeface="Times New Roman" pitchFamily="18" charset="0"/>
              </a:rPr>
              <a:t>Vua Lê Thánh Tông rất coi trọng biên soạn quốc sử</a:t>
            </a:r>
            <a:endParaRPr lang="en-US" sz="3200">
              <a:solidFill>
                <a:schemeClr val="bg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7360619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ChangeArrowheads="1"/>
          </p:cNvSpPr>
          <p:nvPr/>
        </p:nvSpPr>
        <p:spPr bwMode="auto">
          <a:xfrm>
            <a:off x="0" y="-11113"/>
            <a:ext cx="3505200" cy="1200329"/>
          </a:xfrm>
          <a:prstGeom prst="rect">
            <a:avLst/>
          </a:prstGeom>
          <a:solidFill>
            <a:schemeClr val="accent5">
              <a:lumMod val="40000"/>
              <a:lumOff val="60000"/>
            </a:schemeClr>
          </a:solidFill>
          <a:ln>
            <a:noFill/>
          </a:ln>
          <a:extLst/>
        </p:spPr>
        <p:txBody>
          <a:bodyPr wrap="square">
            <a:spAutoFit/>
          </a:bodyPr>
          <a:lstStyle/>
          <a:p>
            <a:pPr algn="just"/>
            <a:r>
              <a:rPr lang="en-US" sz="2400" i="1">
                <a:latin typeface="Times New Roman" pitchFamily="18" charset="0"/>
                <a:cs typeface="Times New Roman" pitchFamily="18" charset="0"/>
              </a:rPr>
              <a:t>Vì sao vua Lê Thánh Tông lại quan tâm đến giáo dục, thi cử?</a:t>
            </a:r>
            <a:endParaRPr lang="en-US" sz="2400">
              <a:latin typeface="Times New Roman" pitchFamily="18" charset="0"/>
              <a:cs typeface="Times New Roman" pitchFamily="18" charset="0"/>
            </a:endParaRPr>
          </a:p>
        </p:txBody>
      </p:sp>
      <p:sp>
        <p:nvSpPr>
          <p:cNvPr id="50179" name="Rectangle 4"/>
          <p:cNvSpPr>
            <a:spLocks noChangeArrowheads="1"/>
          </p:cNvSpPr>
          <p:nvPr/>
        </p:nvSpPr>
        <p:spPr bwMode="auto">
          <a:xfrm>
            <a:off x="24606" y="1824335"/>
            <a:ext cx="3505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a:solidFill>
                  <a:schemeClr val="accent1"/>
                </a:solidFill>
                <a:latin typeface="Times New Roman" pitchFamily="18" charset="0"/>
                <a:cs typeface="Times New Roman" pitchFamily="18" charset="0"/>
              </a:rPr>
              <a:t>Vua Lê Thánh Tông quan tâm đến giáo dục thi cử vì ông quan niệm: Hiền tài là nguyên khí quốc gia, giáo dục khoa cử để đào tạo, tuyển dụng hiền tài cho đất nước.</a:t>
            </a:r>
          </a:p>
        </p:txBody>
      </p:sp>
      <p:pic>
        <p:nvPicPr>
          <p:cNvPr id="50180" name="Picture 2" descr="C:\Users\Administrator\Pictures\LE-THANH-TONG-SUOT-D-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76200"/>
            <a:ext cx="5638800" cy="64787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0181" name="Rectangle 5"/>
          <p:cNvSpPr>
            <a:spLocks noChangeArrowheads="1"/>
          </p:cNvSpPr>
          <p:nvPr/>
        </p:nvSpPr>
        <p:spPr bwMode="auto">
          <a:xfrm>
            <a:off x="3529806" y="6248400"/>
            <a:ext cx="56141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smtClean="0">
                <a:latin typeface="Times New Roman" pitchFamily="18" charset="0"/>
                <a:cs typeface="Times New Roman" pitchFamily="18" charset="0"/>
              </a:rPr>
              <a:t>L</a:t>
            </a:r>
            <a:r>
              <a:rPr lang="vi-VN" sz="2000" smtClean="0">
                <a:latin typeface="Times New Roman" pitchFamily="18" charset="0"/>
                <a:cs typeface="Times New Roman" pitchFamily="18" charset="0"/>
              </a:rPr>
              <a:t>à </a:t>
            </a:r>
            <a:r>
              <a:rPr lang="vi-VN" sz="2000">
                <a:latin typeface="Times New Roman" pitchFamily="18" charset="0"/>
                <a:cs typeface="Times New Roman" pitchFamily="18" charset="0"/>
              </a:rPr>
              <a:t>vị vua đầu tiên trong lịch sử ban “Chiếu khuyến học</a:t>
            </a:r>
            <a:r>
              <a:rPr lang="vi-VN" sz="2000" smtClean="0">
                <a:latin typeface="Times New Roman" pitchFamily="18" charset="0"/>
                <a:cs typeface="Times New Roman" pitchFamily="18" charset="0"/>
              </a:rPr>
              <a:t>”</a:t>
            </a:r>
            <a:r>
              <a:rPr lang="en-US" sz="2000" smtClean="0">
                <a:latin typeface="Times New Roman" pitchFamily="18" charset="0"/>
                <a:cs typeface="Times New Roman" pitchFamily="18" charset="0"/>
              </a:rPr>
              <a:t>.</a:t>
            </a:r>
            <a:endParaRPr lang="en-US" sz="200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wipe(down)">
                                      <p:cBhvr>
                                        <p:cTn id="7" dur="500"/>
                                        <p:tgtEl>
                                          <p:spTgt spid="5017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0179"/>
                                        </p:tgtEl>
                                        <p:attrNameLst>
                                          <p:attrName>style.visibility</p:attrName>
                                        </p:attrNameLst>
                                      </p:cBhvr>
                                      <p:to>
                                        <p:strVal val="visible"/>
                                      </p:to>
                                    </p:set>
                                    <p:animEffect transition="in" filter="circle(in)">
                                      <p:cBhvr>
                                        <p:cTn id="12"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nimBg="1"/>
      <p:bldP spid="5017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sz="quarter" idx="13"/>
          </p:nvPr>
        </p:nvSpPr>
        <p:spPr>
          <a:xfrm>
            <a:off x="0" y="6096000"/>
            <a:ext cx="9144000" cy="762000"/>
          </a:xfrm>
        </p:spPr>
        <p:txBody>
          <a:bodyPr/>
          <a:lstStyle/>
          <a:p>
            <a:pPr marL="0" indent="0" algn="ctr">
              <a:buFont typeface="Georgia" pitchFamily="18" charset="0"/>
              <a:buNone/>
            </a:pPr>
            <a:r>
              <a:rPr lang="en-US" altLang="en-US" i="1" smtClean="0">
                <a:solidFill>
                  <a:srgbClr val="0000CC"/>
                </a:solidFill>
                <a:latin typeface="Times New Roman" pitchFamily="18" charset="0"/>
                <a:cs typeface="Times New Roman" pitchFamily="18" charset="0"/>
              </a:rPr>
              <a:t>Trùng tu và mở rộng Quốc tử giám, Nha thái học, mở rộng trường học đến cấp phủ, huyện</a:t>
            </a:r>
          </a:p>
        </p:txBody>
      </p:sp>
      <p:pic>
        <p:nvPicPr>
          <p:cNvPr id="28675" name="Picture 3" descr="KhueVanC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60375"/>
            <a:ext cx="3086100" cy="3086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8679" name="Picture 7" descr="BaiduongVanmie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3492500"/>
            <a:ext cx="5543550" cy="2603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8" descr="Van mieu m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511175"/>
            <a:ext cx="3143250" cy="3070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667000" y="0"/>
            <a:ext cx="4191000" cy="36988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en-US"/>
              <a:t>CHÍNH SÁCH GIÁO DỤC-THI CỬ</a:t>
            </a:r>
          </a:p>
        </p:txBody>
      </p:sp>
    </p:spTree>
    <p:custDataLst>
      <p:tags r:id="rId1"/>
    </p:custDataLst>
  </p:cSld>
  <p:clrMapOvr>
    <a:masterClrMapping/>
  </p:clrMapOvr>
  <p:transition spd="slow" advTm="766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linds(horizontal)">
                                      <p:cBhvr>
                                        <p:cTn id="7" dur="500"/>
                                        <p:tgtEl>
                                          <p:spTgt spid="28675"/>
                                        </p:tgtEl>
                                      </p:cBhvr>
                                    </p:animEffect>
                                  </p:childTnLst>
                                </p:cTn>
                              </p:par>
                              <p:par>
                                <p:cTn id="8" presetID="5" presetClass="entr" presetSubtype="10" fill="hold" nodeType="withEffect">
                                  <p:stCondLst>
                                    <p:cond delay="0"/>
                                  </p:stCondLst>
                                  <p:childTnLst>
                                    <p:set>
                                      <p:cBhvr>
                                        <p:cTn id="9" dur="1" fill="hold">
                                          <p:stCondLst>
                                            <p:cond delay="0"/>
                                          </p:stCondLst>
                                        </p:cTn>
                                        <p:tgtEl>
                                          <p:spTgt spid="28680"/>
                                        </p:tgtEl>
                                        <p:attrNameLst>
                                          <p:attrName>style.visibility</p:attrName>
                                        </p:attrNameLst>
                                      </p:cBhvr>
                                      <p:to>
                                        <p:strVal val="visible"/>
                                      </p:to>
                                    </p:set>
                                    <p:animEffect transition="in" filter="checkerboard(across)">
                                      <p:cBhvr>
                                        <p:cTn id="10" dur="500"/>
                                        <p:tgtEl>
                                          <p:spTgt spid="28680"/>
                                        </p:tgtEl>
                                      </p:cBhvr>
                                    </p:animEffect>
                                  </p:childTnLst>
                                </p:cTn>
                              </p:par>
                              <p:par>
                                <p:cTn id="11" presetID="9" presetClass="entr" presetSubtype="0" fill="hold" nodeType="withEffect">
                                  <p:stCondLst>
                                    <p:cond delay="0"/>
                                  </p:stCondLst>
                                  <p:childTnLst>
                                    <p:set>
                                      <p:cBhvr>
                                        <p:cTn id="12" dur="1" fill="hold">
                                          <p:stCondLst>
                                            <p:cond delay="0"/>
                                          </p:stCondLst>
                                        </p:cTn>
                                        <p:tgtEl>
                                          <p:spTgt spid="28679"/>
                                        </p:tgtEl>
                                        <p:attrNameLst>
                                          <p:attrName>style.visibility</p:attrName>
                                        </p:attrNameLst>
                                      </p:cBhvr>
                                      <p:to>
                                        <p:strVal val="visible"/>
                                      </p:to>
                                    </p:set>
                                    <p:animEffect transition="in" filter="dissolve">
                                      <p:cBhvr>
                                        <p:cTn id="13" dur="500"/>
                                        <p:tgtEl>
                                          <p:spTgt spid="2867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8674">
                                            <p:txEl>
                                              <p:pRg st="0" end="0"/>
                                            </p:txEl>
                                          </p:spTgt>
                                        </p:tgtEl>
                                        <p:attrNameLst>
                                          <p:attrName>style.visibility</p:attrName>
                                        </p:attrNameLst>
                                      </p:cBhvr>
                                      <p:to>
                                        <p:strVal val="visible"/>
                                      </p:to>
                                    </p:set>
                                    <p:animEffect transition="in" filter="dissolve">
                                      <p:cBhvr>
                                        <p:cTn id="16" dur="500"/>
                                        <p:tgtEl>
                                          <p:spTgt spid="2867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10" fill="hold" nodeType="clickEffect">
                                  <p:stCondLst>
                                    <p:cond delay="0"/>
                                  </p:stCondLst>
                                  <p:childTnLst>
                                    <p:animEffect transition="out" filter="blinds(horizontal)">
                                      <p:cBhvr>
                                        <p:cTn id="20" dur="500"/>
                                        <p:tgtEl>
                                          <p:spTgt spid="28679"/>
                                        </p:tgtEl>
                                      </p:cBhvr>
                                    </p:animEffect>
                                    <p:set>
                                      <p:cBhvr>
                                        <p:cTn id="21" dur="1" fill="hold">
                                          <p:stCondLst>
                                            <p:cond delay="499"/>
                                          </p:stCondLst>
                                        </p:cTn>
                                        <p:tgtEl>
                                          <p:spTgt spid="28679"/>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28680"/>
                                        </p:tgtEl>
                                      </p:cBhvr>
                                    </p:animEffect>
                                    <p:set>
                                      <p:cBhvr>
                                        <p:cTn id="24" dur="1" fill="hold">
                                          <p:stCondLst>
                                            <p:cond delay="499"/>
                                          </p:stCondLst>
                                        </p:cTn>
                                        <p:tgtEl>
                                          <p:spTgt spid="28680"/>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28675"/>
                                        </p:tgtEl>
                                      </p:cBhvr>
                                    </p:animEffect>
                                    <p:set>
                                      <p:cBhvr>
                                        <p:cTn id="27" dur="1" fill="hold">
                                          <p:stCondLst>
                                            <p:cond delay="499"/>
                                          </p:stCondLst>
                                        </p:cTn>
                                        <p:tgtEl>
                                          <p:spTgt spid="28675"/>
                                        </p:tgtEl>
                                        <p:attrNameLst>
                                          <p:attrName>style.visibility</p:attrName>
                                        </p:attrNameLst>
                                      </p:cBhvr>
                                      <p:to>
                                        <p:strVal val="hidden"/>
                                      </p:to>
                                    </p:set>
                                  </p:childTnLst>
                                </p:cTn>
                              </p:par>
                              <p:par>
                                <p:cTn id="28" presetID="3" presetClass="exit" presetSubtype="10" fill="hold" grpId="1" nodeType="withEffect">
                                  <p:stCondLst>
                                    <p:cond delay="0"/>
                                  </p:stCondLst>
                                  <p:childTnLst>
                                    <p:animEffect transition="out" filter="blinds(horizontal)">
                                      <p:cBhvr>
                                        <p:cTn id="29" dur="500"/>
                                        <p:tgtEl>
                                          <p:spTgt spid="28674">
                                            <p:txEl>
                                              <p:pRg st="0" end="0"/>
                                            </p:txEl>
                                          </p:spTgt>
                                        </p:tgtEl>
                                      </p:cBhvr>
                                    </p:animEffect>
                                    <p:set>
                                      <p:cBhvr>
                                        <p:cTn id="30" dur="1" fill="hold">
                                          <p:stCondLst>
                                            <p:cond delay="499"/>
                                          </p:stCondLst>
                                        </p:cTn>
                                        <p:tgtEl>
                                          <p:spTgt spid="2867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p:bldP spid="28674" grpI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9604"/>
            <a:ext cx="4572000" cy="58077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8" name="Rectangle 2"/>
          <p:cNvSpPr>
            <a:spLocks noGrp="1" noChangeArrowheads="1"/>
          </p:cNvSpPr>
          <p:nvPr>
            <p:ph sz="quarter" idx="13"/>
          </p:nvPr>
        </p:nvSpPr>
        <p:spPr>
          <a:xfrm>
            <a:off x="0" y="5943600"/>
            <a:ext cx="4724400" cy="914400"/>
          </a:xfrm>
        </p:spPr>
        <p:txBody>
          <a:bodyPr/>
          <a:lstStyle/>
          <a:p>
            <a:pPr marL="0" indent="0" algn="ctr">
              <a:buFont typeface="Georgia" pitchFamily="18" charset="0"/>
              <a:buNone/>
            </a:pPr>
            <a:r>
              <a:rPr lang="en-US" altLang="en-US" i="1" smtClean="0">
                <a:solidFill>
                  <a:srgbClr val="0000CC"/>
                </a:solidFill>
                <a:latin typeface="Times New Roman" pitchFamily="18" charset="0"/>
                <a:cs typeface="Times New Roman" pitchFamily="18" charset="0"/>
              </a:rPr>
              <a:t>Qui chế thi cử rõ ràng với ba cấp: Hương, Hội, Đình</a:t>
            </a:r>
          </a:p>
        </p:txBody>
      </p:sp>
      <p:pic>
        <p:nvPicPr>
          <p:cNvPr id="5222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0"/>
            <a:ext cx="44196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par>
                                <p:cTn id="8" presetID="3" presetClass="exit" presetSubtype="10" fill="hold" grpId="1" nodeType="withEffect">
                                  <p:stCondLst>
                                    <p:cond delay="0"/>
                                  </p:stCondLst>
                                  <p:childTnLst>
                                    <p:animEffect transition="out" filter="blinds(horizontal)">
                                      <p:cBhvr>
                                        <p:cTn id="9" dur="500"/>
                                        <p:tgtEl>
                                          <p:spTgt spid="8">
                                            <p:txEl>
                                              <p:pRg st="0" end="0"/>
                                            </p:txEl>
                                          </p:spTgt>
                                        </p:tgtEl>
                                      </p:cBhvr>
                                    </p:animEffect>
                                    <p:set>
                                      <p:cBhvr>
                                        <p:cTn id="10" dur="1" fill="hold">
                                          <p:stCondLst>
                                            <p:cond delay="499"/>
                                          </p:stCondLst>
                                        </p:cTn>
                                        <p:tgtEl>
                                          <p:spTgt spid="8">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8" grpI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0"/>
            <a:ext cx="4038600" cy="597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0"/>
            <a:ext cx="4724400" cy="584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6"/>
          <p:cNvSpPr txBox="1">
            <a:spLocks noChangeArrowheads="1"/>
          </p:cNvSpPr>
          <p:nvPr/>
        </p:nvSpPr>
        <p:spPr bwMode="auto">
          <a:xfrm>
            <a:off x="2438400" y="5973763"/>
            <a:ext cx="525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eaLnBrk="1" hangingPunct="1"/>
            <a:r>
              <a:rPr lang="en-US"/>
              <a:t>Khuyến học, khuyết tài, vinh danh người đỗ đạt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Arrow 3"/>
          <p:cNvSpPr/>
          <p:nvPr/>
        </p:nvSpPr>
        <p:spPr>
          <a:xfrm>
            <a:off x="-152400" y="0"/>
            <a:ext cx="1371600" cy="6858000"/>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US"/>
          </a:p>
        </p:txBody>
      </p:sp>
      <p:sp>
        <p:nvSpPr>
          <p:cNvPr id="38915" name="TextBox 5"/>
          <p:cNvSpPr txBox="1">
            <a:spLocks noChangeArrowheads="1"/>
          </p:cNvSpPr>
          <p:nvPr/>
        </p:nvSpPr>
        <p:spPr bwMode="auto">
          <a:xfrm>
            <a:off x="-30162" y="3798471"/>
            <a:ext cx="9445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000" b="1">
                <a:latin typeface="Times New Roman" pitchFamily="18" charset="0"/>
                <a:cs typeface="Times New Roman" pitchFamily="18" charset="0"/>
              </a:rPr>
              <a:t>Quân </a:t>
            </a:r>
            <a:r>
              <a:rPr lang="en-US" sz="2000" b="1" smtClean="0">
                <a:latin typeface="Times New Roman" pitchFamily="18" charset="0"/>
                <a:cs typeface="Times New Roman" pitchFamily="18" charset="0"/>
              </a:rPr>
              <a:t>phòngđội, quốc </a:t>
            </a:r>
            <a:endParaRPr lang="en-US" sz="2000" b="1">
              <a:latin typeface="Times New Roman" pitchFamily="18" charset="0"/>
              <a:cs typeface="Times New Roman" pitchFamily="18" charset="0"/>
            </a:endParaRPr>
          </a:p>
        </p:txBody>
      </p:sp>
      <p:sp>
        <p:nvSpPr>
          <p:cNvPr id="38916" name="TextBox 6"/>
          <p:cNvSpPr txBox="1">
            <a:spLocks noChangeArrowheads="1"/>
          </p:cNvSpPr>
          <p:nvPr/>
        </p:nvSpPr>
        <p:spPr bwMode="auto">
          <a:xfrm>
            <a:off x="0" y="5818187"/>
            <a:ext cx="790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000" b="1">
                <a:latin typeface="Times New Roman" pitchFamily="18" charset="0"/>
                <a:cs typeface="Times New Roman" pitchFamily="18" charset="0"/>
              </a:rPr>
              <a:t>Luật pháp</a:t>
            </a:r>
          </a:p>
        </p:txBody>
      </p:sp>
      <p:sp>
        <p:nvSpPr>
          <p:cNvPr id="38917" name="TextBox 7"/>
          <p:cNvSpPr txBox="1">
            <a:spLocks noChangeArrowheads="1"/>
          </p:cNvSpPr>
          <p:nvPr/>
        </p:nvSpPr>
        <p:spPr bwMode="auto">
          <a:xfrm>
            <a:off x="127000" y="152400"/>
            <a:ext cx="7889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000" b="1">
                <a:latin typeface="Times New Roman" pitchFamily="18" charset="0"/>
                <a:cs typeface="Times New Roman" pitchFamily="18" charset="0"/>
              </a:rPr>
              <a:t>Văn hóa-giáo dục</a:t>
            </a:r>
          </a:p>
        </p:txBody>
      </p:sp>
      <p:sp>
        <p:nvSpPr>
          <p:cNvPr id="9" name="Right Arrow 8"/>
          <p:cNvSpPr/>
          <p:nvPr/>
        </p:nvSpPr>
        <p:spPr>
          <a:xfrm>
            <a:off x="810491" y="638145"/>
            <a:ext cx="519546" cy="40011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0" name="Right Arrow 9"/>
          <p:cNvSpPr/>
          <p:nvPr/>
        </p:nvSpPr>
        <p:spPr>
          <a:xfrm>
            <a:off x="810491" y="2390745"/>
            <a:ext cx="519546" cy="40011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2" name="Right Arrow 11"/>
          <p:cNvSpPr/>
          <p:nvPr/>
        </p:nvSpPr>
        <p:spPr>
          <a:xfrm>
            <a:off x="852054" y="5924490"/>
            <a:ext cx="519546" cy="40011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13" name="Rounded Rectangle 12"/>
          <p:cNvSpPr/>
          <p:nvPr/>
        </p:nvSpPr>
        <p:spPr>
          <a:xfrm>
            <a:off x="1281113" y="152400"/>
            <a:ext cx="7862887" cy="13716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just" fontAlgn="auto">
              <a:spcBef>
                <a:spcPts val="0"/>
              </a:spcBef>
              <a:spcAft>
                <a:spcPts val="0"/>
              </a:spcAft>
              <a:defRPr/>
            </a:pPr>
            <a:endParaRPr lang="en-US" b="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p:txBody>
      </p:sp>
      <p:sp>
        <p:nvSpPr>
          <p:cNvPr id="14" name="Rounded Rectangle 13"/>
          <p:cNvSpPr/>
          <p:nvPr/>
        </p:nvSpPr>
        <p:spPr>
          <a:xfrm>
            <a:off x="1295400" y="3581400"/>
            <a:ext cx="7848600" cy="1447800"/>
          </a:xfrm>
          <a:prstGeom prst="roundRect">
            <a:avLst/>
          </a:prstGeom>
        </p:spPr>
        <p:style>
          <a:lnRef idx="1">
            <a:schemeClr val="accent2"/>
          </a:lnRef>
          <a:fillRef idx="1002">
            <a:schemeClr val="lt1"/>
          </a:fillRef>
          <a:effectRef idx="1">
            <a:schemeClr val="accent2"/>
          </a:effectRef>
          <a:fontRef idx="minor">
            <a:schemeClr val="dk1"/>
          </a:fontRef>
        </p:style>
        <p:txBody>
          <a:bodyPr anchor="ctr"/>
          <a:lstStyle/>
          <a:p>
            <a:pPr algn="just" fontAlgn="auto">
              <a:spcBef>
                <a:spcPts val="0"/>
              </a:spcBef>
              <a:spcAft>
                <a:spcPts val="0"/>
              </a:spcAft>
              <a:defRPr/>
            </a:pPr>
            <a:endParaRPr lang="en-US">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p:txBody>
      </p:sp>
      <p:sp>
        <p:nvSpPr>
          <p:cNvPr id="15" name="Rounded Rectangle 14"/>
          <p:cNvSpPr/>
          <p:nvPr/>
        </p:nvSpPr>
        <p:spPr>
          <a:xfrm>
            <a:off x="1371600" y="3619500"/>
            <a:ext cx="7803572" cy="1371600"/>
          </a:xfrm>
          <a:prstGeom prst="roundRect">
            <a:avLst/>
          </a:prstGeom>
        </p:spPr>
        <p:style>
          <a:lnRef idx="1">
            <a:schemeClr val="accent2"/>
          </a:lnRef>
          <a:fillRef idx="1003">
            <a:schemeClr val="lt2"/>
          </a:fillRef>
          <a:effectRef idx="1">
            <a:schemeClr val="accent2"/>
          </a:effectRef>
          <a:fontRef idx="minor">
            <a:schemeClr val="dk1"/>
          </a:fontRef>
        </p:style>
        <p:txBody>
          <a:bodyPr anchor="ctr"/>
          <a:lstStyle/>
          <a:p>
            <a:pPr marL="285750" indent="-285750" algn="just" fontAlgn="auto">
              <a:spcBef>
                <a:spcPts val="0"/>
              </a:spcBef>
              <a:spcAft>
                <a:spcPts val="0"/>
              </a:spcAft>
              <a:buFontTx/>
              <a:buChar char="-"/>
              <a:defRPr/>
            </a:pPr>
            <a:r>
              <a:rPr lang="pt-BR" sz="2400" b="1">
                <a:effectLst>
                  <a:outerShdw blurRad="38100" dist="38100" dir="2700000" algn="tl">
                    <a:srgbClr val="000000">
                      <a:alpha val="43137"/>
                    </a:srgbClr>
                  </a:outerShdw>
                </a:effectLst>
                <a:latin typeface="Times New Roman" pitchFamily="18" charset="0"/>
                <a:cs typeface="Times New Roman" pitchFamily="18" charset="0"/>
              </a:rPr>
              <a:t>Chia quân đội thành hai loại: quân thường trực (cấm quân) và quân các đạo (ngoại binh).</a:t>
            </a:r>
          </a:p>
          <a:p>
            <a:pPr marL="285750" indent="-285750" algn="just" fontAlgn="auto">
              <a:spcBef>
                <a:spcPts val="0"/>
              </a:spcBef>
              <a:spcAft>
                <a:spcPts val="0"/>
              </a:spcAft>
              <a:buFontTx/>
              <a:buChar char="-"/>
              <a:defRPr/>
            </a:pPr>
            <a:r>
              <a:rPr lang="pt-BR" sz="2400" b="1">
                <a:ln w="12700">
                  <a:solidFill>
                    <a:schemeClr val="tx2">
                      <a:satMod val="155000"/>
                    </a:schemeClr>
                  </a:solidFill>
                  <a:prstDash val="solid"/>
                </a:ln>
                <a:solidFill>
                  <a:schemeClr val="tx1"/>
                </a:solidFill>
                <a:latin typeface="Times New Roman" pitchFamily="18" charset="0"/>
                <a:cs typeface="Times New Roman" pitchFamily="18" charset="0"/>
              </a:rPr>
              <a:t>Thường xuyên tập trận, tổ chức các kì thi võ tuyển chọn tướng sĩ.</a:t>
            </a:r>
            <a:endParaRPr lang="en-US" sz="2400" b="1">
              <a:ln w="12700">
                <a:solidFill>
                  <a:schemeClr val="tx2">
                    <a:satMod val="155000"/>
                  </a:schemeClr>
                </a:solidFill>
                <a:prstDash val="solid"/>
              </a:ln>
              <a:solidFill>
                <a:schemeClr val="tx1"/>
              </a:solidFill>
              <a:latin typeface="Times New Roman" pitchFamily="18" charset="0"/>
              <a:cs typeface="Times New Roman" pitchFamily="18" charset="0"/>
            </a:endParaRPr>
          </a:p>
        </p:txBody>
      </p:sp>
      <p:sp>
        <p:nvSpPr>
          <p:cNvPr id="16" name="Rounded Rectangle 15"/>
          <p:cNvSpPr/>
          <p:nvPr/>
        </p:nvSpPr>
        <p:spPr>
          <a:xfrm>
            <a:off x="1295400" y="1905000"/>
            <a:ext cx="7862888" cy="13716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just" fontAlgn="auto">
              <a:spcBef>
                <a:spcPts val="0"/>
              </a:spcBef>
              <a:spcAft>
                <a:spcPts val="0"/>
              </a:spcAft>
              <a:defRPr/>
            </a:pPr>
            <a:endParaRPr lang="en-US" b="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p:txBody>
      </p:sp>
      <p:sp>
        <p:nvSpPr>
          <p:cNvPr id="17" name="Right Arrow 16"/>
          <p:cNvSpPr/>
          <p:nvPr/>
        </p:nvSpPr>
        <p:spPr>
          <a:xfrm>
            <a:off x="824345" y="4114800"/>
            <a:ext cx="519546" cy="400110"/>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en-US"/>
          </a:p>
        </p:txBody>
      </p:sp>
      <p:sp>
        <p:nvSpPr>
          <p:cNvPr id="38928" name="TextBox 5"/>
          <p:cNvSpPr txBox="1">
            <a:spLocks noChangeArrowheads="1"/>
          </p:cNvSpPr>
          <p:nvPr/>
        </p:nvSpPr>
        <p:spPr bwMode="auto">
          <a:xfrm>
            <a:off x="-120218" y="2236787"/>
            <a:ext cx="944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sz="2000" b="1">
                <a:latin typeface="Times New Roman" pitchFamily="18" charset="0"/>
                <a:cs typeface="Times New Roman" pitchFamily="18" charset="0"/>
              </a:rPr>
              <a:t>Kinh tế</a:t>
            </a:r>
          </a:p>
        </p:txBody>
      </p:sp>
      <p:sp>
        <p:nvSpPr>
          <p:cNvPr id="18" name="Rounded Rectangle 17"/>
          <p:cNvSpPr/>
          <p:nvPr/>
        </p:nvSpPr>
        <p:spPr>
          <a:xfrm>
            <a:off x="1281113" y="1798320"/>
            <a:ext cx="7848600" cy="1676400"/>
          </a:xfrm>
          <a:prstGeom prst="roundRect">
            <a:avLst/>
          </a:prstGeom>
        </p:spPr>
        <p:style>
          <a:lnRef idx="1">
            <a:schemeClr val="accent2"/>
          </a:lnRef>
          <a:fillRef idx="1002">
            <a:schemeClr val="lt1"/>
          </a:fillRef>
          <a:effectRef idx="1">
            <a:schemeClr val="accent2"/>
          </a:effectRef>
          <a:fontRef idx="minor">
            <a:schemeClr val="dk1"/>
          </a:fontRef>
        </p:style>
        <p:txBody>
          <a:bodyPr anchor="ctr"/>
          <a:lstStyle/>
          <a:p>
            <a:pPr marL="285750" indent="-285750" algn="just" fontAlgn="auto">
              <a:spcBef>
                <a:spcPts val="0"/>
              </a:spcBef>
              <a:spcAft>
                <a:spcPts val="0"/>
              </a:spcAft>
              <a:buFontTx/>
              <a:buChar char="-"/>
              <a:defRPr/>
            </a:pPr>
            <a:r>
              <a:rPr lang="en-US">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Ban hành chính sách quân điền và lộc điền.</a:t>
            </a:r>
          </a:p>
          <a:p>
            <a:pPr marL="285750" indent="-285750" algn="just" fontAlgn="auto">
              <a:spcBef>
                <a:spcPts val="0"/>
              </a:spcBef>
              <a:spcAft>
                <a:spcPts val="0"/>
              </a:spcAft>
              <a:buFontTx/>
              <a:buChar char="-"/>
              <a:defRPr/>
            </a:pPr>
            <a:r>
              <a:rPr lang="en-US">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Nhà nước qui định thể chế thuế khóa (thuế đinh, thuế ruộng, thuế đất).</a:t>
            </a:r>
          </a:p>
          <a:p>
            <a:pPr marL="285750" indent="-285750" algn="just" fontAlgn="auto">
              <a:spcBef>
                <a:spcPts val="0"/>
              </a:spcBef>
              <a:spcAft>
                <a:spcPts val="0"/>
              </a:spcAft>
              <a:buFontTx/>
              <a:buChar char="-"/>
              <a:defRPr/>
            </a:pPr>
            <a:r>
              <a:rPr lang="en-US">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Đặt các cơ quan quản lí kinh tế (Hà đê sứ, khuyến nông quan, đồn điền quan)</a:t>
            </a:r>
          </a:p>
        </p:txBody>
      </p:sp>
      <p:sp>
        <p:nvSpPr>
          <p:cNvPr id="19" name="Rounded Rectangle 18"/>
          <p:cNvSpPr/>
          <p:nvPr/>
        </p:nvSpPr>
        <p:spPr>
          <a:xfrm>
            <a:off x="1330037" y="5438745"/>
            <a:ext cx="7862888" cy="13716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marL="285750" indent="-285750" algn="just" fontAlgn="auto">
              <a:spcBef>
                <a:spcPts val="0"/>
              </a:spcBef>
              <a:spcAft>
                <a:spcPts val="0"/>
              </a:spcAft>
              <a:buFontTx/>
              <a:buChar char="-"/>
              <a:defRPr/>
            </a:pPr>
            <a:r>
              <a:rPr lang="en-US" b="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Năm 1483 ban hành bộ  Quốc triều hình luật gồm 722 điều.</a:t>
            </a:r>
          </a:p>
          <a:p>
            <a:pPr marL="285750" indent="-285750" algn="just" fontAlgn="auto">
              <a:spcBef>
                <a:spcPts val="0"/>
              </a:spcBef>
              <a:spcAft>
                <a:spcPts val="0"/>
              </a:spcAft>
              <a:buFontTx/>
              <a:buChar char="-"/>
              <a:defRPr/>
            </a:pPr>
            <a:r>
              <a:rPr lang="en-US" b="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Nội dung: qui định các vấn đề hình sự, dân sự, đất đai, hôn nhân, gia đình, phong tục, tập quán. </a:t>
            </a:r>
          </a:p>
        </p:txBody>
      </p:sp>
      <p:sp>
        <p:nvSpPr>
          <p:cNvPr id="20" name="Rounded Rectangle 19"/>
          <p:cNvSpPr/>
          <p:nvPr/>
        </p:nvSpPr>
        <p:spPr>
          <a:xfrm>
            <a:off x="1288256" y="152400"/>
            <a:ext cx="7862888" cy="13716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marL="285750" indent="-285750" algn="just" fontAlgn="auto">
              <a:spcBef>
                <a:spcPts val="0"/>
              </a:spcBef>
              <a:spcAft>
                <a:spcPts val="0"/>
              </a:spcAft>
              <a:buFontTx/>
              <a:buChar char="-"/>
              <a:defRPr/>
            </a:pPr>
            <a:r>
              <a:rPr lang="en-US" b="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Nho giáo trở thành hệ tư tưởng chính.</a:t>
            </a:r>
          </a:p>
          <a:p>
            <a:pPr marL="285750" indent="-285750" algn="just" fontAlgn="auto">
              <a:spcBef>
                <a:spcPts val="0"/>
              </a:spcBef>
              <a:spcAft>
                <a:spcPts val="0"/>
              </a:spcAft>
              <a:buFontTx/>
              <a:buChar char="-"/>
              <a:defRPr/>
            </a:pPr>
            <a:r>
              <a:rPr lang="en-US" b="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Giáo dục, khoa cử được coi trọng (mở rộng trường học đến địa phương, qui định các kì thi Hương, thi Hội)</a:t>
            </a:r>
          </a:p>
        </p:txBody>
      </p:sp>
    </p:spTree>
    <p:extLst>
      <p:ext uri="{BB962C8B-B14F-4D97-AF65-F5344CB8AC3E}">
        <p14:creationId xmlns:p14="http://schemas.microsoft.com/office/powerpoint/2010/main" val="1416860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7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469244013"/>
              </p:ext>
            </p:extLst>
          </p:nvPr>
        </p:nvGraphicFramePr>
        <p:xfrm>
          <a:off x="0" y="914400"/>
          <a:ext cx="90678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4275" name="Rectangle 3"/>
          <p:cNvSpPr>
            <a:spLocks noChangeArrowheads="1"/>
          </p:cNvSpPr>
          <p:nvPr/>
        </p:nvSpPr>
        <p:spPr bwMode="auto">
          <a:xfrm>
            <a:off x="1316333" y="15875"/>
            <a:ext cx="68002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400" b="1" i="1">
                <a:latin typeface="Times New Roman" pitchFamily="18" charset="0"/>
                <a:cs typeface="Times New Roman" pitchFamily="18" charset="0"/>
              </a:rPr>
              <a:t>THẢO LUẬN</a:t>
            </a:r>
          </a:p>
          <a:p>
            <a:pPr algn="ctr"/>
            <a:r>
              <a:rPr lang="en-US" sz="2400" b="1" i="1">
                <a:latin typeface="Times New Roman" pitchFamily="18" charset="0"/>
                <a:cs typeface="Times New Roman" pitchFamily="18" charset="0"/>
              </a:rPr>
              <a:t>Em hãy đánh giá cải cách của vua Lê Thánh Tông?</a:t>
            </a:r>
            <a:endParaRPr lang="en-US" sz="2400" b="1">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5228" y="2414580"/>
            <a:ext cx="9008772"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defRPr/>
            </a:pPr>
            <a:r>
              <a:rPr lang="en-US" sz="6600" smtClean="0">
                <a:solidFill>
                  <a:srgbClr val="FF0000"/>
                </a:solidFill>
                <a:latin typeface="Times New Roman" pitchFamily="18" charset="0"/>
                <a:cs typeface="Times New Roman" pitchFamily="18" charset="0"/>
              </a:rPr>
              <a:t>TIẾT 3</a:t>
            </a:r>
            <a:endParaRPr lang="en-US" sz="660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3429000" cy="523220"/>
          </a:xfrm>
          <a:prstGeom prst="rect">
            <a:avLst/>
          </a:prstGeom>
          <a:noFill/>
        </p:spPr>
        <p:txBody>
          <a:bodyPr wrap="square" rtlCol="0">
            <a:spAutoFit/>
          </a:bodyPr>
          <a:lstStyle/>
          <a:p>
            <a:r>
              <a:rPr lang="en-US" sz="2800" smtClean="0">
                <a:solidFill>
                  <a:schemeClr val="accent6"/>
                </a:solidFill>
                <a:latin typeface="Times New Roman" pitchFamily="18" charset="0"/>
                <a:cs typeface="Times New Roman" pitchFamily="18" charset="0"/>
              </a:rPr>
              <a:t>3. Kết quả và ý nghĩa</a:t>
            </a:r>
            <a:endParaRPr lang="en-US" sz="2800">
              <a:solidFill>
                <a:schemeClr val="accent6"/>
              </a:solidFill>
              <a:latin typeface="Times New Roman" pitchFamily="18" charset="0"/>
              <a:cs typeface="Times New Roman" pitchFamily="18" charset="0"/>
            </a:endParaRPr>
          </a:p>
        </p:txBody>
      </p:sp>
      <p:sp>
        <p:nvSpPr>
          <p:cNvPr id="3" name="Rectangle 2"/>
          <p:cNvSpPr/>
          <p:nvPr/>
        </p:nvSpPr>
        <p:spPr>
          <a:xfrm>
            <a:off x="0" y="1066800"/>
            <a:ext cx="3581400" cy="1200329"/>
          </a:xfrm>
          <a:prstGeom prst="rect">
            <a:avLst/>
          </a:prstGeom>
          <a:solidFill>
            <a:schemeClr val="accent5">
              <a:lumMod val="20000"/>
              <a:lumOff val="80000"/>
            </a:schemeClr>
          </a:solidFill>
        </p:spPr>
        <p:txBody>
          <a:bodyPr wrap="square">
            <a:spAutoFit/>
          </a:bodyPr>
          <a:lstStyle/>
          <a:p>
            <a:pPr algn="just"/>
            <a:r>
              <a:rPr lang="en-US" sz="2400" i="1" smtClean="0">
                <a:latin typeface="Times New Roman" pitchFamily="18" charset="0"/>
                <a:cs typeface="Times New Roman" pitchFamily="18" charset="0"/>
              </a:rPr>
              <a:t>Nêu </a:t>
            </a:r>
            <a:r>
              <a:rPr lang="en-US" sz="2400" i="1">
                <a:latin typeface="Times New Roman" pitchFamily="18" charset="0"/>
                <a:cs typeface="Times New Roman" pitchFamily="18" charset="0"/>
              </a:rPr>
              <a:t>kết quả, ý nghĩa cuộc cải cách của vua Lê Thánh </a:t>
            </a:r>
            <a:r>
              <a:rPr lang="en-US" sz="2400" i="1" smtClean="0">
                <a:latin typeface="Times New Roman" pitchFamily="18" charset="0"/>
                <a:cs typeface="Times New Roman" pitchFamily="18" charset="0"/>
              </a:rPr>
              <a:t>Tông?</a:t>
            </a:r>
            <a:endParaRPr lang="en-US" sz="2400" i="1">
              <a:latin typeface="Times New Roman" pitchFamily="18" charset="0"/>
              <a:cs typeface="Times New Roman" pitchFamily="18" charset="0"/>
            </a:endParaRPr>
          </a:p>
        </p:txBody>
      </p:sp>
      <p:pic>
        <p:nvPicPr>
          <p:cNvPr id="1026" name="Picture 2" descr="C:\Users\Administrator\Pictures\LE-THANH-TONG-SUOT-D-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61610"/>
            <a:ext cx="5334000" cy="621539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3"/>
          <p:cNvSpPr>
            <a:spLocks noChangeArrowheads="1"/>
          </p:cNvSpPr>
          <p:nvPr/>
        </p:nvSpPr>
        <p:spPr bwMode="gray">
          <a:xfrm>
            <a:off x="-228600" y="2961620"/>
            <a:ext cx="4648200" cy="1878013"/>
          </a:xfrm>
          <a:prstGeom prst="roundRect">
            <a:avLst>
              <a:gd name="adj" fmla="val 50000"/>
            </a:avLst>
          </a:prstGeom>
          <a:gradFill rotWithShape="1">
            <a:gsLst>
              <a:gs pos="0">
                <a:srgbClr val="CCFFFF"/>
              </a:gs>
              <a:gs pos="100000">
                <a:srgbClr val="FCFFFF"/>
              </a:gs>
            </a:gsLst>
            <a:lin ang="0" scaled="1"/>
          </a:gradFill>
          <a:ln w="38100" algn="ctr">
            <a:solidFill>
              <a:srgbClr val="808080"/>
            </a:solidFill>
            <a:round/>
            <a:headEnd/>
            <a:tailEnd/>
          </a:ln>
        </p:spPr>
        <p:txBody>
          <a:bodyPr wrap="none" anchor="ctr"/>
          <a:lstStyle/>
          <a:p>
            <a:pPr algn="just"/>
            <a:r>
              <a:rPr lang="en-US" sz="2400">
                <a:latin typeface="Times New Roman" pitchFamily="18" charset="0"/>
                <a:cs typeface="Times New Roman" pitchFamily="18" charset="0"/>
              </a:rPr>
              <a:t>+ Xây dựng bộ máy nhà nước qui củ</a:t>
            </a:r>
            <a:r>
              <a:rPr lang="en-US" sz="2400" smtClean="0">
                <a:latin typeface="Times New Roman" pitchFamily="18" charset="0"/>
                <a:cs typeface="Times New Roman" pitchFamily="18" charset="0"/>
              </a:rPr>
              <a:t>,</a:t>
            </a:r>
          </a:p>
          <a:p>
            <a:pPr algn="just"/>
            <a:r>
              <a:rPr lang="en-US" sz="2400" smtClean="0">
                <a:latin typeface="Times New Roman" pitchFamily="18" charset="0"/>
                <a:cs typeface="Times New Roman" pitchFamily="18" charset="0"/>
              </a:rPr>
              <a:t> </a:t>
            </a:r>
            <a:r>
              <a:rPr lang="en-US" sz="2400">
                <a:latin typeface="Times New Roman" pitchFamily="18" charset="0"/>
                <a:cs typeface="Times New Roman" pitchFamily="18" charset="0"/>
              </a:rPr>
              <a:t>chặt chẽ, đề cao quyền hành </a:t>
            </a:r>
            <a:r>
              <a:rPr lang="en-US" sz="2400" smtClean="0">
                <a:latin typeface="Times New Roman" pitchFamily="18" charset="0"/>
                <a:cs typeface="Times New Roman" pitchFamily="18" charset="0"/>
              </a:rPr>
              <a:t>của</a:t>
            </a:r>
          </a:p>
          <a:p>
            <a:pPr algn="just"/>
            <a:r>
              <a:rPr lang="en-US" sz="2400" smtClean="0">
                <a:latin typeface="Times New Roman" pitchFamily="18" charset="0"/>
                <a:cs typeface="Times New Roman" pitchFamily="18" charset="0"/>
              </a:rPr>
              <a:t> </a:t>
            </a:r>
            <a:r>
              <a:rPr lang="en-US" sz="2400">
                <a:latin typeface="Times New Roman" pitchFamily="18" charset="0"/>
                <a:cs typeface="Times New Roman" pitchFamily="18" charset="0"/>
              </a:rPr>
              <a:t>hoàng đế.</a:t>
            </a:r>
          </a:p>
        </p:txBody>
      </p:sp>
      <p:sp>
        <p:nvSpPr>
          <p:cNvPr id="5" name="TextBox 4"/>
          <p:cNvSpPr txBox="1"/>
          <p:nvPr/>
        </p:nvSpPr>
        <p:spPr>
          <a:xfrm>
            <a:off x="0" y="2438400"/>
            <a:ext cx="3429000" cy="523220"/>
          </a:xfrm>
          <a:prstGeom prst="rect">
            <a:avLst/>
          </a:prstGeom>
          <a:noFill/>
        </p:spPr>
        <p:txBody>
          <a:bodyPr wrap="square" rtlCol="0">
            <a:spAutoFit/>
          </a:bodyPr>
          <a:lstStyle/>
          <a:p>
            <a:r>
              <a:rPr lang="en-US" sz="2800" i="1" smtClean="0">
                <a:latin typeface="Times New Roman" pitchFamily="18" charset="0"/>
                <a:cs typeface="Times New Roman" pitchFamily="18" charset="0"/>
              </a:rPr>
              <a:t>a, Kết quả:</a:t>
            </a:r>
            <a:endParaRPr lang="en-US" sz="2800" i="1">
              <a:latin typeface="Times New Roman" pitchFamily="18" charset="0"/>
              <a:cs typeface="Times New Roman" pitchFamily="18" charset="0"/>
            </a:endParaRPr>
          </a:p>
        </p:txBody>
      </p:sp>
      <p:sp>
        <p:nvSpPr>
          <p:cNvPr id="7" name="Rounded Rectangle 6"/>
          <p:cNvSpPr/>
          <p:nvPr/>
        </p:nvSpPr>
        <p:spPr>
          <a:xfrm>
            <a:off x="15240" y="5290810"/>
            <a:ext cx="4404360" cy="118619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 name="Rectangle 5"/>
          <p:cNvSpPr/>
          <p:nvPr/>
        </p:nvSpPr>
        <p:spPr>
          <a:xfrm>
            <a:off x="15240" y="5560739"/>
            <a:ext cx="4572000" cy="830997"/>
          </a:xfrm>
          <a:prstGeom prst="rect">
            <a:avLst/>
          </a:prstGeom>
        </p:spPr>
        <p:txBody>
          <a:bodyPr>
            <a:spAutoFit/>
          </a:bodyPr>
          <a:lstStyle/>
          <a:p>
            <a:pPr algn="just"/>
            <a:r>
              <a:rPr lang="en-US" sz="2400">
                <a:latin typeface="Times New Roman" pitchFamily="18" charset="0"/>
                <a:cs typeface="Times New Roman" pitchFamily="18" charset="0"/>
              </a:rPr>
              <a:t>+ Hạn chế được tình trạng chuyên quyền, nguy cơ cát cứ.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7440147">
            <a:off x="6115844" y="5326856"/>
            <a:ext cx="4302125"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9650" y="4645025"/>
            <a:ext cx="2587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89800" y="6140450"/>
            <a:ext cx="17938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2155825" y="-1917701"/>
            <a:ext cx="4778376" cy="383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6425" y="279400"/>
            <a:ext cx="17938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p:cNvPicPr>
            <a:picLocks noChangeAspect="1"/>
          </p:cNvPicPr>
          <p:nvPr/>
        </p:nvPicPr>
        <p:blipFill>
          <a:blip r:embed="rId6">
            <a:extLst>
              <a:ext uri="{28A0092B-C50C-407E-A947-70E740481C1C}">
                <a14:useLocalDpi xmlns:a14="http://schemas.microsoft.com/office/drawing/2010/main" val="0"/>
              </a:ext>
            </a:extLst>
          </a:blip>
          <a:srcRect l="59349" b="60397"/>
          <a:stretch>
            <a:fillRect/>
          </a:stretch>
        </p:blipFill>
        <p:spPr bwMode="auto">
          <a:xfrm>
            <a:off x="334963" y="973138"/>
            <a:ext cx="293687"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392152">
            <a:off x="-984250" y="4322763"/>
            <a:ext cx="4781550"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46204" flipV="1">
            <a:off x="233363" y="5457825"/>
            <a:ext cx="2865437"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1763" y="5146675"/>
            <a:ext cx="2032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458865" flipH="1">
            <a:off x="6057900" y="-1135063"/>
            <a:ext cx="4124325" cy="364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2"/>
          <p:cNvPicPr>
            <a:picLocks noChangeAspect="1"/>
          </p:cNvPicPr>
          <p:nvPr/>
        </p:nvPicPr>
        <p:blipFill>
          <a:blip r:embed="rId10" cstate="print">
            <a:extLst>
              <a:ext uri="{28A0092B-C50C-407E-A947-70E740481C1C}">
                <a14:useLocalDpi xmlns:a14="http://schemas.microsoft.com/office/drawing/2010/main" val="0"/>
              </a:ext>
            </a:extLst>
          </a:blip>
          <a:srcRect l="59349" b="60397"/>
          <a:stretch>
            <a:fillRect/>
          </a:stretch>
        </p:blipFill>
        <p:spPr bwMode="auto">
          <a:xfrm>
            <a:off x="8701088" y="1060450"/>
            <a:ext cx="3762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319838" y="279400"/>
            <a:ext cx="2439987"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0" y="623888"/>
            <a:ext cx="9144000" cy="1754187"/>
          </a:xfrm>
          <a:prstGeom prst="rect">
            <a:avLst/>
          </a:prstGeom>
        </p:spPr>
        <p:txBody>
          <a:bodyPr>
            <a:spAutoFit/>
          </a:bodyPr>
          <a:lstStyle/>
          <a:p>
            <a:pPr algn="ctr">
              <a:defRPr/>
            </a:pPr>
            <a:r>
              <a:rPr lang="en-US" sz="3600" b="1"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CHỦ ĐỀ </a:t>
            </a:r>
            <a:r>
              <a:rPr lang="en-US" sz="3600" b="1">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5: MỘT SỐ CUỘC CẢI CÁCH LỚN TRONG LỊCH SỬ VIỆT NAM (TRƯỚC NĂM 1858)</a:t>
            </a:r>
            <a:endParaRPr lang="en-US" sz="360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8" name="Rectangle 17"/>
          <p:cNvSpPr/>
          <p:nvPr/>
        </p:nvSpPr>
        <p:spPr>
          <a:xfrm>
            <a:off x="1" y="2482850"/>
            <a:ext cx="9144000" cy="1200329"/>
          </a:xfrm>
          <a:prstGeom prst="rect">
            <a:avLst/>
          </a:prstGeom>
        </p:spPr>
        <p:txBody>
          <a:bodyPr wrap="square">
            <a:spAutoFit/>
          </a:bodyPr>
          <a:lstStyle/>
          <a:p>
            <a:pPr algn="ctr">
              <a:defRPr/>
            </a:pPr>
            <a:r>
              <a:rPr lang="en-US" sz="3600" b="1">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BÀI 9: CUỘC CẢI CÁCH CỦA </a:t>
            </a:r>
            <a:r>
              <a:rPr lang="en-US" sz="3600" b="1"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VUA LÊ THÁNH TÔNG (TK XV)</a:t>
            </a:r>
            <a:endParaRPr lang="en-US" sz="360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56" name="Picture 2"/>
          <p:cNvPicPr>
            <a:picLocks noChangeAspect="1" noChangeArrowheads="1"/>
          </p:cNvPicPr>
          <p:nvPr/>
        </p:nvPicPr>
        <p:blipFill>
          <a:blip r:embed="rId12">
            <a:extLst>
              <a:ext uri="{28A0092B-C50C-407E-A947-70E740481C1C}">
                <a14:useLocalDpi xmlns:a14="http://schemas.microsoft.com/office/drawing/2010/main" val="0"/>
              </a:ext>
            </a:extLst>
          </a:blip>
          <a:srcRect t="28276"/>
          <a:stretch>
            <a:fillRect/>
          </a:stretch>
        </p:blipFill>
        <p:spPr bwMode="auto">
          <a:xfrm>
            <a:off x="0" y="3060700"/>
            <a:ext cx="9077325"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1371600" y="6413500"/>
            <a:ext cx="6934200" cy="400110"/>
          </a:xfrm>
          <a:prstGeom prst="rect">
            <a:avLst/>
          </a:prstGeom>
          <a:solidFill>
            <a:schemeClr val="accent5">
              <a:lumMod val="20000"/>
              <a:lumOff val="80000"/>
            </a:schemeClr>
          </a:solidFill>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000" i="1">
                <a:latin typeface="Times New Roman" pitchFamily="18" charset="0"/>
                <a:cs typeface="Times New Roman" pitchFamily="18" charset="0"/>
              </a:rPr>
              <a:t>Sơ đồ phân cấp quyền lực bộ máy hành chính thời Lê Sơ.</a:t>
            </a:r>
          </a:p>
        </p:txBody>
      </p:sp>
      <p:sp>
        <p:nvSpPr>
          <p:cNvPr id="6" name="Rounded Rectangle 5"/>
          <p:cNvSpPr/>
          <p:nvPr/>
        </p:nvSpPr>
        <p:spPr>
          <a:xfrm>
            <a:off x="1447800" y="838200"/>
            <a:ext cx="4343400" cy="91469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2000">
                <a:solidFill>
                  <a:schemeClr val="tx1"/>
                </a:solidFill>
                <a:latin typeface="Times New Roman" pitchFamily="18" charset="0"/>
                <a:cs typeface="Times New Roman" pitchFamily="18" charset="0"/>
              </a:rPr>
              <a:t>Vua</a:t>
            </a:r>
          </a:p>
          <a:p>
            <a:pPr algn="just">
              <a:defRPr/>
            </a:pPr>
            <a:r>
              <a:rPr lang="en-US" sz="2000">
                <a:solidFill>
                  <a:schemeClr val="tx1"/>
                </a:solidFill>
                <a:latin typeface="Times New Roman" pitchFamily="18" charset="0"/>
                <a:cs typeface="Times New Roman" pitchFamily="18" charset="0"/>
              </a:rPr>
              <a:t>- Các cơ quan văn phòng.</a:t>
            </a:r>
          </a:p>
          <a:p>
            <a:pPr algn="just">
              <a:defRPr/>
            </a:pPr>
            <a:r>
              <a:rPr lang="en-US" sz="2000">
                <a:solidFill>
                  <a:schemeClr val="tx1"/>
                </a:solidFill>
                <a:latin typeface="Times New Roman" pitchFamily="18" charset="0"/>
                <a:cs typeface="Times New Roman" pitchFamily="18" charset="0"/>
              </a:rPr>
              <a:t>- Các quan đại thần.</a:t>
            </a:r>
          </a:p>
        </p:txBody>
      </p:sp>
      <p:sp>
        <p:nvSpPr>
          <p:cNvPr id="8" name="Rounded Rectangle 7"/>
          <p:cNvSpPr/>
          <p:nvPr/>
        </p:nvSpPr>
        <p:spPr>
          <a:xfrm>
            <a:off x="1447800" y="2120899"/>
            <a:ext cx="4343400" cy="1060209"/>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marL="285750" indent="-285750" algn="just">
              <a:buFontTx/>
              <a:buChar char="-"/>
              <a:defRPr/>
            </a:pPr>
            <a:r>
              <a:rPr lang="en-US" sz="2000">
                <a:latin typeface="Times New Roman" pitchFamily="18" charset="0"/>
                <a:cs typeface="Times New Roman" pitchFamily="18" charset="0"/>
              </a:rPr>
              <a:t>Lục Bô, Lục tự, Lục khoa.</a:t>
            </a:r>
          </a:p>
          <a:p>
            <a:pPr marL="285750" indent="-285750" algn="just">
              <a:buFontTx/>
              <a:buChar char="-"/>
              <a:defRPr/>
            </a:pPr>
            <a:r>
              <a:rPr lang="en-US" sz="2000">
                <a:latin typeface="Times New Roman" pitchFamily="18" charset="0"/>
                <a:cs typeface="Times New Roman" pitchFamily="18" charset="0"/>
              </a:rPr>
              <a:t>Lập thêm nhiều cơ quan chuyên môn (sảnh, đài, viện, giám) </a:t>
            </a:r>
          </a:p>
        </p:txBody>
      </p:sp>
      <p:sp>
        <p:nvSpPr>
          <p:cNvPr id="12" name="Rounded Rectangle 11"/>
          <p:cNvSpPr/>
          <p:nvPr/>
        </p:nvSpPr>
        <p:spPr>
          <a:xfrm>
            <a:off x="1447800" y="3511550"/>
            <a:ext cx="4343400" cy="182245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just">
              <a:defRPr/>
            </a:pPr>
            <a:r>
              <a:rPr lang="en-US" sz="2000">
                <a:latin typeface="Times New Roman" pitchFamily="18" charset="0"/>
                <a:cs typeface="Times New Roman" pitchFamily="18" charset="0"/>
              </a:rPr>
              <a:t>- Đạo/thừa tuyên (Thừa ti (hành chính), Đô ti (quân đội), Hiến ti (luật pháp)).</a:t>
            </a:r>
          </a:p>
          <a:p>
            <a:pPr algn="just">
              <a:defRPr/>
            </a:pPr>
            <a:r>
              <a:rPr lang="en-US" sz="2000">
                <a:latin typeface="Times New Roman" pitchFamily="18" charset="0"/>
                <a:cs typeface="Times New Roman" pitchFamily="18" charset="0"/>
              </a:rPr>
              <a:t>- Phủ (Tri phủ).</a:t>
            </a:r>
          </a:p>
          <a:p>
            <a:pPr algn="just">
              <a:defRPr/>
            </a:pPr>
            <a:r>
              <a:rPr lang="en-US" sz="2000">
                <a:latin typeface="Times New Roman" pitchFamily="18" charset="0"/>
                <a:cs typeface="Times New Roman" pitchFamily="18" charset="0"/>
              </a:rPr>
              <a:t>- Huyện/ châu (Tri huyện/tri châu).</a:t>
            </a:r>
          </a:p>
          <a:p>
            <a:pPr algn="just">
              <a:defRPr/>
            </a:pPr>
            <a:r>
              <a:rPr lang="en-US" sz="2000">
                <a:latin typeface="Times New Roman" pitchFamily="18" charset="0"/>
                <a:cs typeface="Times New Roman" pitchFamily="18" charset="0"/>
              </a:rPr>
              <a:t>- Xã/sách/động (xã trưởng)</a:t>
            </a:r>
          </a:p>
        </p:txBody>
      </p:sp>
      <p:cxnSp>
        <p:nvCxnSpPr>
          <p:cNvPr id="23" name="Straight Arrow Connector 22"/>
          <p:cNvCxnSpPr/>
          <p:nvPr/>
        </p:nvCxnSpPr>
        <p:spPr>
          <a:xfrm>
            <a:off x="3260725" y="3093027"/>
            <a:ext cx="0" cy="45734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4" name="Straight Arrow Connector 23"/>
          <p:cNvCxnSpPr/>
          <p:nvPr/>
        </p:nvCxnSpPr>
        <p:spPr>
          <a:xfrm>
            <a:off x="3260725" y="1676400"/>
            <a:ext cx="0" cy="45734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7" name="Right Brace 26"/>
          <p:cNvSpPr/>
          <p:nvPr/>
        </p:nvSpPr>
        <p:spPr>
          <a:xfrm>
            <a:off x="6213894" y="1028700"/>
            <a:ext cx="491706" cy="914690"/>
          </a:xfrm>
          <a:prstGeom prst="rightBrace">
            <a:avLst/>
          </a:prstGeom>
        </p:spPr>
        <p:style>
          <a:lnRef idx="1">
            <a:schemeClr val="accent6"/>
          </a:lnRef>
          <a:fillRef idx="0">
            <a:schemeClr val="accent6"/>
          </a:fillRef>
          <a:effectRef idx="0">
            <a:schemeClr val="accent6"/>
          </a:effectRef>
          <a:fontRef idx="minor">
            <a:schemeClr val="tx1"/>
          </a:fontRef>
        </p:style>
        <p:txBody>
          <a:bodyPr anchor="ctr"/>
          <a:lstStyle/>
          <a:p>
            <a:pPr algn="ctr">
              <a:defRPr/>
            </a:pPr>
            <a:endParaRPr lang="en-US" sz="2000">
              <a:latin typeface="Times New Roman" pitchFamily="18" charset="0"/>
              <a:cs typeface="Times New Roman" pitchFamily="18" charset="0"/>
            </a:endParaRPr>
          </a:p>
        </p:txBody>
      </p:sp>
      <p:sp>
        <p:nvSpPr>
          <p:cNvPr id="29" name="Rounded Rectangle 28"/>
          <p:cNvSpPr/>
          <p:nvPr/>
        </p:nvSpPr>
        <p:spPr>
          <a:xfrm>
            <a:off x="6584830" y="1028700"/>
            <a:ext cx="1720970" cy="91469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2000">
                <a:latin typeface="Times New Roman" pitchFamily="18" charset="0"/>
                <a:cs typeface="Times New Roman" pitchFamily="18" charset="0"/>
              </a:rPr>
              <a:t>TRUNG ƯƠNG</a:t>
            </a:r>
          </a:p>
        </p:txBody>
      </p:sp>
      <p:sp>
        <p:nvSpPr>
          <p:cNvPr id="30" name="Right Brace 29"/>
          <p:cNvSpPr/>
          <p:nvPr/>
        </p:nvSpPr>
        <p:spPr>
          <a:xfrm>
            <a:off x="6377796" y="3563937"/>
            <a:ext cx="327804" cy="1931589"/>
          </a:xfrm>
          <a:prstGeom prst="rightBrace">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sz="2000" b="1">
              <a:latin typeface="Times New Roman" pitchFamily="18" charset="0"/>
              <a:cs typeface="Times New Roman" pitchFamily="18" charset="0"/>
            </a:endParaRPr>
          </a:p>
        </p:txBody>
      </p:sp>
      <p:sp>
        <p:nvSpPr>
          <p:cNvPr id="31" name="Rounded Rectangle 30"/>
          <p:cNvSpPr/>
          <p:nvPr/>
        </p:nvSpPr>
        <p:spPr>
          <a:xfrm>
            <a:off x="6748732" y="3962400"/>
            <a:ext cx="1557068" cy="91469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2000">
                <a:latin typeface="Times New Roman" pitchFamily="18" charset="0"/>
                <a:cs typeface="Times New Roman" pitchFamily="18" charset="0"/>
              </a:rPr>
              <a:t>ĐỊA PHƯƠNG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371600" y="0"/>
            <a:ext cx="6934200" cy="400110"/>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000">
                <a:latin typeface="Times New Roman" pitchFamily="18" charset="0"/>
                <a:cs typeface="Times New Roman" pitchFamily="18" charset="0"/>
              </a:rPr>
              <a:t>ĐẠI VIỆT THỊNH TRỊ THỜI LÊ THÁNH TÔNG</a:t>
            </a: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3338513" cy="2362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1562100"/>
            <a:ext cx="33528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67640" y="3733800"/>
            <a:ext cx="2819400" cy="4572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a:t>Sản phẩm thủ công nghiệp</a:t>
            </a:r>
          </a:p>
        </p:txBody>
      </p:sp>
      <p:sp>
        <p:nvSpPr>
          <p:cNvPr id="6" name="Rounded Rectangle 5"/>
          <p:cNvSpPr/>
          <p:nvPr/>
        </p:nvSpPr>
        <p:spPr>
          <a:xfrm>
            <a:off x="141288" y="6400800"/>
            <a:ext cx="3086100" cy="4572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a:t>Kinh tế phát triển</a:t>
            </a:r>
          </a:p>
        </p:txBody>
      </p:sp>
      <p:pic>
        <p:nvPicPr>
          <p:cNvPr id="60423" name="Picture 2" descr="C:\Users\Administrator\Pictures\images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981200"/>
            <a:ext cx="5319713" cy="441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4927600" y="6400800"/>
            <a:ext cx="3086100" cy="4572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a:t>Quân đội mạnh.</a:t>
            </a:r>
          </a:p>
        </p:txBody>
      </p:sp>
      <p:sp>
        <p:nvSpPr>
          <p:cNvPr id="3" name="Rectangle 2"/>
          <p:cNvSpPr/>
          <p:nvPr/>
        </p:nvSpPr>
        <p:spPr>
          <a:xfrm>
            <a:off x="-1" y="533400"/>
            <a:ext cx="9129713" cy="954107"/>
          </a:xfrm>
          <a:prstGeom prst="rect">
            <a:avLst/>
          </a:prstGeom>
        </p:spPr>
        <p:txBody>
          <a:bodyPr wrap="square">
            <a:spAutoFit/>
          </a:bodyPr>
          <a:lstStyle/>
          <a:p>
            <a:pPr algn="just"/>
            <a:r>
              <a:rPr lang="en-US" sz="2800">
                <a:solidFill>
                  <a:schemeClr val="bg2">
                    <a:lumMod val="50000"/>
                  </a:schemeClr>
                </a:solidFill>
                <a:latin typeface="Times New Roman" pitchFamily="18" charset="0"/>
                <a:cs typeface="Times New Roman" pitchFamily="18" charset="0"/>
              </a:rPr>
              <a:t>+ Chính sách ruộng đất góp phần phát triển nông nghiệp.</a:t>
            </a:r>
          </a:p>
          <a:p>
            <a:pPr algn="just"/>
            <a:r>
              <a:rPr lang="en-US" sz="2800">
                <a:solidFill>
                  <a:schemeClr val="bg2">
                    <a:lumMod val="50000"/>
                  </a:schemeClr>
                </a:solidFill>
                <a:latin typeface="Times New Roman" pitchFamily="18" charset="0"/>
                <a:cs typeface="Times New Roman" pitchFamily="18" charset="0"/>
              </a:rPr>
              <a:t>+ Chính sách giáo dục, khoa cử tạo ra đội ngũ quan lại có tài.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60420"/>
                                        </p:tgtEl>
                                        <p:attrNameLst>
                                          <p:attrName>style.visibility</p:attrName>
                                        </p:attrNameLst>
                                      </p:cBhvr>
                                      <p:to>
                                        <p:strVal val="visible"/>
                                      </p:to>
                                    </p:set>
                                    <p:animEffect transition="in" filter="circle(in)">
                                      <p:cBhvr>
                                        <p:cTn id="15" dur="500"/>
                                        <p:tgtEl>
                                          <p:spTgt spid="6042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5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500"/>
                                        <p:tgtEl>
                                          <p:spTgt spid="6"/>
                                        </p:tgtEl>
                                      </p:cBhvr>
                                    </p:animEffect>
                                  </p:childTnLst>
                                </p:cTn>
                              </p:par>
                              <p:par>
                                <p:cTn id="22" presetID="6" presetClass="entr" presetSubtype="16" fill="hold" nodeType="withEffect">
                                  <p:stCondLst>
                                    <p:cond delay="0"/>
                                  </p:stCondLst>
                                  <p:childTnLst>
                                    <p:set>
                                      <p:cBhvr>
                                        <p:cTn id="23" dur="1" fill="hold">
                                          <p:stCondLst>
                                            <p:cond delay="0"/>
                                          </p:stCondLst>
                                        </p:cTn>
                                        <p:tgtEl>
                                          <p:spTgt spid="60423"/>
                                        </p:tgtEl>
                                        <p:attrNameLst>
                                          <p:attrName>style.visibility</p:attrName>
                                        </p:attrNameLst>
                                      </p:cBhvr>
                                      <p:to>
                                        <p:strVal val="visible"/>
                                      </p:to>
                                    </p:set>
                                    <p:animEffect transition="in" filter="circle(in)">
                                      <p:cBhvr>
                                        <p:cTn id="24" dur="500"/>
                                        <p:tgtEl>
                                          <p:spTgt spid="60423"/>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icture0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685800"/>
            <a:ext cx="4495800" cy="57654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2"/>
          <p:cNvSpPr txBox="1">
            <a:spLocks noChangeArrowheads="1"/>
          </p:cNvSpPr>
          <p:nvPr/>
        </p:nvSpPr>
        <p:spPr bwMode="auto">
          <a:xfrm>
            <a:off x="5181600" y="6488112"/>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i="1">
                <a:latin typeface="Times New Roman" pitchFamily="18" charset="0"/>
                <a:cs typeface="Times New Roman" pitchFamily="18" charset="0"/>
              </a:rPr>
              <a:t>Ngô Sĩ Liên (1400-1498)</a:t>
            </a:r>
          </a:p>
        </p:txBody>
      </p:sp>
      <p:pic>
        <p:nvPicPr>
          <p:cNvPr id="4" name="Picture 6" descr="053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85800"/>
            <a:ext cx="4502150" cy="5739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1445" name="TextBox 4"/>
          <p:cNvSpPr txBox="1">
            <a:spLocks noChangeArrowheads="1"/>
          </p:cNvSpPr>
          <p:nvPr/>
        </p:nvSpPr>
        <p:spPr bwMode="auto">
          <a:xfrm>
            <a:off x="381000" y="6488112"/>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i="1">
                <a:latin typeface="Times New Roman" pitchFamily="18" charset="0"/>
                <a:cs typeface="Times New Roman" pitchFamily="18" charset="0"/>
              </a:rPr>
              <a:t>Lương Thế Vinh (1442-1497)</a:t>
            </a:r>
          </a:p>
        </p:txBody>
      </p:sp>
      <p:sp>
        <p:nvSpPr>
          <p:cNvPr id="6" name="Rounded Rectangle 5"/>
          <p:cNvSpPr/>
          <p:nvPr/>
        </p:nvSpPr>
        <p:spPr>
          <a:xfrm>
            <a:off x="0" y="0"/>
            <a:ext cx="9144000" cy="4572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400">
                <a:latin typeface="Times New Roman" pitchFamily="18" charset="0"/>
                <a:cs typeface="Times New Roman" pitchFamily="18" charset="0"/>
              </a:rPr>
              <a:t>Giáo dục đào tạo nhiều nhân tài cho đất nước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nodeType="afterGroup">
                            <p:stCondLst>
                              <p:cond delay="1000"/>
                            </p:stCondLst>
                            <p:childTnLst>
                              <p:par>
                                <p:cTn id="12" presetID="50" presetClass="entr" presetSubtype="0" decel="10000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2"/>
          <p:cNvSpPr>
            <a:spLocks noChangeArrowheads="1"/>
          </p:cNvSpPr>
          <p:nvPr/>
        </p:nvSpPr>
        <p:spPr bwMode="gray">
          <a:xfrm>
            <a:off x="304802" y="990600"/>
            <a:ext cx="3027841" cy="4267200"/>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rgbClr val="33CCCC">
                  <a:gamma/>
                  <a:shade val="66667"/>
                  <a:invGamma/>
                  <a:alpha val="12000"/>
                </a:srgbClr>
              </a:gs>
              <a:gs pos="50000">
                <a:srgbClr val="33CCCC"/>
              </a:gs>
              <a:gs pos="100000">
                <a:srgbClr val="33CCCC">
                  <a:gamma/>
                  <a:shade val="66667"/>
                  <a:invGamma/>
                  <a:alpha val="12000"/>
                </a:srgbClr>
              </a:gs>
            </a:gsLst>
            <a:lin ang="0" scaled="1"/>
          </a:gradFill>
          <a:ln w="9525">
            <a:noFill/>
            <a:round/>
            <a:headEnd/>
            <a:tailEnd/>
          </a:ln>
          <a:effectLst/>
        </p:spPr>
        <p:txBody>
          <a:bodyPr wrap="none" anchor="ctr"/>
          <a:lstStyle/>
          <a:p>
            <a:pPr>
              <a:defRPr/>
            </a:pPr>
            <a:endParaRPr lang="en-US"/>
          </a:p>
        </p:txBody>
      </p:sp>
      <p:sp>
        <p:nvSpPr>
          <p:cNvPr id="4" name="AutoShape 13"/>
          <p:cNvSpPr>
            <a:spLocks noChangeArrowheads="1"/>
          </p:cNvSpPr>
          <p:nvPr/>
        </p:nvSpPr>
        <p:spPr bwMode="gray">
          <a:xfrm>
            <a:off x="4038600" y="685800"/>
            <a:ext cx="4953000" cy="1878013"/>
          </a:xfrm>
          <a:prstGeom prst="roundRect">
            <a:avLst>
              <a:gd name="adj" fmla="val 50000"/>
            </a:avLst>
          </a:prstGeom>
          <a:solidFill>
            <a:schemeClr val="accent5">
              <a:lumMod val="20000"/>
              <a:lumOff val="80000"/>
            </a:schemeClr>
          </a:solidFill>
          <a:ln w="38100" algn="ctr">
            <a:solidFill>
              <a:srgbClr val="808080"/>
            </a:solidFill>
            <a:round/>
            <a:headEnd/>
            <a:tailEnd/>
          </a:ln>
        </p:spPr>
        <p:txBody>
          <a:bodyPr wrap="none" anchor="ctr"/>
          <a:lstStyle/>
          <a:p>
            <a:endParaRPr lang="en-US" sz="2400"/>
          </a:p>
        </p:txBody>
      </p:sp>
      <p:sp>
        <p:nvSpPr>
          <p:cNvPr id="5" name="AutoShape 16"/>
          <p:cNvSpPr>
            <a:spLocks noChangeArrowheads="1"/>
          </p:cNvSpPr>
          <p:nvPr/>
        </p:nvSpPr>
        <p:spPr bwMode="gray">
          <a:xfrm>
            <a:off x="4070350" y="3373438"/>
            <a:ext cx="4921250" cy="1884362"/>
          </a:xfrm>
          <a:prstGeom prst="roundRect">
            <a:avLst>
              <a:gd name="adj" fmla="val 50000"/>
            </a:avLst>
          </a:prstGeom>
          <a:solidFill>
            <a:schemeClr val="accent5">
              <a:lumMod val="40000"/>
              <a:lumOff val="60000"/>
            </a:schemeClr>
          </a:solidFill>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n-US" sz="2400" b="1">
              <a:solidFill>
                <a:srgbClr val="000000"/>
              </a:solidFill>
              <a:cs typeface="Times New Roman" pitchFamily="18" charset="0"/>
            </a:endParaRPr>
          </a:p>
        </p:txBody>
      </p:sp>
      <p:sp>
        <p:nvSpPr>
          <p:cNvPr id="6" name="Text Box 18"/>
          <p:cNvSpPr txBox="1">
            <a:spLocks noChangeArrowheads="1"/>
          </p:cNvSpPr>
          <p:nvPr/>
        </p:nvSpPr>
        <p:spPr bwMode="gray">
          <a:xfrm>
            <a:off x="838200" y="2747962"/>
            <a:ext cx="1997075" cy="1138238"/>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ctr">
              <a:defRPr/>
            </a:pPr>
            <a:r>
              <a:rPr lang="en-US" sz="3600" b="1">
                <a:solidFill>
                  <a:srgbClr val="FF0000"/>
                </a:solidFill>
                <a:effectLst>
                  <a:outerShdw blurRad="38100" dist="38100" dir="2700000" algn="tl">
                    <a:srgbClr val="C0C0C0"/>
                  </a:outerShdw>
                </a:effectLst>
                <a:cs typeface="Times New Roman" pitchFamily="18" charset="0"/>
              </a:rPr>
              <a:t>Ý NGHĨA</a:t>
            </a:r>
            <a:endParaRPr lang="en-US" sz="3600" b="1" dirty="0">
              <a:solidFill>
                <a:srgbClr val="FF0000"/>
              </a:solidFill>
              <a:effectLst>
                <a:outerShdw blurRad="38100" dist="38100" dir="2700000" algn="tl">
                  <a:srgbClr val="C0C0C0"/>
                </a:outerShdw>
              </a:effectLst>
              <a:cs typeface="Times New Roman" pitchFamily="18" charset="0"/>
            </a:endParaRPr>
          </a:p>
          <a:p>
            <a:pPr>
              <a:defRPr/>
            </a:pPr>
            <a:endParaRPr lang="en-US" sz="3200" b="1" dirty="0">
              <a:solidFill>
                <a:srgbClr val="FFFFFF"/>
              </a:solidFill>
              <a:effectLst>
                <a:outerShdw blurRad="38100" dist="38100" dir="2700000" algn="tl">
                  <a:srgbClr val="C0C0C0"/>
                </a:outerShdw>
              </a:effectLst>
              <a:cs typeface="Times New Roman" pitchFamily="18" charset="0"/>
            </a:endParaRPr>
          </a:p>
        </p:txBody>
      </p:sp>
      <p:sp>
        <p:nvSpPr>
          <p:cNvPr id="3" name="Rectangle 2"/>
          <p:cNvSpPr/>
          <p:nvPr/>
        </p:nvSpPr>
        <p:spPr>
          <a:xfrm>
            <a:off x="4244975" y="1301640"/>
            <a:ext cx="4572000" cy="830997"/>
          </a:xfrm>
          <a:prstGeom prst="rect">
            <a:avLst/>
          </a:prstGeom>
        </p:spPr>
        <p:txBody>
          <a:bodyPr>
            <a:spAutoFit/>
          </a:bodyPr>
          <a:lstStyle/>
          <a:p>
            <a:pPr algn="just"/>
            <a:r>
              <a:rPr lang="en-US" sz="2400">
                <a:latin typeface="Times New Roman" pitchFamily="18" charset="0"/>
                <a:cs typeface="Times New Roman" pitchFamily="18" charset="0"/>
              </a:rPr>
              <a:t>+ Làm chuyển biến toàn bộ các hoạt động của quốc gia.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62200" y="685800"/>
            <a:ext cx="4495800" cy="1417320"/>
          </a:xfrm>
          <a:prstGeom prst="roundRect">
            <a:avLst/>
          </a:prstGeom>
          <a:solidFill>
            <a:schemeClr val="accent5">
              <a:lumMod val="20000"/>
              <a:lumOff val="80000"/>
            </a:schemeClr>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800" b="1">
                <a:solidFill>
                  <a:schemeClr val="tx1"/>
                </a:solidFill>
                <a:latin typeface="Times New Roman" pitchFamily="18" charset="0"/>
                <a:cs typeface="Times New Roman" pitchFamily="18" charset="0"/>
              </a:rPr>
              <a:t>Mô hình nhà nước quân chủ quan liêu</a:t>
            </a:r>
          </a:p>
        </p:txBody>
      </p:sp>
      <p:sp>
        <p:nvSpPr>
          <p:cNvPr id="3" name="Rounded Rectangle 2"/>
          <p:cNvSpPr/>
          <p:nvPr/>
        </p:nvSpPr>
        <p:spPr>
          <a:xfrm>
            <a:off x="-13855" y="3048000"/>
            <a:ext cx="2452255" cy="2362200"/>
          </a:xfrm>
          <a:prstGeom prst="roundRect">
            <a:avLst/>
          </a:prstGeom>
          <a:solidFill>
            <a:schemeClr val="accent3">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2800">
                <a:solidFill>
                  <a:schemeClr val="tx1"/>
                </a:solidFill>
                <a:latin typeface="Times New Roman" pitchFamily="18" charset="0"/>
                <a:cs typeface="Times New Roman" pitchFamily="18" charset="0"/>
              </a:rPr>
              <a:t>Vua nắm giữ quyền lực tối cao</a:t>
            </a:r>
          </a:p>
        </p:txBody>
      </p:sp>
      <p:sp>
        <p:nvSpPr>
          <p:cNvPr id="4" name="Rounded Rectangle 3"/>
          <p:cNvSpPr/>
          <p:nvPr/>
        </p:nvSpPr>
        <p:spPr>
          <a:xfrm>
            <a:off x="3000895" y="3048000"/>
            <a:ext cx="2942705" cy="2362200"/>
          </a:xfrm>
          <a:prstGeom prst="roundRect">
            <a:avLst/>
          </a:prstGeom>
          <a:solidFill>
            <a:schemeClr val="accent2">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2800">
                <a:solidFill>
                  <a:schemeClr val="tx1"/>
                </a:solidFill>
                <a:latin typeface="Times New Roman" pitchFamily="18" charset="0"/>
                <a:cs typeface="Times New Roman" pitchFamily="18" charset="0"/>
              </a:rPr>
              <a:t>Nhà nước thống nhất, quyền lực tập trung vào chính quyền trung ương</a:t>
            </a:r>
          </a:p>
        </p:txBody>
      </p:sp>
      <p:sp>
        <p:nvSpPr>
          <p:cNvPr id="5" name="Rounded Rectangle 4"/>
          <p:cNvSpPr/>
          <p:nvPr/>
        </p:nvSpPr>
        <p:spPr>
          <a:xfrm>
            <a:off x="6452062" y="3159125"/>
            <a:ext cx="2615738" cy="2362200"/>
          </a:xfrm>
          <a:prstGeom prst="roundRect">
            <a:avLst/>
          </a:prstGeom>
          <a:solidFill>
            <a:schemeClr val="accent3">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2800">
                <a:solidFill>
                  <a:schemeClr val="tx1"/>
                </a:solidFill>
                <a:latin typeface="Times New Roman" pitchFamily="18" charset="0"/>
                <a:cs typeface="Times New Roman" pitchFamily="18" charset="0"/>
              </a:rPr>
              <a:t>Lập thêm nhiều cơ quan trung ương, cơ quan chuyên môn</a:t>
            </a:r>
          </a:p>
        </p:txBody>
      </p:sp>
      <p:cxnSp>
        <p:nvCxnSpPr>
          <p:cNvPr id="8" name="Straight Arrow Connector 7"/>
          <p:cNvCxnSpPr/>
          <p:nvPr/>
        </p:nvCxnSpPr>
        <p:spPr>
          <a:xfrm>
            <a:off x="4610100" y="2103120"/>
            <a:ext cx="0" cy="9448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136072" y="2103120"/>
            <a:ext cx="3474028" cy="9448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 idx="2"/>
          </p:cNvCxnSpPr>
          <p:nvPr/>
        </p:nvCxnSpPr>
        <p:spPr>
          <a:xfrm>
            <a:off x="4610100" y="2103120"/>
            <a:ext cx="3314700" cy="10560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75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75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2"/>
          <p:cNvSpPr>
            <a:spLocks noChangeArrowheads="1"/>
          </p:cNvSpPr>
          <p:nvPr/>
        </p:nvSpPr>
        <p:spPr bwMode="gray">
          <a:xfrm>
            <a:off x="304802" y="990600"/>
            <a:ext cx="3027841" cy="4267200"/>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rgbClr val="33CCCC">
                  <a:gamma/>
                  <a:shade val="66667"/>
                  <a:invGamma/>
                  <a:alpha val="12000"/>
                </a:srgbClr>
              </a:gs>
              <a:gs pos="50000">
                <a:srgbClr val="33CCCC"/>
              </a:gs>
              <a:gs pos="100000">
                <a:srgbClr val="33CCCC">
                  <a:gamma/>
                  <a:shade val="66667"/>
                  <a:invGamma/>
                  <a:alpha val="12000"/>
                </a:srgbClr>
              </a:gs>
            </a:gsLst>
            <a:lin ang="0" scaled="1"/>
          </a:gradFill>
          <a:ln w="9525">
            <a:noFill/>
            <a:round/>
            <a:headEnd/>
            <a:tailEnd/>
          </a:ln>
          <a:effectLst/>
        </p:spPr>
        <p:txBody>
          <a:bodyPr wrap="none" anchor="ctr"/>
          <a:lstStyle/>
          <a:p>
            <a:pPr>
              <a:defRPr/>
            </a:pPr>
            <a:endParaRPr lang="en-US"/>
          </a:p>
        </p:txBody>
      </p:sp>
      <p:sp>
        <p:nvSpPr>
          <p:cNvPr id="4" name="AutoShape 13"/>
          <p:cNvSpPr>
            <a:spLocks noChangeArrowheads="1"/>
          </p:cNvSpPr>
          <p:nvPr/>
        </p:nvSpPr>
        <p:spPr bwMode="gray">
          <a:xfrm>
            <a:off x="4038600" y="228600"/>
            <a:ext cx="4953000" cy="1878013"/>
          </a:xfrm>
          <a:prstGeom prst="roundRect">
            <a:avLst>
              <a:gd name="adj" fmla="val 50000"/>
            </a:avLst>
          </a:prstGeom>
          <a:solidFill>
            <a:schemeClr val="accent5">
              <a:lumMod val="20000"/>
              <a:lumOff val="80000"/>
            </a:schemeClr>
          </a:solidFill>
          <a:ln w="38100" algn="ctr">
            <a:solidFill>
              <a:srgbClr val="808080"/>
            </a:solidFill>
            <a:round/>
            <a:headEnd/>
            <a:tailEnd/>
          </a:ln>
        </p:spPr>
        <p:txBody>
          <a:bodyPr wrap="none" anchor="ctr"/>
          <a:lstStyle/>
          <a:p>
            <a:r>
              <a:rPr lang="en-US" sz="2800">
                <a:latin typeface="Times New Roman" pitchFamily="18" charset="0"/>
                <a:cs typeface="Times New Roman" pitchFamily="18" charset="0"/>
              </a:rPr>
              <a:t>+ Mô hình quân chủ quan liêu </a:t>
            </a:r>
          </a:p>
          <a:p>
            <a:r>
              <a:rPr lang="en-US" sz="2800">
                <a:latin typeface="Times New Roman" pitchFamily="18" charset="0"/>
                <a:cs typeface="Times New Roman" pitchFamily="18" charset="0"/>
              </a:rPr>
              <a:t>chuyên chế đạt đến đỉnh cao.</a:t>
            </a:r>
          </a:p>
        </p:txBody>
      </p:sp>
      <p:sp>
        <p:nvSpPr>
          <p:cNvPr id="6" name="Text Box 18"/>
          <p:cNvSpPr txBox="1">
            <a:spLocks noChangeArrowheads="1"/>
          </p:cNvSpPr>
          <p:nvPr/>
        </p:nvSpPr>
        <p:spPr bwMode="gray">
          <a:xfrm>
            <a:off x="914400" y="2824163"/>
            <a:ext cx="1997075" cy="1138237"/>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ctr">
              <a:defRPr/>
            </a:pPr>
            <a:r>
              <a:rPr lang="en-US" sz="3600" b="1">
                <a:solidFill>
                  <a:srgbClr val="FF0000"/>
                </a:solidFill>
                <a:effectLst>
                  <a:outerShdw blurRad="38100" dist="38100" dir="2700000" algn="tl">
                    <a:srgbClr val="C0C0C0"/>
                  </a:outerShdw>
                </a:effectLst>
                <a:cs typeface="Times New Roman" pitchFamily="18" charset="0"/>
              </a:rPr>
              <a:t>Ý NGHĨA</a:t>
            </a:r>
            <a:endParaRPr lang="en-US" sz="3600" b="1" dirty="0">
              <a:solidFill>
                <a:srgbClr val="FF0000"/>
              </a:solidFill>
              <a:effectLst>
                <a:outerShdw blurRad="38100" dist="38100" dir="2700000" algn="tl">
                  <a:srgbClr val="C0C0C0"/>
                </a:outerShdw>
              </a:effectLst>
              <a:cs typeface="Times New Roman" pitchFamily="18" charset="0"/>
            </a:endParaRPr>
          </a:p>
          <a:p>
            <a:pPr>
              <a:defRPr/>
            </a:pPr>
            <a:endParaRPr lang="en-US" sz="3200" b="1" dirty="0">
              <a:solidFill>
                <a:srgbClr val="FFFFFF"/>
              </a:solidFill>
              <a:effectLst>
                <a:outerShdw blurRad="38100" dist="38100" dir="2700000" algn="tl">
                  <a:srgbClr val="C0C0C0"/>
                </a:outerShdw>
              </a:effectLst>
              <a:cs typeface="Times New Roman" pitchFamily="18" charset="0"/>
            </a:endParaRPr>
          </a:p>
        </p:txBody>
      </p:sp>
      <p:sp>
        <p:nvSpPr>
          <p:cNvPr id="7" name="AutoShape 16"/>
          <p:cNvSpPr>
            <a:spLocks noChangeArrowheads="1"/>
          </p:cNvSpPr>
          <p:nvPr/>
        </p:nvSpPr>
        <p:spPr bwMode="gray">
          <a:xfrm>
            <a:off x="4419600" y="3995328"/>
            <a:ext cx="4921250" cy="1884362"/>
          </a:xfrm>
          <a:prstGeom prst="roundRect">
            <a:avLst>
              <a:gd name="adj" fmla="val 50000"/>
            </a:avLst>
          </a:prstGeom>
          <a:solidFill>
            <a:schemeClr val="accent5">
              <a:lumMod val="60000"/>
              <a:lumOff val="40000"/>
            </a:schemeClr>
          </a:solidFill>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n-US" sz="2400" b="1">
              <a:solidFill>
                <a:srgbClr val="000000"/>
              </a:solidFill>
              <a:cs typeface="Times New Roman" pitchFamily="18" charset="0"/>
            </a:endParaRPr>
          </a:p>
        </p:txBody>
      </p:sp>
      <p:cxnSp>
        <p:nvCxnSpPr>
          <p:cNvPr id="9" name="Straight Arrow Connector 8"/>
          <p:cNvCxnSpPr>
            <a:stCxn id="2" idx="6"/>
          </p:cNvCxnSpPr>
          <p:nvPr/>
        </p:nvCxnSpPr>
        <p:spPr>
          <a:xfrm flipV="1">
            <a:off x="3332643" y="1371600"/>
            <a:ext cx="705957"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343244" y="3148781"/>
            <a:ext cx="1076356" cy="21090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601497" y="4343400"/>
            <a:ext cx="4572000" cy="1384995"/>
          </a:xfrm>
          <a:prstGeom prst="rect">
            <a:avLst/>
          </a:prstGeom>
        </p:spPr>
        <p:txBody>
          <a:bodyPr>
            <a:spAutoFit/>
          </a:bodyPr>
          <a:lstStyle/>
          <a:p>
            <a:pPr algn="just"/>
            <a:r>
              <a:rPr lang="en-US" sz="2800">
                <a:latin typeface="Times New Roman" pitchFamily="18" charset="0"/>
                <a:cs typeface="Times New Roman" pitchFamily="18" charset="0"/>
              </a:rPr>
              <a:t>+ Tạo cơ sở cho triều Lê sơ phát triển vững mạnh, đất nước hưng thịnh.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p:cNvGrpSpPr>
            <a:grpSpLocks/>
          </p:cNvGrpSpPr>
          <p:nvPr/>
        </p:nvGrpSpPr>
        <p:grpSpPr bwMode="auto">
          <a:xfrm>
            <a:off x="-138113" y="4265613"/>
            <a:ext cx="3816351" cy="1635125"/>
            <a:chOff x="-1" y="-1"/>
            <a:chExt cx="2275565" cy="2179667"/>
          </a:xfrm>
        </p:grpSpPr>
        <p:sp>
          <p:nvSpPr>
            <p:cNvPr id="3" name="Triangle"/>
            <p:cNvSpPr/>
            <p:nvPr/>
          </p:nvSpPr>
          <p:spPr>
            <a:xfrm>
              <a:off x="808374" y="-1"/>
              <a:ext cx="328461" cy="6221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 name="Triangle"/>
            <p:cNvSpPr/>
            <p:nvPr/>
          </p:nvSpPr>
          <p:spPr>
            <a:xfrm>
              <a:off x="950360" y="6347"/>
              <a:ext cx="184582" cy="620042"/>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5" name="Triangle"/>
            <p:cNvSpPr/>
            <p:nvPr/>
          </p:nvSpPr>
          <p:spPr>
            <a:xfrm>
              <a:off x="1098972" y="2115"/>
              <a:ext cx="205407" cy="620042"/>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6" name="Triangle"/>
            <p:cNvSpPr/>
            <p:nvPr/>
          </p:nvSpPr>
          <p:spPr>
            <a:xfrm>
              <a:off x="1136835" y="4231"/>
              <a:ext cx="228125" cy="5861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7" name="Triangle"/>
            <p:cNvSpPr/>
            <p:nvPr/>
          </p:nvSpPr>
          <p:spPr>
            <a:xfrm>
              <a:off x="1134942" y="2115"/>
              <a:ext cx="301957" cy="588298"/>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8" name="Shape"/>
            <p:cNvSpPr/>
            <p:nvPr/>
          </p:nvSpPr>
          <p:spPr>
            <a:xfrm>
              <a:off x="-1" y="577716"/>
              <a:ext cx="952254" cy="1599833"/>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9" name="Shape"/>
            <p:cNvSpPr/>
            <p:nvPr/>
          </p:nvSpPr>
          <p:spPr>
            <a:xfrm>
              <a:off x="417439" y="575600"/>
              <a:ext cx="681533" cy="1604066"/>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66B7"/>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10" name="Shape"/>
            <p:cNvSpPr/>
            <p:nvPr/>
          </p:nvSpPr>
          <p:spPr>
            <a:xfrm>
              <a:off x="996742" y="579833"/>
              <a:ext cx="785657" cy="1599833"/>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11" name="Shape"/>
            <p:cNvSpPr/>
            <p:nvPr/>
          </p:nvSpPr>
          <p:spPr>
            <a:xfrm>
              <a:off x="1301539" y="579833"/>
              <a:ext cx="639884" cy="1599833"/>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12" name="Shape"/>
            <p:cNvSpPr/>
            <p:nvPr/>
          </p:nvSpPr>
          <p:spPr>
            <a:xfrm>
              <a:off x="1359280" y="571368"/>
              <a:ext cx="916284" cy="1606181"/>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grpSp>
      <p:grpSp>
        <p:nvGrpSpPr>
          <p:cNvPr id="65539" name="Group"/>
          <p:cNvGrpSpPr>
            <a:grpSpLocks/>
          </p:cNvGrpSpPr>
          <p:nvPr/>
        </p:nvGrpSpPr>
        <p:grpSpPr bwMode="auto">
          <a:xfrm>
            <a:off x="158750" y="712788"/>
            <a:ext cx="3094038" cy="3589337"/>
            <a:chOff x="-2" y="-2"/>
            <a:chExt cx="713553" cy="1294669"/>
          </a:xfrm>
        </p:grpSpPr>
        <p:grpSp>
          <p:nvGrpSpPr>
            <p:cNvPr id="65542" name="Group"/>
            <p:cNvGrpSpPr>
              <a:grpSpLocks/>
            </p:cNvGrpSpPr>
            <p:nvPr/>
          </p:nvGrpSpPr>
          <p:grpSpPr bwMode="auto">
            <a:xfrm>
              <a:off x="-3" y="-3"/>
              <a:ext cx="713554" cy="1020002"/>
              <a:chOff x="-1" y="-2"/>
              <a:chExt cx="713553" cy="1020001"/>
            </a:xfrm>
          </p:grpSpPr>
          <p:grpSp>
            <p:nvGrpSpPr>
              <p:cNvPr id="65547" name="Group"/>
              <p:cNvGrpSpPr>
                <a:grpSpLocks/>
              </p:cNvGrpSpPr>
              <p:nvPr/>
            </p:nvGrpSpPr>
            <p:grpSpPr bwMode="auto">
              <a:xfrm>
                <a:off x="30592" y="68777"/>
                <a:ext cx="682960" cy="301624"/>
                <a:chOff x="0" y="-1"/>
                <a:chExt cx="682959" cy="301623"/>
              </a:xfrm>
            </p:grpSpPr>
            <p:sp>
              <p:nvSpPr>
                <p:cNvPr id="23" name="Shape"/>
                <p:cNvSpPr/>
                <p:nvPr/>
              </p:nvSpPr>
              <p:spPr>
                <a:xfrm>
                  <a:off x="-937" y="1079"/>
                  <a:ext cx="408580" cy="230760"/>
                </a:xfrm>
                <a:custGeom>
                  <a:avLst/>
                  <a:gdLst/>
                  <a:ahLst/>
                  <a:cxnLst>
                    <a:cxn ang="0">
                      <a:pos x="wd2" y="hd2"/>
                    </a:cxn>
                    <a:cxn ang="5400000">
                      <a:pos x="wd2" y="hd2"/>
                    </a:cxn>
                    <a:cxn ang="10800000">
                      <a:pos x="wd2" y="hd2"/>
                    </a:cxn>
                    <a:cxn ang="16200000">
                      <a:pos x="wd2" y="hd2"/>
                    </a:cxn>
                  </a:cxnLst>
                  <a:rect l="0" t="0" r="r" b="b"/>
                  <a:pathLst>
                    <a:path w="21600" h="21600" extrusionOk="0">
                      <a:moveTo>
                        <a:pt x="310" y="0"/>
                      </a:moveTo>
                      <a:lnTo>
                        <a:pt x="21600" y="4070"/>
                      </a:lnTo>
                      <a:lnTo>
                        <a:pt x="20830" y="21600"/>
                      </a:lnTo>
                      <a:lnTo>
                        <a:pt x="0" y="17376"/>
                      </a:lnTo>
                      <a:lnTo>
                        <a:pt x="31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24" name="Triangle"/>
                <p:cNvSpPr/>
                <p:nvPr/>
              </p:nvSpPr>
              <p:spPr>
                <a:xfrm>
                  <a:off x="274379" y="47460"/>
                  <a:ext cx="133265" cy="400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869"/>
                      </a:lnTo>
                      <a:lnTo>
                        <a:pt x="21357" y="21600"/>
                      </a:lnTo>
                      <a:lnTo>
                        <a:pt x="2160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25" name="Shape"/>
                <p:cNvSpPr/>
                <p:nvPr/>
              </p:nvSpPr>
              <p:spPr>
                <a:xfrm>
                  <a:off x="276575" y="74945"/>
                  <a:ext cx="406384" cy="2267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 y="17499"/>
                      </a:lnTo>
                      <a:lnTo>
                        <a:pt x="21600" y="21600"/>
                      </a:lnTo>
                      <a:lnTo>
                        <a:pt x="15433" y="12626"/>
                      </a:lnTo>
                      <a:lnTo>
                        <a:pt x="21560" y="3332"/>
                      </a:lnTo>
                      <a:lnTo>
                        <a:pt x="0" y="0"/>
                      </a:lnTo>
                      <a:close/>
                    </a:path>
                  </a:pathLst>
                </a:custGeom>
                <a:gradFill flip="none" rotWithShape="1">
                  <a:gsLst>
                    <a:gs pos="1499">
                      <a:srgbClr val="FF110D"/>
                    </a:gs>
                    <a:gs pos="100000">
                      <a:srgbClr val="FF5B08"/>
                    </a:gs>
                    <a:gs pos="100000">
                      <a:srgbClr val="FFA503"/>
                    </a:gs>
                  </a:gsLst>
                  <a:lin ang="2089253" scaled="0"/>
                </a:gra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grpSp>
          <p:grpSp>
            <p:nvGrpSpPr>
              <p:cNvPr id="65548" name="Group"/>
              <p:cNvGrpSpPr>
                <a:grpSpLocks/>
              </p:cNvGrpSpPr>
              <p:nvPr/>
            </p:nvGrpSpPr>
            <p:grpSpPr bwMode="auto">
              <a:xfrm>
                <a:off x="-2" y="-3"/>
                <a:ext cx="62925" cy="1020003"/>
                <a:chOff x="0" y="0"/>
                <a:chExt cx="62923" cy="1020001"/>
              </a:xfrm>
            </p:grpSpPr>
            <p:sp>
              <p:nvSpPr>
                <p:cNvPr id="21" name="Circle"/>
                <p:cNvSpPr/>
                <p:nvPr/>
              </p:nvSpPr>
              <p:spPr>
                <a:xfrm>
                  <a:off x="2" y="2"/>
                  <a:ext cx="63701" cy="63559"/>
                </a:xfrm>
                <a:prstGeom prst="ellipse">
                  <a:avLst/>
                </a:prstGeom>
                <a:solidFill>
                  <a:srgbClr val="EA4869"/>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22" name="Rectangle"/>
                <p:cNvSpPr/>
                <p:nvPr/>
              </p:nvSpPr>
              <p:spPr>
                <a:xfrm>
                  <a:off x="23432" y="52682"/>
                  <a:ext cx="16841" cy="966561"/>
                </a:xfrm>
                <a:prstGeom prst="rect">
                  <a:avLst/>
                </a:prstGeom>
                <a:solidFill>
                  <a:srgbClr val="EA4869"/>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grpSp>
        </p:grpSp>
        <p:grpSp>
          <p:nvGrpSpPr>
            <p:cNvPr id="65543" name="Group"/>
            <p:cNvGrpSpPr>
              <a:grpSpLocks/>
            </p:cNvGrpSpPr>
            <p:nvPr/>
          </p:nvGrpSpPr>
          <p:grpSpPr bwMode="auto">
            <a:xfrm>
              <a:off x="621" y="402647"/>
              <a:ext cx="565600" cy="892020"/>
              <a:chOff x="-2" y="0"/>
              <a:chExt cx="565599" cy="892019"/>
            </a:xfrm>
          </p:grpSpPr>
          <p:sp>
            <p:nvSpPr>
              <p:cNvPr id="16" name="Oval"/>
              <p:cNvSpPr/>
              <p:nvPr/>
            </p:nvSpPr>
            <p:spPr>
              <a:xfrm>
                <a:off x="238812" y="-677"/>
                <a:ext cx="213809" cy="200985"/>
              </a:xfrm>
              <a:prstGeom prst="ellipse">
                <a:avLst/>
              </a:prstGeom>
              <a:solidFill>
                <a:srgbClr val="656465"/>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17" name="Shape"/>
              <p:cNvSpPr/>
              <p:nvPr/>
            </p:nvSpPr>
            <p:spPr>
              <a:xfrm>
                <a:off x="-625" y="216914"/>
                <a:ext cx="565643" cy="675105"/>
              </a:xfrm>
              <a:custGeom>
                <a:avLst/>
                <a:gdLst/>
                <a:ahLst/>
                <a:cxnLst>
                  <a:cxn ang="0">
                    <a:pos x="wd2" y="hd2"/>
                  </a:cxn>
                  <a:cxn ang="5400000">
                    <a:pos x="wd2" y="hd2"/>
                  </a:cxn>
                  <a:cxn ang="10800000">
                    <a:pos x="wd2" y="hd2"/>
                  </a:cxn>
                  <a:cxn ang="16200000">
                    <a:pos x="wd2" y="hd2"/>
                  </a:cxn>
                </a:cxnLst>
                <a:rect l="0" t="0" r="r" b="b"/>
                <a:pathLst>
                  <a:path w="21556" h="21600" extrusionOk="0">
                    <a:moveTo>
                      <a:pt x="1151" y="326"/>
                    </a:moveTo>
                    <a:lnTo>
                      <a:pt x="17672" y="0"/>
                    </a:lnTo>
                    <a:cubicBezTo>
                      <a:pt x="18111" y="192"/>
                      <a:pt x="18504" y="450"/>
                      <a:pt x="18832" y="761"/>
                    </a:cubicBezTo>
                    <a:cubicBezTo>
                      <a:pt x="19195" y="1105"/>
                      <a:pt x="19471" y="1508"/>
                      <a:pt x="19645" y="1944"/>
                    </a:cubicBezTo>
                    <a:lnTo>
                      <a:pt x="21556" y="7804"/>
                    </a:lnTo>
                    <a:cubicBezTo>
                      <a:pt x="21492" y="8225"/>
                      <a:pt x="21129" y="8571"/>
                      <a:pt x="20640" y="8678"/>
                    </a:cubicBezTo>
                    <a:cubicBezTo>
                      <a:pt x="20262" y="8760"/>
                      <a:pt x="19860" y="8685"/>
                      <a:pt x="19560" y="8476"/>
                    </a:cubicBezTo>
                    <a:lnTo>
                      <a:pt x="17606" y="2633"/>
                    </a:lnTo>
                    <a:lnTo>
                      <a:pt x="16873" y="21568"/>
                    </a:lnTo>
                    <a:lnTo>
                      <a:pt x="13915" y="21600"/>
                    </a:lnTo>
                    <a:lnTo>
                      <a:pt x="14118" y="11288"/>
                    </a:lnTo>
                    <a:lnTo>
                      <a:pt x="10133" y="11515"/>
                    </a:lnTo>
                    <a:lnTo>
                      <a:pt x="6020" y="12589"/>
                    </a:lnTo>
                    <a:lnTo>
                      <a:pt x="8365" y="17732"/>
                    </a:lnTo>
                    <a:lnTo>
                      <a:pt x="5615" y="18462"/>
                    </a:lnTo>
                    <a:lnTo>
                      <a:pt x="3173" y="13353"/>
                    </a:lnTo>
                    <a:cubicBezTo>
                      <a:pt x="2989" y="13082"/>
                      <a:pt x="2915" y="12768"/>
                      <a:pt x="2963" y="12459"/>
                    </a:cubicBezTo>
                    <a:cubicBezTo>
                      <a:pt x="3018" y="12099"/>
                      <a:pt x="3234" y="11769"/>
                      <a:pt x="3566" y="11536"/>
                    </a:cubicBezTo>
                    <a:lnTo>
                      <a:pt x="8332" y="9455"/>
                    </a:lnTo>
                    <a:lnTo>
                      <a:pt x="8299" y="2245"/>
                    </a:lnTo>
                    <a:lnTo>
                      <a:pt x="1087" y="2123"/>
                    </a:lnTo>
                    <a:cubicBezTo>
                      <a:pt x="457" y="2128"/>
                      <a:pt x="-44" y="1679"/>
                      <a:pt x="3" y="1151"/>
                    </a:cubicBezTo>
                    <a:cubicBezTo>
                      <a:pt x="47" y="656"/>
                      <a:pt x="562" y="286"/>
                      <a:pt x="1151" y="326"/>
                    </a:cubicBezTo>
                    <a:close/>
                  </a:path>
                </a:pathLst>
              </a:custGeom>
              <a:solidFill>
                <a:srgbClr val="656465"/>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18" name="Shape"/>
              <p:cNvSpPr/>
              <p:nvPr/>
            </p:nvSpPr>
            <p:spPr>
              <a:xfrm>
                <a:off x="293729" y="244399"/>
                <a:ext cx="103976" cy="199268"/>
              </a:xfrm>
              <a:custGeom>
                <a:avLst/>
                <a:gdLst/>
                <a:ahLst/>
                <a:cxnLst>
                  <a:cxn ang="0">
                    <a:pos x="wd2" y="hd2"/>
                  </a:cxn>
                  <a:cxn ang="5400000">
                    <a:pos x="wd2" y="hd2"/>
                  </a:cxn>
                  <a:cxn ang="10800000">
                    <a:pos x="wd2" y="hd2"/>
                  </a:cxn>
                  <a:cxn ang="16200000">
                    <a:pos x="wd2" y="hd2"/>
                  </a:cxn>
                </a:cxnLst>
                <a:rect l="0" t="0" r="r" b="b"/>
                <a:pathLst>
                  <a:path w="21600" h="21600" extrusionOk="0">
                    <a:moveTo>
                      <a:pt x="9336" y="0"/>
                    </a:moveTo>
                    <a:lnTo>
                      <a:pt x="0" y="16195"/>
                    </a:lnTo>
                    <a:lnTo>
                      <a:pt x="10677" y="21600"/>
                    </a:lnTo>
                    <a:lnTo>
                      <a:pt x="21600" y="16515"/>
                    </a:lnTo>
                    <a:lnTo>
                      <a:pt x="14569" y="97"/>
                    </a:lnTo>
                    <a:lnTo>
                      <a:pt x="9336" y="0"/>
                    </a:lnTo>
                    <a:close/>
                  </a:path>
                </a:pathLst>
              </a:custGeom>
              <a:gradFill flip="none" rotWithShape="1">
                <a:gsLst>
                  <a:gs pos="0">
                    <a:srgbClr val="FFEA03"/>
                  </a:gs>
                  <a:gs pos="70683">
                    <a:srgbClr val="FFBA02"/>
                  </a:gs>
                  <a:gs pos="97580">
                    <a:srgbClr val="FF8A00"/>
                  </a:gs>
                </a:gsLst>
                <a:lin ang="0" scaled="0"/>
              </a:gra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grpSp>
      </p:grpSp>
      <p:sp>
        <p:nvSpPr>
          <p:cNvPr id="2" name="Rounded Rectangle 1"/>
          <p:cNvSpPr/>
          <p:nvPr/>
        </p:nvSpPr>
        <p:spPr>
          <a:xfrm>
            <a:off x="3117850" y="712788"/>
            <a:ext cx="6026150" cy="179387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a:latin typeface="Times New Roman" pitchFamily="18" charset="0"/>
                <a:cs typeface="Times New Roman" pitchFamily="18" charset="0"/>
              </a:rPr>
              <a:t>THẢO LUẬN CHỦ ĐỀ </a:t>
            </a:r>
          </a:p>
          <a:p>
            <a:pPr algn="ctr"/>
            <a:r>
              <a:rPr lang="en-US" sz="2400">
                <a:latin typeface="Times New Roman" pitchFamily="18" charset="0"/>
                <a:cs typeface="Times New Roman" pitchFamily="18" charset="0"/>
              </a:rPr>
              <a:t>“Vua Lê Thánh Tông với lịch sử dân tộc”</a:t>
            </a:r>
          </a:p>
          <a:p>
            <a:pPr algn="ctr"/>
            <a:r>
              <a:rPr lang="en-US" sz="2400">
                <a:latin typeface="Times New Roman" pitchFamily="18" charset="0"/>
                <a:cs typeface="Times New Roman" pitchFamily="18" charset="0"/>
              </a:rPr>
              <a:t>Thời gian: 3 phút</a:t>
            </a:r>
          </a:p>
          <a:p>
            <a:pPr algn="ctr"/>
            <a:r>
              <a:rPr lang="en-US" sz="2400">
                <a:latin typeface="Times New Roman" pitchFamily="18" charset="0"/>
                <a:cs typeface="Times New Roman" pitchFamily="18" charset="0"/>
              </a:rPr>
              <a:t>Hình thức: bài ppt, video, sơ đồ tư duy</a:t>
            </a:r>
          </a:p>
        </p:txBody>
      </p:sp>
      <p:sp>
        <p:nvSpPr>
          <p:cNvPr id="13" name="Rounded Rectangle 12"/>
          <p:cNvSpPr/>
          <p:nvPr/>
        </p:nvSpPr>
        <p:spPr>
          <a:xfrm>
            <a:off x="3678238" y="2782888"/>
            <a:ext cx="5541962" cy="251380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itchFamily="18" charset="0"/>
                <a:cs typeface="Times New Roman" pitchFamily="18" charset="0"/>
              </a:rPr>
              <a:t>GV chia lớp thành 4 nhóm thuyết </a:t>
            </a:r>
          </a:p>
          <a:p>
            <a:pPr algn="ctr"/>
            <a:r>
              <a:rPr lang="en-US" sz="2400">
                <a:solidFill>
                  <a:schemeClr val="tx1"/>
                </a:solidFill>
                <a:latin typeface="Times New Roman" pitchFamily="18" charset="0"/>
                <a:cs typeface="Times New Roman" pitchFamily="18" charset="0"/>
              </a:rPr>
              <a:t>trình về đóng góp của vua </a:t>
            </a:r>
          </a:p>
          <a:p>
            <a:pPr algn="ctr"/>
            <a:r>
              <a:rPr lang="en-US" sz="2400">
                <a:solidFill>
                  <a:schemeClr val="tx1"/>
                </a:solidFill>
                <a:latin typeface="Times New Roman" pitchFamily="18" charset="0"/>
                <a:cs typeface="Times New Roman" pitchFamily="18" charset="0"/>
              </a:rPr>
              <a:t>Lê Thánh Tông. HS chuẩn bị ở nhà. </a:t>
            </a:r>
          </a:p>
          <a:p>
            <a:pPr algn="ctr"/>
            <a:r>
              <a:rPr lang="en-US" sz="2400">
                <a:solidFill>
                  <a:schemeClr val="tx1"/>
                </a:solidFill>
                <a:latin typeface="Times New Roman" pitchFamily="18" charset="0"/>
                <a:cs typeface="Times New Roman" pitchFamily="18" charset="0"/>
              </a:rPr>
              <a:t>GV có thể gợi ý cho HS một số </a:t>
            </a:r>
          </a:p>
          <a:p>
            <a:pPr algn="ctr"/>
            <a:r>
              <a:rPr lang="en-US" sz="2400">
                <a:solidFill>
                  <a:schemeClr val="tx1"/>
                </a:solidFill>
                <a:latin typeface="Times New Roman" pitchFamily="18" charset="0"/>
                <a:cs typeface="Times New Roman" pitchFamily="18" charset="0"/>
              </a:rPr>
              <a:t>tư liệu dưới đây</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Administrator\Pictures\LE-THANH-TONG-SUOT-D-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ChangeArrowheads="1"/>
          </p:cNvSpPr>
          <p:nvPr/>
        </p:nvSpPr>
        <p:spPr bwMode="auto">
          <a:xfrm>
            <a:off x="99064" y="370344"/>
            <a:ext cx="7825735" cy="2677656"/>
          </a:xfrm>
          <a:prstGeom prst="rect">
            <a:avLst/>
          </a:prstGeom>
          <a:solidFill>
            <a:schemeClr val="accent5">
              <a:lumMod val="20000"/>
              <a:lumOff val="80000"/>
            </a:schemeClr>
          </a:solidFill>
          <a:ln>
            <a:noFill/>
          </a:ln>
          <a:extLst/>
        </p:spPr>
        <p:txBody>
          <a:bodyPr wrap="square">
            <a:spAutoFit/>
          </a:bodyPr>
          <a:lstStyle/>
          <a:p>
            <a:pPr algn="just"/>
            <a:r>
              <a:rPr lang="vi-VN" sz="2400">
                <a:latin typeface="Times New Roman" pitchFamily="18" charset="0"/>
                <a:cs typeface="Times New Roman" pitchFamily="18" charset="0"/>
              </a:rPr>
              <a:t>Học giả Trần Trọng Kim đã từng đánh giá: </a:t>
            </a:r>
            <a:r>
              <a:rPr lang="vi-VN" sz="2400" i="1">
                <a:latin typeface="Times New Roman" pitchFamily="18" charset="0"/>
                <a:cs typeface="Times New Roman" pitchFamily="18" charset="0"/>
              </a:rPr>
              <a:t>“Thánh Tông là một ông vua thông minh, thờ mẹ rất có hiếu, ở với bề tôi đãi lấy lòng thành. Ngài trị vì được 38 năm, sửa sang được nhiều việc chính trị, mở mang sự học hành, chỉnh đốn các việc vũ bị... mở thêm bờ cõi, khiến cho nước Nam bấy giờ được văn minh thêm ra và lại lừng lẫy một phương, kể từ xưa đến nay chưa bao giờ cường thịnh như vậy”.</a:t>
            </a:r>
            <a:endParaRPr lang="en-US" sz="2400">
              <a:latin typeface="Times New Roman" pitchFamily="18" charset="0"/>
              <a:cs typeface="Times New Roman" pitchFamily="18" charset="0"/>
            </a:endParaRPr>
          </a:p>
        </p:txBody>
      </p:sp>
      <p:sp>
        <p:nvSpPr>
          <p:cNvPr id="68612" name="Rectangle 4"/>
          <p:cNvSpPr>
            <a:spLocks noChangeArrowheads="1"/>
          </p:cNvSpPr>
          <p:nvPr/>
        </p:nvSpPr>
        <p:spPr bwMode="auto">
          <a:xfrm>
            <a:off x="1600200" y="4343400"/>
            <a:ext cx="7543800" cy="1938992"/>
          </a:xfrm>
          <a:prstGeom prst="rect">
            <a:avLst/>
          </a:prstGeom>
          <a:solidFill>
            <a:schemeClr val="bg2"/>
          </a:solidFill>
          <a:ln>
            <a:noFill/>
          </a:ln>
          <a:extLst/>
        </p:spPr>
        <p:txBody>
          <a:bodyPr wrap="square">
            <a:spAutoFit/>
          </a:bodyPr>
          <a:lstStyle/>
          <a:p>
            <a:pPr algn="just"/>
            <a:r>
              <a:rPr lang="vi-VN" sz="2400">
                <a:latin typeface="Times New Roman" pitchFamily="18" charset="0"/>
                <a:cs typeface="Times New Roman" pitchFamily="18" charset="0"/>
              </a:rPr>
              <a:t>"</a:t>
            </a:r>
            <a:r>
              <a:rPr lang="vi-VN" sz="2400" i="1">
                <a:latin typeface="Times New Roman" pitchFamily="18" charset="0"/>
                <a:cs typeface="Times New Roman" pitchFamily="18" charset="0"/>
              </a:rPr>
              <a:t>Lê Thánh Tông không chỉ là một ông vua đầy tài năng và nhiệt huyết với tất cả các thành tựu nổi bật dưới thời trị vì của ông mà ông còn là một cái tên không thể mờ trong lịch sử và nền văn hoá nước nhà" </a:t>
            </a:r>
            <a:r>
              <a:rPr lang="vi-VN" sz="2400">
                <a:latin typeface="Times New Roman" pitchFamily="18" charset="0"/>
                <a:cs typeface="Times New Roman" pitchFamily="18" charset="0"/>
              </a:rPr>
              <a:t>(Quỳnh Cư và Đỗ Đức Hùng: Các triều đại Việt Nam, NXB Thanh niên, tr.68).</a:t>
            </a:r>
            <a:endParaRPr lang="en-US" sz="2400">
              <a:latin typeface="Times New Roman" pitchFamily="18" charset="0"/>
              <a:cs typeface="Times New Roman" pitchFamily="18" charset="0"/>
            </a:endParaRPr>
          </a:p>
        </p:txBody>
      </p:sp>
      <p:sp>
        <p:nvSpPr>
          <p:cNvPr id="2" name="TextBox 1"/>
          <p:cNvSpPr txBox="1"/>
          <p:nvPr/>
        </p:nvSpPr>
        <p:spPr>
          <a:xfrm>
            <a:off x="914400" y="6400800"/>
            <a:ext cx="8001000" cy="400110"/>
          </a:xfrm>
          <a:prstGeom prst="rect">
            <a:avLst/>
          </a:prstGeom>
          <a:noFill/>
        </p:spPr>
        <p:txBody>
          <a:bodyPr wrap="square" rtlCol="0">
            <a:spAutoFit/>
          </a:bodyPr>
          <a:lstStyle/>
          <a:p>
            <a:pPr algn="ctr"/>
            <a:r>
              <a:rPr lang="en-US" sz="2000" b="1" i="1" smtClean="0">
                <a:solidFill>
                  <a:schemeClr val="accent1"/>
                </a:solidFill>
                <a:latin typeface="Times New Roman" pitchFamily="18" charset="0"/>
                <a:cs typeface="Times New Roman" pitchFamily="18" charset="0"/>
              </a:rPr>
              <a:t>Sử sách ca ngợi về Lê Thánh Tông</a:t>
            </a:r>
            <a:endParaRPr lang="en-US" sz="2000" b="1" i="1">
              <a:solidFill>
                <a:schemeClr val="accent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5228" y="2414580"/>
            <a:ext cx="9008772"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defRPr/>
            </a:pPr>
            <a:r>
              <a:rPr lang="en-US" sz="6600" smtClean="0">
                <a:solidFill>
                  <a:srgbClr val="FF0000"/>
                </a:solidFill>
                <a:latin typeface="Times New Roman" pitchFamily="18" charset="0"/>
                <a:cs typeface="Times New Roman" pitchFamily="18" charset="0"/>
              </a:rPr>
              <a:t>LUYỆN TẬP</a:t>
            </a:r>
            <a:endParaRPr lang="en-US" sz="660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p:cNvGrpSpPr>
            <a:grpSpLocks/>
          </p:cNvGrpSpPr>
          <p:nvPr/>
        </p:nvGrpSpPr>
        <p:grpSpPr bwMode="auto">
          <a:xfrm>
            <a:off x="4306888" y="4689475"/>
            <a:ext cx="1706562" cy="1635125"/>
            <a:chOff x="-1" y="-1"/>
            <a:chExt cx="2275565" cy="2179667"/>
          </a:xfrm>
        </p:grpSpPr>
        <p:sp>
          <p:nvSpPr>
            <p:cNvPr id="4703" name="Triangle"/>
            <p:cNvSpPr/>
            <p:nvPr/>
          </p:nvSpPr>
          <p:spPr>
            <a:xfrm>
              <a:off x="808619" y="-1"/>
              <a:ext cx="328104" cy="6221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04" name="Triangle"/>
            <p:cNvSpPr/>
            <p:nvPr/>
          </p:nvSpPr>
          <p:spPr>
            <a:xfrm>
              <a:off x="950444" y="6348"/>
              <a:ext cx="184163" cy="620041"/>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05" name="Triangle"/>
            <p:cNvSpPr/>
            <p:nvPr/>
          </p:nvSpPr>
          <p:spPr>
            <a:xfrm>
              <a:off x="1098620" y="2116"/>
              <a:ext cx="205331" cy="620041"/>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06" name="Triangle"/>
            <p:cNvSpPr/>
            <p:nvPr/>
          </p:nvSpPr>
          <p:spPr>
            <a:xfrm>
              <a:off x="1136723" y="4231"/>
              <a:ext cx="228615" cy="58618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07" name="Triangle"/>
            <p:cNvSpPr/>
            <p:nvPr/>
          </p:nvSpPr>
          <p:spPr>
            <a:xfrm>
              <a:off x="1134607" y="2116"/>
              <a:ext cx="302702" cy="588298"/>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08" name="Shape"/>
            <p:cNvSpPr/>
            <p:nvPr/>
          </p:nvSpPr>
          <p:spPr>
            <a:xfrm>
              <a:off x="-1" y="577717"/>
              <a:ext cx="952562" cy="1599833"/>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09" name="Shape"/>
            <p:cNvSpPr/>
            <p:nvPr/>
          </p:nvSpPr>
          <p:spPr>
            <a:xfrm>
              <a:off x="417009" y="575600"/>
              <a:ext cx="681611" cy="1604066"/>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66B7"/>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10" name="Shape"/>
            <p:cNvSpPr/>
            <p:nvPr/>
          </p:nvSpPr>
          <p:spPr>
            <a:xfrm>
              <a:off x="997014" y="579833"/>
              <a:ext cx="785335" cy="1599833"/>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11" name="Shape"/>
            <p:cNvSpPr/>
            <p:nvPr/>
          </p:nvSpPr>
          <p:spPr>
            <a:xfrm>
              <a:off x="1301834" y="579833"/>
              <a:ext cx="639275" cy="1599833"/>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12" name="Shape"/>
            <p:cNvSpPr/>
            <p:nvPr/>
          </p:nvSpPr>
          <p:spPr>
            <a:xfrm>
              <a:off x="1358988" y="571368"/>
              <a:ext cx="916576" cy="1606182"/>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grpSp>
      <p:grpSp>
        <p:nvGrpSpPr>
          <p:cNvPr id="11267" name="Group"/>
          <p:cNvGrpSpPr>
            <a:grpSpLocks/>
          </p:cNvGrpSpPr>
          <p:nvPr/>
        </p:nvGrpSpPr>
        <p:grpSpPr bwMode="auto">
          <a:xfrm>
            <a:off x="5319713" y="3376613"/>
            <a:ext cx="2998787" cy="2871787"/>
            <a:chOff x="-1" y="0"/>
            <a:chExt cx="3997549" cy="3829080"/>
          </a:xfrm>
        </p:grpSpPr>
        <p:sp>
          <p:nvSpPr>
            <p:cNvPr id="4714" name="Triangle"/>
            <p:cNvSpPr/>
            <p:nvPr/>
          </p:nvSpPr>
          <p:spPr>
            <a:xfrm>
              <a:off x="1419986" y="0"/>
              <a:ext cx="577730" cy="10922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15" name="Triangle"/>
            <p:cNvSpPr/>
            <p:nvPr/>
          </p:nvSpPr>
          <p:spPr>
            <a:xfrm>
              <a:off x="1669700" y="10583"/>
              <a:ext cx="323783" cy="1090093"/>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16" name="Triangle"/>
            <p:cNvSpPr/>
            <p:nvPr/>
          </p:nvSpPr>
          <p:spPr>
            <a:xfrm>
              <a:off x="1927880" y="4233"/>
              <a:ext cx="363991" cy="1090091"/>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17" name="Triangle"/>
            <p:cNvSpPr/>
            <p:nvPr/>
          </p:nvSpPr>
          <p:spPr>
            <a:xfrm>
              <a:off x="1995599" y="8467"/>
              <a:ext cx="402083" cy="10287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18" name="Triangle"/>
            <p:cNvSpPr/>
            <p:nvPr/>
          </p:nvSpPr>
          <p:spPr>
            <a:xfrm>
              <a:off x="1993483" y="2116"/>
              <a:ext cx="531172" cy="1035059"/>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19" name="Shape"/>
            <p:cNvSpPr/>
            <p:nvPr/>
          </p:nvSpPr>
          <p:spPr>
            <a:xfrm>
              <a:off x="-1" y="1016008"/>
              <a:ext cx="1671818" cy="2810956"/>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20" name="Shape"/>
            <p:cNvSpPr/>
            <p:nvPr/>
          </p:nvSpPr>
          <p:spPr>
            <a:xfrm>
              <a:off x="730096" y="1011775"/>
              <a:ext cx="1199900" cy="2817305"/>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3B6A"/>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21" name="Shape"/>
            <p:cNvSpPr/>
            <p:nvPr/>
          </p:nvSpPr>
          <p:spPr>
            <a:xfrm>
              <a:off x="1752234" y="1018124"/>
              <a:ext cx="1377662" cy="2810956"/>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22" name="Shape"/>
            <p:cNvSpPr/>
            <p:nvPr/>
          </p:nvSpPr>
          <p:spPr>
            <a:xfrm>
              <a:off x="2287638" y="1020242"/>
              <a:ext cx="1121599" cy="2806722"/>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23" name="Shape"/>
            <p:cNvSpPr/>
            <p:nvPr/>
          </p:nvSpPr>
          <p:spPr>
            <a:xfrm>
              <a:off x="2387101" y="1005424"/>
              <a:ext cx="1610447" cy="2821540"/>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24" name="Triangle"/>
            <p:cNvSpPr/>
            <p:nvPr/>
          </p:nvSpPr>
          <p:spPr>
            <a:xfrm>
              <a:off x="1752234" y="6349"/>
              <a:ext cx="245482" cy="109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0401"/>
                  </a:lnTo>
                  <a:lnTo>
                    <a:pt x="15705" y="21600"/>
                  </a:lnTo>
                  <a:lnTo>
                    <a:pt x="21600" y="0"/>
                  </a:lnTo>
                  <a:close/>
                </a:path>
              </a:pathLst>
            </a:custGeom>
            <a:solidFill>
              <a:srgbClr val="E3E2E5"/>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25" name="Shape"/>
            <p:cNvSpPr/>
            <p:nvPr/>
          </p:nvSpPr>
          <p:spPr>
            <a:xfrm>
              <a:off x="1083506" y="1041408"/>
              <a:ext cx="842258" cy="2787672"/>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21587"/>
                  </a:lnTo>
                  <a:lnTo>
                    <a:pt x="17302" y="21600"/>
                  </a:lnTo>
                  <a:lnTo>
                    <a:pt x="21600" y="470"/>
                  </a:lnTo>
                  <a:lnTo>
                    <a:pt x="17131" y="0"/>
                  </a:lnTo>
                  <a:close/>
                </a:path>
              </a:pathLst>
            </a:custGeom>
            <a:solidFill>
              <a:srgbClr val="1A66B7"/>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grpSp>
      <p:grpSp>
        <p:nvGrpSpPr>
          <p:cNvPr id="11268" name="Group"/>
          <p:cNvGrpSpPr>
            <a:grpSpLocks/>
          </p:cNvGrpSpPr>
          <p:nvPr/>
        </p:nvGrpSpPr>
        <p:grpSpPr bwMode="auto">
          <a:xfrm>
            <a:off x="8202613" y="2652713"/>
            <a:ext cx="534987" cy="971550"/>
            <a:chOff x="-2" y="-2"/>
            <a:chExt cx="713553" cy="1294669"/>
          </a:xfrm>
        </p:grpSpPr>
        <p:grpSp>
          <p:nvGrpSpPr>
            <p:cNvPr id="11283" name="Group"/>
            <p:cNvGrpSpPr>
              <a:grpSpLocks/>
            </p:cNvGrpSpPr>
            <p:nvPr/>
          </p:nvGrpSpPr>
          <p:grpSpPr bwMode="auto">
            <a:xfrm>
              <a:off x="-3" y="-3"/>
              <a:ext cx="713554" cy="1020002"/>
              <a:chOff x="-1" y="-2"/>
              <a:chExt cx="713553" cy="1020001"/>
            </a:xfrm>
          </p:grpSpPr>
          <p:grpSp>
            <p:nvGrpSpPr>
              <p:cNvPr id="11288" name="Group"/>
              <p:cNvGrpSpPr>
                <a:grpSpLocks/>
              </p:cNvGrpSpPr>
              <p:nvPr/>
            </p:nvGrpSpPr>
            <p:grpSpPr bwMode="auto">
              <a:xfrm>
                <a:off x="30592" y="68777"/>
                <a:ext cx="682960" cy="301624"/>
                <a:chOff x="0" y="-1"/>
                <a:chExt cx="682959" cy="301623"/>
              </a:xfrm>
            </p:grpSpPr>
            <p:sp>
              <p:nvSpPr>
                <p:cNvPr id="4738" name="Shape"/>
                <p:cNvSpPr/>
                <p:nvPr/>
              </p:nvSpPr>
              <p:spPr>
                <a:xfrm>
                  <a:off x="-948" y="1032"/>
                  <a:ext cx="408650" cy="230586"/>
                </a:xfrm>
                <a:custGeom>
                  <a:avLst/>
                  <a:gdLst/>
                  <a:ahLst/>
                  <a:cxnLst>
                    <a:cxn ang="0">
                      <a:pos x="wd2" y="hd2"/>
                    </a:cxn>
                    <a:cxn ang="5400000">
                      <a:pos x="wd2" y="hd2"/>
                    </a:cxn>
                    <a:cxn ang="10800000">
                      <a:pos x="wd2" y="hd2"/>
                    </a:cxn>
                    <a:cxn ang="16200000">
                      <a:pos x="wd2" y="hd2"/>
                    </a:cxn>
                  </a:cxnLst>
                  <a:rect l="0" t="0" r="r" b="b"/>
                  <a:pathLst>
                    <a:path w="21600" h="21600" extrusionOk="0">
                      <a:moveTo>
                        <a:pt x="310" y="0"/>
                      </a:moveTo>
                      <a:lnTo>
                        <a:pt x="21600" y="4070"/>
                      </a:lnTo>
                      <a:lnTo>
                        <a:pt x="20830" y="21600"/>
                      </a:lnTo>
                      <a:lnTo>
                        <a:pt x="0" y="17376"/>
                      </a:lnTo>
                      <a:lnTo>
                        <a:pt x="31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39" name="Triangle"/>
                <p:cNvSpPr/>
                <p:nvPr/>
              </p:nvSpPr>
              <p:spPr>
                <a:xfrm>
                  <a:off x="274309" y="47572"/>
                  <a:ext cx="133393" cy="4019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869"/>
                      </a:lnTo>
                      <a:lnTo>
                        <a:pt x="21357" y="21600"/>
                      </a:lnTo>
                      <a:lnTo>
                        <a:pt x="2160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40" name="Shape"/>
                <p:cNvSpPr/>
                <p:nvPr/>
              </p:nvSpPr>
              <p:spPr>
                <a:xfrm>
                  <a:off x="276425" y="75074"/>
                  <a:ext cx="406534" cy="2263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 y="17499"/>
                      </a:lnTo>
                      <a:lnTo>
                        <a:pt x="21600" y="21600"/>
                      </a:lnTo>
                      <a:lnTo>
                        <a:pt x="15433" y="12626"/>
                      </a:lnTo>
                      <a:lnTo>
                        <a:pt x="21560" y="3332"/>
                      </a:lnTo>
                      <a:lnTo>
                        <a:pt x="0" y="0"/>
                      </a:lnTo>
                      <a:close/>
                    </a:path>
                  </a:pathLst>
                </a:custGeom>
                <a:gradFill flip="none" rotWithShape="1">
                  <a:gsLst>
                    <a:gs pos="1499">
                      <a:srgbClr val="FF110D"/>
                    </a:gs>
                    <a:gs pos="100000">
                      <a:srgbClr val="FF5B08"/>
                    </a:gs>
                    <a:gs pos="100000">
                      <a:srgbClr val="FFA503"/>
                    </a:gs>
                  </a:gsLst>
                  <a:lin ang="2089253" scaled="0"/>
                </a:gra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grpSp>
          <p:grpSp>
            <p:nvGrpSpPr>
              <p:cNvPr id="11289" name="Group"/>
              <p:cNvGrpSpPr>
                <a:grpSpLocks/>
              </p:cNvGrpSpPr>
              <p:nvPr/>
            </p:nvGrpSpPr>
            <p:grpSpPr bwMode="auto">
              <a:xfrm>
                <a:off x="-2" y="-3"/>
                <a:ext cx="62925" cy="1020003"/>
                <a:chOff x="0" y="0"/>
                <a:chExt cx="62923" cy="1020001"/>
              </a:xfrm>
            </p:grpSpPr>
            <p:sp>
              <p:nvSpPr>
                <p:cNvPr id="4742" name="Circle"/>
                <p:cNvSpPr/>
                <p:nvPr/>
              </p:nvSpPr>
              <p:spPr>
                <a:xfrm>
                  <a:off x="3" y="3"/>
                  <a:ext cx="63519" cy="63464"/>
                </a:xfrm>
                <a:prstGeom prst="ellipse">
                  <a:avLst/>
                </a:prstGeom>
                <a:solidFill>
                  <a:srgbClr val="EA4869"/>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43" name="Rectangle"/>
                <p:cNvSpPr/>
                <p:nvPr/>
              </p:nvSpPr>
              <p:spPr>
                <a:xfrm>
                  <a:off x="23292" y="52889"/>
                  <a:ext cx="16938" cy="966769"/>
                </a:xfrm>
                <a:prstGeom prst="rect">
                  <a:avLst/>
                </a:prstGeom>
                <a:solidFill>
                  <a:srgbClr val="EA4869"/>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grpSp>
        </p:grpSp>
        <p:grpSp>
          <p:nvGrpSpPr>
            <p:cNvPr id="11284" name="Group"/>
            <p:cNvGrpSpPr>
              <a:grpSpLocks/>
            </p:cNvGrpSpPr>
            <p:nvPr/>
          </p:nvGrpSpPr>
          <p:grpSpPr bwMode="auto">
            <a:xfrm>
              <a:off x="621" y="402647"/>
              <a:ext cx="565600" cy="892020"/>
              <a:chOff x="-2" y="0"/>
              <a:chExt cx="565599" cy="892019"/>
            </a:xfrm>
          </p:grpSpPr>
          <p:sp>
            <p:nvSpPr>
              <p:cNvPr id="4746" name="Oval"/>
              <p:cNvSpPr/>
              <p:nvPr/>
            </p:nvSpPr>
            <p:spPr>
              <a:xfrm>
                <a:off x="238637" y="-709"/>
                <a:ext cx="213855" cy="200969"/>
              </a:xfrm>
              <a:prstGeom prst="ellipse">
                <a:avLst/>
              </a:prstGeom>
              <a:solidFill>
                <a:srgbClr val="656465"/>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47" name="Shape"/>
              <p:cNvSpPr/>
              <p:nvPr/>
            </p:nvSpPr>
            <p:spPr>
              <a:xfrm>
                <a:off x="-625" y="217184"/>
                <a:ext cx="565336" cy="674835"/>
              </a:xfrm>
              <a:custGeom>
                <a:avLst/>
                <a:gdLst/>
                <a:ahLst/>
                <a:cxnLst>
                  <a:cxn ang="0">
                    <a:pos x="wd2" y="hd2"/>
                  </a:cxn>
                  <a:cxn ang="5400000">
                    <a:pos x="wd2" y="hd2"/>
                  </a:cxn>
                  <a:cxn ang="10800000">
                    <a:pos x="wd2" y="hd2"/>
                  </a:cxn>
                  <a:cxn ang="16200000">
                    <a:pos x="wd2" y="hd2"/>
                  </a:cxn>
                </a:cxnLst>
                <a:rect l="0" t="0" r="r" b="b"/>
                <a:pathLst>
                  <a:path w="21556" h="21600" extrusionOk="0">
                    <a:moveTo>
                      <a:pt x="1151" y="326"/>
                    </a:moveTo>
                    <a:lnTo>
                      <a:pt x="17672" y="0"/>
                    </a:lnTo>
                    <a:cubicBezTo>
                      <a:pt x="18111" y="192"/>
                      <a:pt x="18504" y="450"/>
                      <a:pt x="18832" y="761"/>
                    </a:cubicBezTo>
                    <a:cubicBezTo>
                      <a:pt x="19195" y="1105"/>
                      <a:pt x="19471" y="1508"/>
                      <a:pt x="19645" y="1944"/>
                    </a:cubicBezTo>
                    <a:lnTo>
                      <a:pt x="21556" y="7804"/>
                    </a:lnTo>
                    <a:cubicBezTo>
                      <a:pt x="21492" y="8225"/>
                      <a:pt x="21129" y="8571"/>
                      <a:pt x="20640" y="8678"/>
                    </a:cubicBezTo>
                    <a:cubicBezTo>
                      <a:pt x="20262" y="8760"/>
                      <a:pt x="19860" y="8685"/>
                      <a:pt x="19560" y="8476"/>
                    </a:cubicBezTo>
                    <a:lnTo>
                      <a:pt x="17606" y="2633"/>
                    </a:lnTo>
                    <a:lnTo>
                      <a:pt x="16873" y="21568"/>
                    </a:lnTo>
                    <a:lnTo>
                      <a:pt x="13915" y="21600"/>
                    </a:lnTo>
                    <a:lnTo>
                      <a:pt x="14118" y="11288"/>
                    </a:lnTo>
                    <a:lnTo>
                      <a:pt x="10133" y="11515"/>
                    </a:lnTo>
                    <a:lnTo>
                      <a:pt x="6020" y="12589"/>
                    </a:lnTo>
                    <a:lnTo>
                      <a:pt x="8365" y="17732"/>
                    </a:lnTo>
                    <a:lnTo>
                      <a:pt x="5615" y="18462"/>
                    </a:lnTo>
                    <a:lnTo>
                      <a:pt x="3173" y="13353"/>
                    </a:lnTo>
                    <a:cubicBezTo>
                      <a:pt x="2989" y="13082"/>
                      <a:pt x="2915" y="12768"/>
                      <a:pt x="2963" y="12459"/>
                    </a:cubicBezTo>
                    <a:cubicBezTo>
                      <a:pt x="3018" y="12099"/>
                      <a:pt x="3234" y="11769"/>
                      <a:pt x="3566" y="11536"/>
                    </a:cubicBezTo>
                    <a:lnTo>
                      <a:pt x="8332" y="9455"/>
                    </a:lnTo>
                    <a:lnTo>
                      <a:pt x="8299" y="2245"/>
                    </a:lnTo>
                    <a:lnTo>
                      <a:pt x="1087" y="2123"/>
                    </a:lnTo>
                    <a:cubicBezTo>
                      <a:pt x="457" y="2128"/>
                      <a:pt x="-44" y="1679"/>
                      <a:pt x="3" y="1151"/>
                    </a:cubicBezTo>
                    <a:cubicBezTo>
                      <a:pt x="47" y="656"/>
                      <a:pt x="562" y="286"/>
                      <a:pt x="1151" y="326"/>
                    </a:cubicBezTo>
                    <a:close/>
                  </a:path>
                </a:pathLst>
              </a:custGeom>
              <a:solidFill>
                <a:srgbClr val="656465"/>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48" name="Shape"/>
              <p:cNvSpPr/>
              <p:nvPr/>
            </p:nvSpPr>
            <p:spPr>
              <a:xfrm>
                <a:off x="293688" y="244685"/>
                <a:ext cx="103752" cy="198854"/>
              </a:xfrm>
              <a:custGeom>
                <a:avLst/>
                <a:gdLst/>
                <a:ahLst/>
                <a:cxnLst>
                  <a:cxn ang="0">
                    <a:pos x="wd2" y="hd2"/>
                  </a:cxn>
                  <a:cxn ang="5400000">
                    <a:pos x="wd2" y="hd2"/>
                  </a:cxn>
                  <a:cxn ang="10800000">
                    <a:pos x="wd2" y="hd2"/>
                  </a:cxn>
                  <a:cxn ang="16200000">
                    <a:pos x="wd2" y="hd2"/>
                  </a:cxn>
                </a:cxnLst>
                <a:rect l="0" t="0" r="r" b="b"/>
                <a:pathLst>
                  <a:path w="21600" h="21600" extrusionOk="0">
                    <a:moveTo>
                      <a:pt x="9336" y="0"/>
                    </a:moveTo>
                    <a:lnTo>
                      <a:pt x="0" y="16195"/>
                    </a:lnTo>
                    <a:lnTo>
                      <a:pt x="10677" y="21600"/>
                    </a:lnTo>
                    <a:lnTo>
                      <a:pt x="21600" y="16515"/>
                    </a:lnTo>
                    <a:lnTo>
                      <a:pt x="14569" y="97"/>
                    </a:lnTo>
                    <a:lnTo>
                      <a:pt x="9336" y="0"/>
                    </a:lnTo>
                    <a:close/>
                  </a:path>
                </a:pathLst>
              </a:custGeom>
              <a:gradFill flip="none" rotWithShape="1">
                <a:gsLst>
                  <a:gs pos="0">
                    <a:srgbClr val="FFEA03"/>
                  </a:gs>
                  <a:gs pos="70683">
                    <a:srgbClr val="FFBA02"/>
                  </a:gs>
                  <a:gs pos="97580">
                    <a:srgbClr val="FF8A00"/>
                  </a:gs>
                </a:gsLst>
                <a:lin ang="0" scaled="0"/>
              </a:gra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grpSp>
      </p:grpSp>
      <p:sp>
        <p:nvSpPr>
          <p:cNvPr id="4751" name="Shape"/>
          <p:cNvSpPr/>
          <p:nvPr/>
        </p:nvSpPr>
        <p:spPr>
          <a:xfrm>
            <a:off x="-19050" y="5410200"/>
            <a:ext cx="9182100" cy="1509713"/>
          </a:xfrm>
          <a:custGeom>
            <a:avLst/>
            <a:gdLst/>
            <a:ahLst/>
            <a:cxnLst>
              <a:cxn ang="0">
                <a:pos x="wd2" y="hd2"/>
              </a:cxn>
              <a:cxn ang="5400000">
                <a:pos x="wd2" y="hd2"/>
              </a:cxn>
              <a:cxn ang="10800000">
                <a:pos x="wd2" y="hd2"/>
              </a:cxn>
              <a:cxn ang="16200000">
                <a:pos x="wd2" y="hd2"/>
              </a:cxn>
            </a:cxnLst>
            <a:rect l="0" t="0" r="r" b="b"/>
            <a:pathLst>
              <a:path w="21600" h="20445" extrusionOk="0">
                <a:moveTo>
                  <a:pt x="10" y="1433"/>
                </a:moveTo>
                <a:cubicBezTo>
                  <a:pt x="146" y="1748"/>
                  <a:pt x="264" y="2274"/>
                  <a:pt x="352" y="2952"/>
                </a:cubicBezTo>
                <a:cubicBezTo>
                  <a:pt x="450" y="3718"/>
                  <a:pt x="505" y="4641"/>
                  <a:pt x="508" y="5594"/>
                </a:cubicBezTo>
                <a:cubicBezTo>
                  <a:pt x="859" y="3862"/>
                  <a:pt x="1355" y="3496"/>
                  <a:pt x="1770" y="4662"/>
                </a:cubicBezTo>
                <a:cubicBezTo>
                  <a:pt x="2200" y="5867"/>
                  <a:pt x="2457" y="8464"/>
                  <a:pt x="2419" y="11206"/>
                </a:cubicBezTo>
                <a:cubicBezTo>
                  <a:pt x="2533" y="10485"/>
                  <a:pt x="2700" y="10123"/>
                  <a:pt x="2869" y="10234"/>
                </a:cubicBezTo>
                <a:cubicBezTo>
                  <a:pt x="3075" y="10370"/>
                  <a:pt x="3249" y="11179"/>
                  <a:pt x="3315" y="12312"/>
                </a:cubicBezTo>
                <a:cubicBezTo>
                  <a:pt x="3489" y="12046"/>
                  <a:pt x="3674" y="12351"/>
                  <a:pt x="3797" y="13106"/>
                </a:cubicBezTo>
                <a:cubicBezTo>
                  <a:pt x="3906" y="13778"/>
                  <a:pt x="3951" y="14718"/>
                  <a:pt x="3916" y="15616"/>
                </a:cubicBezTo>
                <a:cubicBezTo>
                  <a:pt x="4040" y="15323"/>
                  <a:pt x="4177" y="15235"/>
                  <a:pt x="4309" y="15360"/>
                </a:cubicBezTo>
                <a:cubicBezTo>
                  <a:pt x="4446" y="15489"/>
                  <a:pt x="4573" y="15839"/>
                  <a:pt x="4677" y="16370"/>
                </a:cubicBezTo>
                <a:cubicBezTo>
                  <a:pt x="4712" y="16147"/>
                  <a:pt x="4757" y="15982"/>
                  <a:pt x="4807" y="15895"/>
                </a:cubicBezTo>
                <a:cubicBezTo>
                  <a:pt x="4851" y="15818"/>
                  <a:pt x="4898" y="15804"/>
                  <a:pt x="4944" y="15855"/>
                </a:cubicBezTo>
                <a:cubicBezTo>
                  <a:pt x="4996" y="15301"/>
                  <a:pt x="5083" y="14886"/>
                  <a:pt x="5188" y="14701"/>
                </a:cubicBezTo>
                <a:cubicBezTo>
                  <a:pt x="5277" y="14542"/>
                  <a:pt x="5374" y="14563"/>
                  <a:pt x="5461" y="14761"/>
                </a:cubicBezTo>
                <a:cubicBezTo>
                  <a:pt x="5537" y="14285"/>
                  <a:pt x="5645" y="14025"/>
                  <a:pt x="5757" y="14051"/>
                </a:cubicBezTo>
                <a:cubicBezTo>
                  <a:pt x="5868" y="14077"/>
                  <a:pt x="5971" y="14377"/>
                  <a:pt x="6040" y="14874"/>
                </a:cubicBezTo>
                <a:cubicBezTo>
                  <a:pt x="6037" y="14061"/>
                  <a:pt x="6080" y="13314"/>
                  <a:pt x="6153" y="12700"/>
                </a:cubicBezTo>
                <a:cubicBezTo>
                  <a:pt x="6224" y="12113"/>
                  <a:pt x="6327" y="11610"/>
                  <a:pt x="6463" y="11548"/>
                </a:cubicBezTo>
                <a:cubicBezTo>
                  <a:pt x="6601" y="11485"/>
                  <a:pt x="6720" y="11916"/>
                  <a:pt x="6807" y="12462"/>
                </a:cubicBezTo>
                <a:cubicBezTo>
                  <a:pt x="6897" y="13021"/>
                  <a:pt x="6959" y="13734"/>
                  <a:pt x="6980" y="14546"/>
                </a:cubicBezTo>
                <a:cubicBezTo>
                  <a:pt x="7049" y="14717"/>
                  <a:pt x="7110" y="14985"/>
                  <a:pt x="7157" y="15325"/>
                </a:cubicBezTo>
                <a:cubicBezTo>
                  <a:pt x="7207" y="15692"/>
                  <a:pt x="7239" y="16130"/>
                  <a:pt x="7250" y="16593"/>
                </a:cubicBezTo>
                <a:cubicBezTo>
                  <a:pt x="7324" y="16147"/>
                  <a:pt x="7423" y="15871"/>
                  <a:pt x="7529" y="15818"/>
                </a:cubicBezTo>
                <a:cubicBezTo>
                  <a:pt x="7637" y="15765"/>
                  <a:pt x="7743" y="15943"/>
                  <a:pt x="7829" y="16316"/>
                </a:cubicBezTo>
                <a:cubicBezTo>
                  <a:pt x="7865" y="14974"/>
                  <a:pt x="8052" y="13933"/>
                  <a:pt x="8286" y="13765"/>
                </a:cubicBezTo>
                <a:cubicBezTo>
                  <a:pt x="8578" y="13555"/>
                  <a:pt x="8846" y="14721"/>
                  <a:pt x="8891" y="16396"/>
                </a:cubicBezTo>
                <a:cubicBezTo>
                  <a:pt x="9003" y="15925"/>
                  <a:pt x="9139" y="15687"/>
                  <a:pt x="9278" y="15721"/>
                </a:cubicBezTo>
                <a:cubicBezTo>
                  <a:pt x="9417" y="15755"/>
                  <a:pt x="9551" y="16062"/>
                  <a:pt x="9656" y="16591"/>
                </a:cubicBezTo>
                <a:cubicBezTo>
                  <a:pt x="9674" y="16154"/>
                  <a:pt x="9711" y="15752"/>
                  <a:pt x="9764" y="15423"/>
                </a:cubicBezTo>
                <a:cubicBezTo>
                  <a:pt x="9821" y="15071"/>
                  <a:pt x="9893" y="14817"/>
                  <a:pt x="9974" y="14688"/>
                </a:cubicBezTo>
                <a:cubicBezTo>
                  <a:pt x="9974" y="12959"/>
                  <a:pt x="10214" y="11547"/>
                  <a:pt x="10515" y="11511"/>
                </a:cubicBezTo>
                <a:cubicBezTo>
                  <a:pt x="10836" y="11472"/>
                  <a:pt x="11096" y="12998"/>
                  <a:pt x="11084" y="14845"/>
                </a:cubicBezTo>
                <a:cubicBezTo>
                  <a:pt x="11204" y="14371"/>
                  <a:pt x="11346" y="14120"/>
                  <a:pt x="11491" y="14127"/>
                </a:cubicBezTo>
                <a:cubicBezTo>
                  <a:pt x="11633" y="14134"/>
                  <a:pt x="11772" y="14387"/>
                  <a:pt x="11889" y="14855"/>
                </a:cubicBezTo>
                <a:cubicBezTo>
                  <a:pt x="11993" y="14759"/>
                  <a:pt x="12101" y="14807"/>
                  <a:pt x="12201" y="14995"/>
                </a:cubicBezTo>
                <a:cubicBezTo>
                  <a:pt x="12298" y="15176"/>
                  <a:pt x="12387" y="15481"/>
                  <a:pt x="12460" y="15888"/>
                </a:cubicBezTo>
                <a:lnTo>
                  <a:pt x="12818" y="16450"/>
                </a:lnTo>
                <a:cubicBezTo>
                  <a:pt x="12929" y="15989"/>
                  <a:pt x="13056" y="15679"/>
                  <a:pt x="13191" y="15543"/>
                </a:cubicBezTo>
                <a:cubicBezTo>
                  <a:pt x="13343" y="15389"/>
                  <a:pt x="13500" y="15464"/>
                  <a:pt x="13646" y="15759"/>
                </a:cubicBezTo>
                <a:cubicBezTo>
                  <a:pt x="13624" y="14774"/>
                  <a:pt x="13681" y="13785"/>
                  <a:pt x="13802" y="13077"/>
                </a:cubicBezTo>
                <a:cubicBezTo>
                  <a:pt x="13943" y="12252"/>
                  <a:pt x="14149" y="11919"/>
                  <a:pt x="14344" y="12201"/>
                </a:cubicBezTo>
                <a:cubicBezTo>
                  <a:pt x="14397" y="10737"/>
                  <a:pt x="14573" y="9519"/>
                  <a:pt x="14813" y="8946"/>
                </a:cubicBezTo>
                <a:cubicBezTo>
                  <a:pt x="15060" y="8355"/>
                  <a:pt x="15343" y="8527"/>
                  <a:pt x="15564" y="9404"/>
                </a:cubicBezTo>
                <a:cubicBezTo>
                  <a:pt x="15625" y="7535"/>
                  <a:pt x="15833" y="5935"/>
                  <a:pt x="16128" y="5076"/>
                </a:cubicBezTo>
                <a:cubicBezTo>
                  <a:pt x="16413" y="4245"/>
                  <a:pt x="16749" y="4200"/>
                  <a:pt x="17040" y="4954"/>
                </a:cubicBezTo>
                <a:cubicBezTo>
                  <a:pt x="17131" y="3011"/>
                  <a:pt x="17494" y="1946"/>
                  <a:pt x="17820" y="2662"/>
                </a:cubicBezTo>
                <a:cubicBezTo>
                  <a:pt x="18086" y="3245"/>
                  <a:pt x="18237" y="4863"/>
                  <a:pt x="18174" y="6459"/>
                </a:cubicBezTo>
                <a:cubicBezTo>
                  <a:pt x="18128" y="4025"/>
                  <a:pt x="18354" y="1689"/>
                  <a:pt x="18737" y="626"/>
                </a:cubicBezTo>
                <a:cubicBezTo>
                  <a:pt x="19378" y="-1155"/>
                  <a:pt x="20139" y="1036"/>
                  <a:pt x="20276" y="5060"/>
                </a:cubicBezTo>
                <a:cubicBezTo>
                  <a:pt x="20467" y="4643"/>
                  <a:pt x="20683" y="4926"/>
                  <a:pt x="20823" y="5779"/>
                </a:cubicBezTo>
                <a:cubicBezTo>
                  <a:pt x="20963" y="6624"/>
                  <a:pt x="21001" y="7866"/>
                  <a:pt x="20921" y="8936"/>
                </a:cubicBezTo>
                <a:lnTo>
                  <a:pt x="21047" y="10432"/>
                </a:lnTo>
                <a:cubicBezTo>
                  <a:pt x="21054" y="9751"/>
                  <a:pt x="21117" y="9129"/>
                  <a:pt x="21216" y="8758"/>
                </a:cubicBezTo>
                <a:cubicBezTo>
                  <a:pt x="21332" y="8328"/>
                  <a:pt x="21479" y="8297"/>
                  <a:pt x="21600" y="8679"/>
                </a:cubicBezTo>
                <a:lnTo>
                  <a:pt x="21595" y="20445"/>
                </a:lnTo>
                <a:lnTo>
                  <a:pt x="0" y="20406"/>
                </a:lnTo>
                <a:lnTo>
                  <a:pt x="10" y="1433"/>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34289" r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grpSp>
        <p:nvGrpSpPr>
          <p:cNvPr id="3" name="Group 2"/>
          <p:cNvGrpSpPr>
            <a:grpSpLocks/>
          </p:cNvGrpSpPr>
          <p:nvPr/>
        </p:nvGrpSpPr>
        <p:grpSpPr bwMode="auto">
          <a:xfrm>
            <a:off x="2609850" y="2346325"/>
            <a:ext cx="2511425" cy="2270125"/>
            <a:chOff x="5263450" y="2468150"/>
            <a:chExt cx="2829329" cy="3026545"/>
          </a:xfrm>
        </p:grpSpPr>
        <p:sp>
          <p:nvSpPr>
            <p:cNvPr id="4769" name="Circle"/>
            <p:cNvSpPr/>
            <p:nvPr/>
          </p:nvSpPr>
          <p:spPr>
            <a:xfrm>
              <a:off x="5698044" y="2468150"/>
              <a:ext cx="2394735" cy="3026545"/>
            </a:xfrm>
            <a:prstGeom prst="ellipse">
              <a:avLst/>
            </a:prstGeom>
            <a:gradFill>
              <a:gsLst>
                <a:gs pos="849">
                  <a:srgbClr val="FF00A2"/>
                </a:gs>
                <a:gs pos="62946">
                  <a:srgbClr val="FF0071"/>
                </a:gs>
                <a:gs pos="97627">
                  <a:srgbClr val="FF0040"/>
                </a:gs>
              </a:gsLst>
            </a:gradFill>
            <a:ln w="12700">
              <a:miter lim="400000"/>
            </a:ln>
          </p:spPr>
          <p:txBody>
            <a:bodyPr lIns="34289" r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70" name="TextBox 34"/>
            <p:cNvSpPr txBox="1"/>
            <p:nvPr/>
          </p:nvSpPr>
          <p:spPr>
            <a:xfrm>
              <a:off x="5263450" y="2834299"/>
              <a:ext cx="933571" cy="2093183"/>
            </a:xfrm>
            <a:prstGeom prst="rect">
              <a:avLst/>
            </a:prstGeom>
            <a:ln w="12700">
              <a:miter lim="400000"/>
            </a:ln>
            <a:effectLst>
              <a:outerShdw blurRad="25400" dist="36591" rotWithShape="0">
                <a:srgbClr val="000000">
                  <a:alpha val="31239"/>
                </a:srgbClr>
              </a:outerShdw>
            </a:effectLst>
            <a:extLst>
              <a:ext uri="{C572A759-6A51-4108-AA02-DFA0A04FC94B}"/>
            </a:extLst>
          </p:spPr>
          <p:txBody>
            <a:bodyPr lIns="34289" tIns="34289" rIns="34289" bIns="34289">
              <a:spAutoFit/>
            </a:bodyPr>
            <a:lstStyle>
              <a:lvl1pPr>
                <a:defRPr sz="13000">
                  <a:solidFill>
                    <a:srgbClr val="FF22A0"/>
                  </a:solidFill>
                  <a:latin typeface="Impact"/>
                  <a:ea typeface="Impact"/>
                  <a:cs typeface="Impact"/>
                  <a:sym typeface="Impact"/>
                </a:defRPr>
              </a:lvl1pPr>
            </a:lstStyle>
            <a:p>
              <a:pPr algn="ctr" defTabSz="685800" fontAlgn="auto">
                <a:spcBef>
                  <a:spcPts val="0"/>
                </a:spcBef>
                <a:spcAft>
                  <a:spcPts val="0"/>
                </a:spcAft>
                <a:defRPr/>
              </a:pPr>
              <a:r>
                <a:rPr sz="9750"/>
                <a:t>2</a:t>
              </a:r>
            </a:p>
          </p:txBody>
        </p:sp>
        <p:sp>
          <p:nvSpPr>
            <p:cNvPr id="11282" name="Rectangle 51"/>
            <p:cNvSpPr txBox="1">
              <a:spLocks noChangeArrowheads="1"/>
            </p:cNvSpPr>
            <p:nvPr/>
          </p:nvSpPr>
          <p:spPr bwMode="auto">
            <a:xfrm>
              <a:off x="6094661" y="3098857"/>
              <a:ext cx="1706408" cy="133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16106" tIns="16106" rIns="16106" bIns="16106">
              <a:spAutoFit/>
            </a:bodyPr>
            <a:lstStyle>
              <a:lvl1pPr defTabSz="160338" eaLnBrk="0" hangingPunct="0">
                <a:defRPr>
                  <a:solidFill>
                    <a:schemeClr val="tx1"/>
                  </a:solidFill>
                  <a:latin typeface="Trebuchet MS" pitchFamily="34" charset="0"/>
                  <a:cs typeface="Arial" pitchFamily="34" charset="0"/>
                </a:defRPr>
              </a:lvl1pPr>
              <a:lvl2pPr marL="742950" indent="-285750" defTabSz="160338" eaLnBrk="0" hangingPunct="0">
                <a:defRPr>
                  <a:solidFill>
                    <a:schemeClr val="tx1"/>
                  </a:solidFill>
                  <a:latin typeface="Trebuchet MS" pitchFamily="34" charset="0"/>
                  <a:cs typeface="Arial" pitchFamily="34" charset="0"/>
                </a:defRPr>
              </a:lvl2pPr>
              <a:lvl3pPr marL="1143000" indent="-228600" defTabSz="160338" eaLnBrk="0" hangingPunct="0">
                <a:defRPr>
                  <a:solidFill>
                    <a:schemeClr val="tx1"/>
                  </a:solidFill>
                  <a:latin typeface="Trebuchet MS" pitchFamily="34" charset="0"/>
                  <a:cs typeface="Arial" pitchFamily="34" charset="0"/>
                </a:defRPr>
              </a:lvl3pPr>
              <a:lvl4pPr marL="1600200" indent="-228600" defTabSz="160338" eaLnBrk="0" hangingPunct="0">
                <a:defRPr>
                  <a:solidFill>
                    <a:schemeClr val="tx1"/>
                  </a:solidFill>
                  <a:latin typeface="Trebuchet MS" pitchFamily="34" charset="0"/>
                  <a:cs typeface="Arial" pitchFamily="34" charset="0"/>
                </a:defRPr>
              </a:lvl4pPr>
              <a:lvl5pPr marL="2057400" indent="-228600" defTabSz="160338" eaLnBrk="0" hangingPunct="0">
                <a:defRPr>
                  <a:solidFill>
                    <a:schemeClr val="tx1"/>
                  </a:solidFill>
                  <a:latin typeface="Trebuchet MS" pitchFamily="34" charset="0"/>
                  <a:cs typeface="Arial" pitchFamily="34" charset="0"/>
                </a:defRPr>
              </a:lvl5pPr>
              <a:lvl6pPr marL="2514600" indent="-228600" defTabSz="160338"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defTabSz="160338"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defTabSz="160338"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defTabSz="160338"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altLang="en-US" sz="2100">
                  <a:solidFill>
                    <a:srgbClr val="FFFFFF"/>
                  </a:solidFill>
                  <a:latin typeface="Times New Roman" pitchFamily="18" charset="0"/>
                  <a:cs typeface="Times New Roman" pitchFamily="18" charset="0"/>
                </a:rPr>
                <a:t>NỘI DUNG CUỘC CẢI CÁCH</a:t>
              </a:r>
            </a:p>
          </p:txBody>
        </p:sp>
      </p:grpSp>
      <p:grpSp>
        <p:nvGrpSpPr>
          <p:cNvPr id="2" name="Group 1"/>
          <p:cNvGrpSpPr>
            <a:grpSpLocks/>
          </p:cNvGrpSpPr>
          <p:nvPr/>
        </p:nvGrpSpPr>
        <p:grpSpPr bwMode="auto">
          <a:xfrm>
            <a:off x="371475" y="3786188"/>
            <a:ext cx="2043113" cy="1573212"/>
            <a:chOff x="1274957" y="3475325"/>
            <a:chExt cx="2723952" cy="2098036"/>
          </a:xfrm>
        </p:grpSpPr>
        <p:sp>
          <p:nvSpPr>
            <p:cNvPr id="4764" name="Circle"/>
            <p:cNvSpPr/>
            <p:nvPr/>
          </p:nvSpPr>
          <p:spPr>
            <a:xfrm>
              <a:off x="1689793" y="3674332"/>
              <a:ext cx="2309116" cy="1899029"/>
            </a:xfrm>
            <a:prstGeom prst="ellipse">
              <a:avLst/>
            </a:prstGeom>
            <a:gradFill>
              <a:gsLst>
                <a:gs pos="0">
                  <a:srgbClr val="FFC203"/>
                </a:gs>
                <a:gs pos="36657">
                  <a:srgbClr val="FF7D25"/>
                </a:gs>
                <a:gs pos="77153">
                  <a:srgbClr val="FF3847"/>
                </a:gs>
              </a:gsLst>
            </a:gradFill>
            <a:ln w="12700">
              <a:miter lim="400000"/>
            </a:ln>
          </p:spPr>
          <p:txBody>
            <a:bodyPr lIns="34289" r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65" name="TextBox 34"/>
            <p:cNvSpPr txBox="1"/>
            <p:nvPr/>
          </p:nvSpPr>
          <p:spPr>
            <a:xfrm>
              <a:off x="1274957" y="3475325"/>
              <a:ext cx="933383" cy="2093802"/>
            </a:xfrm>
            <a:prstGeom prst="rect">
              <a:avLst/>
            </a:prstGeom>
            <a:ln w="12700">
              <a:miter lim="400000"/>
            </a:ln>
            <a:effectLst>
              <a:outerShdw blurRad="25400" dist="36591" rotWithShape="0">
                <a:srgbClr val="000000">
                  <a:alpha val="31239"/>
                </a:srgbClr>
              </a:outerShdw>
            </a:effectLst>
            <a:extLst>
              <a:ext uri="{C572A759-6A51-4108-AA02-DFA0A04FC94B}"/>
            </a:extLst>
          </p:spPr>
          <p:txBody>
            <a:bodyPr lIns="34289" tIns="34289" rIns="34289" bIns="34289">
              <a:spAutoFit/>
            </a:bodyPr>
            <a:lstStyle>
              <a:lvl1pPr>
                <a:defRPr sz="13000">
                  <a:solidFill>
                    <a:srgbClr val="FF8A00"/>
                  </a:solidFill>
                  <a:latin typeface="Impact"/>
                  <a:ea typeface="Impact"/>
                  <a:cs typeface="Impact"/>
                  <a:sym typeface="Impact"/>
                </a:defRPr>
              </a:lvl1pPr>
            </a:lstStyle>
            <a:p>
              <a:pPr algn="ctr" defTabSz="685800" fontAlgn="auto">
                <a:spcBef>
                  <a:spcPts val="0"/>
                </a:spcBef>
                <a:spcAft>
                  <a:spcPts val="0"/>
                </a:spcAft>
                <a:defRPr/>
              </a:pPr>
              <a:r>
                <a:rPr sz="9750"/>
                <a:t>1</a:t>
              </a:r>
            </a:p>
          </p:txBody>
        </p:sp>
        <p:sp>
          <p:nvSpPr>
            <p:cNvPr id="11278" name="Rectangle 51"/>
            <p:cNvSpPr txBox="1">
              <a:spLocks noChangeArrowheads="1"/>
            </p:cNvSpPr>
            <p:nvPr/>
          </p:nvSpPr>
          <p:spPr bwMode="auto">
            <a:xfrm>
              <a:off x="2134577" y="4048112"/>
              <a:ext cx="1831218" cy="90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16106" tIns="16106" rIns="16106" bIns="16106">
              <a:spAutoFit/>
            </a:bodyPr>
            <a:lstStyle>
              <a:lvl1pPr defTabSz="160338" eaLnBrk="0" hangingPunct="0">
                <a:defRPr>
                  <a:solidFill>
                    <a:schemeClr val="tx1"/>
                  </a:solidFill>
                  <a:latin typeface="Trebuchet MS" pitchFamily="34" charset="0"/>
                  <a:cs typeface="Arial" pitchFamily="34" charset="0"/>
                </a:defRPr>
              </a:lvl1pPr>
              <a:lvl2pPr marL="742950" indent="-285750" defTabSz="160338" eaLnBrk="0" hangingPunct="0">
                <a:defRPr>
                  <a:solidFill>
                    <a:schemeClr val="tx1"/>
                  </a:solidFill>
                  <a:latin typeface="Trebuchet MS" pitchFamily="34" charset="0"/>
                  <a:cs typeface="Arial" pitchFamily="34" charset="0"/>
                </a:defRPr>
              </a:lvl2pPr>
              <a:lvl3pPr marL="1143000" indent="-228600" defTabSz="160338" eaLnBrk="0" hangingPunct="0">
                <a:defRPr>
                  <a:solidFill>
                    <a:schemeClr val="tx1"/>
                  </a:solidFill>
                  <a:latin typeface="Trebuchet MS" pitchFamily="34" charset="0"/>
                  <a:cs typeface="Arial" pitchFamily="34" charset="0"/>
                </a:defRPr>
              </a:lvl3pPr>
              <a:lvl4pPr marL="1600200" indent="-228600" defTabSz="160338" eaLnBrk="0" hangingPunct="0">
                <a:defRPr>
                  <a:solidFill>
                    <a:schemeClr val="tx1"/>
                  </a:solidFill>
                  <a:latin typeface="Trebuchet MS" pitchFamily="34" charset="0"/>
                  <a:cs typeface="Arial" pitchFamily="34" charset="0"/>
                </a:defRPr>
              </a:lvl4pPr>
              <a:lvl5pPr marL="2057400" indent="-228600" defTabSz="160338" eaLnBrk="0" hangingPunct="0">
                <a:defRPr>
                  <a:solidFill>
                    <a:schemeClr val="tx1"/>
                  </a:solidFill>
                  <a:latin typeface="Trebuchet MS" pitchFamily="34" charset="0"/>
                  <a:cs typeface="Arial" pitchFamily="34" charset="0"/>
                </a:defRPr>
              </a:lvl5pPr>
              <a:lvl6pPr marL="2514600" indent="-228600" defTabSz="160338"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defTabSz="160338"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defTabSz="160338"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defTabSz="160338"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altLang="en-US" sz="2100">
                  <a:solidFill>
                    <a:srgbClr val="FFFFFF"/>
                  </a:solidFill>
                  <a:latin typeface="Times New Roman" pitchFamily="18" charset="0"/>
                  <a:cs typeface="Times New Roman" pitchFamily="18" charset="0"/>
                </a:rPr>
                <a:t>BỐI CẢNH LỊCH SỬ</a:t>
              </a:r>
            </a:p>
          </p:txBody>
        </p:sp>
        <p:sp>
          <p:nvSpPr>
            <p:cNvPr id="4767" name="TextBox 52"/>
            <p:cNvSpPr txBox="1"/>
            <p:nvPr/>
          </p:nvSpPr>
          <p:spPr>
            <a:xfrm>
              <a:off x="2083465" y="4396259"/>
              <a:ext cx="1070955" cy="306979"/>
            </a:xfrm>
            <a:prstGeom prst="rect">
              <a:avLst/>
            </a:prstGeom>
            <a:ln w="12700">
              <a:miter lim="400000"/>
            </a:ln>
            <a:extLst>
              <a:ext uri="{C572A759-6A51-4108-AA02-DFA0A04FC94B}"/>
            </a:extLst>
          </p:spPr>
          <p:txBody>
            <a:bodyPr lIns="34289" tIns="34289" rIns="34289" bIns="34289">
              <a:spAutoFit/>
            </a:bodyPr>
            <a:lstStyle>
              <a:lvl1pPr>
                <a:defRPr sz="1400">
                  <a:solidFill>
                    <a:srgbClr val="FFFFFF"/>
                  </a:solidFill>
                  <a:latin typeface="Avenir Next Demi Bold"/>
                  <a:ea typeface="Avenir Next Demi Bold"/>
                  <a:cs typeface="Avenir Next Demi Bold"/>
                  <a:sym typeface="Avenir Next Demi Bold"/>
                </a:defRPr>
              </a:lvl1pPr>
            </a:lstStyle>
            <a:p>
              <a:pPr algn="ctr" defTabSz="685800" fontAlgn="auto">
                <a:spcBef>
                  <a:spcPts val="0"/>
                </a:spcBef>
                <a:spcAft>
                  <a:spcPts val="0"/>
                </a:spcAft>
                <a:defRPr/>
              </a:pPr>
              <a:endParaRPr sz="1050"/>
            </a:p>
          </p:txBody>
        </p:sp>
      </p:grpSp>
      <p:grpSp>
        <p:nvGrpSpPr>
          <p:cNvPr id="4" name="Group 3"/>
          <p:cNvGrpSpPr>
            <a:grpSpLocks/>
          </p:cNvGrpSpPr>
          <p:nvPr/>
        </p:nvGrpSpPr>
        <p:grpSpPr bwMode="auto">
          <a:xfrm>
            <a:off x="4960938" y="1182688"/>
            <a:ext cx="3048000" cy="2092325"/>
            <a:chOff x="6783006" y="1113197"/>
            <a:chExt cx="4063657" cy="2790383"/>
          </a:xfrm>
        </p:grpSpPr>
        <p:sp>
          <p:nvSpPr>
            <p:cNvPr id="4773" name="Circle"/>
            <p:cNvSpPr/>
            <p:nvPr/>
          </p:nvSpPr>
          <p:spPr>
            <a:xfrm>
              <a:off x="7301545" y="1113197"/>
              <a:ext cx="3545118" cy="2790383"/>
            </a:xfrm>
            <a:prstGeom prst="ellipse">
              <a:avLst/>
            </a:prstGeom>
            <a:gradFill>
              <a:gsLst>
                <a:gs pos="0">
                  <a:srgbClr val="0CB100"/>
                </a:gs>
                <a:gs pos="46821">
                  <a:srgbClr val="67CE02"/>
                </a:gs>
                <a:gs pos="99075">
                  <a:srgbClr val="C3EA03"/>
                </a:gs>
              </a:gsLst>
            </a:gradFill>
            <a:ln w="12700">
              <a:miter lim="400000"/>
            </a:ln>
          </p:spPr>
          <p:txBody>
            <a:bodyPr lIns="34289" r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774" name="TextBox 34"/>
            <p:cNvSpPr txBox="1"/>
            <p:nvPr/>
          </p:nvSpPr>
          <p:spPr>
            <a:xfrm>
              <a:off x="6783006" y="1303739"/>
              <a:ext cx="933371" cy="2093845"/>
            </a:xfrm>
            <a:prstGeom prst="rect">
              <a:avLst/>
            </a:prstGeom>
            <a:ln w="12700">
              <a:miter lim="400000"/>
            </a:ln>
            <a:effectLst>
              <a:outerShdw blurRad="25400" dist="36591" rotWithShape="0">
                <a:srgbClr val="000000">
                  <a:alpha val="31239"/>
                </a:srgbClr>
              </a:outerShdw>
            </a:effectLst>
            <a:extLst>
              <a:ext uri="{C572A759-6A51-4108-AA02-DFA0A04FC94B}"/>
            </a:extLst>
          </p:spPr>
          <p:txBody>
            <a:bodyPr lIns="34289" tIns="34289" rIns="34289" bIns="34289">
              <a:spAutoFit/>
            </a:bodyPr>
            <a:lstStyle>
              <a:lvl1pPr>
                <a:defRPr sz="13000">
                  <a:solidFill>
                    <a:srgbClr val="0CB100"/>
                  </a:solidFill>
                  <a:latin typeface="Impact"/>
                  <a:ea typeface="Impact"/>
                  <a:cs typeface="Impact"/>
                  <a:sym typeface="Impact"/>
                </a:defRPr>
              </a:lvl1pPr>
            </a:lstStyle>
            <a:p>
              <a:pPr algn="ctr" defTabSz="685800" fontAlgn="auto">
                <a:spcBef>
                  <a:spcPts val="0"/>
                </a:spcBef>
                <a:spcAft>
                  <a:spcPts val="0"/>
                </a:spcAft>
                <a:defRPr/>
              </a:pPr>
              <a:r>
                <a:rPr sz="9750"/>
                <a:t>3</a:t>
              </a:r>
            </a:p>
          </p:txBody>
        </p:sp>
        <p:sp>
          <p:nvSpPr>
            <p:cNvPr id="11275" name="Rectangle 51"/>
            <p:cNvSpPr txBox="1">
              <a:spLocks noChangeArrowheads="1"/>
            </p:cNvSpPr>
            <p:nvPr/>
          </p:nvSpPr>
          <p:spPr bwMode="auto">
            <a:xfrm>
              <a:off x="7919023" y="1671534"/>
              <a:ext cx="2736978" cy="90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16106" tIns="16106" rIns="16106" bIns="16106">
              <a:spAutoFit/>
            </a:bodyPr>
            <a:lstStyle>
              <a:lvl1pPr defTabSz="685800" eaLnBrk="0" hangingPunct="0">
                <a:defRPr>
                  <a:solidFill>
                    <a:schemeClr val="tx1"/>
                  </a:solidFill>
                  <a:latin typeface="Trebuchet MS" pitchFamily="34" charset="0"/>
                  <a:cs typeface="Arial" pitchFamily="34" charset="0"/>
                </a:defRPr>
              </a:lvl1pPr>
              <a:lvl2pPr marL="742950" indent="-285750" defTabSz="685800" eaLnBrk="0" hangingPunct="0">
                <a:defRPr>
                  <a:solidFill>
                    <a:schemeClr val="tx1"/>
                  </a:solidFill>
                  <a:latin typeface="Trebuchet MS" pitchFamily="34" charset="0"/>
                  <a:cs typeface="Arial" pitchFamily="34" charset="0"/>
                </a:defRPr>
              </a:lvl2pPr>
              <a:lvl3pPr marL="1143000" indent="-228600" defTabSz="685800" eaLnBrk="0" hangingPunct="0">
                <a:defRPr>
                  <a:solidFill>
                    <a:schemeClr val="tx1"/>
                  </a:solidFill>
                  <a:latin typeface="Trebuchet MS" pitchFamily="34" charset="0"/>
                  <a:cs typeface="Arial" pitchFamily="34" charset="0"/>
                </a:defRPr>
              </a:lvl3pPr>
              <a:lvl4pPr marL="1600200" indent="-228600" defTabSz="685800" eaLnBrk="0" hangingPunct="0">
                <a:defRPr>
                  <a:solidFill>
                    <a:schemeClr val="tx1"/>
                  </a:solidFill>
                  <a:latin typeface="Trebuchet MS" pitchFamily="34" charset="0"/>
                  <a:cs typeface="Arial" pitchFamily="34" charset="0"/>
                </a:defRPr>
              </a:lvl4pPr>
              <a:lvl5pPr marL="2057400" indent="-228600" defTabSz="685800" eaLnBrk="0" hangingPunct="0">
                <a:defRPr>
                  <a:solidFill>
                    <a:schemeClr val="tx1"/>
                  </a:solidFill>
                  <a:latin typeface="Trebuchet MS" pitchFamily="34" charset="0"/>
                  <a:cs typeface="Arial" pitchFamily="34" charset="0"/>
                </a:defRPr>
              </a:lvl5pPr>
              <a:lvl6pPr marL="2514600" indent="-228600" defTabSz="6858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defTabSz="6858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defTabSz="6858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defTabSz="6858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altLang="en-US" sz="2100">
                  <a:solidFill>
                    <a:srgbClr val="FFFFFF"/>
                  </a:solidFill>
                  <a:latin typeface="Times New Roman" pitchFamily="18" charset="0"/>
                  <a:cs typeface="Times New Roman" pitchFamily="18" charset="0"/>
                </a:rPr>
                <a:t>KẾT QUẢ VÀ Ý NGHĨA</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p:cNvGrpSpPr>
            <a:grpSpLocks/>
          </p:cNvGrpSpPr>
          <p:nvPr/>
        </p:nvGrpSpPr>
        <p:grpSpPr bwMode="auto">
          <a:xfrm>
            <a:off x="-138113" y="4265613"/>
            <a:ext cx="3816351" cy="1635125"/>
            <a:chOff x="-1" y="-1"/>
            <a:chExt cx="2275565" cy="2179667"/>
          </a:xfrm>
        </p:grpSpPr>
        <p:sp>
          <p:nvSpPr>
            <p:cNvPr id="3" name="Triangle"/>
            <p:cNvSpPr/>
            <p:nvPr/>
          </p:nvSpPr>
          <p:spPr>
            <a:xfrm>
              <a:off x="808374" y="-1"/>
              <a:ext cx="328461" cy="6221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4" name="Triangle"/>
            <p:cNvSpPr/>
            <p:nvPr/>
          </p:nvSpPr>
          <p:spPr>
            <a:xfrm>
              <a:off x="950360" y="6347"/>
              <a:ext cx="184582" cy="620042"/>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5" name="Triangle"/>
            <p:cNvSpPr/>
            <p:nvPr/>
          </p:nvSpPr>
          <p:spPr>
            <a:xfrm>
              <a:off x="1098972" y="2115"/>
              <a:ext cx="205407" cy="620042"/>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6" name="Triangle"/>
            <p:cNvSpPr/>
            <p:nvPr/>
          </p:nvSpPr>
          <p:spPr>
            <a:xfrm>
              <a:off x="1136835" y="4231"/>
              <a:ext cx="228125" cy="5861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7" name="Triangle"/>
            <p:cNvSpPr/>
            <p:nvPr/>
          </p:nvSpPr>
          <p:spPr>
            <a:xfrm>
              <a:off x="1134942" y="2115"/>
              <a:ext cx="301957" cy="588298"/>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8" name="Shape"/>
            <p:cNvSpPr/>
            <p:nvPr/>
          </p:nvSpPr>
          <p:spPr>
            <a:xfrm>
              <a:off x="-1" y="577716"/>
              <a:ext cx="952254" cy="1599833"/>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9" name="Shape"/>
            <p:cNvSpPr/>
            <p:nvPr/>
          </p:nvSpPr>
          <p:spPr>
            <a:xfrm>
              <a:off x="417439" y="575600"/>
              <a:ext cx="681533" cy="1604066"/>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66B7"/>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10" name="Shape"/>
            <p:cNvSpPr/>
            <p:nvPr/>
          </p:nvSpPr>
          <p:spPr>
            <a:xfrm>
              <a:off x="996742" y="579833"/>
              <a:ext cx="785657" cy="1599833"/>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11" name="Shape"/>
            <p:cNvSpPr/>
            <p:nvPr/>
          </p:nvSpPr>
          <p:spPr>
            <a:xfrm>
              <a:off x="1301539" y="579833"/>
              <a:ext cx="639884" cy="1599833"/>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12" name="Shape"/>
            <p:cNvSpPr/>
            <p:nvPr/>
          </p:nvSpPr>
          <p:spPr>
            <a:xfrm>
              <a:off x="1359280" y="571368"/>
              <a:ext cx="916284" cy="1606181"/>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grpSp>
      <p:grpSp>
        <p:nvGrpSpPr>
          <p:cNvPr id="70659" name="Group"/>
          <p:cNvGrpSpPr>
            <a:grpSpLocks/>
          </p:cNvGrpSpPr>
          <p:nvPr/>
        </p:nvGrpSpPr>
        <p:grpSpPr bwMode="auto">
          <a:xfrm>
            <a:off x="158750" y="712788"/>
            <a:ext cx="3094038" cy="3589337"/>
            <a:chOff x="-2" y="-2"/>
            <a:chExt cx="713553" cy="1294669"/>
          </a:xfrm>
        </p:grpSpPr>
        <p:grpSp>
          <p:nvGrpSpPr>
            <p:cNvPr id="70662" name="Group"/>
            <p:cNvGrpSpPr>
              <a:grpSpLocks/>
            </p:cNvGrpSpPr>
            <p:nvPr/>
          </p:nvGrpSpPr>
          <p:grpSpPr bwMode="auto">
            <a:xfrm>
              <a:off x="-3" y="-3"/>
              <a:ext cx="713554" cy="1020002"/>
              <a:chOff x="-1" y="-2"/>
              <a:chExt cx="713553" cy="1020001"/>
            </a:xfrm>
          </p:grpSpPr>
          <p:grpSp>
            <p:nvGrpSpPr>
              <p:cNvPr id="70667" name="Group"/>
              <p:cNvGrpSpPr>
                <a:grpSpLocks/>
              </p:cNvGrpSpPr>
              <p:nvPr/>
            </p:nvGrpSpPr>
            <p:grpSpPr bwMode="auto">
              <a:xfrm>
                <a:off x="30592" y="68777"/>
                <a:ext cx="682960" cy="301624"/>
                <a:chOff x="0" y="-1"/>
                <a:chExt cx="682959" cy="301623"/>
              </a:xfrm>
            </p:grpSpPr>
            <p:sp>
              <p:nvSpPr>
                <p:cNvPr id="23" name="Shape"/>
                <p:cNvSpPr/>
                <p:nvPr/>
              </p:nvSpPr>
              <p:spPr>
                <a:xfrm>
                  <a:off x="-937" y="1079"/>
                  <a:ext cx="408580" cy="230760"/>
                </a:xfrm>
                <a:custGeom>
                  <a:avLst/>
                  <a:gdLst/>
                  <a:ahLst/>
                  <a:cxnLst>
                    <a:cxn ang="0">
                      <a:pos x="wd2" y="hd2"/>
                    </a:cxn>
                    <a:cxn ang="5400000">
                      <a:pos x="wd2" y="hd2"/>
                    </a:cxn>
                    <a:cxn ang="10800000">
                      <a:pos x="wd2" y="hd2"/>
                    </a:cxn>
                    <a:cxn ang="16200000">
                      <a:pos x="wd2" y="hd2"/>
                    </a:cxn>
                  </a:cxnLst>
                  <a:rect l="0" t="0" r="r" b="b"/>
                  <a:pathLst>
                    <a:path w="21600" h="21600" extrusionOk="0">
                      <a:moveTo>
                        <a:pt x="310" y="0"/>
                      </a:moveTo>
                      <a:lnTo>
                        <a:pt x="21600" y="4070"/>
                      </a:lnTo>
                      <a:lnTo>
                        <a:pt x="20830" y="21600"/>
                      </a:lnTo>
                      <a:lnTo>
                        <a:pt x="0" y="17376"/>
                      </a:lnTo>
                      <a:lnTo>
                        <a:pt x="31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24" name="Triangle"/>
                <p:cNvSpPr/>
                <p:nvPr/>
              </p:nvSpPr>
              <p:spPr>
                <a:xfrm>
                  <a:off x="274379" y="47460"/>
                  <a:ext cx="133265" cy="400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869"/>
                      </a:lnTo>
                      <a:lnTo>
                        <a:pt x="21357" y="21600"/>
                      </a:lnTo>
                      <a:lnTo>
                        <a:pt x="2160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25" name="Shape"/>
                <p:cNvSpPr/>
                <p:nvPr/>
              </p:nvSpPr>
              <p:spPr>
                <a:xfrm>
                  <a:off x="276575" y="74945"/>
                  <a:ext cx="406384" cy="2267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 y="17499"/>
                      </a:lnTo>
                      <a:lnTo>
                        <a:pt x="21600" y="21600"/>
                      </a:lnTo>
                      <a:lnTo>
                        <a:pt x="15433" y="12626"/>
                      </a:lnTo>
                      <a:lnTo>
                        <a:pt x="21560" y="3332"/>
                      </a:lnTo>
                      <a:lnTo>
                        <a:pt x="0" y="0"/>
                      </a:lnTo>
                      <a:close/>
                    </a:path>
                  </a:pathLst>
                </a:custGeom>
                <a:gradFill flip="none" rotWithShape="1">
                  <a:gsLst>
                    <a:gs pos="1499">
                      <a:srgbClr val="FF110D"/>
                    </a:gs>
                    <a:gs pos="100000">
                      <a:srgbClr val="FF5B08"/>
                    </a:gs>
                    <a:gs pos="100000">
                      <a:srgbClr val="FFA503"/>
                    </a:gs>
                  </a:gsLst>
                  <a:lin ang="2089253" scaled="0"/>
                </a:gra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grpSp>
          <p:grpSp>
            <p:nvGrpSpPr>
              <p:cNvPr id="70668" name="Group"/>
              <p:cNvGrpSpPr>
                <a:grpSpLocks/>
              </p:cNvGrpSpPr>
              <p:nvPr/>
            </p:nvGrpSpPr>
            <p:grpSpPr bwMode="auto">
              <a:xfrm>
                <a:off x="-2" y="-3"/>
                <a:ext cx="62925" cy="1020003"/>
                <a:chOff x="0" y="0"/>
                <a:chExt cx="62923" cy="1020001"/>
              </a:xfrm>
            </p:grpSpPr>
            <p:sp>
              <p:nvSpPr>
                <p:cNvPr id="21" name="Circle"/>
                <p:cNvSpPr/>
                <p:nvPr/>
              </p:nvSpPr>
              <p:spPr>
                <a:xfrm>
                  <a:off x="2" y="2"/>
                  <a:ext cx="63701" cy="63559"/>
                </a:xfrm>
                <a:prstGeom prst="ellipse">
                  <a:avLst/>
                </a:prstGeom>
                <a:solidFill>
                  <a:srgbClr val="EA4869"/>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22" name="Rectangle"/>
                <p:cNvSpPr/>
                <p:nvPr/>
              </p:nvSpPr>
              <p:spPr>
                <a:xfrm>
                  <a:off x="23432" y="52682"/>
                  <a:ext cx="16841" cy="966561"/>
                </a:xfrm>
                <a:prstGeom prst="rect">
                  <a:avLst/>
                </a:prstGeom>
                <a:solidFill>
                  <a:srgbClr val="EA4869"/>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grpSp>
        </p:grpSp>
        <p:grpSp>
          <p:nvGrpSpPr>
            <p:cNvPr id="70663" name="Group"/>
            <p:cNvGrpSpPr>
              <a:grpSpLocks/>
            </p:cNvGrpSpPr>
            <p:nvPr/>
          </p:nvGrpSpPr>
          <p:grpSpPr bwMode="auto">
            <a:xfrm>
              <a:off x="621" y="402647"/>
              <a:ext cx="565600" cy="892020"/>
              <a:chOff x="-2" y="0"/>
              <a:chExt cx="565599" cy="892019"/>
            </a:xfrm>
          </p:grpSpPr>
          <p:sp>
            <p:nvSpPr>
              <p:cNvPr id="16" name="Oval"/>
              <p:cNvSpPr/>
              <p:nvPr/>
            </p:nvSpPr>
            <p:spPr>
              <a:xfrm>
                <a:off x="238812" y="-677"/>
                <a:ext cx="213809" cy="200985"/>
              </a:xfrm>
              <a:prstGeom prst="ellipse">
                <a:avLst/>
              </a:prstGeom>
              <a:solidFill>
                <a:srgbClr val="656465"/>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17" name="Shape"/>
              <p:cNvSpPr/>
              <p:nvPr/>
            </p:nvSpPr>
            <p:spPr>
              <a:xfrm>
                <a:off x="-625" y="216914"/>
                <a:ext cx="565643" cy="675105"/>
              </a:xfrm>
              <a:custGeom>
                <a:avLst/>
                <a:gdLst/>
                <a:ahLst/>
                <a:cxnLst>
                  <a:cxn ang="0">
                    <a:pos x="wd2" y="hd2"/>
                  </a:cxn>
                  <a:cxn ang="5400000">
                    <a:pos x="wd2" y="hd2"/>
                  </a:cxn>
                  <a:cxn ang="10800000">
                    <a:pos x="wd2" y="hd2"/>
                  </a:cxn>
                  <a:cxn ang="16200000">
                    <a:pos x="wd2" y="hd2"/>
                  </a:cxn>
                </a:cxnLst>
                <a:rect l="0" t="0" r="r" b="b"/>
                <a:pathLst>
                  <a:path w="21556" h="21600" extrusionOk="0">
                    <a:moveTo>
                      <a:pt x="1151" y="326"/>
                    </a:moveTo>
                    <a:lnTo>
                      <a:pt x="17672" y="0"/>
                    </a:lnTo>
                    <a:cubicBezTo>
                      <a:pt x="18111" y="192"/>
                      <a:pt x="18504" y="450"/>
                      <a:pt x="18832" y="761"/>
                    </a:cubicBezTo>
                    <a:cubicBezTo>
                      <a:pt x="19195" y="1105"/>
                      <a:pt x="19471" y="1508"/>
                      <a:pt x="19645" y="1944"/>
                    </a:cubicBezTo>
                    <a:lnTo>
                      <a:pt x="21556" y="7804"/>
                    </a:lnTo>
                    <a:cubicBezTo>
                      <a:pt x="21492" y="8225"/>
                      <a:pt x="21129" y="8571"/>
                      <a:pt x="20640" y="8678"/>
                    </a:cubicBezTo>
                    <a:cubicBezTo>
                      <a:pt x="20262" y="8760"/>
                      <a:pt x="19860" y="8685"/>
                      <a:pt x="19560" y="8476"/>
                    </a:cubicBezTo>
                    <a:lnTo>
                      <a:pt x="17606" y="2633"/>
                    </a:lnTo>
                    <a:lnTo>
                      <a:pt x="16873" y="21568"/>
                    </a:lnTo>
                    <a:lnTo>
                      <a:pt x="13915" y="21600"/>
                    </a:lnTo>
                    <a:lnTo>
                      <a:pt x="14118" y="11288"/>
                    </a:lnTo>
                    <a:lnTo>
                      <a:pt x="10133" y="11515"/>
                    </a:lnTo>
                    <a:lnTo>
                      <a:pt x="6020" y="12589"/>
                    </a:lnTo>
                    <a:lnTo>
                      <a:pt x="8365" y="17732"/>
                    </a:lnTo>
                    <a:lnTo>
                      <a:pt x="5615" y="18462"/>
                    </a:lnTo>
                    <a:lnTo>
                      <a:pt x="3173" y="13353"/>
                    </a:lnTo>
                    <a:cubicBezTo>
                      <a:pt x="2989" y="13082"/>
                      <a:pt x="2915" y="12768"/>
                      <a:pt x="2963" y="12459"/>
                    </a:cubicBezTo>
                    <a:cubicBezTo>
                      <a:pt x="3018" y="12099"/>
                      <a:pt x="3234" y="11769"/>
                      <a:pt x="3566" y="11536"/>
                    </a:cubicBezTo>
                    <a:lnTo>
                      <a:pt x="8332" y="9455"/>
                    </a:lnTo>
                    <a:lnTo>
                      <a:pt x="8299" y="2245"/>
                    </a:lnTo>
                    <a:lnTo>
                      <a:pt x="1087" y="2123"/>
                    </a:lnTo>
                    <a:cubicBezTo>
                      <a:pt x="457" y="2128"/>
                      <a:pt x="-44" y="1679"/>
                      <a:pt x="3" y="1151"/>
                    </a:cubicBezTo>
                    <a:cubicBezTo>
                      <a:pt x="47" y="656"/>
                      <a:pt x="562" y="286"/>
                      <a:pt x="1151" y="326"/>
                    </a:cubicBezTo>
                    <a:close/>
                  </a:path>
                </a:pathLst>
              </a:custGeom>
              <a:solidFill>
                <a:srgbClr val="656465"/>
              </a:soli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sp>
            <p:nvSpPr>
              <p:cNvPr id="18" name="Shape"/>
              <p:cNvSpPr/>
              <p:nvPr/>
            </p:nvSpPr>
            <p:spPr>
              <a:xfrm>
                <a:off x="293729" y="244399"/>
                <a:ext cx="103976" cy="199268"/>
              </a:xfrm>
              <a:custGeom>
                <a:avLst/>
                <a:gdLst/>
                <a:ahLst/>
                <a:cxnLst>
                  <a:cxn ang="0">
                    <a:pos x="wd2" y="hd2"/>
                  </a:cxn>
                  <a:cxn ang="5400000">
                    <a:pos x="wd2" y="hd2"/>
                  </a:cxn>
                  <a:cxn ang="10800000">
                    <a:pos x="wd2" y="hd2"/>
                  </a:cxn>
                  <a:cxn ang="16200000">
                    <a:pos x="wd2" y="hd2"/>
                  </a:cxn>
                </a:cxnLst>
                <a:rect l="0" t="0" r="r" b="b"/>
                <a:pathLst>
                  <a:path w="21600" h="21600" extrusionOk="0">
                    <a:moveTo>
                      <a:pt x="9336" y="0"/>
                    </a:moveTo>
                    <a:lnTo>
                      <a:pt x="0" y="16195"/>
                    </a:lnTo>
                    <a:lnTo>
                      <a:pt x="10677" y="21600"/>
                    </a:lnTo>
                    <a:lnTo>
                      <a:pt x="21600" y="16515"/>
                    </a:lnTo>
                    <a:lnTo>
                      <a:pt x="14569" y="97"/>
                    </a:lnTo>
                    <a:lnTo>
                      <a:pt x="9336" y="0"/>
                    </a:lnTo>
                    <a:close/>
                  </a:path>
                </a:pathLst>
              </a:custGeom>
              <a:gradFill flip="none" rotWithShape="1">
                <a:gsLst>
                  <a:gs pos="0">
                    <a:srgbClr val="FFEA03"/>
                  </a:gs>
                  <a:gs pos="70683">
                    <a:srgbClr val="FFBA02"/>
                  </a:gs>
                  <a:gs pos="97580">
                    <a:srgbClr val="FF8A00"/>
                  </a:gs>
                </a:gsLst>
                <a:lin ang="0" scaled="0"/>
              </a:gradFill>
              <a:ln w="12700" cap="flat">
                <a:noFill/>
                <a:miter lim="400000"/>
              </a:ln>
              <a:effectLst/>
            </p:spPr>
            <p:txBody>
              <a:bodyPr lIns="34289" tIns="34289" rIns="34289" bIns="34289" anchor="ctr"/>
              <a:lstStyle/>
              <a:p>
                <a:pPr algn="ctr" defTabSz="685800" fontAlgn="auto">
                  <a:spcBef>
                    <a:spcPts val="0"/>
                  </a:spcBef>
                  <a:spcAft>
                    <a:spcPts val="0"/>
                  </a:spcAft>
                  <a:defRPr>
                    <a:solidFill>
                      <a:srgbClr val="FFFFFF"/>
                    </a:solidFill>
                  </a:defRPr>
                </a:pPr>
                <a:endParaRPr sz="1350">
                  <a:solidFill>
                    <a:srgbClr val="FFFFFF"/>
                  </a:solidFill>
                  <a:latin typeface="Helvetica"/>
                  <a:cs typeface="Helvetica"/>
                </a:endParaRPr>
              </a:p>
            </p:txBody>
          </p:sp>
        </p:grpSp>
      </p:grpSp>
      <p:sp>
        <p:nvSpPr>
          <p:cNvPr id="26" name="AutoShape 13"/>
          <p:cNvSpPr>
            <a:spLocks noChangeArrowheads="1"/>
          </p:cNvSpPr>
          <p:nvPr/>
        </p:nvSpPr>
        <p:spPr bwMode="gray">
          <a:xfrm>
            <a:off x="3352800" y="685800"/>
            <a:ext cx="5638800" cy="1878013"/>
          </a:xfrm>
          <a:prstGeom prst="roundRect">
            <a:avLst>
              <a:gd name="adj" fmla="val 50000"/>
            </a:avLst>
          </a:prstGeom>
          <a:gradFill rotWithShape="1">
            <a:gsLst>
              <a:gs pos="0">
                <a:srgbClr val="CCFFFF"/>
              </a:gs>
              <a:gs pos="100000">
                <a:srgbClr val="FCFFFF"/>
              </a:gs>
            </a:gsLst>
            <a:lin ang="0" scaled="1"/>
          </a:gradFill>
          <a:ln w="38100" algn="ctr">
            <a:solidFill>
              <a:srgbClr val="808080"/>
            </a:solidFill>
            <a:round/>
            <a:headEnd/>
            <a:tailEnd/>
          </a:ln>
        </p:spPr>
        <p:txBody>
          <a:bodyPr wrap="none" anchor="ctr"/>
          <a:lstStyle/>
          <a:p>
            <a:pPr algn="ctr"/>
            <a:r>
              <a:rPr lang="en-US" sz="2400"/>
              <a:t>TRỜ CHƠI “XÉ DÁN”</a:t>
            </a:r>
          </a:p>
        </p:txBody>
      </p:sp>
      <p:sp>
        <p:nvSpPr>
          <p:cNvPr id="27" name="AutoShape 13"/>
          <p:cNvSpPr>
            <a:spLocks noChangeArrowheads="1"/>
          </p:cNvSpPr>
          <p:nvPr/>
        </p:nvSpPr>
        <p:spPr bwMode="gray">
          <a:xfrm>
            <a:off x="3830638" y="3795713"/>
            <a:ext cx="5313362" cy="1879600"/>
          </a:xfrm>
          <a:prstGeom prst="roundRect">
            <a:avLst>
              <a:gd name="adj" fmla="val 50000"/>
            </a:avLst>
          </a:prstGeom>
          <a:gradFill rotWithShape="1">
            <a:gsLst>
              <a:gs pos="0">
                <a:srgbClr val="CCFFFF"/>
              </a:gs>
              <a:gs pos="100000">
                <a:srgbClr val="FCFFFF"/>
              </a:gs>
            </a:gsLst>
            <a:lin ang="0" scaled="1"/>
          </a:gradFill>
          <a:ln w="38100" algn="ctr">
            <a:solidFill>
              <a:srgbClr val="808080"/>
            </a:solidFill>
            <a:round/>
            <a:headEnd/>
            <a:tailEnd/>
          </a:ln>
        </p:spPr>
        <p:txBody>
          <a:bodyPr wrap="none" anchor="ctr"/>
          <a:lstStyle/>
          <a:p>
            <a:pPr algn="ctr"/>
            <a:r>
              <a:rPr lang="en-US" sz="2400"/>
              <a:t>HS lần lượt lên dán các dữ </a:t>
            </a:r>
          </a:p>
          <a:p>
            <a:pPr algn="ctr"/>
            <a:r>
              <a:rPr lang="en-US" sz="2400"/>
              <a:t>liệu đã chuẩn bị sẵn theo đúng lĩnh vực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34536274"/>
              </p:ext>
            </p:extLst>
          </p:nvPr>
        </p:nvGraphicFramePr>
        <p:xfrm>
          <a:off x="0" y="0"/>
          <a:ext cx="9143999" cy="6858000"/>
        </p:xfrm>
        <a:graphic>
          <a:graphicData uri="http://schemas.openxmlformats.org/drawingml/2006/table">
            <a:tbl>
              <a:tblPr firstRow="1" firstCol="1" bandRow="1">
                <a:tableStyleId>{7DF18680-E054-41AD-8BC1-D1AEF772440D}</a:tableStyleId>
              </a:tblPr>
              <a:tblGrid>
                <a:gridCol w="1598795"/>
                <a:gridCol w="1943434"/>
                <a:gridCol w="2723018"/>
                <a:gridCol w="2878752"/>
              </a:tblGrid>
              <a:tr h="842849">
                <a:tc>
                  <a:txBody>
                    <a:bodyPr/>
                    <a:lstStyle/>
                    <a:p>
                      <a:pPr algn="ctr">
                        <a:lnSpc>
                          <a:spcPct val="115000"/>
                        </a:lnSpc>
                        <a:spcAft>
                          <a:spcPts val="600"/>
                        </a:spcAft>
                      </a:pPr>
                      <a:r>
                        <a:rPr lang="en-GB" sz="1800">
                          <a:solidFill>
                            <a:schemeClr val="tx1"/>
                          </a:solidFill>
                          <a:effectLst/>
                          <a:latin typeface="Times New Roman" pitchFamily="18" charset="0"/>
                          <a:cs typeface="Times New Roman" pitchFamily="18" charset="0"/>
                        </a:rPr>
                        <a:t>LĨNH VỰC</a:t>
                      </a:r>
                      <a:endParaRPr lang="en-US" sz="1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r>
                        <a:rPr lang="en-GB" sz="1800">
                          <a:solidFill>
                            <a:schemeClr val="tx1"/>
                          </a:solidFill>
                          <a:effectLst/>
                          <a:latin typeface="Times New Roman" pitchFamily="18" charset="0"/>
                          <a:cs typeface="Times New Roman" pitchFamily="18" charset="0"/>
                        </a:rPr>
                        <a:t>NỘI DUNG</a:t>
                      </a:r>
                      <a:endParaRPr lang="en-US" sz="1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r>
                        <a:rPr lang="en-GB" sz="1800">
                          <a:solidFill>
                            <a:schemeClr val="tx1"/>
                          </a:solidFill>
                          <a:effectLst/>
                          <a:latin typeface="Times New Roman" pitchFamily="18" charset="0"/>
                          <a:cs typeface="Times New Roman" pitchFamily="18" charset="0"/>
                        </a:rPr>
                        <a:t>KẾT QUẢ</a:t>
                      </a:r>
                      <a:endParaRPr lang="en-US" sz="1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r>
                        <a:rPr lang="en-GB" sz="1800">
                          <a:solidFill>
                            <a:schemeClr val="tx1"/>
                          </a:solidFill>
                          <a:effectLst/>
                          <a:latin typeface="Times New Roman" pitchFamily="18" charset="0"/>
                          <a:cs typeface="Times New Roman" pitchFamily="18" charset="0"/>
                        </a:rPr>
                        <a:t>Ý NGHĨA</a:t>
                      </a:r>
                      <a:endParaRPr lang="en-US" sz="1800">
                        <a:solidFill>
                          <a:schemeClr val="tx1"/>
                        </a:solidFill>
                        <a:effectLst/>
                        <a:latin typeface="Times New Roman" pitchFamily="18" charset="0"/>
                        <a:ea typeface="Calibri"/>
                        <a:cs typeface="Times New Roman" pitchFamily="18" charset="0"/>
                      </a:endParaRPr>
                    </a:p>
                  </a:txBody>
                  <a:tcPr marL="68580" marR="68580" marT="0" marB="0"/>
                </a:tc>
              </a:tr>
              <a:tr h="1743427">
                <a:tc>
                  <a:txBody>
                    <a:bodyPr/>
                    <a:lstStyle/>
                    <a:p>
                      <a:pPr algn="ctr">
                        <a:lnSpc>
                          <a:spcPct val="115000"/>
                        </a:lnSpc>
                        <a:spcAft>
                          <a:spcPts val="600"/>
                        </a:spcAft>
                      </a:pPr>
                      <a:r>
                        <a:rPr lang="en-GB" sz="1800">
                          <a:solidFill>
                            <a:schemeClr val="tx1"/>
                          </a:solidFill>
                          <a:effectLst/>
                          <a:latin typeface="Times New Roman" pitchFamily="18" charset="0"/>
                          <a:cs typeface="Times New Roman" pitchFamily="18" charset="0"/>
                        </a:rPr>
                        <a:t>Chính </a:t>
                      </a:r>
                      <a:r>
                        <a:rPr lang="en-GB" sz="1800" smtClean="0">
                          <a:solidFill>
                            <a:schemeClr val="tx1"/>
                          </a:solidFill>
                          <a:effectLst/>
                          <a:latin typeface="Times New Roman" pitchFamily="18" charset="0"/>
                          <a:cs typeface="Times New Roman" pitchFamily="18" charset="0"/>
                        </a:rPr>
                        <a:t>trị</a:t>
                      </a:r>
                      <a:endParaRPr lang="en-US" sz="1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GB" sz="1800">
                          <a:solidFill>
                            <a:schemeClr val="tx1"/>
                          </a:solidFill>
                          <a:effectLst/>
                          <a:latin typeface="Times New Roman" pitchFamily="18" charset="0"/>
                          <a:cs typeface="Times New Roman" pitchFamily="18" charset="0"/>
                        </a:rPr>
                        <a:t> </a:t>
                      </a:r>
                      <a:endParaRPr lang="en-US" sz="1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GB" sz="1800">
                          <a:solidFill>
                            <a:schemeClr val="tx1"/>
                          </a:solidFill>
                          <a:effectLst/>
                          <a:latin typeface="Times New Roman" pitchFamily="18" charset="0"/>
                          <a:cs typeface="Times New Roman" pitchFamily="18" charset="0"/>
                        </a:rPr>
                        <a:t> </a:t>
                      </a:r>
                      <a:endParaRPr lang="en-US" sz="1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GB" sz="1800">
                          <a:solidFill>
                            <a:schemeClr val="tx1"/>
                          </a:solidFill>
                          <a:effectLst/>
                          <a:latin typeface="Times New Roman" pitchFamily="18" charset="0"/>
                          <a:cs typeface="Times New Roman" pitchFamily="18" charset="0"/>
                        </a:rPr>
                        <a:t> </a:t>
                      </a:r>
                      <a:endParaRPr lang="en-US" sz="1800">
                        <a:solidFill>
                          <a:schemeClr val="tx1"/>
                        </a:solidFill>
                        <a:effectLst/>
                        <a:latin typeface="Times New Roman" pitchFamily="18" charset="0"/>
                        <a:ea typeface="Calibri"/>
                        <a:cs typeface="Times New Roman" pitchFamily="18" charset="0"/>
                      </a:endParaRPr>
                    </a:p>
                  </a:txBody>
                  <a:tcPr marL="68580" marR="68580" marT="0" marB="0"/>
                </a:tc>
              </a:tr>
              <a:tr h="842849">
                <a:tc>
                  <a:txBody>
                    <a:bodyPr/>
                    <a:lstStyle/>
                    <a:p>
                      <a:pPr algn="ctr">
                        <a:lnSpc>
                          <a:spcPct val="115000"/>
                        </a:lnSpc>
                        <a:spcAft>
                          <a:spcPts val="600"/>
                        </a:spcAft>
                      </a:pPr>
                      <a:r>
                        <a:rPr lang="en-GB" sz="1800">
                          <a:solidFill>
                            <a:schemeClr val="tx1"/>
                          </a:solidFill>
                          <a:effectLst/>
                          <a:latin typeface="Times New Roman" pitchFamily="18" charset="0"/>
                          <a:cs typeface="Times New Roman" pitchFamily="18" charset="0"/>
                        </a:rPr>
                        <a:t>Quân </a:t>
                      </a:r>
                      <a:r>
                        <a:rPr lang="en-GB" sz="1800" smtClean="0">
                          <a:solidFill>
                            <a:schemeClr val="tx1"/>
                          </a:solidFill>
                          <a:effectLst/>
                          <a:latin typeface="Times New Roman" pitchFamily="18" charset="0"/>
                          <a:cs typeface="Times New Roman" pitchFamily="18" charset="0"/>
                        </a:rPr>
                        <a:t>đội,</a:t>
                      </a:r>
                      <a:r>
                        <a:rPr lang="en-GB" sz="1800" baseline="0" smtClean="0">
                          <a:solidFill>
                            <a:schemeClr val="tx1"/>
                          </a:solidFill>
                          <a:effectLst/>
                          <a:latin typeface="Times New Roman" pitchFamily="18" charset="0"/>
                          <a:cs typeface="Times New Roman" pitchFamily="18" charset="0"/>
                        </a:rPr>
                        <a:t> quốc phòng</a:t>
                      </a:r>
                      <a:endParaRPr lang="en-US" sz="1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GB" sz="1800">
                          <a:solidFill>
                            <a:schemeClr val="tx1"/>
                          </a:solidFill>
                          <a:effectLst/>
                          <a:latin typeface="Times New Roman" pitchFamily="18" charset="0"/>
                          <a:cs typeface="Times New Roman" pitchFamily="18" charset="0"/>
                        </a:rPr>
                        <a:t> </a:t>
                      </a:r>
                      <a:endParaRPr lang="en-US" sz="1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GB" sz="1800">
                          <a:solidFill>
                            <a:schemeClr val="tx1"/>
                          </a:solidFill>
                          <a:effectLst/>
                          <a:latin typeface="Times New Roman" pitchFamily="18" charset="0"/>
                          <a:cs typeface="Times New Roman" pitchFamily="18" charset="0"/>
                        </a:rPr>
                        <a:t> </a:t>
                      </a:r>
                      <a:endParaRPr lang="en-US" sz="1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GB" sz="1800">
                          <a:solidFill>
                            <a:schemeClr val="tx1"/>
                          </a:solidFill>
                          <a:effectLst/>
                          <a:latin typeface="Times New Roman" pitchFamily="18" charset="0"/>
                          <a:cs typeface="Times New Roman" pitchFamily="18" charset="0"/>
                        </a:rPr>
                        <a:t> </a:t>
                      </a:r>
                      <a:endParaRPr lang="en-US" sz="1800">
                        <a:solidFill>
                          <a:schemeClr val="tx1"/>
                        </a:solidFill>
                        <a:effectLst/>
                        <a:latin typeface="Times New Roman" pitchFamily="18" charset="0"/>
                        <a:ea typeface="Calibri"/>
                        <a:cs typeface="Times New Roman" pitchFamily="18" charset="0"/>
                      </a:endParaRPr>
                    </a:p>
                  </a:txBody>
                  <a:tcPr marL="68580" marR="68580" marT="0" marB="0"/>
                </a:tc>
              </a:tr>
              <a:tr h="842849">
                <a:tc>
                  <a:txBody>
                    <a:bodyPr/>
                    <a:lstStyle/>
                    <a:p>
                      <a:pPr algn="ctr">
                        <a:lnSpc>
                          <a:spcPct val="115000"/>
                        </a:lnSpc>
                        <a:spcAft>
                          <a:spcPts val="600"/>
                        </a:spcAft>
                      </a:pPr>
                      <a:r>
                        <a:rPr lang="en-GB" sz="1800">
                          <a:solidFill>
                            <a:schemeClr val="tx1"/>
                          </a:solidFill>
                          <a:effectLst/>
                          <a:latin typeface="Times New Roman" pitchFamily="18" charset="0"/>
                          <a:cs typeface="Times New Roman" pitchFamily="18" charset="0"/>
                        </a:rPr>
                        <a:t>Kinh tế</a:t>
                      </a:r>
                      <a:endParaRPr lang="en-US" sz="1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GB" sz="1800">
                          <a:solidFill>
                            <a:schemeClr val="tx1"/>
                          </a:solidFill>
                          <a:effectLst/>
                          <a:latin typeface="Times New Roman" pitchFamily="18" charset="0"/>
                          <a:cs typeface="Times New Roman" pitchFamily="18" charset="0"/>
                        </a:rPr>
                        <a:t> </a:t>
                      </a:r>
                      <a:endParaRPr lang="en-US" sz="1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GB" sz="1800">
                          <a:solidFill>
                            <a:schemeClr val="tx1"/>
                          </a:solidFill>
                          <a:effectLst/>
                          <a:latin typeface="Times New Roman" pitchFamily="18" charset="0"/>
                          <a:cs typeface="Times New Roman" pitchFamily="18" charset="0"/>
                        </a:rPr>
                        <a:t> </a:t>
                      </a:r>
                      <a:endParaRPr lang="en-US" sz="1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GB" sz="1800">
                          <a:solidFill>
                            <a:schemeClr val="tx1"/>
                          </a:solidFill>
                          <a:effectLst/>
                          <a:latin typeface="Times New Roman" pitchFamily="18" charset="0"/>
                          <a:cs typeface="Times New Roman" pitchFamily="18" charset="0"/>
                        </a:rPr>
                        <a:t> </a:t>
                      </a:r>
                      <a:endParaRPr lang="en-US" sz="1800">
                        <a:solidFill>
                          <a:schemeClr val="tx1"/>
                        </a:solidFill>
                        <a:effectLst/>
                        <a:latin typeface="Times New Roman" pitchFamily="18" charset="0"/>
                        <a:ea typeface="Calibri"/>
                        <a:cs typeface="Times New Roman" pitchFamily="18" charset="0"/>
                      </a:endParaRPr>
                    </a:p>
                  </a:txBody>
                  <a:tcPr marL="68580" marR="68580" marT="0" marB="0"/>
                </a:tc>
              </a:tr>
              <a:tr h="842849">
                <a:tc>
                  <a:txBody>
                    <a:bodyPr/>
                    <a:lstStyle/>
                    <a:p>
                      <a:pPr algn="ctr">
                        <a:lnSpc>
                          <a:spcPct val="115000"/>
                        </a:lnSpc>
                        <a:spcAft>
                          <a:spcPts val="600"/>
                        </a:spcAft>
                      </a:pPr>
                      <a:r>
                        <a:rPr lang="en-GB" sz="1800">
                          <a:solidFill>
                            <a:schemeClr val="tx1"/>
                          </a:solidFill>
                          <a:effectLst/>
                          <a:latin typeface="Times New Roman" pitchFamily="18" charset="0"/>
                          <a:cs typeface="Times New Roman" pitchFamily="18" charset="0"/>
                        </a:rPr>
                        <a:t>Luật pháp</a:t>
                      </a:r>
                      <a:endParaRPr lang="en-US" sz="1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GB" sz="1800">
                          <a:solidFill>
                            <a:schemeClr val="tx1"/>
                          </a:solidFill>
                          <a:effectLst/>
                          <a:latin typeface="Times New Roman" pitchFamily="18" charset="0"/>
                          <a:cs typeface="Times New Roman" pitchFamily="18" charset="0"/>
                        </a:rPr>
                        <a:t> </a:t>
                      </a:r>
                      <a:endParaRPr lang="en-US" sz="1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GB" sz="1800">
                          <a:solidFill>
                            <a:schemeClr val="tx1"/>
                          </a:solidFill>
                          <a:effectLst/>
                          <a:latin typeface="Times New Roman" pitchFamily="18" charset="0"/>
                          <a:cs typeface="Times New Roman" pitchFamily="18" charset="0"/>
                        </a:rPr>
                        <a:t> </a:t>
                      </a:r>
                      <a:endParaRPr lang="en-US" sz="1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GB" sz="1800">
                          <a:solidFill>
                            <a:schemeClr val="tx1"/>
                          </a:solidFill>
                          <a:effectLst/>
                          <a:latin typeface="Times New Roman" pitchFamily="18" charset="0"/>
                          <a:cs typeface="Times New Roman" pitchFamily="18" charset="0"/>
                        </a:rPr>
                        <a:t> </a:t>
                      </a:r>
                      <a:endParaRPr lang="en-US" sz="1800">
                        <a:solidFill>
                          <a:schemeClr val="tx1"/>
                        </a:solidFill>
                        <a:effectLst/>
                        <a:latin typeface="Times New Roman" pitchFamily="18" charset="0"/>
                        <a:ea typeface="Calibri"/>
                        <a:cs typeface="Times New Roman" pitchFamily="18" charset="0"/>
                      </a:endParaRPr>
                    </a:p>
                  </a:txBody>
                  <a:tcPr marL="68580" marR="68580" marT="0" marB="0"/>
                </a:tc>
              </a:tr>
              <a:tr h="1743177">
                <a:tc>
                  <a:txBody>
                    <a:bodyPr/>
                    <a:lstStyle/>
                    <a:p>
                      <a:pPr algn="ctr">
                        <a:lnSpc>
                          <a:spcPct val="115000"/>
                        </a:lnSpc>
                        <a:spcAft>
                          <a:spcPts val="600"/>
                        </a:spcAft>
                      </a:pPr>
                      <a:r>
                        <a:rPr lang="en-GB" sz="1800">
                          <a:solidFill>
                            <a:schemeClr val="tx1"/>
                          </a:solidFill>
                          <a:effectLst/>
                          <a:latin typeface="Times New Roman" pitchFamily="18" charset="0"/>
                          <a:cs typeface="Times New Roman" pitchFamily="18" charset="0"/>
                        </a:rPr>
                        <a:t>Văn hóa-giáo dục</a:t>
                      </a:r>
                      <a:endParaRPr lang="en-US" sz="1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GB" sz="1800">
                          <a:solidFill>
                            <a:schemeClr val="tx1"/>
                          </a:solidFill>
                          <a:effectLst/>
                          <a:latin typeface="Times New Roman" pitchFamily="18" charset="0"/>
                          <a:cs typeface="Times New Roman" pitchFamily="18" charset="0"/>
                        </a:rPr>
                        <a:t> </a:t>
                      </a:r>
                      <a:endParaRPr lang="en-US" sz="1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GB" sz="1800">
                          <a:solidFill>
                            <a:schemeClr val="tx1"/>
                          </a:solidFill>
                          <a:effectLst/>
                          <a:latin typeface="Times New Roman" pitchFamily="18" charset="0"/>
                          <a:cs typeface="Times New Roman" pitchFamily="18" charset="0"/>
                        </a:rPr>
                        <a:t> </a:t>
                      </a:r>
                      <a:endParaRPr lang="en-US" sz="1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GB" sz="1800">
                          <a:solidFill>
                            <a:schemeClr val="tx1"/>
                          </a:solidFill>
                          <a:effectLst/>
                          <a:latin typeface="Times New Roman" pitchFamily="18" charset="0"/>
                          <a:cs typeface="Times New Roman" pitchFamily="18" charset="0"/>
                        </a:rPr>
                        <a:t> </a:t>
                      </a:r>
                      <a:endParaRPr lang="en-US" sz="1800">
                        <a:solidFill>
                          <a:schemeClr val="tx1"/>
                        </a:solidFill>
                        <a:effectLst/>
                        <a:latin typeface="Times New Roman" pitchFamily="18" charset="0"/>
                        <a:ea typeface="Calibri"/>
                        <a:cs typeface="Times New Roman" pitchFamily="18" charset="0"/>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42307422"/>
              </p:ext>
            </p:extLst>
          </p:nvPr>
        </p:nvGraphicFramePr>
        <p:xfrm>
          <a:off x="0" y="0"/>
          <a:ext cx="9143999" cy="7064831"/>
        </p:xfrm>
        <a:graphic>
          <a:graphicData uri="http://schemas.openxmlformats.org/drawingml/2006/table">
            <a:tbl>
              <a:tblPr firstRow="1" firstCol="1" bandRow="1">
                <a:tableStyleId>{7DF18680-E054-41AD-8BC1-D1AEF772440D}</a:tableStyleId>
              </a:tblPr>
              <a:tblGrid>
                <a:gridCol w="1176183"/>
                <a:gridCol w="4050276"/>
                <a:gridCol w="1829722"/>
                <a:gridCol w="2087818"/>
              </a:tblGrid>
              <a:tr h="424104">
                <a:tc>
                  <a:txBody>
                    <a:bodyPr/>
                    <a:lstStyle/>
                    <a:p>
                      <a:pPr algn="ctr">
                        <a:lnSpc>
                          <a:spcPct val="115000"/>
                        </a:lnSpc>
                        <a:spcBef>
                          <a:spcPts val="600"/>
                        </a:spcBef>
                        <a:spcAft>
                          <a:spcPts val="0"/>
                        </a:spcAft>
                      </a:pPr>
                      <a:r>
                        <a:rPr lang="en-GB" sz="1800">
                          <a:solidFill>
                            <a:schemeClr val="tx1"/>
                          </a:solidFill>
                          <a:effectLst/>
                          <a:latin typeface="Times New Roman" pitchFamily="18" charset="0"/>
                          <a:cs typeface="Times New Roman" pitchFamily="18" charset="0"/>
                        </a:rPr>
                        <a:t>LĨNH VỰC</a:t>
                      </a:r>
                      <a:endParaRPr lang="en-US" sz="1800">
                        <a:solidFill>
                          <a:schemeClr val="tx1"/>
                        </a:solidFill>
                        <a:effectLst/>
                        <a:latin typeface="Times New Roman" pitchFamily="18" charset="0"/>
                        <a:ea typeface="Calibri"/>
                        <a:cs typeface="Times New Roman" pitchFamily="18" charset="0"/>
                      </a:endParaRPr>
                    </a:p>
                  </a:txBody>
                  <a:tcPr marL="32343" marR="32343" marT="0" marB="0"/>
                </a:tc>
                <a:tc>
                  <a:txBody>
                    <a:bodyPr/>
                    <a:lstStyle/>
                    <a:p>
                      <a:pPr algn="ctr">
                        <a:lnSpc>
                          <a:spcPct val="115000"/>
                        </a:lnSpc>
                        <a:spcBef>
                          <a:spcPts val="600"/>
                        </a:spcBef>
                        <a:spcAft>
                          <a:spcPts val="0"/>
                        </a:spcAft>
                      </a:pPr>
                      <a:r>
                        <a:rPr lang="en-GB" sz="1800">
                          <a:solidFill>
                            <a:schemeClr val="tx1"/>
                          </a:solidFill>
                          <a:effectLst/>
                          <a:latin typeface="Times New Roman" pitchFamily="18" charset="0"/>
                          <a:cs typeface="Times New Roman" pitchFamily="18" charset="0"/>
                        </a:rPr>
                        <a:t>NỘI DUNG</a:t>
                      </a:r>
                      <a:endParaRPr lang="en-US" sz="1800">
                        <a:solidFill>
                          <a:schemeClr val="tx1"/>
                        </a:solidFill>
                        <a:effectLst/>
                        <a:latin typeface="Times New Roman" pitchFamily="18" charset="0"/>
                        <a:ea typeface="Calibri"/>
                        <a:cs typeface="Times New Roman" pitchFamily="18" charset="0"/>
                      </a:endParaRPr>
                    </a:p>
                  </a:txBody>
                  <a:tcPr marL="32343" marR="32343" marT="0" marB="0"/>
                </a:tc>
                <a:tc>
                  <a:txBody>
                    <a:bodyPr/>
                    <a:lstStyle/>
                    <a:p>
                      <a:pPr algn="ctr">
                        <a:lnSpc>
                          <a:spcPct val="115000"/>
                        </a:lnSpc>
                        <a:spcBef>
                          <a:spcPts val="600"/>
                        </a:spcBef>
                        <a:spcAft>
                          <a:spcPts val="0"/>
                        </a:spcAft>
                      </a:pPr>
                      <a:r>
                        <a:rPr lang="en-GB" sz="1800">
                          <a:solidFill>
                            <a:schemeClr val="tx1"/>
                          </a:solidFill>
                          <a:effectLst/>
                          <a:latin typeface="Times New Roman" pitchFamily="18" charset="0"/>
                          <a:cs typeface="Times New Roman" pitchFamily="18" charset="0"/>
                        </a:rPr>
                        <a:t>KẾT QUẢ</a:t>
                      </a:r>
                      <a:endParaRPr lang="en-US" sz="1800">
                        <a:solidFill>
                          <a:schemeClr val="tx1"/>
                        </a:solidFill>
                        <a:effectLst/>
                        <a:latin typeface="Times New Roman" pitchFamily="18" charset="0"/>
                        <a:ea typeface="Calibri"/>
                        <a:cs typeface="Times New Roman" pitchFamily="18" charset="0"/>
                      </a:endParaRPr>
                    </a:p>
                  </a:txBody>
                  <a:tcPr marL="32343" marR="32343" marT="0" marB="0"/>
                </a:tc>
                <a:tc>
                  <a:txBody>
                    <a:bodyPr/>
                    <a:lstStyle/>
                    <a:p>
                      <a:pPr algn="ctr">
                        <a:lnSpc>
                          <a:spcPct val="115000"/>
                        </a:lnSpc>
                        <a:spcBef>
                          <a:spcPts val="600"/>
                        </a:spcBef>
                        <a:spcAft>
                          <a:spcPts val="0"/>
                        </a:spcAft>
                      </a:pPr>
                      <a:r>
                        <a:rPr lang="en-GB" sz="1800">
                          <a:solidFill>
                            <a:schemeClr val="tx1"/>
                          </a:solidFill>
                          <a:effectLst/>
                          <a:latin typeface="Times New Roman" pitchFamily="18" charset="0"/>
                          <a:cs typeface="Times New Roman" pitchFamily="18" charset="0"/>
                        </a:rPr>
                        <a:t>Ý NGHĨA</a:t>
                      </a:r>
                      <a:endParaRPr lang="en-US" sz="1800">
                        <a:solidFill>
                          <a:schemeClr val="tx1"/>
                        </a:solidFill>
                        <a:effectLst/>
                        <a:latin typeface="Times New Roman" pitchFamily="18" charset="0"/>
                        <a:ea typeface="Calibri"/>
                        <a:cs typeface="Times New Roman" pitchFamily="18" charset="0"/>
                      </a:endParaRPr>
                    </a:p>
                  </a:txBody>
                  <a:tcPr marL="32343" marR="32343" marT="0" marB="0"/>
                </a:tc>
              </a:tr>
              <a:tr h="1697125">
                <a:tc>
                  <a:txBody>
                    <a:bodyPr/>
                    <a:lstStyle/>
                    <a:p>
                      <a:pPr algn="ctr">
                        <a:lnSpc>
                          <a:spcPct val="115000"/>
                        </a:lnSpc>
                        <a:spcBef>
                          <a:spcPts val="600"/>
                        </a:spcBef>
                        <a:spcAft>
                          <a:spcPts val="0"/>
                        </a:spcAft>
                      </a:pPr>
                      <a:r>
                        <a:rPr lang="en-GB" sz="1800" smtClean="0">
                          <a:solidFill>
                            <a:schemeClr val="tx1"/>
                          </a:solidFill>
                          <a:effectLst/>
                          <a:latin typeface="Times New Roman" pitchFamily="18" charset="0"/>
                          <a:cs typeface="Times New Roman" pitchFamily="18" charset="0"/>
                        </a:rPr>
                        <a:t>Chính</a:t>
                      </a:r>
                      <a:r>
                        <a:rPr lang="en-GB" sz="1800" baseline="0" smtClean="0">
                          <a:solidFill>
                            <a:schemeClr val="tx1"/>
                          </a:solidFill>
                          <a:effectLst/>
                          <a:latin typeface="Times New Roman" pitchFamily="18" charset="0"/>
                          <a:cs typeface="Times New Roman" pitchFamily="18" charset="0"/>
                        </a:rPr>
                        <a:t> trị</a:t>
                      </a:r>
                      <a:endParaRPr lang="en-US" sz="1800">
                        <a:solidFill>
                          <a:schemeClr val="tx1"/>
                        </a:solidFill>
                        <a:effectLst/>
                        <a:latin typeface="Times New Roman" pitchFamily="18" charset="0"/>
                        <a:ea typeface="Calibri"/>
                        <a:cs typeface="Times New Roman" pitchFamily="18" charset="0"/>
                      </a:endParaRPr>
                    </a:p>
                  </a:txBody>
                  <a:tcPr marL="32343" marR="32343" marT="0" marB="0"/>
                </a:tc>
                <a:tc>
                  <a:txBody>
                    <a:bodyPr/>
                    <a:lstStyle/>
                    <a:p>
                      <a:pPr algn="just">
                        <a:lnSpc>
                          <a:spcPct val="115000"/>
                        </a:lnSpc>
                        <a:spcBef>
                          <a:spcPts val="600"/>
                        </a:spcBef>
                        <a:spcAft>
                          <a:spcPts val="0"/>
                        </a:spcAft>
                      </a:pPr>
                      <a:endParaRPr lang="en-US" sz="1800">
                        <a:solidFill>
                          <a:schemeClr val="tx1"/>
                        </a:solidFill>
                        <a:effectLst/>
                        <a:latin typeface="Times New Roman" pitchFamily="18" charset="0"/>
                        <a:ea typeface="Calibri"/>
                        <a:cs typeface="Times New Roman" pitchFamily="18" charset="0"/>
                      </a:endParaRPr>
                    </a:p>
                  </a:txBody>
                  <a:tcPr marL="32343" marR="32343" marT="0" marB="0"/>
                </a:tc>
                <a:tc>
                  <a:txBody>
                    <a:bodyPr/>
                    <a:lstStyle/>
                    <a:p>
                      <a:pPr algn="just">
                        <a:lnSpc>
                          <a:spcPct val="115000"/>
                        </a:lnSpc>
                        <a:spcBef>
                          <a:spcPts val="600"/>
                        </a:spcBef>
                        <a:spcAft>
                          <a:spcPts val="0"/>
                        </a:spcAft>
                      </a:pPr>
                      <a:endParaRPr lang="en-US" sz="1800">
                        <a:solidFill>
                          <a:schemeClr val="tx1"/>
                        </a:solidFill>
                        <a:effectLst/>
                        <a:latin typeface="Times New Roman" pitchFamily="18" charset="0"/>
                        <a:ea typeface="Calibri"/>
                        <a:cs typeface="Times New Roman" pitchFamily="18" charset="0"/>
                      </a:endParaRPr>
                    </a:p>
                  </a:txBody>
                  <a:tcPr marL="32343" marR="32343" marT="0" marB="0"/>
                </a:tc>
                <a:tc>
                  <a:txBody>
                    <a:bodyPr/>
                    <a:lstStyle/>
                    <a:p>
                      <a:pPr algn="just">
                        <a:lnSpc>
                          <a:spcPct val="115000"/>
                        </a:lnSpc>
                        <a:spcBef>
                          <a:spcPts val="600"/>
                        </a:spcBef>
                        <a:spcAft>
                          <a:spcPts val="0"/>
                        </a:spcAft>
                      </a:pPr>
                      <a:endParaRPr lang="en-US" sz="1800">
                        <a:solidFill>
                          <a:schemeClr val="tx1"/>
                        </a:solidFill>
                        <a:effectLst/>
                        <a:latin typeface="Times New Roman" pitchFamily="18" charset="0"/>
                        <a:ea typeface="Calibri"/>
                        <a:cs typeface="Times New Roman" pitchFamily="18" charset="0"/>
                      </a:endParaRPr>
                    </a:p>
                  </a:txBody>
                  <a:tcPr marL="32343" marR="32343" marT="0" marB="0"/>
                </a:tc>
              </a:tr>
              <a:tr h="1131179">
                <a:tc>
                  <a:txBody>
                    <a:bodyPr/>
                    <a:lstStyle/>
                    <a:p>
                      <a:pPr algn="ctr">
                        <a:lnSpc>
                          <a:spcPct val="115000"/>
                        </a:lnSpc>
                        <a:spcBef>
                          <a:spcPts val="600"/>
                        </a:spcBef>
                        <a:spcAft>
                          <a:spcPts val="0"/>
                        </a:spcAft>
                      </a:pPr>
                      <a:r>
                        <a:rPr lang="en-GB" sz="1800">
                          <a:solidFill>
                            <a:schemeClr val="tx1"/>
                          </a:solidFill>
                          <a:effectLst/>
                          <a:latin typeface="Times New Roman" pitchFamily="18" charset="0"/>
                          <a:cs typeface="Times New Roman" pitchFamily="18" charset="0"/>
                        </a:rPr>
                        <a:t>Quân sự</a:t>
                      </a:r>
                      <a:endParaRPr lang="en-US" sz="1800">
                        <a:solidFill>
                          <a:schemeClr val="tx1"/>
                        </a:solidFill>
                        <a:effectLst/>
                        <a:latin typeface="Times New Roman" pitchFamily="18" charset="0"/>
                        <a:ea typeface="Calibri"/>
                        <a:cs typeface="Times New Roman" pitchFamily="18" charset="0"/>
                      </a:endParaRPr>
                    </a:p>
                  </a:txBody>
                  <a:tcPr marL="32343" marR="32343" marT="0" marB="0"/>
                </a:tc>
                <a:tc>
                  <a:txBody>
                    <a:bodyPr/>
                    <a:lstStyle/>
                    <a:p>
                      <a:pPr algn="just">
                        <a:lnSpc>
                          <a:spcPct val="115000"/>
                        </a:lnSpc>
                        <a:spcBef>
                          <a:spcPts val="600"/>
                        </a:spcBef>
                        <a:spcAft>
                          <a:spcPts val="0"/>
                        </a:spcAft>
                      </a:pPr>
                      <a:endParaRPr lang="en-US" sz="1800">
                        <a:solidFill>
                          <a:schemeClr val="tx1"/>
                        </a:solidFill>
                        <a:effectLst/>
                        <a:latin typeface="Times New Roman" pitchFamily="18" charset="0"/>
                        <a:ea typeface="Calibri"/>
                        <a:cs typeface="Times New Roman" pitchFamily="18" charset="0"/>
                      </a:endParaRPr>
                    </a:p>
                  </a:txBody>
                  <a:tcPr marL="32343" marR="32343" marT="0" marB="0"/>
                </a:tc>
                <a:tc>
                  <a:txBody>
                    <a:bodyPr/>
                    <a:lstStyle/>
                    <a:p>
                      <a:pPr algn="just">
                        <a:lnSpc>
                          <a:spcPct val="115000"/>
                        </a:lnSpc>
                        <a:spcBef>
                          <a:spcPts val="600"/>
                        </a:spcBef>
                        <a:spcAft>
                          <a:spcPts val="0"/>
                        </a:spcAft>
                      </a:pPr>
                      <a:endParaRPr lang="en-US" sz="1800">
                        <a:solidFill>
                          <a:schemeClr val="tx1"/>
                        </a:solidFill>
                        <a:effectLst/>
                        <a:latin typeface="Times New Roman" pitchFamily="18" charset="0"/>
                        <a:ea typeface="Calibri"/>
                        <a:cs typeface="Times New Roman" pitchFamily="18" charset="0"/>
                      </a:endParaRPr>
                    </a:p>
                  </a:txBody>
                  <a:tcPr marL="32343" marR="32343" marT="0" marB="0"/>
                </a:tc>
                <a:tc>
                  <a:txBody>
                    <a:bodyPr/>
                    <a:lstStyle/>
                    <a:p>
                      <a:pPr algn="just">
                        <a:lnSpc>
                          <a:spcPct val="115000"/>
                        </a:lnSpc>
                        <a:spcBef>
                          <a:spcPts val="600"/>
                        </a:spcBef>
                        <a:spcAft>
                          <a:spcPts val="0"/>
                        </a:spcAft>
                      </a:pPr>
                      <a:endParaRPr lang="en-US" sz="1800">
                        <a:solidFill>
                          <a:schemeClr val="tx1"/>
                        </a:solidFill>
                        <a:effectLst/>
                        <a:latin typeface="Times New Roman" pitchFamily="18" charset="0"/>
                        <a:ea typeface="Calibri"/>
                        <a:cs typeface="Times New Roman" pitchFamily="18" charset="0"/>
                      </a:endParaRPr>
                    </a:p>
                  </a:txBody>
                  <a:tcPr marL="32343" marR="32343" marT="0" marB="0"/>
                </a:tc>
              </a:tr>
              <a:tr h="919128">
                <a:tc>
                  <a:txBody>
                    <a:bodyPr/>
                    <a:lstStyle/>
                    <a:p>
                      <a:pPr algn="ctr">
                        <a:lnSpc>
                          <a:spcPct val="115000"/>
                        </a:lnSpc>
                        <a:spcBef>
                          <a:spcPts val="600"/>
                        </a:spcBef>
                        <a:spcAft>
                          <a:spcPts val="0"/>
                        </a:spcAft>
                      </a:pPr>
                      <a:r>
                        <a:rPr lang="en-GB" sz="1800">
                          <a:solidFill>
                            <a:schemeClr val="tx1"/>
                          </a:solidFill>
                          <a:effectLst/>
                          <a:latin typeface="Times New Roman" pitchFamily="18" charset="0"/>
                          <a:cs typeface="Times New Roman" pitchFamily="18" charset="0"/>
                        </a:rPr>
                        <a:t>Kinh tế</a:t>
                      </a:r>
                      <a:endParaRPr lang="en-US" sz="1800">
                        <a:solidFill>
                          <a:schemeClr val="tx1"/>
                        </a:solidFill>
                        <a:effectLst/>
                        <a:latin typeface="Times New Roman" pitchFamily="18" charset="0"/>
                        <a:ea typeface="Calibri"/>
                        <a:cs typeface="Times New Roman" pitchFamily="18" charset="0"/>
                      </a:endParaRPr>
                    </a:p>
                  </a:txBody>
                  <a:tcPr marL="32343" marR="32343" marT="0" marB="0"/>
                </a:tc>
                <a:tc>
                  <a:txBody>
                    <a:bodyPr/>
                    <a:lstStyle/>
                    <a:p>
                      <a:pPr marL="21590">
                        <a:lnSpc>
                          <a:spcPct val="115000"/>
                        </a:lnSpc>
                        <a:spcBef>
                          <a:spcPts val="600"/>
                        </a:spcBef>
                        <a:spcAft>
                          <a:spcPts val="0"/>
                        </a:spcAft>
                      </a:pPr>
                      <a:endParaRPr lang="en-US" sz="1800">
                        <a:solidFill>
                          <a:schemeClr val="tx1"/>
                        </a:solidFill>
                        <a:effectLst/>
                        <a:latin typeface="Times New Roman" pitchFamily="18" charset="0"/>
                        <a:ea typeface="Calibri"/>
                        <a:cs typeface="Times New Roman" pitchFamily="18" charset="0"/>
                      </a:endParaRPr>
                    </a:p>
                  </a:txBody>
                  <a:tcPr marL="32343" marR="32343" marT="0" marB="0"/>
                </a:tc>
                <a:tc>
                  <a:txBody>
                    <a:bodyPr/>
                    <a:lstStyle/>
                    <a:p>
                      <a:pPr algn="just">
                        <a:lnSpc>
                          <a:spcPct val="115000"/>
                        </a:lnSpc>
                        <a:spcBef>
                          <a:spcPts val="600"/>
                        </a:spcBef>
                        <a:spcAft>
                          <a:spcPts val="0"/>
                        </a:spcAft>
                      </a:pPr>
                      <a:endParaRPr lang="en-US" sz="1800">
                        <a:solidFill>
                          <a:schemeClr val="tx1"/>
                        </a:solidFill>
                        <a:effectLst/>
                        <a:latin typeface="Times New Roman" pitchFamily="18" charset="0"/>
                        <a:ea typeface="Calibri"/>
                        <a:cs typeface="Times New Roman" pitchFamily="18" charset="0"/>
                      </a:endParaRPr>
                    </a:p>
                  </a:txBody>
                  <a:tcPr marL="32343" marR="32343" marT="0" marB="0"/>
                </a:tc>
                <a:tc>
                  <a:txBody>
                    <a:bodyPr/>
                    <a:lstStyle/>
                    <a:p>
                      <a:pPr algn="just">
                        <a:lnSpc>
                          <a:spcPct val="115000"/>
                        </a:lnSpc>
                        <a:spcBef>
                          <a:spcPts val="600"/>
                        </a:spcBef>
                        <a:spcAft>
                          <a:spcPts val="0"/>
                        </a:spcAft>
                      </a:pPr>
                      <a:endParaRPr lang="en-US" sz="1800">
                        <a:solidFill>
                          <a:schemeClr val="tx1"/>
                        </a:solidFill>
                        <a:effectLst/>
                        <a:latin typeface="Times New Roman" pitchFamily="18" charset="0"/>
                        <a:ea typeface="Calibri"/>
                        <a:cs typeface="Times New Roman" pitchFamily="18" charset="0"/>
                      </a:endParaRPr>
                    </a:p>
                  </a:txBody>
                  <a:tcPr marL="32343" marR="32343" marT="0" marB="0"/>
                </a:tc>
              </a:tr>
              <a:tr h="1131179">
                <a:tc>
                  <a:txBody>
                    <a:bodyPr/>
                    <a:lstStyle/>
                    <a:p>
                      <a:pPr algn="ctr">
                        <a:lnSpc>
                          <a:spcPct val="115000"/>
                        </a:lnSpc>
                        <a:spcBef>
                          <a:spcPts val="600"/>
                        </a:spcBef>
                        <a:spcAft>
                          <a:spcPts val="0"/>
                        </a:spcAft>
                      </a:pPr>
                      <a:r>
                        <a:rPr lang="en-GB" sz="1800">
                          <a:solidFill>
                            <a:schemeClr val="tx1"/>
                          </a:solidFill>
                          <a:effectLst/>
                          <a:latin typeface="Times New Roman" pitchFamily="18" charset="0"/>
                          <a:cs typeface="Times New Roman" pitchFamily="18" charset="0"/>
                        </a:rPr>
                        <a:t>Luật pháp</a:t>
                      </a:r>
                      <a:endParaRPr lang="en-US" sz="1800">
                        <a:solidFill>
                          <a:schemeClr val="tx1"/>
                        </a:solidFill>
                        <a:effectLst/>
                        <a:latin typeface="Times New Roman" pitchFamily="18" charset="0"/>
                        <a:ea typeface="Calibri"/>
                        <a:cs typeface="Times New Roman" pitchFamily="18" charset="0"/>
                      </a:endParaRPr>
                    </a:p>
                  </a:txBody>
                  <a:tcPr marL="32343" marR="32343" marT="0" marB="0"/>
                </a:tc>
                <a:tc>
                  <a:txBody>
                    <a:bodyPr/>
                    <a:lstStyle/>
                    <a:p>
                      <a:pPr algn="just">
                        <a:lnSpc>
                          <a:spcPct val="115000"/>
                        </a:lnSpc>
                        <a:spcBef>
                          <a:spcPts val="600"/>
                        </a:spcBef>
                        <a:spcAft>
                          <a:spcPts val="0"/>
                        </a:spcAft>
                      </a:pPr>
                      <a:endParaRPr lang="en-US" sz="1800">
                        <a:solidFill>
                          <a:schemeClr val="tx1"/>
                        </a:solidFill>
                        <a:effectLst/>
                        <a:latin typeface="Times New Roman" pitchFamily="18" charset="0"/>
                        <a:ea typeface="Calibri"/>
                        <a:cs typeface="Times New Roman" pitchFamily="18" charset="0"/>
                      </a:endParaRPr>
                    </a:p>
                  </a:txBody>
                  <a:tcPr marL="32343" marR="32343" marT="0" marB="0"/>
                </a:tc>
                <a:tc>
                  <a:txBody>
                    <a:bodyPr/>
                    <a:lstStyle/>
                    <a:p>
                      <a:pPr algn="just">
                        <a:lnSpc>
                          <a:spcPct val="115000"/>
                        </a:lnSpc>
                        <a:spcBef>
                          <a:spcPts val="600"/>
                        </a:spcBef>
                        <a:spcAft>
                          <a:spcPts val="0"/>
                        </a:spcAft>
                      </a:pPr>
                      <a:endParaRPr lang="en-US" sz="1800">
                        <a:solidFill>
                          <a:schemeClr val="tx1"/>
                        </a:solidFill>
                        <a:effectLst/>
                        <a:latin typeface="Times New Roman" pitchFamily="18" charset="0"/>
                        <a:ea typeface="Calibri"/>
                        <a:cs typeface="Times New Roman" pitchFamily="18" charset="0"/>
                      </a:endParaRPr>
                    </a:p>
                  </a:txBody>
                  <a:tcPr marL="32343" marR="32343" marT="0" marB="0"/>
                </a:tc>
                <a:tc>
                  <a:txBody>
                    <a:bodyPr/>
                    <a:lstStyle/>
                    <a:p>
                      <a:pPr algn="just">
                        <a:lnSpc>
                          <a:spcPct val="115000"/>
                        </a:lnSpc>
                        <a:spcBef>
                          <a:spcPts val="600"/>
                        </a:spcBef>
                        <a:spcAft>
                          <a:spcPts val="0"/>
                        </a:spcAft>
                      </a:pPr>
                      <a:endParaRPr lang="en-US" sz="1800">
                        <a:solidFill>
                          <a:schemeClr val="tx1"/>
                        </a:solidFill>
                        <a:effectLst/>
                        <a:latin typeface="Times New Roman" pitchFamily="18" charset="0"/>
                        <a:ea typeface="Calibri"/>
                        <a:cs typeface="Times New Roman" pitchFamily="18" charset="0"/>
                      </a:endParaRPr>
                    </a:p>
                  </a:txBody>
                  <a:tcPr marL="32343" marR="32343" marT="0" marB="0"/>
                </a:tc>
              </a:tr>
              <a:tr h="1555284">
                <a:tc>
                  <a:txBody>
                    <a:bodyPr/>
                    <a:lstStyle/>
                    <a:p>
                      <a:pPr algn="ctr">
                        <a:lnSpc>
                          <a:spcPct val="115000"/>
                        </a:lnSpc>
                        <a:spcBef>
                          <a:spcPts val="600"/>
                        </a:spcBef>
                        <a:spcAft>
                          <a:spcPts val="0"/>
                        </a:spcAft>
                      </a:pPr>
                      <a:r>
                        <a:rPr lang="en-GB" sz="1800">
                          <a:solidFill>
                            <a:schemeClr val="tx1"/>
                          </a:solidFill>
                          <a:effectLst/>
                          <a:latin typeface="Times New Roman" pitchFamily="18" charset="0"/>
                          <a:cs typeface="Times New Roman" pitchFamily="18" charset="0"/>
                        </a:rPr>
                        <a:t>Văn hóa-giáo dục</a:t>
                      </a:r>
                      <a:endParaRPr lang="en-US" sz="1800">
                        <a:solidFill>
                          <a:schemeClr val="tx1"/>
                        </a:solidFill>
                        <a:effectLst/>
                        <a:latin typeface="Times New Roman" pitchFamily="18" charset="0"/>
                        <a:ea typeface="Calibri"/>
                        <a:cs typeface="Times New Roman" pitchFamily="18" charset="0"/>
                      </a:endParaRPr>
                    </a:p>
                  </a:txBody>
                  <a:tcPr marL="32343" marR="32343" marT="0" marB="0"/>
                </a:tc>
                <a:tc>
                  <a:txBody>
                    <a:bodyPr/>
                    <a:lstStyle/>
                    <a:p>
                      <a:pPr algn="just">
                        <a:lnSpc>
                          <a:spcPct val="115000"/>
                        </a:lnSpc>
                        <a:spcBef>
                          <a:spcPts val="600"/>
                        </a:spcBef>
                        <a:spcAft>
                          <a:spcPts val="0"/>
                        </a:spcAft>
                      </a:pPr>
                      <a:r>
                        <a:rPr lang="en-US" sz="1800">
                          <a:solidFill>
                            <a:schemeClr val="tx1"/>
                          </a:solidFill>
                          <a:effectLst/>
                          <a:latin typeface="Times New Roman" pitchFamily="18" charset="0"/>
                          <a:cs typeface="Times New Roman" pitchFamily="18" charset="0"/>
                        </a:rPr>
                        <a:t> </a:t>
                      </a:r>
                      <a:endParaRPr lang="en-US" sz="1800">
                        <a:solidFill>
                          <a:schemeClr val="tx1"/>
                        </a:solidFill>
                        <a:effectLst/>
                        <a:latin typeface="Times New Roman" pitchFamily="18" charset="0"/>
                        <a:ea typeface="Calibri"/>
                        <a:cs typeface="Times New Roman" pitchFamily="18" charset="0"/>
                      </a:endParaRPr>
                    </a:p>
                  </a:txBody>
                  <a:tcPr marL="32343" marR="32343" marT="0" marB="0"/>
                </a:tc>
                <a:tc>
                  <a:txBody>
                    <a:bodyPr/>
                    <a:lstStyle/>
                    <a:p>
                      <a:pPr algn="just">
                        <a:lnSpc>
                          <a:spcPct val="115000"/>
                        </a:lnSpc>
                        <a:spcBef>
                          <a:spcPts val="600"/>
                        </a:spcBef>
                        <a:spcAft>
                          <a:spcPts val="0"/>
                        </a:spcAft>
                      </a:pPr>
                      <a:endParaRPr lang="en-US" sz="1800">
                        <a:solidFill>
                          <a:schemeClr val="tx1"/>
                        </a:solidFill>
                        <a:effectLst/>
                        <a:latin typeface="Times New Roman" pitchFamily="18" charset="0"/>
                        <a:ea typeface="Calibri"/>
                        <a:cs typeface="Times New Roman" pitchFamily="18" charset="0"/>
                      </a:endParaRPr>
                    </a:p>
                  </a:txBody>
                  <a:tcPr marL="32343" marR="32343" marT="0" marB="0"/>
                </a:tc>
                <a:tc>
                  <a:txBody>
                    <a:bodyPr/>
                    <a:lstStyle/>
                    <a:p>
                      <a:pPr algn="just">
                        <a:lnSpc>
                          <a:spcPct val="115000"/>
                        </a:lnSpc>
                        <a:spcBef>
                          <a:spcPts val="600"/>
                        </a:spcBef>
                        <a:spcAft>
                          <a:spcPts val="0"/>
                        </a:spcAft>
                      </a:pPr>
                      <a:endParaRPr lang="en-US" sz="1800">
                        <a:solidFill>
                          <a:schemeClr val="tx1"/>
                        </a:solidFill>
                        <a:effectLst/>
                        <a:latin typeface="Times New Roman" pitchFamily="18" charset="0"/>
                        <a:ea typeface="Calibri"/>
                        <a:cs typeface="Times New Roman" pitchFamily="18" charset="0"/>
                      </a:endParaRPr>
                    </a:p>
                  </a:txBody>
                  <a:tcPr marL="32343" marR="32343" marT="0" marB="0"/>
                </a:tc>
              </a:tr>
            </a:tbl>
          </a:graphicData>
        </a:graphic>
      </p:graphicFrame>
      <p:sp>
        <p:nvSpPr>
          <p:cNvPr id="3" name="Rectangle 2"/>
          <p:cNvSpPr/>
          <p:nvPr/>
        </p:nvSpPr>
        <p:spPr>
          <a:xfrm>
            <a:off x="1295400" y="628674"/>
            <a:ext cx="3886200" cy="1809726"/>
          </a:xfrm>
          <a:prstGeom prst="rect">
            <a:avLst/>
          </a:prstGeom>
        </p:spPr>
        <p:txBody>
          <a:bodyPr wrap="square">
            <a:spAutoFit/>
          </a:bodyPr>
          <a:lstStyle/>
          <a:p>
            <a:pPr algn="just">
              <a:lnSpc>
                <a:spcPct val="115000"/>
              </a:lnSpc>
              <a:spcBef>
                <a:spcPts val="600"/>
              </a:spcBef>
              <a:spcAft>
                <a:spcPts val="0"/>
              </a:spcAft>
            </a:pPr>
            <a:r>
              <a:rPr lang="en-US" sz="1400">
                <a:latin typeface="Times New Roman" pitchFamily="18" charset="0"/>
                <a:cs typeface="Times New Roman" pitchFamily="18" charset="0"/>
              </a:rPr>
              <a:t>- Trung ương:</a:t>
            </a:r>
          </a:p>
          <a:p>
            <a:pPr algn="just">
              <a:lnSpc>
                <a:spcPct val="115000"/>
              </a:lnSpc>
              <a:spcBef>
                <a:spcPts val="600"/>
              </a:spcBef>
              <a:spcAft>
                <a:spcPts val="0"/>
              </a:spcAft>
            </a:pPr>
            <a:r>
              <a:rPr lang="en-US" sz="1400">
                <a:latin typeface="Times New Roman" pitchFamily="18" charset="0"/>
                <a:cs typeface="Times New Roman" pitchFamily="18" charset="0"/>
              </a:rPr>
              <a:t>+ Vua bãi bỏ một số chức quan (tể tướng, đại thần), nắm mọi quyền hành.</a:t>
            </a:r>
          </a:p>
          <a:p>
            <a:pPr algn="just">
              <a:lnSpc>
                <a:spcPct val="115000"/>
              </a:lnSpc>
              <a:spcBef>
                <a:spcPts val="600"/>
              </a:spcBef>
              <a:spcAft>
                <a:spcPts val="0"/>
              </a:spcAft>
            </a:pPr>
            <a:r>
              <a:rPr lang="en-US" sz="1400">
                <a:latin typeface="Times New Roman" pitchFamily="18" charset="0"/>
                <a:cs typeface="Times New Roman" pitchFamily="18" charset="0"/>
              </a:rPr>
              <a:t>+ Tổ chức oàn thiện lục bộ, đặt ra lục tự (giúp việc), lục khoa (giám sát) lục bộ</a:t>
            </a:r>
          </a:p>
          <a:p>
            <a:pPr algn="just">
              <a:lnSpc>
                <a:spcPct val="115000"/>
              </a:lnSpc>
              <a:spcBef>
                <a:spcPts val="600"/>
              </a:spcBef>
              <a:spcAft>
                <a:spcPts val="0"/>
              </a:spcAft>
            </a:pPr>
            <a:r>
              <a:rPr lang="en-US" sz="1400">
                <a:latin typeface="Times New Roman" pitchFamily="18" charset="0"/>
                <a:cs typeface="Times New Roman" pitchFamily="18" charset="0"/>
              </a:rPr>
              <a:t>- Địa phương: chia lại các cấp địa phương.</a:t>
            </a:r>
            <a:endParaRPr lang="en-US" sz="1400">
              <a:latin typeface="Times New Roman" pitchFamily="18" charset="0"/>
              <a:ea typeface="Calibri"/>
              <a:cs typeface="Times New Roman" pitchFamily="18" charset="0"/>
            </a:endParaRPr>
          </a:p>
        </p:txBody>
      </p:sp>
      <p:sp>
        <p:nvSpPr>
          <p:cNvPr id="4" name="Rectangle 3"/>
          <p:cNvSpPr/>
          <p:nvPr/>
        </p:nvSpPr>
        <p:spPr>
          <a:xfrm>
            <a:off x="5176684" y="779043"/>
            <a:ext cx="1909916" cy="1508105"/>
          </a:xfrm>
          <a:prstGeom prst="rect">
            <a:avLst/>
          </a:prstGeom>
        </p:spPr>
        <p:txBody>
          <a:bodyPr wrap="square">
            <a:spAutoFit/>
          </a:bodyPr>
          <a:lstStyle/>
          <a:p>
            <a:pPr algn="just">
              <a:lnSpc>
                <a:spcPct val="115000"/>
              </a:lnSpc>
              <a:spcBef>
                <a:spcPts val="600"/>
              </a:spcBef>
              <a:spcAft>
                <a:spcPts val="0"/>
              </a:spcAft>
            </a:pPr>
            <a:r>
              <a:rPr lang="en-US" sz="1600">
                <a:latin typeface="Times New Roman" pitchFamily="18" charset="0"/>
                <a:cs typeface="Times New Roman" pitchFamily="18" charset="0"/>
              </a:rPr>
              <a:t>Xây dựng hệ thống hành chính thống nhất theo hướng tinh gọn, phân cấp nhiệm vụ minh bạch….</a:t>
            </a:r>
            <a:endParaRPr lang="en-US" sz="1600">
              <a:latin typeface="Times New Roman" pitchFamily="18" charset="0"/>
              <a:ea typeface="Calibri"/>
              <a:cs typeface="Times New Roman" pitchFamily="18" charset="0"/>
            </a:endParaRPr>
          </a:p>
        </p:txBody>
      </p:sp>
      <p:sp>
        <p:nvSpPr>
          <p:cNvPr id="5" name="Rectangle 4"/>
          <p:cNvSpPr/>
          <p:nvPr/>
        </p:nvSpPr>
        <p:spPr>
          <a:xfrm>
            <a:off x="7086600" y="914400"/>
            <a:ext cx="1932039" cy="1047979"/>
          </a:xfrm>
          <a:prstGeom prst="rect">
            <a:avLst/>
          </a:prstGeom>
        </p:spPr>
        <p:txBody>
          <a:bodyPr wrap="square">
            <a:spAutoFit/>
          </a:bodyPr>
          <a:lstStyle/>
          <a:p>
            <a:pPr algn="just">
              <a:lnSpc>
                <a:spcPct val="115000"/>
              </a:lnSpc>
              <a:spcBef>
                <a:spcPts val="600"/>
              </a:spcBef>
              <a:spcAft>
                <a:spcPts val="0"/>
              </a:spcAft>
            </a:pPr>
            <a:r>
              <a:rPr lang="en-GB">
                <a:latin typeface="Times New Roman" pitchFamily="18" charset="0"/>
                <a:cs typeface="Times New Roman" pitchFamily="18" charset="0"/>
              </a:rPr>
              <a:t>Mô hình quân chủ quan liêu chuyên chế đạt đỉnh cao.</a:t>
            </a:r>
            <a:endParaRPr lang="en-US">
              <a:latin typeface="Times New Roman" pitchFamily="18" charset="0"/>
              <a:ea typeface="Calibri"/>
              <a:cs typeface="Times New Roman" pitchFamily="18" charset="0"/>
            </a:endParaRPr>
          </a:p>
        </p:txBody>
      </p:sp>
      <p:sp>
        <p:nvSpPr>
          <p:cNvPr id="6" name="Rectangle 5"/>
          <p:cNvSpPr/>
          <p:nvPr/>
        </p:nvSpPr>
        <p:spPr>
          <a:xfrm>
            <a:off x="1295400" y="2344882"/>
            <a:ext cx="3657600" cy="1160318"/>
          </a:xfrm>
          <a:prstGeom prst="rect">
            <a:avLst/>
          </a:prstGeom>
        </p:spPr>
        <p:txBody>
          <a:bodyPr wrap="square">
            <a:spAutoFit/>
          </a:bodyPr>
          <a:lstStyle/>
          <a:p>
            <a:pPr algn="just">
              <a:lnSpc>
                <a:spcPct val="115000"/>
              </a:lnSpc>
              <a:spcBef>
                <a:spcPts val="600"/>
              </a:spcBef>
              <a:spcAft>
                <a:spcPts val="0"/>
              </a:spcAft>
            </a:pPr>
            <a:r>
              <a:rPr lang="pt-BR" sz="1400">
                <a:solidFill>
                  <a:schemeClr val="bg2">
                    <a:lumMod val="50000"/>
                  </a:schemeClr>
                </a:solidFill>
                <a:latin typeface="Times New Roman" pitchFamily="18" charset="0"/>
                <a:cs typeface="Times New Roman" pitchFamily="18" charset="0"/>
              </a:rPr>
              <a:t>- Chia quân đội thành hai loại: quân thường trực (cấm quân) và quân các đạo (ngoại binh).</a:t>
            </a:r>
            <a:endParaRPr lang="en-US" sz="1400">
              <a:solidFill>
                <a:schemeClr val="bg2">
                  <a:lumMod val="50000"/>
                </a:schemeClr>
              </a:solidFill>
              <a:latin typeface="Times New Roman" pitchFamily="18" charset="0"/>
              <a:cs typeface="Times New Roman" pitchFamily="18" charset="0"/>
            </a:endParaRPr>
          </a:p>
          <a:p>
            <a:pPr algn="just">
              <a:lnSpc>
                <a:spcPct val="115000"/>
              </a:lnSpc>
              <a:spcBef>
                <a:spcPts val="600"/>
              </a:spcBef>
              <a:spcAft>
                <a:spcPts val="0"/>
              </a:spcAft>
            </a:pPr>
            <a:r>
              <a:rPr lang="pt-BR" sz="1400">
                <a:solidFill>
                  <a:schemeClr val="bg2">
                    <a:lumMod val="50000"/>
                  </a:schemeClr>
                </a:solidFill>
                <a:latin typeface="Times New Roman" pitchFamily="18" charset="0"/>
                <a:cs typeface="Times New Roman" pitchFamily="18" charset="0"/>
              </a:rPr>
              <a:t>- Thường xuyên tập trận, tổ chức các kì thi võ tuyển chọn tướng sĩ.</a:t>
            </a:r>
            <a:endParaRPr lang="en-US" sz="1400">
              <a:solidFill>
                <a:schemeClr val="bg2">
                  <a:lumMod val="50000"/>
                </a:schemeClr>
              </a:solidFill>
              <a:latin typeface="Times New Roman" pitchFamily="18" charset="0"/>
              <a:ea typeface="Calibri"/>
              <a:cs typeface="Times New Roman" pitchFamily="18" charset="0"/>
            </a:endParaRPr>
          </a:p>
        </p:txBody>
      </p:sp>
      <p:sp>
        <p:nvSpPr>
          <p:cNvPr id="7" name="Rectangle 6"/>
          <p:cNvSpPr/>
          <p:nvPr/>
        </p:nvSpPr>
        <p:spPr>
          <a:xfrm>
            <a:off x="5246303" y="2417314"/>
            <a:ext cx="1770677" cy="1047979"/>
          </a:xfrm>
          <a:prstGeom prst="rect">
            <a:avLst/>
          </a:prstGeom>
        </p:spPr>
        <p:txBody>
          <a:bodyPr wrap="square">
            <a:spAutoFit/>
          </a:bodyPr>
          <a:lstStyle/>
          <a:p>
            <a:pPr algn="just">
              <a:lnSpc>
                <a:spcPct val="115000"/>
              </a:lnSpc>
              <a:spcBef>
                <a:spcPts val="600"/>
              </a:spcBef>
              <a:spcAft>
                <a:spcPts val="0"/>
              </a:spcAft>
            </a:pPr>
            <a:r>
              <a:rPr lang="en-GB">
                <a:solidFill>
                  <a:schemeClr val="bg2">
                    <a:lumMod val="50000"/>
                  </a:schemeClr>
                </a:solidFill>
                <a:latin typeface="Times New Roman" pitchFamily="18" charset="0"/>
                <a:cs typeface="Times New Roman" pitchFamily="18" charset="0"/>
              </a:rPr>
              <a:t>Quân đội, quốc phòng được củng cố</a:t>
            </a:r>
            <a:endParaRPr lang="en-US">
              <a:solidFill>
                <a:schemeClr val="bg2">
                  <a:lumMod val="50000"/>
                </a:schemeClr>
              </a:solidFill>
              <a:latin typeface="Times New Roman" pitchFamily="18" charset="0"/>
              <a:ea typeface="Calibri"/>
              <a:cs typeface="Times New Roman" pitchFamily="18" charset="0"/>
            </a:endParaRPr>
          </a:p>
        </p:txBody>
      </p:sp>
      <p:sp>
        <p:nvSpPr>
          <p:cNvPr id="8" name="Rectangle 7"/>
          <p:cNvSpPr/>
          <p:nvPr/>
        </p:nvSpPr>
        <p:spPr>
          <a:xfrm>
            <a:off x="7169614" y="2438400"/>
            <a:ext cx="1974386" cy="1047979"/>
          </a:xfrm>
          <a:prstGeom prst="rect">
            <a:avLst/>
          </a:prstGeom>
        </p:spPr>
        <p:txBody>
          <a:bodyPr wrap="square">
            <a:spAutoFit/>
          </a:bodyPr>
          <a:lstStyle/>
          <a:p>
            <a:pPr algn="just">
              <a:lnSpc>
                <a:spcPct val="115000"/>
              </a:lnSpc>
              <a:spcBef>
                <a:spcPts val="600"/>
              </a:spcBef>
              <a:spcAft>
                <a:spcPts val="0"/>
              </a:spcAft>
            </a:pPr>
            <a:r>
              <a:rPr lang="en-GB">
                <a:solidFill>
                  <a:schemeClr val="bg2">
                    <a:lumMod val="50000"/>
                  </a:schemeClr>
                </a:solidFill>
                <a:latin typeface="Times New Roman" pitchFamily="18" charset="0"/>
                <a:cs typeface="Times New Roman" pitchFamily="18" charset="0"/>
              </a:rPr>
              <a:t>Đại Việt không bị xâm lược suốt TK XV</a:t>
            </a:r>
            <a:endParaRPr lang="en-US">
              <a:solidFill>
                <a:schemeClr val="bg2">
                  <a:lumMod val="50000"/>
                </a:schemeClr>
              </a:solidFill>
              <a:latin typeface="Times New Roman" pitchFamily="18" charset="0"/>
              <a:ea typeface="Calibri"/>
              <a:cs typeface="Times New Roman" pitchFamily="18" charset="0"/>
            </a:endParaRPr>
          </a:p>
        </p:txBody>
      </p:sp>
      <p:sp>
        <p:nvSpPr>
          <p:cNvPr id="9" name="Rectangle 8"/>
          <p:cNvSpPr/>
          <p:nvPr/>
        </p:nvSpPr>
        <p:spPr>
          <a:xfrm>
            <a:off x="1280160" y="3505200"/>
            <a:ext cx="3749040" cy="912558"/>
          </a:xfrm>
          <a:prstGeom prst="rect">
            <a:avLst/>
          </a:prstGeom>
        </p:spPr>
        <p:txBody>
          <a:bodyPr wrap="square">
            <a:spAutoFit/>
          </a:bodyPr>
          <a:lstStyle/>
          <a:p>
            <a:pPr marL="21590">
              <a:lnSpc>
                <a:spcPct val="115000"/>
              </a:lnSpc>
              <a:spcBef>
                <a:spcPts val="600"/>
              </a:spcBef>
              <a:spcAft>
                <a:spcPts val="0"/>
              </a:spcAft>
            </a:pPr>
            <a:r>
              <a:rPr lang="en-US" sz="1400">
                <a:latin typeface="Times New Roman" pitchFamily="18" charset="0"/>
                <a:cs typeface="Times New Roman" pitchFamily="18" charset="0"/>
              </a:rPr>
              <a:t>- Ban hành chính sách quân điền và lộc điền.</a:t>
            </a:r>
          </a:p>
          <a:p>
            <a:pPr marL="21590" algn="just">
              <a:lnSpc>
                <a:spcPct val="115000"/>
              </a:lnSpc>
              <a:spcBef>
                <a:spcPts val="600"/>
              </a:spcBef>
              <a:spcAft>
                <a:spcPts val="0"/>
              </a:spcAft>
            </a:pPr>
            <a:r>
              <a:rPr lang="en-US" sz="1400">
                <a:latin typeface="Times New Roman" pitchFamily="18" charset="0"/>
                <a:cs typeface="Times New Roman" pitchFamily="18" charset="0"/>
              </a:rPr>
              <a:t>- Nhà nước qui định thể chế thuế khóa (thuế đinh, thuế ruộng, thuế đất).</a:t>
            </a:r>
            <a:endParaRPr lang="en-US" sz="1400">
              <a:latin typeface="Times New Roman" pitchFamily="18" charset="0"/>
              <a:ea typeface="Calibri"/>
              <a:cs typeface="Times New Roman" pitchFamily="18" charset="0"/>
            </a:endParaRPr>
          </a:p>
        </p:txBody>
      </p:sp>
      <p:sp>
        <p:nvSpPr>
          <p:cNvPr id="10" name="Rectangle 9"/>
          <p:cNvSpPr/>
          <p:nvPr/>
        </p:nvSpPr>
        <p:spPr>
          <a:xfrm>
            <a:off x="5105400" y="3588274"/>
            <a:ext cx="1988014" cy="658642"/>
          </a:xfrm>
          <a:prstGeom prst="rect">
            <a:avLst/>
          </a:prstGeom>
        </p:spPr>
        <p:txBody>
          <a:bodyPr wrap="square">
            <a:spAutoFit/>
          </a:bodyPr>
          <a:lstStyle/>
          <a:p>
            <a:pPr algn="just">
              <a:lnSpc>
                <a:spcPct val="115000"/>
              </a:lnSpc>
              <a:spcBef>
                <a:spcPts val="600"/>
              </a:spcBef>
              <a:spcAft>
                <a:spcPts val="0"/>
              </a:spcAft>
            </a:pPr>
            <a:r>
              <a:rPr lang="en-GB" sz="1600">
                <a:latin typeface="Times New Roman" pitchFamily="18" charset="0"/>
                <a:cs typeface="Times New Roman" pitchFamily="18" charset="0"/>
              </a:rPr>
              <a:t>Nền nông nghiệp tiểu nông phát triển.</a:t>
            </a:r>
            <a:endParaRPr lang="en-US" sz="1600">
              <a:latin typeface="Times New Roman" pitchFamily="18" charset="0"/>
              <a:ea typeface="Calibri"/>
              <a:cs typeface="Times New Roman" pitchFamily="18" charset="0"/>
            </a:endParaRPr>
          </a:p>
        </p:txBody>
      </p:sp>
      <p:sp>
        <p:nvSpPr>
          <p:cNvPr id="11" name="Rectangle 10"/>
          <p:cNvSpPr/>
          <p:nvPr/>
        </p:nvSpPr>
        <p:spPr>
          <a:xfrm>
            <a:off x="7021896" y="3626181"/>
            <a:ext cx="1996743" cy="729430"/>
          </a:xfrm>
          <a:prstGeom prst="rect">
            <a:avLst/>
          </a:prstGeom>
        </p:spPr>
        <p:txBody>
          <a:bodyPr wrap="square">
            <a:spAutoFit/>
          </a:bodyPr>
          <a:lstStyle/>
          <a:p>
            <a:pPr algn="just">
              <a:lnSpc>
                <a:spcPct val="115000"/>
              </a:lnSpc>
              <a:spcBef>
                <a:spcPts val="600"/>
              </a:spcBef>
              <a:spcAft>
                <a:spcPts val="0"/>
              </a:spcAft>
            </a:pPr>
            <a:r>
              <a:rPr lang="en-GB">
                <a:latin typeface="Times New Roman" pitchFamily="18" charset="0"/>
                <a:cs typeface="Times New Roman" pitchFamily="18" charset="0"/>
              </a:rPr>
              <a:t>- Đời sống nhân dân no ấm</a:t>
            </a:r>
            <a:endParaRPr lang="en-US">
              <a:latin typeface="Times New Roman" pitchFamily="18" charset="0"/>
              <a:ea typeface="Calibri"/>
              <a:cs typeface="Times New Roman" pitchFamily="18" charset="0"/>
            </a:endParaRPr>
          </a:p>
        </p:txBody>
      </p:sp>
      <p:sp>
        <p:nvSpPr>
          <p:cNvPr id="12" name="Rectangle 11"/>
          <p:cNvSpPr/>
          <p:nvPr/>
        </p:nvSpPr>
        <p:spPr>
          <a:xfrm>
            <a:off x="1255579" y="4417758"/>
            <a:ext cx="3990724" cy="1160318"/>
          </a:xfrm>
          <a:prstGeom prst="rect">
            <a:avLst/>
          </a:prstGeom>
        </p:spPr>
        <p:txBody>
          <a:bodyPr wrap="square">
            <a:spAutoFit/>
          </a:bodyPr>
          <a:lstStyle/>
          <a:p>
            <a:pPr algn="just">
              <a:lnSpc>
                <a:spcPct val="115000"/>
              </a:lnSpc>
              <a:spcBef>
                <a:spcPts val="600"/>
              </a:spcBef>
              <a:spcAft>
                <a:spcPts val="0"/>
              </a:spcAft>
            </a:pPr>
            <a:r>
              <a:rPr lang="en-US" sz="1400">
                <a:solidFill>
                  <a:schemeClr val="bg2">
                    <a:lumMod val="50000"/>
                  </a:schemeClr>
                </a:solidFill>
                <a:latin typeface="Times New Roman" pitchFamily="18" charset="0"/>
                <a:cs typeface="Times New Roman" pitchFamily="18" charset="0"/>
              </a:rPr>
              <a:t>- Năm 1483 ban hành bộ  Quốc triều hình luật gồm 722 điều.</a:t>
            </a:r>
          </a:p>
          <a:p>
            <a:pPr algn="just">
              <a:lnSpc>
                <a:spcPct val="115000"/>
              </a:lnSpc>
              <a:spcBef>
                <a:spcPts val="600"/>
              </a:spcBef>
              <a:spcAft>
                <a:spcPts val="0"/>
              </a:spcAft>
            </a:pPr>
            <a:r>
              <a:rPr lang="en-US" sz="1400">
                <a:solidFill>
                  <a:schemeClr val="bg2">
                    <a:lumMod val="50000"/>
                  </a:schemeClr>
                </a:solidFill>
                <a:latin typeface="Times New Roman" pitchFamily="18" charset="0"/>
                <a:cs typeface="Times New Roman" pitchFamily="18" charset="0"/>
              </a:rPr>
              <a:t>- Nội dung: qui định các vấn đề hình sự, dân sự, đất đai, hôn nhân, gia đình, phong tục, tập quán. </a:t>
            </a:r>
            <a:endParaRPr lang="en-US" sz="1400">
              <a:solidFill>
                <a:schemeClr val="bg2">
                  <a:lumMod val="50000"/>
                </a:schemeClr>
              </a:solidFill>
              <a:latin typeface="Times New Roman" pitchFamily="18" charset="0"/>
              <a:ea typeface="Calibri"/>
              <a:cs typeface="Times New Roman" pitchFamily="18" charset="0"/>
            </a:endParaRPr>
          </a:p>
        </p:txBody>
      </p:sp>
      <p:sp>
        <p:nvSpPr>
          <p:cNvPr id="13" name="Rectangle 12"/>
          <p:cNvSpPr/>
          <p:nvPr/>
        </p:nvSpPr>
        <p:spPr>
          <a:xfrm>
            <a:off x="5246303" y="4343400"/>
            <a:ext cx="1770677" cy="1224951"/>
          </a:xfrm>
          <a:prstGeom prst="rect">
            <a:avLst/>
          </a:prstGeom>
        </p:spPr>
        <p:txBody>
          <a:bodyPr wrap="square">
            <a:spAutoFit/>
          </a:bodyPr>
          <a:lstStyle/>
          <a:p>
            <a:pPr algn="just">
              <a:lnSpc>
                <a:spcPct val="115000"/>
              </a:lnSpc>
              <a:spcBef>
                <a:spcPts val="600"/>
              </a:spcBef>
              <a:spcAft>
                <a:spcPts val="0"/>
              </a:spcAft>
            </a:pPr>
            <a:r>
              <a:rPr lang="en-GB" sz="1600">
                <a:solidFill>
                  <a:schemeClr val="bg2">
                    <a:lumMod val="50000"/>
                  </a:schemeClr>
                </a:solidFill>
                <a:latin typeface="Times New Roman" pitchFamily="18" charset="0"/>
                <a:cs typeface="Times New Roman" pitchFamily="18" charset="0"/>
              </a:rPr>
              <a:t>Các điều khoản khá toàn diện, phản ánh các lĩnh vực của XH.</a:t>
            </a:r>
            <a:endParaRPr lang="en-US" sz="1600">
              <a:solidFill>
                <a:schemeClr val="bg2">
                  <a:lumMod val="50000"/>
                </a:schemeClr>
              </a:solidFill>
              <a:latin typeface="Times New Roman" pitchFamily="18" charset="0"/>
              <a:ea typeface="Calibri"/>
              <a:cs typeface="Times New Roman" pitchFamily="18" charset="0"/>
            </a:endParaRPr>
          </a:p>
        </p:txBody>
      </p:sp>
      <p:sp>
        <p:nvSpPr>
          <p:cNvPr id="14" name="Rectangle 13"/>
          <p:cNvSpPr/>
          <p:nvPr/>
        </p:nvSpPr>
        <p:spPr>
          <a:xfrm>
            <a:off x="7169614" y="4750434"/>
            <a:ext cx="1563248" cy="385362"/>
          </a:xfrm>
          <a:prstGeom prst="rect">
            <a:avLst/>
          </a:prstGeom>
        </p:spPr>
        <p:txBody>
          <a:bodyPr wrap="none">
            <a:spAutoFit/>
          </a:bodyPr>
          <a:lstStyle/>
          <a:p>
            <a:pPr algn="just">
              <a:lnSpc>
                <a:spcPct val="115000"/>
              </a:lnSpc>
              <a:spcBef>
                <a:spcPts val="600"/>
              </a:spcBef>
              <a:spcAft>
                <a:spcPts val="0"/>
              </a:spcAft>
            </a:pPr>
            <a:r>
              <a:rPr lang="en-GB">
                <a:solidFill>
                  <a:schemeClr val="bg2">
                    <a:lumMod val="50000"/>
                  </a:schemeClr>
                </a:solidFill>
                <a:latin typeface="Times New Roman" pitchFamily="18" charset="0"/>
                <a:cs typeface="Times New Roman" pitchFamily="18" charset="0"/>
              </a:rPr>
              <a:t>Xã hội ổn định</a:t>
            </a:r>
            <a:endParaRPr lang="en-US">
              <a:solidFill>
                <a:schemeClr val="bg2">
                  <a:lumMod val="50000"/>
                </a:schemeClr>
              </a:solidFill>
              <a:latin typeface="Times New Roman" pitchFamily="18" charset="0"/>
              <a:ea typeface="Calibri"/>
              <a:cs typeface="Times New Roman" pitchFamily="18" charset="0"/>
            </a:endParaRPr>
          </a:p>
        </p:txBody>
      </p:sp>
      <p:sp>
        <p:nvSpPr>
          <p:cNvPr id="15" name="Rectangle 14"/>
          <p:cNvSpPr/>
          <p:nvPr/>
        </p:nvSpPr>
        <p:spPr>
          <a:xfrm>
            <a:off x="1255579" y="6019800"/>
            <a:ext cx="3773621" cy="1047979"/>
          </a:xfrm>
          <a:prstGeom prst="rect">
            <a:avLst/>
          </a:prstGeom>
        </p:spPr>
        <p:txBody>
          <a:bodyPr wrap="square">
            <a:spAutoFit/>
          </a:bodyPr>
          <a:lstStyle/>
          <a:p>
            <a:pPr algn="just">
              <a:lnSpc>
                <a:spcPct val="115000"/>
              </a:lnSpc>
              <a:spcBef>
                <a:spcPts val="600"/>
              </a:spcBef>
              <a:spcAft>
                <a:spcPts val="0"/>
              </a:spcAft>
            </a:pPr>
            <a:r>
              <a:rPr lang="en-US">
                <a:latin typeface="Times New Roman" pitchFamily="18" charset="0"/>
                <a:cs typeface="Times New Roman" pitchFamily="18" charset="0"/>
              </a:rPr>
              <a:t>- Giáo dục, khoa cử được coi trọng (mở rộng trường học đến địa phương, qui định các kì thi Hương, thi Hội)</a:t>
            </a:r>
          </a:p>
        </p:txBody>
      </p:sp>
      <p:sp>
        <p:nvSpPr>
          <p:cNvPr id="16" name="Rectangle 15"/>
          <p:cNvSpPr/>
          <p:nvPr/>
        </p:nvSpPr>
        <p:spPr>
          <a:xfrm>
            <a:off x="5221722" y="6019800"/>
            <a:ext cx="1775593" cy="1047979"/>
          </a:xfrm>
          <a:prstGeom prst="rect">
            <a:avLst/>
          </a:prstGeom>
        </p:spPr>
        <p:txBody>
          <a:bodyPr wrap="square">
            <a:spAutoFit/>
          </a:bodyPr>
          <a:lstStyle/>
          <a:p>
            <a:pPr algn="just">
              <a:lnSpc>
                <a:spcPct val="115000"/>
              </a:lnSpc>
              <a:spcBef>
                <a:spcPts val="600"/>
              </a:spcBef>
              <a:spcAft>
                <a:spcPts val="0"/>
              </a:spcAft>
            </a:pPr>
            <a:r>
              <a:rPr lang="en-GB">
                <a:latin typeface="Times New Roman" pitchFamily="18" charset="0"/>
                <a:cs typeface="Times New Roman" pitchFamily="18" charset="0"/>
              </a:rPr>
              <a:t>Đê cao văn hóa dân tộc, phát triển giáo dục.</a:t>
            </a:r>
            <a:endParaRPr lang="en-US">
              <a:latin typeface="Times New Roman" pitchFamily="18" charset="0"/>
              <a:ea typeface="Calibri"/>
              <a:cs typeface="Times New Roman" pitchFamily="18" charset="0"/>
            </a:endParaRPr>
          </a:p>
        </p:txBody>
      </p:sp>
      <p:sp>
        <p:nvSpPr>
          <p:cNvPr id="17" name="Rectangle 16"/>
          <p:cNvSpPr/>
          <p:nvPr/>
        </p:nvSpPr>
        <p:spPr>
          <a:xfrm>
            <a:off x="7052376" y="5578076"/>
            <a:ext cx="2091624" cy="1408078"/>
          </a:xfrm>
          <a:prstGeom prst="rect">
            <a:avLst/>
          </a:prstGeom>
        </p:spPr>
        <p:txBody>
          <a:bodyPr wrap="square">
            <a:spAutoFit/>
          </a:bodyPr>
          <a:lstStyle/>
          <a:p>
            <a:pPr algn="just">
              <a:lnSpc>
                <a:spcPct val="115000"/>
              </a:lnSpc>
              <a:spcBef>
                <a:spcPts val="600"/>
              </a:spcBef>
              <a:spcAft>
                <a:spcPts val="0"/>
              </a:spcAft>
            </a:pPr>
            <a:r>
              <a:rPr lang="en-GB" sz="1400">
                <a:latin typeface="Times New Roman" pitchFamily="18" charset="0"/>
                <a:cs typeface="Times New Roman" pitchFamily="18" charset="0"/>
              </a:rPr>
              <a:t>- Nho giáo trở thành hệ tư tưởng của giai cấp phong kiến.</a:t>
            </a:r>
            <a:endParaRPr lang="en-US" sz="1400">
              <a:latin typeface="Times New Roman" pitchFamily="18" charset="0"/>
              <a:cs typeface="Times New Roman" pitchFamily="18" charset="0"/>
            </a:endParaRPr>
          </a:p>
          <a:p>
            <a:pPr algn="just">
              <a:lnSpc>
                <a:spcPct val="115000"/>
              </a:lnSpc>
              <a:spcBef>
                <a:spcPts val="600"/>
              </a:spcBef>
              <a:spcAft>
                <a:spcPts val="0"/>
              </a:spcAft>
            </a:pPr>
            <a:r>
              <a:rPr lang="en-GB" sz="1400">
                <a:latin typeface="Times New Roman" pitchFamily="18" charset="0"/>
                <a:cs typeface="Times New Roman" pitchFamily="18" charset="0"/>
              </a:rPr>
              <a:t>- Giáo dục được tổ chức qui củ, chuyên nghiệp.</a:t>
            </a:r>
            <a:endParaRPr lang="en-US" sz="140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65598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75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75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500"/>
                                        <p:tgtEl>
                                          <p:spTgt spid="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5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750"/>
                                        <p:tgtEl>
                                          <p:spTgt spid="9"/>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750"/>
                                        <p:tgtEl>
                                          <p:spTgt spid="1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75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500"/>
                                        <p:tgtEl>
                                          <p:spTgt spid="12"/>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ircle(in)">
                                      <p:cBhvr>
                                        <p:cTn id="43" dur="500"/>
                                        <p:tgtEl>
                                          <p:spTgt spid="13"/>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ircle(in)">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circle(in)">
                                      <p:cBhvr>
                                        <p:cTn id="51" dur="500"/>
                                        <p:tgtEl>
                                          <p:spTgt spid="15"/>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circle(in)">
                                      <p:cBhvr>
                                        <p:cTn id="54" dur="500"/>
                                        <p:tgtEl>
                                          <p:spTgt spid="16"/>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circle(in)">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5228" y="2414580"/>
            <a:ext cx="9008772"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defRPr/>
            </a:pPr>
            <a:r>
              <a:rPr lang="en-US" sz="6600" smtClean="0">
                <a:solidFill>
                  <a:srgbClr val="FF0000"/>
                </a:solidFill>
                <a:latin typeface="Times New Roman" pitchFamily="18" charset="0"/>
                <a:cs typeface="Times New Roman" pitchFamily="18" charset="0"/>
              </a:rPr>
              <a:t>VẬN DỤNG</a:t>
            </a:r>
            <a:endParaRPr lang="en-US" sz="660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extLst>
          </p:cNvPr>
          <p:cNvSpPr/>
          <p:nvPr/>
        </p:nvSpPr>
        <p:spPr>
          <a:xfrm>
            <a:off x="155863" y="102375"/>
            <a:ext cx="8915399" cy="1477328"/>
          </a:xfrm>
          <a:prstGeom prst="rect">
            <a:avLst/>
          </a:prstGeom>
          <a:noFill/>
        </p:spPr>
        <p:txBody>
          <a:bodyPr lIns="121920" tIns="60960" rIns="121920" bIns="60960">
            <a:spAutoFit/>
          </a:bodyPr>
          <a:lstStyle/>
          <a:p>
            <a:pPr algn="ctr" defTabSz="1219170">
              <a:buClr>
                <a:srgbClr val="000000"/>
              </a:buClr>
              <a:defRPr/>
            </a:pPr>
            <a:r>
              <a:rPr lang="en-US" sz="8800" b="1" kern="0" dirty="0">
                <a:ln w="12700">
                  <a:solidFill>
                    <a:srgbClr val="DCB576">
                      <a:lumMod val="50000"/>
                    </a:srgbClr>
                  </a:solidFill>
                  <a:prstDash val="solid"/>
                </a:ln>
                <a:pattFill prst="narHorz">
                  <a:fgClr>
                    <a:srgbClr val="DCB576"/>
                  </a:fgClr>
                  <a:bgClr>
                    <a:srgbClr val="DCB576">
                      <a:lumMod val="40000"/>
                      <a:lumOff val="60000"/>
                    </a:srgbClr>
                  </a:bgClr>
                </a:pattFill>
                <a:effectLst>
                  <a:innerShdw blurRad="177800">
                    <a:srgbClr val="DCB576">
                      <a:lumMod val="50000"/>
                    </a:srgbClr>
                  </a:innerShdw>
                </a:effectLst>
                <a:latin typeface="Times New Roman" panose="02020603050405020304" pitchFamily="18" charset="0"/>
                <a:cs typeface="Times New Roman" panose="02020603050405020304" pitchFamily="18" charset="0"/>
                <a:sym typeface="Arial"/>
              </a:rPr>
              <a:t>VẬN DỤNG</a:t>
            </a:r>
          </a:p>
        </p:txBody>
      </p:sp>
      <p:sp>
        <p:nvSpPr>
          <p:cNvPr id="74755" name="TextBox 2"/>
          <p:cNvSpPr txBox="1">
            <a:spLocks noChangeArrowheads="1"/>
          </p:cNvSpPr>
          <p:nvPr/>
        </p:nvSpPr>
        <p:spPr bwMode="auto">
          <a:xfrm>
            <a:off x="155575" y="2055813"/>
            <a:ext cx="8915400" cy="4032250"/>
          </a:xfrm>
          <a:prstGeom prst="rect">
            <a:avLst/>
          </a:prstGeom>
          <a:solidFill>
            <a:schemeClr val="accent5">
              <a:lumMod val="20000"/>
              <a:lumOff val="80000"/>
            </a:schemeClr>
          </a:solidFill>
          <a:ln>
            <a:noFill/>
          </a:ln>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just" eaLnBrk="1" hangingPunct="1"/>
            <a:r>
              <a:rPr lang="en-GB" sz="3200" i="1">
                <a:latin typeface="Times New Roman" pitchFamily="18" charset="0"/>
                <a:cs typeface="Times New Roman" pitchFamily="18" charset="0"/>
              </a:rPr>
              <a:t>1.  Phân tích những đặc điểm của bộ máy nhà nước thời Lê sơ, điểm khác biệt so với các nhà nước trước đó.</a:t>
            </a:r>
            <a:endParaRPr lang="en-US" sz="3200">
              <a:latin typeface="Times New Roman" pitchFamily="18" charset="0"/>
              <a:cs typeface="Times New Roman" pitchFamily="18" charset="0"/>
            </a:endParaRPr>
          </a:p>
          <a:p>
            <a:pPr algn="just" eaLnBrk="1" hangingPunct="1"/>
            <a:r>
              <a:rPr lang="en-GB" sz="3200" i="1">
                <a:latin typeface="Times New Roman" pitchFamily="18" charset="0"/>
                <a:cs typeface="Times New Roman" pitchFamily="18" charset="0"/>
              </a:rPr>
              <a:t>2. Luật pháp VN hiện hành kế thừa những điểm tiến bộ nào của luật pháp thời Lê sơ.</a:t>
            </a:r>
            <a:endParaRPr lang="en-US" sz="3200">
              <a:latin typeface="Times New Roman" pitchFamily="18" charset="0"/>
              <a:cs typeface="Times New Roman" pitchFamily="18" charset="0"/>
            </a:endParaRPr>
          </a:p>
          <a:p>
            <a:pPr algn="just" eaLnBrk="1" hangingPunct="1"/>
            <a:r>
              <a:rPr lang="en-GB" sz="3200" i="1">
                <a:latin typeface="Times New Roman" pitchFamily="18" charset="0"/>
                <a:cs typeface="Times New Roman" pitchFamily="18" charset="0"/>
              </a:rPr>
              <a:t>3. Từ cuộc cải cách của vua Lê Thánh Tông rút ra những bài học nào cho công cuộc xây dựng đất nước hiện nay.</a:t>
            </a:r>
            <a:endParaRPr lang="en-US" sz="3200">
              <a:latin typeface="Times New Roman" pitchFamily="18" charset="0"/>
              <a:cs typeface="Times New Roman" pitchFamily="18" charset="0"/>
            </a:endParaRPr>
          </a:p>
        </p:txBody>
      </p:sp>
      <p:sp>
        <p:nvSpPr>
          <p:cNvPr id="4" name="Date Placeholder 3"/>
          <p:cNvSpPr>
            <a:spLocks noGrp="1"/>
          </p:cNvSpPr>
          <p:nvPr>
            <p:ph type="dt" sz="quarter" idx="10"/>
          </p:nvPr>
        </p:nvSpPr>
        <p:spPr/>
        <p:txBody>
          <a:bodyPr/>
          <a:lstStyle/>
          <a:p>
            <a:pPr>
              <a:defRPr/>
            </a:pPr>
            <a:endParaRPr lang="x-none"/>
          </a:p>
        </p:txBody>
      </p:sp>
      <p:sp>
        <p:nvSpPr>
          <p:cNvPr id="5" name="Footer Placeholder 4"/>
          <p:cNvSpPr>
            <a:spLocks noGrp="1"/>
          </p:cNvSpPr>
          <p:nvPr>
            <p:ph type="ftr" sz="quarter" idx="11"/>
          </p:nvPr>
        </p:nvSpPr>
        <p:spPr/>
        <p:txBody>
          <a:bodyPr/>
          <a:lstStyle/>
          <a:p>
            <a:pPr>
              <a:defRPr/>
            </a:pPr>
            <a:r>
              <a:rPr lang="en-US" smtClean="0"/>
              <a:t>GVTTT</a:t>
            </a:r>
            <a:endParaRPr lang="x-non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circle(in)">
                                      <p:cBhvr>
                                        <p:cTn id="7" dur="75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5228" y="2414580"/>
            <a:ext cx="9008772"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defRPr/>
            </a:pPr>
            <a:r>
              <a:rPr lang="en-US" sz="6600" smtClean="0">
                <a:solidFill>
                  <a:srgbClr val="FF0000"/>
                </a:solidFill>
                <a:latin typeface="Times New Roman" pitchFamily="18" charset="0"/>
                <a:cs typeface="Times New Roman" pitchFamily="18" charset="0"/>
              </a:rPr>
              <a:t>TIẾT 1</a:t>
            </a:r>
            <a:endParaRPr lang="en-US" sz="660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2981325" cy="523875"/>
          </a:xfrm>
          <a:prstGeom prst="rect">
            <a:avLst/>
          </a:prstGeom>
        </p:spPr>
        <p:txBody>
          <a:bodyPr wrap="none">
            <a:spAutoFit/>
          </a:bodyPr>
          <a:lstStyle/>
          <a:p>
            <a:pPr>
              <a:defRPr/>
            </a:pPr>
            <a:r>
              <a:rPr lang="en-US" sz="2800" b="1">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1. Bối cảnh lịch sử</a:t>
            </a:r>
            <a:endParaRPr lang="en-US" sz="280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025174315"/>
              </p:ext>
            </p:extLst>
          </p:nvPr>
        </p:nvGraphicFramePr>
        <p:xfrm>
          <a:off x="0" y="873125"/>
          <a:ext cx="9144000" cy="5984875"/>
        </p:xfrm>
        <a:graphic>
          <a:graphicData uri="http://schemas.openxmlformats.org/drawingml/2006/table">
            <a:tbl>
              <a:tblPr firstRow="1" firstCol="1" bandRow="1">
                <a:tableStyleId>{68D230F3-CF80-4859-8CE7-A43EE81993B5}</a:tableStyleId>
              </a:tblPr>
              <a:tblGrid>
                <a:gridCol w="9144000"/>
              </a:tblGrid>
              <a:tr h="5984875">
                <a:tc>
                  <a:txBody>
                    <a:bodyPr/>
                    <a:lstStyle/>
                    <a:p>
                      <a:pPr algn="ctr">
                        <a:lnSpc>
                          <a:spcPct val="115000"/>
                        </a:lnSpc>
                        <a:spcAft>
                          <a:spcPts val="600"/>
                        </a:spcAft>
                      </a:pPr>
                      <a:r>
                        <a:rPr lang="en-US" sz="2800">
                          <a:effectLst/>
                        </a:rPr>
                        <a:t>PHIẾU HỌC TẬP:</a:t>
                      </a:r>
                    </a:p>
                    <a:p>
                      <a:pPr algn="just">
                        <a:lnSpc>
                          <a:spcPct val="115000"/>
                        </a:lnSpc>
                        <a:spcAft>
                          <a:spcPts val="600"/>
                        </a:spcAft>
                      </a:pPr>
                      <a:r>
                        <a:rPr lang="en-US" sz="2800" i="1">
                          <a:effectLst/>
                        </a:rPr>
                        <a:t>Khái quát tình hình Đại Việt đến giữa TK XV:</a:t>
                      </a:r>
                    </a:p>
                    <a:p>
                      <a:pPr algn="just">
                        <a:lnSpc>
                          <a:spcPct val="115000"/>
                        </a:lnSpc>
                        <a:spcAft>
                          <a:spcPts val="600"/>
                        </a:spcAft>
                      </a:pPr>
                      <a:r>
                        <a:rPr lang="en-US" sz="2800" smtClean="0">
                          <a:effectLst/>
                        </a:rPr>
                        <a:t>- Thuận </a:t>
                      </a:r>
                      <a:r>
                        <a:rPr lang="en-US" sz="2800">
                          <a:effectLst/>
                        </a:rPr>
                        <a:t>lợi</a:t>
                      </a:r>
                      <a:r>
                        <a:rPr lang="en-US" sz="2800" smtClean="0">
                          <a:effectLst/>
                        </a:rPr>
                        <a:t>:…………………………………………………...............</a:t>
                      </a:r>
                      <a:endParaRPr lang="en-US" sz="2800">
                        <a:effectLst/>
                      </a:endParaRPr>
                    </a:p>
                    <a:p>
                      <a:pPr algn="just">
                        <a:lnSpc>
                          <a:spcPct val="115000"/>
                        </a:lnSpc>
                        <a:spcAft>
                          <a:spcPts val="600"/>
                        </a:spcAft>
                      </a:pPr>
                      <a:r>
                        <a:rPr lang="en-US" sz="2800" smtClean="0">
                          <a:effectLst/>
                        </a:rPr>
                        <a:t>………………………………………………………………………………………..</a:t>
                      </a:r>
                      <a:endParaRPr lang="en-US" sz="2800">
                        <a:effectLst/>
                      </a:endParaRPr>
                    </a:p>
                    <a:p>
                      <a:pPr algn="just">
                        <a:lnSpc>
                          <a:spcPct val="115000"/>
                        </a:lnSpc>
                        <a:spcAft>
                          <a:spcPts val="600"/>
                        </a:spcAft>
                      </a:pPr>
                      <a:r>
                        <a:rPr lang="en-US" sz="2800" smtClean="0">
                          <a:effectLst/>
                        </a:rPr>
                        <a:t>-</a:t>
                      </a:r>
                      <a:r>
                        <a:rPr lang="en-US" sz="2800" baseline="0" smtClean="0">
                          <a:effectLst/>
                        </a:rPr>
                        <a:t> </a:t>
                      </a:r>
                      <a:r>
                        <a:rPr lang="en-US" sz="2800" smtClean="0">
                          <a:effectLst/>
                        </a:rPr>
                        <a:t>Khó </a:t>
                      </a:r>
                      <a:r>
                        <a:rPr lang="en-US" sz="2800">
                          <a:effectLst/>
                        </a:rPr>
                        <a:t>khăn</a:t>
                      </a:r>
                      <a:r>
                        <a:rPr lang="en-US" sz="2800" smtClean="0">
                          <a:effectLst/>
                        </a:rPr>
                        <a:t>……………………………………………………………………..</a:t>
                      </a:r>
                      <a:endParaRPr lang="en-US" sz="2800">
                        <a:effectLst/>
                      </a:endParaRPr>
                    </a:p>
                    <a:p>
                      <a:pPr algn="just">
                        <a:lnSpc>
                          <a:spcPct val="115000"/>
                        </a:lnSpc>
                        <a:spcAft>
                          <a:spcPts val="600"/>
                        </a:spcAft>
                      </a:pPr>
                      <a:r>
                        <a:rPr lang="en-US" sz="2800" smtClean="0">
                          <a:effectLst/>
                        </a:rPr>
                        <a:t>………………………………………………………………………………………..</a:t>
                      </a:r>
                      <a:endParaRPr lang="en-US" sz="2800">
                        <a:effectLst/>
                      </a:endParaRPr>
                    </a:p>
                    <a:p>
                      <a:pPr marL="0" indent="0" algn="just">
                        <a:lnSpc>
                          <a:spcPct val="115000"/>
                        </a:lnSpc>
                        <a:spcAft>
                          <a:spcPts val="600"/>
                        </a:spcAft>
                        <a:buFontTx/>
                        <a:buNone/>
                      </a:pPr>
                      <a:r>
                        <a:rPr lang="en-US" sz="2800" smtClean="0">
                          <a:effectLst/>
                        </a:rPr>
                        <a:t>- Yêu </a:t>
                      </a:r>
                      <a:r>
                        <a:rPr lang="en-US" sz="2800">
                          <a:effectLst/>
                        </a:rPr>
                        <a:t>cầu đặt ra</a:t>
                      </a:r>
                      <a:r>
                        <a:rPr lang="en-US" sz="2800" smtClean="0">
                          <a:effectLst/>
                        </a:rPr>
                        <a:t>……………………………………………………………..</a:t>
                      </a:r>
                    </a:p>
                    <a:p>
                      <a:pPr marL="0" indent="0" algn="just">
                        <a:lnSpc>
                          <a:spcPct val="115000"/>
                        </a:lnSpc>
                        <a:spcAft>
                          <a:spcPts val="600"/>
                        </a:spcAft>
                        <a:buFontTx/>
                        <a:buNone/>
                      </a:pPr>
                      <a:r>
                        <a:rPr lang="en-US" sz="2800" smtClean="0">
                          <a:effectLst/>
                        </a:rPr>
                        <a:t>………………………………………………………………………………………………………………………………………………………………………………………………………………………………………………………………………………………………………………………………………………………………………..</a:t>
                      </a:r>
                      <a:endParaRPr lang="en-US" sz="2800">
                        <a:effectLst/>
                        <a:latin typeface="Times New Roman" pitchFamily="18" charset="0"/>
                        <a:ea typeface="Calibri"/>
                        <a:cs typeface="Times New Roman" pitchFamily="18" charset="0"/>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Lê Lợi dựng cờ khởi nghĩa | SGK Lịch sử lớp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4592638"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a:spLocks noChangeArrowheads="1"/>
          </p:cNvSpPr>
          <p:nvPr/>
        </p:nvSpPr>
        <p:spPr bwMode="auto">
          <a:xfrm>
            <a:off x="4559300" y="304800"/>
            <a:ext cx="45847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vi-VN" sz="2800" b="1">
                <a:solidFill>
                  <a:schemeClr val="accent1"/>
                </a:solidFill>
                <a:latin typeface="Times New Roman" pitchFamily="18" charset="0"/>
                <a:cs typeface="Times New Roman" pitchFamily="18" charset="0"/>
              </a:rPr>
              <a:t>- Năm 1428</a:t>
            </a:r>
            <a:r>
              <a:rPr lang="en-US" sz="2800" b="1">
                <a:solidFill>
                  <a:schemeClr val="accent1"/>
                </a:solidFill>
                <a:latin typeface="Times New Roman" pitchFamily="18" charset="0"/>
                <a:cs typeface="Times New Roman" pitchFamily="18" charset="0"/>
              </a:rPr>
              <a:t> sau khi khởi nghĩa Lam Sơn thắng lợi</a:t>
            </a:r>
            <a:r>
              <a:rPr lang="vi-VN" sz="2800" b="1">
                <a:solidFill>
                  <a:schemeClr val="accent1"/>
                </a:solidFill>
                <a:latin typeface="Times New Roman" pitchFamily="18" charset="0"/>
                <a:cs typeface="Times New Roman" pitchFamily="18" charset="0"/>
              </a:rPr>
              <a:t> Lê Lợi lên ngôi hoàng đế lấy quốc hiệu là Đại Việt, đóng đô ở Đông Kinh (Thăng Long)</a:t>
            </a:r>
            <a:endParaRPr lang="en-SG" sz="2800" b="1">
              <a:solidFill>
                <a:schemeClr val="accent1"/>
              </a:solidFill>
              <a:latin typeface="Times New Roman" pitchFamily="18" charset="0"/>
              <a:cs typeface="Times New Roman" pitchFamily="18" charset="0"/>
            </a:endParaRPr>
          </a:p>
        </p:txBody>
      </p:sp>
      <p:sp>
        <p:nvSpPr>
          <p:cNvPr id="2" name="Rectangle 1"/>
          <p:cNvSpPr/>
          <p:nvPr/>
        </p:nvSpPr>
        <p:spPr>
          <a:xfrm>
            <a:off x="0" y="6065838"/>
            <a:ext cx="4592638" cy="427037"/>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a:t>Lê Thái Tổ (1385-1433)</a:t>
            </a:r>
          </a:p>
        </p:txBody>
      </p:sp>
      <p:pic>
        <p:nvPicPr>
          <p:cNvPr id="14341" name="Picture 2" descr="C:\Users\Administrator\Pictures\tải xuống (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300" y="2982913"/>
            <a:ext cx="446087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2"/>
          <p:cNvSpPr txBox="1">
            <a:spLocks noChangeArrowheads="1"/>
          </p:cNvSpPr>
          <p:nvPr/>
        </p:nvSpPr>
        <p:spPr bwMode="auto">
          <a:xfrm>
            <a:off x="4592638" y="6170613"/>
            <a:ext cx="45513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ctr" eaLnBrk="1" hangingPunct="1"/>
            <a:r>
              <a:rPr lang="en-US"/>
              <a:t>Sự tích Hồ Gươm-Lê Lợi trả gươm báu cho rùa thần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4"/>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1123</TotalTime>
  <Words>3530</Words>
  <Application>Microsoft Office PowerPoint</Application>
  <PresentationFormat>On-screen Show (4:3)</PresentationFormat>
  <Paragraphs>327</Paragraphs>
  <Slides>64</Slides>
  <Notes>0</Notes>
  <HiddenSlides>0</HiddenSlides>
  <MMClips>1</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Slipstream</vt:lpstr>
      <vt:lpstr>KHỞI ĐỘNG</vt:lpstr>
      <vt:lpstr>PowerPoint Presentation</vt:lpstr>
      <vt:lpstr>PowerPoint Presentation</vt:lpstr>
      <vt:lpstr>HÌNH THÀNH KIẾN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186</cp:revision>
  <dcterms:created xsi:type="dcterms:W3CDTF">2023-07-27T01:52:40Z</dcterms:created>
  <dcterms:modified xsi:type="dcterms:W3CDTF">2023-08-25T03:47:03Z</dcterms:modified>
</cp:coreProperties>
</file>