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4" r:id="rId1"/>
  </p:sldMasterIdLst>
  <p:notesMasterIdLst>
    <p:notesMasterId r:id="rId47"/>
  </p:notesMasterIdLst>
  <p:sldIdLst>
    <p:sldId id="374" r:id="rId2"/>
    <p:sldId id="317" r:id="rId3"/>
    <p:sldId id="357" r:id="rId4"/>
    <p:sldId id="375" r:id="rId5"/>
    <p:sldId id="351" r:id="rId6"/>
    <p:sldId id="377" r:id="rId7"/>
    <p:sldId id="376" r:id="rId8"/>
    <p:sldId id="378" r:id="rId9"/>
    <p:sldId id="418" r:id="rId10"/>
    <p:sldId id="419" r:id="rId11"/>
    <p:sldId id="381" r:id="rId12"/>
    <p:sldId id="383" r:id="rId13"/>
    <p:sldId id="385" r:id="rId14"/>
    <p:sldId id="386" r:id="rId15"/>
    <p:sldId id="420" r:id="rId16"/>
    <p:sldId id="421" r:id="rId17"/>
    <p:sldId id="422" r:id="rId18"/>
    <p:sldId id="423" r:id="rId19"/>
    <p:sldId id="392" r:id="rId20"/>
    <p:sldId id="393" r:id="rId21"/>
    <p:sldId id="428" r:id="rId22"/>
    <p:sldId id="429" r:id="rId23"/>
    <p:sldId id="427" r:id="rId24"/>
    <p:sldId id="396" r:id="rId25"/>
    <p:sldId id="395" r:id="rId26"/>
    <p:sldId id="431" r:id="rId27"/>
    <p:sldId id="394" r:id="rId28"/>
    <p:sldId id="397" r:id="rId29"/>
    <p:sldId id="402" r:id="rId30"/>
    <p:sldId id="432" r:id="rId31"/>
    <p:sldId id="405" r:id="rId32"/>
    <p:sldId id="403" r:id="rId33"/>
    <p:sldId id="404" r:id="rId34"/>
    <p:sldId id="406" r:id="rId35"/>
    <p:sldId id="407" r:id="rId36"/>
    <p:sldId id="433" r:id="rId37"/>
    <p:sldId id="411" r:id="rId38"/>
    <p:sldId id="410" r:id="rId39"/>
    <p:sldId id="413" r:id="rId40"/>
    <p:sldId id="412" r:id="rId41"/>
    <p:sldId id="415" r:id="rId42"/>
    <p:sldId id="435" r:id="rId43"/>
    <p:sldId id="434" r:id="rId44"/>
    <p:sldId id="417" r:id="rId45"/>
    <p:sldId id="34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CCF6ED-DE16-4EA6-B484-39269BBA98F0}">
          <p14:sldIdLst/>
        </p14:section>
        <p14:section name="HĐ1. Mở đầu" id="{07AFA2BC-91F7-4C3E-8489-F44F75A2AB71}">
          <p14:sldIdLst>
            <p14:sldId id="374"/>
            <p14:sldId id="317"/>
            <p14:sldId id="357"/>
            <p14:sldId id="375"/>
            <p14:sldId id="351"/>
            <p14:sldId id="377"/>
            <p14:sldId id="376"/>
          </p14:sldIdLst>
        </p14:section>
        <p14:section name="HĐ2. Hình thành kiến thức mới" id="{8C979776-9495-49CB-8823-BB8F13DF0C49}">
          <p14:sldIdLst>
            <p14:sldId id="378"/>
            <p14:sldId id="418"/>
            <p14:sldId id="419"/>
            <p14:sldId id="381"/>
            <p14:sldId id="383"/>
            <p14:sldId id="385"/>
            <p14:sldId id="386"/>
            <p14:sldId id="420"/>
            <p14:sldId id="421"/>
            <p14:sldId id="422"/>
            <p14:sldId id="423"/>
            <p14:sldId id="392"/>
            <p14:sldId id="393"/>
            <p14:sldId id="428"/>
            <p14:sldId id="429"/>
            <p14:sldId id="427"/>
            <p14:sldId id="396"/>
            <p14:sldId id="395"/>
            <p14:sldId id="431"/>
            <p14:sldId id="394"/>
            <p14:sldId id="397"/>
            <p14:sldId id="402"/>
            <p14:sldId id="432"/>
            <p14:sldId id="405"/>
            <p14:sldId id="403"/>
            <p14:sldId id="404"/>
            <p14:sldId id="406"/>
            <p14:sldId id="407"/>
            <p14:sldId id="433"/>
            <p14:sldId id="411"/>
            <p14:sldId id="410"/>
            <p14:sldId id="413"/>
            <p14:sldId id="412"/>
            <p14:sldId id="415"/>
            <p14:sldId id="435"/>
            <p14:sldId id="434"/>
            <p14:sldId id="417"/>
            <p14:sldId id="348"/>
          </p14:sldIdLst>
        </p14:section>
        <p14:section name="HĐ3. Luyện tập" id="{A78ECE81-635C-4DD4-A2DB-51E5EE744C44}">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34" d="100"/>
          <a:sy n="34" d="100"/>
        </p:scale>
        <p:origin x="-90" y="-4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4.xml.rels><?xml version="1.0" encoding="UTF-8" standalone="yes"?>
<Relationships xmlns="http://schemas.openxmlformats.org/package/2006/relationships"><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A9911C-12DD-43E4-B194-48A3D6E0A025}" type="doc">
      <dgm:prSet loTypeId="urn:microsoft.com/office/officeart/2005/8/layout/radial5" loCatId="cycle" qsTypeId="urn:microsoft.com/office/officeart/2005/8/quickstyle/3d1" qsCatId="3D" csTypeId="urn:microsoft.com/office/officeart/2005/8/colors/colorful5" csCatId="colorful" phldr="1"/>
      <dgm:spPr/>
      <dgm:t>
        <a:bodyPr/>
        <a:lstStyle/>
        <a:p>
          <a:endParaRPr lang="en-US"/>
        </a:p>
      </dgm:t>
    </dgm:pt>
    <dgm:pt modelId="{2A681A8E-EE1E-4AAA-B127-D426411129AA}">
      <dgm:prSet phldrT="[Text]" custT="1"/>
      <dgm:spPr/>
      <dgm:t>
        <a:bodyPr/>
        <a:lstStyle/>
        <a:p>
          <a:r>
            <a:rPr lang="en-US" sz="2400" b="1" noProof="0" smtClean="0"/>
            <a:t>NỘI DUNG CẢI CÁCH CỦA HỒ QUÝ LY</a:t>
          </a:r>
          <a:endParaRPr lang="vi-VN" sz="2400" noProof="0" dirty="0"/>
        </a:p>
      </dgm:t>
    </dgm:pt>
    <dgm:pt modelId="{DDFA7C99-AE62-4D83-9E34-0DA4745EF4D7}" type="parTrans" cxnId="{805AA935-8B97-4BF8-9F1E-A92E2FFB9332}">
      <dgm:prSet/>
      <dgm:spPr/>
      <dgm:t>
        <a:bodyPr/>
        <a:lstStyle/>
        <a:p>
          <a:endParaRPr lang="en-US"/>
        </a:p>
      </dgm:t>
    </dgm:pt>
    <dgm:pt modelId="{AEFD4641-C9FE-4F91-819E-8E476F667648}" type="sibTrans" cxnId="{805AA935-8B97-4BF8-9F1E-A92E2FFB9332}">
      <dgm:prSet/>
      <dgm:spPr/>
      <dgm:t>
        <a:bodyPr/>
        <a:lstStyle/>
        <a:p>
          <a:endParaRPr lang="en-US"/>
        </a:p>
      </dgm:t>
    </dgm:pt>
    <dgm:pt modelId="{8A84FD96-C025-4A99-A516-5FA6985CFB1C}">
      <dgm:prSet phldrT="[Text]"/>
      <dgm:spPr/>
      <dgm:t>
        <a:bodyPr/>
        <a:lstStyle/>
        <a:p>
          <a:r>
            <a:rPr lang="en-US" b="1" smtClean="0"/>
            <a:t>QUÂN SỰ</a:t>
          </a:r>
          <a:endParaRPr lang="en-US" b="1" dirty="0" smtClean="0"/>
        </a:p>
      </dgm:t>
    </dgm:pt>
    <dgm:pt modelId="{0AA1F26F-B543-4C04-BEA8-983AD76636D4}" type="parTrans" cxnId="{1C8863F1-66B3-465D-91D8-BC3270555A10}">
      <dgm:prSet/>
      <dgm:spPr/>
      <dgm:t>
        <a:bodyPr/>
        <a:lstStyle/>
        <a:p>
          <a:endParaRPr lang="en-US"/>
        </a:p>
      </dgm:t>
    </dgm:pt>
    <dgm:pt modelId="{776BEFB5-F4FE-4F1F-A9C8-CA5930DCA06D}" type="sibTrans" cxnId="{1C8863F1-66B3-465D-91D8-BC3270555A10}">
      <dgm:prSet/>
      <dgm:spPr/>
      <dgm:t>
        <a:bodyPr/>
        <a:lstStyle/>
        <a:p>
          <a:endParaRPr lang="en-US"/>
        </a:p>
      </dgm:t>
    </dgm:pt>
    <dgm:pt modelId="{B0D98E24-D861-43B4-8D6B-D5EBAECA8331}">
      <dgm:prSet phldrT="[Text]"/>
      <dgm:spPr/>
      <dgm:t>
        <a:bodyPr/>
        <a:lstStyle/>
        <a:p>
          <a:r>
            <a:rPr lang="en-US" b="1" smtClean="0"/>
            <a:t>KINH TẾ</a:t>
          </a:r>
          <a:endParaRPr lang="en-US" dirty="0"/>
        </a:p>
      </dgm:t>
    </dgm:pt>
    <dgm:pt modelId="{401715E1-B281-4D34-BE2C-74245BEF0EF8}" type="parTrans" cxnId="{807D5557-34D3-4E4F-AAD3-3F7BFB53D1D1}">
      <dgm:prSet/>
      <dgm:spPr/>
      <dgm:t>
        <a:bodyPr/>
        <a:lstStyle/>
        <a:p>
          <a:endParaRPr lang="en-US"/>
        </a:p>
      </dgm:t>
    </dgm:pt>
    <dgm:pt modelId="{3C100AB3-CD91-46B9-AD3C-5944586552D6}" type="sibTrans" cxnId="{807D5557-34D3-4E4F-AAD3-3F7BFB53D1D1}">
      <dgm:prSet/>
      <dgm:spPr/>
      <dgm:t>
        <a:bodyPr/>
        <a:lstStyle/>
        <a:p>
          <a:endParaRPr lang="en-US"/>
        </a:p>
      </dgm:t>
    </dgm:pt>
    <dgm:pt modelId="{86B34266-C230-4C66-AFA4-3FC10B2B21F1}">
      <dgm:prSet phldrT="[Text]"/>
      <dgm:spPr/>
      <dgm:t>
        <a:bodyPr/>
        <a:lstStyle/>
        <a:p>
          <a:r>
            <a:rPr lang="en-US" b="1" smtClean="0"/>
            <a:t>VĂN HÓA-GIÁO DỤC</a:t>
          </a:r>
          <a:endParaRPr lang="en-US" dirty="0"/>
        </a:p>
      </dgm:t>
    </dgm:pt>
    <dgm:pt modelId="{849D7001-1526-404F-909D-3815489B7088}" type="parTrans" cxnId="{8415E0B1-2104-4A33-AB03-512A4DC9E42C}">
      <dgm:prSet/>
      <dgm:spPr/>
      <dgm:t>
        <a:bodyPr/>
        <a:lstStyle/>
        <a:p>
          <a:endParaRPr lang="en-US"/>
        </a:p>
      </dgm:t>
    </dgm:pt>
    <dgm:pt modelId="{B30D15C4-C043-456B-90BD-1F32460289F9}" type="sibTrans" cxnId="{8415E0B1-2104-4A33-AB03-512A4DC9E42C}">
      <dgm:prSet/>
      <dgm:spPr/>
      <dgm:t>
        <a:bodyPr/>
        <a:lstStyle/>
        <a:p>
          <a:endParaRPr lang="en-US"/>
        </a:p>
      </dgm:t>
    </dgm:pt>
    <dgm:pt modelId="{E386FF8F-A395-46B7-B601-1FD37D8B6245}">
      <dgm:prSet/>
      <dgm:spPr/>
      <dgm:t>
        <a:bodyPr/>
        <a:lstStyle/>
        <a:p>
          <a:r>
            <a:rPr lang="en-US" b="1" smtClean="0"/>
            <a:t>XÃ HỘI</a:t>
          </a:r>
          <a:endParaRPr lang="en-US" dirty="0"/>
        </a:p>
      </dgm:t>
    </dgm:pt>
    <dgm:pt modelId="{894C28D1-4AFA-4DA9-BDB0-5F9612C19108}" type="parTrans" cxnId="{C984C17E-CAB2-43E1-89C6-EBC816F13986}">
      <dgm:prSet/>
      <dgm:spPr/>
      <dgm:t>
        <a:bodyPr/>
        <a:lstStyle/>
        <a:p>
          <a:endParaRPr lang="en-US"/>
        </a:p>
      </dgm:t>
    </dgm:pt>
    <dgm:pt modelId="{9BED8103-35F7-4EC4-8A09-E99CBB5B7DC5}" type="sibTrans" cxnId="{C984C17E-CAB2-43E1-89C6-EBC816F13986}">
      <dgm:prSet/>
      <dgm:spPr/>
      <dgm:t>
        <a:bodyPr/>
        <a:lstStyle/>
        <a:p>
          <a:endParaRPr lang="en-US"/>
        </a:p>
      </dgm:t>
    </dgm:pt>
    <dgm:pt modelId="{DF142DF0-4227-4D0B-A0BD-29A1776F51BA}" type="pres">
      <dgm:prSet presAssocID="{2FA9911C-12DD-43E4-B194-48A3D6E0A025}" presName="Name0" presStyleCnt="0">
        <dgm:presLayoutVars>
          <dgm:chMax val="1"/>
          <dgm:dir/>
          <dgm:animLvl val="ctr"/>
          <dgm:resizeHandles val="exact"/>
        </dgm:presLayoutVars>
      </dgm:prSet>
      <dgm:spPr/>
      <dgm:t>
        <a:bodyPr/>
        <a:lstStyle/>
        <a:p>
          <a:endParaRPr lang="en-US"/>
        </a:p>
      </dgm:t>
    </dgm:pt>
    <dgm:pt modelId="{CB797269-0344-46B7-ACC5-FD6949794272}" type="pres">
      <dgm:prSet presAssocID="{2A681A8E-EE1E-4AAA-B127-D426411129AA}" presName="centerShape" presStyleLbl="node0" presStyleIdx="0" presStyleCnt="1" custScaleX="114898"/>
      <dgm:spPr/>
      <dgm:t>
        <a:bodyPr/>
        <a:lstStyle/>
        <a:p>
          <a:endParaRPr lang="en-US"/>
        </a:p>
      </dgm:t>
    </dgm:pt>
    <dgm:pt modelId="{59AD9F8D-0E03-4417-8B59-1209D96BE4F3}" type="pres">
      <dgm:prSet presAssocID="{0AA1F26F-B543-4C04-BEA8-983AD76636D4}" presName="parTrans" presStyleLbl="sibTrans2D1" presStyleIdx="0" presStyleCnt="4"/>
      <dgm:spPr/>
      <dgm:t>
        <a:bodyPr/>
        <a:lstStyle/>
        <a:p>
          <a:endParaRPr lang="en-US"/>
        </a:p>
      </dgm:t>
    </dgm:pt>
    <dgm:pt modelId="{EE765CCE-835C-420F-90B4-A1263AE31E52}" type="pres">
      <dgm:prSet presAssocID="{0AA1F26F-B543-4C04-BEA8-983AD76636D4}" presName="connectorText" presStyleLbl="sibTrans2D1" presStyleIdx="0" presStyleCnt="4"/>
      <dgm:spPr/>
      <dgm:t>
        <a:bodyPr/>
        <a:lstStyle/>
        <a:p>
          <a:endParaRPr lang="en-US"/>
        </a:p>
      </dgm:t>
    </dgm:pt>
    <dgm:pt modelId="{DD629926-7D1F-44BD-A726-9511FA9AFE8D}" type="pres">
      <dgm:prSet presAssocID="{8A84FD96-C025-4A99-A516-5FA6985CFB1C}" presName="node" presStyleLbl="node1" presStyleIdx="0" presStyleCnt="4">
        <dgm:presLayoutVars>
          <dgm:bulletEnabled val="1"/>
        </dgm:presLayoutVars>
      </dgm:prSet>
      <dgm:spPr/>
      <dgm:t>
        <a:bodyPr/>
        <a:lstStyle/>
        <a:p>
          <a:endParaRPr lang="en-US"/>
        </a:p>
      </dgm:t>
    </dgm:pt>
    <dgm:pt modelId="{830AB39D-E9D5-42D5-8C08-40827DEB72F3}" type="pres">
      <dgm:prSet presAssocID="{401715E1-B281-4D34-BE2C-74245BEF0EF8}" presName="parTrans" presStyleLbl="sibTrans2D1" presStyleIdx="1" presStyleCnt="4"/>
      <dgm:spPr/>
      <dgm:t>
        <a:bodyPr/>
        <a:lstStyle/>
        <a:p>
          <a:endParaRPr lang="en-US"/>
        </a:p>
      </dgm:t>
    </dgm:pt>
    <dgm:pt modelId="{C1B1C7C9-CD0E-4E89-B1C9-0866383E80E6}" type="pres">
      <dgm:prSet presAssocID="{401715E1-B281-4D34-BE2C-74245BEF0EF8}" presName="connectorText" presStyleLbl="sibTrans2D1" presStyleIdx="1" presStyleCnt="4"/>
      <dgm:spPr/>
      <dgm:t>
        <a:bodyPr/>
        <a:lstStyle/>
        <a:p>
          <a:endParaRPr lang="en-US"/>
        </a:p>
      </dgm:t>
    </dgm:pt>
    <dgm:pt modelId="{C7BA87DA-BFFF-48E2-BF23-27B3CD4C3217}" type="pres">
      <dgm:prSet presAssocID="{B0D98E24-D861-43B4-8D6B-D5EBAECA8331}" presName="node" presStyleLbl="node1" presStyleIdx="1" presStyleCnt="4">
        <dgm:presLayoutVars>
          <dgm:bulletEnabled val="1"/>
        </dgm:presLayoutVars>
      </dgm:prSet>
      <dgm:spPr/>
      <dgm:t>
        <a:bodyPr/>
        <a:lstStyle/>
        <a:p>
          <a:endParaRPr lang="en-US"/>
        </a:p>
      </dgm:t>
    </dgm:pt>
    <dgm:pt modelId="{8A68780B-0876-4A74-B60F-8854EF4F6A0F}" type="pres">
      <dgm:prSet presAssocID="{849D7001-1526-404F-909D-3815489B7088}" presName="parTrans" presStyleLbl="sibTrans2D1" presStyleIdx="2" presStyleCnt="4"/>
      <dgm:spPr/>
      <dgm:t>
        <a:bodyPr/>
        <a:lstStyle/>
        <a:p>
          <a:endParaRPr lang="en-US"/>
        </a:p>
      </dgm:t>
    </dgm:pt>
    <dgm:pt modelId="{43D3CB4B-19DF-483D-AC77-236E8532E553}" type="pres">
      <dgm:prSet presAssocID="{849D7001-1526-404F-909D-3815489B7088}" presName="connectorText" presStyleLbl="sibTrans2D1" presStyleIdx="2" presStyleCnt="4"/>
      <dgm:spPr/>
      <dgm:t>
        <a:bodyPr/>
        <a:lstStyle/>
        <a:p>
          <a:endParaRPr lang="en-US"/>
        </a:p>
      </dgm:t>
    </dgm:pt>
    <dgm:pt modelId="{343A2308-CE27-4F43-AFE8-3DA920E227A2}" type="pres">
      <dgm:prSet presAssocID="{86B34266-C230-4C66-AFA4-3FC10B2B21F1}" presName="node" presStyleLbl="node1" presStyleIdx="2" presStyleCnt="4">
        <dgm:presLayoutVars>
          <dgm:bulletEnabled val="1"/>
        </dgm:presLayoutVars>
      </dgm:prSet>
      <dgm:spPr/>
      <dgm:t>
        <a:bodyPr/>
        <a:lstStyle/>
        <a:p>
          <a:endParaRPr lang="en-US"/>
        </a:p>
      </dgm:t>
    </dgm:pt>
    <dgm:pt modelId="{D9D1B8EE-D919-4AC0-AAD0-D3BAF686B41B}" type="pres">
      <dgm:prSet presAssocID="{894C28D1-4AFA-4DA9-BDB0-5F9612C19108}" presName="parTrans" presStyleLbl="sibTrans2D1" presStyleIdx="3" presStyleCnt="4"/>
      <dgm:spPr/>
      <dgm:t>
        <a:bodyPr/>
        <a:lstStyle/>
        <a:p>
          <a:endParaRPr lang="en-US"/>
        </a:p>
      </dgm:t>
    </dgm:pt>
    <dgm:pt modelId="{81691C97-D2D3-4861-BFF1-D31282B4E4CA}" type="pres">
      <dgm:prSet presAssocID="{894C28D1-4AFA-4DA9-BDB0-5F9612C19108}" presName="connectorText" presStyleLbl="sibTrans2D1" presStyleIdx="3" presStyleCnt="4"/>
      <dgm:spPr/>
      <dgm:t>
        <a:bodyPr/>
        <a:lstStyle/>
        <a:p>
          <a:endParaRPr lang="en-US"/>
        </a:p>
      </dgm:t>
    </dgm:pt>
    <dgm:pt modelId="{5950E35A-3D65-4471-9BBA-BFEBB6A266C0}" type="pres">
      <dgm:prSet presAssocID="{E386FF8F-A395-46B7-B601-1FD37D8B6245}" presName="node" presStyleLbl="node1" presStyleIdx="3" presStyleCnt="4">
        <dgm:presLayoutVars>
          <dgm:bulletEnabled val="1"/>
        </dgm:presLayoutVars>
      </dgm:prSet>
      <dgm:spPr/>
      <dgm:t>
        <a:bodyPr/>
        <a:lstStyle/>
        <a:p>
          <a:endParaRPr lang="en-US"/>
        </a:p>
      </dgm:t>
    </dgm:pt>
  </dgm:ptLst>
  <dgm:cxnLst>
    <dgm:cxn modelId="{75EBDF38-843A-4A37-9721-D7DDB9B82CB9}" type="presOf" srcId="{849D7001-1526-404F-909D-3815489B7088}" destId="{8A68780B-0876-4A74-B60F-8854EF4F6A0F}" srcOrd="0" destOrd="0" presId="urn:microsoft.com/office/officeart/2005/8/layout/radial5"/>
    <dgm:cxn modelId="{7C9360A8-39EC-4F66-9FF2-8D74B93D4446}" type="presOf" srcId="{86B34266-C230-4C66-AFA4-3FC10B2B21F1}" destId="{343A2308-CE27-4F43-AFE8-3DA920E227A2}" srcOrd="0" destOrd="0" presId="urn:microsoft.com/office/officeart/2005/8/layout/radial5"/>
    <dgm:cxn modelId="{8415E0B1-2104-4A33-AB03-512A4DC9E42C}" srcId="{2A681A8E-EE1E-4AAA-B127-D426411129AA}" destId="{86B34266-C230-4C66-AFA4-3FC10B2B21F1}" srcOrd="2" destOrd="0" parTransId="{849D7001-1526-404F-909D-3815489B7088}" sibTransId="{B30D15C4-C043-456B-90BD-1F32460289F9}"/>
    <dgm:cxn modelId="{300098B0-7C02-4CC0-A331-AF0DE360362D}" type="presOf" srcId="{0AA1F26F-B543-4C04-BEA8-983AD76636D4}" destId="{59AD9F8D-0E03-4417-8B59-1209D96BE4F3}" srcOrd="0" destOrd="0" presId="urn:microsoft.com/office/officeart/2005/8/layout/radial5"/>
    <dgm:cxn modelId="{11B39F03-640A-487B-90BB-9E8F513896A8}" type="presOf" srcId="{2A681A8E-EE1E-4AAA-B127-D426411129AA}" destId="{CB797269-0344-46B7-ACC5-FD6949794272}" srcOrd="0" destOrd="0" presId="urn:microsoft.com/office/officeart/2005/8/layout/radial5"/>
    <dgm:cxn modelId="{5228D59D-57E8-4B3B-ABD5-39578389975B}" type="presOf" srcId="{0AA1F26F-B543-4C04-BEA8-983AD76636D4}" destId="{EE765CCE-835C-420F-90B4-A1263AE31E52}" srcOrd="1" destOrd="0" presId="urn:microsoft.com/office/officeart/2005/8/layout/radial5"/>
    <dgm:cxn modelId="{A93269FF-F313-4F8A-9D65-3C93888DB574}" type="presOf" srcId="{E386FF8F-A395-46B7-B601-1FD37D8B6245}" destId="{5950E35A-3D65-4471-9BBA-BFEBB6A266C0}" srcOrd="0" destOrd="0" presId="urn:microsoft.com/office/officeart/2005/8/layout/radial5"/>
    <dgm:cxn modelId="{58322EB1-63C0-4612-B8C4-237E028F034A}" type="presOf" srcId="{2FA9911C-12DD-43E4-B194-48A3D6E0A025}" destId="{DF142DF0-4227-4D0B-A0BD-29A1776F51BA}" srcOrd="0" destOrd="0" presId="urn:microsoft.com/office/officeart/2005/8/layout/radial5"/>
    <dgm:cxn modelId="{D5A7D5E4-B8FB-4BF4-867B-E49513EC2419}" type="presOf" srcId="{8A84FD96-C025-4A99-A516-5FA6985CFB1C}" destId="{DD629926-7D1F-44BD-A726-9511FA9AFE8D}" srcOrd="0" destOrd="0" presId="urn:microsoft.com/office/officeart/2005/8/layout/radial5"/>
    <dgm:cxn modelId="{92603834-B5FA-4A0A-9C97-B495911B7295}" type="presOf" srcId="{894C28D1-4AFA-4DA9-BDB0-5F9612C19108}" destId="{81691C97-D2D3-4861-BFF1-D31282B4E4CA}" srcOrd="1" destOrd="0" presId="urn:microsoft.com/office/officeart/2005/8/layout/radial5"/>
    <dgm:cxn modelId="{1C8863F1-66B3-465D-91D8-BC3270555A10}" srcId="{2A681A8E-EE1E-4AAA-B127-D426411129AA}" destId="{8A84FD96-C025-4A99-A516-5FA6985CFB1C}" srcOrd="0" destOrd="0" parTransId="{0AA1F26F-B543-4C04-BEA8-983AD76636D4}" sibTransId="{776BEFB5-F4FE-4F1F-A9C8-CA5930DCA06D}"/>
    <dgm:cxn modelId="{8F1C5971-A8CB-4C7F-9600-247FC1AAF2D0}" type="presOf" srcId="{B0D98E24-D861-43B4-8D6B-D5EBAECA8331}" destId="{C7BA87DA-BFFF-48E2-BF23-27B3CD4C3217}" srcOrd="0" destOrd="0" presId="urn:microsoft.com/office/officeart/2005/8/layout/radial5"/>
    <dgm:cxn modelId="{A90731CF-F8AB-4FDE-8CF9-9955C1498E70}" type="presOf" srcId="{894C28D1-4AFA-4DA9-BDB0-5F9612C19108}" destId="{D9D1B8EE-D919-4AC0-AAD0-D3BAF686B41B}" srcOrd="0" destOrd="0" presId="urn:microsoft.com/office/officeart/2005/8/layout/radial5"/>
    <dgm:cxn modelId="{F32D5F33-D1C9-407D-A03A-6F42D5227E87}" type="presOf" srcId="{849D7001-1526-404F-909D-3815489B7088}" destId="{43D3CB4B-19DF-483D-AC77-236E8532E553}" srcOrd="1" destOrd="0" presId="urn:microsoft.com/office/officeart/2005/8/layout/radial5"/>
    <dgm:cxn modelId="{0FAF4EAA-4375-4EC9-8809-9BDF957E60B1}" type="presOf" srcId="{401715E1-B281-4D34-BE2C-74245BEF0EF8}" destId="{830AB39D-E9D5-42D5-8C08-40827DEB72F3}" srcOrd="0" destOrd="0" presId="urn:microsoft.com/office/officeart/2005/8/layout/radial5"/>
    <dgm:cxn modelId="{C984C17E-CAB2-43E1-89C6-EBC816F13986}" srcId="{2A681A8E-EE1E-4AAA-B127-D426411129AA}" destId="{E386FF8F-A395-46B7-B601-1FD37D8B6245}" srcOrd="3" destOrd="0" parTransId="{894C28D1-4AFA-4DA9-BDB0-5F9612C19108}" sibTransId="{9BED8103-35F7-4EC4-8A09-E99CBB5B7DC5}"/>
    <dgm:cxn modelId="{807D5557-34D3-4E4F-AAD3-3F7BFB53D1D1}" srcId="{2A681A8E-EE1E-4AAA-B127-D426411129AA}" destId="{B0D98E24-D861-43B4-8D6B-D5EBAECA8331}" srcOrd="1" destOrd="0" parTransId="{401715E1-B281-4D34-BE2C-74245BEF0EF8}" sibTransId="{3C100AB3-CD91-46B9-AD3C-5944586552D6}"/>
    <dgm:cxn modelId="{0D7BDF0B-15F8-41CF-8D75-29B94A0CF402}" type="presOf" srcId="{401715E1-B281-4D34-BE2C-74245BEF0EF8}" destId="{C1B1C7C9-CD0E-4E89-B1C9-0866383E80E6}" srcOrd="1" destOrd="0" presId="urn:microsoft.com/office/officeart/2005/8/layout/radial5"/>
    <dgm:cxn modelId="{805AA935-8B97-4BF8-9F1E-A92E2FFB9332}" srcId="{2FA9911C-12DD-43E4-B194-48A3D6E0A025}" destId="{2A681A8E-EE1E-4AAA-B127-D426411129AA}" srcOrd="0" destOrd="0" parTransId="{DDFA7C99-AE62-4D83-9E34-0DA4745EF4D7}" sibTransId="{AEFD4641-C9FE-4F91-819E-8E476F667648}"/>
    <dgm:cxn modelId="{0BF30F1E-7A63-474C-8251-79F768343D29}" type="presParOf" srcId="{DF142DF0-4227-4D0B-A0BD-29A1776F51BA}" destId="{CB797269-0344-46B7-ACC5-FD6949794272}" srcOrd="0" destOrd="0" presId="urn:microsoft.com/office/officeart/2005/8/layout/radial5"/>
    <dgm:cxn modelId="{3F8AB5AC-B985-4E0F-8A3A-7E15E70145CC}" type="presParOf" srcId="{DF142DF0-4227-4D0B-A0BD-29A1776F51BA}" destId="{59AD9F8D-0E03-4417-8B59-1209D96BE4F3}" srcOrd="1" destOrd="0" presId="urn:microsoft.com/office/officeart/2005/8/layout/radial5"/>
    <dgm:cxn modelId="{D4900746-F0E8-4A39-BD9B-FA7E5ACB9D1D}" type="presParOf" srcId="{59AD9F8D-0E03-4417-8B59-1209D96BE4F3}" destId="{EE765CCE-835C-420F-90B4-A1263AE31E52}" srcOrd="0" destOrd="0" presId="urn:microsoft.com/office/officeart/2005/8/layout/radial5"/>
    <dgm:cxn modelId="{892D406D-BFD4-49E8-9819-752B23A8D399}" type="presParOf" srcId="{DF142DF0-4227-4D0B-A0BD-29A1776F51BA}" destId="{DD629926-7D1F-44BD-A726-9511FA9AFE8D}" srcOrd="2" destOrd="0" presId="urn:microsoft.com/office/officeart/2005/8/layout/radial5"/>
    <dgm:cxn modelId="{DBA52C78-036B-4D37-A62D-10718B3DCB6D}" type="presParOf" srcId="{DF142DF0-4227-4D0B-A0BD-29A1776F51BA}" destId="{830AB39D-E9D5-42D5-8C08-40827DEB72F3}" srcOrd="3" destOrd="0" presId="urn:microsoft.com/office/officeart/2005/8/layout/radial5"/>
    <dgm:cxn modelId="{676B1231-4400-4969-A206-14FDCB328555}" type="presParOf" srcId="{830AB39D-E9D5-42D5-8C08-40827DEB72F3}" destId="{C1B1C7C9-CD0E-4E89-B1C9-0866383E80E6}" srcOrd="0" destOrd="0" presId="urn:microsoft.com/office/officeart/2005/8/layout/radial5"/>
    <dgm:cxn modelId="{EAA8F0F5-B7BA-486D-A472-55D39A833EE8}" type="presParOf" srcId="{DF142DF0-4227-4D0B-A0BD-29A1776F51BA}" destId="{C7BA87DA-BFFF-48E2-BF23-27B3CD4C3217}" srcOrd="4" destOrd="0" presId="urn:microsoft.com/office/officeart/2005/8/layout/radial5"/>
    <dgm:cxn modelId="{D155B2BB-B544-4F2D-91F8-B46967C72268}" type="presParOf" srcId="{DF142DF0-4227-4D0B-A0BD-29A1776F51BA}" destId="{8A68780B-0876-4A74-B60F-8854EF4F6A0F}" srcOrd="5" destOrd="0" presId="urn:microsoft.com/office/officeart/2005/8/layout/radial5"/>
    <dgm:cxn modelId="{378B026E-12AA-44C4-B4EE-353034AD42D1}" type="presParOf" srcId="{8A68780B-0876-4A74-B60F-8854EF4F6A0F}" destId="{43D3CB4B-19DF-483D-AC77-236E8532E553}" srcOrd="0" destOrd="0" presId="urn:microsoft.com/office/officeart/2005/8/layout/radial5"/>
    <dgm:cxn modelId="{DFB8F0AB-C3FD-49B2-B6B1-7341CA4C7FCC}" type="presParOf" srcId="{DF142DF0-4227-4D0B-A0BD-29A1776F51BA}" destId="{343A2308-CE27-4F43-AFE8-3DA920E227A2}" srcOrd="6" destOrd="0" presId="urn:microsoft.com/office/officeart/2005/8/layout/radial5"/>
    <dgm:cxn modelId="{8B026C39-2541-44DC-AF80-B5829C2B8928}" type="presParOf" srcId="{DF142DF0-4227-4D0B-A0BD-29A1776F51BA}" destId="{D9D1B8EE-D919-4AC0-AAD0-D3BAF686B41B}" srcOrd="7" destOrd="0" presId="urn:microsoft.com/office/officeart/2005/8/layout/radial5"/>
    <dgm:cxn modelId="{6D89D393-5419-4AAE-897B-A7EFFFDB904C}" type="presParOf" srcId="{D9D1B8EE-D919-4AC0-AAD0-D3BAF686B41B}" destId="{81691C97-D2D3-4861-BFF1-D31282B4E4CA}" srcOrd="0" destOrd="0" presId="urn:microsoft.com/office/officeart/2005/8/layout/radial5"/>
    <dgm:cxn modelId="{7A67E708-67D7-45AB-B3E8-4680E2CB7B97}" type="presParOf" srcId="{DF142DF0-4227-4D0B-A0BD-29A1776F51BA}" destId="{5950E35A-3D65-4471-9BBA-BFEBB6A266C0}"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65907B-0E1A-4E17-90EC-4AF1C428785D}" type="doc">
      <dgm:prSet loTypeId="urn:microsoft.com/office/officeart/2005/8/layout/process4" loCatId="list" qsTypeId="urn:microsoft.com/office/officeart/2005/8/quickstyle/simple1" qsCatId="simple" csTypeId="urn:microsoft.com/office/officeart/2005/8/colors/accent0_1" csCatId="mainScheme" phldr="1"/>
      <dgm:spPr/>
      <dgm:t>
        <a:bodyPr/>
        <a:lstStyle/>
        <a:p>
          <a:endParaRPr lang="en-US"/>
        </a:p>
      </dgm:t>
    </dgm:pt>
    <dgm:pt modelId="{49A22739-C5B2-45B4-9C8A-1D896C46A961}">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en-US" sz="2800" smtClean="0"/>
            <a:t>+ Phát hành tiền giấy, cải cách chế độ thuế khóa, thống nhất đơn vị đo lường trong cả nước.</a:t>
          </a:r>
        </a:p>
      </dgm:t>
    </dgm:pt>
    <dgm:pt modelId="{7B33B269-8F82-4D84-90B3-732BA386CABC}" type="parTrans" cxnId="{01A3DEC9-0C4B-4E98-8F18-53F6D5AC3E3F}">
      <dgm:prSet/>
      <dgm:spPr/>
      <dgm:t>
        <a:bodyPr/>
        <a:lstStyle/>
        <a:p>
          <a:endParaRPr lang="en-US" sz="1100">
            <a:solidFill>
              <a:schemeClr val="tx1"/>
            </a:solidFill>
          </a:endParaRPr>
        </a:p>
      </dgm:t>
    </dgm:pt>
    <dgm:pt modelId="{3DB3D33F-48F4-49E5-A4DA-EA9BEEFC2E51}" type="sibTrans" cxnId="{01A3DEC9-0C4B-4E98-8F18-53F6D5AC3E3F}">
      <dgm:prSet/>
      <dgm:spPr/>
      <dgm:t>
        <a:bodyPr/>
        <a:lstStyle/>
        <a:p>
          <a:endParaRPr lang="en-US" sz="1100">
            <a:solidFill>
              <a:schemeClr val="tx1"/>
            </a:solidFill>
          </a:endParaRPr>
        </a:p>
      </dgm:t>
    </dgm:pt>
    <dgm:pt modelId="{A5547949-C4DB-4DAC-A6B9-294B54D4537E}">
      <dgm:prSet custT="1">
        <dgm:style>
          <a:lnRef idx="1">
            <a:schemeClr val="accent3"/>
          </a:lnRef>
          <a:fillRef idx="2">
            <a:schemeClr val="accent3"/>
          </a:fillRef>
          <a:effectRef idx="1">
            <a:schemeClr val="accent3"/>
          </a:effectRef>
          <a:fontRef idx="minor">
            <a:schemeClr val="dk1"/>
          </a:fontRef>
        </dgm:style>
      </dgm:prSet>
      <dgm:spPr>
        <a:ln/>
      </dgm:spPr>
      <dgm:t>
        <a:bodyPr/>
        <a:lstStyle/>
        <a:p>
          <a:pPr rtl="0"/>
          <a:r>
            <a:rPr lang="en-US" sz="2800" smtClean="0"/>
            <a:t>+ Ban hành chính sách hạn điền, nhằm hạn chế tập trung lớn ruộng đất vào tầng lớp quí tộc.</a:t>
          </a:r>
          <a:endParaRPr lang="en-US" sz="2800" dirty="0">
            <a:solidFill>
              <a:schemeClr val="tx2"/>
            </a:solidFill>
          </a:endParaRPr>
        </a:p>
      </dgm:t>
    </dgm:pt>
    <dgm:pt modelId="{1D726C78-A2A1-4AB0-84C9-8914DCF5A99E}" type="parTrans" cxnId="{F1803D45-4468-4861-88D3-762D19EDAF86}">
      <dgm:prSet/>
      <dgm:spPr/>
      <dgm:t>
        <a:bodyPr/>
        <a:lstStyle/>
        <a:p>
          <a:endParaRPr lang="en-US" sz="1100">
            <a:solidFill>
              <a:schemeClr val="tx1"/>
            </a:solidFill>
          </a:endParaRPr>
        </a:p>
      </dgm:t>
    </dgm:pt>
    <dgm:pt modelId="{F2F1DA90-5391-4CA7-971C-74DC187ADF41}" type="sibTrans" cxnId="{F1803D45-4468-4861-88D3-762D19EDAF86}">
      <dgm:prSet/>
      <dgm:spPr/>
      <dgm:t>
        <a:bodyPr/>
        <a:lstStyle/>
        <a:p>
          <a:endParaRPr lang="en-US" sz="1100">
            <a:solidFill>
              <a:schemeClr val="tx1"/>
            </a:solidFill>
          </a:endParaRPr>
        </a:p>
      </dgm:t>
    </dgm:pt>
    <dgm:pt modelId="{4410F9B6-2E91-449B-B8CB-EAB16B14C908}">
      <dgm:prSet custT="1">
        <dgm:style>
          <a:lnRef idx="1">
            <a:schemeClr val="accent2"/>
          </a:lnRef>
          <a:fillRef idx="2">
            <a:schemeClr val="accent2"/>
          </a:fillRef>
          <a:effectRef idx="1">
            <a:schemeClr val="accent2"/>
          </a:effectRef>
          <a:fontRef idx="minor">
            <a:schemeClr val="dk1"/>
          </a:fontRef>
        </dgm:style>
      </dgm:prSet>
      <dgm:spPr/>
      <dgm:t>
        <a:bodyPr/>
        <a:lstStyle/>
        <a:p>
          <a:r>
            <a:rPr lang="en-US" sz="2800" smtClean="0"/>
            <a:t>=&gt; Tạo điều kiện để ổn định và phát triển kinh tế.</a:t>
          </a:r>
        </a:p>
      </dgm:t>
    </dgm:pt>
    <dgm:pt modelId="{37633BF2-D4C0-4F11-96FA-EFDA6FE003FC}" type="parTrans" cxnId="{495F8548-AB61-4890-9BE9-9762F2797ED8}">
      <dgm:prSet/>
      <dgm:spPr/>
      <dgm:t>
        <a:bodyPr/>
        <a:lstStyle/>
        <a:p>
          <a:endParaRPr lang="en-US"/>
        </a:p>
      </dgm:t>
    </dgm:pt>
    <dgm:pt modelId="{F13D0C81-8B97-4894-8590-A8F35FF57C2C}" type="sibTrans" cxnId="{495F8548-AB61-4890-9BE9-9762F2797ED8}">
      <dgm:prSet/>
      <dgm:spPr/>
      <dgm:t>
        <a:bodyPr/>
        <a:lstStyle/>
        <a:p>
          <a:endParaRPr lang="en-US"/>
        </a:p>
      </dgm:t>
    </dgm:pt>
    <dgm:pt modelId="{46043A8A-85A3-4BB1-84BA-55FC4E2E9933}" type="pres">
      <dgm:prSet presAssocID="{4165907B-0E1A-4E17-90EC-4AF1C428785D}" presName="Name0" presStyleCnt="0">
        <dgm:presLayoutVars>
          <dgm:dir/>
          <dgm:animLvl val="lvl"/>
          <dgm:resizeHandles val="exact"/>
        </dgm:presLayoutVars>
      </dgm:prSet>
      <dgm:spPr/>
      <dgm:t>
        <a:bodyPr/>
        <a:lstStyle/>
        <a:p>
          <a:endParaRPr lang="en-US"/>
        </a:p>
      </dgm:t>
    </dgm:pt>
    <dgm:pt modelId="{98A57D10-4F2C-4724-A6DB-D3EE8B962F42}" type="pres">
      <dgm:prSet presAssocID="{4410F9B6-2E91-449B-B8CB-EAB16B14C908}" presName="boxAndChildren" presStyleCnt="0"/>
      <dgm:spPr/>
    </dgm:pt>
    <dgm:pt modelId="{F6CFA013-EBE0-465E-9F91-A7666D309873}" type="pres">
      <dgm:prSet presAssocID="{4410F9B6-2E91-449B-B8CB-EAB16B14C908}" presName="parentTextBox" presStyleLbl="node1" presStyleIdx="0" presStyleCnt="3"/>
      <dgm:spPr/>
      <dgm:t>
        <a:bodyPr/>
        <a:lstStyle/>
        <a:p>
          <a:endParaRPr lang="en-US"/>
        </a:p>
      </dgm:t>
    </dgm:pt>
    <dgm:pt modelId="{EFF5C0B3-883F-41B9-96B7-0CA1C70EF2C3}" type="pres">
      <dgm:prSet presAssocID="{F2F1DA90-5391-4CA7-971C-74DC187ADF41}" presName="sp" presStyleCnt="0"/>
      <dgm:spPr/>
    </dgm:pt>
    <dgm:pt modelId="{9DA7E1AF-8E24-43D6-AD54-938ECCA37007}" type="pres">
      <dgm:prSet presAssocID="{A5547949-C4DB-4DAC-A6B9-294B54D4537E}" presName="arrowAndChildren" presStyleCnt="0"/>
      <dgm:spPr/>
    </dgm:pt>
    <dgm:pt modelId="{A39420D4-7DBE-49F2-B775-C2AFA9F47509}" type="pres">
      <dgm:prSet presAssocID="{A5547949-C4DB-4DAC-A6B9-294B54D4537E}" presName="parentTextArrow" presStyleLbl="node1" presStyleIdx="1" presStyleCnt="3"/>
      <dgm:spPr/>
      <dgm:t>
        <a:bodyPr/>
        <a:lstStyle/>
        <a:p>
          <a:endParaRPr lang="en-US"/>
        </a:p>
      </dgm:t>
    </dgm:pt>
    <dgm:pt modelId="{3C5F1C9D-3F99-4629-A847-3D4647C91B07}" type="pres">
      <dgm:prSet presAssocID="{3DB3D33F-48F4-49E5-A4DA-EA9BEEFC2E51}" presName="sp" presStyleCnt="0"/>
      <dgm:spPr/>
    </dgm:pt>
    <dgm:pt modelId="{611574D4-7217-4DB5-B0C0-2B9C821A04AE}" type="pres">
      <dgm:prSet presAssocID="{49A22739-C5B2-45B4-9C8A-1D896C46A961}" presName="arrowAndChildren" presStyleCnt="0"/>
      <dgm:spPr/>
    </dgm:pt>
    <dgm:pt modelId="{F47B7AB9-907B-4D7D-BC87-EAC3A722E1BE}" type="pres">
      <dgm:prSet presAssocID="{49A22739-C5B2-45B4-9C8A-1D896C46A961}" presName="parentTextArrow" presStyleLbl="node1" presStyleIdx="2" presStyleCnt="3"/>
      <dgm:spPr/>
      <dgm:t>
        <a:bodyPr/>
        <a:lstStyle/>
        <a:p>
          <a:endParaRPr lang="en-US"/>
        </a:p>
      </dgm:t>
    </dgm:pt>
  </dgm:ptLst>
  <dgm:cxnLst>
    <dgm:cxn modelId="{92D672A4-C398-4B42-B9BB-700F24DA2DA3}" type="presOf" srcId="{A5547949-C4DB-4DAC-A6B9-294B54D4537E}" destId="{A39420D4-7DBE-49F2-B775-C2AFA9F47509}" srcOrd="0" destOrd="0" presId="urn:microsoft.com/office/officeart/2005/8/layout/process4"/>
    <dgm:cxn modelId="{F1803D45-4468-4861-88D3-762D19EDAF86}" srcId="{4165907B-0E1A-4E17-90EC-4AF1C428785D}" destId="{A5547949-C4DB-4DAC-A6B9-294B54D4537E}" srcOrd="1" destOrd="0" parTransId="{1D726C78-A2A1-4AB0-84C9-8914DCF5A99E}" sibTransId="{F2F1DA90-5391-4CA7-971C-74DC187ADF41}"/>
    <dgm:cxn modelId="{040B4B60-C9AF-48E8-8D7A-178CA68251C6}" type="presOf" srcId="{49A22739-C5B2-45B4-9C8A-1D896C46A961}" destId="{F47B7AB9-907B-4D7D-BC87-EAC3A722E1BE}" srcOrd="0" destOrd="0" presId="urn:microsoft.com/office/officeart/2005/8/layout/process4"/>
    <dgm:cxn modelId="{EA483376-DEA5-4BCE-BBE8-B4DD705C73AF}" type="presOf" srcId="{4165907B-0E1A-4E17-90EC-4AF1C428785D}" destId="{46043A8A-85A3-4BB1-84BA-55FC4E2E9933}" srcOrd="0" destOrd="0" presId="urn:microsoft.com/office/officeart/2005/8/layout/process4"/>
    <dgm:cxn modelId="{495F8548-AB61-4890-9BE9-9762F2797ED8}" srcId="{4165907B-0E1A-4E17-90EC-4AF1C428785D}" destId="{4410F9B6-2E91-449B-B8CB-EAB16B14C908}" srcOrd="2" destOrd="0" parTransId="{37633BF2-D4C0-4F11-96FA-EFDA6FE003FC}" sibTransId="{F13D0C81-8B97-4894-8590-A8F35FF57C2C}"/>
    <dgm:cxn modelId="{01A3DEC9-0C4B-4E98-8F18-53F6D5AC3E3F}" srcId="{4165907B-0E1A-4E17-90EC-4AF1C428785D}" destId="{49A22739-C5B2-45B4-9C8A-1D896C46A961}" srcOrd="0" destOrd="0" parTransId="{7B33B269-8F82-4D84-90B3-732BA386CABC}" sibTransId="{3DB3D33F-48F4-49E5-A4DA-EA9BEEFC2E51}"/>
    <dgm:cxn modelId="{6C464AAA-9745-41AD-A7B6-9327E1BCCE60}" type="presOf" srcId="{4410F9B6-2E91-449B-B8CB-EAB16B14C908}" destId="{F6CFA013-EBE0-465E-9F91-A7666D309873}" srcOrd="0" destOrd="0" presId="urn:microsoft.com/office/officeart/2005/8/layout/process4"/>
    <dgm:cxn modelId="{76DD9023-0AD4-4D61-BD66-5D63319218EA}" type="presParOf" srcId="{46043A8A-85A3-4BB1-84BA-55FC4E2E9933}" destId="{98A57D10-4F2C-4724-A6DB-D3EE8B962F42}" srcOrd="0" destOrd="0" presId="urn:microsoft.com/office/officeart/2005/8/layout/process4"/>
    <dgm:cxn modelId="{F3120197-D5DE-40E8-BBDF-E0A6D9D6D4B9}" type="presParOf" srcId="{98A57D10-4F2C-4724-A6DB-D3EE8B962F42}" destId="{F6CFA013-EBE0-465E-9F91-A7666D309873}" srcOrd="0" destOrd="0" presId="urn:microsoft.com/office/officeart/2005/8/layout/process4"/>
    <dgm:cxn modelId="{4FB898C6-CCC4-491F-8F6E-BCB0BC5F36A0}" type="presParOf" srcId="{46043A8A-85A3-4BB1-84BA-55FC4E2E9933}" destId="{EFF5C0B3-883F-41B9-96B7-0CA1C70EF2C3}" srcOrd="1" destOrd="0" presId="urn:microsoft.com/office/officeart/2005/8/layout/process4"/>
    <dgm:cxn modelId="{27001414-2795-44B4-8C5D-777DD987529A}" type="presParOf" srcId="{46043A8A-85A3-4BB1-84BA-55FC4E2E9933}" destId="{9DA7E1AF-8E24-43D6-AD54-938ECCA37007}" srcOrd="2" destOrd="0" presId="urn:microsoft.com/office/officeart/2005/8/layout/process4"/>
    <dgm:cxn modelId="{31CF4DF0-873B-4E1C-AFB6-D7619F2AFE99}" type="presParOf" srcId="{9DA7E1AF-8E24-43D6-AD54-938ECCA37007}" destId="{A39420D4-7DBE-49F2-B775-C2AFA9F47509}" srcOrd="0" destOrd="0" presId="urn:microsoft.com/office/officeart/2005/8/layout/process4"/>
    <dgm:cxn modelId="{4C4CFA67-54FA-4C40-98C4-7EA5748C7BB4}" type="presParOf" srcId="{46043A8A-85A3-4BB1-84BA-55FC4E2E9933}" destId="{3C5F1C9D-3F99-4629-A847-3D4647C91B07}" srcOrd="3" destOrd="0" presId="urn:microsoft.com/office/officeart/2005/8/layout/process4"/>
    <dgm:cxn modelId="{92416B48-E62B-4094-9154-7AB5C6CC0A47}" type="presParOf" srcId="{46043A8A-85A3-4BB1-84BA-55FC4E2E9933}" destId="{611574D4-7217-4DB5-B0C0-2B9C821A04AE}" srcOrd="4" destOrd="0" presId="urn:microsoft.com/office/officeart/2005/8/layout/process4"/>
    <dgm:cxn modelId="{6B37F0F0-A5C7-4AB0-AB7D-03DF4C73843C}" type="presParOf" srcId="{611574D4-7217-4DB5-B0C0-2B9C821A04AE}" destId="{F47B7AB9-907B-4D7D-BC87-EAC3A722E1B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8EA12D-3031-4195-828C-08D64F4A7718}" type="doc">
      <dgm:prSet loTypeId="urn:microsoft.com/office/officeart/2009/layout/CircleArrowProcess" loCatId="cycle" qsTypeId="urn:microsoft.com/office/officeart/2005/8/quickstyle/simple1" qsCatId="simple" csTypeId="urn:microsoft.com/office/officeart/2005/8/colors/accent5_4" csCatId="accent5" phldr="1"/>
      <dgm:spPr/>
      <dgm:t>
        <a:bodyPr/>
        <a:lstStyle/>
        <a:p>
          <a:endParaRPr lang="en-US"/>
        </a:p>
      </dgm:t>
    </dgm:pt>
    <dgm:pt modelId="{FA92A434-74D0-4F50-B9C0-A6AFD56856FA}">
      <dgm:prSet phldrT="[Text]" custT="1"/>
      <dgm:spPr/>
      <dgm:t>
        <a:bodyPr/>
        <a:lstStyle/>
        <a:p>
          <a:r>
            <a:rPr lang="en-US" sz="2400" smtClean="0"/>
            <a:t>NHÓM 1,2: QUÂN SỰ</a:t>
          </a:r>
          <a:endParaRPr lang="en-US" sz="2400"/>
        </a:p>
      </dgm:t>
    </dgm:pt>
    <dgm:pt modelId="{35773BBE-7517-4B73-AB66-810F808BD279}" type="parTrans" cxnId="{6C14974C-5265-4F2E-B65A-BA24CC6C3A4C}">
      <dgm:prSet/>
      <dgm:spPr/>
      <dgm:t>
        <a:bodyPr/>
        <a:lstStyle/>
        <a:p>
          <a:endParaRPr lang="en-US"/>
        </a:p>
      </dgm:t>
    </dgm:pt>
    <dgm:pt modelId="{8684DA26-4C37-45AE-B936-8966D2A8613E}" type="sibTrans" cxnId="{6C14974C-5265-4F2E-B65A-BA24CC6C3A4C}">
      <dgm:prSet/>
      <dgm:spPr/>
      <dgm:t>
        <a:bodyPr/>
        <a:lstStyle/>
        <a:p>
          <a:endParaRPr lang="en-US"/>
        </a:p>
      </dgm:t>
    </dgm:pt>
    <dgm:pt modelId="{4464586A-A2FE-43BB-BAB0-79738D17F2E0}">
      <dgm:prSet phldrT="[Text]"/>
      <dgm:spPr/>
      <dgm:t>
        <a:bodyPr/>
        <a:lstStyle/>
        <a:p>
          <a:r>
            <a:rPr lang="en-US" smtClean="0"/>
            <a:t>NỘI DUNG CẢI CÁCH</a:t>
          </a:r>
          <a:endParaRPr lang="en-US"/>
        </a:p>
      </dgm:t>
    </dgm:pt>
    <dgm:pt modelId="{D186503B-A6E9-4FF3-9724-3446502FACD0}" type="parTrans" cxnId="{D11E09A3-46E5-485E-9EE4-46551C53084B}">
      <dgm:prSet/>
      <dgm:spPr/>
      <dgm:t>
        <a:bodyPr/>
        <a:lstStyle/>
        <a:p>
          <a:endParaRPr lang="en-US"/>
        </a:p>
      </dgm:t>
    </dgm:pt>
    <dgm:pt modelId="{14DFB737-5EED-4DC8-A89F-0E692923446E}" type="sibTrans" cxnId="{D11E09A3-46E5-485E-9EE4-46551C53084B}">
      <dgm:prSet/>
      <dgm:spPr/>
      <dgm:t>
        <a:bodyPr/>
        <a:lstStyle/>
        <a:p>
          <a:endParaRPr lang="en-US"/>
        </a:p>
      </dgm:t>
    </dgm:pt>
    <dgm:pt modelId="{859E3350-917D-4BCF-81B5-532E4C02EF07}">
      <dgm:prSet custT="1"/>
      <dgm:spPr/>
      <dgm:t>
        <a:bodyPr/>
        <a:lstStyle/>
        <a:p>
          <a:r>
            <a:rPr lang="en-US" sz="2400" noProof="0" smtClean="0"/>
            <a:t>NHÓM 3,4: VĂN HÓA-XÃ HỘI</a:t>
          </a:r>
          <a:endParaRPr lang="vi-VN" sz="2400" noProof="0" dirty="0"/>
        </a:p>
      </dgm:t>
    </dgm:pt>
    <dgm:pt modelId="{347D5A2A-3C0C-457E-AF89-2D328CB1A06E}" type="parTrans" cxnId="{4EE2CC71-007B-4531-98C7-260D335F2E62}">
      <dgm:prSet/>
      <dgm:spPr/>
      <dgm:t>
        <a:bodyPr/>
        <a:lstStyle/>
        <a:p>
          <a:endParaRPr lang="en-US"/>
        </a:p>
      </dgm:t>
    </dgm:pt>
    <dgm:pt modelId="{AB91C723-39D5-4A40-A85E-ABA11CFFCE3E}" type="sibTrans" cxnId="{4EE2CC71-007B-4531-98C7-260D335F2E62}">
      <dgm:prSet/>
      <dgm:spPr/>
      <dgm:t>
        <a:bodyPr/>
        <a:lstStyle/>
        <a:p>
          <a:endParaRPr lang="en-US"/>
        </a:p>
      </dgm:t>
    </dgm:pt>
    <dgm:pt modelId="{FD8F021D-8AF8-4323-9800-A61B595F02EB}" type="pres">
      <dgm:prSet presAssocID="{4F8EA12D-3031-4195-828C-08D64F4A7718}" presName="Name0" presStyleCnt="0">
        <dgm:presLayoutVars>
          <dgm:chMax val="7"/>
          <dgm:chPref val="7"/>
          <dgm:dir/>
          <dgm:animLvl val="lvl"/>
        </dgm:presLayoutVars>
      </dgm:prSet>
      <dgm:spPr/>
      <dgm:t>
        <a:bodyPr/>
        <a:lstStyle/>
        <a:p>
          <a:endParaRPr lang="en-US"/>
        </a:p>
      </dgm:t>
    </dgm:pt>
    <dgm:pt modelId="{C833291B-22F3-4B6A-94B4-57E5CF78ECC3}" type="pres">
      <dgm:prSet presAssocID="{FA92A434-74D0-4F50-B9C0-A6AFD56856FA}" presName="Accent1" presStyleCnt="0"/>
      <dgm:spPr/>
    </dgm:pt>
    <dgm:pt modelId="{3112ADF4-2C14-423E-9E07-5B1A540108E1}" type="pres">
      <dgm:prSet presAssocID="{FA92A434-74D0-4F50-B9C0-A6AFD56856FA}" presName="Accent" presStyleLbl="node1" presStyleIdx="0" presStyleCnt="3"/>
      <dgm:spPr/>
    </dgm:pt>
    <dgm:pt modelId="{CBF1DE7A-F01D-41D0-AE97-D411C61C56E9}" type="pres">
      <dgm:prSet presAssocID="{FA92A434-74D0-4F50-B9C0-A6AFD56856FA}" presName="Parent1" presStyleLbl="revTx" presStyleIdx="0" presStyleCnt="3" custScaleX="120060">
        <dgm:presLayoutVars>
          <dgm:chMax val="1"/>
          <dgm:chPref val="1"/>
          <dgm:bulletEnabled val="1"/>
        </dgm:presLayoutVars>
      </dgm:prSet>
      <dgm:spPr/>
      <dgm:t>
        <a:bodyPr/>
        <a:lstStyle/>
        <a:p>
          <a:endParaRPr lang="en-US"/>
        </a:p>
      </dgm:t>
    </dgm:pt>
    <dgm:pt modelId="{07C599E7-AFE3-4F06-A04D-C9A4E6CEFF24}" type="pres">
      <dgm:prSet presAssocID="{4464586A-A2FE-43BB-BAB0-79738D17F2E0}" presName="Accent2" presStyleCnt="0"/>
      <dgm:spPr/>
    </dgm:pt>
    <dgm:pt modelId="{21F3D131-89F1-495C-9BCB-3AE95596EF49}" type="pres">
      <dgm:prSet presAssocID="{4464586A-A2FE-43BB-BAB0-79738D17F2E0}" presName="Accent" presStyleLbl="node1" presStyleIdx="1" presStyleCnt="3"/>
      <dgm:spPr/>
    </dgm:pt>
    <dgm:pt modelId="{F47C3D84-3F3A-4C1F-A79E-66B589557533}" type="pres">
      <dgm:prSet presAssocID="{4464586A-A2FE-43BB-BAB0-79738D17F2E0}" presName="Parent2" presStyleLbl="revTx" presStyleIdx="1" presStyleCnt="3">
        <dgm:presLayoutVars>
          <dgm:chMax val="1"/>
          <dgm:chPref val="1"/>
          <dgm:bulletEnabled val="1"/>
        </dgm:presLayoutVars>
      </dgm:prSet>
      <dgm:spPr/>
      <dgm:t>
        <a:bodyPr/>
        <a:lstStyle/>
        <a:p>
          <a:endParaRPr lang="en-US"/>
        </a:p>
      </dgm:t>
    </dgm:pt>
    <dgm:pt modelId="{F662EF57-9645-4C7C-A557-15F07ACF1C88}" type="pres">
      <dgm:prSet presAssocID="{859E3350-917D-4BCF-81B5-532E4C02EF07}" presName="Accent3" presStyleCnt="0"/>
      <dgm:spPr/>
    </dgm:pt>
    <dgm:pt modelId="{409FC807-D788-40BE-AFE2-9E0253C57662}" type="pres">
      <dgm:prSet presAssocID="{859E3350-917D-4BCF-81B5-532E4C02EF07}" presName="Accent" presStyleLbl="node1" presStyleIdx="2" presStyleCnt="3"/>
      <dgm:spPr/>
    </dgm:pt>
    <dgm:pt modelId="{E766EB85-B51B-4CD4-AB29-06E68F966CCA}" type="pres">
      <dgm:prSet presAssocID="{859E3350-917D-4BCF-81B5-532E4C02EF07}" presName="Parent3" presStyleLbl="revTx" presStyleIdx="2" presStyleCnt="3" custScaleX="130069" custScaleY="170031" custLinFactNeighborX="9319" custLinFactNeighborY="-6581">
        <dgm:presLayoutVars>
          <dgm:chMax val="1"/>
          <dgm:chPref val="1"/>
          <dgm:bulletEnabled val="1"/>
        </dgm:presLayoutVars>
      </dgm:prSet>
      <dgm:spPr/>
      <dgm:t>
        <a:bodyPr/>
        <a:lstStyle/>
        <a:p>
          <a:endParaRPr lang="en-US"/>
        </a:p>
      </dgm:t>
    </dgm:pt>
  </dgm:ptLst>
  <dgm:cxnLst>
    <dgm:cxn modelId="{D11E09A3-46E5-485E-9EE4-46551C53084B}" srcId="{4F8EA12D-3031-4195-828C-08D64F4A7718}" destId="{4464586A-A2FE-43BB-BAB0-79738D17F2E0}" srcOrd="1" destOrd="0" parTransId="{D186503B-A6E9-4FF3-9724-3446502FACD0}" sibTransId="{14DFB737-5EED-4DC8-A89F-0E692923446E}"/>
    <dgm:cxn modelId="{6C14974C-5265-4F2E-B65A-BA24CC6C3A4C}" srcId="{4F8EA12D-3031-4195-828C-08D64F4A7718}" destId="{FA92A434-74D0-4F50-B9C0-A6AFD56856FA}" srcOrd="0" destOrd="0" parTransId="{35773BBE-7517-4B73-AB66-810F808BD279}" sibTransId="{8684DA26-4C37-45AE-B936-8966D2A8613E}"/>
    <dgm:cxn modelId="{4EE2CC71-007B-4531-98C7-260D335F2E62}" srcId="{4F8EA12D-3031-4195-828C-08D64F4A7718}" destId="{859E3350-917D-4BCF-81B5-532E4C02EF07}" srcOrd="2" destOrd="0" parTransId="{347D5A2A-3C0C-457E-AF89-2D328CB1A06E}" sibTransId="{AB91C723-39D5-4A40-A85E-ABA11CFFCE3E}"/>
    <dgm:cxn modelId="{E1DFD87E-A4AD-43EE-B540-B5C0DFD4F5F7}" type="presOf" srcId="{FA92A434-74D0-4F50-B9C0-A6AFD56856FA}" destId="{CBF1DE7A-F01D-41D0-AE97-D411C61C56E9}" srcOrd="0" destOrd="0" presId="urn:microsoft.com/office/officeart/2009/layout/CircleArrowProcess"/>
    <dgm:cxn modelId="{B1D805EB-9A33-4ED9-87B3-DE6BFDAC1753}" type="presOf" srcId="{859E3350-917D-4BCF-81B5-532E4C02EF07}" destId="{E766EB85-B51B-4CD4-AB29-06E68F966CCA}" srcOrd="0" destOrd="0" presId="urn:microsoft.com/office/officeart/2009/layout/CircleArrowProcess"/>
    <dgm:cxn modelId="{1C441476-7C8E-4860-B2FF-8A0F6673B8C5}" type="presOf" srcId="{4F8EA12D-3031-4195-828C-08D64F4A7718}" destId="{FD8F021D-8AF8-4323-9800-A61B595F02EB}" srcOrd="0" destOrd="0" presId="urn:microsoft.com/office/officeart/2009/layout/CircleArrowProcess"/>
    <dgm:cxn modelId="{B34436CB-8FB7-493A-A402-AC66CC5CC251}" type="presOf" srcId="{4464586A-A2FE-43BB-BAB0-79738D17F2E0}" destId="{F47C3D84-3F3A-4C1F-A79E-66B589557533}" srcOrd="0" destOrd="0" presId="urn:microsoft.com/office/officeart/2009/layout/CircleArrowProcess"/>
    <dgm:cxn modelId="{D72C7856-BAC2-45ED-ABD5-0261C17A20E9}" type="presParOf" srcId="{FD8F021D-8AF8-4323-9800-A61B595F02EB}" destId="{C833291B-22F3-4B6A-94B4-57E5CF78ECC3}" srcOrd="0" destOrd="0" presId="urn:microsoft.com/office/officeart/2009/layout/CircleArrowProcess"/>
    <dgm:cxn modelId="{BE804D99-676F-4E61-8B7D-50F110E4DDE8}" type="presParOf" srcId="{C833291B-22F3-4B6A-94B4-57E5CF78ECC3}" destId="{3112ADF4-2C14-423E-9E07-5B1A540108E1}" srcOrd="0" destOrd="0" presId="urn:microsoft.com/office/officeart/2009/layout/CircleArrowProcess"/>
    <dgm:cxn modelId="{08414F5D-0439-4DE9-988E-03893A50C108}" type="presParOf" srcId="{FD8F021D-8AF8-4323-9800-A61B595F02EB}" destId="{CBF1DE7A-F01D-41D0-AE97-D411C61C56E9}" srcOrd="1" destOrd="0" presId="urn:microsoft.com/office/officeart/2009/layout/CircleArrowProcess"/>
    <dgm:cxn modelId="{35B520AF-9DD5-4521-BD20-F43D63B61406}" type="presParOf" srcId="{FD8F021D-8AF8-4323-9800-A61B595F02EB}" destId="{07C599E7-AFE3-4F06-A04D-C9A4E6CEFF24}" srcOrd="2" destOrd="0" presId="urn:microsoft.com/office/officeart/2009/layout/CircleArrowProcess"/>
    <dgm:cxn modelId="{58C9D7FA-D8A5-4B67-9269-A5354CDD5B64}" type="presParOf" srcId="{07C599E7-AFE3-4F06-A04D-C9A4E6CEFF24}" destId="{21F3D131-89F1-495C-9BCB-3AE95596EF49}" srcOrd="0" destOrd="0" presId="urn:microsoft.com/office/officeart/2009/layout/CircleArrowProcess"/>
    <dgm:cxn modelId="{11AF435C-649C-44D1-940F-B575C7127789}" type="presParOf" srcId="{FD8F021D-8AF8-4323-9800-A61B595F02EB}" destId="{F47C3D84-3F3A-4C1F-A79E-66B589557533}" srcOrd="3" destOrd="0" presId="urn:microsoft.com/office/officeart/2009/layout/CircleArrowProcess"/>
    <dgm:cxn modelId="{974A990A-6865-44D6-929C-7D92807A2787}" type="presParOf" srcId="{FD8F021D-8AF8-4323-9800-A61B595F02EB}" destId="{F662EF57-9645-4C7C-A557-15F07ACF1C88}" srcOrd="4" destOrd="0" presId="urn:microsoft.com/office/officeart/2009/layout/CircleArrowProcess"/>
    <dgm:cxn modelId="{0536C776-1B79-4FE7-AB81-130EBC7EA51C}" type="presParOf" srcId="{F662EF57-9645-4C7C-A557-15F07ACF1C88}" destId="{409FC807-D788-40BE-AFE2-9E0253C57662}" srcOrd="0" destOrd="0" presId="urn:microsoft.com/office/officeart/2009/layout/CircleArrowProcess"/>
    <dgm:cxn modelId="{1BBBF989-30CB-43AC-8A7F-F1D3B494612D}" type="presParOf" srcId="{FD8F021D-8AF8-4323-9800-A61B595F02EB}" destId="{E766EB85-B51B-4CD4-AB29-06E68F966CCA}"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6289E9-71C5-4217-B4F5-0B94B1B19D5B}"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A41B34B6-6989-4B7F-B75E-94D19D8E34C6}">
      <dgm:prSet/>
      <dgm:spPr/>
      <dgm:t>
        <a:bodyPr/>
        <a:lstStyle/>
        <a:p>
          <a:pPr algn="just"/>
          <a:r>
            <a:rPr lang="en-US" smtClean="0"/>
            <a:t>Làm suy yếu thế lực của quí tộc nhà Trần, tăng cường quyền lược của nhà nước quân chủ trung ương tập quyền (hạn điền, hạn nô).</a:t>
          </a:r>
          <a:endParaRPr lang="en-US"/>
        </a:p>
      </dgm:t>
    </dgm:pt>
    <dgm:pt modelId="{165E4477-084F-4474-A16A-E0AD1C8CD413}" type="parTrans" cxnId="{5E771A56-04C7-4F2A-A66A-CE5E8CEBD039}">
      <dgm:prSet/>
      <dgm:spPr/>
      <dgm:t>
        <a:bodyPr/>
        <a:lstStyle/>
        <a:p>
          <a:pPr algn="just"/>
          <a:endParaRPr lang="en-US"/>
        </a:p>
      </dgm:t>
    </dgm:pt>
    <dgm:pt modelId="{A9A7595A-26D7-4612-9407-D82860ADF4BD}" type="sibTrans" cxnId="{5E771A56-04C7-4F2A-A66A-CE5E8CEBD039}">
      <dgm:prSet/>
      <dgm:spPr/>
      <dgm:t>
        <a:bodyPr/>
        <a:lstStyle/>
        <a:p>
          <a:pPr algn="just"/>
          <a:endParaRPr lang="en-US"/>
        </a:p>
      </dgm:t>
    </dgm:pt>
    <dgm:pt modelId="{39FD35DA-3F86-40FC-85AF-2D4F6AD7D483}">
      <dgm:prSet/>
      <dgm:spPr/>
      <dgm:t>
        <a:bodyPr/>
        <a:lstStyle/>
        <a:p>
          <a:pPr algn="just"/>
          <a:r>
            <a:rPr lang="en-US" smtClean="0"/>
            <a:t>Xây </a:t>
          </a:r>
          <a:r>
            <a:rPr lang="en-US" smtClean="0"/>
            <a:t>dựng nền văn hóa đậm đà bản sắc dân tộc.</a:t>
          </a:r>
          <a:endParaRPr lang="en-US"/>
        </a:p>
      </dgm:t>
    </dgm:pt>
    <dgm:pt modelId="{1C3DA0AE-9CCB-467A-A0F2-68200625FD00}" type="parTrans" cxnId="{A557BB9B-00E6-45A6-B84B-959FDD2F0412}">
      <dgm:prSet/>
      <dgm:spPr/>
      <dgm:t>
        <a:bodyPr/>
        <a:lstStyle/>
        <a:p>
          <a:pPr algn="just"/>
          <a:endParaRPr lang="en-US"/>
        </a:p>
      </dgm:t>
    </dgm:pt>
    <dgm:pt modelId="{A38BD442-74E1-4B3F-B369-6C2058866310}" type="sibTrans" cxnId="{A557BB9B-00E6-45A6-B84B-959FDD2F0412}">
      <dgm:prSet/>
      <dgm:spPr/>
      <dgm:t>
        <a:bodyPr/>
        <a:lstStyle/>
        <a:p>
          <a:pPr algn="just"/>
          <a:endParaRPr lang="en-US"/>
        </a:p>
      </dgm:t>
    </dgm:pt>
    <dgm:pt modelId="{8E6FC2CC-EE4A-457E-9223-E67FC8455AA5}" type="pres">
      <dgm:prSet presAssocID="{686289E9-71C5-4217-B4F5-0B94B1B19D5B}" presName="Name0" presStyleCnt="0">
        <dgm:presLayoutVars>
          <dgm:dir/>
          <dgm:resizeHandles val="exact"/>
        </dgm:presLayoutVars>
      </dgm:prSet>
      <dgm:spPr/>
      <dgm:t>
        <a:bodyPr/>
        <a:lstStyle/>
        <a:p>
          <a:endParaRPr lang="en-US"/>
        </a:p>
      </dgm:t>
    </dgm:pt>
    <dgm:pt modelId="{1CDE861B-C6A2-4AA7-8E69-71E820D4454A}" type="pres">
      <dgm:prSet presAssocID="{A41B34B6-6989-4B7F-B75E-94D19D8E34C6}" presName="composite" presStyleCnt="0"/>
      <dgm:spPr/>
    </dgm:pt>
    <dgm:pt modelId="{4DB1F717-5C02-4F99-AE26-3BF1265B3225}" type="pres">
      <dgm:prSet presAssocID="{A41B34B6-6989-4B7F-B75E-94D19D8E34C6}" presName="rect1" presStyleLbl="trAlignAcc1" presStyleIdx="0" presStyleCnt="2">
        <dgm:presLayoutVars>
          <dgm:bulletEnabled val="1"/>
        </dgm:presLayoutVars>
      </dgm:prSet>
      <dgm:spPr/>
      <dgm:t>
        <a:bodyPr/>
        <a:lstStyle/>
        <a:p>
          <a:endParaRPr lang="en-US"/>
        </a:p>
      </dgm:t>
    </dgm:pt>
    <dgm:pt modelId="{980474D5-FB94-4C7A-BE24-C42B73AF449B}" type="pres">
      <dgm:prSet presAssocID="{A41B34B6-6989-4B7F-B75E-94D19D8E34C6}" presName="rect2" presStyleLbl="fgImgPlace1" presStyleIdx="0" presStyleCnt="2"/>
      <dgm:spPr/>
    </dgm:pt>
    <dgm:pt modelId="{8615AA21-8F22-46BF-A03D-1FE62C9007E8}" type="pres">
      <dgm:prSet presAssocID="{A9A7595A-26D7-4612-9407-D82860ADF4BD}" presName="sibTrans" presStyleCnt="0"/>
      <dgm:spPr/>
    </dgm:pt>
    <dgm:pt modelId="{283E5DD3-72D4-4A62-9F6F-A733C132F7E2}" type="pres">
      <dgm:prSet presAssocID="{39FD35DA-3F86-40FC-85AF-2D4F6AD7D483}" presName="composite" presStyleCnt="0"/>
      <dgm:spPr/>
    </dgm:pt>
    <dgm:pt modelId="{0E543AE4-80AD-4D44-9204-F6E2047708BD}" type="pres">
      <dgm:prSet presAssocID="{39FD35DA-3F86-40FC-85AF-2D4F6AD7D483}" presName="rect1" presStyleLbl="trAlignAcc1" presStyleIdx="1" presStyleCnt="2">
        <dgm:presLayoutVars>
          <dgm:bulletEnabled val="1"/>
        </dgm:presLayoutVars>
      </dgm:prSet>
      <dgm:spPr/>
      <dgm:t>
        <a:bodyPr/>
        <a:lstStyle/>
        <a:p>
          <a:endParaRPr lang="en-US"/>
        </a:p>
      </dgm:t>
    </dgm:pt>
    <dgm:pt modelId="{2172A714-9E31-4A3C-BD81-D3FA693A657F}" type="pres">
      <dgm:prSet presAssocID="{39FD35DA-3F86-40FC-85AF-2D4F6AD7D483}" presName="rect2" presStyleLbl="fgImgPlace1" presStyleIdx="1" presStyleCnt="2"/>
      <dgm:spPr>
        <a:blipFill rotWithShape="1">
          <a:blip xmlns:r="http://schemas.openxmlformats.org/officeDocument/2006/relationships" r:embed="rId1"/>
          <a:stretch>
            <a:fillRect/>
          </a:stretch>
        </a:blipFill>
      </dgm:spPr>
    </dgm:pt>
  </dgm:ptLst>
  <dgm:cxnLst>
    <dgm:cxn modelId="{1F544062-3D40-4E1B-BE1F-F0C6F9474D0E}" type="presOf" srcId="{39FD35DA-3F86-40FC-85AF-2D4F6AD7D483}" destId="{0E543AE4-80AD-4D44-9204-F6E2047708BD}" srcOrd="0" destOrd="0" presId="urn:microsoft.com/office/officeart/2008/layout/PictureStrips"/>
    <dgm:cxn modelId="{BF5DE746-446C-43CE-A84D-03BF6C1A18D1}" type="presOf" srcId="{686289E9-71C5-4217-B4F5-0B94B1B19D5B}" destId="{8E6FC2CC-EE4A-457E-9223-E67FC8455AA5}" srcOrd="0" destOrd="0" presId="urn:microsoft.com/office/officeart/2008/layout/PictureStrips"/>
    <dgm:cxn modelId="{973832AA-AFF8-4210-BFDF-580DC8F2BE8B}" type="presOf" srcId="{A41B34B6-6989-4B7F-B75E-94D19D8E34C6}" destId="{4DB1F717-5C02-4F99-AE26-3BF1265B3225}" srcOrd="0" destOrd="0" presId="urn:microsoft.com/office/officeart/2008/layout/PictureStrips"/>
    <dgm:cxn modelId="{A557BB9B-00E6-45A6-B84B-959FDD2F0412}" srcId="{686289E9-71C5-4217-B4F5-0B94B1B19D5B}" destId="{39FD35DA-3F86-40FC-85AF-2D4F6AD7D483}" srcOrd="1" destOrd="0" parTransId="{1C3DA0AE-9CCB-467A-A0F2-68200625FD00}" sibTransId="{A38BD442-74E1-4B3F-B369-6C2058866310}"/>
    <dgm:cxn modelId="{5E771A56-04C7-4F2A-A66A-CE5E8CEBD039}" srcId="{686289E9-71C5-4217-B4F5-0B94B1B19D5B}" destId="{A41B34B6-6989-4B7F-B75E-94D19D8E34C6}" srcOrd="0" destOrd="0" parTransId="{165E4477-084F-4474-A16A-E0AD1C8CD413}" sibTransId="{A9A7595A-26D7-4612-9407-D82860ADF4BD}"/>
    <dgm:cxn modelId="{CAB3178C-3F49-4AD4-9664-AA0FE1EC9B67}" type="presParOf" srcId="{8E6FC2CC-EE4A-457E-9223-E67FC8455AA5}" destId="{1CDE861B-C6A2-4AA7-8E69-71E820D4454A}" srcOrd="0" destOrd="0" presId="urn:microsoft.com/office/officeart/2008/layout/PictureStrips"/>
    <dgm:cxn modelId="{FAE0B6EF-D8FD-4B65-BC9F-5C32D29746C7}" type="presParOf" srcId="{1CDE861B-C6A2-4AA7-8E69-71E820D4454A}" destId="{4DB1F717-5C02-4F99-AE26-3BF1265B3225}" srcOrd="0" destOrd="0" presId="urn:microsoft.com/office/officeart/2008/layout/PictureStrips"/>
    <dgm:cxn modelId="{6CB5DDF9-7B9C-4185-B222-3240EEE98213}" type="presParOf" srcId="{1CDE861B-C6A2-4AA7-8E69-71E820D4454A}" destId="{980474D5-FB94-4C7A-BE24-C42B73AF449B}" srcOrd="1" destOrd="0" presId="urn:microsoft.com/office/officeart/2008/layout/PictureStrips"/>
    <dgm:cxn modelId="{3392F2A4-8368-462F-AA96-F953D390DD63}" type="presParOf" srcId="{8E6FC2CC-EE4A-457E-9223-E67FC8455AA5}" destId="{8615AA21-8F22-46BF-A03D-1FE62C9007E8}" srcOrd="1" destOrd="0" presId="urn:microsoft.com/office/officeart/2008/layout/PictureStrips"/>
    <dgm:cxn modelId="{C260B982-7627-441C-8701-0EA59FED54DB}" type="presParOf" srcId="{8E6FC2CC-EE4A-457E-9223-E67FC8455AA5}" destId="{283E5DD3-72D4-4A62-9F6F-A733C132F7E2}" srcOrd="2" destOrd="0" presId="urn:microsoft.com/office/officeart/2008/layout/PictureStrips"/>
    <dgm:cxn modelId="{95A55196-2A29-474B-AE36-B9E640B8268A}" type="presParOf" srcId="{283E5DD3-72D4-4A62-9F6F-A733C132F7E2}" destId="{0E543AE4-80AD-4D44-9204-F6E2047708BD}" srcOrd="0" destOrd="0" presId="urn:microsoft.com/office/officeart/2008/layout/PictureStrips"/>
    <dgm:cxn modelId="{3800D539-03DF-4338-AC64-BFD3D68BD244}" type="presParOf" srcId="{283E5DD3-72D4-4A62-9F6F-A733C132F7E2}" destId="{2172A714-9E31-4A3C-BD81-D3FA693A657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65907B-0E1A-4E17-90EC-4AF1C428785D}"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US"/>
        </a:p>
      </dgm:t>
    </dgm:pt>
    <dgm:pt modelId="{49A22739-C5B2-45B4-9C8A-1D896C46A961}">
      <dgm:prSet custT="1">
        <dgm:style>
          <a:lnRef idx="1">
            <a:schemeClr val="accent5"/>
          </a:lnRef>
          <a:fillRef idx="2">
            <a:schemeClr val="accent5"/>
          </a:fillRef>
          <a:effectRef idx="1">
            <a:schemeClr val="accent5"/>
          </a:effectRef>
          <a:fontRef idx="minor">
            <a:schemeClr val="dk1"/>
          </a:fontRef>
        </dgm:style>
      </dgm:prSet>
      <dgm:spPr/>
      <dgm:t>
        <a:bodyPr/>
        <a:lstStyle/>
        <a:p>
          <a:r>
            <a:rPr lang="en-US" sz="2800" smtClean="0">
              <a:solidFill>
                <a:schemeClr val="tx1"/>
              </a:solidFill>
            </a:rPr>
            <a:t>1</a:t>
          </a:r>
        </a:p>
      </dgm:t>
    </dgm:pt>
    <dgm:pt modelId="{7B33B269-8F82-4D84-90B3-732BA386CABC}" type="parTrans" cxnId="{01A3DEC9-0C4B-4E98-8F18-53F6D5AC3E3F}">
      <dgm:prSet/>
      <dgm:spPr/>
      <dgm:t>
        <a:bodyPr/>
        <a:lstStyle/>
        <a:p>
          <a:endParaRPr lang="en-US" sz="1100">
            <a:solidFill>
              <a:schemeClr val="tx1"/>
            </a:solidFill>
          </a:endParaRPr>
        </a:p>
      </dgm:t>
    </dgm:pt>
    <dgm:pt modelId="{3DB3D33F-48F4-49E5-A4DA-EA9BEEFC2E51}" type="sibTrans" cxnId="{01A3DEC9-0C4B-4E98-8F18-53F6D5AC3E3F}">
      <dgm:prSet/>
      <dgm:spPr/>
      <dgm:t>
        <a:bodyPr/>
        <a:lstStyle/>
        <a:p>
          <a:endParaRPr lang="en-US" sz="1100">
            <a:solidFill>
              <a:schemeClr val="tx1"/>
            </a:solidFill>
          </a:endParaRPr>
        </a:p>
      </dgm:t>
    </dgm:pt>
    <dgm:pt modelId="{A5547949-C4DB-4DAC-A6B9-294B54D4537E}">
      <dgm:prSet custT="1">
        <dgm:style>
          <a:lnRef idx="1">
            <a:schemeClr val="accent3"/>
          </a:lnRef>
          <a:fillRef idx="2">
            <a:schemeClr val="accent3"/>
          </a:fillRef>
          <a:effectRef idx="1">
            <a:schemeClr val="accent3"/>
          </a:effectRef>
          <a:fontRef idx="minor">
            <a:schemeClr val="dk1"/>
          </a:fontRef>
        </dgm:style>
      </dgm:prSet>
      <dgm:spPr/>
      <dgm:t>
        <a:bodyPr/>
        <a:lstStyle/>
        <a:p>
          <a:pPr rtl="0"/>
          <a:r>
            <a:rPr lang="en-US" sz="2800" smtClean="0">
              <a:solidFill>
                <a:schemeClr val="tx1"/>
              </a:solidFill>
            </a:rPr>
            <a:t>2</a:t>
          </a:r>
          <a:endParaRPr lang="en-US" sz="2800" dirty="0">
            <a:solidFill>
              <a:schemeClr val="tx1"/>
            </a:solidFill>
          </a:endParaRPr>
        </a:p>
      </dgm:t>
    </dgm:pt>
    <dgm:pt modelId="{1D726C78-A2A1-4AB0-84C9-8914DCF5A99E}" type="parTrans" cxnId="{F1803D45-4468-4861-88D3-762D19EDAF86}">
      <dgm:prSet/>
      <dgm:spPr/>
      <dgm:t>
        <a:bodyPr/>
        <a:lstStyle/>
        <a:p>
          <a:endParaRPr lang="en-US" sz="1100">
            <a:solidFill>
              <a:schemeClr val="tx1"/>
            </a:solidFill>
          </a:endParaRPr>
        </a:p>
      </dgm:t>
    </dgm:pt>
    <dgm:pt modelId="{F2F1DA90-5391-4CA7-971C-74DC187ADF41}" type="sibTrans" cxnId="{F1803D45-4468-4861-88D3-762D19EDAF86}">
      <dgm:prSet/>
      <dgm:spPr/>
      <dgm:t>
        <a:bodyPr/>
        <a:lstStyle/>
        <a:p>
          <a:endParaRPr lang="en-US" sz="1100">
            <a:solidFill>
              <a:schemeClr val="tx1"/>
            </a:solidFill>
          </a:endParaRPr>
        </a:p>
      </dgm:t>
    </dgm:pt>
    <dgm:pt modelId="{4410F9B6-2E91-449B-B8CB-EAB16B14C908}">
      <dgm:prSet custT="1">
        <dgm:style>
          <a:lnRef idx="1">
            <a:schemeClr val="accent2"/>
          </a:lnRef>
          <a:fillRef idx="2">
            <a:schemeClr val="accent2"/>
          </a:fillRef>
          <a:effectRef idx="1">
            <a:schemeClr val="accent2"/>
          </a:effectRef>
          <a:fontRef idx="minor">
            <a:schemeClr val="dk1"/>
          </a:fontRef>
        </dgm:style>
      </dgm:prSet>
      <dgm:spPr/>
      <dgm:t>
        <a:bodyPr/>
        <a:lstStyle/>
        <a:p>
          <a:r>
            <a:rPr lang="en-US" sz="2800" smtClean="0">
              <a:solidFill>
                <a:schemeClr val="tx1"/>
              </a:solidFill>
              <a:latin typeface="Calibri" pitchFamily="34" charset="0"/>
              <a:cs typeface="Calibri" pitchFamily="34" charset="0"/>
            </a:rPr>
            <a:t>3</a:t>
          </a:r>
          <a:endParaRPr lang="en-US" sz="2800" dirty="0" smtClean="0">
            <a:solidFill>
              <a:schemeClr val="tx1"/>
            </a:solidFill>
            <a:latin typeface="Calibri" pitchFamily="34" charset="0"/>
            <a:cs typeface="Calibri" pitchFamily="34" charset="0"/>
          </a:endParaRPr>
        </a:p>
      </dgm:t>
    </dgm:pt>
    <dgm:pt modelId="{37633BF2-D4C0-4F11-96FA-EFDA6FE003FC}" type="parTrans" cxnId="{495F8548-AB61-4890-9BE9-9762F2797ED8}">
      <dgm:prSet/>
      <dgm:spPr/>
      <dgm:t>
        <a:bodyPr/>
        <a:lstStyle/>
        <a:p>
          <a:endParaRPr lang="en-US">
            <a:solidFill>
              <a:schemeClr val="tx1"/>
            </a:solidFill>
          </a:endParaRPr>
        </a:p>
      </dgm:t>
    </dgm:pt>
    <dgm:pt modelId="{F13D0C81-8B97-4894-8590-A8F35FF57C2C}" type="sibTrans" cxnId="{495F8548-AB61-4890-9BE9-9762F2797ED8}">
      <dgm:prSet/>
      <dgm:spPr/>
      <dgm:t>
        <a:bodyPr/>
        <a:lstStyle/>
        <a:p>
          <a:endParaRPr lang="en-US">
            <a:solidFill>
              <a:schemeClr val="tx1"/>
            </a:solidFill>
          </a:endParaRPr>
        </a:p>
      </dgm:t>
    </dgm:pt>
    <dgm:pt modelId="{BEC6EEF0-C72B-4A7E-96A4-B16AF835EC30}">
      <dgm:prSet/>
      <dgm:spPr/>
      <dgm:t>
        <a:bodyPr/>
        <a:lstStyle/>
        <a:p>
          <a:r>
            <a:rPr lang="en-US" smtClean="0">
              <a:latin typeface="Times New Roman" pitchFamily="18" charset="0"/>
              <a:cs typeface="Times New Roman" pitchFamily="18" charset="0"/>
            </a:rPr>
            <a:t>Dùng pháp luật để cưỡng chế gây mất lòng dân.</a:t>
          </a:r>
          <a:endParaRPr lang="en-US">
            <a:latin typeface="Times New Roman" pitchFamily="18" charset="0"/>
            <a:cs typeface="Times New Roman" pitchFamily="18" charset="0"/>
          </a:endParaRPr>
        </a:p>
      </dgm:t>
    </dgm:pt>
    <dgm:pt modelId="{855B6B3B-81C2-46E2-8596-C70288F811FC}" type="parTrans" cxnId="{E9ADA2DD-F028-4BEC-98EB-D603FC1C1441}">
      <dgm:prSet/>
      <dgm:spPr/>
      <dgm:t>
        <a:bodyPr/>
        <a:lstStyle/>
        <a:p>
          <a:endParaRPr lang="en-US"/>
        </a:p>
      </dgm:t>
    </dgm:pt>
    <dgm:pt modelId="{C7BD0A4B-836B-4043-A4F0-261AB95DEC58}" type="sibTrans" cxnId="{E9ADA2DD-F028-4BEC-98EB-D603FC1C1441}">
      <dgm:prSet/>
      <dgm:spPr/>
      <dgm:t>
        <a:bodyPr/>
        <a:lstStyle/>
        <a:p>
          <a:endParaRPr lang="en-US"/>
        </a:p>
      </dgm:t>
    </dgm:pt>
    <dgm:pt modelId="{D7367F52-1143-4AA4-85C5-37BF940A139A}">
      <dgm:prSet/>
      <dgm:spPr/>
      <dgm:t>
        <a:bodyPr/>
        <a:lstStyle/>
        <a:p>
          <a:pPr algn="just"/>
          <a:r>
            <a:rPr lang="en-US" smtClean="0">
              <a:latin typeface="Times New Roman" pitchFamily="18" charset="0"/>
              <a:cs typeface="Times New Roman" pitchFamily="18" charset="0"/>
            </a:rPr>
            <a:t>Sai lầm trong xây dựng quân đội và phòng thủ đất nước.</a:t>
          </a:r>
          <a:endParaRPr lang="en-US">
            <a:latin typeface="Times New Roman" pitchFamily="18" charset="0"/>
            <a:cs typeface="Times New Roman" pitchFamily="18" charset="0"/>
          </a:endParaRPr>
        </a:p>
      </dgm:t>
    </dgm:pt>
    <dgm:pt modelId="{715B3BDA-A69A-436D-902C-43528708353D}" type="parTrans" cxnId="{F73FF8DA-A2D5-4447-B6BB-7100C5DB646D}">
      <dgm:prSet/>
      <dgm:spPr/>
      <dgm:t>
        <a:bodyPr/>
        <a:lstStyle/>
        <a:p>
          <a:endParaRPr lang="en-US"/>
        </a:p>
      </dgm:t>
    </dgm:pt>
    <dgm:pt modelId="{510F8B59-9170-430A-B475-0D2F8A106BF7}" type="sibTrans" cxnId="{F73FF8DA-A2D5-4447-B6BB-7100C5DB646D}">
      <dgm:prSet/>
      <dgm:spPr/>
      <dgm:t>
        <a:bodyPr/>
        <a:lstStyle/>
        <a:p>
          <a:endParaRPr lang="en-US"/>
        </a:p>
      </dgm:t>
    </dgm:pt>
    <dgm:pt modelId="{C3D295E7-D651-4E43-8BA0-C68A6ABB59E9}">
      <dgm:prSet/>
      <dgm:spPr/>
      <dgm:t>
        <a:bodyPr/>
        <a:lstStyle/>
        <a:p>
          <a:r>
            <a:rPr lang="en-US" smtClean="0">
              <a:latin typeface="Times New Roman" pitchFamily="18" charset="0"/>
              <a:cs typeface="Times New Roman" pitchFamily="18" charset="0"/>
            </a:rPr>
            <a:t>Thời gian cải cách ngắn do phải đối phó quân Minh xâm lược</a:t>
          </a:r>
          <a:endParaRPr lang="en-US">
            <a:latin typeface="Times New Roman" pitchFamily="18" charset="0"/>
            <a:cs typeface="Times New Roman" pitchFamily="18" charset="0"/>
          </a:endParaRPr>
        </a:p>
      </dgm:t>
    </dgm:pt>
    <dgm:pt modelId="{DE08E28A-B09C-4AFF-B79D-270385114A66}" type="parTrans" cxnId="{63BCC48B-446A-4EDF-B688-D35FC1F1C4F9}">
      <dgm:prSet/>
      <dgm:spPr/>
      <dgm:t>
        <a:bodyPr/>
        <a:lstStyle/>
        <a:p>
          <a:endParaRPr lang="en-US"/>
        </a:p>
      </dgm:t>
    </dgm:pt>
    <dgm:pt modelId="{78542D0F-5F5A-4AD1-816C-B3BE59B3D244}" type="sibTrans" cxnId="{63BCC48B-446A-4EDF-B688-D35FC1F1C4F9}">
      <dgm:prSet/>
      <dgm:spPr/>
      <dgm:t>
        <a:bodyPr/>
        <a:lstStyle/>
        <a:p>
          <a:endParaRPr lang="en-US"/>
        </a:p>
      </dgm:t>
    </dgm:pt>
    <dgm:pt modelId="{A07BE591-2306-4CD0-BF0B-8D4326C3D003}" type="pres">
      <dgm:prSet presAssocID="{4165907B-0E1A-4E17-90EC-4AF1C428785D}" presName="linearFlow" presStyleCnt="0">
        <dgm:presLayoutVars>
          <dgm:dir/>
          <dgm:animLvl val="lvl"/>
          <dgm:resizeHandles val="exact"/>
        </dgm:presLayoutVars>
      </dgm:prSet>
      <dgm:spPr/>
      <dgm:t>
        <a:bodyPr/>
        <a:lstStyle/>
        <a:p>
          <a:endParaRPr lang="en-US"/>
        </a:p>
      </dgm:t>
    </dgm:pt>
    <dgm:pt modelId="{B9AEBA06-FEC5-467B-BFA7-D035BF162E68}" type="pres">
      <dgm:prSet presAssocID="{49A22739-C5B2-45B4-9C8A-1D896C46A961}" presName="composite" presStyleCnt="0"/>
      <dgm:spPr/>
      <dgm:t>
        <a:bodyPr/>
        <a:lstStyle/>
        <a:p>
          <a:endParaRPr lang="en-US"/>
        </a:p>
      </dgm:t>
    </dgm:pt>
    <dgm:pt modelId="{166A7382-723F-4617-95C3-F1A5632D3F0D}" type="pres">
      <dgm:prSet presAssocID="{49A22739-C5B2-45B4-9C8A-1D896C46A961}" presName="parentText" presStyleLbl="alignNode1" presStyleIdx="0" presStyleCnt="3">
        <dgm:presLayoutVars>
          <dgm:chMax val="1"/>
          <dgm:bulletEnabled val="1"/>
        </dgm:presLayoutVars>
      </dgm:prSet>
      <dgm:spPr/>
      <dgm:t>
        <a:bodyPr/>
        <a:lstStyle/>
        <a:p>
          <a:endParaRPr lang="en-US"/>
        </a:p>
      </dgm:t>
    </dgm:pt>
    <dgm:pt modelId="{F6D45661-2C49-47BE-A865-EAFDA96DED50}" type="pres">
      <dgm:prSet presAssocID="{49A22739-C5B2-45B4-9C8A-1D896C46A961}" presName="descendantText" presStyleLbl="alignAcc1" presStyleIdx="0" presStyleCnt="3">
        <dgm:presLayoutVars>
          <dgm:bulletEnabled val="1"/>
        </dgm:presLayoutVars>
      </dgm:prSet>
      <dgm:spPr/>
      <dgm:t>
        <a:bodyPr/>
        <a:lstStyle/>
        <a:p>
          <a:endParaRPr lang="en-US"/>
        </a:p>
      </dgm:t>
    </dgm:pt>
    <dgm:pt modelId="{42C65164-59C5-46BC-BA42-7AF795A3937A}" type="pres">
      <dgm:prSet presAssocID="{3DB3D33F-48F4-49E5-A4DA-EA9BEEFC2E51}" presName="sp" presStyleCnt="0"/>
      <dgm:spPr/>
      <dgm:t>
        <a:bodyPr/>
        <a:lstStyle/>
        <a:p>
          <a:endParaRPr lang="en-US"/>
        </a:p>
      </dgm:t>
    </dgm:pt>
    <dgm:pt modelId="{7B7AE0B5-381E-45D9-8A4C-531F98D333E7}" type="pres">
      <dgm:prSet presAssocID="{A5547949-C4DB-4DAC-A6B9-294B54D4537E}" presName="composite" presStyleCnt="0"/>
      <dgm:spPr/>
      <dgm:t>
        <a:bodyPr/>
        <a:lstStyle/>
        <a:p>
          <a:endParaRPr lang="en-US"/>
        </a:p>
      </dgm:t>
    </dgm:pt>
    <dgm:pt modelId="{6FA55A20-ED02-4E87-B837-DCA29049B44E}" type="pres">
      <dgm:prSet presAssocID="{A5547949-C4DB-4DAC-A6B9-294B54D4537E}" presName="parentText" presStyleLbl="alignNode1" presStyleIdx="1" presStyleCnt="3">
        <dgm:presLayoutVars>
          <dgm:chMax val="1"/>
          <dgm:bulletEnabled val="1"/>
        </dgm:presLayoutVars>
      </dgm:prSet>
      <dgm:spPr/>
      <dgm:t>
        <a:bodyPr/>
        <a:lstStyle/>
        <a:p>
          <a:endParaRPr lang="en-US"/>
        </a:p>
      </dgm:t>
    </dgm:pt>
    <dgm:pt modelId="{D71238EB-5E46-4D13-B9A9-CD8AE073F3CF}" type="pres">
      <dgm:prSet presAssocID="{A5547949-C4DB-4DAC-A6B9-294B54D4537E}" presName="descendantText" presStyleLbl="alignAcc1" presStyleIdx="1" presStyleCnt="3">
        <dgm:presLayoutVars>
          <dgm:bulletEnabled val="1"/>
        </dgm:presLayoutVars>
      </dgm:prSet>
      <dgm:spPr/>
      <dgm:t>
        <a:bodyPr/>
        <a:lstStyle/>
        <a:p>
          <a:endParaRPr lang="en-US"/>
        </a:p>
      </dgm:t>
    </dgm:pt>
    <dgm:pt modelId="{38F7FE82-32AB-4BB6-9E5A-DCCC91CE258C}" type="pres">
      <dgm:prSet presAssocID="{F2F1DA90-5391-4CA7-971C-74DC187ADF41}" presName="sp" presStyleCnt="0"/>
      <dgm:spPr/>
      <dgm:t>
        <a:bodyPr/>
        <a:lstStyle/>
        <a:p>
          <a:endParaRPr lang="en-US"/>
        </a:p>
      </dgm:t>
    </dgm:pt>
    <dgm:pt modelId="{8F988C1C-6CCD-4C2F-89A0-29EC55BAC69C}" type="pres">
      <dgm:prSet presAssocID="{4410F9B6-2E91-449B-B8CB-EAB16B14C908}" presName="composite" presStyleCnt="0"/>
      <dgm:spPr/>
      <dgm:t>
        <a:bodyPr/>
        <a:lstStyle/>
        <a:p>
          <a:endParaRPr lang="en-US"/>
        </a:p>
      </dgm:t>
    </dgm:pt>
    <dgm:pt modelId="{72F8049C-7588-48FE-B3B7-28977E891FF6}" type="pres">
      <dgm:prSet presAssocID="{4410F9B6-2E91-449B-B8CB-EAB16B14C908}" presName="parentText" presStyleLbl="alignNode1" presStyleIdx="2" presStyleCnt="3">
        <dgm:presLayoutVars>
          <dgm:chMax val="1"/>
          <dgm:bulletEnabled val="1"/>
        </dgm:presLayoutVars>
      </dgm:prSet>
      <dgm:spPr/>
      <dgm:t>
        <a:bodyPr/>
        <a:lstStyle/>
        <a:p>
          <a:endParaRPr lang="en-US"/>
        </a:p>
      </dgm:t>
    </dgm:pt>
    <dgm:pt modelId="{ABB1518E-339C-40CA-AB67-C54544343AD4}" type="pres">
      <dgm:prSet presAssocID="{4410F9B6-2E91-449B-B8CB-EAB16B14C908}" presName="descendantText" presStyleLbl="alignAcc1" presStyleIdx="2" presStyleCnt="3">
        <dgm:presLayoutVars>
          <dgm:bulletEnabled val="1"/>
        </dgm:presLayoutVars>
      </dgm:prSet>
      <dgm:spPr/>
      <dgm:t>
        <a:bodyPr/>
        <a:lstStyle/>
        <a:p>
          <a:endParaRPr lang="en-US"/>
        </a:p>
      </dgm:t>
    </dgm:pt>
  </dgm:ptLst>
  <dgm:cxnLst>
    <dgm:cxn modelId="{63BCC48B-446A-4EDF-B688-D35FC1F1C4F9}" srcId="{4410F9B6-2E91-449B-B8CB-EAB16B14C908}" destId="{C3D295E7-D651-4E43-8BA0-C68A6ABB59E9}" srcOrd="0" destOrd="0" parTransId="{DE08E28A-B09C-4AFF-B79D-270385114A66}" sibTransId="{78542D0F-5F5A-4AD1-816C-B3BE59B3D244}"/>
    <dgm:cxn modelId="{0AC245E3-1234-40AA-BE85-793E105B01FB}" type="presOf" srcId="{4410F9B6-2E91-449B-B8CB-EAB16B14C908}" destId="{72F8049C-7588-48FE-B3B7-28977E891FF6}" srcOrd="0" destOrd="0" presId="urn:microsoft.com/office/officeart/2005/8/layout/chevron2"/>
    <dgm:cxn modelId="{07D53104-96C8-41D4-9A8B-897987B7A72B}" type="presOf" srcId="{D7367F52-1143-4AA4-85C5-37BF940A139A}" destId="{D71238EB-5E46-4D13-B9A9-CD8AE073F3CF}" srcOrd="0" destOrd="0" presId="urn:microsoft.com/office/officeart/2005/8/layout/chevron2"/>
    <dgm:cxn modelId="{01A3DEC9-0C4B-4E98-8F18-53F6D5AC3E3F}" srcId="{4165907B-0E1A-4E17-90EC-4AF1C428785D}" destId="{49A22739-C5B2-45B4-9C8A-1D896C46A961}" srcOrd="0" destOrd="0" parTransId="{7B33B269-8F82-4D84-90B3-732BA386CABC}" sibTransId="{3DB3D33F-48F4-49E5-A4DA-EA9BEEFC2E51}"/>
    <dgm:cxn modelId="{E9ADA2DD-F028-4BEC-98EB-D603FC1C1441}" srcId="{49A22739-C5B2-45B4-9C8A-1D896C46A961}" destId="{BEC6EEF0-C72B-4A7E-96A4-B16AF835EC30}" srcOrd="0" destOrd="0" parTransId="{855B6B3B-81C2-46E2-8596-C70288F811FC}" sibTransId="{C7BD0A4B-836B-4043-A4F0-261AB95DEC58}"/>
    <dgm:cxn modelId="{F73FF8DA-A2D5-4447-B6BB-7100C5DB646D}" srcId="{A5547949-C4DB-4DAC-A6B9-294B54D4537E}" destId="{D7367F52-1143-4AA4-85C5-37BF940A139A}" srcOrd="0" destOrd="0" parTransId="{715B3BDA-A69A-436D-902C-43528708353D}" sibTransId="{510F8B59-9170-430A-B475-0D2F8A106BF7}"/>
    <dgm:cxn modelId="{3DB7EA4A-9F3F-4157-8D30-4912BD8423FF}" type="presOf" srcId="{A5547949-C4DB-4DAC-A6B9-294B54D4537E}" destId="{6FA55A20-ED02-4E87-B837-DCA29049B44E}" srcOrd="0" destOrd="0" presId="urn:microsoft.com/office/officeart/2005/8/layout/chevron2"/>
    <dgm:cxn modelId="{03445CAF-7965-41F0-B97D-0E4594AC1994}" type="presOf" srcId="{BEC6EEF0-C72B-4A7E-96A4-B16AF835EC30}" destId="{F6D45661-2C49-47BE-A865-EAFDA96DED50}" srcOrd="0" destOrd="0" presId="urn:microsoft.com/office/officeart/2005/8/layout/chevron2"/>
    <dgm:cxn modelId="{734BE39D-18A6-4FAB-9F76-D114E97B8396}" type="presOf" srcId="{4165907B-0E1A-4E17-90EC-4AF1C428785D}" destId="{A07BE591-2306-4CD0-BF0B-8D4326C3D003}" srcOrd="0" destOrd="0" presId="urn:microsoft.com/office/officeart/2005/8/layout/chevron2"/>
    <dgm:cxn modelId="{495F8548-AB61-4890-9BE9-9762F2797ED8}" srcId="{4165907B-0E1A-4E17-90EC-4AF1C428785D}" destId="{4410F9B6-2E91-449B-B8CB-EAB16B14C908}" srcOrd="2" destOrd="0" parTransId="{37633BF2-D4C0-4F11-96FA-EFDA6FE003FC}" sibTransId="{F13D0C81-8B97-4894-8590-A8F35FF57C2C}"/>
    <dgm:cxn modelId="{DC2517E6-E3BC-44B8-813C-041682C84D43}" type="presOf" srcId="{C3D295E7-D651-4E43-8BA0-C68A6ABB59E9}" destId="{ABB1518E-339C-40CA-AB67-C54544343AD4}" srcOrd="0" destOrd="0" presId="urn:microsoft.com/office/officeart/2005/8/layout/chevron2"/>
    <dgm:cxn modelId="{F1803D45-4468-4861-88D3-762D19EDAF86}" srcId="{4165907B-0E1A-4E17-90EC-4AF1C428785D}" destId="{A5547949-C4DB-4DAC-A6B9-294B54D4537E}" srcOrd="1" destOrd="0" parTransId="{1D726C78-A2A1-4AB0-84C9-8914DCF5A99E}" sibTransId="{F2F1DA90-5391-4CA7-971C-74DC187ADF41}"/>
    <dgm:cxn modelId="{7F4D9186-1635-4449-9069-EDA13AFB8287}" type="presOf" srcId="{49A22739-C5B2-45B4-9C8A-1D896C46A961}" destId="{166A7382-723F-4617-95C3-F1A5632D3F0D}" srcOrd="0" destOrd="0" presId="urn:microsoft.com/office/officeart/2005/8/layout/chevron2"/>
    <dgm:cxn modelId="{A9405CD3-441F-4C01-9E21-A6685F7C4398}" type="presParOf" srcId="{A07BE591-2306-4CD0-BF0B-8D4326C3D003}" destId="{B9AEBA06-FEC5-467B-BFA7-D035BF162E68}" srcOrd="0" destOrd="0" presId="urn:microsoft.com/office/officeart/2005/8/layout/chevron2"/>
    <dgm:cxn modelId="{7C725B79-9881-454D-8C07-44659EC4CBF9}" type="presParOf" srcId="{B9AEBA06-FEC5-467B-BFA7-D035BF162E68}" destId="{166A7382-723F-4617-95C3-F1A5632D3F0D}" srcOrd="0" destOrd="0" presId="urn:microsoft.com/office/officeart/2005/8/layout/chevron2"/>
    <dgm:cxn modelId="{D7F7587E-A4CD-4653-83A1-F599F4C7290A}" type="presParOf" srcId="{B9AEBA06-FEC5-467B-BFA7-D035BF162E68}" destId="{F6D45661-2C49-47BE-A865-EAFDA96DED50}" srcOrd="1" destOrd="0" presId="urn:microsoft.com/office/officeart/2005/8/layout/chevron2"/>
    <dgm:cxn modelId="{03E20B85-50A2-4A95-BD91-2C12C9CED81D}" type="presParOf" srcId="{A07BE591-2306-4CD0-BF0B-8D4326C3D003}" destId="{42C65164-59C5-46BC-BA42-7AF795A3937A}" srcOrd="1" destOrd="0" presId="urn:microsoft.com/office/officeart/2005/8/layout/chevron2"/>
    <dgm:cxn modelId="{10109845-0560-437F-B5D1-0C8647728D9A}" type="presParOf" srcId="{A07BE591-2306-4CD0-BF0B-8D4326C3D003}" destId="{7B7AE0B5-381E-45D9-8A4C-531F98D333E7}" srcOrd="2" destOrd="0" presId="urn:microsoft.com/office/officeart/2005/8/layout/chevron2"/>
    <dgm:cxn modelId="{EAEE2061-BC6F-4906-AFE8-93516BC89BD2}" type="presParOf" srcId="{7B7AE0B5-381E-45D9-8A4C-531F98D333E7}" destId="{6FA55A20-ED02-4E87-B837-DCA29049B44E}" srcOrd="0" destOrd="0" presId="urn:microsoft.com/office/officeart/2005/8/layout/chevron2"/>
    <dgm:cxn modelId="{62602FE7-EDC1-4DF5-A1A3-7B91B807D273}" type="presParOf" srcId="{7B7AE0B5-381E-45D9-8A4C-531F98D333E7}" destId="{D71238EB-5E46-4D13-B9A9-CD8AE073F3CF}" srcOrd="1" destOrd="0" presId="urn:microsoft.com/office/officeart/2005/8/layout/chevron2"/>
    <dgm:cxn modelId="{D6570938-EFC7-418C-A40A-F35658354B88}" type="presParOf" srcId="{A07BE591-2306-4CD0-BF0B-8D4326C3D003}" destId="{38F7FE82-32AB-4BB6-9E5A-DCCC91CE258C}" srcOrd="3" destOrd="0" presId="urn:microsoft.com/office/officeart/2005/8/layout/chevron2"/>
    <dgm:cxn modelId="{B7822C8E-28A4-4A99-969C-094C910A9888}" type="presParOf" srcId="{A07BE591-2306-4CD0-BF0B-8D4326C3D003}" destId="{8F988C1C-6CCD-4C2F-89A0-29EC55BAC69C}" srcOrd="4" destOrd="0" presId="urn:microsoft.com/office/officeart/2005/8/layout/chevron2"/>
    <dgm:cxn modelId="{2729A639-DE60-4816-AE15-174AADF44239}" type="presParOf" srcId="{8F988C1C-6CCD-4C2F-89A0-29EC55BAC69C}" destId="{72F8049C-7588-48FE-B3B7-28977E891FF6}" srcOrd="0" destOrd="0" presId="urn:microsoft.com/office/officeart/2005/8/layout/chevron2"/>
    <dgm:cxn modelId="{35026655-018E-4766-968C-A0DC2D646FB6}" type="presParOf" srcId="{8F988C1C-6CCD-4C2F-89A0-29EC55BAC69C}" destId="{ABB1518E-339C-40CA-AB67-C54544343AD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97269-0344-46B7-ACC5-FD6949794272}">
      <dsp:nvSpPr>
        <dsp:cNvPr id="0" name=""/>
        <dsp:cNvSpPr/>
      </dsp:nvSpPr>
      <dsp:spPr>
        <a:xfrm>
          <a:off x="5020130" y="2439821"/>
          <a:ext cx="1999338" cy="1740098"/>
        </a:xfrm>
        <a:prstGeom prst="ellipse">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noProof="0" smtClean="0"/>
            <a:t>NỘI DUNG CẢI CÁCH CỦA HỒ QUÝ LY</a:t>
          </a:r>
          <a:endParaRPr lang="vi-VN" sz="2400" kern="1200" noProof="0" dirty="0"/>
        </a:p>
      </dsp:txBody>
      <dsp:txXfrm>
        <a:off x="5312926" y="2694652"/>
        <a:ext cx="1413746" cy="1230436"/>
      </dsp:txXfrm>
    </dsp:sp>
    <dsp:sp modelId="{59AD9F8D-0E03-4417-8B59-1209D96BE4F3}">
      <dsp:nvSpPr>
        <dsp:cNvPr id="0" name=""/>
        <dsp:cNvSpPr/>
      </dsp:nvSpPr>
      <dsp:spPr>
        <a:xfrm rot="16200000">
          <a:off x="5835533" y="1806761"/>
          <a:ext cx="368533" cy="591633"/>
        </a:xfrm>
        <a:prstGeom prst="rightArrow">
          <a:avLst>
            <a:gd name="adj1" fmla="val 60000"/>
            <a:gd name="adj2" fmla="val 50000"/>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890813" y="1980368"/>
        <a:ext cx="257973" cy="354979"/>
      </dsp:txXfrm>
    </dsp:sp>
    <dsp:sp modelId="{DD629926-7D1F-44BD-A726-9511FA9AFE8D}">
      <dsp:nvSpPr>
        <dsp:cNvPr id="0" name=""/>
        <dsp:cNvSpPr/>
      </dsp:nvSpPr>
      <dsp:spPr>
        <a:xfrm>
          <a:off x="5149750" y="4377"/>
          <a:ext cx="1740098" cy="1740098"/>
        </a:xfrm>
        <a:prstGeom prst="ellipse">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smtClean="0"/>
            <a:t>QUÂN SỰ</a:t>
          </a:r>
          <a:endParaRPr lang="en-US" sz="2200" b="1" kern="1200" dirty="0" smtClean="0"/>
        </a:p>
      </dsp:txBody>
      <dsp:txXfrm>
        <a:off x="5404581" y="259208"/>
        <a:ext cx="1230436" cy="1230436"/>
      </dsp:txXfrm>
    </dsp:sp>
    <dsp:sp modelId="{830AB39D-E9D5-42D5-8C08-40827DEB72F3}">
      <dsp:nvSpPr>
        <dsp:cNvPr id="0" name=""/>
        <dsp:cNvSpPr/>
      </dsp:nvSpPr>
      <dsp:spPr>
        <a:xfrm>
          <a:off x="7143928" y="3014053"/>
          <a:ext cx="299834" cy="591633"/>
        </a:xfrm>
        <a:prstGeom prst="rightArrow">
          <a:avLst>
            <a:gd name="adj1" fmla="val 60000"/>
            <a:gd name="adj2" fmla="val 50000"/>
          </a:avLst>
        </a:prstGeom>
        <a:gradFill rotWithShape="0">
          <a:gsLst>
            <a:gs pos="0">
              <a:schemeClr val="accent5">
                <a:hueOff val="-343741"/>
                <a:satOff val="-4006"/>
                <a:lumOff val="-719"/>
                <a:alphaOff val="0"/>
                <a:lumMod val="95000"/>
              </a:schemeClr>
            </a:gs>
            <a:gs pos="100000">
              <a:schemeClr val="accent5">
                <a:hueOff val="-343741"/>
                <a:satOff val="-4006"/>
                <a:lumOff val="-719"/>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7143928" y="3132380"/>
        <a:ext cx="209884" cy="354979"/>
      </dsp:txXfrm>
    </dsp:sp>
    <dsp:sp modelId="{C7BA87DA-BFFF-48E2-BF23-27B3CD4C3217}">
      <dsp:nvSpPr>
        <dsp:cNvPr id="0" name=""/>
        <dsp:cNvSpPr/>
      </dsp:nvSpPr>
      <dsp:spPr>
        <a:xfrm>
          <a:off x="7585194" y="2439821"/>
          <a:ext cx="1740098" cy="1740098"/>
        </a:xfrm>
        <a:prstGeom prst="ellipse">
          <a:avLst/>
        </a:prstGeom>
        <a:gradFill rotWithShape="0">
          <a:gsLst>
            <a:gs pos="0">
              <a:schemeClr val="accent5">
                <a:hueOff val="-343741"/>
                <a:satOff val="-4006"/>
                <a:lumOff val="-719"/>
                <a:alphaOff val="0"/>
                <a:lumMod val="95000"/>
              </a:schemeClr>
            </a:gs>
            <a:gs pos="100000">
              <a:schemeClr val="accent5">
                <a:hueOff val="-343741"/>
                <a:satOff val="-4006"/>
                <a:lumOff val="-719"/>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smtClean="0"/>
            <a:t>KINH TẾ</a:t>
          </a:r>
          <a:endParaRPr lang="en-US" sz="2200" kern="1200" dirty="0"/>
        </a:p>
      </dsp:txBody>
      <dsp:txXfrm>
        <a:off x="7840025" y="2694652"/>
        <a:ext cx="1230436" cy="1230436"/>
      </dsp:txXfrm>
    </dsp:sp>
    <dsp:sp modelId="{8A68780B-0876-4A74-B60F-8854EF4F6A0F}">
      <dsp:nvSpPr>
        <dsp:cNvPr id="0" name=""/>
        <dsp:cNvSpPr/>
      </dsp:nvSpPr>
      <dsp:spPr>
        <a:xfrm rot="5400000">
          <a:off x="5835533" y="4221345"/>
          <a:ext cx="368533" cy="591633"/>
        </a:xfrm>
        <a:prstGeom prst="rightArrow">
          <a:avLst>
            <a:gd name="adj1" fmla="val 60000"/>
            <a:gd name="adj2" fmla="val 50000"/>
          </a:avLst>
        </a:prstGeom>
        <a:gradFill rotWithShape="0">
          <a:gsLst>
            <a:gs pos="0">
              <a:schemeClr val="accent5">
                <a:hueOff val="-687482"/>
                <a:satOff val="-8011"/>
                <a:lumOff val="-1439"/>
                <a:alphaOff val="0"/>
                <a:lumMod val="95000"/>
              </a:schemeClr>
            </a:gs>
            <a:gs pos="100000">
              <a:schemeClr val="accent5">
                <a:hueOff val="-687482"/>
                <a:satOff val="-8011"/>
                <a:lumOff val="-1439"/>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890813" y="4284392"/>
        <a:ext cx="257973" cy="354979"/>
      </dsp:txXfrm>
    </dsp:sp>
    <dsp:sp modelId="{343A2308-CE27-4F43-AFE8-3DA920E227A2}">
      <dsp:nvSpPr>
        <dsp:cNvPr id="0" name=""/>
        <dsp:cNvSpPr/>
      </dsp:nvSpPr>
      <dsp:spPr>
        <a:xfrm>
          <a:off x="5149750" y="4875265"/>
          <a:ext cx="1740098" cy="1740098"/>
        </a:xfrm>
        <a:prstGeom prst="ellipse">
          <a:avLst/>
        </a:prstGeom>
        <a:gradFill rotWithShape="0">
          <a:gsLst>
            <a:gs pos="0">
              <a:schemeClr val="accent5">
                <a:hueOff val="-687482"/>
                <a:satOff val="-8011"/>
                <a:lumOff val="-1439"/>
                <a:alphaOff val="0"/>
                <a:lumMod val="95000"/>
              </a:schemeClr>
            </a:gs>
            <a:gs pos="100000">
              <a:schemeClr val="accent5">
                <a:hueOff val="-687482"/>
                <a:satOff val="-8011"/>
                <a:lumOff val="-1439"/>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smtClean="0"/>
            <a:t>VĂN HÓA-GIÁO DỤC</a:t>
          </a:r>
          <a:endParaRPr lang="en-US" sz="2200" kern="1200" dirty="0"/>
        </a:p>
      </dsp:txBody>
      <dsp:txXfrm>
        <a:off x="5404581" y="5130096"/>
        <a:ext cx="1230436" cy="1230436"/>
      </dsp:txXfrm>
    </dsp:sp>
    <dsp:sp modelId="{D9D1B8EE-D919-4AC0-AAD0-D3BAF686B41B}">
      <dsp:nvSpPr>
        <dsp:cNvPr id="0" name=""/>
        <dsp:cNvSpPr/>
      </dsp:nvSpPr>
      <dsp:spPr>
        <a:xfrm rot="10800000">
          <a:off x="4595836" y="3014053"/>
          <a:ext cx="299834" cy="591633"/>
        </a:xfrm>
        <a:prstGeom prst="rightArrow">
          <a:avLst>
            <a:gd name="adj1" fmla="val 60000"/>
            <a:gd name="adj2" fmla="val 50000"/>
          </a:avLst>
        </a:prstGeom>
        <a:gradFill rotWithShape="0">
          <a:gsLst>
            <a:gs pos="0">
              <a:schemeClr val="accent5">
                <a:hueOff val="-1031223"/>
                <a:satOff val="-12017"/>
                <a:lumOff val="-2158"/>
                <a:alphaOff val="0"/>
                <a:lumMod val="95000"/>
              </a:schemeClr>
            </a:gs>
            <a:gs pos="100000">
              <a:schemeClr val="accent5">
                <a:hueOff val="-1031223"/>
                <a:satOff val="-12017"/>
                <a:lumOff val="-2158"/>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10800000">
        <a:off x="4685786" y="3132380"/>
        <a:ext cx="209884" cy="354979"/>
      </dsp:txXfrm>
    </dsp:sp>
    <dsp:sp modelId="{5950E35A-3D65-4471-9BBA-BFEBB6A266C0}">
      <dsp:nvSpPr>
        <dsp:cNvPr id="0" name=""/>
        <dsp:cNvSpPr/>
      </dsp:nvSpPr>
      <dsp:spPr>
        <a:xfrm>
          <a:off x="2714306" y="2439821"/>
          <a:ext cx="1740098" cy="1740098"/>
        </a:xfrm>
        <a:prstGeom prst="ellipse">
          <a:avLst/>
        </a:prstGeom>
        <a:gradFill rotWithShape="0">
          <a:gsLst>
            <a:gs pos="0">
              <a:schemeClr val="accent5">
                <a:hueOff val="-1031223"/>
                <a:satOff val="-12017"/>
                <a:lumOff val="-2158"/>
                <a:alphaOff val="0"/>
                <a:lumMod val="95000"/>
              </a:schemeClr>
            </a:gs>
            <a:gs pos="100000">
              <a:schemeClr val="accent5">
                <a:hueOff val="-1031223"/>
                <a:satOff val="-12017"/>
                <a:lumOff val="-2158"/>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smtClean="0"/>
            <a:t>XÃ HỘI</a:t>
          </a:r>
          <a:endParaRPr lang="en-US" sz="2200" kern="1200" dirty="0"/>
        </a:p>
      </dsp:txBody>
      <dsp:txXfrm>
        <a:off x="2969137" y="2694652"/>
        <a:ext cx="1230436" cy="1230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FA013-EBE0-465E-9F91-A7666D309873}">
      <dsp:nvSpPr>
        <dsp:cNvPr id="0" name=""/>
        <dsp:cNvSpPr/>
      </dsp:nvSpPr>
      <dsp:spPr>
        <a:xfrm>
          <a:off x="0" y="4289141"/>
          <a:ext cx="12088969" cy="1407791"/>
        </a:xfrm>
        <a:prstGeom prst="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smtClean="0"/>
            <a:t>=&gt; Tạo điều kiện để ổn định và phát triển kinh tế.</a:t>
          </a:r>
        </a:p>
      </dsp:txBody>
      <dsp:txXfrm>
        <a:off x="0" y="4289141"/>
        <a:ext cx="12088969" cy="1407791"/>
      </dsp:txXfrm>
    </dsp:sp>
    <dsp:sp modelId="{A39420D4-7DBE-49F2-B775-C2AFA9F47509}">
      <dsp:nvSpPr>
        <dsp:cNvPr id="0" name=""/>
        <dsp:cNvSpPr/>
      </dsp:nvSpPr>
      <dsp:spPr>
        <a:xfrm rot="10800000">
          <a:off x="0" y="2145074"/>
          <a:ext cx="12088969" cy="2165183"/>
        </a:xfrm>
        <a:prstGeom prst="upArrowCallout">
          <a:avLst/>
        </a:prstGeom>
        <a:gradFill rotWithShape="1">
          <a:gsLst>
            <a:gs pos="28000">
              <a:schemeClr val="accent3">
                <a:tint val="18000"/>
                <a:satMod val="120000"/>
                <a:lumMod val="88000"/>
              </a:schemeClr>
            </a:gs>
            <a:gs pos="100000">
              <a:schemeClr val="accent3">
                <a:tint val="40000"/>
                <a:satMod val="100000"/>
                <a:lumMod val="78000"/>
              </a:schemeClr>
            </a:gs>
          </a:gsLst>
          <a:lin ang="5400000" scaled="0"/>
        </a:gradFill>
        <a:ln w="9525" cap="flat" cmpd="sng" algn="ctr">
          <a:solidFill>
            <a:schemeClr val="accent3"/>
          </a:solidFill>
          <a:prstDash val="solid"/>
        </a:ln>
        <a:effectLst>
          <a:outerShdw blurRad="63500" dist="50800" dir="5400000" sx="98000" sy="98000" rotWithShape="0">
            <a:srgbClr val="000000">
              <a:alpha val="20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kern="1200" smtClean="0"/>
            <a:t>+ Ban hành chính sách hạn điền, nhằm hạn chế tập trung lớn ruộng đất vào tầng lớp quí tộc.</a:t>
          </a:r>
          <a:endParaRPr lang="en-US" sz="2800" kern="1200" dirty="0">
            <a:solidFill>
              <a:schemeClr val="tx2"/>
            </a:solidFill>
          </a:endParaRPr>
        </a:p>
      </dsp:txBody>
      <dsp:txXfrm rot="10800000">
        <a:off x="0" y="2145074"/>
        <a:ext cx="12088969" cy="1406871"/>
      </dsp:txXfrm>
    </dsp:sp>
    <dsp:sp modelId="{F47B7AB9-907B-4D7D-BC87-EAC3A722E1BE}">
      <dsp:nvSpPr>
        <dsp:cNvPr id="0" name=""/>
        <dsp:cNvSpPr/>
      </dsp:nvSpPr>
      <dsp:spPr>
        <a:xfrm rot="10800000">
          <a:off x="0" y="1007"/>
          <a:ext cx="12088969" cy="2165183"/>
        </a:xfrm>
        <a:prstGeom prst="upArrowCallout">
          <a:avLst/>
        </a:prstGeom>
        <a:gradFill rotWithShape="1">
          <a:gsLst>
            <a:gs pos="28000">
              <a:schemeClr val="accent5">
                <a:tint val="18000"/>
                <a:satMod val="120000"/>
                <a:lumMod val="88000"/>
              </a:schemeClr>
            </a:gs>
            <a:gs pos="100000">
              <a:schemeClr val="accent5">
                <a:tint val="40000"/>
                <a:satMod val="100000"/>
                <a:lumMod val="78000"/>
              </a:schemeClr>
            </a:gs>
          </a:gsLst>
          <a:lin ang="5400000" scaled="0"/>
        </a:gradFill>
        <a:ln w="9525" cap="flat" cmpd="sng" algn="ctr">
          <a:solidFill>
            <a:schemeClr val="accent5"/>
          </a:solidFill>
          <a:prstDash val="solid"/>
        </a:ln>
        <a:effectLst>
          <a:outerShdw blurRad="63500" dist="50800" dir="5400000" sx="98000" sy="98000" rotWithShape="0">
            <a:srgbClr val="000000">
              <a:alpha val="20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kern="1200" smtClean="0"/>
            <a:t>+ Phát hành tiền giấy, cải cách chế độ thuế khóa, thống nhất đơn vị đo lường trong cả nước.</a:t>
          </a:r>
        </a:p>
      </dsp:txBody>
      <dsp:txXfrm rot="10800000">
        <a:off x="0" y="1007"/>
        <a:ext cx="12088969" cy="1406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2ADF4-2C14-423E-9E07-5B1A540108E1}">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chemeClr val="accent5">
            <a:shade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F1DE7A-F01D-41D0-AE97-D411C61C56E9}">
      <dsp:nvSpPr>
        <dsp:cNvPr id="0" name=""/>
        <dsp:cNvSpPr/>
      </dsp:nvSpPr>
      <dsp:spPr>
        <a:xfrm>
          <a:off x="3553249" y="941764"/>
          <a:ext cx="1740027"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t>NHÓM 1,2: QUÂN SỰ</a:t>
          </a:r>
          <a:endParaRPr lang="en-US" sz="2400" kern="1200"/>
        </a:p>
      </dsp:txBody>
      <dsp:txXfrm>
        <a:off x="3553249" y="941764"/>
        <a:ext cx="1740027" cy="724475"/>
      </dsp:txXfrm>
    </dsp:sp>
    <dsp:sp modelId="{21F3D131-89F1-495C-9BCB-3AE95596EF49}">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chemeClr val="accent5">
            <a:shade val="50000"/>
            <a:hueOff val="-439443"/>
            <a:satOff val="13541"/>
            <a:lumOff val="296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7C3D84-3F3A-4C1F-A79E-66B589557533}">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t>NỘI DUNG CẢI CÁCH</a:t>
          </a:r>
          <a:endParaRPr lang="en-US" sz="2400" kern="1200"/>
        </a:p>
      </dsp:txBody>
      <dsp:txXfrm>
        <a:off x="2977148" y="2449237"/>
        <a:ext cx="1449298" cy="724475"/>
      </dsp:txXfrm>
    </dsp:sp>
    <dsp:sp modelId="{409FC807-D788-40BE-AFE2-9E0253C57662}">
      <dsp:nvSpPr>
        <dsp:cNvPr id="0" name=""/>
        <dsp:cNvSpPr/>
      </dsp:nvSpPr>
      <dsp:spPr>
        <a:xfrm>
          <a:off x="3307759" y="3176964"/>
          <a:ext cx="2240804" cy="2241702"/>
        </a:xfrm>
        <a:prstGeom prst="blockArc">
          <a:avLst>
            <a:gd name="adj1" fmla="val 13500000"/>
            <a:gd name="adj2" fmla="val 10800000"/>
            <a:gd name="adj3" fmla="val 12740"/>
          </a:avLst>
        </a:prstGeom>
        <a:solidFill>
          <a:schemeClr val="accent5">
            <a:shade val="50000"/>
            <a:hueOff val="-439443"/>
            <a:satOff val="13541"/>
            <a:lumOff val="296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66EB85-B51B-4CD4-AB29-06E68F966CCA}">
      <dsp:nvSpPr>
        <dsp:cNvPr id="0" name=""/>
        <dsp:cNvSpPr/>
      </dsp:nvSpPr>
      <dsp:spPr>
        <a:xfrm>
          <a:off x="3619208" y="3657521"/>
          <a:ext cx="1885087" cy="1231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noProof="0" smtClean="0"/>
            <a:t>NHÓM 3,4: VĂN HÓA-XÃ HỘI</a:t>
          </a:r>
          <a:endParaRPr lang="vi-VN" sz="2400" kern="1200" noProof="0" dirty="0"/>
        </a:p>
      </dsp:txBody>
      <dsp:txXfrm>
        <a:off x="3619208" y="3657521"/>
        <a:ext cx="1885087" cy="12318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1F717-5C02-4F99-AE26-3BF1265B3225}">
      <dsp:nvSpPr>
        <dsp:cNvPr id="0" name=""/>
        <dsp:cNvSpPr/>
      </dsp:nvSpPr>
      <dsp:spPr>
        <a:xfrm>
          <a:off x="755967" y="428469"/>
          <a:ext cx="6903719" cy="2157412"/>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61287" tIns="110490" rIns="110490" bIns="110490" numCol="1" spcCol="1270" anchor="ctr" anchorCtr="0">
          <a:noAutofit/>
        </a:bodyPr>
        <a:lstStyle/>
        <a:p>
          <a:pPr lvl="0" algn="just" defTabSz="1289050">
            <a:lnSpc>
              <a:spcPct val="90000"/>
            </a:lnSpc>
            <a:spcBef>
              <a:spcPct val="0"/>
            </a:spcBef>
            <a:spcAft>
              <a:spcPct val="35000"/>
            </a:spcAft>
          </a:pPr>
          <a:r>
            <a:rPr lang="en-US" sz="2900" kern="1200" smtClean="0"/>
            <a:t>Làm suy yếu thế lực của quí tộc nhà Trần, tăng cường quyền lược của nhà nước quân chủ trung ương tập quyền (hạn điền, hạn nô).</a:t>
          </a:r>
          <a:endParaRPr lang="en-US" sz="2900" kern="1200"/>
        </a:p>
      </dsp:txBody>
      <dsp:txXfrm>
        <a:off x="755967" y="428469"/>
        <a:ext cx="6903719" cy="2157412"/>
      </dsp:txXfrm>
    </dsp:sp>
    <dsp:sp modelId="{980474D5-FB94-4C7A-BE24-C42B73AF449B}">
      <dsp:nvSpPr>
        <dsp:cNvPr id="0" name=""/>
        <dsp:cNvSpPr/>
      </dsp:nvSpPr>
      <dsp:spPr>
        <a:xfrm>
          <a:off x="468312" y="116842"/>
          <a:ext cx="1510188" cy="2265283"/>
        </a:xfrm>
        <a:prstGeom prst="rect">
          <a:avLst/>
        </a:prstGeom>
        <a:solidFill>
          <a:schemeClr val="accent5">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543AE4-80AD-4D44-9204-F6E2047708BD}">
      <dsp:nvSpPr>
        <dsp:cNvPr id="0" name=""/>
        <dsp:cNvSpPr/>
      </dsp:nvSpPr>
      <dsp:spPr>
        <a:xfrm>
          <a:off x="755967" y="3144411"/>
          <a:ext cx="6903719" cy="2157412"/>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61287" tIns="110490" rIns="110490" bIns="110490" numCol="1" spcCol="1270" anchor="ctr" anchorCtr="0">
          <a:noAutofit/>
        </a:bodyPr>
        <a:lstStyle/>
        <a:p>
          <a:pPr lvl="0" algn="just" defTabSz="1289050">
            <a:lnSpc>
              <a:spcPct val="90000"/>
            </a:lnSpc>
            <a:spcBef>
              <a:spcPct val="0"/>
            </a:spcBef>
            <a:spcAft>
              <a:spcPct val="35000"/>
            </a:spcAft>
          </a:pPr>
          <a:r>
            <a:rPr lang="en-US" sz="2900" kern="1200" smtClean="0"/>
            <a:t>Xây </a:t>
          </a:r>
          <a:r>
            <a:rPr lang="en-US" sz="2900" kern="1200" smtClean="0"/>
            <a:t>dựng nền văn hóa đậm đà bản sắc dân tộc.</a:t>
          </a:r>
          <a:endParaRPr lang="en-US" sz="2900" kern="1200"/>
        </a:p>
      </dsp:txBody>
      <dsp:txXfrm>
        <a:off x="755967" y="3144411"/>
        <a:ext cx="6903719" cy="2157412"/>
      </dsp:txXfrm>
    </dsp:sp>
    <dsp:sp modelId="{2172A714-9E31-4A3C-BD81-D3FA693A657F}">
      <dsp:nvSpPr>
        <dsp:cNvPr id="0" name=""/>
        <dsp:cNvSpPr/>
      </dsp:nvSpPr>
      <dsp:spPr>
        <a:xfrm>
          <a:off x="468312" y="2832785"/>
          <a:ext cx="1510188" cy="2265283"/>
        </a:xfrm>
        <a:prstGeom prst="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A7382-723F-4617-95C3-F1A5632D3F0D}">
      <dsp:nvSpPr>
        <dsp:cNvPr id="0" name=""/>
        <dsp:cNvSpPr/>
      </dsp:nvSpPr>
      <dsp:spPr>
        <a:xfrm rot="5400000">
          <a:off x="-275466" y="278035"/>
          <a:ext cx="1836445" cy="1285511"/>
        </a:xfrm>
        <a:prstGeom prst="chevron">
          <a:avLst/>
        </a:prstGeom>
        <a:gradFill rotWithShape="1">
          <a:gsLst>
            <a:gs pos="28000">
              <a:schemeClr val="accent5">
                <a:tint val="18000"/>
                <a:satMod val="120000"/>
                <a:lumMod val="88000"/>
              </a:schemeClr>
            </a:gs>
            <a:gs pos="100000">
              <a:schemeClr val="accent5">
                <a:tint val="40000"/>
                <a:satMod val="100000"/>
                <a:lumMod val="78000"/>
              </a:schemeClr>
            </a:gs>
          </a:gsLst>
          <a:lin ang="5400000" scaled="0"/>
        </a:gradFill>
        <a:ln w="9525" cap="flat" cmpd="sng" algn="ctr">
          <a:solidFill>
            <a:schemeClr val="accent5"/>
          </a:solidFill>
          <a:prstDash val="solid"/>
        </a:ln>
        <a:effectLst>
          <a:outerShdw blurRad="63500" dist="50800" dir="5400000" sx="98000" sy="98000" rotWithShape="0">
            <a:srgbClr val="000000">
              <a:alpha val="20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smtClean="0">
              <a:solidFill>
                <a:schemeClr val="tx1"/>
              </a:solidFill>
            </a:rPr>
            <a:t>1</a:t>
          </a:r>
        </a:p>
      </dsp:txBody>
      <dsp:txXfrm rot="-5400000">
        <a:off x="2" y="645324"/>
        <a:ext cx="1285511" cy="550934"/>
      </dsp:txXfrm>
    </dsp:sp>
    <dsp:sp modelId="{F6D45661-2C49-47BE-A865-EAFDA96DED50}">
      <dsp:nvSpPr>
        <dsp:cNvPr id="0" name=""/>
        <dsp:cNvSpPr/>
      </dsp:nvSpPr>
      <dsp:spPr>
        <a:xfrm rot="5400000">
          <a:off x="6141911" y="-4853830"/>
          <a:ext cx="1193689" cy="10906488"/>
        </a:xfrm>
        <a:prstGeom prst="round2Same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a:lnSpc>
              <a:spcPct val="90000"/>
            </a:lnSpc>
            <a:spcBef>
              <a:spcPct val="0"/>
            </a:spcBef>
            <a:spcAft>
              <a:spcPct val="15000"/>
            </a:spcAft>
            <a:buChar char="••"/>
          </a:pPr>
          <a:r>
            <a:rPr lang="en-US" sz="3900" kern="1200" smtClean="0">
              <a:latin typeface="Times New Roman" pitchFamily="18" charset="0"/>
              <a:cs typeface="Times New Roman" pitchFamily="18" charset="0"/>
            </a:rPr>
            <a:t>Dùng pháp luật để cưỡng chế gây mất lòng dân.</a:t>
          </a:r>
          <a:endParaRPr lang="en-US" sz="3900" kern="1200">
            <a:latin typeface="Times New Roman" pitchFamily="18" charset="0"/>
            <a:cs typeface="Times New Roman" pitchFamily="18" charset="0"/>
          </a:endParaRPr>
        </a:p>
      </dsp:txBody>
      <dsp:txXfrm rot="-5400000">
        <a:off x="1285512" y="60840"/>
        <a:ext cx="10848217" cy="1077147"/>
      </dsp:txXfrm>
    </dsp:sp>
    <dsp:sp modelId="{6FA55A20-ED02-4E87-B837-DCA29049B44E}">
      <dsp:nvSpPr>
        <dsp:cNvPr id="0" name=""/>
        <dsp:cNvSpPr/>
      </dsp:nvSpPr>
      <dsp:spPr>
        <a:xfrm rot="5400000">
          <a:off x="-275466" y="1922756"/>
          <a:ext cx="1836445" cy="1285511"/>
        </a:xfrm>
        <a:prstGeom prst="chevron">
          <a:avLst/>
        </a:prstGeom>
        <a:gradFill rotWithShape="1">
          <a:gsLst>
            <a:gs pos="28000">
              <a:schemeClr val="accent3">
                <a:tint val="18000"/>
                <a:satMod val="120000"/>
                <a:lumMod val="88000"/>
              </a:schemeClr>
            </a:gs>
            <a:gs pos="100000">
              <a:schemeClr val="accent3">
                <a:tint val="40000"/>
                <a:satMod val="100000"/>
                <a:lumMod val="78000"/>
              </a:schemeClr>
            </a:gs>
          </a:gsLst>
          <a:lin ang="5400000" scaled="0"/>
        </a:gradFill>
        <a:ln w="9525" cap="flat" cmpd="sng" algn="ctr">
          <a:solidFill>
            <a:schemeClr val="accent3"/>
          </a:solidFill>
          <a:prstDash val="solid"/>
        </a:ln>
        <a:effectLst>
          <a:outerShdw blurRad="63500" dist="50800" dir="5400000" sx="98000" sy="98000" rotWithShape="0">
            <a:srgbClr val="000000">
              <a:alpha val="20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kern="1200" smtClean="0">
              <a:solidFill>
                <a:schemeClr val="tx1"/>
              </a:solidFill>
            </a:rPr>
            <a:t>2</a:t>
          </a:r>
          <a:endParaRPr lang="en-US" sz="2800" kern="1200" dirty="0">
            <a:solidFill>
              <a:schemeClr val="tx1"/>
            </a:solidFill>
          </a:endParaRPr>
        </a:p>
      </dsp:txBody>
      <dsp:txXfrm rot="-5400000">
        <a:off x="2" y="2290045"/>
        <a:ext cx="1285511" cy="550934"/>
      </dsp:txXfrm>
    </dsp:sp>
    <dsp:sp modelId="{D71238EB-5E46-4D13-B9A9-CD8AE073F3CF}">
      <dsp:nvSpPr>
        <dsp:cNvPr id="0" name=""/>
        <dsp:cNvSpPr/>
      </dsp:nvSpPr>
      <dsp:spPr>
        <a:xfrm rot="5400000">
          <a:off x="6141911" y="-3209110"/>
          <a:ext cx="1193689" cy="10906488"/>
        </a:xfrm>
        <a:prstGeom prst="round2SameRect">
          <a:avLst/>
        </a:prstGeom>
        <a:solidFill>
          <a:schemeClr val="lt1">
            <a:alpha val="90000"/>
            <a:hueOff val="0"/>
            <a:satOff val="0"/>
            <a:lumOff val="0"/>
            <a:alphaOff val="0"/>
          </a:schemeClr>
        </a:solidFill>
        <a:ln w="15875" cap="flat" cmpd="sng" algn="ctr">
          <a:solidFill>
            <a:schemeClr val="accent4">
              <a:hueOff val="-4135930"/>
              <a:satOff val="23223"/>
              <a:lumOff val="-1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7368" tIns="24765" rIns="24765" bIns="24765" numCol="1" spcCol="1270" anchor="ctr" anchorCtr="0">
          <a:noAutofit/>
        </a:bodyPr>
        <a:lstStyle/>
        <a:p>
          <a:pPr marL="285750" lvl="1" indent="-285750" algn="just" defTabSz="1733550">
            <a:lnSpc>
              <a:spcPct val="90000"/>
            </a:lnSpc>
            <a:spcBef>
              <a:spcPct val="0"/>
            </a:spcBef>
            <a:spcAft>
              <a:spcPct val="15000"/>
            </a:spcAft>
            <a:buChar char="••"/>
          </a:pPr>
          <a:r>
            <a:rPr lang="en-US" sz="3900" kern="1200" smtClean="0">
              <a:latin typeface="Times New Roman" pitchFamily="18" charset="0"/>
              <a:cs typeface="Times New Roman" pitchFamily="18" charset="0"/>
            </a:rPr>
            <a:t>Sai lầm trong xây dựng quân đội và phòng thủ đất nước.</a:t>
          </a:r>
          <a:endParaRPr lang="en-US" sz="3900" kern="1200">
            <a:latin typeface="Times New Roman" pitchFamily="18" charset="0"/>
            <a:cs typeface="Times New Roman" pitchFamily="18" charset="0"/>
          </a:endParaRPr>
        </a:p>
      </dsp:txBody>
      <dsp:txXfrm rot="-5400000">
        <a:off x="1285512" y="1705560"/>
        <a:ext cx="10848217" cy="1077147"/>
      </dsp:txXfrm>
    </dsp:sp>
    <dsp:sp modelId="{72F8049C-7588-48FE-B3B7-28977E891FF6}">
      <dsp:nvSpPr>
        <dsp:cNvPr id="0" name=""/>
        <dsp:cNvSpPr/>
      </dsp:nvSpPr>
      <dsp:spPr>
        <a:xfrm rot="5400000">
          <a:off x="-275466" y="3567476"/>
          <a:ext cx="1836445" cy="1285511"/>
        </a:xfrm>
        <a:prstGeom prst="chevron">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smtClean="0">
              <a:solidFill>
                <a:schemeClr val="tx1"/>
              </a:solidFill>
              <a:latin typeface="Calibri" pitchFamily="34" charset="0"/>
              <a:cs typeface="Calibri" pitchFamily="34" charset="0"/>
            </a:rPr>
            <a:t>3</a:t>
          </a:r>
          <a:endParaRPr lang="en-US" sz="2800" kern="1200" dirty="0" smtClean="0">
            <a:solidFill>
              <a:schemeClr val="tx1"/>
            </a:solidFill>
            <a:latin typeface="Calibri" pitchFamily="34" charset="0"/>
            <a:cs typeface="Calibri" pitchFamily="34" charset="0"/>
          </a:endParaRPr>
        </a:p>
      </dsp:txBody>
      <dsp:txXfrm rot="-5400000">
        <a:off x="2" y="3934765"/>
        <a:ext cx="1285511" cy="550934"/>
      </dsp:txXfrm>
    </dsp:sp>
    <dsp:sp modelId="{ABB1518E-339C-40CA-AB67-C54544343AD4}">
      <dsp:nvSpPr>
        <dsp:cNvPr id="0" name=""/>
        <dsp:cNvSpPr/>
      </dsp:nvSpPr>
      <dsp:spPr>
        <a:xfrm rot="5400000">
          <a:off x="6141911" y="-1564389"/>
          <a:ext cx="1193689" cy="10906488"/>
        </a:xfrm>
        <a:prstGeom prst="round2SameRect">
          <a:avLst/>
        </a:prstGeom>
        <a:solidFill>
          <a:schemeClr val="lt1">
            <a:alpha val="90000"/>
            <a:hueOff val="0"/>
            <a:satOff val="0"/>
            <a:lumOff val="0"/>
            <a:alphaOff val="0"/>
          </a:schemeClr>
        </a:solidFill>
        <a:ln w="15875" cap="flat" cmpd="sng" algn="ctr">
          <a:solidFill>
            <a:schemeClr val="accent4">
              <a:hueOff val="-8271860"/>
              <a:satOff val="46445"/>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7368" tIns="24765" rIns="24765" bIns="24765" numCol="1" spcCol="1270" anchor="ctr" anchorCtr="0">
          <a:noAutofit/>
        </a:bodyPr>
        <a:lstStyle/>
        <a:p>
          <a:pPr marL="285750" lvl="1" indent="-285750" algn="l" defTabSz="1733550">
            <a:lnSpc>
              <a:spcPct val="90000"/>
            </a:lnSpc>
            <a:spcBef>
              <a:spcPct val="0"/>
            </a:spcBef>
            <a:spcAft>
              <a:spcPct val="15000"/>
            </a:spcAft>
            <a:buChar char="••"/>
          </a:pPr>
          <a:r>
            <a:rPr lang="en-US" sz="3900" kern="1200" smtClean="0">
              <a:latin typeface="Times New Roman" pitchFamily="18" charset="0"/>
              <a:cs typeface="Times New Roman" pitchFamily="18" charset="0"/>
            </a:rPr>
            <a:t>Thời gian cải cách ngắn do phải đối phó quân Minh xâm lược</a:t>
          </a:r>
          <a:endParaRPr lang="en-US" sz="3900" kern="1200">
            <a:latin typeface="Times New Roman" pitchFamily="18" charset="0"/>
            <a:cs typeface="Times New Roman" pitchFamily="18" charset="0"/>
          </a:endParaRPr>
        </a:p>
      </dsp:txBody>
      <dsp:txXfrm rot="-5400000">
        <a:off x="1285512" y="3350281"/>
        <a:ext cx="10848217" cy="107714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418A7-650C-43EB-B279-98E8F013C400}" type="datetimeFigureOut">
              <a:rPr lang="en-US" smtClean="0"/>
              <a:t>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314D5-C3AA-482D-99EA-ABE9EE713967}" type="slidenum">
              <a:rPr lang="en-US" smtClean="0"/>
              <a:t>‹#›</a:t>
            </a:fld>
            <a:endParaRPr lang="en-US"/>
          </a:p>
        </p:txBody>
      </p:sp>
    </p:spTree>
    <p:extLst>
      <p:ext uri="{BB962C8B-B14F-4D97-AF65-F5344CB8AC3E}">
        <p14:creationId xmlns:p14="http://schemas.microsoft.com/office/powerpoint/2010/main" val="657885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Google Shape;1372;gdffe5a3af5_0_1098:notes"/>
          <p:cNvSpPr>
            <a:spLocks noGrp="1" noRot="1" noChangeAspect="1" noTextEdit="1"/>
          </p:cNvSpPr>
          <p:nvPr>
            <p:ph type="sldImg" idx="2"/>
          </p:nvPr>
        </p:nvSpPr>
        <p:spPr>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2467" name="Google Shape;1373;gdffe5a3af5_0_1098:note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32E7039-2F8E-4979-90D9-650D9C0CCDE6}"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2E7039-2F8E-4979-90D9-650D9C0CCDE6}"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2E7039-2F8E-4979-90D9-650D9C0CCDE6}"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2" name="Slide Number"/>
          <p:cNvSpPr txBox="1">
            <a:spLocks noGrp="1"/>
          </p:cNvSpPr>
          <p:nvPr>
            <p:ph type="sldNum" sz="quarter" idx="10"/>
          </p:nvPr>
        </p:nvSpPr>
        <p:spPr/>
        <p:txBody>
          <a:bodyPr/>
          <a:lstStyle>
            <a:lvl1pPr>
              <a:defRPr sz="14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fld id="{86D9B16D-DCCE-428E-9346-CDC38907FA66}" type="slidenum">
              <a:rPr lang="en-US"/>
              <a:pPr/>
              <a:t>‹#›</a:t>
            </a:fld>
            <a:endParaRPr lang="en-US"/>
          </a:p>
        </p:txBody>
      </p:sp>
    </p:spTree>
    <p:extLst>
      <p:ext uri="{BB962C8B-B14F-4D97-AF65-F5344CB8AC3E}">
        <p14:creationId xmlns:p14="http://schemas.microsoft.com/office/powerpoint/2010/main" val="314908619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4" name="Google Shape;107;p4"/>
          <p:cNvSpPr>
            <a:spLocks noChangeArrowheads="1"/>
          </p:cNvSpPr>
          <p:nvPr/>
        </p:nvSpPr>
        <p:spPr bwMode="auto">
          <a:xfrm>
            <a:off x="-63500" y="6129338"/>
            <a:ext cx="12395200" cy="855662"/>
          </a:xfrm>
          <a:prstGeom prst="rect">
            <a:avLst/>
          </a:prstGeom>
          <a:solidFill>
            <a:schemeClr val="tx2"/>
          </a:solidFill>
          <a:ln>
            <a:noFill/>
          </a:ln>
        </p:spPr>
        <p:txBody>
          <a:bodyPr lIns="91425" tIns="91425" rIns="91425" bIns="91425"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defRPr/>
            </a:pPr>
            <a:endParaRPr lang="en-US" altLang="en-US"/>
          </a:p>
        </p:txBody>
      </p:sp>
      <p:sp>
        <p:nvSpPr>
          <p:cNvPr id="105" name="Google Shape;105;p4"/>
          <p:cNvSpPr txBox="1">
            <a:spLocks noGrp="1"/>
          </p:cNvSpPr>
          <p:nvPr>
            <p:ph type="title"/>
          </p:nvPr>
        </p:nvSpPr>
        <p:spPr>
          <a:xfrm>
            <a:off x="960000" y="720000"/>
            <a:ext cx="10272000" cy="763600"/>
          </a:xfrm>
          <a:prstGeom prst="rect">
            <a:avLst/>
          </a:prstGeom>
        </p:spPr>
        <p:txBody>
          <a:bodyPr spcFirstLastPara="1" lIns="91425" tIns="91425" rIns="91425" b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lIns="91425" tIns="91425" rIns="91425" bIns="91425">
            <a:noAutofit/>
          </a:bodyPr>
          <a:lstStyle>
            <a:lvl1pPr marL="457200" lvl="0" indent="-317500">
              <a:spcBef>
                <a:spcPts val="0"/>
              </a:spcBef>
              <a:spcAft>
                <a:spcPts val="0"/>
              </a:spcAft>
              <a:buSzPts val="14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Tree>
    <p:extLst>
      <p:ext uri="{BB962C8B-B14F-4D97-AF65-F5344CB8AC3E}">
        <p14:creationId xmlns:p14="http://schemas.microsoft.com/office/powerpoint/2010/main" val="1840870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32E7039-2F8E-4979-90D9-650D9C0CCDE6}"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2E7039-2F8E-4979-90D9-650D9C0CCDE6}" type="datetimeFigureOut">
              <a:rPr lang="en-US" smtClean="0"/>
              <a:t>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32E7039-2F8E-4979-90D9-650D9C0CCDE6}" type="datetimeFigureOut">
              <a:rPr lang="en-US" smtClean="0"/>
              <a:t>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7843F-B8DE-4BD9-AF11-9E26AFDB6F48}"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2E7039-2F8E-4979-90D9-650D9C0CCDE6}" type="datetimeFigureOut">
              <a:rPr lang="en-US" smtClean="0"/>
              <a:t>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27843F-B8DE-4BD9-AF11-9E26AFDB6F48}"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32E7039-2F8E-4979-90D9-650D9C0CCDE6}" type="datetimeFigureOut">
              <a:rPr lang="en-US" smtClean="0"/>
              <a:t>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E7039-2F8E-4979-90D9-650D9C0CCDE6}" type="datetimeFigureOut">
              <a:rPr lang="en-US" smtClean="0"/>
              <a:t>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2E7039-2F8E-4979-90D9-650D9C0CCDE6}" type="datetimeFigureOut">
              <a:rPr lang="en-US" smtClean="0"/>
              <a:t>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7843F-B8DE-4BD9-AF11-9E26AFDB6F4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2E7039-2F8E-4979-90D9-650D9C0CCDE6}" type="datetimeFigureOut">
              <a:rPr lang="en-US" smtClean="0"/>
              <a:t>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7843F-B8DE-4BD9-AF11-9E26AFDB6F48}" type="slidenum">
              <a:rPr lang="en-US" smtClean="0"/>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32E7039-2F8E-4979-90D9-650D9C0CCDE6}" type="datetimeFigureOut">
              <a:rPr lang="en-US" smtClean="0"/>
              <a:t>21/8/2023</a:t>
            </a:fld>
            <a:endParaRPr lang="en-US"/>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A27843F-B8DE-4BD9-AF11-9E26AFDB6F4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slide" Target="slide11.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1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0.sv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5" Type="http://schemas.openxmlformats.org/officeDocument/2006/relationships/image" Target="../media/image8.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171" y="2414580"/>
            <a:ext cx="8683348" cy="1143000"/>
          </a:xfrm>
        </p:spPr>
        <p:txBody>
          <a:bodyPr/>
          <a:lstStyle/>
          <a:p>
            <a:pPr marL="0" indent="0" algn="ctr">
              <a:buNone/>
            </a:pPr>
            <a:r>
              <a:rPr lang="en-US" sz="6600" smtClean="0">
                <a:solidFill>
                  <a:srgbClr val="FF0000"/>
                </a:solidFill>
                <a:latin typeface="Times New Roman" pitchFamily="18" charset="0"/>
                <a:cs typeface="Times New Roman" pitchFamily="18" charset="0"/>
              </a:rPr>
              <a:t>KHỞI ĐỘNG</a:t>
            </a:r>
            <a:endParaRPr lang="en-US" sz="66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31284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0"/>
            <a:ext cx="51816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131118" y="1596320"/>
            <a:ext cx="1197735" cy="2616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100" smtClean="0">
                <a:latin typeface="Times New Roman" pitchFamily="18" charset="0"/>
                <a:cs typeface="Times New Roman" pitchFamily="18" charset="0"/>
              </a:rPr>
              <a:t>THĂNG LONG</a:t>
            </a:r>
            <a:endParaRPr lang="en-US" sz="1100">
              <a:latin typeface="Times New Roman" pitchFamily="18" charset="0"/>
              <a:cs typeface="Times New Roman" pitchFamily="18" charset="0"/>
            </a:endParaRPr>
          </a:p>
        </p:txBody>
      </p:sp>
      <p:sp>
        <p:nvSpPr>
          <p:cNvPr id="7" name="Notched Right Arrow 6"/>
          <p:cNvSpPr/>
          <p:nvPr/>
        </p:nvSpPr>
        <p:spPr>
          <a:xfrm rot="8750907">
            <a:off x="10573555" y="89493"/>
            <a:ext cx="643944" cy="282675"/>
          </a:xfrm>
          <a:prstGeom prst="notch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Notched Right Arrow 7"/>
          <p:cNvSpPr/>
          <p:nvPr/>
        </p:nvSpPr>
        <p:spPr>
          <a:xfrm rot="8750907">
            <a:off x="10006880" y="684922"/>
            <a:ext cx="643944" cy="282675"/>
          </a:xfrm>
          <a:prstGeom prst="notch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Notched Right Arrow 8"/>
          <p:cNvSpPr/>
          <p:nvPr/>
        </p:nvSpPr>
        <p:spPr>
          <a:xfrm rot="8750907">
            <a:off x="9478420" y="1280351"/>
            <a:ext cx="643944" cy="282675"/>
          </a:xfrm>
          <a:prstGeom prst="notch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Notched Right Arrow 9"/>
          <p:cNvSpPr/>
          <p:nvPr/>
        </p:nvSpPr>
        <p:spPr>
          <a:xfrm rot="14177691">
            <a:off x="9203621" y="3139639"/>
            <a:ext cx="643944" cy="282675"/>
          </a:xfrm>
          <a:prstGeom prst="notch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Notched Right Arrow 10"/>
          <p:cNvSpPr/>
          <p:nvPr/>
        </p:nvSpPr>
        <p:spPr>
          <a:xfrm rot="14572298">
            <a:off x="9661085" y="3834760"/>
            <a:ext cx="643944" cy="282675"/>
          </a:xfrm>
          <a:prstGeom prst="notch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Notched Right Arrow 11"/>
          <p:cNvSpPr/>
          <p:nvPr/>
        </p:nvSpPr>
        <p:spPr>
          <a:xfrm rot="13873545">
            <a:off x="10539586" y="4853385"/>
            <a:ext cx="643944" cy="282675"/>
          </a:xfrm>
          <a:prstGeom prst="notch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Notched Right Arrow 12"/>
          <p:cNvSpPr/>
          <p:nvPr/>
        </p:nvSpPr>
        <p:spPr>
          <a:xfrm rot="13873545">
            <a:off x="11405958" y="5925332"/>
            <a:ext cx="643944" cy="282675"/>
          </a:xfrm>
          <a:prstGeom prst="notch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Notched Right Arrow 13"/>
          <p:cNvSpPr/>
          <p:nvPr/>
        </p:nvSpPr>
        <p:spPr>
          <a:xfrm rot="16583226">
            <a:off x="9007848" y="2233640"/>
            <a:ext cx="616836" cy="411986"/>
          </a:xfrm>
          <a:prstGeom prst="notch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p:cNvSpPr/>
          <p:nvPr/>
        </p:nvSpPr>
        <p:spPr>
          <a:xfrm>
            <a:off x="100083" y="1116097"/>
            <a:ext cx="6696501" cy="1384995"/>
          </a:xfrm>
          <a:prstGeom prst="rect">
            <a:avLst/>
          </a:prstGeom>
        </p:spPr>
        <p:txBody>
          <a:bodyPr wrap="square">
            <a:spAutoFit/>
          </a:bodyPr>
          <a:lstStyle/>
          <a:p>
            <a:r>
              <a:rPr lang="en-US" sz="2800"/>
              <a:t>b, Chính trị: </a:t>
            </a:r>
          </a:p>
          <a:p>
            <a:pPr algn="just"/>
            <a:r>
              <a:rPr lang="en-US" sz="2800"/>
              <a:t>- Nhà Trần suy yếu: vua, quí tộc, quan lại sa vào ăn chơi hưởng lạc</a:t>
            </a:r>
          </a:p>
        </p:txBody>
      </p:sp>
      <p:sp>
        <p:nvSpPr>
          <p:cNvPr id="16" name="Rectangle 15"/>
          <p:cNvSpPr/>
          <p:nvPr/>
        </p:nvSpPr>
        <p:spPr>
          <a:xfrm>
            <a:off x="0" y="3105835"/>
            <a:ext cx="6796584" cy="1384995"/>
          </a:xfrm>
          <a:prstGeom prst="rect">
            <a:avLst/>
          </a:prstGeom>
        </p:spPr>
        <p:txBody>
          <a:bodyPr wrap="square">
            <a:spAutoFit/>
          </a:bodyPr>
          <a:lstStyle/>
          <a:p>
            <a:pPr algn="just"/>
            <a:r>
              <a:rPr lang="en-US" sz="2800"/>
              <a:t>- Không có khả năng bảo vệ sự an toàn của đất nước (chiến tranh với Chăm-pa, nhà Minh gây sức ép).</a:t>
            </a:r>
          </a:p>
        </p:txBody>
      </p:sp>
    </p:spTree>
    <p:extLst>
      <p:ext uri="{BB962C8B-B14F-4D97-AF65-F5344CB8AC3E}">
        <p14:creationId xmlns:p14="http://schemas.microsoft.com/office/powerpoint/2010/main" val="3489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ircle(in)">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4127500" y="1"/>
            <a:ext cx="3445277" cy="3065172"/>
            <a:chOff x="5502442" y="385011"/>
            <a:chExt cx="6481011" cy="4668252"/>
          </a:xfrm>
        </p:grpSpPr>
        <p:sp>
          <p:nvSpPr>
            <p:cNvPr id="5" name="Rounded Rectangle 4">
              <a:extLst>
                <a:ext uri="{FF2B5EF4-FFF2-40B4-BE49-F238E27FC236}">
                  <a16:creationId xmlns="" xmlns:a16="http://schemas.microsoft.com/office/drawing/2014/main" id="{F2702316-6ACF-9C46-BE6E-B7EDBF309401}"/>
                </a:ext>
              </a:extLst>
            </p:cNvPr>
            <p:cNvSpPr/>
            <p:nvPr/>
          </p:nvSpPr>
          <p:spPr>
            <a:xfrm>
              <a:off x="5502442" y="385011"/>
              <a:ext cx="6481011" cy="4668252"/>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x-none" sz="1200">
                <a:latin typeface="Times New Roman" pitchFamily="18" charset="0"/>
                <a:cs typeface="Times New Roman" pitchFamily="18" charset="0"/>
              </a:endParaRPr>
            </a:p>
          </p:txBody>
        </p:sp>
        <p:sp>
          <p:nvSpPr>
            <p:cNvPr id="6" name="Rectangle 5">
              <a:extLst>
                <a:ext uri="{FF2B5EF4-FFF2-40B4-BE49-F238E27FC236}">
                  <a16:creationId xmlns="" xmlns:a16="http://schemas.microsoft.com/office/drawing/2014/main" id="{C6AC98A5-87E8-6745-9927-AAB856015273}"/>
                </a:ext>
              </a:extLst>
            </p:cNvPr>
            <p:cNvSpPr/>
            <p:nvPr/>
          </p:nvSpPr>
          <p:spPr>
            <a:xfrm>
              <a:off x="5631597" y="617894"/>
              <a:ext cx="6190943" cy="3937443"/>
            </a:xfrm>
            <a:prstGeom prst="rect">
              <a:avLst/>
            </a:prstGeom>
          </p:spPr>
          <p:txBody>
            <a:bodyPr>
              <a:spAutoFit/>
            </a:bodyPr>
            <a:lstStyle/>
            <a:p>
              <a:pPr algn="just" defTabSz="914378">
                <a:buClr>
                  <a:srgbClr val="000000"/>
                </a:buClr>
                <a:defRPr/>
              </a:pPr>
              <a:r>
                <a:rPr lang="en-US" altLang="x-none" i="1" kern="0" dirty="0">
                  <a:solidFill>
                    <a:srgbClr val="000000"/>
                  </a:solidFill>
                  <a:latin typeface="Times New Roman" pitchFamily="18" charset="0"/>
                  <a:cs typeface="Times New Roman" pitchFamily="18" charset="0"/>
                  <a:sym typeface="Arial"/>
                </a:rPr>
                <a:t>“ </a:t>
              </a:r>
              <a:r>
                <a:rPr lang="vi-VN" altLang="x-none" i="1" kern="0" dirty="0">
                  <a:solidFill>
                    <a:srgbClr val="000000"/>
                  </a:solidFill>
                  <a:latin typeface="Times New Roman" pitchFamily="18" charset="0"/>
                  <a:cs typeface="Times New Roman" pitchFamily="18" charset="0"/>
                  <a:sym typeface="Arial"/>
                </a:rPr>
                <a:t>Vua buông tuồng ăn chơi vô độ ... </a:t>
              </a:r>
              <a:r>
                <a:rPr lang="en-US" altLang="x-none" i="1" kern="0" dirty="0">
                  <a:solidFill>
                    <a:srgbClr val="000000"/>
                  </a:solidFill>
                  <a:latin typeface="Times New Roman" pitchFamily="18" charset="0"/>
                  <a:cs typeface="Times New Roman" pitchFamily="18" charset="0"/>
                  <a:sym typeface="Arial"/>
                </a:rPr>
                <a:t>n</a:t>
              </a:r>
              <a:r>
                <a:rPr lang="vi-VN" altLang="x-none" i="1" kern="0" dirty="0">
                  <a:solidFill>
                    <a:srgbClr val="000000"/>
                  </a:solidFill>
                  <a:latin typeface="Times New Roman" pitchFamily="18" charset="0"/>
                  <a:cs typeface="Times New Roman" pitchFamily="18" charset="0"/>
                  <a:sym typeface="Arial"/>
                </a:rPr>
                <a:t>ghiện rượu mê đàn hát</a:t>
              </a:r>
              <a:r>
                <a:rPr lang="en-US" altLang="x-none" i="1" kern="0" dirty="0">
                  <a:solidFill>
                    <a:srgbClr val="000000"/>
                  </a:solidFill>
                  <a:latin typeface="Times New Roman" pitchFamily="18" charset="0"/>
                  <a:cs typeface="Times New Roman" pitchFamily="18" charset="0"/>
                  <a:sym typeface="Arial"/>
                </a:rPr>
                <a:t>,</a:t>
              </a:r>
              <a:r>
                <a:rPr lang="vi-VN" altLang="x-none" i="1" kern="0" dirty="0">
                  <a:solidFill>
                    <a:srgbClr val="000000"/>
                  </a:solidFill>
                  <a:latin typeface="Times New Roman" pitchFamily="18" charset="0"/>
                  <a:cs typeface="Times New Roman" pitchFamily="18" charset="0"/>
                  <a:sym typeface="Arial"/>
                </a:rPr>
                <a:t> </a:t>
              </a:r>
              <a:r>
                <a:rPr lang="en-US" altLang="x-none" i="1" kern="0" dirty="0">
                  <a:solidFill>
                    <a:srgbClr val="000000"/>
                  </a:solidFill>
                  <a:latin typeface="Times New Roman" pitchFamily="18" charset="0"/>
                  <a:cs typeface="Times New Roman" pitchFamily="18" charset="0"/>
                  <a:sym typeface="Arial"/>
                </a:rPr>
                <a:t>x</a:t>
              </a:r>
              <a:r>
                <a:rPr lang="vi-VN" altLang="x-none" i="1" kern="0" dirty="0">
                  <a:solidFill>
                    <a:srgbClr val="000000"/>
                  </a:solidFill>
                  <a:latin typeface="Times New Roman" pitchFamily="18" charset="0"/>
                  <a:cs typeface="Times New Roman" pitchFamily="18" charset="0"/>
                  <a:sym typeface="Arial"/>
                </a:rPr>
                <a:t>a </a:t>
              </a:r>
              <a:r>
                <a:rPr lang="en-US" altLang="x-none" i="1" kern="0" dirty="0">
                  <a:solidFill>
                    <a:srgbClr val="000000"/>
                  </a:solidFill>
                  <a:latin typeface="Times New Roman" pitchFamily="18" charset="0"/>
                  <a:cs typeface="Times New Roman" pitchFamily="18" charset="0"/>
                  <a:sym typeface="Arial"/>
                </a:rPr>
                <a:t>x</a:t>
              </a:r>
              <a:r>
                <a:rPr lang="vi-VN" altLang="x-none" i="1" kern="0" dirty="0">
                  <a:solidFill>
                    <a:srgbClr val="000000"/>
                  </a:solidFill>
                  <a:latin typeface="Times New Roman" pitchFamily="18" charset="0"/>
                  <a:cs typeface="Times New Roman" pitchFamily="18" charset="0"/>
                  <a:sym typeface="Arial"/>
                </a:rPr>
                <a:t>ỉ làm cung điện nguy nga...., lãng phí tiền của, hoang dâm chơi bời: </a:t>
              </a:r>
              <a:r>
                <a:rPr lang="en-US" altLang="x-none" i="1" kern="0" dirty="0">
                  <a:solidFill>
                    <a:srgbClr val="000000"/>
                  </a:solidFill>
                  <a:latin typeface="Times New Roman" pitchFamily="18" charset="0"/>
                  <a:cs typeface="Times New Roman" pitchFamily="18" charset="0"/>
                  <a:sym typeface="Arial"/>
                </a:rPr>
                <a:t> m</a:t>
              </a:r>
              <a:r>
                <a:rPr lang="vi-VN" altLang="x-none" i="1" kern="0" dirty="0">
                  <a:solidFill>
                    <a:srgbClr val="000000"/>
                  </a:solidFill>
                  <a:latin typeface="Times New Roman" pitchFamily="18" charset="0"/>
                  <a:cs typeface="Times New Roman" pitchFamily="18" charset="0"/>
                  <a:sym typeface="Arial"/>
                </a:rPr>
                <a:t>ón gì Dụ Tông cũng mắc! Cơ nghiệp nhà Trần</a:t>
              </a:r>
              <a:r>
                <a:rPr lang="en-US" altLang="x-none" i="1" kern="0" dirty="0">
                  <a:solidFill>
                    <a:srgbClr val="000000"/>
                  </a:solidFill>
                  <a:latin typeface="Times New Roman" pitchFamily="18" charset="0"/>
                  <a:cs typeface="Times New Roman" pitchFamily="18" charset="0"/>
                  <a:sym typeface="Arial"/>
                </a:rPr>
                <a:t> </a:t>
              </a:r>
              <a:r>
                <a:rPr lang="vi-VN" altLang="x-none" i="1" kern="0" dirty="0">
                  <a:solidFill>
                    <a:srgbClr val="000000"/>
                  </a:solidFill>
                  <a:latin typeface="Times New Roman" pitchFamily="18" charset="0"/>
                  <a:cs typeface="Times New Roman" pitchFamily="18" charset="0"/>
                  <a:sym typeface="Arial"/>
                </a:rPr>
                <a:t>sao khỏi suy được?</a:t>
              </a:r>
              <a:r>
                <a:rPr lang="en-US" altLang="x-none" i="1" kern="0" dirty="0">
                  <a:solidFill>
                    <a:srgbClr val="000000"/>
                  </a:solidFill>
                  <a:latin typeface="Times New Roman" pitchFamily="18" charset="0"/>
                  <a:cs typeface="Times New Roman" pitchFamily="18" charset="0"/>
                  <a:sym typeface="Arial"/>
                </a:rPr>
                <a:t> ”</a:t>
              </a:r>
              <a:endParaRPr lang="vi-VN" altLang="x-none" i="1" kern="0" dirty="0">
                <a:solidFill>
                  <a:srgbClr val="000000"/>
                </a:solidFill>
                <a:latin typeface="Times New Roman" pitchFamily="18" charset="0"/>
                <a:cs typeface="Times New Roman" pitchFamily="18" charset="0"/>
                <a:sym typeface="Arial"/>
              </a:endParaRPr>
            </a:p>
            <a:p>
              <a:pPr algn="just" defTabSz="914378">
                <a:buClr>
                  <a:srgbClr val="000000"/>
                </a:buClr>
                <a:defRPr/>
              </a:pPr>
              <a:r>
                <a:rPr lang="vi-VN" altLang="x-none" kern="0" smtClean="0">
                  <a:solidFill>
                    <a:srgbClr val="000000"/>
                  </a:solidFill>
                  <a:latin typeface="Times New Roman" pitchFamily="18" charset="0"/>
                  <a:cs typeface="Times New Roman" pitchFamily="18" charset="0"/>
                  <a:sym typeface="Arial"/>
                </a:rPr>
                <a:t>( </a:t>
              </a:r>
              <a:r>
                <a:rPr lang="vi-VN" altLang="x-none" kern="0" dirty="0">
                  <a:solidFill>
                    <a:srgbClr val="000000"/>
                  </a:solidFill>
                  <a:latin typeface="Times New Roman" pitchFamily="18" charset="0"/>
                  <a:cs typeface="Times New Roman" pitchFamily="18" charset="0"/>
                  <a:sym typeface="Arial"/>
                </a:rPr>
                <a:t>Khâm định Việt sử thông giám </a:t>
              </a:r>
              <a:r>
                <a:rPr lang="vi-VN" altLang="x-none" kern="0">
                  <a:solidFill>
                    <a:srgbClr val="000000"/>
                  </a:solidFill>
                  <a:latin typeface="Times New Roman" pitchFamily="18" charset="0"/>
                  <a:cs typeface="Times New Roman" pitchFamily="18" charset="0"/>
                  <a:sym typeface="Arial"/>
                </a:rPr>
                <a:t>cương </a:t>
              </a:r>
              <a:r>
                <a:rPr lang="vi-VN" altLang="x-none" kern="0" smtClean="0">
                  <a:solidFill>
                    <a:srgbClr val="000000"/>
                  </a:solidFill>
                  <a:latin typeface="Times New Roman" pitchFamily="18" charset="0"/>
                  <a:cs typeface="Times New Roman" pitchFamily="18" charset="0"/>
                  <a:sym typeface="Arial"/>
                </a:rPr>
                <a:t>mục) </a:t>
              </a:r>
              <a:endParaRPr lang="vi-VN" altLang="x-none" kern="0" dirty="0">
                <a:solidFill>
                  <a:srgbClr val="000000"/>
                </a:solidFill>
                <a:latin typeface="Times New Roman" pitchFamily="18" charset="0"/>
                <a:cs typeface="Times New Roman" pitchFamily="18" charset="0"/>
                <a:sym typeface="Arial"/>
              </a:endParaRPr>
            </a:p>
          </p:txBody>
        </p:sp>
      </p:grpSp>
      <p:pic>
        <p:nvPicPr>
          <p:cNvPr id="7" name="Picture 2" descr="Vị vua khiến xã tắc nghiêng ngả vì mê uống rượu, đánh bạc | Tin tức mới  nhất 24h - Đọc Báo Lao Động online - Laodong.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3998913" cy="619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0" y="6096165"/>
            <a:ext cx="3998913"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r>
              <a:rPr lang="en-US" altLang="en-US" sz="1800">
                <a:solidFill>
                  <a:schemeClr val="tx2"/>
                </a:solidFill>
                <a:cs typeface="Times New Roman" pitchFamily="18" charset="0"/>
              </a:rPr>
              <a:t>Tranh minh hoạ vua Trần Dụ Tông ăn chơi</a:t>
            </a:r>
          </a:p>
        </p:txBody>
      </p:sp>
      <p:pic>
        <p:nvPicPr>
          <p:cNvPr id="9" name="Picture 43" descr="merShowNewsImage"/>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7696200" y="152912"/>
            <a:ext cx="4495800" cy="6528082"/>
          </a:xfrm>
          <a:prstGeom prst="rect">
            <a:avLst/>
          </a:prstGeom>
          <a:solidFill>
            <a:srgbClr val="FFFFFF"/>
          </a:solidFill>
          <a:ln w="9525">
            <a:solidFill>
              <a:srgbClr val="FF0000"/>
            </a:solidFill>
            <a:miter lim="800000"/>
            <a:headEnd/>
            <a:tailEnd/>
          </a:ln>
        </p:spPr>
      </p:pic>
      <p:sp>
        <p:nvSpPr>
          <p:cNvPr id="11" name="Rectangle 10"/>
          <p:cNvSpPr/>
          <p:nvPr/>
        </p:nvSpPr>
        <p:spPr>
          <a:xfrm>
            <a:off x="4042947" y="3567499"/>
            <a:ext cx="3597499"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b="1">
                <a:solidFill>
                  <a:schemeClr val="tx2"/>
                </a:solidFill>
                <a:latin typeface="Times New Roman" pitchFamily="18" charset="0"/>
              </a:rPr>
              <a:t>Chu Văn An (1292-1370) ,Được</a:t>
            </a:r>
          </a:p>
          <a:p>
            <a:pPr algn="just"/>
            <a:r>
              <a:rPr lang="en-US" sz="2000" b="1">
                <a:solidFill>
                  <a:schemeClr val="tx2"/>
                </a:solidFill>
                <a:latin typeface="Times New Roman" pitchFamily="18" charset="0"/>
              </a:rPr>
              <a:t> phong tước Văn Trịnh Công. Ông </a:t>
            </a:r>
            <a:r>
              <a:rPr lang="en-US" sz="2000" b="1" smtClean="0">
                <a:solidFill>
                  <a:schemeClr val="tx2"/>
                </a:solidFill>
                <a:latin typeface="Times New Roman" pitchFamily="18" charset="0"/>
              </a:rPr>
              <a:t>dâng </a:t>
            </a:r>
            <a:r>
              <a:rPr lang="en-US" sz="2000" b="1">
                <a:solidFill>
                  <a:schemeClr val="tx2"/>
                </a:solidFill>
                <a:latin typeface="Times New Roman" pitchFamily="18" charset="0"/>
              </a:rPr>
              <a:t>sớ lên vua đòi chém 7 tên nịnh </a:t>
            </a:r>
            <a:r>
              <a:rPr lang="en-US" sz="2000" b="1" smtClean="0">
                <a:solidFill>
                  <a:schemeClr val="tx2"/>
                </a:solidFill>
                <a:latin typeface="Times New Roman" pitchFamily="18" charset="0"/>
              </a:rPr>
              <a:t>thần </a:t>
            </a:r>
            <a:r>
              <a:rPr lang="en-US" sz="2000" b="1">
                <a:solidFill>
                  <a:schemeClr val="tx2"/>
                </a:solidFill>
                <a:latin typeface="Times New Roman" pitchFamily="18" charset="0"/>
              </a:rPr>
              <a:t>nhưng Dụ Tông không </a:t>
            </a:r>
            <a:r>
              <a:rPr lang="en-US" sz="2000" b="1" smtClean="0">
                <a:solidFill>
                  <a:schemeClr val="tx2"/>
                </a:solidFill>
                <a:latin typeface="Times New Roman" pitchFamily="18" charset="0"/>
              </a:rPr>
              <a:t>nghe. Ông </a:t>
            </a:r>
            <a:r>
              <a:rPr lang="en-US" sz="2000" b="1">
                <a:solidFill>
                  <a:schemeClr val="tx2"/>
                </a:solidFill>
                <a:latin typeface="Times New Roman" pitchFamily="18" charset="0"/>
              </a:rPr>
              <a:t>đã xin “treo mũ” từ quan. </a:t>
            </a:r>
            <a:endParaRPr lang="en-US" sz="2000">
              <a:solidFill>
                <a:schemeClr val="tx2"/>
              </a:solidFill>
            </a:endParaRPr>
          </a:p>
        </p:txBody>
      </p:sp>
      <p:sp>
        <p:nvSpPr>
          <p:cNvPr id="12" name="Rounded Rectangle 11"/>
          <p:cNvSpPr/>
          <p:nvPr/>
        </p:nvSpPr>
        <p:spPr>
          <a:xfrm>
            <a:off x="7696200" y="6194738"/>
            <a:ext cx="4495800" cy="486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a:solidFill>
                  <a:schemeClr val="tx2"/>
                </a:solidFill>
                <a:latin typeface="Times New Roman" pitchFamily="18" charset="0"/>
              </a:rPr>
              <a:t>Chu Văn An (1292-1370) </a:t>
            </a:r>
            <a:endParaRPr lang="en-US">
              <a:solidFill>
                <a:schemeClr val="tx2"/>
              </a:solidFill>
            </a:endParaRPr>
          </a:p>
        </p:txBody>
      </p:sp>
    </p:spTree>
    <p:extLst>
      <p:ext uri="{BB962C8B-B14F-4D97-AF65-F5344CB8AC3E}">
        <p14:creationId xmlns:p14="http://schemas.microsoft.com/office/powerpoint/2010/main" val="122090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484717" y="6734176"/>
            <a:ext cx="1237191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vi-VN">
              <a:latin typeface=".VnTime" pitchFamily="34" charset="0"/>
              <a:cs typeface="Arial" pitchFamily="34" charset="0"/>
            </a:endParaRPr>
          </a:p>
        </p:txBody>
      </p:sp>
      <p:sp>
        <p:nvSpPr>
          <p:cNvPr id="22532" name="Text Box 4"/>
          <p:cNvSpPr txBox="1">
            <a:spLocks noChangeArrowheads="1"/>
          </p:cNvSpPr>
          <p:nvPr/>
        </p:nvSpPr>
        <p:spPr bwMode="auto">
          <a:xfrm>
            <a:off x="3565366" y="6119165"/>
            <a:ext cx="831215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b="1" smtClean="0">
                <a:latin typeface="Times New Roman" pitchFamily="18" charset="0"/>
                <a:cs typeface="Times New Roman" pitchFamily="18" charset="0"/>
              </a:rPr>
              <a:t>Lược đồ khởi nghĩa nông dân nửa cuối thế kỉ XIV</a:t>
            </a:r>
            <a:endParaRPr lang="en-US" b="1">
              <a:latin typeface="Times New Roman" pitchFamily="18" charset="0"/>
              <a:cs typeface="Times New Roman" pitchFamily="18" charset="0"/>
            </a:endParaRPr>
          </a:p>
        </p:txBody>
      </p:sp>
      <p:grpSp>
        <p:nvGrpSpPr>
          <p:cNvPr id="7" name="Group 6"/>
          <p:cNvGrpSpPr/>
          <p:nvPr/>
        </p:nvGrpSpPr>
        <p:grpSpPr>
          <a:xfrm>
            <a:off x="2891307" y="-28230"/>
            <a:ext cx="9300694" cy="6248400"/>
            <a:chOff x="334434" y="609600"/>
            <a:chExt cx="11857567" cy="5906433"/>
          </a:xfrm>
        </p:grpSpPr>
        <p:pic>
          <p:nvPicPr>
            <p:cNvPr id="22530" name="Picture 2" descr="Luoc do cac cuoc khoi nghia nong dan thoi Tr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4" y="609600"/>
              <a:ext cx="11857567"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AutoShape 5"/>
            <p:cNvSpPr>
              <a:spLocks noChangeArrowheads="1"/>
            </p:cNvSpPr>
            <p:nvPr/>
          </p:nvSpPr>
          <p:spPr bwMode="auto">
            <a:xfrm>
              <a:off x="9628717" y="3573465"/>
              <a:ext cx="2168331" cy="574674"/>
            </a:xfrm>
            <a:prstGeom prst="wedgeRectCallout">
              <a:avLst>
                <a:gd name="adj1" fmla="val -87310"/>
                <a:gd name="adj2" fmla="val -55296"/>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a:r>
                <a:rPr lang="en-US" sz="1600" b="1">
                  <a:solidFill>
                    <a:srgbClr val="FF0000"/>
                  </a:solidFill>
                  <a:latin typeface="Times New Roman" pitchFamily="18" charset="0"/>
                  <a:cs typeface="Times New Roman" pitchFamily="18" charset="0"/>
                </a:rPr>
                <a:t>1344-1360</a:t>
              </a:r>
            </a:p>
            <a:p>
              <a:pPr algn="ctr"/>
              <a:r>
                <a:rPr lang="en-US" sz="1600" b="1" smtClean="0">
                  <a:solidFill>
                    <a:srgbClr val="FF0000"/>
                  </a:solidFill>
                  <a:latin typeface="Times New Roman" pitchFamily="18" charset="0"/>
                  <a:cs typeface="Times New Roman" pitchFamily="18" charset="0"/>
                </a:rPr>
                <a:t>Khởi nghĩa Ngô Bệ</a:t>
              </a:r>
              <a:endParaRPr lang="vi-VN" sz="1600" b="1">
                <a:solidFill>
                  <a:srgbClr val="FF0000"/>
                </a:solidFill>
                <a:latin typeface="Times New Roman" pitchFamily="18" charset="0"/>
                <a:cs typeface="Times New Roman" pitchFamily="18" charset="0"/>
              </a:endParaRPr>
            </a:p>
          </p:txBody>
        </p:sp>
        <p:sp>
          <p:nvSpPr>
            <p:cNvPr id="37894" name="AutoShape 6"/>
            <p:cNvSpPr>
              <a:spLocks noChangeArrowheads="1"/>
            </p:cNvSpPr>
            <p:nvPr/>
          </p:nvSpPr>
          <p:spPr bwMode="auto">
            <a:xfrm>
              <a:off x="8538693" y="4652963"/>
              <a:ext cx="2511380" cy="897831"/>
            </a:xfrm>
            <a:prstGeom prst="wedgeRectCallout">
              <a:avLst>
                <a:gd name="adj1" fmla="val -97398"/>
                <a:gd name="adj2" fmla="val -59565"/>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a:r>
                <a:rPr lang="en-US" sz="1600" b="1">
                  <a:solidFill>
                    <a:srgbClr val="FF0000"/>
                  </a:solidFill>
                  <a:latin typeface="Times New Roman" pitchFamily="18" charset="0"/>
                  <a:cs typeface="Times New Roman" pitchFamily="18" charset="0"/>
                </a:rPr>
                <a:t>1379</a:t>
              </a:r>
            </a:p>
            <a:p>
              <a:pPr algn="ctr"/>
              <a:r>
                <a:rPr lang="en-US" sz="1600" b="1" smtClean="0">
                  <a:solidFill>
                    <a:srgbClr val="FF0000"/>
                  </a:solidFill>
                  <a:latin typeface="Times New Roman" pitchFamily="18" charset="0"/>
                  <a:cs typeface="Times New Roman" pitchFamily="18" charset="0"/>
                </a:rPr>
                <a:t>Khởi nghĩa Nguyễn Thanh, Nguyễn Kỵ</a:t>
              </a:r>
              <a:endParaRPr lang="vi-VN" sz="1600" b="1">
                <a:solidFill>
                  <a:srgbClr val="FF0000"/>
                </a:solidFill>
                <a:latin typeface="Times New Roman" pitchFamily="18" charset="0"/>
                <a:cs typeface="Times New Roman" pitchFamily="18" charset="0"/>
              </a:endParaRPr>
            </a:p>
          </p:txBody>
        </p:sp>
        <p:sp>
          <p:nvSpPr>
            <p:cNvPr id="37895" name="AutoShape 7"/>
            <p:cNvSpPr>
              <a:spLocks noChangeArrowheads="1"/>
            </p:cNvSpPr>
            <p:nvPr/>
          </p:nvSpPr>
          <p:spPr bwMode="auto">
            <a:xfrm>
              <a:off x="953037" y="3505201"/>
              <a:ext cx="2459864" cy="642937"/>
            </a:xfrm>
            <a:prstGeom prst="wedgeRectCallout">
              <a:avLst>
                <a:gd name="adj1" fmla="val 84991"/>
                <a:gd name="adj2" fmla="val -97213"/>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a:r>
                <a:rPr lang="en-US" sz="1600" b="1">
                  <a:solidFill>
                    <a:srgbClr val="FF0000"/>
                  </a:solidFill>
                  <a:latin typeface=".VnTime" pitchFamily="34" charset="0"/>
                  <a:cs typeface="Arial" pitchFamily="34" charset="0"/>
                </a:rPr>
                <a:t>1390</a:t>
              </a:r>
            </a:p>
            <a:p>
              <a:pPr algn="ctr"/>
              <a:r>
                <a:rPr lang="en-US" sz="1600" b="1" smtClean="0">
                  <a:solidFill>
                    <a:srgbClr val="FF0000"/>
                  </a:solidFill>
                  <a:latin typeface="Times New Roman" pitchFamily="18" charset="0"/>
                  <a:cs typeface="Times New Roman" pitchFamily="18" charset="0"/>
                </a:rPr>
                <a:t>Khởi nghĩa Phạm Sư Ôn</a:t>
              </a:r>
              <a:endParaRPr lang="vi-VN" sz="1600" b="1">
                <a:solidFill>
                  <a:srgbClr val="FF0000"/>
                </a:solidFill>
                <a:latin typeface="Times New Roman" pitchFamily="18" charset="0"/>
                <a:cs typeface="Times New Roman" pitchFamily="18" charset="0"/>
              </a:endParaRPr>
            </a:p>
          </p:txBody>
        </p:sp>
        <p:sp>
          <p:nvSpPr>
            <p:cNvPr id="37896" name="AutoShape 8"/>
            <p:cNvSpPr>
              <a:spLocks noChangeArrowheads="1"/>
            </p:cNvSpPr>
            <p:nvPr/>
          </p:nvSpPr>
          <p:spPr bwMode="auto">
            <a:xfrm>
              <a:off x="1545465" y="914400"/>
              <a:ext cx="2691684" cy="838200"/>
            </a:xfrm>
            <a:prstGeom prst="wedgeRectCallout">
              <a:avLst>
                <a:gd name="adj1" fmla="val 63852"/>
                <a:gd name="adj2" fmla="val 185037"/>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a:r>
                <a:rPr lang="en-US" sz="1600" b="1">
                  <a:solidFill>
                    <a:srgbClr val="FF0000"/>
                  </a:solidFill>
                  <a:latin typeface="Times New Roman" pitchFamily="18" charset="0"/>
                  <a:cs typeface="Times New Roman" pitchFamily="18" charset="0"/>
                </a:rPr>
                <a:t>1399-1340</a:t>
              </a:r>
            </a:p>
            <a:p>
              <a:pPr algn="ctr"/>
              <a:r>
                <a:rPr lang="en-US" sz="1600" b="1" smtClean="0">
                  <a:solidFill>
                    <a:srgbClr val="FF0000"/>
                  </a:solidFill>
                  <a:latin typeface="Times New Roman" pitchFamily="18" charset="0"/>
                  <a:cs typeface="Times New Roman" pitchFamily="18" charset="0"/>
                </a:rPr>
                <a:t>Khởi nghĩa Nguyễn Nhữ Cái</a:t>
              </a:r>
              <a:endParaRPr lang="vi-VN" sz="1600" b="1">
                <a:solidFill>
                  <a:srgbClr val="FF0000"/>
                </a:solidFill>
                <a:latin typeface="Times New Roman" pitchFamily="18" charset="0"/>
                <a:cs typeface="Times New Roman" pitchFamily="18" charset="0"/>
              </a:endParaRPr>
            </a:p>
          </p:txBody>
        </p:sp>
        <p:sp>
          <p:nvSpPr>
            <p:cNvPr id="37897" name="Text Box 9"/>
            <p:cNvSpPr txBox="1">
              <a:spLocks noChangeArrowheads="1"/>
            </p:cNvSpPr>
            <p:nvPr/>
          </p:nvSpPr>
          <p:spPr bwMode="auto">
            <a:xfrm>
              <a:off x="5109634" y="5992813"/>
              <a:ext cx="184731" cy="523220"/>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a:spAutoFit/>
            </a:bodyPr>
            <a:lstStyle/>
            <a:p>
              <a:pPr>
                <a:spcBef>
                  <a:spcPct val="50000"/>
                </a:spcBef>
                <a:defRPr/>
              </a:pPr>
              <a:endParaRPr lang="en-US" sz="2800">
                <a:latin typeface=".VnTime" pitchFamily="34" charset="0"/>
                <a:cs typeface="Arial" charset="0"/>
              </a:endParaRPr>
            </a:p>
          </p:txBody>
        </p:sp>
        <p:sp>
          <p:nvSpPr>
            <p:cNvPr id="37898" name="Rectangle 10"/>
            <p:cNvSpPr>
              <a:spLocks noChangeArrowheads="1"/>
            </p:cNvSpPr>
            <p:nvPr/>
          </p:nvSpPr>
          <p:spPr bwMode="auto">
            <a:xfrm>
              <a:off x="1053377" y="5948948"/>
              <a:ext cx="280846" cy="338554"/>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anchor="ctr">
              <a:spAutoFit/>
            </a:bodyPr>
            <a:lstStyle/>
            <a:p>
              <a:pPr algn="ctr">
                <a:spcBef>
                  <a:spcPct val="50000"/>
                </a:spcBef>
                <a:defRPr/>
              </a:pPr>
              <a:r>
                <a:rPr lang="en-US" sz="1600">
                  <a:latin typeface=".VnTime" pitchFamily="34" charset="0"/>
                  <a:cs typeface="Arial" charset="0"/>
                </a:rPr>
                <a:t>v</a:t>
              </a:r>
            </a:p>
          </p:txBody>
        </p:sp>
        <p:pic>
          <p:nvPicPr>
            <p:cNvPr id="327691" name="Picture 11" descr="hinh_39-trang_76"/>
            <p:cNvPicPr>
              <a:picLocks noChangeAspect="1" noChangeArrowheads="1"/>
            </p:cNvPicPr>
            <p:nvPr/>
          </p:nvPicPr>
          <p:blipFill>
            <a:blip r:embed="rId3">
              <a:extLst>
                <a:ext uri="{28A0092B-C50C-407E-A947-70E740481C1C}">
                  <a14:useLocalDpi xmlns:a14="http://schemas.microsoft.com/office/drawing/2010/main" val="0"/>
                </a:ext>
              </a:extLst>
            </a:blip>
            <a:srcRect l="43333" t="19260" r="50000" b="71852"/>
            <a:stretch>
              <a:fillRect/>
            </a:stretch>
          </p:blipFill>
          <p:spPr bwMode="auto">
            <a:xfrm>
              <a:off x="7918451" y="3644900"/>
              <a:ext cx="865716"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1" descr="hinh_39-trang_76"/>
            <p:cNvPicPr>
              <a:picLocks noChangeAspect="1" noChangeArrowheads="1"/>
            </p:cNvPicPr>
            <p:nvPr/>
          </p:nvPicPr>
          <p:blipFill>
            <a:blip r:embed="rId3">
              <a:extLst>
                <a:ext uri="{28A0092B-C50C-407E-A947-70E740481C1C}">
                  <a14:useLocalDpi xmlns:a14="http://schemas.microsoft.com/office/drawing/2010/main" val="0"/>
                </a:ext>
              </a:extLst>
            </a:blip>
            <a:srcRect l="43333" t="19260" r="50000" b="71852"/>
            <a:stretch>
              <a:fillRect/>
            </a:stretch>
          </p:blipFill>
          <p:spPr bwMode="auto">
            <a:xfrm>
              <a:off x="6096000" y="4581525"/>
              <a:ext cx="86571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hinh_39-trang_76"/>
            <p:cNvPicPr>
              <a:picLocks noChangeAspect="1" noChangeArrowheads="1"/>
            </p:cNvPicPr>
            <p:nvPr/>
          </p:nvPicPr>
          <p:blipFill>
            <a:blip r:embed="rId3">
              <a:extLst>
                <a:ext uri="{28A0092B-C50C-407E-A947-70E740481C1C}">
                  <a14:useLocalDpi xmlns:a14="http://schemas.microsoft.com/office/drawing/2010/main" val="0"/>
                </a:ext>
              </a:extLst>
            </a:blip>
            <a:srcRect l="43333" t="19260" r="50000" b="71852"/>
            <a:stretch>
              <a:fillRect/>
            </a:stretch>
          </p:blipFill>
          <p:spPr bwMode="auto">
            <a:xfrm>
              <a:off x="5135034" y="2708275"/>
              <a:ext cx="86571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hinh_39-trang_76"/>
            <p:cNvPicPr>
              <a:picLocks noChangeAspect="1" noChangeArrowheads="1"/>
            </p:cNvPicPr>
            <p:nvPr/>
          </p:nvPicPr>
          <p:blipFill>
            <a:blip r:embed="rId3">
              <a:extLst>
                <a:ext uri="{28A0092B-C50C-407E-A947-70E740481C1C}">
                  <a14:useLocalDpi xmlns:a14="http://schemas.microsoft.com/office/drawing/2010/main" val="0"/>
                </a:ext>
              </a:extLst>
            </a:blip>
            <a:srcRect l="43333" t="19260" r="50000" b="71852"/>
            <a:stretch>
              <a:fillRect/>
            </a:stretch>
          </p:blipFill>
          <p:spPr bwMode="auto">
            <a:xfrm>
              <a:off x="5135034" y="1773238"/>
              <a:ext cx="86571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hinh_39-trang_76"/>
            <p:cNvPicPr>
              <a:picLocks noChangeAspect="1" noChangeArrowheads="1"/>
            </p:cNvPicPr>
            <p:nvPr/>
          </p:nvPicPr>
          <p:blipFill>
            <a:blip r:embed="rId3">
              <a:extLst>
                <a:ext uri="{28A0092B-C50C-407E-A947-70E740481C1C}">
                  <a14:useLocalDpi xmlns:a14="http://schemas.microsoft.com/office/drawing/2010/main" val="0"/>
                </a:ext>
              </a:extLst>
            </a:blip>
            <a:srcRect l="43333" t="19260" r="50000" b="71852"/>
            <a:stretch>
              <a:fillRect/>
            </a:stretch>
          </p:blipFill>
          <p:spPr bwMode="auto">
            <a:xfrm>
              <a:off x="5903385" y="2420939"/>
              <a:ext cx="86571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hinh_39-trang_76"/>
            <p:cNvPicPr>
              <a:picLocks noChangeAspect="1" noChangeArrowheads="1"/>
            </p:cNvPicPr>
            <p:nvPr/>
          </p:nvPicPr>
          <p:blipFill>
            <a:blip r:embed="rId3">
              <a:extLst>
                <a:ext uri="{28A0092B-C50C-407E-A947-70E740481C1C}">
                  <a14:useLocalDpi xmlns:a14="http://schemas.microsoft.com/office/drawing/2010/main" val="0"/>
                </a:ext>
              </a:extLst>
            </a:blip>
            <a:srcRect l="43333" t="19260" r="50000" b="71852"/>
            <a:stretch>
              <a:fillRect/>
            </a:stretch>
          </p:blipFill>
          <p:spPr bwMode="auto">
            <a:xfrm>
              <a:off x="5738285" y="3001964"/>
              <a:ext cx="86571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5" name="Text Box 17"/>
            <p:cNvSpPr txBox="1">
              <a:spLocks noChangeArrowheads="1"/>
            </p:cNvSpPr>
            <p:nvPr/>
          </p:nvSpPr>
          <p:spPr bwMode="auto">
            <a:xfrm>
              <a:off x="5465234" y="2628901"/>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vi-VN">
                <a:latin typeface=".VnTime" pitchFamily="34" charset="0"/>
              </a:endParaRPr>
            </a:p>
          </p:txBody>
        </p:sp>
        <p:sp>
          <p:nvSpPr>
            <p:cNvPr id="22546" name="Rectangle 18"/>
            <p:cNvSpPr>
              <a:spLocks noChangeArrowheads="1"/>
            </p:cNvSpPr>
            <p:nvPr/>
          </p:nvSpPr>
          <p:spPr bwMode="auto">
            <a:xfrm>
              <a:off x="4368800" y="2819400"/>
              <a:ext cx="1016000" cy="304800"/>
            </a:xfrm>
            <a:prstGeom prst="rect">
              <a:avLst/>
            </a:prstGeom>
            <a:solidFill>
              <a:srgbClr val="EEF96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600" smtClean="0"/>
                <a:t>SƠN TÂY</a:t>
              </a:r>
              <a:endParaRPr lang="en-US" sz="1600"/>
            </a:p>
          </p:txBody>
        </p:sp>
      </p:grpSp>
      <p:sp>
        <p:nvSpPr>
          <p:cNvPr id="8" name="Rectangle 7"/>
          <p:cNvSpPr/>
          <p:nvPr/>
        </p:nvSpPr>
        <p:spPr>
          <a:xfrm>
            <a:off x="0" y="3130879"/>
            <a:ext cx="2891307" cy="1815882"/>
          </a:xfrm>
          <a:prstGeom prst="rect">
            <a:avLst/>
          </a:prstGeom>
        </p:spPr>
        <p:txBody>
          <a:bodyPr wrap="square">
            <a:spAutoFit/>
          </a:bodyPr>
          <a:lstStyle/>
          <a:p>
            <a:pPr algn="just"/>
            <a:r>
              <a:rPr lang="en-US" sz="2800" smtClean="0">
                <a:latin typeface="Times New Roman" pitchFamily="18" charset="0"/>
                <a:cs typeface="Times New Roman" pitchFamily="18" charset="0"/>
              </a:rPr>
              <a:t>Yêu </a:t>
            </a:r>
            <a:r>
              <a:rPr lang="en-US" sz="2800">
                <a:latin typeface="Times New Roman" pitchFamily="18" charset="0"/>
                <a:cs typeface="Times New Roman" pitchFamily="18" charset="0"/>
              </a:rPr>
              <a:t>cầu: Giải quyết khủng hoảng, xây dựng, củng cố đất nước.</a:t>
            </a:r>
          </a:p>
        </p:txBody>
      </p:sp>
      <p:sp>
        <p:nvSpPr>
          <p:cNvPr id="9" name="Rectangle 8"/>
          <p:cNvSpPr/>
          <p:nvPr/>
        </p:nvSpPr>
        <p:spPr>
          <a:xfrm>
            <a:off x="28190" y="491739"/>
            <a:ext cx="2863118" cy="1384995"/>
          </a:xfrm>
          <a:prstGeom prst="rect">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800" i="1">
                <a:latin typeface="Times New Roman" pitchFamily="18" charset="0"/>
                <a:cs typeface="Times New Roman" pitchFamily="18" charset="0"/>
              </a:rPr>
              <a:t>Tình hình đó đặt ra cho Đại Việt </a:t>
            </a:r>
            <a:r>
              <a:rPr lang="en-US" sz="2800" i="1" smtClean="0">
                <a:latin typeface="Times New Roman" pitchFamily="18" charset="0"/>
                <a:cs typeface="Times New Roman" pitchFamily="18" charset="0"/>
              </a:rPr>
              <a:t>yêu </a:t>
            </a:r>
            <a:r>
              <a:rPr lang="en-US" sz="2800" i="1">
                <a:latin typeface="Times New Roman" pitchFamily="18" charset="0"/>
                <a:cs typeface="Times New Roman" pitchFamily="18" charset="0"/>
              </a:rPr>
              <a:t>cầu gì?</a:t>
            </a:r>
          </a:p>
        </p:txBody>
      </p:sp>
    </p:spTree>
    <p:extLst>
      <p:ext uri="{BB962C8B-B14F-4D97-AF65-F5344CB8AC3E}">
        <p14:creationId xmlns:p14="http://schemas.microsoft.com/office/powerpoint/2010/main" val="1741276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Ho_Quy_Ly.jpg"/>
          <p:cNvPicPr>
            <a:picLocks noChangeAspect="1"/>
          </p:cNvPicPr>
          <p:nvPr/>
        </p:nvPicPr>
        <p:blipFill>
          <a:blip r:embed="rId2" cstate="print"/>
          <a:stretch>
            <a:fillRect/>
          </a:stretch>
        </p:blipFill>
        <p:spPr>
          <a:xfrm>
            <a:off x="0" y="614149"/>
            <a:ext cx="5654040" cy="5836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Box 8"/>
          <p:cNvSpPr txBox="1">
            <a:spLocks noChangeArrowheads="1"/>
          </p:cNvSpPr>
          <p:nvPr/>
        </p:nvSpPr>
        <p:spPr bwMode="auto">
          <a:xfrm>
            <a:off x="5791201" y="1399773"/>
            <a:ext cx="6254751"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just">
              <a:spcBef>
                <a:spcPct val="50000"/>
              </a:spcBef>
            </a:pPr>
            <a:r>
              <a:rPr lang="en-US" altLang="en-US" sz="2400" smtClean="0">
                <a:solidFill>
                  <a:srgbClr val="0000FF"/>
                </a:solidFill>
                <a:cs typeface="Times New Roman" pitchFamily="18" charset="0"/>
              </a:rPr>
              <a:t>* Ông quê gốc Nghệ An.</a:t>
            </a:r>
          </a:p>
          <a:p>
            <a:pPr algn="just">
              <a:spcBef>
                <a:spcPct val="50000"/>
              </a:spcBef>
            </a:pPr>
            <a:r>
              <a:rPr lang="en-US" altLang="en-US" sz="2400" smtClean="0">
                <a:solidFill>
                  <a:srgbClr val="0000FF"/>
                </a:solidFill>
                <a:cs typeface="Times New Roman" pitchFamily="18" charset="0"/>
              </a:rPr>
              <a:t>* Hồ Quí Ly có quan hệ họ ngoại khăng khít với các vua Trần, bản thân ông là con rể vua Trần Minh Tông. Ông làm quan cho nhà Trần 28 năm.</a:t>
            </a:r>
          </a:p>
          <a:p>
            <a:pPr algn="just">
              <a:spcBef>
                <a:spcPct val="50000"/>
              </a:spcBef>
            </a:pPr>
            <a:r>
              <a:rPr lang="en-US" altLang="en-US" sz="2400" smtClean="0">
                <a:solidFill>
                  <a:srgbClr val="0000FF"/>
                </a:solidFill>
                <a:cs typeface="Times New Roman" pitchFamily="18" charset="0"/>
              </a:rPr>
              <a:t>* Ông </a:t>
            </a:r>
            <a:r>
              <a:rPr lang="en-US" altLang="en-US" sz="2400">
                <a:solidFill>
                  <a:srgbClr val="0000FF"/>
                </a:solidFill>
                <a:cs typeface="Times New Roman" pitchFamily="18" charset="0"/>
              </a:rPr>
              <a:t>là </a:t>
            </a:r>
            <a:r>
              <a:rPr lang="en-US" altLang="en-US" sz="2400" smtClean="0">
                <a:solidFill>
                  <a:srgbClr val="0000FF"/>
                </a:solidFill>
                <a:cs typeface="Times New Roman" pitchFamily="18" charset="0"/>
              </a:rPr>
              <a:t>đai thần giữ chức vụ cao nhất trong triều đình, được </a:t>
            </a:r>
            <a:r>
              <a:rPr lang="en-US" altLang="en-US" sz="2400">
                <a:solidFill>
                  <a:srgbClr val="0000FF"/>
                </a:solidFill>
                <a:cs typeface="Times New Roman" pitchFamily="18" charset="0"/>
              </a:rPr>
              <a:t>vua Trần trọng dụng.</a:t>
            </a:r>
          </a:p>
          <a:p>
            <a:pPr algn="just">
              <a:spcBef>
                <a:spcPct val="50000"/>
              </a:spcBef>
            </a:pPr>
            <a:r>
              <a:rPr lang="en-US" altLang="en-US" sz="2400" smtClean="0">
                <a:solidFill>
                  <a:srgbClr val="0000FF"/>
                </a:solidFill>
                <a:cs typeface="Times New Roman" pitchFamily="18" charset="0"/>
              </a:rPr>
              <a:t>* Nhân nhà Trần suy yếu, các vua Trần không chăm lo triều chính, nội bộ triều đình lục đục.  Hồ Quí Ly ép vua Trần nhường ngôi và lên làm vua năm 1400.</a:t>
            </a:r>
            <a:endParaRPr lang="en-US" altLang="en-US" sz="2400">
              <a:solidFill>
                <a:srgbClr val="0000FF"/>
              </a:solidFill>
              <a:cs typeface="Times New Roman" pitchFamily="18" charset="0"/>
            </a:endParaRPr>
          </a:p>
        </p:txBody>
      </p:sp>
      <p:sp>
        <p:nvSpPr>
          <p:cNvPr id="2" name="Rectangle 1"/>
          <p:cNvSpPr/>
          <p:nvPr/>
        </p:nvSpPr>
        <p:spPr>
          <a:xfrm>
            <a:off x="1541063" y="6451134"/>
            <a:ext cx="2799228" cy="369332"/>
          </a:xfrm>
          <a:prstGeom prst="rect">
            <a:avLst/>
          </a:prstGeom>
        </p:spPr>
        <p:txBody>
          <a:bodyPr wrap="none">
            <a:spAutoFit/>
          </a:bodyPr>
          <a:lstStyle/>
          <a:p>
            <a:pPr algn="just">
              <a:spcBef>
                <a:spcPct val="50000"/>
              </a:spcBef>
            </a:pPr>
            <a:r>
              <a:rPr lang="en-US" altLang="en-US">
                <a:solidFill>
                  <a:srgbClr val="0033CC"/>
                </a:solidFill>
              </a:rPr>
              <a:t>- </a:t>
            </a:r>
            <a:r>
              <a:rPr lang="en-US" altLang="en-US">
                <a:solidFill>
                  <a:srgbClr val="0033CC"/>
                </a:solidFill>
                <a:cs typeface="Times New Roman" pitchFamily="18" charset="0"/>
              </a:rPr>
              <a:t>Hồ Quý Ly (1336 – 1407)</a:t>
            </a:r>
          </a:p>
        </p:txBody>
      </p:sp>
      <p:sp>
        <p:nvSpPr>
          <p:cNvPr id="6" name="Round Diagonal Corner Rectangle 5"/>
          <p:cNvSpPr/>
          <p:nvPr/>
        </p:nvSpPr>
        <p:spPr>
          <a:xfrm>
            <a:off x="90152" y="0"/>
            <a:ext cx="11955800" cy="614149"/>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i="1" smtClean="0">
                <a:latin typeface="Times New Roman" pitchFamily="18" charset="0"/>
                <a:cs typeface="Times New Roman" pitchFamily="18" charset="0"/>
              </a:rPr>
              <a:t>Em biết gì về Hồ Quý Ly?</a:t>
            </a:r>
            <a:endParaRPr lang="en-US" sz="2800" i="1">
              <a:latin typeface="Times New Roman" pitchFamily="18" charset="0"/>
              <a:cs typeface="Times New Roman" pitchFamily="18" charset="0"/>
            </a:endParaRPr>
          </a:p>
        </p:txBody>
      </p:sp>
    </p:spTree>
    <p:extLst>
      <p:ext uri="{BB962C8B-B14F-4D97-AF65-F5344CB8AC3E}">
        <p14:creationId xmlns:p14="http://schemas.microsoft.com/office/powerpoint/2010/main" val="3385999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7298722"/>
              </p:ext>
            </p:extLst>
          </p:nvPr>
        </p:nvGraphicFramePr>
        <p:xfrm>
          <a:off x="0" y="0"/>
          <a:ext cx="12039600" cy="6619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71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8160"/>
            <a:ext cx="12192000" cy="584775"/>
          </a:xfrm>
          <a:prstGeom prst="rect">
            <a:avLst/>
          </a:prstGeom>
        </p:spPr>
        <p:txBody>
          <a:bodyPr wrap="square">
            <a:spAutoFit/>
          </a:bodyPr>
          <a:lstStyle/>
          <a:p>
            <a:r>
              <a:rPr lang="en-US" sz="3200" i="1">
                <a:latin typeface="Times New Roman" pitchFamily="18" charset="0"/>
                <a:cs typeface="Times New Roman" pitchFamily="18" charset="0"/>
              </a:rPr>
              <a:t>Nêu các chính sách cải cách về kinh tế của Hồ Quí Ly và nhà Hồ?</a:t>
            </a:r>
            <a:endParaRPr lang="en-US" sz="3200">
              <a:effectLst/>
              <a:latin typeface="Times New Roman" pitchFamily="18" charset="0"/>
              <a:cs typeface="Times New Roman" pitchFamily="18" charset="0"/>
            </a:endParaRPr>
          </a:p>
        </p:txBody>
      </p:sp>
      <p:graphicFrame>
        <p:nvGraphicFramePr>
          <p:cNvPr id="3" name="Diagram 2"/>
          <p:cNvGraphicFramePr/>
          <p:nvPr>
            <p:extLst>
              <p:ext uri="{D42A27DB-BD31-4B8C-83A1-F6EECF244321}">
                <p14:modId xmlns:p14="http://schemas.microsoft.com/office/powerpoint/2010/main" val="1510433680"/>
              </p:ext>
            </p:extLst>
          </p:nvPr>
        </p:nvGraphicFramePr>
        <p:xfrm>
          <a:off x="103030" y="1160060"/>
          <a:ext cx="12088969" cy="5697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0" y="0"/>
            <a:ext cx="4981433" cy="461665"/>
          </a:xfrm>
          <a:prstGeom prst="rect">
            <a:avLst/>
          </a:prstGeom>
          <a:noFill/>
        </p:spPr>
        <p:txBody>
          <a:bodyPr wrap="square" rtlCol="0">
            <a:spAutoFit/>
          </a:bodyPr>
          <a:lstStyle/>
          <a:p>
            <a:r>
              <a:rPr lang="en-US" sz="2400" b="1" i="1" smtClean="0">
                <a:latin typeface="Times New Roman" pitchFamily="18" charset="0"/>
                <a:cs typeface="Times New Roman" pitchFamily="18" charset="0"/>
              </a:rPr>
              <a:t>a, Về kinh tế-xã hội</a:t>
            </a:r>
            <a:endParaRPr lang="en-US" sz="2400" b="1" i="1">
              <a:latin typeface="Times New Roman" pitchFamily="18" charset="0"/>
              <a:cs typeface="Times New Roman" pitchFamily="18" charset="0"/>
            </a:endParaRPr>
          </a:p>
        </p:txBody>
      </p:sp>
    </p:spTree>
    <p:extLst>
      <p:ext uri="{BB962C8B-B14F-4D97-AF65-F5344CB8AC3E}">
        <p14:creationId xmlns:p14="http://schemas.microsoft.com/office/powerpoint/2010/main" val="91462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_quan_tin_giy_nh_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691" y="50950"/>
            <a:ext cx="3410755" cy="4736537"/>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descr="t3304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80"/>
            <a:ext cx="3355743" cy="476940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D:\GIAO AN THUY\GA THUY SUA\2023-2024\bai giang pp 11\CTST\z4580657005548_08632427799b9727bdc4130029dd62ab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5049" y="-1"/>
            <a:ext cx="4966952" cy="4953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 Box 5">
            <a:hlinkClick r:id="rId5" action="ppaction://hlinksldjump"/>
          </p:cNvPr>
          <p:cNvSpPr txBox="1">
            <a:spLocks noChangeArrowheads="1"/>
          </p:cNvSpPr>
          <p:nvPr/>
        </p:nvSpPr>
        <p:spPr bwMode="auto">
          <a:xfrm>
            <a:off x="1221588" y="4418992"/>
            <a:ext cx="4586783" cy="400110"/>
          </a:xfrm>
          <a:prstGeom prst="rect">
            <a:avLst/>
          </a:prstGeom>
          <a:solidFill>
            <a:srgbClr val="FFFFCC"/>
          </a:solidFill>
          <a:ln w="9525">
            <a:solidFill>
              <a:srgbClr val="009900"/>
            </a:solidFill>
            <a:miter lim="800000"/>
            <a:headEnd/>
            <a:tailEnd/>
          </a:ln>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US" altLang="en-US" b="1" smtClean="0">
                <a:cs typeface="Times New Roman" pitchFamily="18" charset="0"/>
              </a:rPr>
              <a:t>Tiền đồng và tiền giấy thời Hồ</a:t>
            </a:r>
            <a:endParaRPr lang="en-US" altLang="en-US" b="1">
              <a:cs typeface="Times New Roman" pitchFamily="18" charset="0"/>
            </a:endParaRPr>
          </a:p>
        </p:txBody>
      </p:sp>
      <p:sp>
        <p:nvSpPr>
          <p:cNvPr id="8" name="Round Diagonal Corner Rectangle 7"/>
          <p:cNvSpPr/>
          <p:nvPr/>
        </p:nvSpPr>
        <p:spPr>
          <a:xfrm>
            <a:off x="0" y="4825660"/>
            <a:ext cx="6833382" cy="443309"/>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i="1" smtClean="0">
                <a:solidFill>
                  <a:schemeClr val="tx1"/>
                </a:solidFill>
                <a:latin typeface="Times New Roman" pitchFamily="18" charset="0"/>
                <a:cs typeface="Times New Roman" pitchFamily="18" charset="0"/>
              </a:rPr>
              <a:t>Cải cách về tiền tệ của Hồ Quý Ly có ý nghĩa gì?</a:t>
            </a:r>
            <a:endParaRPr lang="en-US" sz="2000" i="1">
              <a:solidFill>
                <a:schemeClr val="tx1"/>
              </a:solidFill>
              <a:latin typeface="Times New Roman" pitchFamily="18" charset="0"/>
              <a:cs typeface="Times New Roman" pitchFamily="18" charset="0"/>
            </a:endParaRPr>
          </a:p>
        </p:txBody>
      </p:sp>
      <p:sp>
        <p:nvSpPr>
          <p:cNvPr id="10" name="Round Diagonal Corner Rectangle 9"/>
          <p:cNvSpPr/>
          <p:nvPr/>
        </p:nvSpPr>
        <p:spPr>
          <a:xfrm>
            <a:off x="-60948" y="5270314"/>
            <a:ext cx="6833382" cy="1587685"/>
          </a:xfrm>
          <a:prstGeom prst="round2Diag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buFontTx/>
              <a:buChar char="-"/>
            </a:pPr>
            <a:r>
              <a:rPr lang="en-US" sz="2400" smtClean="0">
                <a:solidFill>
                  <a:schemeClr val="tx1"/>
                </a:solidFill>
                <a:latin typeface="Times New Roman" pitchFamily="18" charset="0"/>
                <a:cs typeface="Times New Roman" pitchFamily="18" charset="0"/>
              </a:rPr>
              <a:t>Thống nhất đơn vị tiền tệ trong cả nước, tạo điều kiện cho hoạt động giao thương phát triển.</a:t>
            </a:r>
          </a:p>
          <a:p>
            <a:pPr algn="just"/>
            <a:r>
              <a:rPr lang="en-US" sz="2400" smtClean="0">
                <a:solidFill>
                  <a:schemeClr val="tx1"/>
                </a:solidFill>
                <a:latin typeface="Times New Roman" pitchFamily="18" charset="0"/>
                <a:cs typeface="Times New Roman" pitchFamily="18" charset="0"/>
              </a:rPr>
              <a:t>- Đổi từ tiền đồng sang tiền giấy là sự tiến bộ lớn, giúp quá trình cất giữ, sử dụng tiền tệ thuận lợi hơn.</a:t>
            </a:r>
            <a:endParaRPr lang="en-US" sz="2400">
              <a:solidFill>
                <a:schemeClr val="tx1"/>
              </a:solidFill>
              <a:latin typeface="Times New Roman" pitchFamily="18" charset="0"/>
              <a:cs typeface="Times New Roman" pitchFamily="18" charset="0"/>
            </a:endParaRPr>
          </a:p>
        </p:txBody>
      </p:sp>
      <p:sp>
        <p:nvSpPr>
          <p:cNvPr id="11" name="Round Diagonal Corner Rectangle 10"/>
          <p:cNvSpPr/>
          <p:nvPr/>
        </p:nvSpPr>
        <p:spPr>
          <a:xfrm>
            <a:off x="7125173" y="4590301"/>
            <a:ext cx="5116766" cy="589490"/>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i="1" smtClean="0">
                <a:solidFill>
                  <a:schemeClr val="tx1"/>
                </a:solidFill>
                <a:latin typeface="Times New Roman" pitchFamily="18" charset="0"/>
                <a:cs typeface="Times New Roman" pitchFamily="18" charset="0"/>
              </a:rPr>
              <a:t>Đọc đoạn tư liệu trên,nhận xét về cải cách về tiền tệ của Hồ Quý Ly?</a:t>
            </a:r>
            <a:endParaRPr lang="en-US" sz="2000" i="1">
              <a:solidFill>
                <a:schemeClr val="tx1"/>
              </a:solidFill>
              <a:latin typeface="Times New Roman" pitchFamily="18" charset="0"/>
              <a:cs typeface="Times New Roman" pitchFamily="18" charset="0"/>
            </a:endParaRPr>
          </a:p>
        </p:txBody>
      </p:sp>
      <p:sp>
        <p:nvSpPr>
          <p:cNvPr id="12" name="Round Diagonal Corner Rectangle 11"/>
          <p:cNvSpPr/>
          <p:nvPr/>
        </p:nvSpPr>
        <p:spPr>
          <a:xfrm>
            <a:off x="7175111" y="5179791"/>
            <a:ext cx="5066828" cy="1678209"/>
          </a:xfrm>
          <a:prstGeom prst="round2DiagRect">
            <a:avLst/>
          </a:prstGeom>
          <a:solidFill>
            <a:schemeClr val="bg1"/>
          </a:solidFill>
        </p:spPr>
        <p:style>
          <a:lnRef idx="3">
            <a:schemeClr val="lt1"/>
          </a:lnRef>
          <a:fillRef idx="1">
            <a:schemeClr val="accent2"/>
          </a:fillRef>
          <a:effectRef idx="1">
            <a:schemeClr val="accent2"/>
          </a:effectRef>
          <a:fontRef idx="minor">
            <a:schemeClr val="lt1"/>
          </a:fontRef>
        </p:style>
        <p:txBody>
          <a:bodyPr rtlCol="0" anchor="ctr"/>
          <a:lstStyle/>
          <a:p>
            <a:pPr algn="just">
              <a:buFontTx/>
              <a:buChar char="-"/>
            </a:pPr>
            <a:r>
              <a:rPr lang="en-US" sz="2000" smtClean="0">
                <a:solidFill>
                  <a:schemeClr val="tx1"/>
                </a:solidFill>
                <a:latin typeface="Times New Roman" pitchFamily="18" charset="0"/>
                <a:cs typeface="Times New Roman" pitchFamily="18" charset="0"/>
              </a:rPr>
              <a:t> Qui định rõ thể thức, mệnh giá từng loại tiền.</a:t>
            </a:r>
          </a:p>
          <a:p>
            <a:pPr algn="just"/>
            <a:r>
              <a:rPr lang="en-US" sz="2000" smtClean="0">
                <a:solidFill>
                  <a:schemeClr val="tx1"/>
                </a:solidFill>
                <a:latin typeface="Times New Roman" pitchFamily="18" charset="0"/>
                <a:cs typeface="Times New Roman" pitchFamily="18" charset="0"/>
              </a:rPr>
              <a:t>- Qui định xử phạt mặt luật pháp rất nặng khi làm tiền giả.</a:t>
            </a:r>
          </a:p>
          <a:p>
            <a:pPr algn="just"/>
            <a:r>
              <a:rPr lang="en-US" sz="2000" smtClean="0">
                <a:solidFill>
                  <a:schemeClr val="tx1"/>
                </a:solidFill>
                <a:latin typeface="Times New Roman" pitchFamily="18" charset="0"/>
                <a:cs typeface="Times New Roman" pitchFamily="18" charset="0"/>
              </a:rPr>
              <a:t>=&gt; cuộc cải cách tiền tệ toàn diện, phù hợp với thực tiễn.</a:t>
            </a:r>
            <a:endParaRPr lang="en-US" sz="20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90001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7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l="8951" t="16701" r="2" b="11551"/>
          <a:stretch>
            <a:fillRect/>
          </a:stretch>
        </p:blipFill>
        <p:spPr bwMode="auto">
          <a:xfrm>
            <a:off x="6027314" y="2756078"/>
            <a:ext cx="6164685" cy="410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D:\GIAO AN THUY\GA THUY SUA\2023-2024\bai giang pp 11\CTST\z4581084677721_4cd07da6238e564af92fd2eded2c65c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314" y="-1"/>
            <a:ext cx="6164686" cy="27560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TextBox 2"/>
          <p:cNvSpPr txBox="1"/>
          <p:nvPr/>
        </p:nvSpPr>
        <p:spPr>
          <a:xfrm>
            <a:off x="0" y="231820"/>
            <a:ext cx="6027314" cy="954107"/>
          </a:xfrm>
          <a:prstGeom prst="rect">
            <a:avLst/>
          </a:prstGeom>
          <a:solidFill>
            <a:schemeClr val="accent5">
              <a:lumMod val="40000"/>
              <a:lumOff val="60000"/>
            </a:schemeClr>
          </a:solidFill>
        </p:spPr>
        <p:txBody>
          <a:bodyPr wrap="square" rtlCol="0">
            <a:spAutoFit/>
          </a:bodyPr>
          <a:lstStyle/>
          <a:p>
            <a:pPr algn="just">
              <a:buFont typeface="Wingdings" pitchFamily="2" charset="2"/>
              <a:buChar char="ü"/>
            </a:pPr>
            <a:r>
              <a:rPr lang="en-US" sz="2800" smtClean="0">
                <a:latin typeface="Times New Roman" pitchFamily="18" charset="0"/>
                <a:cs typeface="Times New Roman" pitchFamily="18" charset="0"/>
              </a:rPr>
              <a:t>Mục đích của chính sách hạn điền là gì?</a:t>
            </a:r>
            <a:endParaRPr lang="en-US" sz="2800">
              <a:latin typeface="Times New Roman" pitchFamily="18" charset="0"/>
              <a:cs typeface="Times New Roman" pitchFamily="18" charset="0"/>
            </a:endParaRPr>
          </a:p>
        </p:txBody>
      </p:sp>
      <p:sp>
        <p:nvSpPr>
          <p:cNvPr id="5" name="TextBox 4"/>
          <p:cNvSpPr txBox="1"/>
          <p:nvPr/>
        </p:nvSpPr>
        <p:spPr>
          <a:xfrm>
            <a:off x="0" y="1615563"/>
            <a:ext cx="5937162" cy="1384995"/>
          </a:xfrm>
          <a:prstGeom prst="rect">
            <a:avLst/>
          </a:prstGeom>
          <a:noFill/>
        </p:spPr>
        <p:txBody>
          <a:bodyPr wrap="square" rtlCol="0">
            <a:spAutoFit/>
          </a:bodyPr>
          <a:lstStyle/>
          <a:p>
            <a:pPr algn="just"/>
            <a:r>
              <a:rPr lang="en-US" sz="2800" smtClean="0">
                <a:solidFill>
                  <a:schemeClr val="accent1"/>
                </a:solidFill>
                <a:latin typeface="Times New Roman" pitchFamily="18" charset="0"/>
                <a:cs typeface="Times New Roman" pitchFamily="18" charset="0"/>
              </a:rPr>
              <a:t>Nhằm hạn chế sự phát triển chế độ sở hữu lớn về ruộng đất của quý tộc, địa chủ nhà Trần.</a:t>
            </a:r>
            <a:endParaRPr lang="en-US" sz="2800">
              <a:solidFill>
                <a:schemeClr val="accent1"/>
              </a:solidFill>
              <a:latin typeface="Times New Roman" pitchFamily="18" charset="0"/>
              <a:cs typeface="Times New Roman" pitchFamily="18" charset="0"/>
            </a:endParaRPr>
          </a:p>
        </p:txBody>
      </p:sp>
      <p:sp>
        <p:nvSpPr>
          <p:cNvPr id="6" name="TextBox 5"/>
          <p:cNvSpPr txBox="1"/>
          <p:nvPr/>
        </p:nvSpPr>
        <p:spPr>
          <a:xfrm>
            <a:off x="0" y="3848637"/>
            <a:ext cx="5937162" cy="523220"/>
          </a:xfrm>
          <a:prstGeom prst="rect">
            <a:avLst/>
          </a:prstGeom>
          <a:solidFill>
            <a:schemeClr val="accent5">
              <a:lumMod val="40000"/>
              <a:lumOff val="60000"/>
            </a:schemeClr>
          </a:solidFill>
        </p:spPr>
        <p:txBody>
          <a:bodyPr wrap="square" rtlCol="0">
            <a:spAutoFit/>
          </a:bodyPr>
          <a:lstStyle/>
          <a:p>
            <a:pPr marL="457200" indent="-457200" algn="just">
              <a:buFont typeface="Wingdings" pitchFamily="2" charset="2"/>
              <a:buChar char="ü"/>
            </a:pPr>
            <a:r>
              <a:rPr lang="en-US" sz="2800" smtClean="0">
                <a:latin typeface="Times New Roman" pitchFamily="18" charset="0"/>
                <a:cs typeface="Times New Roman" pitchFamily="18" charset="0"/>
              </a:rPr>
              <a:t>Chính sách hạn điền có ý nghĩa gì?</a:t>
            </a:r>
            <a:endParaRPr lang="en-US" sz="2800">
              <a:latin typeface="Times New Roman" pitchFamily="18" charset="0"/>
              <a:cs typeface="Times New Roman" pitchFamily="18" charset="0"/>
            </a:endParaRPr>
          </a:p>
        </p:txBody>
      </p:sp>
      <p:sp>
        <p:nvSpPr>
          <p:cNvPr id="7" name="TextBox 6"/>
          <p:cNvSpPr txBox="1"/>
          <p:nvPr/>
        </p:nvSpPr>
        <p:spPr>
          <a:xfrm>
            <a:off x="0" y="4841383"/>
            <a:ext cx="5937162" cy="1815882"/>
          </a:xfrm>
          <a:prstGeom prst="rect">
            <a:avLst/>
          </a:prstGeom>
          <a:noFill/>
        </p:spPr>
        <p:txBody>
          <a:bodyPr wrap="square" rtlCol="0">
            <a:spAutoFit/>
          </a:bodyPr>
          <a:lstStyle/>
          <a:p>
            <a:pPr algn="just">
              <a:buFont typeface="Wingdings" pitchFamily="2" charset="2"/>
              <a:buChar char="§"/>
            </a:pPr>
            <a:r>
              <a:rPr lang="en-US" sz="2800" smtClean="0">
                <a:solidFill>
                  <a:schemeClr val="accent1"/>
                </a:solidFill>
                <a:latin typeface="Times New Roman" pitchFamily="18" charset="0"/>
                <a:cs typeface="Times New Roman" pitchFamily="18" charset="0"/>
              </a:rPr>
              <a:t>Đáp ứng nguyện vọng lớn nhất của nhân dân là sở hữu ruộng đất.</a:t>
            </a:r>
          </a:p>
          <a:p>
            <a:pPr algn="just">
              <a:buFont typeface="Wingdings" pitchFamily="2" charset="2"/>
              <a:buChar char="§"/>
            </a:pPr>
            <a:r>
              <a:rPr lang="en-US" sz="2800" smtClean="0">
                <a:solidFill>
                  <a:schemeClr val="accent1"/>
                </a:solidFill>
                <a:latin typeface="Times New Roman" pitchFamily="18" charset="0"/>
                <a:cs typeface="Times New Roman" pitchFamily="18" charset="0"/>
              </a:rPr>
              <a:t>Tăng thêm nguồn sưu thuế cho nhà nước.</a:t>
            </a:r>
            <a:endParaRPr lang="en-US" sz="2800">
              <a:solidFill>
                <a:schemeClr val="accent1"/>
              </a:solidFill>
              <a:latin typeface="Times New Roman" pitchFamily="18" charset="0"/>
              <a:cs typeface="Times New Roman" pitchFamily="18" charset="0"/>
            </a:endParaRPr>
          </a:p>
        </p:txBody>
      </p:sp>
    </p:spTree>
    <p:extLst>
      <p:ext uri="{BB962C8B-B14F-4D97-AF65-F5344CB8AC3E}">
        <p14:creationId xmlns:p14="http://schemas.microsoft.com/office/powerpoint/2010/main" val="392366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GIAO AN THUY\GA THUY SUA\2023-2024\bai giang pp 11\CTST\z4581084678656_91a2ff1fec190f45ebafdf08448c42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042" y="0"/>
            <a:ext cx="5718220" cy="36662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r="16280"/>
          <a:stretch>
            <a:fillRect/>
          </a:stretch>
        </p:blipFill>
        <p:spPr bwMode="auto">
          <a:xfrm>
            <a:off x="6375042" y="3433382"/>
            <a:ext cx="5816958" cy="3087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755040"/>
            <a:ext cx="6269866" cy="954107"/>
          </a:xfrm>
          <a:prstGeom prst="rect">
            <a:avLst/>
          </a:prstGeom>
          <a:solidFill>
            <a:schemeClr val="accent5">
              <a:lumMod val="20000"/>
              <a:lumOff val="80000"/>
            </a:schemeClr>
          </a:solidFill>
        </p:spPr>
        <p:txBody>
          <a:bodyPr wrap="square" rtlCol="0">
            <a:spAutoFit/>
          </a:bodyPr>
          <a:lstStyle/>
          <a:p>
            <a:pPr algn="just"/>
            <a:r>
              <a:rPr lang="en-US" sz="2800" i="1" smtClean="0">
                <a:latin typeface="Times New Roman" pitchFamily="18" charset="0"/>
                <a:cs typeface="Times New Roman" pitchFamily="18" charset="0"/>
              </a:rPr>
              <a:t>Đọc tư liệu, cho biết nhà Hồ thực hiện chính sách hạn nô như thế nào?</a:t>
            </a:r>
            <a:endParaRPr lang="en-US" sz="2800" i="1">
              <a:latin typeface="Times New Roman" pitchFamily="18" charset="0"/>
              <a:cs typeface="Times New Roman" pitchFamily="18" charset="0"/>
            </a:endParaRPr>
          </a:p>
        </p:txBody>
      </p:sp>
      <p:sp>
        <p:nvSpPr>
          <p:cNvPr id="5" name="TextBox 4"/>
          <p:cNvSpPr txBox="1"/>
          <p:nvPr/>
        </p:nvSpPr>
        <p:spPr>
          <a:xfrm>
            <a:off x="45076" y="1983265"/>
            <a:ext cx="6179714" cy="954107"/>
          </a:xfrm>
          <a:prstGeom prst="rect">
            <a:avLst/>
          </a:prstGeom>
          <a:noFill/>
        </p:spPr>
        <p:txBody>
          <a:bodyPr wrap="square" rtlCol="0">
            <a:spAutoFit/>
          </a:bodyPr>
          <a:lstStyle/>
          <a:p>
            <a:pPr algn="just"/>
            <a:r>
              <a:rPr lang="en-US" sz="2800" smtClean="0">
                <a:solidFill>
                  <a:schemeClr val="accent1"/>
                </a:solidFill>
                <a:latin typeface="Times New Roman" pitchFamily="18" charset="0"/>
                <a:cs typeface="Times New Roman" pitchFamily="18" charset="0"/>
              </a:rPr>
              <a:t>Năm 1401 ban hành phép hạn nô, giới quí tộc bị hạn chế số nô tì.</a:t>
            </a:r>
            <a:endParaRPr lang="en-US" sz="2800">
              <a:solidFill>
                <a:schemeClr val="accent1"/>
              </a:solidFill>
              <a:latin typeface="Times New Roman" pitchFamily="18" charset="0"/>
              <a:cs typeface="Times New Roman" pitchFamily="18" charset="0"/>
            </a:endParaRPr>
          </a:p>
        </p:txBody>
      </p:sp>
      <p:sp>
        <p:nvSpPr>
          <p:cNvPr id="6" name="TextBox 5"/>
          <p:cNvSpPr txBox="1"/>
          <p:nvPr/>
        </p:nvSpPr>
        <p:spPr>
          <a:xfrm>
            <a:off x="31428" y="3597760"/>
            <a:ext cx="6179714" cy="954107"/>
          </a:xfrm>
          <a:prstGeom prst="rect">
            <a:avLst/>
          </a:prstGeom>
          <a:solidFill>
            <a:schemeClr val="accent5">
              <a:lumMod val="20000"/>
              <a:lumOff val="80000"/>
            </a:schemeClr>
          </a:solidFill>
        </p:spPr>
        <p:txBody>
          <a:bodyPr wrap="square" rtlCol="0">
            <a:spAutoFit/>
          </a:bodyPr>
          <a:lstStyle/>
          <a:p>
            <a:pPr algn="just"/>
            <a:r>
              <a:rPr lang="en-US" sz="2800" i="1" smtClean="0">
                <a:latin typeface="Times New Roman" pitchFamily="18" charset="0"/>
                <a:cs typeface="Times New Roman" pitchFamily="18" charset="0"/>
              </a:rPr>
              <a:t>Hình ảnh trên phản ánh nhà Hồ thực hiện những chính sách xã hội nào?</a:t>
            </a:r>
            <a:endParaRPr lang="en-US" sz="2800" i="1">
              <a:latin typeface="Times New Roman" pitchFamily="18" charset="0"/>
              <a:cs typeface="Times New Roman" pitchFamily="18" charset="0"/>
            </a:endParaRPr>
          </a:p>
        </p:txBody>
      </p:sp>
      <p:sp>
        <p:nvSpPr>
          <p:cNvPr id="7" name="TextBox 6"/>
          <p:cNvSpPr txBox="1"/>
          <p:nvPr/>
        </p:nvSpPr>
        <p:spPr>
          <a:xfrm>
            <a:off x="0" y="4841383"/>
            <a:ext cx="6422266" cy="954107"/>
          </a:xfrm>
          <a:prstGeom prst="rect">
            <a:avLst/>
          </a:prstGeom>
          <a:noFill/>
        </p:spPr>
        <p:txBody>
          <a:bodyPr wrap="square" rtlCol="0">
            <a:spAutoFit/>
          </a:bodyPr>
          <a:lstStyle/>
          <a:p>
            <a:pPr algn="just"/>
            <a:r>
              <a:rPr lang="en-US" sz="2800" smtClean="0">
                <a:solidFill>
                  <a:schemeClr val="accent1"/>
                </a:solidFill>
                <a:latin typeface="Times New Roman" pitchFamily="18" charset="0"/>
                <a:cs typeface="Times New Roman" pitchFamily="18" charset="0"/>
              </a:rPr>
              <a:t>Năm 1403 nhà Hồ đặt Quảng tế để chữa bệnh cho dân.</a:t>
            </a:r>
            <a:endParaRPr lang="en-US" sz="2800">
              <a:solidFill>
                <a:schemeClr val="accent1"/>
              </a:solidFill>
              <a:latin typeface="Times New Roman" pitchFamily="18" charset="0"/>
              <a:cs typeface="Times New Roman" pitchFamily="18" charset="0"/>
            </a:endParaRPr>
          </a:p>
        </p:txBody>
      </p:sp>
      <p:sp>
        <p:nvSpPr>
          <p:cNvPr id="3" name="TextBox 2"/>
          <p:cNvSpPr txBox="1"/>
          <p:nvPr/>
        </p:nvSpPr>
        <p:spPr>
          <a:xfrm>
            <a:off x="0" y="0"/>
            <a:ext cx="4391696" cy="523220"/>
          </a:xfrm>
          <a:prstGeom prst="rect">
            <a:avLst/>
          </a:prstGeom>
          <a:noFill/>
        </p:spPr>
        <p:txBody>
          <a:bodyPr wrap="square" rtlCol="0">
            <a:spAutoFit/>
          </a:bodyPr>
          <a:lstStyle/>
          <a:p>
            <a:r>
              <a:rPr lang="en-US" sz="2800" b="1" i="1" smtClean="0">
                <a:latin typeface="Times New Roman" pitchFamily="18" charset="0"/>
                <a:cs typeface="Times New Roman" pitchFamily="18" charset="0"/>
              </a:rPr>
              <a:t>Về </a:t>
            </a:r>
            <a:r>
              <a:rPr lang="en-US" sz="2800" b="1" i="1" smtClean="0">
                <a:latin typeface="Times New Roman" pitchFamily="18" charset="0"/>
                <a:cs typeface="Times New Roman" pitchFamily="18" charset="0"/>
              </a:rPr>
              <a:t>xã hội</a:t>
            </a:r>
            <a:endParaRPr lang="en-US" sz="2800" b="1" i="1">
              <a:latin typeface="Times New Roman" pitchFamily="18" charset="0"/>
              <a:cs typeface="Times New Roman" pitchFamily="18" charset="0"/>
            </a:endParaRPr>
          </a:p>
        </p:txBody>
      </p:sp>
    </p:spTree>
    <p:extLst>
      <p:ext uri="{BB962C8B-B14F-4D97-AF65-F5344CB8AC3E}">
        <p14:creationId xmlns:p14="http://schemas.microsoft.com/office/powerpoint/2010/main" val="248607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75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75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80304" y="2414580"/>
            <a:ext cx="12011696"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6600" smtClean="0">
                <a:solidFill>
                  <a:srgbClr val="FF0000"/>
                </a:solidFill>
                <a:latin typeface="Times New Roman" pitchFamily="18" charset="0"/>
                <a:cs typeface="Times New Roman" pitchFamily="18" charset="0"/>
              </a:rPr>
              <a:t>TIẾT 2</a:t>
            </a:r>
            <a:endParaRPr lang="en-US" sz="66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0212934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3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extBox 5"/>
          <p:cNvSpPr txBox="1"/>
          <p:nvPr/>
        </p:nvSpPr>
        <p:spPr>
          <a:xfrm>
            <a:off x="0" y="1279252"/>
            <a:ext cx="12192000" cy="584775"/>
          </a:xfrm>
          <a:prstGeom prst="rect">
            <a:avLst/>
          </a:prstGeom>
          <a:solidFill>
            <a:schemeClr val="accent5">
              <a:lumMod val="40000"/>
              <a:lumOff val="60000"/>
            </a:schemeClr>
          </a:solidFill>
        </p:spPr>
        <p:txBody>
          <a:bodyPr wrap="square" rtlCol="0">
            <a:spAutoFit/>
          </a:bodyPr>
          <a:lstStyle/>
          <a:p>
            <a:pPr algn="ctr"/>
            <a:r>
              <a:rPr lang="en-US" sz="3200" b="1" smtClean="0">
                <a:latin typeface="Times New Roman" panose="02020603050405020304" pitchFamily="18" charset="0"/>
                <a:cs typeface="Times New Roman" panose="02020603050405020304" pitchFamily="18" charset="0"/>
              </a:rPr>
              <a:t>TRÒ CHƠI “Ô CHỮ BÍ MẬT”</a:t>
            </a:r>
            <a:endParaRPr lang="en-US" sz="3200" b="1" dirty="0">
              <a:latin typeface="Times New Roman" panose="02020603050405020304" pitchFamily="18" charset="0"/>
              <a:cs typeface="Times New Roman" panose="02020603050405020304" pitchFamily="18" charset="0"/>
            </a:endParaRPr>
          </a:p>
        </p:txBody>
      </p:sp>
      <p:sp>
        <p:nvSpPr>
          <p:cNvPr id="47" name="TextBox 5"/>
          <p:cNvSpPr txBox="1"/>
          <p:nvPr/>
        </p:nvSpPr>
        <p:spPr>
          <a:xfrm>
            <a:off x="6628" y="1895472"/>
            <a:ext cx="12192000" cy="2554545"/>
          </a:xfrm>
          <a:prstGeom prst="rect">
            <a:avLst/>
          </a:prstGeom>
          <a:solidFill>
            <a:schemeClr val="accent5">
              <a:lumMod val="40000"/>
              <a:lumOff val="60000"/>
            </a:schemeClr>
          </a:solidFill>
        </p:spPr>
        <p:txBody>
          <a:bodyPr wrap="square" rtlCol="0">
            <a:spAutoFit/>
          </a:bodyPr>
          <a:lstStyle/>
          <a:p>
            <a:pPr algn="just"/>
            <a:r>
              <a:rPr lang="vi-VN" sz="3200">
                <a:latin typeface="Times New Roman" pitchFamily="18" charset="0"/>
                <a:cs typeface="Times New Roman" pitchFamily="18" charset="0"/>
              </a:rPr>
              <a:t>Cách chơi: </a:t>
            </a:r>
            <a:r>
              <a:rPr lang="en-US" sz="3200" smtClean="0">
                <a:latin typeface="Times New Roman" pitchFamily="18" charset="0"/>
                <a:cs typeface="Times New Roman" pitchFamily="18" charset="0"/>
              </a:rPr>
              <a:t>GV chia lớp thành hai nhóm.</a:t>
            </a:r>
          </a:p>
          <a:p>
            <a:pPr algn="just"/>
            <a:r>
              <a:rPr lang="en-US" sz="3200" smtClean="0">
                <a:latin typeface="Times New Roman" pitchFamily="18" charset="0"/>
                <a:cs typeface="Times New Roman" pitchFamily="18" charset="0"/>
              </a:rPr>
              <a:t>- HS tìm các từ khóa trong ô theo hàng dọc, hàng ngang</a:t>
            </a:r>
          </a:p>
          <a:p>
            <a:pPr algn="just"/>
            <a:r>
              <a:rPr lang="en-GB" sz="3200">
                <a:latin typeface="Times New Roman" pitchFamily="18" charset="0"/>
                <a:cs typeface="Times New Roman" pitchFamily="18" charset="0"/>
              </a:rPr>
              <a:t>- Dùng bút để đánh dấu các từ đã tìm được.</a:t>
            </a:r>
            <a:endParaRPr lang="en-US" sz="3200">
              <a:latin typeface="Times New Roman" pitchFamily="18" charset="0"/>
              <a:cs typeface="Times New Roman" pitchFamily="18" charset="0"/>
            </a:endParaRPr>
          </a:p>
          <a:p>
            <a:pPr algn="just"/>
            <a:r>
              <a:rPr lang="en-GB" sz="3200" smtClean="0">
                <a:latin typeface="Times New Roman" pitchFamily="18" charset="0"/>
                <a:cs typeface="Times New Roman" pitchFamily="18" charset="0"/>
              </a:rPr>
              <a:t>- Sau </a:t>
            </a:r>
            <a:r>
              <a:rPr lang="en-GB" sz="3200">
                <a:latin typeface="Times New Roman" pitchFamily="18" charset="0"/>
                <a:cs typeface="Times New Roman" pitchFamily="18" charset="0"/>
              </a:rPr>
              <a:t>4 phút ai tìm được nhiều từ hơn là người chiến </a:t>
            </a:r>
            <a:r>
              <a:rPr lang="en-GB" sz="3200" smtClean="0">
                <a:latin typeface="Times New Roman" pitchFamily="18" charset="0"/>
                <a:cs typeface="Times New Roman" pitchFamily="18" charset="0"/>
              </a:rPr>
              <a:t>thắng</a:t>
            </a:r>
            <a:endParaRPr lang="en-US" sz="3200">
              <a:latin typeface="Times New Roman" pitchFamily="18" charset="0"/>
              <a:cs typeface="Times New Roman" pitchFamily="18" charset="0"/>
            </a:endParaRPr>
          </a:p>
          <a:p>
            <a:pPr algn="just"/>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AE3930C0-AA36-4DAE-5383-0FAABF0E3E37}"/>
              </a:ext>
            </a:extLst>
          </p:cNvPr>
          <p:cNvSpPr/>
          <p:nvPr/>
        </p:nvSpPr>
        <p:spPr>
          <a:xfrm>
            <a:off x="9196311" y="0"/>
            <a:ext cx="2995689"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graphicFrame>
        <p:nvGraphicFramePr>
          <p:cNvPr id="4" name="Diagram 3"/>
          <p:cNvGraphicFramePr/>
          <p:nvPr>
            <p:extLst>
              <p:ext uri="{D42A27DB-BD31-4B8C-83A1-F6EECF244321}">
                <p14:modId xmlns:p14="http://schemas.microsoft.com/office/powerpoint/2010/main" val="387927536"/>
              </p:ext>
            </p:extLst>
          </p:nvPr>
        </p:nvGraphicFramePr>
        <p:xfrm>
          <a:off x="910575" y="73772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602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0795"/>
            <a:ext cx="121920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smtClean="0">
                <a:latin typeface="Times New Roman" pitchFamily="18" charset="0"/>
                <a:cs typeface="Times New Roman" pitchFamily="18" charset="0"/>
              </a:rPr>
              <a:t>Trình </a:t>
            </a:r>
            <a:r>
              <a:rPr lang="en-US" sz="3200">
                <a:latin typeface="Times New Roman" pitchFamily="18" charset="0"/>
                <a:cs typeface="Times New Roman" pitchFamily="18" charset="0"/>
              </a:rPr>
              <a:t>bày một số cải cách về chính trị hành chính</a:t>
            </a:r>
            <a:endParaRPr lang="en-US" sz="3200">
              <a:effectLst/>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322" y="645570"/>
            <a:ext cx="7937678" cy="57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932608" y="6414902"/>
            <a:ext cx="6735651" cy="400110"/>
          </a:xfrm>
          <a:prstGeom prst="rect">
            <a:avLst/>
          </a:prstGeom>
          <a:noFill/>
        </p:spPr>
        <p:txBody>
          <a:bodyPr wrap="square" rtlCol="0">
            <a:spAutoFit/>
          </a:bodyPr>
          <a:lstStyle/>
          <a:p>
            <a:pPr algn="ctr"/>
            <a:r>
              <a:rPr lang="en-US" sz="2000" smtClean="0">
                <a:latin typeface="Times New Roman" pitchFamily="18" charset="0"/>
                <a:cs typeface="Times New Roman" pitchFamily="18" charset="0"/>
              </a:rPr>
              <a:t>Bản đồ nước ta thời Hồ</a:t>
            </a:r>
            <a:endParaRPr lang="en-US" sz="2000">
              <a:latin typeface="Times New Roman" pitchFamily="18" charset="0"/>
              <a:cs typeface="Times New Roman" pitchFamily="18" charset="0"/>
            </a:endParaRPr>
          </a:p>
        </p:txBody>
      </p:sp>
      <p:sp>
        <p:nvSpPr>
          <p:cNvPr id="7" name="Flowchart: Connector 6"/>
          <p:cNvSpPr/>
          <p:nvPr/>
        </p:nvSpPr>
        <p:spPr>
          <a:xfrm>
            <a:off x="8180231" y="1983346"/>
            <a:ext cx="229673" cy="154547"/>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p:cNvSpPr txBox="1"/>
          <p:nvPr/>
        </p:nvSpPr>
        <p:spPr>
          <a:xfrm>
            <a:off x="8409904" y="1893193"/>
            <a:ext cx="1094704"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smtClean="0"/>
              <a:t>Đông Đô</a:t>
            </a:r>
            <a:endParaRPr lang="en-US" sz="1600"/>
          </a:p>
        </p:txBody>
      </p:sp>
      <p:sp>
        <p:nvSpPr>
          <p:cNvPr id="9" name="Flowchart: Connector 8"/>
          <p:cNvSpPr/>
          <p:nvPr/>
        </p:nvSpPr>
        <p:spPr>
          <a:xfrm>
            <a:off x="8065394" y="2599385"/>
            <a:ext cx="229673" cy="154547"/>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TextBox 9"/>
          <p:cNvSpPr txBox="1"/>
          <p:nvPr/>
        </p:nvSpPr>
        <p:spPr>
          <a:xfrm>
            <a:off x="8295067" y="2509232"/>
            <a:ext cx="1094704"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smtClean="0"/>
              <a:t>Tây Đô</a:t>
            </a:r>
            <a:endParaRPr lang="en-US" sz="1600"/>
          </a:p>
        </p:txBody>
      </p:sp>
      <p:sp>
        <p:nvSpPr>
          <p:cNvPr id="11" name="Curved Right Arrow 10"/>
          <p:cNvSpPr/>
          <p:nvPr/>
        </p:nvSpPr>
        <p:spPr>
          <a:xfrm>
            <a:off x="7717665" y="2125014"/>
            <a:ext cx="347729" cy="643944"/>
          </a:xfrm>
          <a:prstGeom prst="curv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0" y="2276219"/>
            <a:ext cx="4254322"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400" i="1">
                <a:latin typeface="Times New Roman" pitchFamily="18" charset="0"/>
                <a:cs typeface="Times New Roman" pitchFamily="18" charset="0"/>
              </a:rPr>
              <a:t>-</a:t>
            </a:r>
            <a:r>
              <a:rPr lang="en-US" sz="2400">
                <a:latin typeface="Times New Roman" pitchFamily="18" charset="0"/>
                <a:cs typeface="Times New Roman" pitchFamily="18" charset="0"/>
              </a:rPr>
              <a:t> Chia cả nước thành lộ, trấn, tổ chức lại hệ thống quan lại ở địa phương.</a:t>
            </a:r>
          </a:p>
        </p:txBody>
      </p:sp>
      <p:sp>
        <p:nvSpPr>
          <p:cNvPr id="13" name="Rectangle 12"/>
          <p:cNvSpPr/>
          <p:nvPr/>
        </p:nvSpPr>
        <p:spPr>
          <a:xfrm>
            <a:off x="0" y="4625542"/>
            <a:ext cx="4254322"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400">
                <a:latin typeface="Times New Roman" pitchFamily="18" charset="0"/>
                <a:cs typeface="Times New Roman" pitchFamily="18" charset="0"/>
              </a:rPr>
              <a:t>- Đổi tên Thăng Long thành Đông Đô.</a:t>
            </a:r>
          </a:p>
          <a:p>
            <a:pPr algn="just"/>
            <a:r>
              <a:rPr lang="en-US" sz="2400">
                <a:latin typeface="Times New Roman" pitchFamily="18" charset="0"/>
                <a:cs typeface="Times New Roman" pitchFamily="18" charset="0"/>
              </a:rPr>
              <a:t>- Dơi đô về kinh đô mới Tây Đô (Thanh Hóa).</a:t>
            </a:r>
          </a:p>
        </p:txBody>
      </p:sp>
    </p:spTree>
    <p:extLst>
      <p:ext uri="{BB962C8B-B14F-4D97-AF65-F5344CB8AC3E}">
        <p14:creationId xmlns:p14="http://schemas.microsoft.com/office/powerpoint/2010/main" val="183929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5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5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a:extLst>
              <a:ext uri="{FF2B5EF4-FFF2-40B4-BE49-F238E27FC236}">
                <a16:creationId xmlns="" xmlns:a16="http://schemas.microsoft.com/office/drawing/2014/main" id="{34354256-89C4-822A-7CBC-8CDE45EA394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7150"/>
            <a:ext cx="12192000" cy="6004437"/>
          </a:xfrm>
          <a:prstGeom prst="rect">
            <a:avLst/>
          </a:prstGeom>
        </p:spPr>
      </p:pic>
      <p:sp>
        <p:nvSpPr>
          <p:cNvPr id="4" name="TextBox 3">
            <a:extLst>
              <a:ext uri="{FF2B5EF4-FFF2-40B4-BE49-F238E27FC236}">
                <a16:creationId xmlns="" xmlns:a16="http://schemas.microsoft.com/office/drawing/2014/main" id="{D9C5413D-4014-10F1-1234-4CA80812ECA7}"/>
              </a:ext>
            </a:extLst>
          </p:cNvPr>
          <p:cNvSpPr txBox="1"/>
          <p:nvPr/>
        </p:nvSpPr>
        <p:spPr>
          <a:xfrm>
            <a:off x="329381" y="6284593"/>
            <a:ext cx="11533238"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THÀNH TÂY ĐÔ HAY THỦ ĐÔ CỦA NHÀ HỒ ĐƯỢC HỒ QUÝ LY </a:t>
            </a:r>
            <a:r>
              <a:rPr lang="en-US" sz="2400" b="1">
                <a:latin typeface="Times New Roman" panose="02020603050405020304" pitchFamily="18" charset="0"/>
                <a:cs typeface="Times New Roman" panose="02020603050405020304" pitchFamily="18" charset="0"/>
              </a:rPr>
              <a:t>XÂY </a:t>
            </a:r>
            <a:r>
              <a:rPr lang="en-US" sz="2400" b="1" smtClean="0">
                <a:latin typeface="Times New Roman" panose="02020603050405020304" pitchFamily="18" charset="0"/>
                <a:cs typeface="Times New Roman" panose="02020603050405020304" pitchFamily="18" charset="0"/>
              </a:rPr>
              <a:t>DỰNG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8034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extLst>
          </p:cNvPr>
          <p:cNvPicPr>
            <a:picLocks noChangeAspect="1"/>
          </p:cNvPicPr>
          <p:nvPr/>
        </p:nvPicPr>
        <p:blipFill rotWithShape="1">
          <a:blip r:embed="rId2"/>
          <a:srcRect l="39040" t="15513" r="9893" b="43576"/>
          <a:stretch/>
        </p:blipFill>
        <p:spPr>
          <a:xfrm>
            <a:off x="6086901" y="0"/>
            <a:ext cx="6105099" cy="6858000"/>
          </a:xfrm>
          <a:prstGeom prst="ellipse">
            <a:avLst/>
          </a:prstGeom>
        </p:spPr>
      </p:pic>
      <p:sp>
        <p:nvSpPr>
          <p:cNvPr id="3" name="TextBox 2"/>
          <p:cNvSpPr txBox="1"/>
          <p:nvPr/>
        </p:nvSpPr>
        <p:spPr>
          <a:xfrm>
            <a:off x="0" y="553155"/>
            <a:ext cx="6564573" cy="523220"/>
          </a:xfrm>
          <a:prstGeom prst="rect">
            <a:avLst/>
          </a:prstGeom>
          <a:solidFill>
            <a:schemeClr val="accent3">
              <a:lumMod val="60000"/>
              <a:lumOff val="40000"/>
            </a:schemeClr>
          </a:solidFill>
        </p:spPr>
        <p:txBody>
          <a:bodyPr wrap="square" rtlCol="0">
            <a:spAutoFit/>
          </a:bodyPr>
          <a:lstStyle/>
          <a:p>
            <a:r>
              <a:rPr lang="en-US" sz="2800" i="1" smtClean="0"/>
              <a:t>Quốc hiệu nước ta dưới triều Hồ là gì?</a:t>
            </a:r>
            <a:endParaRPr lang="en-US" sz="2800" i="1"/>
          </a:p>
        </p:txBody>
      </p:sp>
      <p:sp>
        <p:nvSpPr>
          <p:cNvPr id="4" name="TextBox 3"/>
          <p:cNvSpPr txBox="1"/>
          <p:nvPr/>
        </p:nvSpPr>
        <p:spPr>
          <a:xfrm>
            <a:off x="0" y="4076552"/>
            <a:ext cx="6564573" cy="954107"/>
          </a:xfrm>
          <a:prstGeom prst="rect">
            <a:avLst/>
          </a:prstGeom>
          <a:solidFill>
            <a:schemeClr val="accent3">
              <a:lumMod val="60000"/>
              <a:lumOff val="40000"/>
            </a:schemeClr>
          </a:solidFill>
        </p:spPr>
        <p:txBody>
          <a:bodyPr wrap="square" rtlCol="0">
            <a:spAutoFit/>
          </a:bodyPr>
          <a:lstStyle/>
          <a:p>
            <a:pPr algn="just"/>
            <a:r>
              <a:rPr lang="en-US" sz="2800" i="1" smtClean="0"/>
              <a:t>Vì sao Hồ Quý Ly đặt quốc hiệu Đại Ngu?</a:t>
            </a:r>
            <a:endParaRPr lang="en-US" sz="2800" i="1"/>
          </a:p>
        </p:txBody>
      </p:sp>
      <p:sp>
        <p:nvSpPr>
          <p:cNvPr id="5" name="TextBox 4"/>
          <p:cNvSpPr txBox="1"/>
          <p:nvPr/>
        </p:nvSpPr>
        <p:spPr>
          <a:xfrm>
            <a:off x="0" y="1951630"/>
            <a:ext cx="3848669" cy="523220"/>
          </a:xfrm>
          <a:prstGeom prst="rect">
            <a:avLst/>
          </a:prstGeom>
          <a:noFill/>
        </p:spPr>
        <p:txBody>
          <a:bodyPr wrap="square" rtlCol="0">
            <a:spAutoFit/>
          </a:bodyPr>
          <a:lstStyle/>
          <a:p>
            <a:pPr algn="ctr"/>
            <a:r>
              <a:rPr lang="en-US" sz="2800" smtClean="0">
                <a:solidFill>
                  <a:schemeClr val="bg2">
                    <a:lumMod val="25000"/>
                  </a:schemeClr>
                </a:solidFill>
              </a:rPr>
              <a:t>Đại Ngu</a:t>
            </a:r>
            <a:endParaRPr lang="en-US" sz="2800">
              <a:solidFill>
                <a:schemeClr val="bg2">
                  <a:lumMod val="25000"/>
                </a:schemeClr>
              </a:solidFill>
            </a:endParaRPr>
          </a:p>
        </p:txBody>
      </p:sp>
      <p:sp>
        <p:nvSpPr>
          <p:cNvPr id="6" name="TextBox 5"/>
          <p:cNvSpPr txBox="1"/>
          <p:nvPr/>
        </p:nvSpPr>
        <p:spPr>
          <a:xfrm>
            <a:off x="152400" y="5611505"/>
            <a:ext cx="3848669" cy="523220"/>
          </a:xfrm>
          <a:prstGeom prst="rect">
            <a:avLst/>
          </a:prstGeom>
          <a:noFill/>
        </p:spPr>
        <p:txBody>
          <a:bodyPr wrap="square" rtlCol="0">
            <a:spAutoFit/>
          </a:bodyPr>
          <a:lstStyle/>
          <a:p>
            <a:pPr algn="ctr"/>
            <a:r>
              <a:rPr lang="en-US" sz="2800" smtClean="0">
                <a:solidFill>
                  <a:schemeClr val="bg2">
                    <a:lumMod val="25000"/>
                  </a:schemeClr>
                </a:solidFill>
              </a:rPr>
              <a:t>Đại Ngu</a:t>
            </a:r>
            <a:endParaRPr lang="en-US" sz="2800">
              <a:solidFill>
                <a:schemeClr val="bg2">
                  <a:lumMod val="25000"/>
                </a:schemeClr>
              </a:solidFill>
            </a:endParaRPr>
          </a:p>
        </p:txBody>
      </p:sp>
    </p:spTree>
    <p:extLst>
      <p:ext uri="{BB962C8B-B14F-4D97-AF65-F5344CB8AC3E}">
        <p14:creationId xmlns:p14="http://schemas.microsoft.com/office/powerpoint/2010/main" val="326287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0" y="1170632"/>
            <a:ext cx="7276563" cy="79772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i="1" smtClean="0">
                <a:solidFill>
                  <a:schemeClr val="accent1"/>
                </a:solidFill>
                <a:latin typeface="Times New Roman" pitchFamily="18" charset="0"/>
                <a:cs typeface="Times New Roman" pitchFamily="18" charset="0"/>
              </a:rPr>
              <a:t>Nhà Hồ có những cải cách gì về mặt quân sự?</a:t>
            </a:r>
            <a:endParaRPr lang="en-US" sz="2800" i="1">
              <a:solidFill>
                <a:schemeClr val="accent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379594" y="103032"/>
            <a:ext cx="4812406" cy="6754968"/>
          </a:xfrm>
          <a:prstGeom prst="rect">
            <a:avLst/>
          </a:prstGeom>
          <a:noFill/>
          <a:ln>
            <a:noFill/>
          </a:ln>
          <a:effectLst/>
          <a:extLst/>
        </p:spPr>
      </p:pic>
      <p:sp>
        <p:nvSpPr>
          <p:cNvPr id="7" name="Rounded Rectangle 6"/>
          <p:cNvSpPr/>
          <p:nvPr/>
        </p:nvSpPr>
        <p:spPr>
          <a:xfrm>
            <a:off x="90151" y="2720662"/>
            <a:ext cx="7186412" cy="1519708"/>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just">
              <a:buFont typeface="Wingdings" pitchFamily="2" charset="2"/>
              <a:buChar char="ü"/>
            </a:pPr>
            <a:r>
              <a:rPr lang="en-US" sz="3200" smtClean="0">
                <a:latin typeface="Times New Roman" pitchFamily="18" charset="0"/>
                <a:cs typeface="Times New Roman" pitchFamily="18" charset="0"/>
              </a:rPr>
              <a:t>Chấn </a:t>
            </a:r>
            <a:r>
              <a:rPr lang="en-US" sz="3200">
                <a:latin typeface="Times New Roman" pitchFamily="18" charset="0"/>
                <a:cs typeface="Times New Roman" pitchFamily="18" charset="0"/>
              </a:rPr>
              <a:t>chỉnh, tăng cường quân đội: </a:t>
            </a:r>
            <a:r>
              <a:rPr lang="en-US" sz="3200" smtClean="0">
                <a:latin typeface="Times New Roman" pitchFamily="18" charset="0"/>
                <a:cs typeface="Times New Roman" pitchFamily="18" charset="0"/>
              </a:rPr>
              <a:t>tăng </a:t>
            </a:r>
            <a:r>
              <a:rPr lang="en-US" sz="3200">
                <a:latin typeface="Times New Roman" pitchFamily="18" charset="0"/>
                <a:cs typeface="Times New Roman" pitchFamily="18" charset="0"/>
              </a:rPr>
              <a:t>lực lượng quân địa phương.</a:t>
            </a:r>
          </a:p>
        </p:txBody>
      </p:sp>
      <p:sp>
        <p:nvSpPr>
          <p:cNvPr id="9" name="Rounded Rectangle 8"/>
          <p:cNvSpPr/>
          <p:nvPr/>
        </p:nvSpPr>
        <p:spPr>
          <a:xfrm>
            <a:off x="49207" y="4763036"/>
            <a:ext cx="7186412" cy="1519708"/>
          </a:xfrm>
          <a:prstGeom prst="roundRect">
            <a:avLst/>
          </a:prstGeom>
          <a:solidFill>
            <a:schemeClr val="accent5">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buFont typeface="Wingdings" pitchFamily="2" charset="2"/>
              <a:buChar char="ü"/>
            </a:pPr>
            <a:r>
              <a:rPr lang="en-US" sz="3200" smtClean="0">
                <a:solidFill>
                  <a:schemeClr val="tx1"/>
                </a:solidFill>
                <a:latin typeface="Times New Roman" pitchFamily="18" charset="0"/>
                <a:cs typeface="Times New Roman" pitchFamily="18" charset="0"/>
              </a:rPr>
              <a:t>Cải </a:t>
            </a:r>
            <a:r>
              <a:rPr lang="en-US" sz="3200">
                <a:solidFill>
                  <a:schemeClr val="tx1"/>
                </a:solidFill>
                <a:latin typeface="Times New Roman" pitchFamily="18" charset="0"/>
                <a:cs typeface="Times New Roman" pitchFamily="18" charset="0"/>
              </a:rPr>
              <a:t>tiến kĩ thuật quân sự (súng thần cơ, thuyền chiến có lầu, thành nhà Hồ)</a:t>
            </a:r>
          </a:p>
        </p:txBody>
      </p:sp>
      <p:sp>
        <p:nvSpPr>
          <p:cNvPr id="2" name="TextBox 1"/>
          <p:cNvSpPr txBox="1"/>
          <p:nvPr/>
        </p:nvSpPr>
        <p:spPr>
          <a:xfrm>
            <a:off x="0" y="0"/>
            <a:ext cx="5868537" cy="461665"/>
          </a:xfrm>
          <a:prstGeom prst="rect">
            <a:avLst/>
          </a:prstGeom>
          <a:noFill/>
        </p:spPr>
        <p:txBody>
          <a:bodyPr wrap="square" rtlCol="0">
            <a:spAutoFit/>
          </a:bodyPr>
          <a:lstStyle/>
          <a:p>
            <a:r>
              <a:rPr lang="en-US" sz="2400" b="1" smtClean="0">
                <a:solidFill>
                  <a:schemeClr val="accent6"/>
                </a:solidFill>
                <a:latin typeface="Times New Roman" pitchFamily="18" charset="0"/>
                <a:cs typeface="Times New Roman" pitchFamily="18" charset="0"/>
              </a:rPr>
              <a:t>2. Nội dung cải cách</a:t>
            </a:r>
            <a:endParaRPr lang="en-US" sz="2400" b="1">
              <a:solidFill>
                <a:schemeClr val="accent6"/>
              </a:solidFill>
              <a:latin typeface="Times New Roman" pitchFamily="18" charset="0"/>
              <a:cs typeface="Times New Roman" pitchFamily="18" charset="0"/>
            </a:endParaRPr>
          </a:p>
        </p:txBody>
      </p:sp>
      <p:sp>
        <p:nvSpPr>
          <p:cNvPr id="8" name="TextBox 7"/>
          <p:cNvSpPr txBox="1"/>
          <p:nvPr/>
        </p:nvSpPr>
        <p:spPr>
          <a:xfrm>
            <a:off x="152400" y="452656"/>
            <a:ext cx="5868537" cy="461665"/>
          </a:xfrm>
          <a:prstGeom prst="rect">
            <a:avLst/>
          </a:prstGeom>
          <a:noFill/>
        </p:spPr>
        <p:txBody>
          <a:bodyPr wrap="square" rtlCol="0">
            <a:spAutoFit/>
          </a:bodyPr>
          <a:lstStyle/>
          <a:p>
            <a:r>
              <a:rPr lang="en-US" sz="2400" b="1" i="1" smtClean="0">
                <a:latin typeface="Times New Roman" pitchFamily="18" charset="0"/>
                <a:cs typeface="Times New Roman" pitchFamily="18" charset="0"/>
              </a:rPr>
              <a:t>b, Về quân sự</a:t>
            </a:r>
            <a:endParaRPr lang="en-US" sz="2400" b="1" i="1">
              <a:latin typeface="Times New Roman" pitchFamily="18" charset="0"/>
              <a:cs typeface="Times New Roman" pitchFamily="18" charset="0"/>
            </a:endParaRPr>
          </a:p>
        </p:txBody>
      </p:sp>
    </p:spTree>
    <p:extLst>
      <p:ext uri="{BB962C8B-B14F-4D97-AF65-F5344CB8AC3E}">
        <p14:creationId xmlns:p14="http://schemas.microsoft.com/office/powerpoint/2010/main" val="146869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5424152" y="123093"/>
            <a:ext cx="6767847" cy="1569660"/>
          </a:xfrm>
          <a:prstGeom prst="rect">
            <a:avLst/>
          </a:prstGeom>
          <a:noFill/>
          <a:ln w="9525">
            <a:solidFill>
              <a:srgbClr val="CCCC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pPr algn="just" eaLnBrk="1" hangingPunct="1"/>
            <a:r>
              <a:rPr lang="en-US" altLang="en-US" sz="2400" b="1">
                <a:solidFill>
                  <a:srgbClr val="6600CC"/>
                </a:solidFill>
                <a:latin typeface="Times New Roman" pitchFamily="18" charset="0"/>
                <a:cs typeface="Times New Roman" pitchFamily="18" charset="0"/>
              </a:rPr>
              <a:t>Thành nhà Hồ (còn gọi là thành Tây Đô, thành An Tôn, thành Tây Kinh hay thành Tây Giai) . Có chiều Nam Bắc dài 860m Chiều Đông Tây dài 863m. </a:t>
            </a:r>
          </a:p>
        </p:txBody>
      </p:sp>
      <p:pic>
        <p:nvPicPr>
          <p:cNvPr id="5" name="Picture 8" descr="1442thanhnha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5029200" cy="3048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l="12967" t="36127" r="8936" b="28867"/>
          <a:stretch>
            <a:fillRect/>
          </a:stretch>
        </p:blipFill>
        <p:spPr bwMode="auto">
          <a:xfrm>
            <a:off x="304800" y="3760630"/>
            <a:ext cx="5029199" cy="281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5424153" y="2274838"/>
            <a:ext cx="676784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en-US" altLang="vi-VN" sz="2400" b="1">
                <a:solidFill>
                  <a:srgbClr val="0070C0"/>
                </a:solidFill>
                <a:latin typeface="Times New Roman" pitchFamily="18" charset="0"/>
                <a:cs typeface="Times New Roman" pitchFamily="18" charset="0"/>
              </a:rPr>
              <a:t>   - Thành x</a:t>
            </a:r>
            <a:r>
              <a:rPr lang="en-US" altLang="vi-VN" sz="2400" b="1" smtClean="0">
                <a:solidFill>
                  <a:srgbClr val="0070C0"/>
                </a:solidFill>
                <a:latin typeface="Times New Roman" pitchFamily="18" charset="0"/>
                <a:cs typeface="Times New Roman" pitchFamily="18" charset="0"/>
              </a:rPr>
              <a:t>ây </a:t>
            </a:r>
            <a:r>
              <a:rPr lang="en-US" altLang="vi-VN" sz="2400" b="1">
                <a:solidFill>
                  <a:srgbClr val="0070C0"/>
                </a:solidFill>
                <a:latin typeface="Times New Roman" pitchFamily="18" charset="0"/>
                <a:cs typeface="Times New Roman" pitchFamily="18" charset="0"/>
              </a:rPr>
              <a:t>bằng đá, nằm giữa địa thế hiểm yếu, có núi sông bao bọc.</a:t>
            </a:r>
          </a:p>
          <a:p>
            <a:pPr algn="just" eaLnBrk="1" hangingPunct="1"/>
            <a:r>
              <a:rPr lang="en-US" altLang="vi-VN" sz="2400" b="1" smtClean="0">
                <a:solidFill>
                  <a:srgbClr val="0070C0"/>
                </a:solidFill>
                <a:latin typeface="Times New Roman" pitchFamily="18" charset="0"/>
                <a:cs typeface="Times New Roman" pitchFamily="18" charset="0"/>
              </a:rPr>
              <a:t>- </a:t>
            </a:r>
            <a:r>
              <a:rPr lang="en-US" altLang="vi-VN" sz="2400" b="1">
                <a:solidFill>
                  <a:srgbClr val="0070C0"/>
                </a:solidFill>
                <a:latin typeface="Times New Roman" pitchFamily="18" charset="0"/>
                <a:cs typeface="Times New Roman" pitchFamily="18" charset="0"/>
              </a:rPr>
              <a:t>Bốn mặt thành có bốn cổng lớn. Từ cổng có con đường lát đá dài 5m. Các cung điện, lâu đài, dinh thự….</a:t>
            </a:r>
          </a:p>
        </p:txBody>
      </p:sp>
      <p:sp>
        <p:nvSpPr>
          <p:cNvPr id="9" name="Rectangle 8"/>
          <p:cNvSpPr/>
          <p:nvPr/>
        </p:nvSpPr>
        <p:spPr>
          <a:xfrm>
            <a:off x="5424152" y="5143544"/>
            <a:ext cx="6767847" cy="1200329"/>
          </a:xfrm>
          <a:prstGeom prst="rect">
            <a:avLst/>
          </a:prstGeom>
        </p:spPr>
        <p:txBody>
          <a:bodyPr wrap="square">
            <a:spAutoFit/>
          </a:bodyPr>
          <a:lstStyle/>
          <a:p>
            <a:pPr algn="just"/>
            <a:r>
              <a:rPr lang="en-US" altLang="en-US" sz="2400" b="1">
                <a:solidFill>
                  <a:srgbClr val="6600CC"/>
                </a:solidFill>
                <a:latin typeface="Times New Roman" pitchFamily="18" charset="0"/>
                <a:cs typeface="Times New Roman" pitchFamily="18" charset="0"/>
              </a:rPr>
              <a:t>Đây được coi là tòa thành đá duy nhất còn lại ở Đông Nam Á. Ngày 27/6/2011, UNESCO đã công nhận thành Nhà Hồ là di sản văn hóa thế giới. </a:t>
            </a:r>
          </a:p>
        </p:txBody>
      </p:sp>
    </p:spTree>
    <p:extLst>
      <p:ext uri="{BB962C8B-B14F-4D97-AF65-F5344CB8AC3E}">
        <p14:creationId xmlns:p14="http://schemas.microsoft.com/office/powerpoint/2010/main" val="308386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7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6318251"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sung than co"/>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6096000" y="857250"/>
            <a:ext cx="6096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7620000" y="5494338"/>
            <a:ext cx="3048000"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1500" kern="10">
                <a:solidFill>
                  <a:srgbClr val="336699"/>
                </a:solidFill>
                <a:effectLst>
                  <a:outerShdw dist="45791" dir="2021404" algn="ctr" rotWithShape="0">
                    <a:srgbClr val="B2B2B2">
                      <a:alpha val="79999"/>
                    </a:srgbClr>
                  </a:outerShdw>
                </a:effectLst>
                <a:latin typeface="Times New Roman"/>
                <a:cs typeface="Times New Roman"/>
              </a:rPr>
              <a:t>SÚNG THẦN CƠ</a:t>
            </a:r>
            <a:endParaRPr lang="en-US" sz="1500" kern="10">
              <a:solidFill>
                <a:srgbClr val="336699"/>
              </a:solidFill>
              <a:effectLst>
                <a:outerShdw dist="45791" dir="2021404" algn="ctr" rotWithShape="0">
                  <a:srgbClr val="B2B2B2">
                    <a:alpha val="79999"/>
                  </a:srgbClr>
                </a:outerShdw>
              </a:effectLst>
              <a:latin typeface="Times New Roman"/>
              <a:cs typeface="Times New Roman"/>
            </a:endParaRPr>
          </a:p>
        </p:txBody>
      </p:sp>
      <p:sp>
        <p:nvSpPr>
          <p:cNvPr id="6" name="WordArt 4"/>
          <p:cNvSpPr>
            <a:spLocks noChangeArrowheads="1" noChangeShapeType="1" noTextEdit="1"/>
          </p:cNvSpPr>
          <p:nvPr/>
        </p:nvSpPr>
        <p:spPr bwMode="auto">
          <a:xfrm>
            <a:off x="1397000" y="5494338"/>
            <a:ext cx="3175000"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1800" kern="10">
                <a:solidFill>
                  <a:srgbClr val="336699"/>
                </a:solidFill>
                <a:effectLst>
                  <a:outerShdw dist="45791" dir="2021404" algn="ctr" rotWithShape="0">
                    <a:srgbClr val="B2B2B2">
                      <a:alpha val="79999"/>
                    </a:srgbClr>
                  </a:outerShdw>
                </a:effectLst>
                <a:latin typeface="Times New Roman"/>
                <a:cs typeface="Times New Roman"/>
              </a:rPr>
              <a:t>Chiến thuyền</a:t>
            </a:r>
          </a:p>
        </p:txBody>
      </p:sp>
      <p:pic>
        <p:nvPicPr>
          <p:cNvPr id="4" name="thuyền và súng thần cơ.mp4" descr="thuyền và súng thần cơ.mp4">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857250"/>
            <a:ext cx="1219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35752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Horizontal)">
                                      <p:cBhvr>
                                        <p:cTn id="13" dur="500"/>
                                        <p:tgtEl>
                                          <p:spTgt spid="5"/>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37"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519" y="732262"/>
            <a:ext cx="4146997" cy="281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3291" y="4202896"/>
            <a:ext cx="4595571" cy="233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A1-(2)-1c2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517" y="3896085"/>
            <a:ext cx="4146999" cy="2641236"/>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7">
            <a:extLst>
              <a:ext uri="{FF2B5EF4-FFF2-40B4-BE49-F238E27FC236}">
                <a16:creationId xmlns="" xmlns:a16="http://schemas.microsoft.com/office/drawing/2014/main" id="{F020CD51-C2F3-F3D9-FC15-9FA1FA5069B3}"/>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6583291" y="732262"/>
            <a:ext cx="4595571" cy="2662126"/>
          </a:xfrm>
          <a:prstGeom prst="rect">
            <a:avLst/>
          </a:prstGeom>
        </p:spPr>
      </p:pic>
      <p:sp>
        <p:nvSpPr>
          <p:cNvPr id="8" name="Rounded Rectangle 7"/>
          <p:cNvSpPr/>
          <p:nvPr/>
        </p:nvSpPr>
        <p:spPr>
          <a:xfrm>
            <a:off x="2820473" y="0"/>
            <a:ext cx="6214345" cy="57954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b="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MỘT SỐ THÀNH TỰU QUÂN SỰ</a:t>
            </a:r>
            <a:endParaRPr lang="en-US" sz="2800"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9" name="TextBox 8"/>
          <p:cNvSpPr txBox="1"/>
          <p:nvPr/>
        </p:nvSpPr>
        <p:spPr>
          <a:xfrm>
            <a:off x="1107583" y="3526753"/>
            <a:ext cx="3657600" cy="369332"/>
          </a:xfrm>
          <a:prstGeom prst="rect">
            <a:avLst/>
          </a:prstGeom>
          <a:noFill/>
        </p:spPr>
        <p:txBody>
          <a:bodyPr wrap="square" rtlCol="0">
            <a:spAutoFit/>
          </a:bodyPr>
          <a:lstStyle/>
          <a:p>
            <a:pPr algn="ctr"/>
            <a:r>
              <a:rPr lang="en-US" smtClean="0"/>
              <a:t>Súng thần cơ</a:t>
            </a:r>
            <a:endParaRPr lang="en-US"/>
          </a:p>
        </p:txBody>
      </p:sp>
      <p:sp>
        <p:nvSpPr>
          <p:cNvPr id="10" name="TextBox 9"/>
          <p:cNvSpPr txBox="1"/>
          <p:nvPr/>
        </p:nvSpPr>
        <p:spPr>
          <a:xfrm>
            <a:off x="7287295" y="3547101"/>
            <a:ext cx="3827172" cy="369332"/>
          </a:xfrm>
          <a:prstGeom prst="rect">
            <a:avLst/>
          </a:prstGeom>
          <a:noFill/>
        </p:spPr>
        <p:txBody>
          <a:bodyPr wrap="square" rtlCol="0">
            <a:spAutoFit/>
          </a:bodyPr>
          <a:lstStyle/>
          <a:p>
            <a:pPr algn="ctr"/>
            <a:r>
              <a:rPr lang="en-US" smtClean="0"/>
              <a:t>Xây thành kiên cố bằng đá (Tây Đô)</a:t>
            </a:r>
            <a:endParaRPr lang="en-US"/>
          </a:p>
        </p:txBody>
      </p:sp>
      <p:sp>
        <p:nvSpPr>
          <p:cNvPr id="11" name="TextBox 10"/>
          <p:cNvSpPr txBox="1"/>
          <p:nvPr/>
        </p:nvSpPr>
        <p:spPr>
          <a:xfrm>
            <a:off x="1146217" y="6524199"/>
            <a:ext cx="3657600" cy="369332"/>
          </a:xfrm>
          <a:prstGeom prst="rect">
            <a:avLst/>
          </a:prstGeom>
          <a:noFill/>
        </p:spPr>
        <p:txBody>
          <a:bodyPr wrap="square" rtlCol="0">
            <a:spAutoFit/>
          </a:bodyPr>
          <a:lstStyle/>
          <a:p>
            <a:pPr algn="ctr"/>
            <a:r>
              <a:rPr lang="en-US" smtClean="0"/>
              <a:t>Viên đạn đá</a:t>
            </a:r>
            <a:endParaRPr lang="en-US"/>
          </a:p>
        </p:txBody>
      </p:sp>
      <p:sp>
        <p:nvSpPr>
          <p:cNvPr id="12" name="TextBox 11"/>
          <p:cNvSpPr txBox="1"/>
          <p:nvPr/>
        </p:nvSpPr>
        <p:spPr>
          <a:xfrm>
            <a:off x="7456867" y="6488668"/>
            <a:ext cx="3657600" cy="369332"/>
          </a:xfrm>
          <a:prstGeom prst="rect">
            <a:avLst/>
          </a:prstGeom>
          <a:noFill/>
        </p:spPr>
        <p:txBody>
          <a:bodyPr wrap="square" rtlCol="0">
            <a:spAutoFit/>
          </a:bodyPr>
          <a:lstStyle/>
          <a:p>
            <a:pPr algn="ctr"/>
            <a:r>
              <a:rPr lang="en-US" smtClean="0"/>
              <a:t>Cổ lâu thuyền</a:t>
            </a:r>
            <a:endParaRPr lang="en-US"/>
          </a:p>
        </p:txBody>
      </p:sp>
    </p:spTree>
    <p:extLst>
      <p:ext uri="{BB962C8B-B14F-4D97-AF65-F5344CB8AC3E}">
        <p14:creationId xmlns:p14="http://schemas.microsoft.com/office/powerpoint/2010/main" val="174536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75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75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75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75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75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13HoQuyLy">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189" y="-1"/>
            <a:ext cx="6395567" cy="6001555"/>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15188" y="6001555"/>
            <a:ext cx="6576811" cy="646331"/>
          </a:xfrm>
          <a:prstGeom prst="rect">
            <a:avLst/>
          </a:prstGeom>
          <a:noFill/>
        </p:spPr>
        <p:txBody>
          <a:bodyPr wrap="square" rtlCol="0">
            <a:spAutoFit/>
          </a:bodyPr>
          <a:lstStyle/>
          <a:p>
            <a:pPr algn="ctr"/>
            <a:r>
              <a:rPr lang="en-US" smtClean="0"/>
              <a:t>Hồ Nguyên Trừng với nhiều phát minh quân sự lớn của triều Hồ</a:t>
            </a:r>
            <a:endParaRPr lang="en-US"/>
          </a:p>
        </p:txBody>
      </p:sp>
      <p:sp>
        <p:nvSpPr>
          <p:cNvPr id="4" name="Round Diagonal Corner Rectangle 3"/>
          <p:cNvSpPr/>
          <p:nvPr/>
        </p:nvSpPr>
        <p:spPr>
          <a:xfrm>
            <a:off x="90152" y="126641"/>
            <a:ext cx="5525036" cy="1931831"/>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3200" i="1" smtClean="0">
                <a:latin typeface="Times New Roman" pitchFamily="18" charset="0"/>
                <a:cs typeface="Times New Roman" pitchFamily="18" charset="0"/>
              </a:rPr>
              <a:t>Em có nhận xét gì về </a:t>
            </a:r>
            <a:r>
              <a:rPr lang="en-US" sz="3200" i="1" smtClean="0">
                <a:latin typeface="Times New Roman" pitchFamily="18" charset="0"/>
                <a:cs typeface="Times New Roman" pitchFamily="18" charset="0"/>
              </a:rPr>
              <a:t>quân </a:t>
            </a:r>
            <a:r>
              <a:rPr lang="en-US" sz="3200" i="1" smtClean="0">
                <a:latin typeface="Times New Roman" pitchFamily="18" charset="0"/>
                <a:cs typeface="Times New Roman" pitchFamily="18" charset="0"/>
              </a:rPr>
              <a:t>sự tời Hồ?</a:t>
            </a:r>
            <a:endParaRPr lang="en-US" sz="3200" i="1">
              <a:latin typeface="Times New Roman" pitchFamily="18" charset="0"/>
              <a:cs typeface="Times New Roman" pitchFamily="18" charset="0"/>
            </a:endParaRPr>
          </a:p>
        </p:txBody>
      </p:sp>
      <p:grpSp>
        <p:nvGrpSpPr>
          <p:cNvPr id="6" name="Group 5"/>
          <p:cNvGrpSpPr/>
          <p:nvPr/>
        </p:nvGrpSpPr>
        <p:grpSpPr>
          <a:xfrm>
            <a:off x="0" y="2364303"/>
            <a:ext cx="5615189" cy="2721822"/>
            <a:chOff x="0" y="1266"/>
            <a:chExt cx="9144000" cy="2721822"/>
          </a:xfrm>
          <a:solidFill>
            <a:schemeClr val="accent3">
              <a:lumMod val="40000"/>
              <a:lumOff val="60000"/>
            </a:schemeClr>
          </a:solidFill>
        </p:grpSpPr>
        <p:sp>
          <p:nvSpPr>
            <p:cNvPr id="7" name="Up Arrow Callout 6"/>
            <p:cNvSpPr/>
            <p:nvPr/>
          </p:nvSpPr>
          <p:spPr>
            <a:xfrm rot="10800000">
              <a:off x="0" y="1266"/>
              <a:ext cx="9144000" cy="2721822"/>
            </a:xfrm>
            <a:prstGeom prst="upArrowCallout">
              <a:avLst/>
            </a:prstGeom>
            <a:grpFill/>
          </p:spPr>
          <p:style>
            <a:lnRef idx="1">
              <a:schemeClr val="accent3"/>
            </a:lnRef>
            <a:fillRef idx="3">
              <a:schemeClr val="accent3"/>
            </a:fillRef>
            <a:effectRef idx="2">
              <a:schemeClr val="accent3"/>
            </a:effectRef>
            <a:fontRef idx="minor">
              <a:schemeClr val="lt1"/>
            </a:fontRef>
          </p:style>
        </p:sp>
        <p:sp>
          <p:nvSpPr>
            <p:cNvPr id="8" name="Up Arrow Callout 4"/>
            <p:cNvSpPr/>
            <p:nvPr/>
          </p:nvSpPr>
          <p:spPr>
            <a:xfrm rot="21600000">
              <a:off x="0" y="1266"/>
              <a:ext cx="9144000" cy="1768558"/>
            </a:xfrm>
            <a:prstGeom prst="rect">
              <a:avLst/>
            </a:prstGeom>
            <a:grpFill/>
          </p:spPr>
          <p:style>
            <a:lnRef idx="1">
              <a:schemeClr val="accent3"/>
            </a:lnRef>
            <a:fillRef idx="3">
              <a:schemeClr val="accent3"/>
            </a:fillRef>
            <a:effectRef idx="2">
              <a:schemeClr val="accent3"/>
            </a:effectRef>
            <a:fontRef idx="minor">
              <a:schemeClr val="lt1"/>
            </a:fontRef>
          </p:style>
          <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smtClean="0">
                  <a:solidFill>
                    <a:schemeClr val="tx1"/>
                  </a:solidFill>
                </a:rPr>
                <a:t>Xây dựng được đội quân tinh nhuệ, sức chiến đấu cao.</a:t>
              </a:r>
              <a:endParaRPr lang="en-US" sz="2800" kern="1200" smtClean="0">
                <a:solidFill>
                  <a:schemeClr val="tx1"/>
                </a:solidFill>
              </a:endParaRPr>
            </a:p>
          </p:txBody>
        </p:sp>
      </p:grpSp>
      <p:sp>
        <p:nvSpPr>
          <p:cNvPr id="10" name="Rectangle 9"/>
          <p:cNvSpPr/>
          <p:nvPr/>
        </p:nvSpPr>
        <p:spPr>
          <a:xfrm>
            <a:off x="-1" y="5086125"/>
            <a:ext cx="5615189" cy="1771875"/>
          </a:xfrm>
          <a:prstGeom prst="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smtClean="0">
                <a:latin typeface="Times New Roman" pitchFamily="18" charset="0"/>
                <a:cs typeface="Times New Roman" pitchFamily="18" charset="0"/>
              </a:rPr>
              <a:t>Có nhiều kĩ thuật quân sự tiến bộ so với đương thời, để lại nhiều kinh nghiệm quân sự cho các triều đại sau.</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167294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GIAO AN THUY\GA THUY SUA\2023-2024\bai giang pp 11\CTST\z4580652242201_f8a9fc96b2b4371359a6728734689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411" y="230833"/>
            <a:ext cx="4996064" cy="35169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Rectangle 1"/>
          <p:cNvSpPr/>
          <p:nvPr/>
        </p:nvSpPr>
        <p:spPr>
          <a:xfrm>
            <a:off x="0" y="626548"/>
            <a:ext cx="6933127" cy="954107"/>
          </a:xfrm>
          <a:prstGeom prst="rect">
            <a:avLst/>
          </a:prstGeom>
        </p:spPr>
        <p:txBody>
          <a:bodyPr wrap="square">
            <a:spAutoFit/>
          </a:bodyPr>
          <a:lstStyle/>
          <a:p>
            <a:pPr algn="just"/>
            <a:r>
              <a:rPr lang="en-US" sz="2800">
                <a:latin typeface="Times New Roman" pitchFamily="18" charset="0"/>
                <a:cs typeface="Times New Roman" pitchFamily="18" charset="0"/>
              </a:rPr>
              <a:t>Quan sát các hình ảnh, đọc </a:t>
            </a:r>
            <a:r>
              <a:rPr lang="en-US" sz="2800" i="1" smtClean="0">
                <a:latin typeface="Times New Roman" pitchFamily="18" charset="0"/>
                <a:cs typeface="Times New Roman" pitchFamily="18" charset="0"/>
              </a:rPr>
              <a:t>tư liệu </a:t>
            </a:r>
            <a:r>
              <a:rPr lang="en-US" sz="2800" smtClean="0">
                <a:latin typeface="Times New Roman" pitchFamily="18" charset="0"/>
                <a:cs typeface="Times New Roman" pitchFamily="18" charset="0"/>
              </a:rPr>
              <a:t>trả </a:t>
            </a:r>
            <a:r>
              <a:rPr lang="en-US" sz="2800">
                <a:latin typeface="Times New Roman" pitchFamily="18" charset="0"/>
                <a:cs typeface="Times New Roman" pitchFamily="18" charset="0"/>
              </a:rPr>
              <a:t>lời câu hỏi</a:t>
            </a:r>
            <a:r>
              <a:rPr lang="en-US" sz="2800" smtClean="0">
                <a:latin typeface="Times New Roman" pitchFamily="18" charset="0"/>
                <a:cs typeface="Times New Roman" pitchFamily="18" charset="0"/>
              </a:rPr>
              <a:t>:</a:t>
            </a:r>
            <a:endParaRPr lang="en-US" sz="2800">
              <a:latin typeface="Times New Roman" pitchFamily="18" charset="0"/>
              <a:cs typeface="Times New Roman" pitchFamily="18" charset="0"/>
            </a:endParaRPr>
          </a:p>
        </p:txBody>
      </p:sp>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6411" y="3747753"/>
            <a:ext cx="4996063" cy="308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3640205"/>
            <a:ext cx="6791460" cy="954107"/>
          </a:xfrm>
          <a:prstGeom prst="rect">
            <a:avLst/>
          </a:prstGeom>
        </p:spPr>
        <p:txBody>
          <a:bodyPr wrap="square">
            <a:spAutoFit/>
          </a:bodyPr>
          <a:lstStyle/>
          <a:p>
            <a:pPr marL="457200" indent="-457200">
              <a:buFont typeface="Wingdings" pitchFamily="2" charset="2"/>
              <a:buChar char="ü"/>
            </a:pPr>
            <a:r>
              <a:rPr lang="en-US" sz="2800" smtClean="0">
                <a:latin typeface="Times New Roman" pitchFamily="18" charset="0"/>
                <a:cs typeface="Times New Roman" pitchFamily="18" charset="0"/>
              </a:rPr>
              <a:t>Hạn chế Phật giáo,bắt các nhà sư dưới 50 tuổi phải hoàn tục .</a:t>
            </a:r>
            <a:endParaRPr lang="en-US" sz="2800">
              <a:latin typeface="Times New Roman" pitchFamily="18" charset="0"/>
              <a:cs typeface="Times New Roman" pitchFamily="18" charset="0"/>
            </a:endParaRPr>
          </a:p>
        </p:txBody>
      </p:sp>
      <p:sp>
        <p:nvSpPr>
          <p:cNvPr id="5" name="Rectangle 4"/>
          <p:cNvSpPr/>
          <p:nvPr/>
        </p:nvSpPr>
        <p:spPr>
          <a:xfrm>
            <a:off x="28958" y="5805150"/>
            <a:ext cx="6933127" cy="954107"/>
          </a:xfrm>
          <a:prstGeom prst="rect">
            <a:avLst/>
          </a:prstGeom>
        </p:spPr>
        <p:txBody>
          <a:bodyPr wrap="square">
            <a:spAutoFit/>
          </a:bodyPr>
          <a:lstStyle/>
          <a:p>
            <a:pPr algn="just">
              <a:buFont typeface="Wingdings" pitchFamily="2" charset="2"/>
              <a:buChar char="ü"/>
            </a:pPr>
            <a:r>
              <a:rPr lang="en-US" sz="2800" smtClean="0">
                <a:latin typeface="Times New Roman" pitchFamily="18" charset="0"/>
                <a:cs typeface="Times New Roman" pitchFamily="18" charset="0"/>
              </a:rPr>
              <a:t>Sửa </a:t>
            </a:r>
            <a:r>
              <a:rPr lang="en-US" sz="2800">
                <a:latin typeface="Times New Roman" pitchFamily="18" charset="0"/>
                <a:cs typeface="Times New Roman" pitchFamily="18" charset="0"/>
              </a:rPr>
              <a:t>đổi chế độ thi cử, </a:t>
            </a:r>
            <a:r>
              <a:rPr lang="en-US" sz="2800" smtClean="0">
                <a:latin typeface="Times New Roman" pitchFamily="18" charset="0"/>
                <a:cs typeface="Times New Roman" pitchFamily="18" charset="0"/>
              </a:rPr>
              <a:t>để tuyển chọn nhân tài.</a:t>
            </a:r>
            <a:endParaRPr lang="en-US" sz="2800">
              <a:latin typeface="Times New Roman" pitchFamily="18" charset="0"/>
              <a:cs typeface="Times New Roman" pitchFamily="18" charset="0"/>
            </a:endParaRPr>
          </a:p>
        </p:txBody>
      </p:sp>
      <p:sp>
        <p:nvSpPr>
          <p:cNvPr id="6" name="Rectangle 5"/>
          <p:cNvSpPr/>
          <p:nvPr/>
        </p:nvSpPr>
        <p:spPr>
          <a:xfrm>
            <a:off x="0" y="4622373"/>
            <a:ext cx="7057620" cy="954107"/>
          </a:xfrm>
          <a:prstGeom prst="rect">
            <a:avLst/>
          </a:prstGeom>
        </p:spPr>
        <p:txBody>
          <a:bodyPr wrap="square">
            <a:spAutoFit/>
          </a:bodyPr>
          <a:lstStyle/>
          <a:p>
            <a:pPr marL="457200" indent="-457200" algn="just">
              <a:buFont typeface="Wingdings" pitchFamily="2" charset="2"/>
              <a:buChar char="ü"/>
            </a:pPr>
            <a:r>
              <a:rPr lang="en-US" sz="2800" smtClean="0">
                <a:latin typeface="Times New Roman" pitchFamily="18" charset="0"/>
                <a:cs typeface="Times New Roman" pitchFamily="18" charset="0"/>
              </a:rPr>
              <a:t>Đề cao chữ Nôm,</a:t>
            </a: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dùng nhiều sách vở chữ Nôm để dạy học.</a:t>
            </a:r>
            <a:endParaRPr lang="en-US" sz="2800">
              <a:latin typeface="Times New Roman" pitchFamily="18" charset="0"/>
              <a:cs typeface="Times New Roman" pitchFamily="18" charset="0"/>
            </a:endParaRPr>
          </a:p>
        </p:txBody>
      </p:sp>
      <p:sp>
        <p:nvSpPr>
          <p:cNvPr id="8" name="Rectangle 7"/>
          <p:cNvSpPr/>
          <p:nvPr/>
        </p:nvSpPr>
        <p:spPr>
          <a:xfrm>
            <a:off x="0" y="46167"/>
            <a:ext cx="2749471" cy="461665"/>
          </a:xfrm>
          <a:prstGeom prst="rect">
            <a:avLst/>
          </a:prstGeom>
        </p:spPr>
        <p:txBody>
          <a:bodyPr wrap="none">
            <a:spAutoFit/>
          </a:bodyPr>
          <a:lstStyle/>
          <a:p>
            <a:r>
              <a:rPr lang="en-US" sz="2400" b="1" i="1">
                <a:latin typeface="Times New Roman" pitchFamily="18" charset="0"/>
                <a:cs typeface="Times New Roman" pitchFamily="18" charset="0"/>
              </a:rPr>
              <a:t>c</a:t>
            </a:r>
            <a:r>
              <a:rPr lang="en-US" sz="2400" b="1" i="1" smtClean="0">
                <a:latin typeface="Times New Roman" pitchFamily="18" charset="0"/>
                <a:cs typeface="Times New Roman" pitchFamily="18" charset="0"/>
              </a:rPr>
              <a:t>, </a:t>
            </a:r>
            <a:r>
              <a:rPr lang="en-US" sz="2400" b="1" i="1">
                <a:latin typeface="Times New Roman" pitchFamily="18" charset="0"/>
                <a:cs typeface="Times New Roman" pitchFamily="18" charset="0"/>
              </a:rPr>
              <a:t>Văn hóa-giáo dục</a:t>
            </a:r>
          </a:p>
        </p:txBody>
      </p:sp>
      <p:sp>
        <p:nvSpPr>
          <p:cNvPr id="9" name="Rectangle 8"/>
          <p:cNvSpPr/>
          <p:nvPr/>
        </p:nvSpPr>
        <p:spPr>
          <a:xfrm>
            <a:off x="32157" y="1631874"/>
            <a:ext cx="7025463" cy="1384995"/>
          </a:xfrm>
          <a:prstGeom prst="rect">
            <a:avLst/>
          </a:prstGeom>
          <a:solidFill>
            <a:schemeClr val="accent5">
              <a:lumMod val="20000"/>
              <a:lumOff val="80000"/>
            </a:schemeClr>
          </a:solidFill>
        </p:spPr>
        <p:txBody>
          <a:bodyPr wrap="square">
            <a:spAutoFit/>
          </a:bodyPr>
          <a:lstStyle/>
          <a:p>
            <a:pPr algn="just"/>
            <a:r>
              <a:rPr lang="en-US" sz="2800" i="1">
                <a:solidFill>
                  <a:schemeClr val="accent1"/>
                </a:solidFill>
                <a:latin typeface="Times New Roman" pitchFamily="18" charset="0"/>
                <a:cs typeface="Times New Roman" pitchFamily="18" charset="0"/>
              </a:rPr>
              <a:t>Nêu những điểm mới trong chính sách văn hóa-giáo dục của nhà Hồ so với các triều đại trước?</a:t>
            </a:r>
            <a:endParaRPr lang="en-US" sz="2800">
              <a:solidFill>
                <a:schemeClr val="accent1"/>
              </a:solidFill>
              <a:latin typeface="Times New Roman" pitchFamily="18" charset="0"/>
              <a:cs typeface="Times New Roman" pitchFamily="18" charset="0"/>
            </a:endParaRPr>
          </a:p>
        </p:txBody>
      </p:sp>
    </p:spTree>
    <p:extLst>
      <p:ext uri="{BB962C8B-B14F-4D97-AF65-F5344CB8AC3E}">
        <p14:creationId xmlns:p14="http://schemas.microsoft.com/office/powerpoint/2010/main" val="205087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19642266"/>
              </p:ext>
            </p:extLst>
          </p:nvPr>
        </p:nvGraphicFramePr>
        <p:xfrm>
          <a:off x="0" y="4"/>
          <a:ext cx="12192004" cy="5434880"/>
        </p:xfrm>
        <a:graphic>
          <a:graphicData uri="http://schemas.openxmlformats.org/drawingml/2006/table">
            <a:tbl>
              <a:tblPr firstRow="1" firstCol="1" bandRow="1">
                <a:tableStyleId>{7DF18680-E054-41AD-8BC1-D1AEF772440D}</a:tableStyleId>
              </a:tblPr>
              <a:tblGrid>
                <a:gridCol w="761577"/>
                <a:gridCol w="761577"/>
                <a:gridCol w="761577"/>
                <a:gridCol w="763270"/>
                <a:gridCol w="761577"/>
                <a:gridCol w="761577"/>
                <a:gridCol w="761577"/>
                <a:gridCol w="763270"/>
                <a:gridCol w="761577"/>
                <a:gridCol w="761577"/>
                <a:gridCol w="761577"/>
                <a:gridCol w="763270"/>
                <a:gridCol w="761577"/>
                <a:gridCol w="761577"/>
                <a:gridCol w="761577"/>
                <a:gridCol w="763270"/>
              </a:tblGrid>
              <a:tr h="494080">
                <a:tc>
                  <a:txBody>
                    <a:bodyPr/>
                    <a:lstStyle/>
                    <a:p>
                      <a:pPr algn="ctr">
                        <a:lnSpc>
                          <a:spcPct val="115000"/>
                        </a:lnSpc>
                        <a:spcAft>
                          <a:spcPts val="600"/>
                        </a:spcAft>
                      </a:pPr>
                      <a:r>
                        <a:rPr lang="en-GB" sz="2000">
                          <a:effectLst/>
                        </a:rPr>
                        <a:t>0</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1</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2</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3</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4</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5</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6</a:t>
                      </a:r>
                      <a:endParaRPr lang="en-US" sz="2000">
                        <a:effectLst/>
                        <a:latin typeface="Times New Roman" pitchFamily="18" charset="0"/>
                        <a:ea typeface="Calibri"/>
                        <a:cs typeface="Times New Roman" pitchFamily="18" charset="0"/>
                      </a:endParaRPr>
                    </a:p>
                  </a:txBody>
                  <a:tcPr marL="0" marR="46567" marT="46567" marB="46567" anchor="ctr"/>
                </a:tc>
                <a:tc>
                  <a:txBody>
                    <a:bodyPr/>
                    <a:lstStyle/>
                    <a:p>
                      <a:pPr algn="ctr">
                        <a:lnSpc>
                          <a:spcPct val="115000"/>
                        </a:lnSpc>
                        <a:spcAft>
                          <a:spcPts val="600"/>
                        </a:spcAft>
                      </a:pPr>
                      <a:r>
                        <a:rPr lang="en-GB" sz="2000">
                          <a:effectLst/>
                        </a:rPr>
                        <a:t>7</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8</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9</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10</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11</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12</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13</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15</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15</a:t>
                      </a:r>
                      <a:endParaRPr lang="en-US" sz="2000">
                        <a:effectLst/>
                        <a:latin typeface="Times New Roman" pitchFamily="18" charset="0"/>
                        <a:ea typeface="Calibri"/>
                        <a:cs typeface="Times New Roman" pitchFamily="18" charset="0"/>
                      </a:endParaRPr>
                    </a:p>
                  </a:txBody>
                  <a:tcPr marL="46567" marR="46567" marT="46567" marB="46567" anchor="ctr"/>
                </a:tc>
              </a:tr>
              <a:tr h="494080">
                <a:tc>
                  <a:txBody>
                    <a:bodyPr/>
                    <a:lstStyle/>
                    <a:p>
                      <a:pPr algn="ctr">
                        <a:lnSpc>
                          <a:spcPct val="115000"/>
                        </a:lnSpc>
                        <a:spcAft>
                          <a:spcPts val="600"/>
                        </a:spcAft>
                      </a:pPr>
                      <a:r>
                        <a:rPr lang="en-GB" sz="2000">
                          <a:effectLst/>
                        </a:rPr>
                        <a:t>1</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N</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H</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Ô</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Q</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U</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I</a:t>
                      </a:r>
                      <a:endParaRPr lang="en-US" sz="2000">
                        <a:effectLst/>
                        <a:latin typeface="Times New Roman" pitchFamily="18" charset="0"/>
                        <a:ea typeface="Calibri"/>
                        <a:cs typeface="Times New Roman" pitchFamily="18" charset="0"/>
                      </a:endParaRPr>
                    </a:p>
                  </a:txBody>
                  <a:tcPr marL="0" marR="46567" marT="46567" marB="46567" anchor="ctr"/>
                </a:tc>
                <a:tc>
                  <a:txBody>
                    <a:bodyPr/>
                    <a:lstStyle/>
                    <a:p>
                      <a:pPr algn="ctr">
                        <a:lnSpc>
                          <a:spcPct val="115000"/>
                        </a:lnSpc>
                        <a:spcAft>
                          <a:spcPts val="600"/>
                        </a:spcAft>
                      </a:pPr>
                      <a:r>
                        <a:rPr lang="en-GB" sz="2000">
                          <a:effectLst/>
                        </a:rPr>
                        <a:t>L </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I</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N</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G</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K</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O</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R</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W</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T</a:t>
                      </a:r>
                      <a:endParaRPr lang="en-US" sz="2000">
                        <a:effectLst/>
                        <a:latin typeface="Times New Roman" pitchFamily="18" charset="0"/>
                        <a:ea typeface="Calibri"/>
                        <a:cs typeface="Times New Roman" pitchFamily="18" charset="0"/>
                      </a:endParaRPr>
                    </a:p>
                  </a:txBody>
                  <a:tcPr marL="46567" marR="46567" marT="46567" marB="46567" anchor="ctr"/>
                </a:tc>
              </a:tr>
              <a:tr h="494080">
                <a:tc>
                  <a:txBody>
                    <a:bodyPr/>
                    <a:lstStyle/>
                    <a:p>
                      <a:pPr algn="ctr">
                        <a:lnSpc>
                          <a:spcPct val="115000"/>
                        </a:lnSpc>
                        <a:spcAft>
                          <a:spcPts val="600"/>
                        </a:spcAft>
                      </a:pPr>
                      <a:r>
                        <a:rPr lang="en-GB" sz="2000">
                          <a:effectLst/>
                        </a:rPr>
                        <a:t>2</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N</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L</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U</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I</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O</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P</a:t>
                      </a:r>
                      <a:endParaRPr lang="en-US" sz="2000">
                        <a:effectLst/>
                        <a:latin typeface="Times New Roman" pitchFamily="18" charset="0"/>
                        <a:ea typeface="Calibri"/>
                        <a:cs typeface="Times New Roman" pitchFamily="18" charset="0"/>
                      </a:endParaRPr>
                    </a:p>
                  </a:txBody>
                  <a:tcPr marL="0" marR="46567" marT="46567" marB="46567" anchor="ctr"/>
                </a:tc>
                <a:tc>
                  <a:txBody>
                    <a:bodyPr/>
                    <a:lstStyle/>
                    <a:p>
                      <a:pPr algn="ctr">
                        <a:lnSpc>
                          <a:spcPct val="115000"/>
                        </a:lnSpc>
                        <a:spcAft>
                          <a:spcPts val="600"/>
                        </a:spcAft>
                      </a:pPr>
                      <a:r>
                        <a:rPr lang="en-GB" sz="2000">
                          <a:effectLst/>
                        </a:rPr>
                        <a:t>R </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T</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H</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A</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T</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L</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U</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A</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Â</a:t>
                      </a:r>
                      <a:endParaRPr lang="en-US" sz="2000">
                        <a:effectLst/>
                        <a:latin typeface="Times New Roman" pitchFamily="18" charset="0"/>
                        <a:ea typeface="Calibri"/>
                        <a:cs typeface="Times New Roman" pitchFamily="18" charset="0"/>
                      </a:endParaRPr>
                    </a:p>
                  </a:txBody>
                  <a:tcPr marL="46567" marR="46567" marT="46567" marB="46567" anchor="ctr"/>
                </a:tc>
              </a:tr>
              <a:tr h="494080">
                <a:tc>
                  <a:txBody>
                    <a:bodyPr/>
                    <a:lstStyle/>
                    <a:p>
                      <a:pPr algn="ctr">
                        <a:lnSpc>
                          <a:spcPct val="115000"/>
                        </a:lnSpc>
                        <a:spcAft>
                          <a:spcPts val="600"/>
                        </a:spcAft>
                      </a:pPr>
                      <a:r>
                        <a:rPr lang="en-GB" sz="2000">
                          <a:effectLst/>
                        </a:rPr>
                        <a:t>3</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H</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X</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C</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V</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B</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V</a:t>
                      </a:r>
                      <a:endParaRPr lang="en-US" sz="2000">
                        <a:effectLst/>
                        <a:latin typeface="Times New Roman" pitchFamily="18" charset="0"/>
                        <a:ea typeface="Calibri"/>
                        <a:cs typeface="Times New Roman" pitchFamily="18" charset="0"/>
                      </a:endParaRPr>
                    </a:p>
                  </a:txBody>
                  <a:tcPr marL="0" marR="46567" marT="46567" marB="46567" anchor="ctr"/>
                </a:tc>
                <a:tc>
                  <a:txBody>
                    <a:bodyPr/>
                    <a:lstStyle/>
                    <a:p>
                      <a:pPr algn="ctr">
                        <a:lnSpc>
                          <a:spcPct val="115000"/>
                        </a:lnSpc>
                        <a:spcAft>
                          <a:spcPts val="600"/>
                        </a:spcAft>
                      </a:pPr>
                      <a:r>
                        <a:rPr lang="en-GB" sz="2000">
                          <a:effectLst/>
                        </a:rPr>
                        <a:t>B</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O</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R</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O</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B</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U</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D</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U</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Y</a:t>
                      </a:r>
                      <a:endParaRPr lang="en-US" sz="2000">
                        <a:effectLst/>
                        <a:latin typeface="Times New Roman" pitchFamily="18" charset="0"/>
                        <a:ea typeface="Calibri"/>
                        <a:cs typeface="Times New Roman" pitchFamily="18" charset="0"/>
                      </a:endParaRPr>
                    </a:p>
                  </a:txBody>
                  <a:tcPr marL="46567" marR="46567" marT="46567" marB="46567" anchor="ctr"/>
                </a:tc>
              </a:tr>
              <a:tr h="494080">
                <a:tc>
                  <a:txBody>
                    <a:bodyPr/>
                    <a:lstStyle/>
                    <a:p>
                      <a:pPr algn="ctr">
                        <a:lnSpc>
                          <a:spcPct val="115000"/>
                        </a:lnSpc>
                        <a:spcAft>
                          <a:spcPts val="600"/>
                        </a:spcAft>
                      </a:pPr>
                      <a:r>
                        <a:rPr lang="en-GB" sz="2000">
                          <a:effectLst/>
                        </a:rPr>
                        <a:t>4</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A</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G</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H</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Q</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W</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E</a:t>
                      </a:r>
                      <a:endParaRPr lang="en-US" sz="2000">
                        <a:effectLst/>
                        <a:latin typeface="Times New Roman" pitchFamily="18" charset="0"/>
                        <a:ea typeface="Calibri"/>
                        <a:cs typeface="Times New Roman" pitchFamily="18" charset="0"/>
                      </a:endParaRPr>
                    </a:p>
                  </a:txBody>
                  <a:tcPr marL="0" marR="46567" marT="46567" marB="46567" anchor="ctr"/>
                </a:tc>
                <a:tc>
                  <a:txBody>
                    <a:bodyPr/>
                    <a:lstStyle/>
                    <a:p>
                      <a:pPr algn="ctr">
                        <a:lnSpc>
                          <a:spcPct val="115000"/>
                        </a:lnSpc>
                        <a:spcAft>
                          <a:spcPts val="600"/>
                        </a:spcAft>
                      </a:pPr>
                      <a:r>
                        <a:rPr lang="en-GB" sz="2000">
                          <a:effectLst/>
                        </a:rPr>
                        <a:t>P</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A</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S</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E</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A</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N</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S</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D</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Đ</a:t>
                      </a:r>
                      <a:endParaRPr lang="en-US" sz="2000">
                        <a:effectLst/>
                        <a:latin typeface="Times New Roman" pitchFamily="18" charset="0"/>
                        <a:ea typeface="Calibri"/>
                        <a:cs typeface="Times New Roman" pitchFamily="18" charset="0"/>
                      </a:endParaRPr>
                    </a:p>
                  </a:txBody>
                  <a:tcPr marL="46567" marR="46567" marT="46567" marB="46567" anchor="ctr"/>
                </a:tc>
              </a:tr>
              <a:tr h="494080">
                <a:tc>
                  <a:txBody>
                    <a:bodyPr/>
                    <a:lstStyle/>
                    <a:p>
                      <a:pPr algn="ctr">
                        <a:lnSpc>
                          <a:spcPct val="115000"/>
                        </a:lnSpc>
                        <a:spcAft>
                          <a:spcPts val="600"/>
                        </a:spcAft>
                      </a:pPr>
                      <a:r>
                        <a:rPr lang="en-GB" sz="2000">
                          <a:effectLst/>
                        </a:rPr>
                        <a:t>5</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T</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T</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Y</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U</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I</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O</a:t>
                      </a:r>
                      <a:endParaRPr lang="en-US" sz="2000">
                        <a:effectLst/>
                        <a:latin typeface="Times New Roman" pitchFamily="18" charset="0"/>
                        <a:ea typeface="Calibri"/>
                        <a:cs typeface="Times New Roman" pitchFamily="18" charset="0"/>
                      </a:endParaRPr>
                    </a:p>
                  </a:txBody>
                  <a:tcPr marL="0" marR="46567" marT="46567" marB="46567" anchor="ctr"/>
                </a:tc>
                <a:tc>
                  <a:txBody>
                    <a:bodyPr/>
                    <a:lstStyle/>
                    <a:p>
                      <a:pPr algn="ctr">
                        <a:lnSpc>
                          <a:spcPct val="115000"/>
                        </a:lnSpc>
                        <a:spcAft>
                          <a:spcPts val="600"/>
                        </a:spcAft>
                      </a:pPr>
                      <a:r>
                        <a:rPr lang="en-GB" sz="2000">
                          <a:effectLst/>
                        </a:rPr>
                        <a:t>I </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C</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A</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I</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C</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A</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C</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H</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Ô</a:t>
                      </a:r>
                      <a:endParaRPr lang="en-US" sz="2000">
                        <a:effectLst/>
                        <a:latin typeface="Times New Roman" pitchFamily="18" charset="0"/>
                        <a:ea typeface="Calibri"/>
                        <a:cs typeface="Times New Roman" pitchFamily="18" charset="0"/>
                      </a:endParaRPr>
                    </a:p>
                  </a:txBody>
                  <a:tcPr marL="46567" marR="46567" marT="46567" marB="46567" anchor="ctr"/>
                </a:tc>
              </a:tr>
              <a:tr h="494080">
                <a:tc>
                  <a:txBody>
                    <a:bodyPr/>
                    <a:lstStyle/>
                    <a:p>
                      <a:pPr algn="ctr">
                        <a:lnSpc>
                          <a:spcPct val="115000"/>
                        </a:lnSpc>
                        <a:spcAft>
                          <a:spcPts val="600"/>
                        </a:spcAft>
                      </a:pPr>
                      <a:r>
                        <a:rPr lang="en-GB" sz="2000">
                          <a:effectLst/>
                        </a:rPr>
                        <a:t>6</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R</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G</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H</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J</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K</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L</a:t>
                      </a:r>
                      <a:endParaRPr lang="en-US" sz="2000">
                        <a:effectLst/>
                        <a:latin typeface="Times New Roman" pitchFamily="18" charset="0"/>
                        <a:ea typeface="Calibri"/>
                        <a:cs typeface="Times New Roman" pitchFamily="18" charset="0"/>
                      </a:endParaRPr>
                    </a:p>
                  </a:txBody>
                  <a:tcPr marL="0" marR="46567" marT="46567" marB="46567" anchor="ctr"/>
                </a:tc>
                <a:tc>
                  <a:txBody>
                    <a:bodyPr/>
                    <a:lstStyle/>
                    <a:p>
                      <a:pPr algn="ctr">
                        <a:lnSpc>
                          <a:spcPct val="115000"/>
                        </a:lnSpc>
                        <a:spcAft>
                          <a:spcPts val="600"/>
                        </a:spcAft>
                      </a:pPr>
                      <a:r>
                        <a:rPr lang="en-GB" sz="2000">
                          <a:effectLst/>
                        </a:rPr>
                        <a:t>I</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U</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O</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M</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N</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B</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V</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X</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Z</a:t>
                      </a:r>
                      <a:endParaRPr lang="en-US" sz="2000">
                        <a:effectLst/>
                        <a:latin typeface="Times New Roman" pitchFamily="18" charset="0"/>
                        <a:ea typeface="Calibri"/>
                        <a:cs typeface="Times New Roman" pitchFamily="18" charset="0"/>
                      </a:endParaRPr>
                    </a:p>
                  </a:txBody>
                  <a:tcPr marL="46567" marR="46567" marT="46567" marB="46567" anchor="ctr"/>
                </a:tc>
              </a:tr>
              <a:tr h="494080">
                <a:tc>
                  <a:txBody>
                    <a:bodyPr/>
                    <a:lstStyle/>
                    <a:p>
                      <a:pPr algn="ctr">
                        <a:lnSpc>
                          <a:spcPct val="115000"/>
                        </a:lnSpc>
                        <a:spcAft>
                          <a:spcPts val="600"/>
                        </a:spcAft>
                      </a:pPr>
                      <a:r>
                        <a:rPr lang="en-GB" sz="2000">
                          <a:effectLst/>
                        </a:rPr>
                        <a:t>7</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Â</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H</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D</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O</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I</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M</a:t>
                      </a:r>
                      <a:endParaRPr lang="en-US" sz="2000">
                        <a:effectLst/>
                        <a:latin typeface="Times New Roman" pitchFamily="18" charset="0"/>
                        <a:ea typeface="Calibri"/>
                        <a:cs typeface="Times New Roman" pitchFamily="18" charset="0"/>
                      </a:endParaRPr>
                    </a:p>
                  </a:txBody>
                  <a:tcPr marL="0" marR="46567" marT="46567" marB="46567" anchor="ctr"/>
                </a:tc>
                <a:tc>
                  <a:txBody>
                    <a:bodyPr/>
                    <a:lstStyle/>
                    <a:p>
                      <a:pPr algn="ctr">
                        <a:lnSpc>
                          <a:spcPct val="115000"/>
                        </a:lnSpc>
                        <a:spcAft>
                          <a:spcPts val="600"/>
                        </a:spcAft>
                      </a:pPr>
                      <a:r>
                        <a:rPr lang="en-GB" sz="2000">
                          <a:effectLst/>
                        </a:rPr>
                        <a:t>O</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I</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Y</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U</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T</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T</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H</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A</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Y</a:t>
                      </a:r>
                      <a:endParaRPr lang="en-US" sz="2000">
                        <a:effectLst/>
                        <a:latin typeface="Times New Roman" pitchFamily="18" charset="0"/>
                        <a:ea typeface="Calibri"/>
                        <a:cs typeface="Times New Roman" pitchFamily="18" charset="0"/>
                      </a:endParaRPr>
                    </a:p>
                  </a:txBody>
                  <a:tcPr marL="46567" marR="46567" marT="46567" marB="46567" anchor="ctr"/>
                </a:tc>
              </a:tr>
              <a:tr h="494080">
                <a:tc>
                  <a:txBody>
                    <a:bodyPr/>
                    <a:lstStyle/>
                    <a:p>
                      <a:pPr algn="ctr">
                        <a:lnSpc>
                          <a:spcPct val="115000"/>
                        </a:lnSpc>
                        <a:spcAft>
                          <a:spcPts val="600"/>
                        </a:spcAft>
                      </a:pPr>
                      <a:r>
                        <a:rPr lang="en-GB" sz="2000">
                          <a:effectLst/>
                        </a:rPr>
                        <a:t>8</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N</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T</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S</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U</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N</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G</a:t>
                      </a:r>
                      <a:endParaRPr lang="en-US" sz="2000">
                        <a:effectLst/>
                        <a:latin typeface="Times New Roman" pitchFamily="18" charset="0"/>
                        <a:ea typeface="Calibri"/>
                        <a:cs typeface="Times New Roman" pitchFamily="18" charset="0"/>
                      </a:endParaRPr>
                    </a:p>
                  </a:txBody>
                  <a:tcPr marL="0" marR="46567" marT="46567" marB="46567" anchor="ctr"/>
                </a:tc>
                <a:tc>
                  <a:txBody>
                    <a:bodyPr/>
                    <a:lstStyle/>
                    <a:p>
                      <a:pPr algn="ctr">
                        <a:lnSpc>
                          <a:spcPct val="115000"/>
                        </a:lnSpc>
                        <a:spcAft>
                          <a:spcPts val="600"/>
                        </a:spcAft>
                      </a:pPr>
                      <a:r>
                        <a:rPr lang="en-GB" sz="2000">
                          <a:effectLst/>
                        </a:rPr>
                        <a:t>T</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H</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Â</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N</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C</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Ơ</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G</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H</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J</a:t>
                      </a:r>
                      <a:endParaRPr lang="en-US" sz="2000">
                        <a:effectLst/>
                        <a:latin typeface="Times New Roman" pitchFamily="18" charset="0"/>
                        <a:ea typeface="Calibri"/>
                        <a:cs typeface="Times New Roman" pitchFamily="18" charset="0"/>
                      </a:endParaRPr>
                    </a:p>
                  </a:txBody>
                  <a:tcPr marL="46567" marR="46567" marT="46567" marB="46567" anchor="ctr"/>
                </a:tc>
              </a:tr>
              <a:tr h="494080">
                <a:tc>
                  <a:txBody>
                    <a:bodyPr/>
                    <a:lstStyle/>
                    <a:p>
                      <a:pPr algn="ctr">
                        <a:lnSpc>
                          <a:spcPct val="115000"/>
                        </a:lnSpc>
                        <a:spcAft>
                          <a:spcPts val="600"/>
                        </a:spcAft>
                      </a:pPr>
                      <a:r>
                        <a:rPr lang="en-GB" sz="2000">
                          <a:effectLst/>
                        </a:rPr>
                        <a:t>9</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D</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F</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C</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R</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Ư</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G</a:t>
                      </a:r>
                      <a:endParaRPr lang="en-US" sz="2000">
                        <a:effectLst/>
                        <a:latin typeface="Times New Roman" pitchFamily="18" charset="0"/>
                        <a:ea typeface="Calibri"/>
                        <a:cs typeface="Times New Roman" pitchFamily="18" charset="0"/>
                      </a:endParaRPr>
                    </a:p>
                  </a:txBody>
                  <a:tcPr marL="0" marR="46567" marT="46567" marB="46567" anchor="ctr"/>
                </a:tc>
                <a:tc>
                  <a:txBody>
                    <a:bodyPr/>
                    <a:lstStyle/>
                    <a:p>
                      <a:pPr algn="ctr">
                        <a:lnSpc>
                          <a:spcPct val="115000"/>
                        </a:lnSpc>
                        <a:spcAft>
                          <a:spcPts val="600"/>
                        </a:spcAft>
                      </a:pPr>
                      <a:r>
                        <a:rPr lang="en-GB" sz="2000">
                          <a:effectLst/>
                        </a:rPr>
                        <a:t>R</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X</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D</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C</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V</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B</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N</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H</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F</a:t>
                      </a:r>
                      <a:endParaRPr lang="en-US" sz="2000">
                        <a:effectLst/>
                        <a:latin typeface="Times New Roman" pitchFamily="18" charset="0"/>
                        <a:ea typeface="Calibri"/>
                        <a:cs typeface="Times New Roman" pitchFamily="18" charset="0"/>
                      </a:endParaRPr>
                    </a:p>
                  </a:txBody>
                  <a:tcPr marL="46567" marR="46567" marT="46567" marB="46567" anchor="ctr"/>
                </a:tc>
              </a:tr>
              <a:tr h="494080">
                <a:tc>
                  <a:txBody>
                    <a:bodyPr/>
                    <a:lstStyle/>
                    <a:p>
                      <a:pPr algn="ctr">
                        <a:lnSpc>
                          <a:spcPct val="115000"/>
                        </a:lnSpc>
                        <a:spcAft>
                          <a:spcPts val="600"/>
                        </a:spcAft>
                      </a:pPr>
                      <a:r>
                        <a:rPr lang="en-GB" sz="2000">
                          <a:effectLst/>
                        </a:rPr>
                        <a:t>10</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F</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B</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D</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D</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E</a:t>
                      </a:r>
                      <a:endParaRPr lang="en-US" sz="2000">
                        <a:effectLst/>
                        <a:latin typeface="Times New Roman" pitchFamily="18" charset="0"/>
                        <a:ea typeface="Calibri"/>
                        <a:cs typeface="Times New Roman" pitchFamily="18" charset="0"/>
                      </a:endParaRPr>
                    </a:p>
                  </a:txBody>
                  <a:tcPr marL="9313" marR="9313" marT="9313" marB="9313" anchor="ctr"/>
                </a:tc>
                <a:tc>
                  <a:txBody>
                    <a:bodyPr/>
                    <a:lstStyle/>
                    <a:p>
                      <a:pPr algn="ctr">
                        <a:lnSpc>
                          <a:spcPct val="115000"/>
                        </a:lnSpc>
                        <a:spcAft>
                          <a:spcPts val="600"/>
                        </a:spcAft>
                      </a:pPr>
                      <a:r>
                        <a:rPr lang="en-GB" sz="2000">
                          <a:effectLst/>
                        </a:rPr>
                        <a:t>U</a:t>
                      </a:r>
                      <a:endParaRPr lang="en-US" sz="2000">
                        <a:effectLst/>
                        <a:latin typeface="Times New Roman" pitchFamily="18" charset="0"/>
                        <a:ea typeface="Calibri"/>
                        <a:cs typeface="Times New Roman" pitchFamily="18" charset="0"/>
                      </a:endParaRPr>
                    </a:p>
                  </a:txBody>
                  <a:tcPr marL="0" marR="46567" marT="46567" marB="46567" anchor="ctr"/>
                </a:tc>
                <a:tc>
                  <a:txBody>
                    <a:bodyPr/>
                    <a:lstStyle/>
                    <a:p>
                      <a:pPr algn="ctr">
                        <a:lnSpc>
                          <a:spcPct val="115000"/>
                        </a:lnSpc>
                        <a:spcAft>
                          <a:spcPts val="600"/>
                        </a:spcAft>
                      </a:pPr>
                      <a:r>
                        <a:rPr lang="en-GB" sz="2000">
                          <a:effectLst/>
                        </a:rPr>
                        <a:t>C</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H</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Ư</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N</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Ô</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M</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H</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D</a:t>
                      </a:r>
                      <a:endParaRPr lang="en-US" sz="2000">
                        <a:effectLst/>
                        <a:latin typeface="Times New Roman" pitchFamily="18" charset="0"/>
                        <a:ea typeface="Calibri"/>
                        <a:cs typeface="Times New Roman" pitchFamily="18" charset="0"/>
                      </a:endParaRPr>
                    </a:p>
                  </a:txBody>
                  <a:tcPr marL="46567" marR="46567" marT="46567" marB="46567" anchor="ctr"/>
                </a:tc>
                <a:tc>
                  <a:txBody>
                    <a:bodyPr/>
                    <a:lstStyle/>
                    <a:p>
                      <a:pPr algn="ctr">
                        <a:lnSpc>
                          <a:spcPct val="115000"/>
                        </a:lnSpc>
                        <a:spcAft>
                          <a:spcPts val="600"/>
                        </a:spcAft>
                      </a:pPr>
                      <a:r>
                        <a:rPr lang="en-GB" sz="2000">
                          <a:effectLst/>
                        </a:rPr>
                        <a:t>S</a:t>
                      </a:r>
                      <a:endParaRPr lang="en-US" sz="2000">
                        <a:effectLst/>
                        <a:latin typeface="Times New Roman" pitchFamily="18" charset="0"/>
                        <a:ea typeface="Calibri"/>
                        <a:cs typeface="Times New Roman" pitchFamily="18" charset="0"/>
                      </a:endParaRPr>
                    </a:p>
                  </a:txBody>
                  <a:tcPr marL="46567" marR="46567" marT="46567" marB="46567" anchor="ctr"/>
                </a:tc>
              </a:tr>
            </a:tbl>
          </a:graphicData>
        </a:graphic>
      </p:graphicFrame>
      <p:sp>
        <p:nvSpPr>
          <p:cNvPr id="5" name="TextBox 4"/>
          <p:cNvSpPr txBox="1"/>
          <p:nvPr/>
        </p:nvSpPr>
        <p:spPr>
          <a:xfrm>
            <a:off x="1477617" y="540914"/>
            <a:ext cx="5400261"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b="1" smtClean="0">
                <a:solidFill>
                  <a:schemeClr val="accent1"/>
                </a:solidFill>
                <a:latin typeface="Times New Roman" pitchFamily="18" charset="0"/>
                <a:cs typeface="Times New Roman" pitchFamily="18" charset="0"/>
              </a:rPr>
              <a:t>   H       Ồ        Q      U       Í        L       I</a:t>
            </a:r>
            <a:endParaRPr lang="en-US" sz="2400" b="1">
              <a:solidFill>
                <a:schemeClr val="accent1"/>
              </a:solidFill>
              <a:latin typeface="Times New Roman" pitchFamily="18" charset="0"/>
              <a:cs typeface="Times New Roman" pitchFamily="18" charset="0"/>
            </a:endParaRPr>
          </a:p>
        </p:txBody>
      </p:sp>
      <p:sp>
        <p:nvSpPr>
          <p:cNvPr id="6" name="TextBox 5"/>
          <p:cNvSpPr txBox="1"/>
          <p:nvPr/>
        </p:nvSpPr>
        <p:spPr>
          <a:xfrm>
            <a:off x="0" y="5563673"/>
            <a:ext cx="2273121"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 Hồ Quí Li</a:t>
            </a:r>
            <a:endParaRPr lang="en-US" sz="2400" b="1">
              <a:latin typeface="Times New Roman" pitchFamily="18" charset="0"/>
              <a:cs typeface="Times New Roman" pitchFamily="18" charset="0"/>
            </a:endParaRPr>
          </a:p>
        </p:txBody>
      </p:sp>
      <p:sp>
        <p:nvSpPr>
          <p:cNvPr id="7" name="TextBox 6"/>
          <p:cNvSpPr txBox="1"/>
          <p:nvPr/>
        </p:nvSpPr>
        <p:spPr>
          <a:xfrm>
            <a:off x="6282742" y="2509234"/>
            <a:ext cx="5127939"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400" b="1" smtClean="0">
                <a:solidFill>
                  <a:schemeClr val="accent1"/>
                </a:solidFill>
                <a:latin typeface="Times New Roman" pitchFamily="18" charset="0"/>
                <a:cs typeface="Times New Roman" pitchFamily="18" charset="0"/>
              </a:rPr>
              <a:t>C       Ả        I        C       Á       C       H</a:t>
            </a:r>
            <a:endParaRPr lang="en-US" sz="2400" b="1">
              <a:solidFill>
                <a:schemeClr val="accent1"/>
              </a:solidFill>
              <a:latin typeface="Times New Roman" pitchFamily="18" charset="0"/>
              <a:cs typeface="Times New Roman" pitchFamily="18" charset="0"/>
            </a:endParaRPr>
          </a:p>
        </p:txBody>
      </p:sp>
      <p:sp>
        <p:nvSpPr>
          <p:cNvPr id="8" name="TextBox 7"/>
          <p:cNvSpPr txBox="1"/>
          <p:nvPr/>
        </p:nvSpPr>
        <p:spPr>
          <a:xfrm>
            <a:off x="4009621" y="5613042"/>
            <a:ext cx="2273121"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 Cải cách</a:t>
            </a:r>
            <a:endParaRPr lang="en-US" sz="2400" b="1">
              <a:latin typeface="Times New Roman" pitchFamily="18" charset="0"/>
              <a:cs typeface="Times New Roman" pitchFamily="18" charset="0"/>
            </a:endParaRPr>
          </a:p>
        </p:txBody>
      </p:sp>
      <p:sp>
        <p:nvSpPr>
          <p:cNvPr id="9" name="TextBox 8"/>
          <p:cNvSpPr txBox="1"/>
          <p:nvPr/>
        </p:nvSpPr>
        <p:spPr>
          <a:xfrm>
            <a:off x="11649217" y="572809"/>
            <a:ext cx="542783" cy="2246769"/>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spcAft>
                <a:spcPts val="600"/>
              </a:spcAft>
            </a:pPr>
            <a:r>
              <a:rPr lang="en-US" sz="2400" b="1" smtClean="0">
                <a:solidFill>
                  <a:schemeClr val="accent1"/>
                </a:solidFill>
                <a:latin typeface="Times New Roman" pitchFamily="18" charset="0"/>
                <a:cs typeface="Times New Roman" pitchFamily="18" charset="0"/>
              </a:rPr>
              <a:t>T</a:t>
            </a:r>
          </a:p>
          <a:p>
            <a:pPr>
              <a:spcAft>
                <a:spcPts val="600"/>
              </a:spcAft>
            </a:pPr>
            <a:r>
              <a:rPr lang="en-US" sz="2400" b="1" smtClean="0">
                <a:solidFill>
                  <a:schemeClr val="accent1"/>
                </a:solidFill>
                <a:latin typeface="Times New Roman" pitchFamily="18" charset="0"/>
                <a:cs typeface="Times New Roman" pitchFamily="18" charset="0"/>
              </a:rPr>
              <a:t>Â</a:t>
            </a:r>
          </a:p>
          <a:p>
            <a:pPr>
              <a:spcAft>
                <a:spcPts val="600"/>
              </a:spcAft>
            </a:pPr>
            <a:r>
              <a:rPr lang="en-US" sz="2400" b="1" smtClean="0">
                <a:solidFill>
                  <a:schemeClr val="accent1"/>
                </a:solidFill>
                <a:latin typeface="Times New Roman" pitchFamily="18" charset="0"/>
                <a:cs typeface="Times New Roman" pitchFamily="18" charset="0"/>
              </a:rPr>
              <a:t>Y</a:t>
            </a:r>
          </a:p>
          <a:p>
            <a:pPr>
              <a:spcAft>
                <a:spcPts val="600"/>
              </a:spcAft>
            </a:pPr>
            <a:r>
              <a:rPr lang="en-US" sz="2400" b="1" smtClean="0">
                <a:solidFill>
                  <a:schemeClr val="accent1"/>
                </a:solidFill>
                <a:latin typeface="Times New Roman" pitchFamily="18" charset="0"/>
                <a:cs typeface="Times New Roman" pitchFamily="18" charset="0"/>
              </a:rPr>
              <a:t>Đ</a:t>
            </a:r>
          </a:p>
          <a:p>
            <a:pPr>
              <a:spcAft>
                <a:spcPts val="600"/>
              </a:spcAft>
            </a:pPr>
            <a:r>
              <a:rPr lang="en-US" sz="2400" b="1" smtClean="0">
                <a:solidFill>
                  <a:schemeClr val="accent1"/>
                </a:solidFill>
                <a:latin typeface="Times New Roman" pitchFamily="18" charset="0"/>
                <a:cs typeface="Times New Roman" pitchFamily="18" charset="0"/>
              </a:rPr>
              <a:t>Ô                            </a:t>
            </a:r>
            <a:endParaRPr lang="en-US" sz="2400" b="1">
              <a:solidFill>
                <a:schemeClr val="accent1"/>
              </a:solidFill>
              <a:latin typeface="Times New Roman" pitchFamily="18" charset="0"/>
              <a:cs typeface="Times New Roman" pitchFamily="18" charset="0"/>
            </a:endParaRPr>
          </a:p>
        </p:txBody>
      </p:sp>
      <p:sp>
        <p:nvSpPr>
          <p:cNvPr id="10" name="TextBox 9"/>
          <p:cNvSpPr txBox="1"/>
          <p:nvPr/>
        </p:nvSpPr>
        <p:spPr>
          <a:xfrm>
            <a:off x="8389464" y="5581739"/>
            <a:ext cx="2273121"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 Tây Đô</a:t>
            </a:r>
            <a:endParaRPr lang="en-US" sz="2400" b="1">
              <a:latin typeface="Times New Roman" pitchFamily="18" charset="0"/>
              <a:cs typeface="Times New Roman" pitchFamily="18" charset="0"/>
            </a:endParaRPr>
          </a:p>
        </p:txBody>
      </p:sp>
      <p:sp>
        <p:nvSpPr>
          <p:cNvPr id="11" name="Rectangle 10"/>
          <p:cNvSpPr/>
          <p:nvPr/>
        </p:nvSpPr>
        <p:spPr>
          <a:xfrm>
            <a:off x="1020417" y="1023784"/>
            <a:ext cx="457200" cy="340244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spcBef>
                <a:spcPts val="600"/>
              </a:spcBef>
              <a:spcAft>
                <a:spcPts val="600"/>
              </a:spcAft>
            </a:pPr>
            <a:r>
              <a:rPr lang="en-US" sz="2400" b="1" smtClean="0">
                <a:solidFill>
                  <a:schemeClr val="accent1"/>
                </a:solidFill>
                <a:latin typeface="Times New Roman" pitchFamily="18" charset="0"/>
                <a:cs typeface="Times New Roman" pitchFamily="18" charset="0"/>
              </a:rPr>
              <a:t>N</a:t>
            </a:r>
          </a:p>
          <a:p>
            <a:pPr algn="ctr">
              <a:spcBef>
                <a:spcPts val="600"/>
              </a:spcBef>
              <a:spcAft>
                <a:spcPts val="600"/>
              </a:spcAft>
            </a:pPr>
            <a:r>
              <a:rPr lang="en-US" sz="2400" b="1" smtClean="0">
                <a:solidFill>
                  <a:schemeClr val="accent1"/>
                </a:solidFill>
                <a:latin typeface="Times New Roman" pitchFamily="18" charset="0"/>
                <a:cs typeface="Times New Roman" pitchFamily="18" charset="0"/>
              </a:rPr>
              <a:t>H</a:t>
            </a:r>
          </a:p>
          <a:p>
            <a:pPr algn="ctr">
              <a:spcBef>
                <a:spcPts val="600"/>
              </a:spcBef>
              <a:spcAft>
                <a:spcPts val="600"/>
              </a:spcAft>
            </a:pPr>
            <a:r>
              <a:rPr lang="en-US" sz="2400" b="1" smtClean="0">
                <a:solidFill>
                  <a:schemeClr val="accent1"/>
                </a:solidFill>
                <a:latin typeface="Times New Roman" pitchFamily="18" charset="0"/>
                <a:cs typeface="Times New Roman" pitchFamily="18" charset="0"/>
              </a:rPr>
              <a:t>À</a:t>
            </a:r>
          </a:p>
          <a:p>
            <a:pPr algn="ctr">
              <a:spcBef>
                <a:spcPts val="600"/>
              </a:spcBef>
              <a:spcAft>
                <a:spcPts val="600"/>
              </a:spcAft>
            </a:pPr>
            <a:r>
              <a:rPr lang="en-US" sz="2400" b="1" smtClean="0">
                <a:solidFill>
                  <a:schemeClr val="accent1"/>
                </a:solidFill>
                <a:latin typeface="Times New Roman" pitchFamily="18" charset="0"/>
                <a:cs typeface="Times New Roman" pitchFamily="18" charset="0"/>
              </a:rPr>
              <a:t>T</a:t>
            </a:r>
          </a:p>
          <a:p>
            <a:pPr algn="ctr">
              <a:spcBef>
                <a:spcPts val="600"/>
              </a:spcBef>
              <a:spcAft>
                <a:spcPts val="600"/>
              </a:spcAft>
            </a:pPr>
            <a:r>
              <a:rPr lang="en-US" sz="2400" b="1" smtClean="0">
                <a:solidFill>
                  <a:schemeClr val="accent1"/>
                </a:solidFill>
                <a:latin typeface="Times New Roman" pitchFamily="18" charset="0"/>
                <a:cs typeface="Times New Roman" pitchFamily="18" charset="0"/>
              </a:rPr>
              <a:t>R</a:t>
            </a:r>
          </a:p>
          <a:p>
            <a:pPr algn="ctr">
              <a:spcBef>
                <a:spcPts val="600"/>
              </a:spcBef>
              <a:spcAft>
                <a:spcPts val="600"/>
              </a:spcAft>
            </a:pPr>
            <a:r>
              <a:rPr lang="en-US" sz="2400" b="1" smtClean="0">
                <a:solidFill>
                  <a:schemeClr val="accent1"/>
                </a:solidFill>
                <a:latin typeface="Times New Roman" pitchFamily="18" charset="0"/>
                <a:cs typeface="Times New Roman" pitchFamily="18" charset="0"/>
              </a:rPr>
              <a:t>Ầ</a:t>
            </a:r>
          </a:p>
          <a:p>
            <a:pPr algn="ctr">
              <a:spcBef>
                <a:spcPts val="600"/>
              </a:spcBef>
              <a:spcAft>
                <a:spcPts val="600"/>
              </a:spcAft>
            </a:pPr>
            <a:r>
              <a:rPr lang="en-US" sz="2400" b="1">
                <a:solidFill>
                  <a:schemeClr val="accent1"/>
                </a:solidFill>
                <a:latin typeface="Times New Roman" pitchFamily="18" charset="0"/>
                <a:cs typeface="Times New Roman" pitchFamily="18" charset="0"/>
              </a:rPr>
              <a:t>N</a:t>
            </a:r>
          </a:p>
        </p:txBody>
      </p:sp>
      <p:sp>
        <p:nvSpPr>
          <p:cNvPr id="12" name="TextBox 11"/>
          <p:cNvSpPr txBox="1"/>
          <p:nvPr/>
        </p:nvSpPr>
        <p:spPr>
          <a:xfrm>
            <a:off x="-1" y="6205004"/>
            <a:ext cx="2273121"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 Nhà Trần</a:t>
            </a:r>
            <a:endParaRPr lang="en-US" sz="2400" b="1">
              <a:latin typeface="Times New Roman" pitchFamily="18" charset="0"/>
              <a:cs typeface="Times New Roman" pitchFamily="18" charset="0"/>
            </a:endParaRPr>
          </a:p>
        </p:txBody>
      </p:sp>
      <p:sp>
        <p:nvSpPr>
          <p:cNvPr id="13" name="Rectangle 12"/>
          <p:cNvSpPr/>
          <p:nvPr/>
        </p:nvSpPr>
        <p:spPr>
          <a:xfrm>
            <a:off x="2273121" y="3962401"/>
            <a:ext cx="7626253" cy="47707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spcBef>
                <a:spcPts val="600"/>
              </a:spcBef>
              <a:spcAft>
                <a:spcPts val="600"/>
              </a:spcAft>
            </a:pPr>
            <a:r>
              <a:rPr lang="en-US" sz="2400" b="1" smtClean="0">
                <a:solidFill>
                  <a:schemeClr val="accent1"/>
                </a:solidFill>
                <a:latin typeface="Times New Roman" pitchFamily="18" charset="0"/>
                <a:cs typeface="Times New Roman" pitchFamily="18" charset="0"/>
              </a:rPr>
              <a:t>  S        Ú        N      G        T        H      Ầ        N       C      Ơ</a:t>
            </a:r>
          </a:p>
        </p:txBody>
      </p:sp>
      <p:sp>
        <p:nvSpPr>
          <p:cNvPr id="14" name="TextBox 13"/>
          <p:cNvSpPr txBox="1"/>
          <p:nvPr/>
        </p:nvSpPr>
        <p:spPr>
          <a:xfrm>
            <a:off x="4009620" y="6205004"/>
            <a:ext cx="2273121"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 Súng thần cơ</a:t>
            </a:r>
            <a:endParaRPr lang="en-US" sz="2400" b="1">
              <a:latin typeface="Times New Roman" pitchFamily="18" charset="0"/>
              <a:cs typeface="Times New Roman" pitchFamily="18" charset="0"/>
            </a:endParaRPr>
          </a:p>
        </p:txBody>
      </p:sp>
      <p:sp>
        <p:nvSpPr>
          <p:cNvPr id="15" name="Rectangle 14"/>
          <p:cNvSpPr/>
          <p:nvPr/>
        </p:nvSpPr>
        <p:spPr>
          <a:xfrm>
            <a:off x="5354252" y="4936435"/>
            <a:ext cx="5308333" cy="47707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spcBef>
                <a:spcPts val="600"/>
              </a:spcBef>
              <a:spcAft>
                <a:spcPts val="600"/>
              </a:spcAft>
            </a:pPr>
            <a:r>
              <a:rPr lang="en-US" sz="2400" b="1" smtClean="0">
                <a:solidFill>
                  <a:schemeClr val="accent1"/>
                </a:solidFill>
                <a:latin typeface="Times New Roman" pitchFamily="18" charset="0"/>
                <a:cs typeface="Times New Roman" pitchFamily="18" charset="0"/>
              </a:rPr>
              <a:t>  C        H       Ữ      N        N       Ô      M</a:t>
            </a:r>
          </a:p>
        </p:txBody>
      </p:sp>
      <p:sp>
        <p:nvSpPr>
          <p:cNvPr id="16" name="TextBox 15"/>
          <p:cNvSpPr txBox="1"/>
          <p:nvPr/>
        </p:nvSpPr>
        <p:spPr>
          <a:xfrm>
            <a:off x="8521985" y="6084320"/>
            <a:ext cx="2273121"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 Chữ Nôm</a:t>
            </a:r>
            <a:endParaRPr lang="en-US" sz="2400" b="1">
              <a:latin typeface="Times New Roman" pitchFamily="18" charset="0"/>
              <a:cs typeface="Times New Roman" pitchFamily="18" charset="0"/>
            </a:endParaRPr>
          </a:p>
        </p:txBody>
      </p:sp>
    </p:spTree>
    <p:extLst>
      <p:ext uri="{BB962C8B-B14F-4D97-AF65-F5344CB8AC3E}">
        <p14:creationId xmlns:p14="http://schemas.microsoft.com/office/powerpoint/2010/main" val="290238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500"/>
                                        <p:tgtEl>
                                          <p:spTgt spid="13"/>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500"/>
                                        <p:tgtEl>
                                          <p:spTgt spid="15"/>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circle(i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extLst>
          </p:cNvPr>
          <p:cNvSpPr/>
          <p:nvPr/>
        </p:nvSpPr>
        <p:spPr>
          <a:xfrm>
            <a:off x="211668" y="245661"/>
            <a:ext cx="11775017" cy="5656666"/>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buClr>
                <a:srgbClr val="000000"/>
              </a:buClr>
              <a:defRPr/>
            </a:pPr>
            <a:endParaRPr lang="x-none" sz="1400" kern="0">
              <a:solidFill>
                <a:srgbClr val="FFFFFF"/>
              </a:solidFill>
              <a:latin typeface="Arial"/>
              <a:sym typeface="Arial"/>
            </a:endParaRPr>
          </a:p>
        </p:txBody>
      </p:sp>
      <p:grpSp>
        <p:nvGrpSpPr>
          <p:cNvPr id="14" name="Google Shape;6484;p75"/>
          <p:cNvGrpSpPr>
            <a:grpSpLocks/>
          </p:cNvGrpSpPr>
          <p:nvPr/>
        </p:nvGrpSpPr>
        <p:grpSpPr bwMode="auto">
          <a:xfrm>
            <a:off x="338667" y="1074739"/>
            <a:ext cx="505884" cy="377825"/>
            <a:chOff x="7236053" y="1422710"/>
            <a:chExt cx="379753" cy="378067"/>
          </a:xfrm>
        </p:grpSpPr>
        <p:sp>
          <p:nvSpPr>
            <p:cNvPr id="17" name="Google Shape;6488;p75">
              <a:extLst>
                <a:ext uri="{FF2B5EF4-FFF2-40B4-BE49-F238E27FC236}"/>
              </a:extLst>
            </p:cNvPr>
            <p:cNvSpPr/>
            <p:nvPr/>
          </p:nvSpPr>
          <p:spPr>
            <a:xfrm>
              <a:off x="7239231" y="1473543"/>
              <a:ext cx="374986" cy="84191"/>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8" name="Google Shape;6485;p75">
              <a:extLst>
                <a:ext uri="{FF2B5EF4-FFF2-40B4-BE49-F238E27FC236}"/>
              </a:extLst>
            </p:cNvPr>
            <p:cNvSpPr/>
            <p:nvPr/>
          </p:nvSpPr>
          <p:spPr>
            <a:xfrm>
              <a:off x="7317089" y="1565677"/>
              <a:ext cx="228805" cy="104842"/>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19" name="Google Shape;6486;p75">
              <a:extLst>
                <a:ext uri="{FF2B5EF4-FFF2-40B4-BE49-F238E27FC236}"/>
              </a:extLst>
            </p:cNvPr>
            <p:cNvSpPr/>
            <p:nvPr/>
          </p:nvSpPr>
          <p:spPr>
            <a:xfrm>
              <a:off x="7263065" y="1476720"/>
              <a:ext cx="211326" cy="306583"/>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23" name="Google Shape;6487;p75">
              <a:extLst>
                <a:ext uri="{FF2B5EF4-FFF2-40B4-BE49-F238E27FC236}"/>
              </a:extLst>
            </p:cNvPr>
            <p:cNvSpPr/>
            <p:nvPr/>
          </p:nvSpPr>
          <p:spPr>
            <a:xfrm>
              <a:off x="7236053" y="1422710"/>
              <a:ext cx="378164" cy="133435"/>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24" name="Google Shape;6489;p75">
              <a:extLst>
                <a:ext uri="{FF2B5EF4-FFF2-40B4-BE49-F238E27FC236}"/>
              </a:extLst>
            </p:cNvPr>
            <p:cNvSpPr/>
            <p:nvPr/>
          </p:nvSpPr>
          <p:spPr>
            <a:xfrm>
              <a:off x="7248764" y="1732470"/>
              <a:ext cx="187493" cy="68307"/>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25" name="Google Shape;6490;p75">
              <a:extLst>
                <a:ext uri="{FF2B5EF4-FFF2-40B4-BE49-F238E27FC236}"/>
              </a:extLst>
            </p:cNvPr>
            <p:cNvSpPr/>
            <p:nvPr/>
          </p:nvSpPr>
          <p:spPr>
            <a:xfrm>
              <a:off x="7250354" y="1732470"/>
              <a:ext cx="165248" cy="46067"/>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26" name="Google Shape;6491;p75">
              <a:extLst>
                <a:ext uri="{FF2B5EF4-FFF2-40B4-BE49-F238E27FC236}"/>
              </a:extLst>
            </p:cNvPr>
            <p:cNvSpPr/>
            <p:nvPr/>
          </p:nvSpPr>
          <p:spPr>
            <a:xfrm>
              <a:off x="7266243" y="1514844"/>
              <a:ext cx="347974" cy="122315"/>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sp>
          <p:nvSpPr>
            <p:cNvPr id="27" name="Google Shape;6492;p75">
              <a:extLst>
                <a:ext uri="{FF2B5EF4-FFF2-40B4-BE49-F238E27FC236}"/>
              </a:extLst>
            </p:cNvPr>
            <p:cNvSpPr/>
            <p:nvPr/>
          </p:nvSpPr>
          <p:spPr>
            <a:xfrm>
              <a:off x="7294844" y="1514844"/>
              <a:ext cx="320962" cy="122315"/>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lIns="91425" tIns="91425" rIns="91425" bIns="91425" anchor="ctr"/>
            <a:lstStyle/>
            <a:p>
              <a:pPr defTabSz="914378">
                <a:buClr>
                  <a:srgbClr val="000000"/>
                </a:buClr>
                <a:defRPr/>
              </a:pPr>
              <a:endParaRPr sz="1400" kern="0">
                <a:solidFill>
                  <a:srgbClr val="000000"/>
                </a:solidFill>
                <a:latin typeface="Arial"/>
                <a:cs typeface="Arial"/>
                <a:sym typeface="Arial"/>
              </a:endParaRPr>
            </a:p>
          </p:txBody>
        </p:sp>
      </p:grpSp>
      <p:grpSp>
        <p:nvGrpSpPr>
          <p:cNvPr id="22" name="Group 2"/>
          <p:cNvGrpSpPr>
            <a:grpSpLocks/>
          </p:cNvGrpSpPr>
          <p:nvPr/>
        </p:nvGrpSpPr>
        <p:grpSpPr bwMode="auto">
          <a:xfrm>
            <a:off x="336551" y="1270001"/>
            <a:ext cx="4085324" cy="3530599"/>
            <a:chOff x="720" y="1190"/>
            <a:chExt cx="1367" cy="2648"/>
          </a:xfrm>
        </p:grpSpPr>
        <p:sp>
          <p:nvSpPr>
            <p:cNvPr id="33832" name="AutoShape 3"/>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700">
                <a:cs typeface="Times New Roman" pitchFamily="18" charset="0"/>
              </a:endParaRPr>
            </a:p>
          </p:txBody>
        </p:sp>
        <p:sp>
          <p:nvSpPr>
            <p:cNvPr id="33833" name="AutoShape 4"/>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700">
                <a:cs typeface="Times New Roman" pitchFamily="18" charset="0"/>
              </a:endParaRPr>
            </a:p>
          </p:txBody>
        </p:sp>
        <p:sp>
          <p:nvSpPr>
            <p:cNvPr id="33834" name="AutoShape 5"/>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700">
                <a:cs typeface="Times New Roman" pitchFamily="18" charset="0"/>
              </a:endParaRPr>
            </a:p>
          </p:txBody>
        </p:sp>
        <p:sp>
          <p:nvSpPr>
            <p:cNvPr id="33835" name="AutoShape 6"/>
            <p:cNvSpPr>
              <a:spLocks noChangeArrowheads="1"/>
            </p:cNvSpPr>
            <p:nvPr/>
          </p:nvSpPr>
          <p:spPr bwMode="gray">
            <a:xfrm>
              <a:off x="752" y="1509"/>
              <a:ext cx="1304" cy="446"/>
            </a:xfrm>
            <a:prstGeom prst="roundRect">
              <a:avLst>
                <a:gd name="adj" fmla="val 50000"/>
              </a:avLst>
            </a:prstGeom>
            <a:solidFill>
              <a:srgbClr val="80008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700">
                <a:cs typeface="Times New Roman" pitchFamily="18" charset="0"/>
              </a:endParaRPr>
            </a:p>
          </p:txBody>
        </p:sp>
        <p:sp>
          <p:nvSpPr>
            <p:cNvPr id="33836" name="AutoShape 7"/>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700">
                <a:cs typeface="Times New Roman" pitchFamily="18" charset="0"/>
              </a:endParaRPr>
            </a:p>
          </p:txBody>
        </p:sp>
        <p:sp>
          <p:nvSpPr>
            <p:cNvPr id="33837" name="AutoShape 8"/>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en-US" sz="2700">
                <a:cs typeface="Times New Roman" pitchFamily="18" charset="0"/>
              </a:endParaRPr>
            </a:p>
          </p:txBody>
        </p:sp>
        <p:grpSp>
          <p:nvGrpSpPr>
            <p:cNvPr id="33838" name="Group 9"/>
            <p:cNvGrpSpPr>
              <a:grpSpLocks/>
            </p:cNvGrpSpPr>
            <p:nvPr/>
          </p:nvGrpSpPr>
          <p:grpSpPr bwMode="auto">
            <a:xfrm>
              <a:off x="1189" y="1190"/>
              <a:ext cx="405" cy="614"/>
              <a:chOff x="1289" y="408"/>
              <a:chExt cx="668" cy="1013"/>
            </a:xfrm>
          </p:grpSpPr>
          <p:sp>
            <p:nvSpPr>
              <p:cNvPr id="33841" name="Oval 10"/>
              <p:cNvSpPr>
                <a:spLocks noChangeArrowheads="1"/>
              </p:cNvSpPr>
              <p:nvPr/>
            </p:nvSpPr>
            <p:spPr bwMode="gray">
              <a:xfrm>
                <a:off x="1289" y="408"/>
                <a:ext cx="668" cy="101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p>
                <a:pPr algn="ctr" eaLnBrk="1" hangingPunct="1"/>
                <a:endParaRPr lang="en-US" sz="2700">
                  <a:cs typeface="Times New Roman" pitchFamily="18" charset="0"/>
                </a:endParaRPr>
              </a:p>
            </p:txBody>
          </p:sp>
          <p:sp>
            <p:nvSpPr>
              <p:cNvPr id="33842" name="Oval 11"/>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ctr" eaLnBrk="1" hangingPunct="1"/>
                <a:endParaRPr lang="en-US" sz="2700">
                  <a:cs typeface="Times New Roman" pitchFamily="18" charset="0"/>
                </a:endParaRPr>
              </a:p>
            </p:txBody>
          </p:sp>
          <p:sp>
            <p:nvSpPr>
              <p:cNvPr id="33843" name="Oval 12"/>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ctr" eaLnBrk="1" hangingPunct="1"/>
                <a:endParaRPr lang="en-US" sz="2700">
                  <a:cs typeface="Times New Roman" pitchFamily="18" charset="0"/>
                </a:endParaRPr>
              </a:p>
            </p:txBody>
          </p:sp>
          <p:sp>
            <p:nvSpPr>
              <p:cNvPr id="33844" name="Oval 13"/>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ctr" eaLnBrk="1" hangingPunct="1"/>
                <a:endParaRPr lang="en-US" sz="2700">
                  <a:cs typeface="Times New Roman" pitchFamily="18" charset="0"/>
                </a:endParaRPr>
              </a:p>
            </p:txBody>
          </p:sp>
          <p:sp>
            <p:nvSpPr>
              <p:cNvPr id="33845" name="Oval 14"/>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pPr algn="ctr" eaLnBrk="1" hangingPunct="1"/>
                <a:endParaRPr lang="en-US" sz="2700">
                  <a:cs typeface="Times New Roman" pitchFamily="18" charset="0"/>
                </a:endParaRPr>
              </a:p>
            </p:txBody>
          </p:sp>
        </p:grpSp>
        <p:sp>
          <p:nvSpPr>
            <p:cNvPr id="33839" name="Text Box 15"/>
            <p:cNvSpPr txBox="1">
              <a:spLocks noChangeArrowheads="1"/>
            </p:cNvSpPr>
            <p:nvPr/>
          </p:nvSpPr>
          <p:spPr bwMode="gray">
            <a:xfrm>
              <a:off x="1353" y="1400"/>
              <a:ext cx="68"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sz="2700">
                <a:cs typeface="Times New Roman" pitchFamily="18" charset="0"/>
              </a:endParaRPr>
            </a:p>
          </p:txBody>
        </p:sp>
        <p:sp>
          <p:nvSpPr>
            <p:cNvPr id="33840" name="Text Box 16"/>
            <p:cNvSpPr txBox="1">
              <a:spLocks noChangeArrowheads="1"/>
            </p:cNvSpPr>
            <p:nvPr/>
          </p:nvSpPr>
          <p:spPr bwMode="gray">
            <a:xfrm>
              <a:off x="734" y="1952"/>
              <a:ext cx="1296"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US" sz="2700" i="1" smtClean="0">
                  <a:cs typeface="Times New Roman" pitchFamily="18" charset="0"/>
                </a:rPr>
                <a:t>Vì sao Hồ Quý Ly đề cao chữ Nôm?</a:t>
              </a:r>
              <a:endParaRPr lang="en-US" sz="2700" b="1" i="1">
                <a:cs typeface="Times New Roman" pitchFamily="18" charset="0"/>
              </a:endParaRPr>
            </a:p>
          </p:txBody>
        </p:sp>
      </p:grpSp>
      <p:grpSp>
        <p:nvGrpSpPr>
          <p:cNvPr id="74" name="Group 17"/>
          <p:cNvGrpSpPr>
            <a:grpSpLocks/>
          </p:cNvGrpSpPr>
          <p:nvPr/>
        </p:nvGrpSpPr>
        <p:grpSpPr bwMode="auto">
          <a:xfrm>
            <a:off x="8255000" y="270492"/>
            <a:ext cx="3725333" cy="3141662"/>
            <a:chOff x="3692" y="1198"/>
            <a:chExt cx="1367" cy="2640"/>
          </a:xfrm>
        </p:grpSpPr>
        <p:sp>
          <p:nvSpPr>
            <p:cNvPr id="75" name="AutoShape 18">
              <a:extLst>
                <a:ext uri="{FF2B5EF4-FFF2-40B4-BE49-F238E27FC236}"/>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76" name="AutoShape 19">
              <a:extLst>
                <a:ext uri="{FF2B5EF4-FFF2-40B4-BE49-F238E27FC236}"/>
              </a:extLst>
            </p:cNvPr>
            <p:cNvSpPr>
              <a:spLocks noChangeArrowheads="1"/>
            </p:cNvSpPr>
            <p:nvPr/>
          </p:nvSpPr>
          <p:spPr bwMode="gray">
            <a:xfrm>
              <a:off x="3717" y="1495"/>
              <a:ext cx="1322" cy="1765"/>
            </a:xfrm>
            <a:prstGeom prst="roundRect">
              <a:avLst>
                <a:gd name="adj" fmla="val 16667"/>
              </a:avLst>
            </a:prstGeom>
            <a:solidFill>
              <a:srgbClr val="9BBB59"/>
            </a:solidFill>
            <a:ln w="25400" cap="flat" cmpd="sng" algn="ctr">
              <a:solidFill>
                <a:srgbClr val="9BBB59">
                  <a:shade val="50000"/>
                </a:srgbClr>
              </a:solidFill>
              <a:prstDash val="solid"/>
              <a:headEnd/>
              <a:tailEnd/>
            </a:ln>
            <a:effectLst/>
          </p:spPr>
          <p:txBody>
            <a:bodyPr wrap="none" anchor="ctr"/>
            <a:lstStyle/>
            <a:p>
              <a:pPr algn="ctr" defTabSz="685800" eaLnBrk="1" fontAlgn="auto" hangingPunct="1">
                <a:spcBef>
                  <a:spcPts val="0"/>
                </a:spcBef>
                <a:spcAft>
                  <a:spcPts val="0"/>
                </a:spcAft>
                <a:defRPr/>
              </a:pPr>
              <a:endParaRPr lang="en-US" sz="2700" kern="0">
                <a:solidFill>
                  <a:prstClr val="white"/>
                </a:solidFill>
                <a:cs typeface="Times New Roman" pitchFamily="18" charset="0"/>
              </a:endParaRPr>
            </a:p>
          </p:txBody>
        </p:sp>
        <p:sp>
          <p:nvSpPr>
            <p:cNvPr id="77" name="AutoShape 20">
              <a:extLst>
                <a:ext uri="{FF2B5EF4-FFF2-40B4-BE49-F238E27FC236}"/>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78" name="AutoShape 21">
              <a:extLst>
                <a:ext uri="{FF2B5EF4-FFF2-40B4-BE49-F238E27FC236}"/>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grpSp>
          <p:nvGrpSpPr>
            <p:cNvPr id="33808" name="Group 22"/>
            <p:cNvGrpSpPr>
              <a:grpSpLocks/>
            </p:cNvGrpSpPr>
            <p:nvPr/>
          </p:nvGrpSpPr>
          <p:grpSpPr bwMode="auto">
            <a:xfrm>
              <a:off x="4165" y="1198"/>
              <a:ext cx="405" cy="600"/>
              <a:chOff x="1289" y="421"/>
              <a:chExt cx="668" cy="988"/>
            </a:xfrm>
          </p:grpSpPr>
          <p:sp>
            <p:nvSpPr>
              <p:cNvPr id="84" name="Oval 23">
                <a:extLst>
                  <a:ext uri="{FF2B5EF4-FFF2-40B4-BE49-F238E27FC236}"/>
                </a:extLst>
              </p:cNvPr>
              <p:cNvSpPr>
                <a:spLocks noChangeArrowheads="1"/>
              </p:cNvSpPr>
              <p:nvPr/>
            </p:nvSpPr>
            <p:spPr bwMode="gray">
              <a:xfrm>
                <a:off x="1289" y="421"/>
                <a:ext cx="665" cy="988"/>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85" name="Oval 24">
                <a:extLst>
                  <a:ext uri="{FF2B5EF4-FFF2-40B4-BE49-F238E27FC236}"/>
                </a:extLst>
              </p:cNvPr>
              <p:cNvSpPr>
                <a:spLocks noChangeArrowheads="1"/>
              </p:cNvSpPr>
              <p:nvPr/>
            </p:nvSpPr>
            <p:spPr bwMode="gray">
              <a:xfrm>
                <a:off x="1295" y="588"/>
                <a:ext cx="646" cy="646"/>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86" name="Oval 25">
                <a:extLst>
                  <a:ext uri="{FF2B5EF4-FFF2-40B4-BE49-F238E27FC236}"/>
                </a:extLst>
              </p:cNvPr>
              <p:cNvSpPr>
                <a:spLocks noChangeArrowheads="1"/>
              </p:cNvSpPr>
              <p:nvPr/>
            </p:nvSpPr>
            <p:spPr bwMode="gray">
              <a:xfrm>
                <a:off x="1304" y="590"/>
                <a:ext cx="628" cy="63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87" name="Oval 26">
                <a:extLst>
                  <a:ext uri="{FF2B5EF4-FFF2-40B4-BE49-F238E27FC236}"/>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88" name="Oval 27">
                <a:extLst>
                  <a:ext uri="{FF2B5EF4-FFF2-40B4-BE49-F238E27FC236}"/>
                </a:extLst>
              </p:cNvPr>
              <p:cNvSpPr>
                <a:spLocks noChangeArrowheads="1"/>
              </p:cNvSpPr>
              <p:nvPr/>
            </p:nvSpPr>
            <p:spPr bwMode="gray">
              <a:xfrm>
                <a:off x="1345" y="612"/>
                <a:ext cx="532" cy="481"/>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grpSp>
        <p:sp>
          <p:nvSpPr>
            <p:cNvPr id="80" name="Text Box 28">
              <a:extLst>
                <a:ext uri="{FF2B5EF4-FFF2-40B4-BE49-F238E27FC236}"/>
              </a:extLst>
            </p:cNvPr>
            <p:cNvSpPr txBox="1">
              <a:spLocks noChangeArrowheads="1"/>
            </p:cNvSpPr>
            <p:nvPr/>
          </p:nvSpPr>
          <p:spPr bwMode="gray">
            <a:xfrm>
              <a:off x="4329" y="1399"/>
              <a:ext cx="199" cy="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81" name="Text Box 29">
              <a:extLst>
                <a:ext uri="{FF2B5EF4-FFF2-40B4-BE49-F238E27FC236}"/>
              </a:extLst>
            </p:cNvPr>
            <p:cNvSpPr txBox="1">
              <a:spLocks noChangeArrowheads="1"/>
            </p:cNvSpPr>
            <p:nvPr/>
          </p:nvSpPr>
          <p:spPr bwMode="gray">
            <a:xfrm>
              <a:off x="3736" y="1970"/>
              <a:ext cx="1296" cy="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r>
                <a:rPr lang="en-US" altLang="x-none" sz="2700" i="1" kern="0" smtClean="0">
                  <a:solidFill>
                    <a:prstClr val="black"/>
                  </a:solidFill>
                  <a:latin typeface="Times New Roman" panose="02020603050405020304" pitchFamily="18" charset="0"/>
                  <a:cs typeface="Times New Roman" panose="02020603050405020304" pitchFamily="18" charset="0"/>
                </a:rPr>
                <a:t>Vì sao nhà Hồ bắt </a:t>
              </a:r>
              <a:r>
                <a:rPr lang="en-US" altLang="x-none" sz="2700" i="1" kern="0" err="1">
                  <a:solidFill>
                    <a:prstClr val="black"/>
                  </a:solidFill>
                  <a:latin typeface="Times New Roman" panose="02020603050405020304" pitchFamily="18" charset="0"/>
                  <a:cs typeface="Times New Roman" panose="02020603050405020304" pitchFamily="18" charset="0"/>
                </a:rPr>
                <a:t>nhà</a:t>
              </a:r>
              <a:r>
                <a:rPr lang="en-US" altLang="x-none" sz="2700" i="1" kern="0">
                  <a:solidFill>
                    <a:prstClr val="black"/>
                  </a:solidFill>
                  <a:latin typeface="Times New Roman" panose="02020603050405020304" pitchFamily="18" charset="0"/>
                  <a:cs typeface="Times New Roman" panose="02020603050405020304" pitchFamily="18" charset="0"/>
                </a:rPr>
                <a:t> </a:t>
              </a:r>
              <a:r>
                <a:rPr lang="en-US" altLang="x-none" sz="2700" i="1" kern="0" err="1">
                  <a:solidFill>
                    <a:prstClr val="black"/>
                  </a:solidFill>
                  <a:latin typeface="Times New Roman" panose="02020603050405020304" pitchFamily="18" charset="0"/>
                  <a:cs typeface="Times New Roman" panose="02020603050405020304" pitchFamily="18" charset="0"/>
                </a:rPr>
                <a:t>sư</a:t>
              </a:r>
              <a:r>
                <a:rPr lang="en-US" altLang="x-none" sz="2700" i="1" kern="0">
                  <a:solidFill>
                    <a:prstClr val="black"/>
                  </a:solidFill>
                  <a:latin typeface="Times New Roman" panose="02020603050405020304" pitchFamily="18" charset="0"/>
                  <a:cs typeface="Times New Roman" panose="02020603050405020304" pitchFamily="18" charset="0"/>
                </a:rPr>
                <a:t> </a:t>
              </a:r>
              <a:r>
                <a:rPr lang="en-US" altLang="x-none" sz="2700" i="1" kern="0" err="1">
                  <a:solidFill>
                    <a:prstClr val="black"/>
                  </a:solidFill>
                  <a:latin typeface="Times New Roman" panose="02020603050405020304" pitchFamily="18" charset="0"/>
                  <a:cs typeface="Times New Roman" panose="02020603050405020304" pitchFamily="18" charset="0"/>
                </a:rPr>
                <a:t>dưới</a:t>
              </a:r>
              <a:r>
                <a:rPr lang="en-US" altLang="x-none" sz="2700" i="1" kern="0">
                  <a:solidFill>
                    <a:prstClr val="black"/>
                  </a:solidFill>
                  <a:latin typeface="Times New Roman" panose="02020603050405020304" pitchFamily="18" charset="0"/>
                  <a:cs typeface="Times New Roman" panose="02020603050405020304" pitchFamily="18" charset="0"/>
                </a:rPr>
                <a:t> 50 </a:t>
              </a:r>
              <a:r>
                <a:rPr lang="en-US" altLang="x-none" sz="2700" i="1" kern="0" err="1">
                  <a:solidFill>
                    <a:prstClr val="black"/>
                  </a:solidFill>
                  <a:latin typeface="Times New Roman" panose="02020603050405020304" pitchFamily="18" charset="0"/>
                  <a:cs typeface="Times New Roman" panose="02020603050405020304" pitchFamily="18" charset="0"/>
                </a:rPr>
                <a:t>tuổi</a:t>
              </a:r>
              <a:r>
                <a:rPr lang="en-US" altLang="x-none" sz="2700" i="1" kern="0">
                  <a:solidFill>
                    <a:prstClr val="black"/>
                  </a:solidFill>
                  <a:latin typeface="Times New Roman" panose="02020603050405020304" pitchFamily="18" charset="0"/>
                  <a:cs typeface="Times New Roman" panose="02020603050405020304" pitchFamily="18" charset="0"/>
                </a:rPr>
                <a:t>  </a:t>
              </a:r>
              <a:r>
                <a:rPr lang="en-US" altLang="x-none" sz="2700" i="1" kern="0" err="1">
                  <a:solidFill>
                    <a:prstClr val="black"/>
                  </a:solidFill>
                  <a:latin typeface="Times New Roman" panose="02020603050405020304" pitchFamily="18" charset="0"/>
                  <a:cs typeface="Times New Roman" panose="02020603050405020304" pitchFamily="18" charset="0"/>
                </a:rPr>
                <a:t>hoàn</a:t>
              </a:r>
              <a:r>
                <a:rPr lang="en-US" altLang="x-none" sz="2700" i="1" kern="0">
                  <a:solidFill>
                    <a:prstClr val="black"/>
                  </a:solidFill>
                  <a:latin typeface="Times New Roman" panose="02020603050405020304" pitchFamily="18" charset="0"/>
                  <a:cs typeface="Times New Roman" panose="02020603050405020304" pitchFamily="18" charset="0"/>
                </a:rPr>
                <a:t> </a:t>
              </a:r>
              <a:r>
                <a:rPr lang="en-US" altLang="x-none" sz="2700" i="1" kern="0" err="1">
                  <a:solidFill>
                    <a:prstClr val="black"/>
                  </a:solidFill>
                  <a:latin typeface="Times New Roman" panose="02020603050405020304" pitchFamily="18" charset="0"/>
                  <a:cs typeface="Times New Roman" panose="02020603050405020304" pitchFamily="18" charset="0"/>
                </a:rPr>
                <a:t>tục</a:t>
              </a:r>
              <a:r>
                <a:rPr lang="en-US" altLang="x-none" sz="2700" i="1" kern="0">
                  <a:solidFill>
                    <a:prstClr val="black"/>
                  </a:solidFill>
                  <a:latin typeface="Times New Roman" panose="02020603050405020304" pitchFamily="18" charset="0"/>
                  <a:cs typeface="Times New Roman" panose="02020603050405020304" pitchFamily="18" charset="0"/>
                </a:rPr>
                <a:t>.</a:t>
              </a:r>
            </a:p>
          </p:txBody>
        </p:sp>
        <p:sp>
          <p:nvSpPr>
            <p:cNvPr id="82" name="AutoShape 30">
              <a:extLst>
                <a:ext uri="{FF2B5EF4-FFF2-40B4-BE49-F238E27FC236}"/>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sp>
          <p:nvSpPr>
            <p:cNvPr id="83" name="AutoShape 31">
              <a:extLst>
                <a:ext uri="{FF2B5EF4-FFF2-40B4-BE49-F238E27FC236}"/>
              </a:extLst>
            </p:cNvPr>
            <p:cNvSpPr>
              <a:spLocks noChangeArrowheads="1"/>
            </p:cNvSpPr>
            <p:nvPr/>
          </p:nvSpPr>
          <p:spPr bwMode="gray">
            <a:xfrm>
              <a:off x="3720" y="3304"/>
              <a:ext cx="1304" cy="488"/>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endParaRPr lang="x-none" altLang="x-none" sz="2700" kern="0">
                <a:solidFill>
                  <a:prstClr val="black"/>
                </a:solidFill>
                <a:latin typeface="Times New Roman" panose="02020603050405020304" pitchFamily="18" charset="0"/>
                <a:cs typeface="Times New Roman" panose="02020603050405020304" pitchFamily="18" charset="0"/>
              </a:endParaRPr>
            </a:p>
          </p:txBody>
        </p:sp>
      </p:gr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t="12732" b="15279"/>
          <a:stretch>
            <a:fillRect/>
          </a:stretch>
        </p:blipFill>
        <p:spPr bwMode="auto">
          <a:xfrm>
            <a:off x="960967" y="4600575"/>
            <a:ext cx="2017184"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l="13129" r="27020"/>
          <a:stretch>
            <a:fillRect/>
          </a:stretch>
        </p:blipFill>
        <p:spPr bwMode="auto">
          <a:xfrm>
            <a:off x="9057151" y="2631945"/>
            <a:ext cx="1458384"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8"/>
          <p:cNvPicPr>
            <a:picLocks noChangeAspect="1" noChangeArrowheads="1"/>
          </p:cNvPicPr>
          <p:nvPr/>
        </p:nvPicPr>
        <p:blipFill>
          <a:blip r:embed="rId5">
            <a:extLst>
              <a:ext uri="{28A0092B-C50C-407E-A947-70E740481C1C}">
                <a14:useLocalDpi xmlns:a14="http://schemas.microsoft.com/office/drawing/2010/main" val="0"/>
              </a:ext>
            </a:extLst>
          </a:blip>
          <a:srcRect l="27020" r="13129"/>
          <a:stretch>
            <a:fillRect/>
          </a:stretch>
        </p:blipFill>
        <p:spPr bwMode="auto">
          <a:xfrm>
            <a:off x="10663830" y="2760021"/>
            <a:ext cx="1460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16"/>
          <p:cNvSpPr txBox="1">
            <a:spLocks noChangeArrowheads="1"/>
          </p:cNvSpPr>
          <p:nvPr/>
        </p:nvSpPr>
        <p:spPr bwMode="gray">
          <a:xfrm>
            <a:off x="3228976" y="4072081"/>
            <a:ext cx="3531845" cy="2169825"/>
          </a:xfrm>
          <a:prstGeom prst="rect">
            <a:avLst/>
          </a:prstGeom>
          <a:solidFill>
            <a:schemeClr val="bg2"/>
          </a:solidFill>
          <a:ln>
            <a:noFill/>
          </a:ln>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US" sz="2700" smtClean="0">
                <a:cs typeface="Times New Roman" pitchFamily="18" charset="0"/>
              </a:rPr>
              <a:t>Thể hiện lòng tự tôn dân tộc, mong muốn xây dựng nền văn hóa mang đậm bản sắc dân tộc</a:t>
            </a:r>
            <a:endParaRPr lang="en-US" sz="2700" b="1">
              <a:cs typeface="Times New Roman" pitchFamily="18" charset="0"/>
            </a:endParaRPr>
          </a:p>
        </p:txBody>
      </p:sp>
      <p:sp>
        <p:nvSpPr>
          <p:cNvPr id="63" name="Text Box 29">
            <a:extLst>
              <a:ext uri="{FF2B5EF4-FFF2-40B4-BE49-F238E27FC236}"/>
            </a:extLst>
          </p:cNvPr>
          <p:cNvSpPr txBox="1">
            <a:spLocks noChangeArrowheads="1"/>
          </p:cNvSpPr>
          <p:nvPr/>
        </p:nvSpPr>
        <p:spPr bwMode="gray">
          <a:xfrm>
            <a:off x="4843063" y="1616594"/>
            <a:ext cx="3531845" cy="1338828"/>
          </a:xfrm>
          <a:prstGeom prst="rect">
            <a:avLst/>
          </a:prstGeom>
          <a:solidFill>
            <a:schemeClr val="accent3">
              <a:lumMod val="60000"/>
              <a:lumOff val="40000"/>
            </a:schemeClr>
          </a:solidFill>
          <a:ln>
            <a:noFill/>
          </a:ln>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defRPr/>
            </a:pPr>
            <a:r>
              <a:rPr lang="en-US" altLang="x-none" sz="2700" i="1" kern="0" smtClean="0">
                <a:solidFill>
                  <a:prstClr val="black"/>
                </a:solidFill>
                <a:latin typeface="Times New Roman" panose="02020603050405020304" pitchFamily="18" charset="0"/>
                <a:cs typeface="Times New Roman" panose="02020603050405020304" pitchFamily="18" charset="0"/>
              </a:rPr>
              <a:t>Hạn chế ảnh hưởng của Phật giáo đến đời sống chính trị</a:t>
            </a:r>
            <a:endParaRPr lang="en-US" altLang="x-none" sz="2700" i="1" ker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067955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750"/>
                                        <p:tgtEl>
                                          <p:spTgt spid="22"/>
                                        </p:tgtEl>
                                      </p:cBhvr>
                                    </p:animEffect>
                                    <p:anim calcmode="lin" valueType="num">
                                      <p:cBhvr>
                                        <p:cTn id="15" dur="750" fill="hold"/>
                                        <p:tgtEl>
                                          <p:spTgt spid="22"/>
                                        </p:tgtEl>
                                        <p:attrNameLst>
                                          <p:attrName>ppt_x</p:attrName>
                                        </p:attrNameLst>
                                      </p:cBhvr>
                                      <p:tavLst>
                                        <p:tav tm="0">
                                          <p:val>
                                            <p:strVal val="#ppt_x"/>
                                          </p:val>
                                        </p:tav>
                                        <p:tav tm="100000">
                                          <p:val>
                                            <p:strVal val="#ppt_x"/>
                                          </p:val>
                                        </p:tav>
                                      </p:tavLst>
                                    </p:anim>
                                    <p:anim calcmode="lin" valueType="num">
                                      <p:cBhvr>
                                        <p:cTn id="16" dur="750" fill="hold"/>
                                        <p:tgtEl>
                                          <p:spTgt spid="22"/>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750"/>
                            </p:stCondLst>
                            <p:childTnLst>
                              <p:par>
                                <p:cTn id="18" presetID="25" presetClass="entr" presetSubtype="0" fill="hold" nodeType="afterEffect">
                                  <p:stCondLst>
                                    <p:cond delay="0"/>
                                  </p:stCondLst>
                                  <p:childTnLst>
                                    <p:set>
                                      <p:cBhvr>
                                        <p:cTn id="19" dur="1" fill="hold">
                                          <p:stCondLst>
                                            <p:cond delay="0"/>
                                          </p:stCondLst>
                                        </p:cTn>
                                        <p:tgtEl>
                                          <p:spTgt spid="2054"/>
                                        </p:tgtEl>
                                        <p:attrNameLst>
                                          <p:attrName>style.visibility</p:attrName>
                                        </p:attrNameLst>
                                      </p:cBhvr>
                                      <p:to>
                                        <p:strVal val="visible"/>
                                      </p:to>
                                    </p:set>
                                    <p:anim calcmode="lin" valueType="num">
                                      <p:cBhvr>
                                        <p:cTn id="20" dur="500" decel="50000" fill="hold">
                                          <p:stCondLst>
                                            <p:cond delay="0"/>
                                          </p:stCondLst>
                                        </p:cTn>
                                        <p:tgtEl>
                                          <p:spTgt spid="205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205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2054"/>
                                        </p:tgtEl>
                                        <p:attrNameLst>
                                          <p:attrName>ppt_w</p:attrName>
                                        </p:attrNameLst>
                                      </p:cBhvr>
                                      <p:tavLst>
                                        <p:tav tm="0">
                                          <p:val>
                                            <p:strVal val="#ppt_w*.05"/>
                                          </p:val>
                                        </p:tav>
                                        <p:tav tm="100000">
                                          <p:val>
                                            <p:strVal val="#ppt_w"/>
                                          </p:val>
                                        </p:tav>
                                      </p:tavLst>
                                    </p:anim>
                                    <p:anim calcmode="lin" valueType="num">
                                      <p:cBhvr>
                                        <p:cTn id="23" dur="1000" fill="hold"/>
                                        <p:tgtEl>
                                          <p:spTgt spid="205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205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205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205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down)">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circle(in)">
                                      <p:cBhvr>
                                        <p:cTn id="37" dur="500"/>
                                        <p:tgtEl>
                                          <p:spTgt spid="74"/>
                                        </p:tgtEl>
                                      </p:cBhvr>
                                    </p:animEffect>
                                  </p:childTnLst>
                                </p:cTn>
                              </p:par>
                              <p:par>
                                <p:cTn id="38" presetID="6" presetClass="entr" presetSubtype="16" fill="hold" nodeType="with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circle(in)">
                                      <p:cBhvr>
                                        <p:cTn id="40" dur="500"/>
                                        <p:tgtEl>
                                          <p:spTgt spid="2056"/>
                                        </p:tgtEl>
                                      </p:cBhvr>
                                    </p:animEffect>
                                  </p:childTnLst>
                                </p:cTn>
                              </p:par>
                              <p:par>
                                <p:cTn id="41" presetID="6" presetClass="entr" presetSubtype="16"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circle(in)">
                                      <p:cBhvr>
                                        <p:cTn id="43" dur="500"/>
                                        <p:tgtEl>
                                          <p:spTgt spid="6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circle(in)">
                                      <p:cBhvr>
                                        <p:cTn id="4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62108299"/>
              </p:ext>
            </p:extLst>
          </p:nvPr>
        </p:nvGraphicFramePr>
        <p:xfrm>
          <a:off x="0" y="0"/>
          <a:ext cx="12192000" cy="6858001"/>
        </p:xfrm>
        <a:graphic>
          <a:graphicData uri="http://schemas.openxmlformats.org/drawingml/2006/table">
            <a:tbl>
              <a:tblPr firstRow="1" firstCol="1" bandRow="1">
                <a:tableStyleId>{7DF18680-E054-41AD-8BC1-D1AEF772440D}</a:tableStyleId>
              </a:tblPr>
              <a:tblGrid>
                <a:gridCol w="2533501"/>
                <a:gridCol w="9658499"/>
              </a:tblGrid>
              <a:tr h="436948">
                <a:tc>
                  <a:txBody>
                    <a:bodyPr/>
                    <a:lstStyle/>
                    <a:p>
                      <a:pPr algn="ctr">
                        <a:lnSpc>
                          <a:spcPct val="115000"/>
                        </a:lnSpc>
                        <a:spcAft>
                          <a:spcPts val="600"/>
                        </a:spcAft>
                      </a:pPr>
                      <a:r>
                        <a:rPr lang="en-US" sz="2400">
                          <a:solidFill>
                            <a:schemeClr val="tx1"/>
                          </a:solidFill>
                          <a:effectLst/>
                          <a:latin typeface="Times New Roman" pitchFamily="18" charset="0"/>
                          <a:cs typeface="Times New Roman" pitchFamily="18" charset="0"/>
                        </a:rPr>
                        <a:t>LĨNH VỰC</a:t>
                      </a:r>
                      <a:endParaRPr lang="en-US" sz="24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600"/>
                        </a:spcAft>
                      </a:pPr>
                      <a:r>
                        <a:rPr lang="en-US" sz="2400">
                          <a:solidFill>
                            <a:schemeClr val="tx1"/>
                          </a:solidFill>
                          <a:effectLst/>
                          <a:latin typeface="Times New Roman" pitchFamily="18" charset="0"/>
                          <a:cs typeface="Times New Roman" pitchFamily="18" charset="0"/>
                        </a:rPr>
                        <a:t>NỘI DUNG</a:t>
                      </a:r>
                      <a:endParaRPr lang="en-US" sz="2400">
                        <a:solidFill>
                          <a:schemeClr val="tx1"/>
                        </a:solidFill>
                        <a:effectLst/>
                        <a:latin typeface="Times New Roman" pitchFamily="18" charset="0"/>
                        <a:ea typeface="Calibri"/>
                        <a:cs typeface="Times New Roman" pitchFamily="18" charset="0"/>
                      </a:endParaRPr>
                    </a:p>
                  </a:txBody>
                  <a:tcPr marL="68580" marR="68580" marT="0" marB="0"/>
                </a:tc>
              </a:tr>
              <a:tr h="1994182">
                <a:tc>
                  <a:txBody>
                    <a:bodyPr/>
                    <a:lstStyle/>
                    <a:p>
                      <a:pPr algn="ctr">
                        <a:lnSpc>
                          <a:spcPct val="115000"/>
                        </a:lnSpc>
                        <a:spcAft>
                          <a:spcPts val="600"/>
                        </a:spcAft>
                      </a:pPr>
                      <a:r>
                        <a:rPr lang="en-US" sz="2400">
                          <a:solidFill>
                            <a:schemeClr val="tx1"/>
                          </a:solidFill>
                          <a:effectLst/>
                          <a:latin typeface="Times New Roman" pitchFamily="18" charset="0"/>
                          <a:cs typeface="Times New Roman" pitchFamily="18" charset="0"/>
                        </a:rPr>
                        <a:t>Quân sự</a:t>
                      </a:r>
                      <a:endParaRPr lang="en-US" sz="24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400">
                          <a:solidFill>
                            <a:schemeClr val="tx1"/>
                          </a:solidFill>
                          <a:effectLst/>
                          <a:latin typeface="Times New Roman" pitchFamily="18" charset="0"/>
                          <a:cs typeface="Times New Roman" pitchFamily="18" charset="0"/>
                        </a:rPr>
                        <a:t>- Chấn chỉnh, tăng cường quân đội: </a:t>
                      </a:r>
                      <a:r>
                        <a:rPr lang="en-US" sz="2400" smtClean="0">
                          <a:solidFill>
                            <a:schemeClr val="tx1"/>
                          </a:solidFill>
                          <a:effectLst/>
                          <a:latin typeface="Times New Roman" pitchFamily="18" charset="0"/>
                          <a:cs typeface="Times New Roman" pitchFamily="18" charset="0"/>
                        </a:rPr>
                        <a:t>tăng </a:t>
                      </a:r>
                      <a:r>
                        <a:rPr lang="en-US" sz="2400">
                          <a:solidFill>
                            <a:schemeClr val="tx1"/>
                          </a:solidFill>
                          <a:effectLst/>
                          <a:latin typeface="Times New Roman" pitchFamily="18" charset="0"/>
                          <a:cs typeface="Times New Roman" pitchFamily="18" charset="0"/>
                        </a:rPr>
                        <a:t>lực lượng </a:t>
                      </a:r>
                      <a:r>
                        <a:rPr lang="en-US" sz="2400" smtClean="0">
                          <a:solidFill>
                            <a:schemeClr val="tx1"/>
                          </a:solidFill>
                          <a:effectLst/>
                          <a:latin typeface="Times New Roman" pitchFamily="18" charset="0"/>
                          <a:cs typeface="Times New Roman" pitchFamily="18" charset="0"/>
                        </a:rPr>
                        <a:t>quân</a:t>
                      </a:r>
                      <a:r>
                        <a:rPr lang="en-US" sz="2400" baseline="0" smtClean="0">
                          <a:solidFill>
                            <a:schemeClr val="tx1"/>
                          </a:solidFill>
                          <a:effectLst/>
                          <a:latin typeface="Times New Roman" pitchFamily="18" charset="0"/>
                          <a:cs typeface="Times New Roman" pitchFamily="18" charset="0"/>
                        </a:rPr>
                        <a:t> đội chính quy và phòng thủ nơi hiểm yếu.</a:t>
                      </a:r>
                      <a:endParaRPr lang="en-US" sz="2400">
                        <a:solidFill>
                          <a:schemeClr val="tx1"/>
                        </a:solidFill>
                        <a:effectLst/>
                        <a:latin typeface="Times New Roman" pitchFamily="18" charset="0"/>
                        <a:cs typeface="Times New Roman" pitchFamily="18" charset="0"/>
                      </a:endParaRPr>
                    </a:p>
                    <a:p>
                      <a:pPr algn="just">
                        <a:lnSpc>
                          <a:spcPct val="115000"/>
                        </a:lnSpc>
                        <a:spcAft>
                          <a:spcPts val="600"/>
                        </a:spcAft>
                      </a:pPr>
                      <a:r>
                        <a:rPr lang="en-US" sz="2400">
                          <a:solidFill>
                            <a:schemeClr val="tx1"/>
                          </a:solidFill>
                          <a:effectLst/>
                          <a:latin typeface="Times New Roman" pitchFamily="18" charset="0"/>
                          <a:cs typeface="Times New Roman" pitchFamily="18" charset="0"/>
                        </a:rPr>
                        <a:t>- Cải tiến kĩ thuật quân sự (súng thần cơ, thuyền chiến có lầu, thành nhà Hồ)</a:t>
                      </a:r>
                      <a:endParaRPr lang="en-US" sz="2400">
                        <a:solidFill>
                          <a:schemeClr val="tx1"/>
                        </a:solidFill>
                        <a:effectLst/>
                        <a:latin typeface="Times New Roman" pitchFamily="18" charset="0"/>
                        <a:ea typeface="Calibri"/>
                        <a:cs typeface="Times New Roman" pitchFamily="18" charset="0"/>
                      </a:endParaRPr>
                    </a:p>
                  </a:txBody>
                  <a:tcPr marL="68580" marR="68580" marT="0" marB="0"/>
                </a:tc>
              </a:tr>
              <a:tr h="1683359">
                <a:tc>
                  <a:txBody>
                    <a:bodyPr/>
                    <a:lstStyle/>
                    <a:p>
                      <a:pPr algn="ctr">
                        <a:lnSpc>
                          <a:spcPct val="115000"/>
                        </a:lnSpc>
                        <a:spcAft>
                          <a:spcPts val="600"/>
                        </a:spcAft>
                      </a:pPr>
                      <a:r>
                        <a:rPr lang="en-US" sz="2400">
                          <a:solidFill>
                            <a:schemeClr val="tx1"/>
                          </a:solidFill>
                          <a:effectLst/>
                          <a:latin typeface="Times New Roman" pitchFamily="18" charset="0"/>
                          <a:cs typeface="Times New Roman" pitchFamily="18" charset="0"/>
                        </a:rPr>
                        <a:t>Kinh tế</a:t>
                      </a:r>
                      <a:endParaRPr lang="en-US" sz="24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400">
                          <a:solidFill>
                            <a:schemeClr val="tx1"/>
                          </a:solidFill>
                          <a:effectLst/>
                          <a:latin typeface="Times New Roman" pitchFamily="18" charset="0"/>
                          <a:cs typeface="Times New Roman" pitchFamily="18" charset="0"/>
                        </a:rPr>
                        <a:t>- Ban hành tiền giấy, thay thế tiền đồng.</a:t>
                      </a:r>
                    </a:p>
                    <a:p>
                      <a:pPr algn="just">
                        <a:lnSpc>
                          <a:spcPct val="115000"/>
                        </a:lnSpc>
                        <a:spcAft>
                          <a:spcPts val="600"/>
                        </a:spcAft>
                      </a:pPr>
                      <a:r>
                        <a:rPr lang="en-US" sz="2400">
                          <a:solidFill>
                            <a:schemeClr val="tx1"/>
                          </a:solidFill>
                          <a:effectLst/>
                          <a:latin typeface="Times New Roman" pitchFamily="18" charset="0"/>
                          <a:cs typeface="Times New Roman" pitchFamily="18" charset="0"/>
                        </a:rPr>
                        <a:t>- Đặt phép hạn điền nhằm hạn chế sở hữu ruộng tư.</a:t>
                      </a:r>
                    </a:p>
                    <a:p>
                      <a:pPr algn="just">
                        <a:lnSpc>
                          <a:spcPct val="115000"/>
                        </a:lnSpc>
                        <a:spcAft>
                          <a:spcPts val="600"/>
                        </a:spcAft>
                      </a:pPr>
                      <a:r>
                        <a:rPr lang="en-US" sz="2400">
                          <a:solidFill>
                            <a:schemeClr val="tx1"/>
                          </a:solidFill>
                          <a:effectLst/>
                          <a:latin typeface="Times New Roman" pitchFamily="18" charset="0"/>
                          <a:cs typeface="Times New Roman" pitchFamily="18" charset="0"/>
                        </a:rPr>
                        <a:t>- Thống nhất đơn vị đo lường trong cả nước.</a:t>
                      </a:r>
                      <a:endParaRPr lang="en-US" sz="2400">
                        <a:solidFill>
                          <a:schemeClr val="tx1"/>
                        </a:solidFill>
                        <a:effectLst/>
                        <a:latin typeface="Times New Roman" pitchFamily="18" charset="0"/>
                        <a:ea typeface="Calibri"/>
                        <a:cs typeface="Times New Roman" pitchFamily="18" charset="0"/>
                      </a:endParaRPr>
                    </a:p>
                  </a:txBody>
                  <a:tcPr marL="68580" marR="68580" marT="0" marB="0"/>
                </a:tc>
              </a:tr>
              <a:tr h="1060153">
                <a:tc>
                  <a:txBody>
                    <a:bodyPr/>
                    <a:lstStyle/>
                    <a:p>
                      <a:pPr algn="ctr">
                        <a:lnSpc>
                          <a:spcPct val="115000"/>
                        </a:lnSpc>
                        <a:spcAft>
                          <a:spcPts val="600"/>
                        </a:spcAft>
                      </a:pPr>
                      <a:r>
                        <a:rPr lang="en-US" sz="2400">
                          <a:solidFill>
                            <a:schemeClr val="tx1"/>
                          </a:solidFill>
                          <a:effectLst/>
                          <a:latin typeface="Times New Roman" pitchFamily="18" charset="0"/>
                          <a:cs typeface="Times New Roman" pitchFamily="18" charset="0"/>
                        </a:rPr>
                        <a:t>Xã hội</a:t>
                      </a:r>
                      <a:endParaRPr lang="en-US" sz="24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400">
                          <a:solidFill>
                            <a:schemeClr val="tx1"/>
                          </a:solidFill>
                          <a:effectLst/>
                          <a:latin typeface="Times New Roman" pitchFamily="18" charset="0"/>
                          <a:cs typeface="Times New Roman" pitchFamily="18" charset="0"/>
                        </a:rPr>
                        <a:t>- Ban hành phép hạn nô</a:t>
                      </a:r>
                      <a:r>
                        <a:rPr lang="en-US" sz="2400" smtClean="0">
                          <a:solidFill>
                            <a:schemeClr val="tx1"/>
                          </a:solidFill>
                          <a:effectLst/>
                          <a:latin typeface="Times New Roman" pitchFamily="18" charset="0"/>
                          <a:cs typeface="Times New Roman" pitchFamily="18" charset="0"/>
                        </a:rPr>
                        <a:t>.</a:t>
                      </a:r>
                      <a:endParaRPr lang="en-US" sz="2400">
                        <a:solidFill>
                          <a:schemeClr val="tx1"/>
                        </a:solidFill>
                        <a:effectLst/>
                        <a:latin typeface="Times New Roman" pitchFamily="18" charset="0"/>
                        <a:cs typeface="Times New Roman" pitchFamily="18" charset="0"/>
                      </a:endParaRPr>
                    </a:p>
                  </a:txBody>
                  <a:tcPr marL="68580" marR="68580" marT="0" marB="0"/>
                </a:tc>
              </a:tr>
              <a:tr h="1683359">
                <a:tc>
                  <a:txBody>
                    <a:bodyPr/>
                    <a:lstStyle/>
                    <a:p>
                      <a:pPr algn="ctr">
                        <a:lnSpc>
                          <a:spcPct val="115000"/>
                        </a:lnSpc>
                        <a:spcAft>
                          <a:spcPts val="600"/>
                        </a:spcAft>
                      </a:pPr>
                      <a:r>
                        <a:rPr lang="en-US" sz="2400">
                          <a:solidFill>
                            <a:schemeClr val="tx1"/>
                          </a:solidFill>
                          <a:effectLst/>
                          <a:latin typeface="Times New Roman" pitchFamily="18" charset="0"/>
                          <a:cs typeface="Times New Roman" pitchFamily="18" charset="0"/>
                        </a:rPr>
                        <a:t>Văn hóa-giáo dục</a:t>
                      </a:r>
                      <a:endParaRPr lang="en-US" sz="240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600"/>
                        </a:spcAft>
                      </a:pPr>
                      <a:r>
                        <a:rPr lang="en-US" sz="2400">
                          <a:solidFill>
                            <a:schemeClr val="tx1"/>
                          </a:solidFill>
                          <a:effectLst/>
                          <a:latin typeface="Times New Roman" pitchFamily="18" charset="0"/>
                          <a:cs typeface="Times New Roman" pitchFamily="18" charset="0"/>
                        </a:rPr>
                        <a:t>- </a:t>
                      </a:r>
                      <a:r>
                        <a:rPr lang="en-US" sz="2400" smtClean="0">
                          <a:solidFill>
                            <a:schemeClr val="tx1"/>
                          </a:solidFill>
                          <a:effectLst/>
                          <a:latin typeface="Times New Roman" pitchFamily="18" charset="0"/>
                          <a:cs typeface="Times New Roman" pitchFamily="18" charset="0"/>
                        </a:rPr>
                        <a:t>Hạn</a:t>
                      </a:r>
                      <a:r>
                        <a:rPr lang="en-US" sz="2400" baseline="0" smtClean="0">
                          <a:solidFill>
                            <a:schemeClr val="tx1"/>
                          </a:solidFill>
                          <a:effectLst/>
                          <a:latin typeface="Times New Roman" pitchFamily="18" charset="0"/>
                          <a:cs typeface="Times New Roman" pitchFamily="18" charset="0"/>
                        </a:rPr>
                        <a:t> chế </a:t>
                      </a:r>
                      <a:r>
                        <a:rPr lang="en-US" sz="2400" smtClean="0">
                          <a:solidFill>
                            <a:schemeClr val="tx1"/>
                          </a:solidFill>
                          <a:effectLst/>
                          <a:latin typeface="Times New Roman" pitchFamily="18" charset="0"/>
                          <a:cs typeface="Times New Roman" pitchFamily="18" charset="0"/>
                        </a:rPr>
                        <a:t>Phật giáo.</a:t>
                      </a:r>
                      <a:endParaRPr lang="en-US" sz="2400">
                        <a:solidFill>
                          <a:schemeClr val="tx1"/>
                        </a:solidFill>
                        <a:effectLst/>
                        <a:latin typeface="Times New Roman" pitchFamily="18" charset="0"/>
                        <a:cs typeface="Times New Roman" pitchFamily="18" charset="0"/>
                      </a:endParaRPr>
                    </a:p>
                    <a:p>
                      <a:pPr algn="just">
                        <a:lnSpc>
                          <a:spcPct val="115000"/>
                        </a:lnSpc>
                        <a:spcAft>
                          <a:spcPts val="600"/>
                        </a:spcAft>
                      </a:pPr>
                      <a:r>
                        <a:rPr lang="en-US" sz="2400">
                          <a:solidFill>
                            <a:schemeClr val="tx1"/>
                          </a:solidFill>
                          <a:effectLst/>
                          <a:latin typeface="Times New Roman" pitchFamily="18" charset="0"/>
                          <a:cs typeface="Times New Roman" pitchFamily="18" charset="0"/>
                        </a:rPr>
                        <a:t>- Sửa đổi chế độ thi cử, </a:t>
                      </a:r>
                      <a:r>
                        <a:rPr lang="en-US" sz="2400" smtClean="0">
                          <a:solidFill>
                            <a:schemeClr val="tx1"/>
                          </a:solidFill>
                          <a:effectLst/>
                          <a:latin typeface="Times New Roman" pitchFamily="18" charset="0"/>
                          <a:cs typeface="Times New Roman" pitchFamily="18" charset="0"/>
                        </a:rPr>
                        <a:t>để</a:t>
                      </a:r>
                      <a:r>
                        <a:rPr lang="en-US" sz="2400" baseline="0" smtClean="0">
                          <a:solidFill>
                            <a:schemeClr val="tx1"/>
                          </a:solidFill>
                          <a:effectLst/>
                          <a:latin typeface="Times New Roman" pitchFamily="18" charset="0"/>
                          <a:cs typeface="Times New Roman" pitchFamily="18" charset="0"/>
                        </a:rPr>
                        <a:t> tuyển chọn nhân tài</a:t>
                      </a:r>
                      <a:r>
                        <a:rPr lang="en-US" sz="2400" smtClean="0">
                          <a:solidFill>
                            <a:schemeClr val="tx1"/>
                          </a:solidFill>
                          <a:effectLst/>
                          <a:latin typeface="Times New Roman" pitchFamily="18" charset="0"/>
                          <a:cs typeface="Times New Roman" pitchFamily="18" charset="0"/>
                        </a:rPr>
                        <a:t>.</a:t>
                      </a:r>
                      <a:endParaRPr lang="en-US" sz="2400">
                        <a:solidFill>
                          <a:schemeClr val="tx1"/>
                        </a:solidFill>
                        <a:effectLst/>
                        <a:latin typeface="Times New Roman" pitchFamily="18" charset="0"/>
                        <a:cs typeface="Times New Roman" pitchFamily="18" charset="0"/>
                      </a:endParaRPr>
                    </a:p>
                    <a:p>
                      <a:pPr algn="just">
                        <a:lnSpc>
                          <a:spcPct val="115000"/>
                        </a:lnSpc>
                        <a:spcAft>
                          <a:spcPts val="600"/>
                        </a:spcAft>
                      </a:pPr>
                      <a:r>
                        <a:rPr lang="en-US" sz="2400">
                          <a:solidFill>
                            <a:schemeClr val="tx1"/>
                          </a:solidFill>
                          <a:effectLst/>
                          <a:latin typeface="Times New Roman" pitchFamily="18" charset="0"/>
                          <a:cs typeface="Times New Roman" pitchFamily="18" charset="0"/>
                        </a:rPr>
                        <a:t>- Dùng chữ Nôm để chấn hưng văn hóa dân tộc.</a:t>
                      </a:r>
                      <a:endParaRPr lang="en-US" sz="2400">
                        <a:solidFill>
                          <a:schemeClr val="tx1"/>
                        </a:solidFill>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18097310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E3930C0-AA36-4DAE-5383-0FAABF0E3E37}"/>
              </a:ext>
            </a:extLst>
          </p:cNvPr>
          <p:cNvSpPr/>
          <p:nvPr/>
        </p:nvSpPr>
        <p:spPr>
          <a:xfrm>
            <a:off x="1493951" y="0"/>
            <a:ext cx="9448800"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sp>
        <p:nvSpPr>
          <p:cNvPr id="3" name="Round Same Side Corner Rectangle 2"/>
          <p:cNvSpPr/>
          <p:nvPr/>
        </p:nvSpPr>
        <p:spPr>
          <a:xfrm>
            <a:off x="0" y="1097551"/>
            <a:ext cx="12192000" cy="1058797"/>
          </a:xfrm>
          <a:prstGeom prst="round2SameRect">
            <a:avLst>
              <a:gd name="adj1" fmla="val 16667"/>
              <a:gd name="adj2" fmla="val 50000"/>
            </a:avLst>
          </a:prstGeom>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ctr"/>
          <a:lstStyle/>
          <a:p>
            <a:r>
              <a:rPr lang="en-US" sz="2800" i="1">
                <a:solidFill>
                  <a:schemeClr val="accent1"/>
                </a:solidFill>
                <a:latin typeface="Times New Roman" pitchFamily="18" charset="0"/>
                <a:cs typeface="Times New Roman" pitchFamily="18" charset="0"/>
              </a:rPr>
              <a:t>Cuộc cải cách của Hồ Quí Li và nhà Hồ có điểm nào mới so với các triều đại trước đó?</a:t>
            </a:r>
            <a:endParaRPr lang="en-US" sz="2800">
              <a:solidFill>
                <a:schemeClr val="accent1"/>
              </a:solidFill>
              <a:latin typeface="Times New Roman" pitchFamily="18" charset="0"/>
              <a:cs typeface="Times New Roman" pitchFamily="18" charset="0"/>
            </a:endParaRPr>
          </a:p>
        </p:txBody>
      </p:sp>
      <p:sp>
        <p:nvSpPr>
          <p:cNvPr id="5" name="A"/>
          <p:cNvSpPr/>
          <p:nvPr/>
        </p:nvSpPr>
        <p:spPr>
          <a:xfrm>
            <a:off x="5866307" y="2305318"/>
            <a:ext cx="5831918" cy="1545465"/>
          </a:xfrm>
          <a:prstGeom prst="roundRect">
            <a:avLst>
              <a:gd name="adj" fmla="val 50000"/>
            </a:avLst>
          </a:prstGeom>
          <a:solidFill>
            <a:schemeClr val="accent5">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Times New Roman" pitchFamily="18" charset="0"/>
                <a:cs typeface="Times New Roman" pitchFamily="18" charset="0"/>
              </a:rPr>
              <a:t>Quân sự: nhiều kĩ thuật tiến bộ.</a:t>
            </a:r>
          </a:p>
        </p:txBody>
      </p:sp>
      <p:sp>
        <p:nvSpPr>
          <p:cNvPr id="6" name="C"/>
          <p:cNvSpPr/>
          <p:nvPr/>
        </p:nvSpPr>
        <p:spPr>
          <a:xfrm>
            <a:off x="6065054" y="3992253"/>
            <a:ext cx="5663185" cy="139111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itchFamily="18" charset="0"/>
                <a:cs typeface="Times New Roman" pitchFamily="18" charset="0"/>
              </a:rPr>
              <a:t>Xã hội:quan tâm đến  các thành phần dưới đáy XH.</a:t>
            </a:r>
          </a:p>
        </p:txBody>
      </p:sp>
      <p:sp>
        <p:nvSpPr>
          <p:cNvPr id="7" name="B"/>
          <p:cNvSpPr/>
          <p:nvPr/>
        </p:nvSpPr>
        <p:spPr>
          <a:xfrm>
            <a:off x="-1" y="2485623"/>
            <a:ext cx="5332906" cy="1807517"/>
          </a:xfrm>
          <a:prstGeom prst="roundRect">
            <a:avLst>
              <a:gd name="adj" fmla="val 50000"/>
            </a:avLst>
          </a:prstGeom>
          <a:solidFill>
            <a:schemeClr val="accent2">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latin typeface="Times New Roman" pitchFamily="18" charset="0"/>
                <a:cs typeface="Times New Roman" pitchFamily="18" charset="0"/>
              </a:rPr>
              <a:t>Chính trị: tăng cường vai trò của hệ thống quan lại ở địa phương.</a:t>
            </a:r>
          </a:p>
        </p:txBody>
      </p:sp>
      <p:sp>
        <p:nvSpPr>
          <p:cNvPr id="26" name="B"/>
          <p:cNvSpPr/>
          <p:nvPr/>
        </p:nvSpPr>
        <p:spPr>
          <a:xfrm>
            <a:off x="-101980" y="4683139"/>
            <a:ext cx="5434885" cy="1807517"/>
          </a:xfrm>
          <a:prstGeom prst="roundRect">
            <a:avLst>
              <a:gd name="adj" fmla="val 50000"/>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itchFamily="18" charset="0"/>
                <a:cs typeface="Times New Roman" pitchFamily="18" charset="0"/>
              </a:rPr>
              <a:t>Kinh tế: đánh vào quyền tư hữu ruộng đất, tăng nguồn thu về cho nhà nước.</a:t>
            </a:r>
          </a:p>
        </p:txBody>
      </p:sp>
      <p:sp>
        <p:nvSpPr>
          <p:cNvPr id="27" name="C"/>
          <p:cNvSpPr/>
          <p:nvPr/>
        </p:nvSpPr>
        <p:spPr>
          <a:xfrm>
            <a:off x="6102440" y="5466885"/>
            <a:ext cx="5663185" cy="1391115"/>
          </a:xfrm>
          <a:prstGeom prst="roundRect">
            <a:avLst>
              <a:gd name="adj" fmla="val 50000"/>
            </a:avLst>
          </a:prstGeom>
          <a:solidFill>
            <a:schemeClr val="accent6">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itchFamily="18" charset="0"/>
                <a:cs typeface="Times New Roman" pitchFamily="18" charset="0"/>
              </a:rPr>
              <a:t>VH-GD: có nhiều biện pháp chấn hưng văn hóa dân tộc.</a:t>
            </a:r>
          </a:p>
        </p:txBody>
      </p:sp>
    </p:spTree>
    <p:extLst>
      <p:ext uri="{BB962C8B-B14F-4D97-AF65-F5344CB8AC3E}">
        <p14:creationId xmlns:p14="http://schemas.microsoft.com/office/powerpoint/2010/main" val="144966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23"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75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circle(in)">
                                      <p:cBhvr>
                                        <p:cTn id="3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304" y="2414580"/>
            <a:ext cx="12011696"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6600" smtClean="0">
                <a:solidFill>
                  <a:srgbClr val="FF0000"/>
                </a:solidFill>
                <a:latin typeface="Times New Roman" pitchFamily="18" charset="0"/>
                <a:cs typeface="Times New Roman" pitchFamily="18" charset="0"/>
              </a:rPr>
              <a:t>TIẾT 3</a:t>
            </a:r>
            <a:endParaRPr lang="en-US" sz="66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125709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3263"/>
            <a:ext cx="12192000" cy="461665"/>
          </a:xfrm>
          <a:prstGeom prst="rect">
            <a:avLst/>
          </a:prstGeom>
          <a:noFill/>
        </p:spPr>
        <p:txBody>
          <a:bodyPr wrap="square" rtlCol="0">
            <a:spAutoFit/>
          </a:bodyPr>
          <a:lstStyle/>
          <a:p>
            <a:pPr algn="just"/>
            <a:r>
              <a:rPr lang="en-US" sz="2400" i="1" smtClean="0">
                <a:latin typeface="Times New Roman" pitchFamily="18" charset="0"/>
                <a:cs typeface="Times New Roman" pitchFamily="18" charset="0"/>
              </a:rPr>
              <a:t>HS dùng kĩ thuật khăn trải bàn hoàn thành bảng thống kê các nguyên nhân thắng lợi</a:t>
            </a:r>
            <a:endParaRPr lang="en-US" sz="2400" i="1">
              <a:latin typeface="Times New Roman" pitchFamily="18" charset="0"/>
              <a:cs typeface="Times New Roman" pitchFamily="18" charset="0"/>
            </a:endParaRPr>
          </a:p>
        </p:txBody>
      </p:sp>
      <p:sp>
        <p:nvSpPr>
          <p:cNvPr id="9" name="Rectangle 7"/>
          <p:cNvSpPr>
            <a:spLocks noChangeArrowheads="1"/>
          </p:cNvSpPr>
          <p:nvPr/>
        </p:nvSpPr>
        <p:spPr bwMode="auto">
          <a:xfrm>
            <a:off x="0" y="31384"/>
            <a:ext cx="35285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b="1" smtClean="0">
                <a:solidFill>
                  <a:schemeClr val="accent6"/>
                </a:solidFill>
                <a:latin typeface="Times New Roman" pitchFamily="18" charset="0"/>
                <a:ea typeface="Times New Roman" pitchFamily="18" charset="0"/>
                <a:cs typeface="Times New Roman" pitchFamily="18" charset="0"/>
              </a:rPr>
              <a:t>3. K</a:t>
            </a:r>
            <a:r>
              <a:rPr kumimoji="0" lang="en-US" sz="2800" b="1" i="0" u="none" strike="noStrike" cap="none" normalizeH="0" baseline="0" smtClean="0">
                <a:ln>
                  <a:noFill/>
                </a:ln>
                <a:solidFill>
                  <a:schemeClr val="accent6"/>
                </a:solidFill>
                <a:effectLst/>
                <a:latin typeface="Times New Roman" pitchFamily="18" charset="0"/>
                <a:ea typeface="Times New Roman" pitchFamily="18" charset="0"/>
                <a:cs typeface="Times New Roman" pitchFamily="18" charset="0"/>
              </a:rPr>
              <a:t>ết quả và ý nghĩa.</a:t>
            </a:r>
            <a:endParaRPr kumimoji="0" lang="en-US" sz="2800" b="1" i="0" u="none" strike="noStrike" cap="none" normalizeH="0" baseline="0" smtClean="0">
              <a:ln>
                <a:noFill/>
              </a:ln>
              <a:solidFill>
                <a:schemeClr val="accent6"/>
              </a:solidFill>
              <a:effectLst/>
              <a:latin typeface="Times New Roman" pitchFamily="18" charset="0"/>
              <a:cs typeface="Times New Roman" pitchFamily="18" charset="0"/>
            </a:endParaRPr>
          </a:p>
        </p:txBody>
      </p:sp>
      <p:sp>
        <p:nvSpPr>
          <p:cNvPr id="10" name="Rectangle 13"/>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820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4096"/>
            <a:ext cx="12286445" cy="634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72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207"/>
                                        </p:tgtEl>
                                        <p:attrNameLst>
                                          <p:attrName>style.visibility</p:attrName>
                                        </p:attrNameLst>
                                      </p:cBhvr>
                                      <p:to>
                                        <p:strVal val="visible"/>
                                      </p:to>
                                    </p:set>
                                    <p:animEffect transition="in" filter="circle(in)">
                                      <p:cBhvr>
                                        <p:cTn id="7" dur="1000"/>
                                        <p:tgtEl>
                                          <p:spTgt spid="8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5400000">
            <a:off x="1470993" y="-1448419"/>
            <a:ext cx="3786188" cy="6683025"/>
          </a:xfrm>
          <a:prstGeom prst="r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Right Triangle 4"/>
          <p:cNvSpPr/>
          <p:nvPr/>
        </p:nvSpPr>
        <p:spPr>
          <a:xfrm>
            <a:off x="0" y="2643188"/>
            <a:ext cx="7112000" cy="4214813"/>
          </a:xfrm>
          <a:prstGeom prst="r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Right Triangle 5"/>
          <p:cNvSpPr/>
          <p:nvPr/>
        </p:nvSpPr>
        <p:spPr>
          <a:xfrm rot="10800000">
            <a:off x="5892802" y="-1"/>
            <a:ext cx="6299199" cy="3929063"/>
          </a:xfrm>
          <a:prstGeom prst="rtTriangl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Right Triangle 6"/>
          <p:cNvSpPr/>
          <p:nvPr/>
        </p:nvSpPr>
        <p:spPr>
          <a:xfrm rot="16200000">
            <a:off x="6357144" y="1039019"/>
            <a:ext cx="4659313" cy="7010400"/>
          </a:xfrm>
          <a:prstGeom prst="r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p:cNvSpPr txBox="1"/>
          <p:nvPr/>
        </p:nvSpPr>
        <p:spPr>
          <a:xfrm>
            <a:off x="304800" y="388782"/>
            <a:ext cx="3556000" cy="954107"/>
          </a:xfrm>
          <a:prstGeom prst="rect">
            <a:avLst/>
          </a:prstGeom>
          <a:noFill/>
        </p:spPr>
        <p:txBody>
          <a:bodyPr wrap="square" rtlCol="0">
            <a:spAutoFit/>
          </a:bodyPr>
          <a:lstStyle/>
          <a:p>
            <a:pPr algn="just"/>
            <a:r>
              <a:rPr lang="en-US" sz="2800"/>
              <a:t>Đưa đất nước thoát khỏi khủng hoảng</a:t>
            </a:r>
          </a:p>
        </p:txBody>
      </p:sp>
      <p:sp>
        <p:nvSpPr>
          <p:cNvPr id="9" name="TextBox 8"/>
          <p:cNvSpPr txBox="1"/>
          <p:nvPr/>
        </p:nvSpPr>
        <p:spPr>
          <a:xfrm>
            <a:off x="9042400" y="50509"/>
            <a:ext cx="3149600" cy="1200329"/>
          </a:xfrm>
          <a:prstGeom prst="rect">
            <a:avLst/>
          </a:prstGeom>
          <a:noFill/>
        </p:spPr>
        <p:txBody>
          <a:bodyPr wrap="square" rtlCol="0">
            <a:spAutoFit/>
          </a:bodyPr>
          <a:lstStyle/>
          <a:p>
            <a:pPr algn="just"/>
            <a:r>
              <a:rPr lang="en-US" sz="2400"/>
              <a:t>C</a:t>
            </a:r>
            <a:r>
              <a:rPr lang="en-US" sz="2400" smtClean="0"/>
              <a:t>ủng </a:t>
            </a:r>
            <a:r>
              <a:rPr lang="en-US" sz="2400"/>
              <a:t>cố quyền lực của chính quyền trung ương.</a:t>
            </a:r>
          </a:p>
        </p:txBody>
      </p:sp>
      <p:sp>
        <p:nvSpPr>
          <p:cNvPr id="10" name="TextBox 9"/>
          <p:cNvSpPr txBox="1"/>
          <p:nvPr/>
        </p:nvSpPr>
        <p:spPr>
          <a:xfrm>
            <a:off x="8839200" y="4696831"/>
            <a:ext cx="3149600" cy="1384995"/>
          </a:xfrm>
          <a:prstGeom prst="rect">
            <a:avLst/>
          </a:prstGeom>
          <a:noFill/>
        </p:spPr>
        <p:txBody>
          <a:bodyPr wrap="square" rtlCol="0">
            <a:spAutoFit/>
          </a:bodyPr>
          <a:lstStyle/>
          <a:p>
            <a:pPr algn="just"/>
            <a:r>
              <a:rPr lang="en-US" sz="2800"/>
              <a:t>V</a:t>
            </a:r>
            <a:r>
              <a:rPr lang="en-US" sz="2800" smtClean="0"/>
              <a:t>ăn </a:t>
            </a:r>
            <a:r>
              <a:rPr lang="en-US" sz="2800"/>
              <a:t>hóa dân tộc </a:t>
            </a:r>
            <a:r>
              <a:rPr lang="en-US" sz="2800" smtClean="0"/>
              <a:t>nhất là chữ Nôm được </a:t>
            </a:r>
            <a:r>
              <a:rPr lang="en-US" sz="2800"/>
              <a:t>đề cao</a:t>
            </a:r>
          </a:p>
        </p:txBody>
      </p:sp>
      <p:sp>
        <p:nvSpPr>
          <p:cNvPr id="11" name="TextBox 10"/>
          <p:cNvSpPr txBox="1"/>
          <p:nvPr/>
        </p:nvSpPr>
        <p:spPr>
          <a:xfrm>
            <a:off x="22573" y="4994074"/>
            <a:ext cx="4041428" cy="1200329"/>
          </a:xfrm>
          <a:prstGeom prst="rect">
            <a:avLst/>
          </a:prstGeom>
          <a:noFill/>
        </p:spPr>
        <p:txBody>
          <a:bodyPr wrap="square" rtlCol="0">
            <a:spAutoFit/>
          </a:bodyPr>
          <a:lstStyle/>
          <a:p>
            <a:pPr algn="just"/>
            <a:r>
              <a:rPr lang="en-US" sz="2400" smtClean="0">
                <a:solidFill>
                  <a:schemeClr val="tx2"/>
                </a:solidFill>
              </a:rPr>
              <a:t>Giáo dục mở rộng cho nhiều đối tượng và mang tính thực tiễn.</a:t>
            </a:r>
            <a:endParaRPr lang="en-US" sz="2400">
              <a:solidFill>
                <a:schemeClr val="tx2"/>
              </a:solidFill>
            </a:endParaRPr>
          </a:p>
        </p:txBody>
      </p:sp>
      <p:sp>
        <p:nvSpPr>
          <p:cNvPr id="12" name="TextBox 11"/>
          <p:cNvSpPr txBox="1"/>
          <p:nvPr/>
        </p:nvSpPr>
        <p:spPr>
          <a:xfrm>
            <a:off x="4064001" y="1782701"/>
            <a:ext cx="4041428" cy="255454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n-US" sz="3200" smtClean="0"/>
              <a:t>Ý nghĩa: Bước </a:t>
            </a:r>
            <a:r>
              <a:rPr lang="en-US" sz="3200"/>
              <a:t>đầu ổn định xã hội, củng cố tiềm lực đất nước để chuẩn bị chống ngoại xâm.</a:t>
            </a:r>
          </a:p>
        </p:txBody>
      </p:sp>
    </p:spTree>
    <p:extLst>
      <p:ext uri="{BB962C8B-B14F-4D97-AF65-F5344CB8AC3E}">
        <p14:creationId xmlns:p14="http://schemas.microsoft.com/office/powerpoint/2010/main" val="15408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7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7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41" y="0"/>
            <a:ext cx="12028227" cy="461665"/>
          </a:xfrm>
          <a:prstGeom prst="rect">
            <a:avLst/>
          </a:prstGeom>
          <a:solidFill>
            <a:schemeClr val="accent3">
              <a:lumMod val="40000"/>
              <a:lumOff val="60000"/>
            </a:schemeClr>
          </a:solidFill>
        </p:spPr>
        <p:txBody>
          <a:bodyPr wrap="square" rtlCol="0">
            <a:spAutoFit/>
          </a:bodyPr>
          <a:lstStyle/>
          <a:p>
            <a:r>
              <a:rPr lang="en-US" sz="2400" b="1" i="1" smtClean="0"/>
              <a:t>Cải cách của Hồ Quí Ly đã đạt được mục đích gì?</a:t>
            </a:r>
            <a:endParaRPr lang="en-US" sz="2400" b="1" i="1"/>
          </a:p>
        </p:txBody>
      </p:sp>
      <p:graphicFrame>
        <p:nvGraphicFramePr>
          <p:cNvPr id="5" name="Diagram 4"/>
          <p:cNvGraphicFramePr/>
          <p:nvPr>
            <p:extLst>
              <p:ext uri="{D42A27DB-BD31-4B8C-83A1-F6EECF244321}">
                <p14:modId xmlns:p14="http://schemas.microsoft.com/office/powerpoint/2010/main" val="81340302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524836" y="832513"/>
            <a:ext cx="1487606" cy="223823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bg2">
                    <a:lumMod val="25000"/>
                  </a:schemeClr>
                </a:solidFill>
              </a:rPr>
              <a:t>1</a:t>
            </a:r>
            <a:endParaRPr lang="en-US" sz="4800">
              <a:solidFill>
                <a:schemeClr val="bg2">
                  <a:lumMod val="25000"/>
                </a:schemeClr>
              </a:solidFill>
            </a:endParaRPr>
          </a:p>
        </p:txBody>
      </p:sp>
    </p:spTree>
    <p:extLst>
      <p:ext uri="{BB962C8B-B14F-4D97-AF65-F5344CB8AC3E}">
        <p14:creationId xmlns:p14="http://schemas.microsoft.com/office/powerpoint/2010/main" val="279993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75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9686"/>
            <a:ext cx="12192000" cy="954107"/>
          </a:xfrm>
          <a:prstGeom prst="rect">
            <a:avLst/>
          </a:prstGeom>
          <a:noFill/>
        </p:spPr>
        <p:txBody>
          <a:bodyPr wrap="square" rtlCol="0">
            <a:spAutoFit/>
          </a:bodyPr>
          <a:lstStyle/>
          <a:p>
            <a:pPr algn="ctr"/>
            <a:r>
              <a:rPr lang="en-US" sz="2800" smtClean="0">
                <a:solidFill>
                  <a:schemeClr val="accent6"/>
                </a:solidFill>
                <a:latin typeface="Times New Roman" pitchFamily="18" charset="0"/>
                <a:cs typeface="Times New Roman" pitchFamily="18" charset="0"/>
              </a:rPr>
              <a:t>THẢO LUẬN</a:t>
            </a:r>
          </a:p>
          <a:p>
            <a:pPr algn="ctr"/>
            <a:r>
              <a:rPr lang="en-US" sz="2800" i="1" smtClean="0">
                <a:latin typeface="Times New Roman" pitchFamily="18" charset="0"/>
                <a:cs typeface="Times New Roman" pitchFamily="18" charset="0"/>
              </a:rPr>
              <a:t>Vì sao cải cách của Hồ Quý Ly và nhà Hồ không thành công?</a:t>
            </a:r>
            <a:endParaRPr lang="en-US" sz="2800" i="1">
              <a:latin typeface="Times New Roman" pitchFamily="18" charset="0"/>
              <a:cs typeface="Times New Roman" pitchFamily="18" charset="0"/>
            </a:endParaRPr>
          </a:p>
        </p:txBody>
      </p:sp>
      <p:graphicFrame>
        <p:nvGraphicFramePr>
          <p:cNvPr id="3" name="Diagram 2"/>
          <p:cNvGraphicFramePr/>
          <p:nvPr>
            <p:extLst>
              <p:ext uri="{D42A27DB-BD31-4B8C-83A1-F6EECF244321}">
                <p14:modId xmlns:p14="http://schemas.microsoft.com/office/powerpoint/2010/main" val="4032569795"/>
              </p:ext>
            </p:extLst>
          </p:nvPr>
        </p:nvGraphicFramePr>
        <p:xfrm>
          <a:off x="0" y="1584101"/>
          <a:ext cx="12192000" cy="5131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a:xfrm>
            <a:off x="4301544" y="1075681"/>
            <a:ext cx="4275786" cy="62894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smtClean="0">
                <a:latin typeface="Times New Roman" pitchFamily="18" charset="0"/>
                <a:cs typeface="Times New Roman" pitchFamily="18" charset="0"/>
              </a:rPr>
              <a:t>HẠN CHẾ</a:t>
            </a:r>
            <a:endParaRPr lang="en-US" b="1">
              <a:latin typeface="Times New Roman" pitchFamily="18" charset="0"/>
              <a:cs typeface="Times New Roman" pitchFamily="18" charset="0"/>
            </a:endParaRPr>
          </a:p>
        </p:txBody>
      </p:sp>
    </p:spTree>
    <p:extLst>
      <p:ext uri="{BB962C8B-B14F-4D97-AF65-F5344CB8AC3E}">
        <p14:creationId xmlns:p14="http://schemas.microsoft.com/office/powerpoint/2010/main" val="166578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a:spLocks noChangeArrowheads="1"/>
          </p:cNvSpPr>
          <p:nvPr/>
        </p:nvSpPr>
        <p:spPr bwMode="auto">
          <a:xfrm>
            <a:off x="321972" y="0"/>
            <a:ext cx="6375042" cy="2595562"/>
          </a:xfrm>
          <a:prstGeom prst="cloudCallout">
            <a:avLst>
              <a:gd name="adj1" fmla="val -55049"/>
              <a:gd name="adj2" fmla="val 72558"/>
            </a:avLst>
          </a:prstGeom>
        </p:spPr>
        <p:style>
          <a:lnRef idx="1">
            <a:schemeClr val="accent5"/>
          </a:lnRef>
          <a:fillRef idx="2">
            <a:schemeClr val="accent5"/>
          </a:fillRef>
          <a:effectRef idx="1">
            <a:schemeClr val="accent5"/>
          </a:effectRef>
          <a:fontRef idx="minor">
            <a:schemeClr val="dk1"/>
          </a:fontRef>
        </p:style>
        <p:txBody>
          <a:bodyPr/>
          <a:lstStyle/>
          <a:p>
            <a:pPr algn="ctr" defTabSz="685800" eaLnBrk="1" hangingPunct="1">
              <a:defRPr/>
            </a:pPr>
            <a:r>
              <a:rPr lang="en-US" sz="3200" i="1" kern="0" dirty="0" err="1">
                <a:solidFill>
                  <a:prstClr val="black"/>
                </a:solidFill>
                <a:latin typeface="Times New Roman" panose="02020603050405020304" pitchFamily="18" charset="0"/>
                <a:cs typeface="Times New Roman" panose="02020603050405020304" pitchFamily="18" charset="0"/>
              </a:rPr>
              <a:t>Vì</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sao</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những</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cải</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cách</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trên</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không</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được</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nhân</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dân</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ủng</a:t>
            </a:r>
            <a:r>
              <a:rPr lang="en-US" sz="3200" i="1" kern="0" dirty="0">
                <a:solidFill>
                  <a:prstClr val="black"/>
                </a:solidFill>
                <a:latin typeface="Times New Roman" panose="02020603050405020304" pitchFamily="18" charset="0"/>
                <a:cs typeface="Times New Roman" panose="02020603050405020304" pitchFamily="18" charset="0"/>
              </a:rPr>
              <a:t> </a:t>
            </a:r>
            <a:r>
              <a:rPr lang="en-US" sz="3200" i="1" kern="0" dirty="0" err="1">
                <a:solidFill>
                  <a:prstClr val="black"/>
                </a:solidFill>
                <a:latin typeface="Times New Roman" panose="02020603050405020304" pitchFamily="18" charset="0"/>
                <a:cs typeface="Times New Roman" panose="02020603050405020304" pitchFamily="18" charset="0"/>
              </a:rPr>
              <a:t>hộ</a:t>
            </a:r>
            <a:r>
              <a:rPr lang="en-US" sz="3200" i="1" kern="0" dirty="0">
                <a:solidFill>
                  <a:prstClr val="black"/>
                </a:solidFill>
                <a:latin typeface="Times New Roman" panose="02020603050405020304" pitchFamily="18" charset="0"/>
                <a:cs typeface="Times New Roman" panose="02020603050405020304" pitchFamily="18" charset="0"/>
              </a:rPr>
              <a:t> ?</a:t>
            </a:r>
          </a:p>
          <a:p>
            <a:pPr algn="ctr" defTabSz="685800" eaLnBrk="1" hangingPunct="1">
              <a:defRPr/>
            </a:pPr>
            <a:endParaRPr lang="en-US" sz="3200" i="1" kern="0" dirty="0">
              <a:solidFill>
                <a:prstClr val="black"/>
              </a:solidFill>
              <a:latin typeface="Times New Roman" panose="02020603050405020304" pitchFamily="18" charset="0"/>
              <a:cs typeface="Times New Roman" panose="02020603050405020304" pitchFamily="18" charset="0"/>
            </a:endParaRPr>
          </a:p>
        </p:txBody>
      </p:sp>
      <p:pic>
        <p:nvPicPr>
          <p:cNvPr id="3" name="Picture 2" descr="Tướng quân Hồ Nguyên Trừng và cuộc tử chiến thành Đa Bang bi tráng">
            <a:extLst>
              <a:ext uri="{FF2B5EF4-FFF2-40B4-BE49-F238E27FC236}">
                <a16:creationId xmlns:a16="http://schemas.microsoft.com/office/drawing/2014/main" xmlns="" id="{2809CF04-C920-4747-B752-025E815AF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865" y="47156"/>
            <a:ext cx="5160135" cy="6606862"/>
          </a:xfrm>
          <a:prstGeom prst="roundRect">
            <a:avLst>
              <a:gd name="adj" fmla="val 22099"/>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2732040"/>
            <a:ext cx="7031864"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defTabSz="685800">
              <a:spcBef>
                <a:spcPct val="50000"/>
              </a:spcBef>
              <a:buFontTx/>
              <a:buChar char="-"/>
              <a:defRPr/>
            </a:pPr>
            <a:r>
              <a:rPr lang="en-US" altLang="vi-VN" sz="2800" b="1" kern="0">
                <a:latin typeface="Times New Roman" panose="02020603050405020304" pitchFamily="18" charset="0"/>
                <a:cs typeface="Times New Roman" panose="02020603050405020304" pitchFamily="18" charset="0"/>
              </a:rPr>
              <a:t> </a:t>
            </a:r>
            <a:r>
              <a:rPr lang="en-US" altLang="vi-VN" sz="2800" kern="0">
                <a:latin typeface="Times New Roman" panose="02020603050405020304" pitchFamily="18" charset="0"/>
                <a:cs typeface="Times New Roman" panose="02020603050405020304" pitchFamily="18" charset="0"/>
              </a:rPr>
              <a:t>Một số chính sách chưa triệt để, chưa phù hợp với tình hình thực </a:t>
            </a:r>
            <a:r>
              <a:rPr lang="en-US" altLang="vi-VN" sz="2800" kern="0" smtClean="0">
                <a:latin typeface="Times New Roman" panose="02020603050405020304" pitchFamily="18" charset="0"/>
                <a:cs typeface="Times New Roman" panose="02020603050405020304" pitchFamily="18" charset="0"/>
              </a:rPr>
              <a:t>tế. </a:t>
            </a:r>
            <a:endParaRPr lang="en-US" altLang="vi-VN" sz="2800" kern="0" dirty="0">
              <a:latin typeface="Times New Roman" panose="02020603050405020304" pitchFamily="18" charset="0"/>
              <a:cs typeface="Times New Roman" panose="02020603050405020304" pitchFamily="18" charset="0"/>
            </a:endParaRPr>
          </a:p>
        </p:txBody>
      </p:sp>
      <p:sp>
        <p:nvSpPr>
          <p:cNvPr id="5" name="Rectangle 4"/>
          <p:cNvSpPr/>
          <p:nvPr/>
        </p:nvSpPr>
        <p:spPr>
          <a:xfrm>
            <a:off x="1" y="4137637"/>
            <a:ext cx="7031865" cy="95410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defTabSz="685800">
              <a:spcBef>
                <a:spcPct val="50000"/>
              </a:spcBef>
              <a:buFontTx/>
              <a:buChar char="-"/>
              <a:defRPr/>
            </a:pPr>
            <a:r>
              <a:rPr lang="en-US" altLang="vi-VN" sz="2800" kern="0">
                <a:solidFill>
                  <a:schemeClr val="tx2"/>
                </a:solidFill>
                <a:latin typeface="Times New Roman" panose="02020603050405020304" pitchFamily="18" charset="0"/>
                <a:cs typeface="Times New Roman" panose="02020603050405020304" pitchFamily="18" charset="0"/>
              </a:rPr>
              <a:t> Chưa giải quyết được những yêu cầu bức thiết của cuộc sống đông đảo nhân dân.</a:t>
            </a:r>
            <a:endParaRPr lang="en-US" altLang="vi-VN" sz="2800" kern="0" dirty="0">
              <a:solidFill>
                <a:schemeClr val="tx2"/>
              </a:solidFill>
              <a:latin typeface="Times New Roman" panose="02020603050405020304" pitchFamily="18" charset="0"/>
              <a:cs typeface="Times New Roman" panose="02020603050405020304" pitchFamily="18" charset="0"/>
            </a:endParaRPr>
          </a:p>
        </p:txBody>
      </p:sp>
      <p:sp>
        <p:nvSpPr>
          <p:cNvPr id="6" name="Rectangle 5"/>
          <p:cNvSpPr/>
          <p:nvPr/>
        </p:nvSpPr>
        <p:spPr>
          <a:xfrm>
            <a:off x="1" y="5731931"/>
            <a:ext cx="7031865"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defTabSz="685800">
              <a:spcBef>
                <a:spcPct val="50000"/>
              </a:spcBef>
              <a:buFontTx/>
              <a:buChar char="-"/>
              <a:defRPr/>
            </a:pPr>
            <a:r>
              <a:rPr lang="en-US" altLang="vi-VN" sz="2800" kern="0" smtClean="0">
                <a:solidFill>
                  <a:schemeClr val="tx2"/>
                </a:solidFill>
                <a:latin typeface="Times New Roman" panose="02020603050405020304" pitchFamily="18" charset="0"/>
                <a:cs typeface="Times New Roman" panose="02020603050405020304" pitchFamily="18" charset="0"/>
              </a:rPr>
              <a:t> Dùng pháp luật cưỡng chế nhân dân thực hiện.</a:t>
            </a:r>
            <a:endParaRPr lang="en-US" altLang="vi-VN" sz="2800" kern="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2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6" presetClass="entr" presetSubtype="2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750"/>
                                        <p:tgtEl>
                                          <p:spTgt spid="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75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3"/>
          <p:cNvSpPr txBox="1">
            <a:spLocks noChangeArrowheads="1"/>
          </p:cNvSpPr>
          <p:nvPr/>
        </p:nvSpPr>
        <p:spPr bwMode="auto">
          <a:xfrm>
            <a:off x="609600" y="228600"/>
            <a:ext cx="10972800" cy="528638"/>
          </a:xfrm>
          <a:prstGeom prst="rect">
            <a:avLst/>
          </a:prstGeom>
          <a:solidFill>
            <a:srgbClr val="FFFFCC"/>
          </a:solidFill>
          <a:ln w="9525">
            <a:solidFill>
              <a:srgbClr val="CC0000"/>
            </a:solidFill>
            <a:miter lim="800000"/>
            <a:headEnd/>
            <a:tailEnd/>
          </a:ln>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r>
              <a:rPr lang="en-US" altLang="en-US" sz="2800" b="1" smtClean="0">
                <a:solidFill>
                  <a:srgbClr val="0000FF"/>
                </a:solidFill>
              </a:rPr>
              <a:t>THẢO LUẬN: CHỦ ĐỀ “HỒ QUÝ LY TRONG LỊCH SỬ”</a:t>
            </a:r>
            <a:endParaRPr lang="en-US" altLang="en-US" sz="2800" b="1">
              <a:solidFill>
                <a:srgbClr val="0000FF"/>
              </a:solidFill>
            </a:endParaRPr>
          </a:p>
        </p:txBody>
      </p:sp>
      <p:sp>
        <p:nvSpPr>
          <p:cNvPr id="5" name="Rounded Rectangle 4"/>
          <p:cNvSpPr>
            <a:spLocks noChangeArrowheads="1"/>
          </p:cNvSpPr>
          <p:nvPr/>
        </p:nvSpPr>
        <p:spPr bwMode="auto">
          <a:xfrm>
            <a:off x="6502400" y="1043189"/>
            <a:ext cx="5604933" cy="5550793"/>
          </a:xfrm>
          <a:prstGeom prst="roundRect">
            <a:avLst>
              <a:gd name="adj" fmla="val 16667"/>
            </a:avLst>
          </a:prstGeom>
          <a:solidFill>
            <a:srgbClr val="FFFFCC"/>
          </a:solidFill>
          <a:ln w="25400" algn="ctr">
            <a:solidFill>
              <a:srgbClr val="89A4A7"/>
            </a:solidFill>
            <a:round/>
            <a:headEnd/>
            <a:tailEnd/>
          </a:ln>
        </p:spPr>
        <p:txBody>
          <a:bodyPr anchor="ctr"/>
          <a:lstStyle/>
          <a:p>
            <a:pPr algn="ctr" eaLnBrk="1" hangingPunct="1"/>
            <a:r>
              <a:rPr lang="en-US" altLang="en-US" sz="2000" b="1" smtClean="0">
                <a:latin typeface="Times New Roman" pitchFamily="18" charset="0"/>
                <a:cs typeface="Times New Roman" pitchFamily="18" charset="0"/>
              </a:rPr>
              <a:t>HS chuẩn bị ở nhà theo gợi ý/ hướng dẫn của GV.</a:t>
            </a:r>
          </a:p>
          <a:p>
            <a:pPr algn="ctr" eaLnBrk="1" hangingPunct="1"/>
            <a:endParaRPr lang="en-US" altLang="en-US" sz="2000" b="1">
              <a:latin typeface="Times New Roman" pitchFamily="18" charset="0"/>
              <a:cs typeface="Times New Roman" pitchFamily="18" charset="0"/>
            </a:endParaRPr>
          </a:p>
          <a:p>
            <a:pPr algn="ctr" eaLnBrk="1" hangingPunct="1"/>
            <a:endParaRPr lang="en-US" altLang="en-US" sz="2000" b="1" smtClean="0">
              <a:latin typeface="Times New Roman" pitchFamily="18" charset="0"/>
              <a:cs typeface="Times New Roman" pitchFamily="18" charset="0"/>
            </a:endParaRPr>
          </a:p>
          <a:p>
            <a:pPr algn="ctr" eaLnBrk="1" hangingPunct="1"/>
            <a:endParaRPr lang="en-US" altLang="en-US" sz="2000" b="1" smtClean="0">
              <a:latin typeface="Times New Roman" pitchFamily="18" charset="0"/>
              <a:cs typeface="Times New Roman" pitchFamily="18" charset="0"/>
            </a:endParaRPr>
          </a:p>
          <a:p>
            <a:pPr algn="just" eaLnBrk="1" hangingPunct="1"/>
            <a:r>
              <a:rPr lang="en-US" altLang="en-US" sz="2000" b="1" smtClean="0">
                <a:latin typeface="Times New Roman" pitchFamily="18" charset="0"/>
                <a:cs typeface="Times New Roman" pitchFamily="18" charset="0"/>
              </a:rPr>
              <a:t>GV có thể sử dụng những gợi ý sau:</a:t>
            </a:r>
          </a:p>
          <a:p>
            <a:pPr algn="just" eaLnBrk="1" hangingPunct="1">
              <a:buAutoNum type="arabicPeriod"/>
            </a:pPr>
            <a:r>
              <a:rPr lang="en-US" altLang="en-US" sz="2000" b="1" smtClean="0">
                <a:latin typeface="Times New Roman" pitchFamily="18" charset="0"/>
                <a:cs typeface="Times New Roman" pitchFamily="18" charset="0"/>
              </a:rPr>
              <a:t> Quá trình lên ngôi của Hồ Quý Ly có gì đặc biệt? Có ảnh hưởng đến cuộc cải cách của ông sau này hay không?</a:t>
            </a:r>
          </a:p>
          <a:p>
            <a:pPr algn="just" eaLnBrk="1" hangingPunct="1">
              <a:buAutoNum type="arabicPeriod"/>
            </a:pPr>
            <a:r>
              <a:rPr lang="en-US" altLang="en-US" sz="2000" b="1" smtClean="0">
                <a:latin typeface="Times New Roman" pitchFamily="18" charset="0"/>
                <a:cs typeface="Times New Roman" pitchFamily="18" charset="0"/>
              </a:rPr>
              <a:t> Cải cách của ông có đáp ứng yêu cầu của Đại Việt TK XIV không?</a:t>
            </a:r>
          </a:p>
          <a:p>
            <a:pPr algn="just" eaLnBrk="1" hangingPunct="1">
              <a:buAutoNum type="arabicPeriod"/>
            </a:pPr>
            <a:r>
              <a:rPr lang="en-US" altLang="en-US" sz="2000" b="1" smtClean="0">
                <a:latin typeface="Times New Roman" pitchFamily="18" charset="0"/>
                <a:cs typeface="Times New Roman" pitchFamily="18" charset="0"/>
              </a:rPr>
              <a:t> Cuộc cải cách của ông đã đạt được/không đạt được điều gì?</a:t>
            </a:r>
          </a:p>
          <a:p>
            <a:pPr marL="53975" indent="-53975" algn="just" eaLnBrk="1" hangingPunct="1">
              <a:buAutoNum type="arabicPeriod"/>
            </a:pPr>
            <a:r>
              <a:rPr lang="en-US" altLang="en-US" sz="2000" b="1" smtClean="0">
                <a:latin typeface="Times New Roman" pitchFamily="18" charset="0"/>
                <a:cs typeface="Times New Roman" pitchFamily="18" charset="0"/>
              </a:rPr>
              <a:t> Cải cách của Hồ Quý Ly có đóng góp gì đối với quá trình hoàn  thiện bộ máy nhà nước quân chủ tập quyền?</a:t>
            </a:r>
            <a:endParaRPr lang="en-US" altLang="en-US" sz="2000" b="1">
              <a:latin typeface="Times New Roman" pitchFamily="18" charset="0"/>
              <a:cs typeface="Times New Roman" pitchFamily="18" charset="0"/>
            </a:endParaRPr>
          </a:p>
        </p:txBody>
      </p:sp>
      <p:pic>
        <p:nvPicPr>
          <p:cNvPr id="60420" name="Picture 6" descr="nguoiduatin-hoquyl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43189"/>
            <a:ext cx="6400800" cy="5550793"/>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592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0304" y="2414580"/>
            <a:ext cx="12011696" cy="1143000"/>
          </a:xfrm>
        </p:spPr>
        <p:txBody>
          <a:bodyPr/>
          <a:lstStyle/>
          <a:p>
            <a:pPr marL="0" indent="0" algn="ctr">
              <a:buNone/>
            </a:pPr>
            <a:r>
              <a:rPr lang="en-US" sz="6600" smtClean="0">
                <a:solidFill>
                  <a:srgbClr val="FF0000"/>
                </a:solidFill>
                <a:latin typeface="Times New Roman" pitchFamily="18" charset="0"/>
                <a:cs typeface="Times New Roman" pitchFamily="18" charset="0"/>
              </a:rPr>
              <a:t>HÌNH THÀNH KIẾN THỨC</a:t>
            </a:r>
            <a:endParaRPr lang="en-US" sz="66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117991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304" y="2414580"/>
            <a:ext cx="12011696"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6600" smtClean="0">
                <a:solidFill>
                  <a:srgbClr val="FF0000"/>
                </a:solidFill>
                <a:latin typeface="Times New Roman" pitchFamily="18" charset="0"/>
                <a:cs typeface="Times New Roman" pitchFamily="18" charset="0"/>
              </a:rPr>
              <a:t>LUYỆN TẬP</a:t>
            </a:r>
            <a:endParaRPr lang="en-US" sz="66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715304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1" y="61175"/>
            <a:ext cx="1117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2400" b="1" smtClean="0">
                <a:latin typeface="Times New Roman" pitchFamily="18" charset="0"/>
              </a:rPr>
              <a:t>1. </a:t>
            </a:r>
            <a:r>
              <a:rPr lang="en-US" altLang="en-US" sz="2400" b="1">
                <a:latin typeface="Times New Roman" pitchFamily="18" charset="0"/>
              </a:rPr>
              <a:t>Điền chữ Đ vào ô </a:t>
            </a:r>
            <a:r>
              <a:rPr lang="en-US" altLang="en-US" sz="2400" b="1">
                <a:latin typeface="Times New Roman" pitchFamily="18" charset="0"/>
                <a:sym typeface="Wingdings 2" pitchFamily="18" charset="2"/>
              </a:rPr>
              <a:t> trước câu đúng và chữ S trước câu sai:</a:t>
            </a:r>
            <a:endParaRPr lang="en-US" altLang="en-US" sz="2400">
              <a:latin typeface="Times New Roman" pitchFamily="18" charset="0"/>
              <a:sym typeface="Wingdings 2" pitchFamily="18" charset="2"/>
            </a:endParaRPr>
          </a:p>
        </p:txBody>
      </p:sp>
      <p:sp>
        <p:nvSpPr>
          <p:cNvPr id="17411" name="Text Box 7"/>
          <p:cNvSpPr txBox="1">
            <a:spLocks noChangeArrowheads="1"/>
          </p:cNvSpPr>
          <p:nvPr/>
        </p:nvSpPr>
        <p:spPr bwMode="auto">
          <a:xfrm>
            <a:off x="19052" y="940650"/>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endParaRPr lang="vi-VN" altLang="en-US">
              <a:latin typeface="Times New Roman" pitchFamily="18" charset="0"/>
            </a:endParaRPr>
          </a:p>
        </p:txBody>
      </p:sp>
      <p:sp>
        <p:nvSpPr>
          <p:cNvPr id="17412" name="Text Box 8"/>
          <p:cNvSpPr txBox="1">
            <a:spLocks noChangeArrowheads="1"/>
          </p:cNvSpPr>
          <p:nvPr/>
        </p:nvSpPr>
        <p:spPr bwMode="auto">
          <a:xfrm>
            <a:off x="691614" y="905725"/>
            <a:ext cx="114808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ltLang="en-US" sz="2400">
                <a:latin typeface="Times New Roman" pitchFamily="18" charset="0"/>
              </a:rPr>
              <a:t>1</a:t>
            </a:r>
            <a:r>
              <a:rPr lang="en-US" altLang="en-US" sz="2400" smtClean="0">
                <a:latin typeface="Times New Roman" pitchFamily="18" charset="0"/>
              </a:rPr>
              <a:t>. Cuối năm 1397 Hồ Quí Ly ép vua Trần dời đô từ Thăng Long về Tây Đô.</a:t>
            </a:r>
            <a:endParaRPr lang="en-US" altLang="en-US" sz="2400">
              <a:latin typeface="Times New Roman" pitchFamily="18" charset="0"/>
            </a:endParaRPr>
          </a:p>
        </p:txBody>
      </p:sp>
      <p:sp>
        <p:nvSpPr>
          <p:cNvPr id="17413" name="Text Box 10"/>
          <p:cNvSpPr txBox="1">
            <a:spLocks noChangeArrowheads="1"/>
          </p:cNvSpPr>
          <p:nvPr/>
        </p:nvSpPr>
        <p:spPr bwMode="auto">
          <a:xfrm>
            <a:off x="76664" y="1571733"/>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endParaRPr lang="vi-VN" altLang="en-US">
              <a:latin typeface="Times New Roman" pitchFamily="18" charset="0"/>
            </a:endParaRPr>
          </a:p>
        </p:txBody>
      </p:sp>
      <p:sp>
        <p:nvSpPr>
          <p:cNvPr id="17414" name="Text Box 11"/>
          <p:cNvSpPr txBox="1">
            <a:spLocks noChangeArrowheads="1"/>
          </p:cNvSpPr>
          <p:nvPr/>
        </p:nvSpPr>
        <p:spPr bwMode="auto">
          <a:xfrm>
            <a:off x="730251" y="1525567"/>
            <a:ext cx="11480800" cy="4616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2400" smtClean="0">
                <a:latin typeface="Times New Roman" pitchFamily="18" charset="0"/>
              </a:rPr>
              <a:t>2.Nhà Hồ tiếp tục sử dụng quốc hiệu Đại Việt. </a:t>
            </a:r>
            <a:endParaRPr lang="en-US" altLang="en-US" sz="2400">
              <a:latin typeface="Times New Roman" pitchFamily="18" charset="0"/>
            </a:endParaRPr>
          </a:p>
        </p:txBody>
      </p:sp>
      <p:sp>
        <p:nvSpPr>
          <p:cNvPr id="17415" name="Text Box 12"/>
          <p:cNvSpPr txBox="1">
            <a:spLocks noChangeArrowheads="1"/>
          </p:cNvSpPr>
          <p:nvPr/>
        </p:nvSpPr>
        <p:spPr bwMode="auto">
          <a:xfrm>
            <a:off x="41797" y="2194794"/>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endParaRPr lang="vi-VN" altLang="en-US">
              <a:latin typeface="Times New Roman" pitchFamily="18" charset="0"/>
            </a:endParaRPr>
          </a:p>
        </p:txBody>
      </p:sp>
      <p:sp>
        <p:nvSpPr>
          <p:cNvPr id="17416" name="Text Box 13"/>
          <p:cNvSpPr txBox="1">
            <a:spLocks noChangeArrowheads="1"/>
          </p:cNvSpPr>
          <p:nvPr/>
        </p:nvSpPr>
        <p:spPr bwMode="auto">
          <a:xfrm>
            <a:off x="712927" y="2157565"/>
            <a:ext cx="11498124" cy="457200"/>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2400" smtClean="0">
                <a:latin typeface="Times New Roman" pitchFamily="18" charset="0"/>
              </a:rPr>
              <a:t>3. Cuối TK XIV Đại Việt ổn định và phát triển.</a:t>
            </a:r>
            <a:endParaRPr lang="en-US" altLang="en-US" sz="2400">
              <a:latin typeface="Times New Roman" pitchFamily="18" charset="0"/>
            </a:endParaRPr>
          </a:p>
        </p:txBody>
      </p:sp>
      <p:sp>
        <p:nvSpPr>
          <p:cNvPr id="17417" name="Text Box 14"/>
          <p:cNvSpPr txBox="1">
            <a:spLocks noChangeArrowheads="1"/>
          </p:cNvSpPr>
          <p:nvPr/>
        </p:nvSpPr>
        <p:spPr bwMode="auto">
          <a:xfrm>
            <a:off x="41797" y="3009718"/>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endParaRPr lang="vi-VN" altLang="en-US">
              <a:latin typeface="Times New Roman" pitchFamily="18" charset="0"/>
            </a:endParaRPr>
          </a:p>
        </p:txBody>
      </p:sp>
      <p:sp>
        <p:nvSpPr>
          <p:cNvPr id="17418" name="Text Box 15"/>
          <p:cNvSpPr txBox="1">
            <a:spLocks noChangeArrowheads="1"/>
          </p:cNvSpPr>
          <p:nvPr/>
        </p:nvSpPr>
        <p:spPr bwMode="auto">
          <a:xfrm>
            <a:off x="691614" y="2960487"/>
            <a:ext cx="11480800" cy="457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ltLang="en-US" sz="2400">
                <a:latin typeface="Times New Roman" pitchFamily="18" charset="0"/>
              </a:rPr>
              <a:t>4</a:t>
            </a:r>
            <a:r>
              <a:rPr lang="en-US" altLang="en-US" sz="2400" smtClean="0">
                <a:latin typeface="Times New Roman" pitchFamily="18" charset="0"/>
              </a:rPr>
              <a:t>. Nhà Hồ đạt được nhiều tiến bộ vượt bậc về quân sự.</a:t>
            </a:r>
            <a:endParaRPr lang="en-US" altLang="en-US" sz="2400">
              <a:latin typeface="Times New Roman" pitchFamily="18" charset="0"/>
            </a:endParaRPr>
          </a:p>
        </p:txBody>
      </p:sp>
      <p:sp>
        <p:nvSpPr>
          <p:cNvPr id="17419" name="Text Box 16"/>
          <p:cNvSpPr txBox="1">
            <a:spLocks noChangeArrowheads="1"/>
          </p:cNvSpPr>
          <p:nvPr/>
        </p:nvSpPr>
        <p:spPr bwMode="auto">
          <a:xfrm>
            <a:off x="41797" y="3511714"/>
            <a:ext cx="691613"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vi-VN" altLang="en-US">
              <a:latin typeface="Times New Roman" pitchFamily="18" charset="0"/>
            </a:endParaRPr>
          </a:p>
        </p:txBody>
      </p:sp>
      <p:sp>
        <p:nvSpPr>
          <p:cNvPr id="17420" name="Text Box 17"/>
          <p:cNvSpPr txBox="1">
            <a:spLocks noChangeArrowheads="1"/>
          </p:cNvSpPr>
          <p:nvPr/>
        </p:nvSpPr>
        <p:spPr bwMode="auto">
          <a:xfrm>
            <a:off x="733410" y="3477707"/>
            <a:ext cx="11439004"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ltLang="en-US" sz="2400" smtClean="0">
                <a:latin typeface="Times New Roman" pitchFamily="18" charset="0"/>
              </a:rPr>
              <a:t>5.Hồ Quý Ly và nhà Hồ rất được lòng dân, cuộc cải cách được nhân dân ủng hộ.</a:t>
            </a:r>
            <a:endParaRPr lang="en-US" altLang="en-US" sz="2400">
              <a:latin typeface="Times New Roman" pitchFamily="18" charset="0"/>
            </a:endParaRPr>
          </a:p>
        </p:txBody>
      </p:sp>
      <p:sp>
        <p:nvSpPr>
          <p:cNvPr id="17421" name="Text Box 18"/>
          <p:cNvSpPr txBox="1">
            <a:spLocks noChangeArrowheads="1"/>
          </p:cNvSpPr>
          <p:nvPr/>
        </p:nvSpPr>
        <p:spPr bwMode="auto">
          <a:xfrm>
            <a:off x="28243" y="4201509"/>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endParaRPr lang="vi-VN" altLang="en-US">
              <a:latin typeface="Times New Roman" pitchFamily="18" charset="0"/>
            </a:endParaRPr>
          </a:p>
        </p:txBody>
      </p:sp>
      <p:sp>
        <p:nvSpPr>
          <p:cNvPr id="17422" name="Text Box 19"/>
          <p:cNvSpPr txBox="1">
            <a:spLocks noChangeArrowheads="1"/>
          </p:cNvSpPr>
          <p:nvPr/>
        </p:nvSpPr>
        <p:spPr bwMode="auto">
          <a:xfrm>
            <a:off x="691614" y="4142213"/>
            <a:ext cx="11480800" cy="457200"/>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ltLang="en-US" sz="2400" smtClean="0">
                <a:latin typeface="Times New Roman" pitchFamily="18" charset="0"/>
              </a:rPr>
              <a:t>6. Mục đích cuộc cải cách là củng cố quyền lực và địa vị cho bộ phận quí tộc nhà Trần.</a:t>
            </a:r>
            <a:endParaRPr lang="en-US" altLang="en-US" sz="2400">
              <a:latin typeface="Times New Roman" pitchFamily="18" charset="0"/>
            </a:endParaRPr>
          </a:p>
        </p:txBody>
      </p:sp>
      <p:sp>
        <p:nvSpPr>
          <p:cNvPr id="53268" name="Text Box 20"/>
          <p:cNvSpPr txBox="1">
            <a:spLocks noChangeArrowheads="1"/>
          </p:cNvSpPr>
          <p:nvPr/>
        </p:nvSpPr>
        <p:spPr bwMode="auto">
          <a:xfrm>
            <a:off x="19052" y="940650"/>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US" altLang="en-US" b="1">
                <a:solidFill>
                  <a:srgbClr val="FF3300"/>
                </a:solidFill>
                <a:latin typeface="Times New Roman" pitchFamily="18" charset="0"/>
              </a:rPr>
              <a:t>Đ</a:t>
            </a:r>
          </a:p>
        </p:txBody>
      </p:sp>
      <p:sp>
        <p:nvSpPr>
          <p:cNvPr id="53269" name="Text Box 21"/>
          <p:cNvSpPr txBox="1">
            <a:spLocks noChangeArrowheads="1"/>
          </p:cNvSpPr>
          <p:nvPr/>
        </p:nvSpPr>
        <p:spPr bwMode="auto">
          <a:xfrm>
            <a:off x="41797" y="1580829"/>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US" altLang="en-US" b="1">
                <a:solidFill>
                  <a:srgbClr val="0000FF"/>
                </a:solidFill>
                <a:latin typeface="Times New Roman" pitchFamily="18" charset="0"/>
              </a:rPr>
              <a:t>S</a:t>
            </a:r>
          </a:p>
        </p:txBody>
      </p:sp>
      <p:sp>
        <p:nvSpPr>
          <p:cNvPr id="53270" name="Text Box 22"/>
          <p:cNvSpPr txBox="1">
            <a:spLocks noChangeArrowheads="1"/>
          </p:cNvSpPr>
          <p:nvPr/>
        </p:nvSpPr>
        <p:spPr bwMode="auto">
          <a:xfrm>
            <a:off x="41797" y="2209081"/>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US" altLang="en-US" b="1">
                <a:solidFill>
                  <a:srgbClr val="FF3300"/>
                </a:solidFill>
                <a:latin typeface="Times New Roman" pitchFamily="18" charset="0"/>
              </a:rPr>
              <a:t>S</a:t>
            </a:r>
          </a:p>
        </p:txBody>
      </p:sp>
      <p:sp>
        <p:nvSpPr>
          <p:cNvPr id="53271" name="Text Box 23"/>
          <p:cNvSpPr txBox="1">
            <a:spLocks noChangeArrowheads="1"/>
          </p:cNvSpPr>
          <p:nvPr/>
        </p:nvSpPr>
        <p:spPr bwMode="auto">
          <a:xfrm>
            <a:off x="41797" y="3009718"/>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US" altLang="en-US" b="1">
                <a:solidFill>
                  <a:srgbClr val="0000FF"/>
                </a:solidFill>
                <a:latin typeface="Times New Roman" pitchFamily="18" charset="0"/>
              </a:rPr>
              <a:t>Đ</a:t>
            </a:r>
          </a:p>
        </p:txBody>
      </p:sp>
      <p:sp>
        <p:nvSpPr>
          <p:cNvPr id="53272" name="Text Box 24"/>
          <p:cNvSpPr txBox="1">
            <a:spLocks noChangeArrowheads="1"/>
          </p:cNvSpPr>
          <p:nvPr/>
        </p:nvSpPr>
        <p:spPr bwMode="auto">
          <a:xfrm>
            <a:off x="28243" y="3508905"/>
            <a:ext cx="684684"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US" altLang="en-US" b="1" smtClean="0">
                <a:solidFill>
                  <a:srgbClr val="FF3300"/>
                </a:solidFill>
                <a:latin typeface="Times New Roman" pitchFamily="18" charset="0"/>
              </a:rPr>
              <a:t>S</a:t>
            </a:r>
            <a:endParaRPr lang="en-US" altLang="en-US" b="1">
              <a:solidFill>
                <a:srgbClr val="FF3300"/>
              </a:solidFill>
              <a:latin typeface="Times New Roman" pitchFamily="18" charset="0"/>
            </a:endParaRPr>
          </a:p>
        </p:txBody>
      </p:sp>
      <p:sp>
        <p:nvSpPr>
          <p:cNvPr id="53273" name="Text Box 25"/>
          <p:cNvSpPr txBox="1">
            <a:spLocks noChangeArrowheads="1"/>
          </p:cNvSpPr>
          <p:nvPr/>
        </p:nvSpPr>
        <p:spPr bwMode="auto">
          <a:xfrm>
            <a:off x="28243" y="4215795"/>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US" altLang="en-US" b="1">
                <a:solidFill>
                  <a:srgbClr val="0000FF"/>
                </a:solidFill>
                <a:latin typeface="Times New Roman" pitchFamily="18" charset="0"/>
              </a:rPr>
              <a:t>S</a:t>
            </a:r>
          </a:p>
        </p:txBody>
      </p:sp>
      <p:sp>
        <p:nvSpPr>
          <p:cNvPr id="22" name="Text Box 14"/>
          <p:cNvSpPr txBox="1">
            <a:spLocks noChangeArrowheads="1"/>
          </p:cNvSpPr>
          <p:nvPr/>
        </p:nvSpPr>
        <p:spPr bwMode="auto">
          <a:xfrm>
            <a:off x="28243" y="4913645"/>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endParaRPr lang="vi-VN" altLang="en-US">
              <a:latin typeface="Times New Roman" pitchFamily="18" charset="0"/>
            </a:endParaRPr>
          </a:p>
        </p:txBody>
      </p:sp>
      <p:sp>
        <p:nvSpPr>
          <p:cNvPr id="23" name="Text Box 15"/>
          <p:cNvSpPr txBox="1">
            <a:spLocks noChangeArrowheads="1"/>
          </p:cNvSpPr>
          <p:nvPr/>
        </p:nvSpPr>
        <p:spPr bwMode="auto">
          <a:xfrm>
            <a:off x="678060" y="4864414"/>
            <a:ext cx="11480800" cy="457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ltLang="en-US" sz="2400" smtClean="0">
                <a:latin typeface="Times New Roman" pitchFamily="18" charset="0"/>
              </a:rPr>
              <a:t>7. Năm 1397 nhà Hồ đặt phép hạn điền nhằm hạn chế sở hữu ruộng tư.</a:t>
            </a:r>
            <a:endParaRPr lang="en-US" altLang="en-US" sz="2400">
              <a:latin typeface="Times New Roman" pitchFamily="18" charset="0"/>
            </a:endParaRPr>
          </a:p>
        </p:txBody>
      </p:sp>
      <p:sp>
        <p:nvSpPr>
          <p:cNvPr id="24" name="Text Box 16"/>
          <p:cNvSpPr txBox="1">
            <a:spLocks noChangeArrowheads="1"/>
          </p:cNvSpPr>
          <p:nvPr/>
        </p:nvSpPr>
        <p:spPr bwMode="auto">
          <a:xfrm>
            <a:off x="28243" y="5415641"/>
            <a:ext cx="691613"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vi-VN" altLang="en-US">
              <a:latin typeface="Times New Roman" pitchFamily="18" charset="0"/>
            </a:endParaRPr>
          </a:p>
        </p:txBody>
      </p:sp>
      <p:sp>
        <p:nvSpPr>
          <p:cNvPr id="25" name="Text Box 17"/>
          <p:cNvSpPr txBox="1">
            <a:spLocks noChangeArrowheads="1"/>
          </p:cNvSpPr>
          <p:nvPr/>
        </p:nvSpPr>
        <p:spPr bwMode="auto">
          <a:xfrm>
            <a:off x="719856" y="5381634"/>
            <a:ext cx="11439004"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ltLang="en-US" sz="2400" smtClean="0">
                <a:latin typeface="Times New Roman" pitchFamily="18" charset="0"/>
              </a:rPr>
              <a:t>8. Nhà Hồ củng cố địa vị của Phật giáo, đạo giáo.</a:t>
            </a:r>
            <a:endParaRPr lang="en-US" altLang="en-US" sz="2400">
              <a:latin typeface="Times New Roman" pitchFamily="18" charset="0"/>
            </a:endParaRPr>
          </a:p>
        </p:txBody>
      </p:sp>
      <p:sp>
        <p:nvSpPr>
          <p:cNvPr id="26" name="Text Box 18"/>
          <p:cNvSpPr txBox="1">
            <a:spLocks noChangeArrowheads="1"/>
          </p:cNvSpPr>
          <p:nvPr/>
        </p:nvSpPr>
        <p:spPr bwMode="auto">
          <a:xfrm>
            <a:off x="14689" y="6105436"/>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endParaRPr lang="vi-VN" altLang="en-US">
              <a:latin typeface="Times New Roman" pitchFamily="18" charset="0"/>
            </a:endParaRPr>
          </a:p>
        </p:txBody>
      </p:sp>
      <p:sp>
        <p:nvSpPr>
          <p:cNvPr id="27" name="Text Box 19"/>
          <p:cNvSpPr txBox="1">
            <a:spLocks noChangeArrowheads="1"/>
          </p:cNvSpPr>
          <p:nvPr/>
        </p:nvSpPr>
        <p:spPr bwMode="auto">
          <a:xfrm>
            <a:off x="678060" y="6046140"/>
            <a:ext cx="11480800" cy="457200"/>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ltLang="en-US" sz="2400" smtClean="0">
                <a:latin typeface="Times New Roman" pitchFamily="18" charset="0"/>
              </a:rPr>
              <a:t>9. Giáo dục thồi Hồ mang tính thực tiễn.</a:t>
            </a:r>
            <a:endParaRPr lang="en-US" altLang="en-US" sz="2400">
              <a:latin typeface="Times New Roman" pitchFamily="18" charset="0"/>
            </a:endParaRPr>
          </a:p>
        </p:txBody>
      </p:sp>
      <p:sp>
        <p:nvSpPr>
          <p:cNvPr id="28" name="Text Box 23"/>
          <p:cNvSpPr txBox="1">
            <a:spLocks noChangeArrowheads="1"/>
          </p:cNvSpPr>
          <p:nvPr/>
        </p:nvSpPr>
        <p:spPr bwMode="auto">
          <a:xfrm>
            <a:off x="28243" y="4913645"/>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US" altLang="en-US" b="1">
                <a:solidFill>
                  <a:srgbClr val="0000FF"/>
                </a:solidFill>
                <a:latin typeface="Times New Roman" pitchFamily="18" charset="0"/>
              </a:rPr>
              <a:t>Đ</a:t>
            </a:r>
          </a:p>
        </p:txBody>
      </p:sp>
      <p:sp>
        <p:nvSpPr>
          <p:cNvPr id="29" name="Text Box 24"/>
          <p:cNvSpPr txBox="1">
            <a:spLocks noChangeArrowheads="1"/>
          </p:cNvSpPr>
          <p:nvPr/>
        </p:nvSpPr>
        <p:spPr bwMode="auto">
          <a:xfrm>
            <a:off x="14689" y="5412832"/>
            <a:ext cx="684684"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US" altLang="en-US" b="1" smtClean="0">
                <a:solidFill>
                  <a:srgbClr val="FF3300"/>
                </a:solidFill>
                <a:latin typeface="Times New Roman" pitchFamily="18" charset="0"/>
              </a:rPr>
              <a:t>S</a:t>
            </a:r>
            <a:endParaRPr lang="en-US" altLang="en-US" b="1">
              <a:solidFill>
                <a:srgbClr val="FF3300"/>
              </a:solidFill>
              <a:latin typeface="Times New Roman" pitchFamily="18" charset="0"/>
            </a:endParaRPr>
          </a:p>
        </p:txBody>
      </p:sp>
      <p:sp>
        <p:nvSpPr>
          <p:cNvPr id="30" name="Text Box 25"/>
          <p:cNvSpPr txBox="1">
            <a:spLocks noChangeArrowheads="1"/>
          </p:cNvSpPr>
          <p:nvPr/>
        </p:nvSpPr>
        <p:spPr bwMode="auto">
          <a:xfrm>
            <a:off x="14689" y="6119722"/>
            <a:ext cx="649817"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en-US" altLang="en-US" b="1">
                <a:solidFill>
                  <a:srgbClr val="0000FF"/>
                </a:solidFill>
                <a:latin typeface="Times New Roman" pitchFamily="18" charset="0"/>
              </a:rPr>
              <a:t>Đ</a:t>
            </a:r>
          </a:p>
        </p:txBody>
      </p:sp>
    </p:spTree>
    <p:extLst>
      <p:ext uri="{BB962C8B-B14F-4D97-AF65-F5344CB8AC3E}">
        <p14:creationId xmlns:p14="http://schemas.microsoft.com/office/powerpoint/2010/main" val="2904822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3268"/>
                                        </p:tgtEl>
                                        <p:attrNameLst>
                                          <p:attrName>style.visibility</p:attrName>
                                        </p:attrNameLst>
                                      </p:cBhvr>
                                      <p:to>
                                        <p:strVal val="visible"/>
                                      </p:to>
                                    </p:set>
                                    <p:animEffect transition="in" filter="box(in)">
                                      <p:cBhvr>
                                        <p:cTn id="7" dur="500"/>
                                        <p:tgtEl>
                                          <p:spTgt spid="53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3269"/>
                                        </p:tgtEl>
                                        <p:attrNameLst>
                                          <p:attrName>style.visibility</p:attrName>
                                        </p:attrNameLst>
                                      </p:cBhvr>
                                      <p:to>
                                        <p:strVal val="visible"/>
                                      </p:to>
                                    </p:set>
                                    <p:animEffect transition="in" filter="box(in)">
                                      <p:cBhvr>
                                        <p:cTn id="12" dur="500"/>
                                        <p:tgtEl>
                                          <p:spTgt spid="532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3270"/>
                                        </p:tgtEl>
                                        <p:attrNameLst>
                                          <p:attrName>style.visibility</p:attrName>
                                        </p:attrNameLst>
                                      </p:cBhvr>
                                      <p:to>
                                        <p:strVal val="visible"/>
                                      </p:to>
                                    </p:set>
                                    <p:animEffect transition="in" filter="box(in)">
                                      <p:cBhvr>
                                        <p:cTn id="17" dur="500"/>
                                        <p:tgtEl>
                                          <p:spTgt spid="532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53271"/>
                                        </p:tgtEl>
                                        <p:attrNameLst>
                                          <p:attrName>style.visibility</p:attrName>
                                        </p:attrNameLst>
                                      </p:cBhvr>
                                      <p:to>
                                        <p:strVal val="visible"/>
                                      </p:to>
                                    </p:set>
                                    <p:animEffect transition="in" filter="box(in)">
                                      <p:cBhvr>
                                        <p:cTn id="22" dur="500"/>
                                        <p:tgtEl>
                                          <p:spTgt spid="532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53272"/>
                                        </p:tgtEl>
                                        <p:attrNameLst>
                                          <p:attrName>style.visibility</p:attrName>
                                        </p:attrNameLst>
                                      </p:cBhvr>
                                      <p:to>
                                        <p:strVal val="visible"/>
                                      </p:to>
                                    </p:set>
                                    <p:animEffect transition="in" filter="box(in)">
                                      <p:cBhvr>
                                        <p:cTn id="27" dur="500"/>
                                        <p:tgtEl>
                                          <p:spTgt spid="532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53273"/>
                                        </p:tgtEl>
                                        <p:attrNameLst>
                                          <p:attrName>style.visibility</p:attrName>
                                        </p:attrNameLst>
                                      </p:cBhvr>
                                      <p:to>
                                        <p:strVal val="visible"/>
                                      </p:to>
                                    </p:set>
                                    <p:animEffect transition="in" filter="box(in)">
                                      <p:cBhvr>
                                        <p:cTn id="32" dur="500"/>
                                        <p:tgtEl>
                                          <p:spTgt spid="5327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ox(i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ox(in)">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ox(in)">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8" grpId="0" animBg="1"/>
      <p:bldP spid="53269" grpId="0" animBg="1"/>
      <p:bldP spid="53270" grpId="0" animBg="1"/>
      <p:bldP spid="53271" grpId="0" animBg="1"/>
      <p:bldP spid="53272" grpId="0" animBg="1"/>
      <p:bldP spid="53273" grpId="0" animBg="1"/>
      <p:bldP spid="28" grpId="0" animBg="1"/>
      <p:bldP spid="29"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15887164"/>
              </p:ext>
            </p:extLst>
          </p:nvPr>
        </p:nvGraphicFramePr>
        <p:xfrm>
          <a:off x="2" y="696036"/>
          <a:ext cx="12191998" cy="4602478"/>
        </p:xfrm>
        <a:graphic>
          <a:graphicData uri="http://schemas.openxmlformats.org/drawingml/2006/table">
            <a:tbl>
              <a:tblPr firstRow="1" firstCol="1" bandRow="1">
                <a:tableStyleId>{7DF18680-E054-41AD-8BC1-D1AEF772440D}</a:tableStyleId>
              </a:tblPr>
              <a:tblGrid>
                <a:gridCol w="2131726"/>
                <a:gridCol w="2591245"/>
                <a:gridCol w="3630692"/>
                <a:gridCol w="3838335"/>
              </a:tblGrid>
              <a:tr h="753925">
                <a:tc>
                  <a:txBody>
                    <a:bodyPr/>
                    <a:lstStyle/>
                    <a:p>
                      <a:pPr algn="ctr">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LĨNH VỰC</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NỘI DUNG</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KẾT QUẢ</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Ý NGHĨA</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r>
              <a:tr h="781439">
                <a:tc>
                  <a:txBody>
                    <a:bodyPr/>
                    <a:lstStyle/>
                    <a:p>
                      <a:pPr algn="ctr">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Quân sự</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 </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 </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 </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r>
              <a:tr h="753925">
                <a:tc>
                  <a:txBody>
                    <a:bodyPr/>
                    <a:lstStyle/>
                    <a:p>
                      <a:pPr algn="ctr">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Kinh tế</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 </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 </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 </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r>
              <a:tr h="753925">
                <a:tc>
                  <a:txBody>
                    <a:bodyPr/>
                    <a:lstStyle/>
                    <a:p>
                      <a:pPr algn="ctr">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Xã hội</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 </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 </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 </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r>
              <a:tr h="1559264">
                <a:tc>
                  <a:txBody>
                    <a:bodyPr/>
                    <a:lstStyle/>
                    <a:p>
                      <a:pPr algn="ctr">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Văn hóa-giáo dục</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 </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 </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Bef>
                          <a:spcPts val="600"/>
                        </a:spcBef>
                        <a:spcAft>
                          <a:spcPts val="0"/>
                        </a:spcAft>
                      </a:pPr>
                      <a:r>
                        <a:rPr lang="en-GB" sz="2400">
                          <a:solidFill>
                            <a:schemeClr val="bg2">
                              <a:lumMod val="25000"/>
                            </a:schemeClr>
                          </a:solidFill>
                          <a:effectLst/>
                          <a:latin typeface="Times New Roman" pitchFamily="18" charset="0"/>
                          <a:cs typeface="Times New Roman" pitchFamily="18" charset="0"/>
                        </a:rPr>
                        <a:t> </a:t>
                      </a:r>
                      <a:endParaRPr lang="en-US" sz="2400">
                        <a:solidFill>
                          <a:schemeClr val="bg2">
                            <a:lumMod val="25000"/>
                          </a:schemeClr>
                        </a:solidFill>
                        <a:effectLst/>
                        <a:latin typeface="Times New Roman" pitchFamily="18" charset="0"/>
                        <a:ea typeface="Calibri"/>
                        <a:cs typeface="Times New Roman" pitchFamily="18" charset="0"/>
                      </a:endParaRPr>
                    </a:p>
                  </a:txBody>
                  <a:tcPr marL="68580" marR="68580" marT="0" marB="0"/>
                </a:tc>
              </a:tr>
            </a:tbl>
          </a:graphicData>
        </a:graphic>
      </p:graphicFrame>
      <p:sp>
        <p:nvSpPr>
          <p:cNvPr id="5" name="Rectangle 4"/>
          <p:cNvSpPr/>
          <p:nvPr/>
        </p:nvSpPr>
        <p:spPr>
          <a:xfrm>
            <a:off x="0" y="7793"/>
            <a:ext cx="12192000" cy="461665"/>
          </a:xfrm>
          <a:prstGeom prst="rect">
            <a:avLst/>
          </a:prstGeom>
        </p:spPr>
        <p:txBody>
          <a:bodyPr wrap="square">
            <a:spAutoFit/>
          </a:bodyPr>
          <a:lstStyle/>
          <a:p>
            <a:r>
              <a:rPr lang="en-GB" sz="2400" smtClean="0"/>
              <a:t>2. Lập </a:t>
            </a:r>
            <a:r>
              <a:rPr lang="en-GB" sz="2400"/>
              <a:t>bảng tóm tắt nội dung cải cách của Hồ Quí Ly và triều hồ theo gợi ý sau:</a:t>
            </a:r>
            <a:endParaRPr lang="en-US" sz="2400"/>
          </a:p>
        </p:txBody>
      </p:sp>
    </p:spTree>
    <p:extLst>
      <p:ext uri="{BB962C8B-B14F-4D97-AF65-F5344CB8AC3E}">
        <p14:creationId xmlns:p14="http://schemas.microsoft.com/office/powerpoint/2010/main" val="3173348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58649481"/>
              </p:ext>
            </p:extLst>
          </p:nvPr>
        </p:nvGraphicFramePr>
        <p:xfrm>
          <a:off x="-1" y="2"/>
          <a:ext cx="12192000" cy="6764489"/>
        </p:xfrm>
        <a:graphic>
          <a:graphicData uri="http://schemas.openxmlformats.org/drawingml/2006/table">
            <a:tbl>
              <a:tblPr firstRow="1" firstCol="1" bandRow="1">
                <a:tableStyleId>{7DF18680-E054-41AD-8BC1-D1AEF772440D}</a:tableStyleId>
              </a:tblPr>
              <a:tblGrid>
                <a:gridCol w="1568245"/>
                <a:gridCol w="4941738"/>
                <a:gridCol w="2898257"/>
                <a:gridCol w="2783760"/>
              </a:tblGrid>
              <a:tr h="395783">
                <a:tc>
                  <a:txBody>
                    <a:bodyPr/>
                    <a:lstStyle/>
                    <a:p>
                      <a:pPr algn="ctr">
                        <a:lnSpc>
                          <a:spcPct val="115000"/>
                        </a:lnSpc>
                        <a:spcBef>
                          <a:spcPts val="600"/>
                        </a:spcBef>
                        <a:spcAft>
                          <a:spcPts val="0"/>
                        </a:spcAft>
                      </a:pPr>
                      <a:r>
                        <a:rPr lang="en-GB" sz="2000">
                          <a:effectLst/>
                          <a:latin typeface="Times New Roman" pitchFamily="18" charset="0"/>
                          <a:cs typeface="Times New Roman" pitchFamily="18" charset="0"/>
                        </a:rPr>
                        <a:t>LĨNH VỰC</a:t>
                      </a:r>
                      <a:endParaRPr lang="en-US" sz="2000">
                        <a:effectLst/>
                        <a:latin typeface="Times New Roman" pitchFamily="18" charset="0"/>
                        <a:ea typeface="Calibri"/>
                        <a:cs typeface="Times New Roman" pitchFamily="18" charset="0"/>
                      </a:endParaRPr>
                    </a:p>
                  </a:txBody>
                  <a:tcPr marL="46826" marR="46826" marT="0" marB="0"/>
                </a:tc>
                <a:tc>
                  <a:txBody>
                    <a:bodyPr/>
                    <a:lstStyle/>
                    <a:p>
                      <a:pPr algn="ctr">
                        <a:lnSpc>
                          <a:spcPct val="115000"/>
                        </a:lnSpc>
                        <a:spcBef>
                          <a:spcPts val="600"/>
                        </a:spcBef>
                        <a:spcAft>
                          <a:spcPts val="0"/>
                        </a:spcAft>
                      </a:pPr>
                      <a:r>
                        <a:rPr lang="en-GB" sz="2000">
                          <a:effectLst/>
                          <a:latin typeface="Times New Roman" pitchFamily="18" charset="0"/>
                          <a:cs typeface="Times New Roman" pitchFamily="18" charset="0"/>
                        </a:rPr>
                        <a:t>NỘI DUNG</a:t>
                      </a:r>
                      <a:endParaRPr lang="en-US" sz="2000">
                        <a:effectLst/>
                        <a:latin typeface="Times New Roman" pitchFamily="18" charset="0"/>
                        <a:ea typeface="Calibri"/>
                        <a:cs typeface="Times New Roman" pitchFamily="18" charset="0"/>
                      </a:endParaRPr>
                    </a:p>
                  </a:txBody>
                  <a:tcPr marL="46826" marR="46826" marT="0" marB="0"/>
                </a:tc>
                <a:tc>
                  <a:txBody>
                    <a:bodyPr/>
                    <a:lstStyle/>
                    <a:p>
                      <a:pPr algn="ctr">
                        <a:lnSpc>
                          <a:spcPct val="115000"/>
                        </a:lnSpc>
                        <a:spcBef>
                          <a:spcPts val="600"/>
                        </a:spcBef>
                        <a:spcAft>
                          <a:spcPts val="0"/>
                        </a:spcAft>
                      </a:pPr>
                      <a:r>
                        <a:rPr lang="en-GB" sz="2000">
                          <a:effectLst/>
                          <a:latin typeface="Times New Roman" pitchFamily="18" charset="0"/>
                          <a:cs typeface="Times New Roman" pitchFamily="18" charset="0"/>
                        </a:rPr>
                        <a:t>KẾT QUẢ</a:t>
                      </a:r>
                      <a:endParaRPr lang="en-US" sz="2000">
                        <a:effectLst/>
                        <a:latin typeface="Times New Roman" pitchFamily="18" charset="0"/>
                        <a:ea typeface="Calibri"/>
                        <a:cs typeface="Times New Roman" pitchFamily="18" charset="0"/>
                      </a:endParaRPr>
                    </a:p>
                  </a:txBody>
                  <a:tcPr marL="46826" marR="46826" marT="0" marB="0"/>
                </a:tc>
                <a:tc>
                  <a:txBody>
                    <a:bodyPr/>
                    <a:lstStyle/>
                    <a:p>
                      <a:pPr algn="ctr">
                        <a:lnSpc>
                          <a:spcPct val="115000"/>
                        </a:lnSpc>
                        <a:spcBef>
                          <a:spcPts val="600"/>
                        </a:spcBef>
                        <a:spcAft>
                          <a:spcPts val="0"/>
                        </a:spcAft>
                      </a:pPr>
                      <a:r>
                        <a:rPr lang="en-GB" sz="2000">
                          <a:effectLst/>
                          <a:latin typeface="Times New Roman" pitchFamily="18" charset="0"/>
                          <a:cs typeface="Times New Roman" pitchFamily="18" charset="0"/>
                        </a:rPr>
                        <a:t>Ý NGHĨA</a:t>
                      </a:r>
                      <a:endParaRPr lang="en-US" sz="2000">
                        <a:effectLst/>
                        <a:latin typeface="Times New Roman" pitchFamily="18" charset="0"/>
                        <a:ea typeface="Calibri"/>
                        <a:cs typeface="Times New Roman" pitchFamily="18" charset="0"/>
                      </a:endParaRPr>
                    </a:p>
                  </a:txBody>
                  <a:tcPr marL="46826" marR="46826" marT="0" marB="0"/>
                </a:tc>
              </a:tr>
              <a:tr h="1344123">
                <a:tc>
                  <a:txBody>
                    <a:bodyPr/>
                    <a:lstStyle/>
                    <a:p>
                      <a:pPr algn="ctr">
                        <a:lnSpc>
                          <a:spcPct val="115000"/>
                        </a:lnSpc>
                        <a:spcBef>
                          <a:spcPts val="600"/>
                        </a:spcBef>
                        <a:spcAft>
                          <a:spcPts val="0"/>
                        </a:spcAft>
                      </a:pPr>
                      <a:r>
                        <a:rPr lang="en-GB" sz="2000">
                          <a:effectLst/>
                          <a:latin typeface="Times New Roman" pitchFamily="18" charset="0"/>
                          <a:cs typeface="Times New Roman" pitchFamily="18" charset="0"/>
                        </a:rPr>
                        <a:t>Quân sự</a:t>
                      </a:r>
                      <a:endParaRPr lang="en-US" sz="2000">
                        <a:effectLst/>
                        <a:latin typeface="Times New Roman" pitchFamily="18" charset="0"/>
                        <a:ea typeface="Calibri"/>
                        <a:cs typeface="Times New Roman" pitchFamily="18" charset="0"/>
                      </a:endParaRPr>
                    </a:p>
                  </a:txBody>
                  <a:tcPr marL="46826" marR="46826" marT="0" marB="0"/>
                </a:tc>
                <a:tc>
                  <a:txBody>
                    <a:bodyPr/>
                    <a:lstStyle/>
                    <a:p>
                      <a:pPr algn="just">
                        <a:lnSpc>
                          <a:spcPct val="115000"/>
                        </a:lnSpc>
                        <a:spcBef>
                          <a:spcPts val="600"/>
                        </a:spcBef>
                        <a:spcAft>
                          <a:spcPts val="0"/>
                        </a:spcAft>
                      </a:pPr>
                      <a:endParaRPr lang="en-US" sz="2000">
                        <a:effectLst/>
                        <a:latin typeface="Times New Roman" pitchFamily="18" charset="0"/>
                        <a:ea typeface="Calibri"/>
                        <a:cs typeface="Times New Roman" pitchFamily="18" charset="0"/>
                      </a:endParaRPr>
                    </a:p>
                  </a:txBody>
                  <a:tcPr marL="46826" marR="46826" marT="0" marB="0"/>
                </a:tc>
                <a:tc>
                  <a:txBody>
                    <a:bodyPr/>
                    <a:lstStyle/>
                    <a:p>
                      <a:pPr algn="just">
                        <a:lnSpc>
                          <a:spcPct val="115000"/>
                        </a:lnSpc>
                        <a:spcBef>
                          <a:spcPts val="600"/>
                        </a:spcBef>
                        <a:spcAft>
                          <a:spcPts val="0"/>
                        </a:spcAft>
                      </a:pPr>
                      <a:endParaRPr lang="en-US" sz="2000">
                        <a:effectLst/>
                        <a:latin typeface="Times New Roman" pitchFamily="18" charset="0"/>
                        <a:ea typeface="Calibri"/>
                        <a:cs typeface="Times New Roman" pitchFamily="18" charset="0"/>
                      </a:endParaRPr>
                    </a:p>
                  </a:txBody>
                  <a:tcPr marL="46826" marR="46826" marT="0" marB="0"/>
                </a:tc>
                <a:tc>
                  <a:txBody>
                    <a:bodyPr/>
                    <a:lstStyle/>
                    <a:p>
                      <a:pPr algn="just">
                        <a:lnSpc>
                          <a:spcPct val="115000"/>
                        </a:lnSpc>
                        <a:spcBef>
                          <a:spcPts val="600"/>
                        </a:spcBef>
                        <a:spcAft>
                          <a:spcPts val="0"/>
                        </a:spcAft>
                      </a:pPr>
                      <a:endParaRPr lang="en-US" sz="2000">
                        <a:effectLst/>
                        <a:latin typeface="Times New Roman" pitchFamily="18" charset="0"/>
                        <a:ea typeface="Calibri"/>
                        <a:cs typeface="Times New Roman" pitchFamily="18" charset="0"/>
                      </a:endParaRPr>
                    </a:p>
                  </a:txBody>
                  <a:tcPr marL="46826" marR="46826" marT="0" marB="0"/>
                </a:tc>
              </a:tr>
              <a:tr h="1712009">
                <a:tc>
                  <a:txBody>
                    <a:bodyPr/>
                    <a:lstStyle/>
                    <a:p>
                      <a:pPr algn="ctr">
                        <a:lnSpc>
                          <a:spcPct val="115000"/>
                        </a:lnSpc>
                        <a:spcBef>
                          <a:spcPts val="600"/>
                        </a:spcBef>
                        <a:spcAft>
                          <a:spcPts val="0"/>
                        </a:spcAft>
                      </a:pPr>
                      <a:r>
                        <a:rPr lang="en-GB" sz="2000">
                          <a:effectLst/>
                          <a:latin typeface="Times New Roman" pitchFamily="18" charset="0"/>
                          <a:cs typeface="Times New Roman" pitchFamily="18" charset="0"/>
                        </a:rPr>
                        <a:t>Kinh tế</a:t>
                      </a:r>
                      <a:endParaRPr lang="en-US" sz="2000">
                        <a:effectLst/>
                        <a:latin typeface="Times New Roman" pitchFamily="18" charset="0"/>
                        <a:ea typeface="Calibri"/>
                        <a:cs typeface="Times New Roman" pitchFamily="18" charset="0"/>
                      </a:endParaRPr>
                    </a:p>
                  </a:txBody>
                  <a:tcPr marL="46826" marR="46826" marT="0" marB="0"/>
                </a:tc>
                <a:tc>
                  <a:txBody>
                    <a:bodyPr/>
                    <a:lstStyle/>
                    <a:p>
                      <a:pPr algn="just">
                        <a:lnSpc>
                          <a:spcPct val="115000"/>
                        </a:lnSpc>
                        <a:spcBef>
                          <a:spcPts val="600"/>
                        </a:spcBef>
                        <a:spcAft>
                          <a:spcPts val="0"/>
                        </a:spcAft>
                      </a:pPr>
                      <a:endParaRPr lang="en-US" sz="2000">
                        <a:effectLst/>
                        <a:latin typeface="Times New Roman" pitchFamily="18" charset="0"/>
                        <a:ea typeface="Calibri"/>
                        <a:cs typeface="Times New Roman" pitchFamily="18" charset="0"/>
                      </a:endParaRPr>
                    </a:p>
                  </a:txBody>
                  <a:tcPr marL="46826" marR="46826" marT="0" marB="0"/>
                </a:tc>
                <a:tc>
                  <a:txBody>
                    <a:bodyPr/>
                    <a:lstStyle/>
                    <a:p>
                      <a:pPr algn="just">
                        <a:lnSpc>
                          <a:spcPct val="115000"/>
                        </a:lnSpc>
                        <a:spcBef>
                          <a:spcPts val="600"/>
                        </a:spcBef>
                        <a:spcAft>
                          <a:spcPts val="0"/>
                        </a:spcAft>
                      </a:pPr>
                      <a:endParaRPr lang="en-US" sz="2000">
                        <a:effectLst/>
                        <a:latin typeface="Times New Roman" pitchFamily="18" charset="0"/>
                        <a:ea typeface="Calibri"/>
                        <a:cs typeface="Times New Roman" pitchFamily="18" charset="0"/>
                      </a:endParaRPr>
                    </a:p>
                  </a:txBody>
                  <a:tcPr marL="46826" marR="46826" marT="0" marB="0"/>
                </a:tc>
                <a:tc>
                  <a:txBody>
                    <a:bodyPr/>
                    <a:lstStyle/>
                    <a:p>
                      <a:pPr algn="just">
                        <a:lnSpc>
                          <a:spcPct val="115000"/>
                        </a:lnSpc>
                        <a:spcBef>
                          <a:spcPts val="600"/>
                        </a:spcBef>
                        <a:spcAft>
                          <a:spcPts val="0"/>
                        </a:spcAft>
                      </a:pPr>
                      <a:endParaRPr lang="en-US" sz="2000">
                        <a:effectLst/>
                        <a:latin typeface="Times New Roman" pitchFamily="18" charset="0"/>
                        <a:ea typeface="Calibri"/>
                        <a:cs typeface="Times New Roman" pitchFamily="18" charset="0"/>
                      </a:endParaRPr>
                    </a:p>
                  </a:txBody>
                  <a:tcPr marL="46826" marR="46826" marT="0" marB="0"/>
                </a:tc>
              </a:tr>
              <a:tr h="1224291">
                <a:tc>
                  <a:txBody>
                    <a:bodyPr/>
                    <a:lstStyle/>
                    <a:p>
                      <a:pPr algn="ctr">
                        <a:lnSpc>
                          <a:spcPct val="115000"/>
                        </a:lnSpc>
                        <a:spcBef>
                          <a:spcPts val="600"/>
                        </a:spcBef>
                        <a:spcAft>
                          <a:spcPts val="0"/>
                        </a:spcAft>
                      </a:pPr>
                      <a:r>
                        <a:rPr lang="en-GB" sz="2000">
                          <a:effectLst/>
                          <a:latin typeface="Times New Roman" pitchFamily="18" charset="0"/>
                          <a:cs typeface="Times New Roman" pitchFamily="18" charset="0"/>
                        </a:rPr>
                        <a:t>Xã hội</a:t>
                      </a:r>
                      <a:endParaRPr lang="en-US" sz="2000">
                        <a:effectLst/>
                        <a:latin typeface="Times New Roman" pitchFamily="18" charset="0"/>
                        <a:ea typeface="Calibri"/>
                        <a:cs typeface="Times New Roman" pitchFamily="18" charset="0"/>
                      </a:endParaRPr>
                    </a:p>
                  </a:txBody>
                  <a:tcPr marL="46826" marR="46826" marT="0" marB="0"/>
                </a:tc>
                <a:tc>
                  <a:txBody>
                    <a:bodyPr/>
                    <a:lstStyle/>
                    <a:p>
                      <a:pPr algn="just">
                        <a:lnSpc>
                          <a:spcPct val="115000"/>
                        </a:lnSpc>
                        <a:spcBef>
                          <a:spcPts val="600"/>
                        </a:spcBef>
                        <a:spcAft>
                          <a:spcPts val="0"/>
                        </a:spcAft>
                      </a:pPr>
                      <a:endParaRPr lang="en-US" sz="2000">
                        <a:effectLst/>
                        <a:latin typeface="Times New Roman" pitchFamily="18" charset="0"/>
                        <a:ea typeface="Calibri"/>
                        <a:cs typeface="Times New Roman" pitchFamily="18" charset="0"/>
                      </a:endParaRPr>
                    </a:p>
                  </a:txBody>
                  <a:tcPr marL="46826" marR="46826" marT="0" marB="0"/>
                </a:tc>
                <a:tc>
                  <a:txBody>
                    <a:bodyPr/>
                    <a:lstStyle/>
                    <a:p>
                      <a:pPr algn="just">
                        <a:lnSpc>
                          <a:spcPct val="115000"/>
                        </a:lnSpc>
                        <a:spcBef>
                          <a:spcPts val="600"/>
                        </a:spcBef>
                        <a:spcAft>
                          <a:spcPts val="0"/>
                        </a:spcAft>
                      </a:pPr>
                      <a:endParaRPr lang="en-US" sz="2000">
                        <a:effectLst/>
                        <a:latin typeface="Times New Roman" pitchFamily="18" charset="0"/>
                        <a:ea typeface="Calibri"/>
                        <a:cs typeface="Times New Roman" pitchFamily="18" charset="0"/>
                      </a:endParaRPr>
                    </a:p>
                  </a:txBody>
                  <a:tcPr marL="46826" marR="46826" marT="0" marB="0"/>
                </a:tc>
                <a:tc>
                  <a:txBody>
                    <a:bodyPr/>
                    <a:lstStyle/>
                    <a:p>
                      <a:pPr algn="just">
                        <a:lnSpc>
                          <a:spcPct val="115000"/>
                        </a:lnSpc>
                        <a:spcBef>
                          <a:spcPts val="600"/>
                        </a:spcBef>
                        <a:spcAft>
                          <a:spcPts val="0"/>
                        </a:spcAft>
                      </a:pPr>
                      <a:endParaRPr lang="en-US" sz="2000">
                        <a:effectLst/>
                        <a:latin typeface="Times New Roman" pitchFamily="18" charset="0"/>
                        <a:ea typeface="Calibri"/>
                        <a:cs typeface="Times New Roman" pitchFamily="18" charset="0"/>
                      </a:endParaRPr>
                    </a:p>
                  </a:txBody>
                  <a:tcPr marL="46826" marR="46826" marT="0" marB="0"/>
                </a:tc>
              </a:tr>
              <a:tr h="2088283">
                <a:tc>
                  <a:txBody>
                    <a:bodyPr/>
                    <a:lstStyle/>
                    <a:p>
                      <a:pPr algn="ctr">
                        <a:lnSpc>
                          <a:spcPct val="115000"/>
                        </a:lnSpc>
                        <a:spcBef>
                          <a:spcPts val="600"/>
                        </a:spcBef>
                        <a:spcAft>
                          <a:spcPts val="0"/>
                        </a:spcAft>
                      </a:pPr>
                      <a:r>
                        <a:rPr lang="en-GB" sz="2000">
                          <a:effectLst/>
                          <a:latin typeface="Times New Roman" pitchFamily="18" charset="0"/>
                          <a:cs typeface="Times New Roman" pitchFamily="18" charset="0"/>
                        </a:rPr>
                        <a:t>Văn hóa-giáo dục</a:t>
                      </a:r>
                      <a:endParaRPr lang="en-US" sz="2000">
                        <a:effectLst/>
                        <a:latin typeface="Times New Roman" pitchFamily="18" charset="0"/>
                        <a:ea typeface="Calibri"/>
                        <a:cs typeface="Times New Roman" pitchFamily="18" charset="0"/>
                      </a:endParaRPr>
                    </a:p>
                  </a:txBody>
                  <a:tcPr marL="46826" marR="46826" marT="0" marB="0"/>
                </a:tc>
                <a:tc>
                  <a:txBody>
                    <a:bodyPr/>
                    <a:lstStyle/>
                    <a:p>
                      <a:pPr algn="just">
                        <a:lnSpc>
                          <a:spcPct val="115000"/>
                        </a:lnSpc>
                        <a:spcBef>
                          <a:spcPts val="600"/>
                        </a:spcBef>
                        <a:spcAft>
                          <a:spcPts val="0"/>
                        </a:spcAft>
                      </a:pPr>
                      <a:endParaRPr lang="en-US" sz="2000">
                        <a:effectLst/>
                        <a:latin typeface="Times New Roman" pitchFamily="18" charset="0"/>
                        <a:ea typeface="Calibri"/>
                        <a:cs typeface="Times New Roman" pitchFamily="18" charset="0"/>
                      </a:endParaRPr>
                    </a:p>
                  </a:txBody>
                  <a:tcPr marL="46826" marR="46826" marT="0" marB="0"/>
                </a:tc>
                <a:tc>
                  <a:txBody>
                    <a:bodyPr/>
                    <a:lstStyle/>
                    <a:p>
                      <a:pPr algn="just">
                        <a:lnSpc>
                          <a:spcPct val="115000"/>
                        </a:lnSpc>
                        <a:spcBef>
                          <a:spcPts val="600"/>
                        </a:spcBef>
                        <a:spcAft>
                          <a:spcPts val="0"/>
                        </a:spcAft>
                      </a:pPr>
                      <a:endParaRPr lang="en-US" sz="2000">
                        <a:effectLst/>
                        <a:latin typeface="Times New Roman" pitchFamily="18" charset="0"/>
                        <a:ea typeface="Calibri"/>
                        <a:cs typeface="Times New Roman" pitchFamily="18" charset="0"/>
                      </a:endParaRPr>
                    </a:p>
                  </a:txBody>
                  <a:tcPr marL="46826" marR="46826" marT="0" marB="0"/>
                </a:tc>
                <a:tc>
                  <a:txBody>
                    <a:bodyPr/>
                    <a:lstStyle/>
                    <a:p>
                      <a:pPr algn="just">
                        <a:lnSpc>
                          <a:spcPct val="115000"/>
                        </a:lnSpc>
                        <a:spcBef>
                          <a:spcPts val="600"/>
                        </a:spcBef>
                        <a:spcAft>
                          <a:spcPts val="0"/>
                        </a:spcAft>
                      </a:pPr>
                      <a:endParaRPr lang="en-US" sz="2000">
                        <a:effectLst/>
                        <a:latin typeface="Times New Roman" pitchFamily="18" charset="0"/>
                        <a:ea typeface="Calibri"/>
                        <a:cs typeface="Times New Roman" pitchFamily="18" charset="0"/>
                      </a:endParaRPr>
                    </a:p>
                  </a:txBody>
                  <a:tcPr marL="46826" marR="46826" marT="0" marB="0"/>
                </a:tc>
              </a:tr>
            </a:tbl>
          </a:graphicData>
        </a:graphic>
      </p:graphicFrame>
      <p:sp>
        <p:nvSpPr>
          <p:cNvPr id="5" name="Rectangle 4"/>
          <p:cNvSpPr/>
          <p:nvPr/>
        </p:nvSpPr>
        <p:spPr>
          <a:xfrm>
            <a:off x="1655928" y="491828"/>
            <a:ext cx="4731224" cy="1443472"/>
          </a:xfrm>
          <a:prstGeom prst="rect">
            <a:avLst/>
          </a:prstGeom>
        </p:spPr>
        <p:txBody>
          <a:bodyPr wrap="square">
            <a:spAutoFit/>
          </a:bodyPr>
          <a:lstStyle/>
          <a:p>
            <a:pPr algn="just">
              <a:lnSpc>
                <a:spcPct val="115000"/>
              </a:lnSpc>
              <a:spcBef>
                <a:spcPts val="600"/>
              </a:spcBef>
              <a:spcAft>
                <a:spcPts val="0"/>
              </a:spcAft>
            </a:pPr>
            <a:r>
              <a:rPr lang="en-US">
                <a:latin typeface="Times New Roman" pitchFamily="18" charset="0"/>
                <a:cs typeface="Times New Roman" pitchFamily="18" charset="0"/>
              </a:rPr>
              <a:t>- Chấn chỉnh, tăng cường quân đội</a:t>
            </a:r>
            <a:r>
              <a:rPr lang="en-US" smtClean="0">
                <a:latin typeface="Times New Roman" pitchFamily="18" charset="0"/>
                <a:cs typeface="Times New Roman" pitchFamily="18" charset="0"/>
              </a:rPr>
              <a:t>, tăng cường lực lượng chính quy và phòng thủ nơi hiểm yếu</a:t>
            </a:r>
            <a:endParaRPr lang="en-US">
              <a:latin typeface="Times New Roman" pitchFamily="18" charset="0"/>
              <a:cs typeface="Times New Roman" pitchFamily="18" charset="0"/>
            </a:endParaRPr>
          </a:p>
          <a:p>
            <a:pPr algn="just">
              <a:lnSpc>
                <a:spcPct val="115000"/>
              </a:lnSpc>
              <a:spcBef>
                <a:spcPts val="600"/>
              </a:spcBef>
              <a:spcAft>
                <a:spcPts val="0"/>
              </a:spcAft>
            </a:pPr>
            <a:r>
              <a:rPr lang="en-US">
                <a:latin typeface="Times New Roman" pitchFamily="18" charset="0"/>
                <a:cs typeface="Times New Roman" pitchFamily="18" charset="0"/>
              </a:rPr>
              <a:t>- Cải tiến kĩ thuật quân sự (súng thần cơ, thuyền chiến có lầu, thành nhà Hồ)</a:t>
            </a:r>
            <a:endParaRPr lang="en-US">
              <a:latin typeface="Times New Roman" pitchFamily="18" charset="0"/>
              <a:ea typeface="Calibri"/>
              <a:cs typeface="Times New Roman" pitchFamily="18" charset="0"/>
            </a:endParaRPr>
          </a:p>
        </p:txBody>
      </p:sp>
      <p:sp>
        <p:nvSpPr>
          <p:cNvPr id="6" name="Rectangle 5"/>
          <p:cNvSpPr/>
          <p:nvPr/>
        </p:nvSpPr>
        <p:spPr>
          <a:xfrm>
            <a:off x="6549908" y="848848"/>
            <a:ext cx="2853399" cy="729430"/>
          </a:xfrm>
          <a:prstGeom prst="rect">
            <a:avLst/>
          </a:prstGeom>
        </p:spPr>
        <p:txBody>
          <a:bodyPr wrap="square">
            <a:spAutoFit/>
          </a:bodyPr>
          <a:lstStyle/>
          <a:p>
            <a:pPr algn="just">
              <a:lnSpc>
                <a:spcPct val="115000"/>
              </a:lnSpc>
              <a:spcBef>
                <a:spcPts val="600"/>
              </a:spcBef>
              <a:spcAft>
                <a:spcPts val="0"/>
              </a:spcAft>
            </a:pPr>
            <a:r>
              <a:rPr lang="en-GB">
                <a:latin typeface="Times New Roman" pitchFamily="18" charset="0"/>
                <a:cs typeface="Times New Roman" pitchFamily="18" charset="0"/>
              </a:rPr>
              <a:t>Quân đội, quốc phòng được củng cố</a:t>
            </a:r>
            <a:endParaRPr lang="en-US">
              <a:latin typeface="Times New Roman" pitchFamily="18" charset="0"/>
              <a:ea typeface="Calibri"/>
              <a:cs typeface="Times New Roman" pitchFamily="18" charset="0"/>
            </a:endParaRPr>
          </a:p>
        </p:txBody>
      </p:sp>
      <p:sp>
        <p:nvSpPr>
          <p:cNvPr id="7" name="Rectangle 6"/>
          <p:cNvSpPr/>
          <p:nvPr/>
        </p:nvSpPr>
        <p:spPr>
          <a:xfrm>
            <a:off x="9403307" y="1008122"/>
            <a:ext cx="2800767" cy="410882"/>
          </a:xfrm>
          <a:prstGeom prst="rect">
            <a:avLst/>
          </a:prstGeom>
        </p:spPr>
        <p:txBody>
          <a:bodyPr wrap="none">
            <a:spAutoFit/>
          </a:bodyPr>
          <a:lstStyle/>
          <a:p>
            <a:pPr algn="just">
              <a:lnSpc>
                <a:spcPct val="115000"/>
              </a:lnSpc>
              <a:spcBef>
                <a:spcPts val="600"/>
              </a:spcBef>
              <a:spcAft>
                <a:spcPts val="0"/>
              </a:spcAft>
            </a:pPr>
            <a:r>
              <a:rPr lang="en-GB">
                <a:latin typeface="Times New Roman" pitchFamily="18" charset="0"/>
                <a:cs typeface="Times New Roman" pitchFamily="18" charset="0"/>
              </a:rPr>
              <a:t>Nâng cao tiềm lực đất nước.</a:t>
            </a:r>
            <a:endParaRPr lang="en-US">
              <a:latin typeface="Times New Roman" pitchFamily="18" charset="0"/>
              <a:ea typeface="Calibri"/>
              <a:cs typeface="Times New Roman" pitchFamily="18" charset="0"/>
            </a:endParaRPr>
          </a:p>
        </p:txBody>
      </p:sp>
      <p:sp>
        <p:nvSpPr>
          <p:cNvPr id="8" name="Rectangle 7"/>
          <p:cNvSpPr/>
          <p:nvPr/>
        </p:nvSpPr>
        <p:spPr>
          <a:xfrm>
            <a:off x="1655928" y="1872722"/>
            <a:ext cx="4731224" cy="1520416"/>
          </a:xfrm>
          <a:prstGeom prst="rect">
            <a:avLst/>
          </a:prstGeom>
        </p:spPr>
        <p:txBody>
          <a:bodyPr wrap="square">
            <a:spAutoFit/>
          </a:bodyPr>
          <a:lstStyle/>
          <a:p>
            <a:pPr algn="just">
              <a:lnSpc>
                <a:spcPct val="115000"/>
              </a:lnSpc>
              <a:spcBef>
                <a:spcPts val="600"/>
              </a:spcBef>
              <a:spcAft>
                <a:spcPts val="0"/>
              </a:spcAft>
            </a:pPr>
            <a:r>
              <a:rPr lang="en-US">
                <a:latin typeface="Times New Roman" pitchFamily="18" charset="0"/>
                <a:cs typeface="Times New Roman" pitchFamily="18" charset="0"/>
              </a:rPr>
              <a:t>- Ban hành tiền giấy, thay thế tiền đồng.</a:t>
            </a:r>
          </a:p>
          <a:p>
            <a:pPr algn="just">
              <a:lnSpc>
                <a:spcPct val="115000"/>
              </a:lnSpc>
              <a:spcBef>
                <a:spcPts val="600"/>
              </a:spcBef>
              <a:spcAft>
                <a:spcPts val="0"/>
              </a:spcAft>
            </a:pPr>
            <a:r>
              <a:rPr lang="en-US">
                <a:latin typeface="Times New Roman" pitchFamily="18" charset="0"/>
                <a:cs typeface="Times New Roman" pitchFamily="18" charset="0"/>
              </a:rPr>
              <a:t>- Đặt phép hạn điền nhằm hạn chế sở hữu ruộng tư.</a:t>
            </a:r>
          </a:p>
          <a:p>
            <a:pPr algn="just">
              <a:lnSpc>
                <a:spcPct val="115000"/>
              </a:lnSpc>
              <a:spcBef>
                <a:spcPts val="600"/>
              </a:spcBef>
              <a:spcAft>
                <a:spcPts val="0"/>
              </a:spcAft>
            </a:pPr>
            <a:r>
              <a:rPr lang="en-US">
                <a:latin typeface="Times New Roman" pitchFamily="18" charset="0"/>
                <a:cs typeface="Times New Roman" pitchFamily="18" charset="0"/>
              </a:rPr>
              <a:t>- Thống nhất đơn vị đo lường trong cả nước.</a:t>
            </a:r>
            <a:endParaRPr lang="en-US">
              <a:latin typeface="Times New Roman" pitchFamily="18" charset="0"/>
              <a:ea typeface="Calibri"/>
              <a:cs typeface="Times New Roman" pitchFamily="18" charset="0"/>
            </a:endParaRPr>
          </a:p>
        </p:txBody>
      </p:sp>
      <p:sp>
        <p:nvSpPr>
          <p:cNvPr id="9" name="Rectangle 8"/>
          <p:cNvSpPr/>
          <p:nvPr/>
        </p:nvSpPr>
        <p:spPr>
          <a:xfrm>
            <a:off x="6549908" y="2122590"/>
            <a:ext cx="2675979" cy="1047979"/>
          </a:xfrm>
          <a:prstGeom prst="rect">
            <a:avLst/>
          </a:prstGeom>
        </p:spPr>
        <p:txBody>
          <a:bodyPr wrap="square">
            <a:spAutoFit/>
          </a:bodyPr>
          <a:lstStyle/>
          <a:p>
            <a:pPr algn="just">
              <a:lnSpc>
                <a:spcPct val="115000"/>
              </a:lnSpc>
              <a:spcBef>
                <a:spcPts val="600"/>
              </a:spcBef>
              <a:spcAft>
                <a:spcPts val="0"/>
              </a:spcAft>
            </a:pPr>
            <a:r>
              <a:rPr lang="en-GB">
                <a:latin typeface="Times New Roman" pitchFamily="18" charset="0"/>
                <a:cs typeface="Times New Roman" pitchFamily="18" charset="0"/>
              </a:rPr>
              <a:t>Xóa bỏ kinh tế điền trang, nông dân có ruộng đất cày cấy, giảm nhẹ tô thuế.</a:t>
            </a:r>
            <a:endParaRPr lang="en-US">
              <a:latin typeface="Times New Roman" pitchFamily="18" charset="0"/>
              <a:ea typeface="Calibri"/>
              <a:cs typeface="Times New Roman" pitchFamily="18" charset="0"/>
            </a:endParaRPr>
          </a:p>
        </p:txBody>
      </p:sp>
      <p:sp>
        <p:nvSpPr>
          <p:cNvPr id="2" name="Rectangle 1"/>
          <p:cNvSpPr/>
          <p:nvPr/>
        </p:nvSpPr>
        <p:spPr>
          <a:xfrm>
            <a:off x="9403307" y="2252032"/>
            <a:ext cx="2652705" cy="729430"/>
          </a:xfrm>
          <a:prstGeom prst="rect">
            <a:avLst/>
          </a:prstGeom>
        </p:spPr>
        <p:txBody>
          <a:bodyPr wrap="square">
            <a:spAutoFit/>
          </a:bodyPr>
          <a:lstStyle/>
          <a:p>
            <a:pPr algn="just">
              <a:lnSpc>
                <a:spcPct val="115000"/>
              </a:lnSpc>
              <a:spcBef>
                <a:spcPts val="600"/>
              </a:spcBef>
              <a:spcAft>
                <a:spcPts val="0"/>
              </a:spcAft>
            </a:pPr>
            <a:r>
              <a:rPr lang="en-GB">
                <a:latin typeface="Times New Roman" pitchFamily="18" charset="0"/>
                <a:cs typeface="Times New Roman" pitchFamily="18" charset="0"/>
              </a:rPr>
              <a:t>- Bước đầu ổn định tình hình kinh tế, xã hội.</a:t>
            </a:r>
            <a:endParaRPr lang="en-US">
              <a:latin typeface="Times New Roman" pitchFamily="18" charset="0"/>
              <a:ea typeface="Calibri"/>
              <a:cs typeface="Times New Roman" pitchFamily="18" charset="0"/>
            </a:endParaRPr>
          </a:p>
        </p:txBody>
      </p:sp>
      <p:sp>
        <p:nvSpPr>
          <p:cNvPr id="3" name="Rectangle 2"/>
          <p:cNvSpPr/>
          <p:nvPr/>
        </p:nvSpPr>
        <p:spPr>
          <a:xfrm>
            <a:off x="1655928" y="3755821"/>
            <a:ext cx="2441694" cy="410882"/>
          </a:xfrm>
          <a:prstGeom prst="rect">
            <a:avLst/>
          </a:prstGeom>
        </p:spPr>
        <p:txBody>
          <a:bodyPr wrap="none">
            <a:spAutoFit/>
          </a:bodyPr>
          <a:lstStyle/>
          <a:p>
            <a:pPr algn="just">
              <a:lnSpc>
                <a:spcPct val="115000"/>
              </a:lnSpc>
              <a:spcBef>
                <a:spcPts val="600"/>
              </a:spcBef>
              <a:spcAft>
                <a:spcPts val="0"/>
              </a:spcAft>
            </a:pPr>
            <a:r>
              <a:rPr lang="en-US">
                <a:latin typeface="Times New Roman" pitchFamily="18" charset="0"/>
                <a:cs typeface="Times New Roman" pitchFamily="18" charset="0"/>
              </a:rPr>
              <a:t>- Ban hành phép hạn nô.</a:t>
            </a:r>
            <a:endParaRPr lang="en-US">
              <a:latin typeface="Times New Roman" pitchFamily="18" charset="0"/>
              <a:ea typeface="Calibri"/>
              <a:cs typeface="Times New Roman" pitchFamily="18" charset="0"/>
            </a:endParaRPr>
          </a:p>
        </p:txBody>
      </p:sp>
      <p:sp>
        <p:nvSpPr>
          <p:cNvPr id="10" name="Rectangle 9"/>
          <p:cNvSpPr/>
          <p:nvPr/>
        </p:nvSpPr>
        <p:spPr>
          <a:xfrm>
            <a:off x="6549908" y="3755821"/>
            <a:ext cx="2961067" cy="410882"/>
          </a:xfrm>
          <a:prstGeom prst="rect">
            <a:avLst/>
          </a:prstGeom>
        </p:spPr>
        <p:txBody>
          <a:bodyPr wrap="none">
            <a:spAutoFit/>
          </a:bodyPr>
          <a:lstStyle/>
          <a:p>
            <a:pPr algn="just">
              <a:lnSpc>
                <a:spcPct val="115000"/>
              </a:lnSpc>
              <a:spcBef>
                <a:spcPts val="600"/>
              </a:spcBef>
              <a:spcAft>
                <a:spcPts val="0"/>
              </a:spcAft>
            </a:pPr>
            <a:r>
              <a:rPr lang="en-GB">
                <a:latin typeface="Times New Roman" pitchFamily="18" charset="0"/>
                <a:cs typeface="Times New Roman" pitchFamily="18" charset="0"/>
              </a:rPr>
              <a:t>Giải phóng một bộ phận nô tì.</a:t>
            </a:r>
            <a:endParaRPr lang="en-US">
              <a:latin typeface="Times New Roman" pitchFamily="18" charset="0"/>
              <a:ea typeface="Calibri"/>
              <a:cs typeface="Times New Roman" pitchFamily="18" charset="0"/>
            </a:endParaRPr>
          </a:p>
        </p:txBody>
      </p:sp>
      <p:sp>
        <p:nvSpPr>
          <p:cNvPr id="11" name="Rectangle 10"/>
          <p:cNvSpPr/>
          <p:nvPr/>
        </p:nvSpPr>
        <p:spPr>
          <a:xfrm>
            <a:off x="9510975" y="3642713"/>
            <a:ext cx="2545037" cy="1047979"/>
          </a:xfrm>
          <a:prstGeom prst="rect">
            <a:avLst/>
          </a:prstGeom>
        </p:spPr>
        <p:txBody>
          <a:bodyPr wrap="square">
            <a:spAutoFit/>
          </a:bodyPr>
          <a:lstStyle/>
          <a:p>
            <a:pPr algn="just">
              <a:lnSpc>
                <a:spcPct val="115000"/>
              </a:lnSpc>
              <a:spcBef>
                <a:spcPts val="600"/>
              </a:spcBef>
              <a:spcAft>
                <a:spcPts val="0"/>
              </a:spcAft>
            </a:pPr>
            <a:r>
              <a:rPr lang="en-GB">
                <a:latin typeface="Times New Roman" pitchFamily="18" charset="0"/>
                <a:cs typeface="Times New Roman" pitchFamily="18" charset="0"/>
              </a:rPr>
              <a:t>Xoa dịu mâu thuẫn giai cấp, hạn chế quyền lực của quí tộc nhà Trần.</a:t>
            </a:r>
            <a:endParaRPr lang="en-US">
              <a:latin typeface="Times New Roman" pitchFamily="18" charset="0"/>
              <a:ea typeface="Calibri"/>
              <a:cs typeface="Times New Roman" pitchFamily="18" charset="0"/>
            </a:endParaRPr>
          </a:p>
        </p:txBody>
      </p:sp>
      <p:sp>
        <p:nvSpPr>
          <p:cNvPr id="12" name="Rectangle 11"/>
          <p:cNvSpPr/>
          <p:nvPr/>
        </p:nvSpPr>
        <p:spPr>
          <a:xfrm>
            <a:off x="1655928" y="4947969"/>
            <a:ext cx="4731224" cy="1520416"/>
          </a:xfrm>
          <a:prstGeom prst="rect">
            <a:avLst/>
          </a:prstGeom>
        </p:spPr>
        <p:txBody>
          <a:bodyPr wrap="square">
            <a:spAutoFit/>
          </a:bodyPr>
          <a:lstStyle/>
          <a:p>
            <a:pPr algn="just">
              <a:lnSpc>
                <a:spcPct val="115000"/>
              </a:lnSpc>
              <a:spcBef>
                <a:spcPts val="600"/>
              </a:spcBef>
              <a:spcAft>
                <a:spcPts val="0"/>
              </a:spcAft>
            </a:pPr>
            <a:r>
              <a:rPr lang="en-US">
                <a:latin typeface="Times New Roman" pitchFamily="18" charset="0"/>
                <a:cs typeface="Times New Roman" pitchFamily="18" charset="0"/>
              </a:rPr>
              <a:t>- Hạn chế Phật giáo.</a:t>
            </a:r>
          </a:p>
          <a:p>
            <a:pPr algn="just">
              <a:lnSpc>
                <a:spcPct val="115000"/>
              </a:lnSpc>
              <a:spcBef>
                <a:spcPts val="600"/>
              </a:spcBef>
              <a:spcAft>
                <a:spcPts val="0"/>
              </a:spcAft>
            </a:pPr>
            <a:r>
              <a:rPr lang="en-US">
                <a:latin typeface="Times New Roman" pitchFamily="18" charset="0"/>
                <a:cs typeface="Times New Roman" pitchFamily="18" charset="0"/>
              </a:rPr>
              <a:t>- Sửa đổi chế độ thi cử, quan tâm đến tuyển chọn nhân tài cho đất nước</a:t>
            </a:r>
          </a:p>
          <a:p>
            <a:pPr algn="just">
              <a:lnSpc>
                <a:spcPct val="115000"/>
              </a:lnSpc>
              <a:spcBef>
                <a:spcPts val="600"/>
              </a:spcBef>
              <a:spcAft>
                <a:spcPts val="0"/>
              </a:spcAft>
            </a:pPr>
            <a:r>
              <a:rPr lang="en-US">
                <a:latin typeface="Times New Roman" pitchFamily="18" charset="0"/>
                <a:cs typeface="Times New Roman" pitchFamily="18" charset="0"/>
              </a:rPr>
              <a:t>-  Chữ Nôm được đề cao.</a:t>
            </a:r>
            <a:endParaRPr lang="en-US">
              <a:latin typeface="Times New Roman" pitchFamily="18" charset="0"/>
              <a:ea typeface="Calibri"/>
              <a:cs typeface="Times New Roman" pitchFamily="18" charset="0"/>
            </a:endParaRPr>
          </a:p>
        </p:txBody>
      </p:sp>
      <p:sp>
        <p:nvSpPr>
          <p:cNvPr id="13" name="Rectangle 12"/>
          <p:cNvSpPr/>
          <p:nvPr/>
        </p:nvSpPr>
        <p:spPr>
          <a:xfrm>
            <a:off x="6623314" y="5313630"/>
            <a:ext cx="2779994" cy="729430"/>
          </a:xfrm>
          <a:prstGeom prst="rect">
            <a:avLst/>
          </a:prstGeom>
        </p:spPr>
        <p:txBody>
          <a:bodyPr wrap="square">
            <a:spAutoFit/>
          </a:bodyPr>
          <a:lstStyle/>
          <a:p>
            <a:pPr algn="just">
              <a:lnSpc>
                <a:spcPct val="115000"/>
              </a:lnSpc>
              <a:spcBef>
                <a:spcPts val="600"/>
              </a:spcBef>
              <a:spcAft>
                <a:spcPts val="0"/>
              </a:spcAft>
            </a:pPr>
            <a:r>
              <a:rPr lang="en-GB" smtClean="0">
                <a:latin typeface="Times New Roman" pitchFamily="18" charset="0"/>
                <a:cs typeface="Times New Roman" pitchFamily="18" charset="0"/>
              </a:rPr>
              <a:t>Đề </a:t>
            </a:r>
            <a:r>
              <a:rPr lang="en-GB">
                <a:latin typeface="Times New Roman" pitchFamily="18" charset="0"/>
                <a:cs typeface="Times New Roman" pitchFamily="18" charset="0"/>
              </a:rPr>
              <a:t>cao văn hóa dân tộc, mở rộng giáo dục.</a:t>
            </a:r>
            <a:endParaRPr lang="en-US">
              <a:latin typeface="Times New Roman" pitchFamily="18" charset="0"/>
              <a:ea typeface="Calibri"/>
              <a:cs typeface="Times New Roman" pitchFamily="18" charset="0"/>
            </a:endParaRPr>
          </a:p>
        </p:txBody>
      </p:sp>
      <p:sp>
        <p:nvSpPr>
          <p:cNvPr id="14" name="Rectangle 13"/>
          <p:cNvSpPr/>
          <p:nvPr/>
        </p:nvSpPr>
        <p:spPr>
          <a:xfrm>
            <a:off x="9403308" y="5047643"/>
            <a:ext cx="2800766" cy="1762021"/>
          </a:xfrm>
          <a:prstGeom prst="rect">
            <a:avLst/>
          </a:prstGeom>
        </p:spPr>
        <p:txBody>
          <a:bodyPr wrap="square">
            <a:spAutoFit/>
          </a:bodyPr>
          <a:lstStyle/>
          <a:p>
            <a:pPr algn="just">
              <a:lnSpc>
                <a:spcPct val="115000"/>
              </a:lnSpc>
              <a:spcBef>
                <a:spcPts val="600"/>
              </a:spcBef>
              <a:spcAft>
                <a:spcPts val="0"/>
              </a:spcAft>
            </a:pPr>
            <a:r>
              <a:rPr lang="en-GB">
                <a:latin typeface="Times New Roman" pitchFamily="18" charset="0"/>
                <a:cs typeface="Times New Roman" pitchFamily="18" charset="0"/>
              </a:rPr>
              <a:t>- Nho giáo từng bước trở thành hệ tư tưởng của giai cấp phong kiến.</a:t>
            </a:r>
            <a:endParaRPr lang="en-US">
              <a:latin typeface="Times New Roman" pitchFamily="18" charset="0"/>
              <a:cs typeface="Times New Roman" pitchFamily="18" charset="0"/>
            </a:endParaRPr>
          </a:p>
          <a:p>
            <a:pPr algn="just">
              <a:lnSpc>
                <a:spcPct val="115000"/>
              </a:lnSpc>
              <a:spcBef>
                <a:spcPts val="600"/>
              </a:spcBef>
              <a:spcAft>
                <a:spcPts val="0"/>
              </a:spcAft>
            </a:pPr>
            <a:r>
              <a:rPr lang="en-GB">
                <a:latin typeface="Times New Roman" pitchFamily="18" charset="0"/>
                <a:cs typeface="Times New Roman" pitchFamily="18" charset="0"/>
              </a:rPr>
              <a:t>- Giáo dục được tổ chức qui củ, chuyên nghiệp.</a:t>
            </a:r>
            <a:endParaRPr lang="en-US">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12170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75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75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75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750"/>
                                        <p:tgtEl>
                                          <p:spTgt spid="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75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750"/>
                                        <p:tgtEl>
                                          <p:spTgt spid="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750"/>
                                        <p:tgtEl>
                                          <p:spTgt spid="1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75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750"/>
                                        <p:tgtEl>
                                          <p:spTgt spid="12"/>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750"/>
                                        <p:tgtEl>
                                          <p:spTgt spid="13"/>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2" grpId="0"/>
      <p:bldP spid="3" grpId="0"/>
      <p:bldP spid="10" grpId="0"/>
      <p:bldP spid="11" grpId="0"/>
      <p:bldP spid="12"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304" y="2414580"/>
            <a:ext cx="12011696"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6600" smtClean="0">
                <a:solidFill>
                  <a:srgbClr val="FF0000"/>
                </a:solidFill>
                <a:latin typeface="Times New Roman" pitchFamily="18" charset="0"/>
                <a:cs typeface="Times New Roman" pitchFamily="18" charset="0"/>
              </a:rPr>
              <a:t>VẬN DỤNG</a:t>
            </a:r>
            <a:endParaRPr lang="en-US" sz="66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112216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2903" y="304800"/>
            <a:ext cx="7289074" cy="834887"/>
          </a:xfrm>
        </p:spPr>
        <p:txBody>
          <a:bodyPr/>
          <a:lstStyle/>
          <a:p>
            <a:pPr algn="ctr"/>
            <a:r>
              <a:rPr lang="en-US" b="1" smtClean="0">
                <a:latin typeface="Times New Roman" panose="02020603050405020304" pitchFamily="18" charset="0"/>
                <a:cs typeface="Times New Roman" panose="02020603050405020304" pitchFamily="18" charset="0"/>
              </a:rPr>
              <a:t>VẬN DỤNG</a:t>
            </a:r>
            <a:endParaRPr lang="en-US" b="1"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831505553"/>
              </p:ext>
            </p:extLst>
          </p:nvPr>
        </p:nvGraphicFramePr>
        <p:xfrm>
          <a:off x="90152" y="1224734"/>
          <a:ext cx="12101848" cy="2213925"/>
        </p:xfrm>
        <a:graphic>
          <a:graphicData uri="http://schemas.openxmlformats.org/drawingml/2006/table">
            <a:tbl>
              <a:tblPr firstRow="1" bandRow="1">
                <a:tableStyleId>{5940675A-B579-460E-94D1-54222C63F5DA}</a:tableStyleId>
              </a:tblPr>
              <a:tblGrid>
                <a:gridCol w="12101848">
                  <a:extLst>
                    <a:ext uri="{9D8B030D-6E8A-4147-A177-3AD203B41FA5}">
                      <a16:colId xmlns="" xmlns:a16="http://schemas.microsoft.com/office/drawing/2014/main" val="20000"/>
                    </a:ext>
                  </a:extLst>
                </a:gridCol>
              </a:tblGrid>
              <a:tr h="2213925">
                <a:tc>
                  <a:txBody>
                    <a:bodyPr/>
                    <a:lstStyle/>
                    <a:p>
                      <a:pPr indent="0">
                        <a:buNone/>
                      </a:pPr>
                      <a:r>
                        <a:rPr lang="en-US" sz="2800" b="0" smtClean="0">
                          <a:latin typeface="Times New Roman" panose="02020603050405020304" pitchFamily="18" charset="0"/>
                          <a:cs typeface="Times New Roman" panose="02020603050405020304" pitchFamily="18" charset="0"/>
                        </a:rPr>
                        <a:t>HS</a:t>
                      </a:r>
                      <a:r>
                        <a:rPr lang="en-US" sz="2800" b="0" baseline="0" smtClean="0">
                          <a:latin typeface="Times New Roman" panose="02020603050405020304" pitchFamily="18" charset="0"/>
                          <a:cs typeface="Times New Roman" panose="02020603050405020304" pitchFamily="18" charset="0"/>
                        </a:rPr>
                        <a:t> </a:t>
                      </a:r>
                      <a:r>
                        <a:rPr lang="en-US" sz="2800" b="0" smtClean="0">
                          <a:latin typeface="Times New Roman" panose="02020603050405020304" pitchFamily="18" charset="0"/>
                          <a:cs typeface="Times New Roman" panose="02020603050405020304" pitchFamily="18" charset="0"/>
                        </a:rPr>
                        <a:t>đọc </a:t>
                      </a:r>
                      <a:r>
                        <a:rPr lang="en-US" sz="2800" b="0" dirty="0">
                          <a:latin typeface="Times New Roman" panose="02020603050405020304" pitchFamily="18" charset="0"/>
                          <a:cs typeface="Times New Roman" panose="02020603050405020304" pitchFamily="18" charset="0"/>
                        </a:rPr>
                        <a:t>SGK, </a:t>
                      </a:r>
                      <a:r>
                        <a:rPr lang="en-US" sz="2800" b="0" dirty="0" err="1">
                          <a:latin typeface="Times New Roman" panose="02020603050405020304" pitchFamily="18" charset="0"/>
                          <a:cs typeface="Times New Roman" panose="02020603050405020304" pitchFamily="18" charset="0"/>
                        </a:rPr>
                        <a:t>tham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khảo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thông</a:t>
                      </a:r>
                      <a:r>
                        <a:rPr lang="en-US" sz="2800" b="0" dirty="0">
                          <a:latin typeface="Times New Roman" panose="02020603050405020304" pitchFamily="18" charset="0"/>
                          <a:cs typeface="Times New Roman" panose="02020603050405020304" pitchFamily="18" charset="0"/>
                        </a:rPr>
                        <a:t> tin </a:t>
                      </a:r>
                      <a:r>
                        <a:rPr lang="en-US" sz="2800" b="0" dirty="0" err="1">
                          <a:latin typeface="Times New Roman" panose="02020603050405020304" pitchFamily="18" charset="0"/>
                          <a:cs typeface="Times New Roman" panose="02020603050405020304" pitchFamily="18" charset="0"/>
                        </a:rPr>
                        <a:t>trên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mạng</a:t>
                      </a:r>
                      <a:r>
                        <a:rPr lang="en-US" sz="2800" b="0" dirty="0">
                          <a:latin typeface="Times New Roman" panose="02020603050405020304" pitchFamily="18" charset="0"/>
                          <a:cs typeface="Times New Roman" panose="02020603050405020304" pitchFamily="18" charset="0"/>
                        </a:rPr>
                        <a:t> internet </a:t>
                      </a:r>
                      <a:r>
                        <a:rPr lang="en-US" sz="2800" b="0" dirty="0" err="1">
                          <a:latin typeface="Times New Roman" panose="02020603050405020304" pitchFamily="18" charset="0"/>
                          <a:cs typeface="Times New Roman" panose="02020603050405020304" pitchFamily="18" charset="0"/>
                        </a:rPr>
                        <a:t>để</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thực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hiện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nhiệm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vụ</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sau</a:t>
                      </a:r>
                      <a:r>
                        <a:rPr lang="en-US" sz="2800" b="0" dirty="0">
                          <a:latin typeface="Times New Roman" panose="02020603050405020304" pitchFamily="18" charset="0"/>
                          <a:cs typeface="Times New Roman" panose="02020603050405020304" pitchFamily="18" charset="0"/>
                        </a:rPr>
                        <a:t>: </a:t>
                      </a:r>
                    </a:p>
                    <a:p>
                      <a:r>
                        <a:rPr lang="en-GB" sz="2800" kern="1200" smtClean="0">
                          <a:solidFill>
                            <a:schemeClr val="tx1"/>
                          </a:solidFill>
                          <a:effectLst/>
                          <a:latin typeface="Times New Roman" pitchFamily="18" charset="0"/>
                          <a:ea typeface="+mn-ea"/>
                          <a:cs typeface="Times New Roman" pitchFamily="18" charset="0"/>
                        </a:rPr>
                        <a:t>Bàn về sức mạnh của nhân dân, chủ tịch Hồ Chí Minh đã từng nói: </a:t>
                      </a:r>
                      <a:r>
                        <a:rPr lang="en-GB" sz="2800" i="1" kern="1200" smtClean="0">
                          <a:solidFill>
                            <a:schemeClr val="tx1"/>
                          </a:solidFill>
                          <a:effectLst/>
                          <a:latin typeface="Times New Roman" pitchFamily="18" charset="0"/>
                          <a:ea typeface="+mn-ea"/>
                          <a:cs typeface="Times New Roman" pitchFamily="18" charset="0"/>
                        </a:rPr>
                        <a:t>“Dễ trăm lần không dân cũng chịu/ Khó vạn lần dân liệu cũng xong”</a:t>
                      </a:r>
                      <a:r>
                        <a:rPr lang="en-GB" sz="2800" kern="1200" smtClean="0">
                          <a:solidFill>
                            <a:schemeClr val="tx1"/>
                          </a:solidFill>
                          <a:effectLst/>
                          <a:latin typeface="Times New Roman" pitchFamily="18" charset="0"/>
                          <a:ea typeface="+mn-ea"/>
                          <a:cs typeface="Times New Roman" pitchFamily="18" charset="0"/>
                        </a:rPr>
                        <a:t>. Từ câu nói của chủ tich Hồ Chí Minh liên hệ với nguyên nhân không thành công trong cải cách của Hồ Quí Li, rút ra bài học cho công cuộc cải cách, đổi mới của Đảng và Nhà nước ta hiện nay. </a:t>
                      </a:r>
                      <a:endParaRPr lang="en-US" sz="2800" kern="1200" smtClean="0">
                        <a:solidFill>
                          <a:schemeClr val="tx1"/>
                        </a:solidFill>
                        <a:effectLst/>
                        <a:latin typeface="Times New Roman" pitchFamily="18" charset="0"/>
                        <a:ea typeface="+mn-ea"/>
                        <a:cs typeface="Times New Roman" pitchFamily="18" charset="0"/>
                      </a:endParaRPr>
                    </a:p>
                  </a:txBody>
                  <a:tcPr marL="68580" marR="68580" marT="0" marB="0">
                    <a:lnL>
                      <a:noFill/>
                    </a:lnL>
                    <a:lnR cap="flat">
                      <a:noFill/>
                    </a:lnR>
                    <a:lnT cap="flat">
                      <a:noFill/>
                    </a:lnT>
                    <a:lnB cap="flat">
                      <a:noFill/>
                    </a:lnB>
                    <a:lnTlToBr>
                      <a:noFill/>
                    </a:lnTlToBr>
                    <a:lnBlToTr>
                      <a:noFill/>
                    </a:lnBlToTr>
                    <a:solidFill>
                      <a:srgbClr val="FDE9D9"/>
                    </a:solidFill>
                  </a:tcPr>
                </a:tc>
                <a:extLst>
                  <a:ext uri="{0D108BD9-81ED-4DB2-BD59-A6C34878D82A}">
                    <a16:rowId xmlns="" xmlns:a16="http://schemas.microsoft.com/office/drawing/2014/main" val="10000"/>
                  </a:ext>
                </a:extLst>
              </a:tr>
            </a:tbl>
          </a:graphicData>
        </a:graphic>
      </p:graphicFrame>
      <p:sp>
        <p:nvSpPr>
          <p:cNvPr id="3" name="Rectangle 2"/>
          <p:cNvSpPr/>
          <p:nvPr/>
        </p:nvSpPr>
        <p:spPr>
          <a:xfrm>
            <a:off x="0" y="4187454"/>
            <a:ext cx="12192000"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GB" sz="2800">
                <a:latin typeface="Times New Roman" pitchFamily="18" charset="0"/>
                <a:cs typeface="Times New Roman" pitchFamily="18" charset="0"/>
              </a:rPr>
              <a:t>- HS làm việc cá nhân hoặc theo cặp đôi, trên lớp hoặc ở nhà.</a:t>
            </a:r>
            <a:endParaRPr lang="en-US" sz="2800">
              <a:latin typeface="Times New Roman" pitchFamily="18" charset="0"/>
              <a:cs typeface="Times New Roman" pitchFamily="18" charset="0"/>
            </a:endParaRPr>
          </a:p>
          <a:p>
            <a:r>
              <a:rPr lang="en-GB" sz="2800" smtClean="0">
                <a:latin typeface="Times New Roman" pitchFamily="18" charset="0"/>
                <a:cs typeface="Times New Roman" pitchFamily="18" charset="0"/>
              </a:rPr>
              <a:t>- GV </a:t>
            </a:r>
            <a:r>
              <a:rPr lang="en-GB" sz="2800">
                <a:latin typeface="Times New Roman" pitchFamily="18" charset="0"/>
                <a:cs typeface="Times New Roman" pitchFamily="18" charset="0"/>
              </a:rPr>
              <a:t>và HS trao đổi, thảo luận qua Mail, Zalo, Messenger</a:t>
            </a:r>
            <a:r>
              <a:rPr lang="en-GB" sz="2800" smtClean="0">
                <a:latin typeface="Times New Roman" pitchFamily="18" charset="0"/>
                <a:cs typeface="Times New Roman" pitchFamily="18" charset="0"/>
              </a:rPr>
              <a:t>….</a:t>
            </a:r>
          </a:p>
          <a:p>
            <a:r>
              <a:rPr lang="en-GB" sz="2800" smtClean="0">
                <a:latin typeface="Times New Roman" pitchFamily="18" charset="0"/>
                <a:cs typeface="Times New Roman" pitchFamily="18" charset="0"/>
              </a:rPr>
              <a:t>- Yêu cầu cần đạt: bài luận hoàn chỉnh của HS.</a:t>
            </a:r>
            <a:endParaRPr lang="en-US" sz="28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40147">
            <a:off x="8870909" y="4752179"/>
            <a:ext cx="4302135" cy="460345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06201" y="4644955"/>
            <a:ext cx="345451" cy="49527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19894" y="6141228"/>
            <a:ext cx="239797" cy="404721"/>
          </a:xfrm>
          <a:prstGeom prst="rect">
            <a:avLst/>
          </a:prstGeom>
        </p:spPr>
      </p:pic>
      <p:pic>
        <p:nvPicPr>
          <p:cNvPr id="5" name="Picture 5"/>
          <p:cNvPicPr>
            <a:picLocks noChangeAspect="1"/>
          </p:cNvPicPr>
          <p:nvPr/>
        </p:nvPicPr>
        <p:blipFill>
          <a:blip r:embed="rId2">
            <a:alphaModFix amt="7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2078855" y="-2556611"/>
            <a:ext cx="4778537" cy="511322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01418" y="279944"/>
            <a:ext cx="240469" cy="405856"/>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59349" b="60397"/>
          <a:stretch>
            <a:fillRect/>
          </a:stretch>
        </p:blipFill>
        <p:spPr>
          <a:xfrm>
            <a:off x="446150" y="973180"/>
            <a:ext cx="391844" cy="501096"/>
          </a:xfrm>
          <a:prstGeom prst="rect">
            <a:avLst/>
          </a:prstGeom>
        </p:spPr>
      </p:pic>
      <p:pic>
        <p:nvPicPr>
          <p:cNvPr id="8" name="Picture 8"/>
          <p:cNvPicPr>
            <a:picLocks noChangeAspect="1"/>
          </p:cNvPicPr>
          <p:nvPr/>
        </p:nvPicPr>
        <p:blipFill>
          <a:blip r:embed="rId11">
            <a:alphaModFix amt="3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392152">
            <a:off x="-1312109" y="4323200"/>
            <a:ext cx="6374969" cy="422341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53796" flipV="1">
            <a:off x="310415" y="5457263"/>
            <a:ext cx="3821879" cy="1180005"/>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679" y="5146679"/>
            <a:ext cx="271471" cy="389207"/>
          </a:xfrm>
          <a:prstGeom prst="rect">
            <a:avLst/>
          </a:prstGeom>
        </p:spPr>
      </p:pic>
      <p:pic>
        <p:nvPicPr>
          <p:cNvPr id="11" name="Picture 11"/>
          <p:cNvPicPr>
            <a:picLocks noChangeAspect="1"/>
          </p:cNvPicPr>
          <p:nvPr/>
        </p:nvPicPr>
        <p:blipFill>
          <a:blip r:embed="rId11">
            <a:alphaModFix amt="30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458865" flipH="1">
            <a:off x="8077816" y="-1135814"/>
            <a:ext cx="5499213" cy="364322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59349" b="60397"/>
          <a:stretch>
            <a:fillRect/>
          </a:stretch>
        </p:blipFill>
        <p:spPr>
          <a:xfrm>
            <a:off x="11600692" y="1059990"/>
            <a:ext cx="501919" cy="641863"/>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8425439" y="279944"/>
            <a:ext cx="3253487" cy="1004514"/>
          </a:xfrm>
          <a:prstGeom prst="rect">
            <a:avLst/>
          </a:prstGeom>
        </p:spPr>
      </p:pic>
      <p:sp>
        <p:nvSpPr>
          <p:cNvPr id="17" name="Rectangle 16"/>
          <p:cNvSpPr/>
          <p:nvPr/>
        </p:nvSpPr>
        <p:spPr>
          <a:xfrm>
            <a:off x="0" y="623563"/>
            <a:ext cx="12192000" cy="1200329"/>
          </a:xfrm>
          <a:prstGeom prst="rect">
            <a:avLst/>
          </a:prstGeom>
        </p:spPr>
        <p:txBody>
          <a:bodyPr wrap="square">
            <a:spAutoFit/>
          </a:bodyPr>
          <a:lstStyle/>
          <a:p>
            <a:pPr algn="ctr"/>
            <a:r>
              <a:rPr lang="en-US" sz="3600" b="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CHỦ ĐỀ </a:t>
            </a:r>
            <a:r>
              <a:rPr lang="en-US" sz="3600" b="1">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5: MỘT SỐ CUỘC CẢI CÁCH LỚN TRONG LỊCH SỬ VIỆT NAM (TRƯỚC NĂM 1858)</a:t>
            </a:r>
            <a:endParaRPr lang="en-US" sz="360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Rectangle 17"/>
          <p:cNvSpPr/>
          <p:nvPr/>
        </p:nvSpPr>
        <p:spPr>
          <a:xfrm>
            <a:off x="0" y="2483173"/>
            <a:ext cx="12201738" cy="646331"/>
          </a:xfrm>
          <a:prstGeom prst="rect">
            <a:avLst/>
          </a:prstGeom>
        </p:spPr>
        <p:txBody>
          <a:bodyPr wrap="none">
            <a:spAutoFit/>
          </a:bodyPr>
          <a:lstStyle/>
          <a:p>
            <a:r>
              <a:rPr lang="en-US" sz="3600" b="1">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BÀI 9: CUỘC CẢI CÁCH CỦA HỒ QUÍ LY VÀ TRIỀU HỒ</a:t>
            </a:r>
            <a:endParaRPr lang="en-US" sz="360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9" name="Picture 2"/>
          <p:cNvPicPr>
            <a:picLocks noChangeAspect="1" noChangeArrowheads="1"/>
          </p:cNvPicPr>
          <p:nvPr/>
        </p:nvPicPr>
        <p:blipFill>
          <a:blip r:embed="rId18">
            <a:extLst>
              <a:ext uri="{28A0092B-C50C-407E-A947-70E740481C1C}">
                <a14:useLocalDpi xmlns:a14="http://schemas.microsoft.com/office/drawing/2010/main" val="0"/>
              </a:ext>
            </a:extLst>
          </a:blip>
          <a:srcRect t="28276"/>
          <a:stretch>
            <a:fillRect/>
          </a:stretch>
        </p:blipFill>
        <p:spPr bwMode="auto">
          <a:xfrm>
            <a:off x="-1" y="3061252"/>
            <a:ext cx="12102611" cy="376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247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p:cNvGrpSpPr>
            <a:grpSpLocks/>
          </p:cNvGrpSpPr>
          <p:nvPr/>
        </p:nvGrpSpPr>
        <p:grpSpPr bwMode="auto">
          <a:xfrm>
            <a:off x="5742517" y="4689476"/>
            <a:ext cx="2275416" cy="1635125"/>
            <a:chOff x="-1" y="-1"/>
            <a:chExt cx="2275565" cy="2179667"/>
          </a:xfrm>
        </p:grpSpPr>
        <p:sp>
          <p:nvSpPr>
            <p:cNvPr id="4703" name="Triangle"/>
            <p:cNvSpPr/>
            <p:nvPr/>
          </p:nvSpPr>
          <p:spPr>
            <a:xfrm>
              <a:off x="808619" y="-1"/>
              <a:ext cx="328104" cy="622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04" name="Triangle"/>
            <p:cNvSpPr/>
            <p:nvPr/>
          </p:nvSpPr>
          <p:spPr>
            <a:xfrm>
              <a:off x="950444" y="6347"/>
              <a:ext cx="184163" cy="620042"/>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05" name="Triangle"/>
            <p:cNvSpPr/>
            <p:nvPr/>
          </p:nvSpPr>
          <p:spPr>
            <a:xfrm>
              <a:off x="1098620" y="2115"/>
              <a:ext cx="205331" cy="620042"/>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06" name="Triangle"/>
            <p:cNvSpPr/>
            <p:nvPr/>
          </p:nvSpPr>
          <p:spPr>
            <a:xfrm>
              <a:off x="1136723" y="4231"/>
              <a:ext cx="228615" cy="5861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07" name="Triangle"/>
            <p:cNvSpPr/>
            <p:nvPr/>
          </p:nvSpPr>
          <p:spPr>
            <a:xfrm>
              <a:off x="1134607" y="2115"/>
              <a:ext cx="302702" cy="588298"/>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08" name="Shape"/>
            <p:cNvSpPr/>
            <p:nvPr/>
          </p:nvSpPr>
          <p:spPr>
            <a:xfrm>
              <a:off x="-1" y="577716"/>
              <a:ext cx="952562" cy="1599833"/>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09" name="Shape"/>
            <p:cNvSpPr/>
            <p:nvPr/>
          </p:nvSpPr>
          <p:spPr>
            <a:xfrm>
              <a:off x="417009" y="575600"/>
              <a:ext cx="681611" cy="1604066"/>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10" name="Shape"/>
            <p:cNvSpPr/>
            <p:nvPr/>
          </p:nvSpPr>
          <p:spPr>
            <a:xfrm>
              <a:off x="997014" y="579833"/>
              <a:ext cx="785335" cy="1599833"/>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11" name="Shape"/>
            <p:cNvSpPr/>
            <p:nvPr/>
          </p:nvSpPr>
          <p:spPr>
            <a:xfrm>
              <a:off x="1301834" y="579833"/>
              <a:ext cx="639275" cy="1599833"/>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12" name="Shape"/>
            <p:cNvSpPr/>
            <p:nvPr/>
          </p:nvSpPr>
          <p:spPr>
            <a:xfrm>
              <a:off x="1358988" y="571368"/>
              <a:ext cx="916576" cy="1606181"/>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grpSp>
      <p:grpSp>
        <p:nvGrpSpPr>
          <p:cNvPr id="12291" name="Group"/>
          <p:cNvGrpSpPr>
            <a:grpSpLocks/>
          </p:cNvGrpSpPr>
          <p:nvPr/>
        </p:nvGrpSpPr>
        <p:grpSpPr bwMode="auto">
          <a:xfrm>
            <a:off x="7092951" y="3376614"/>
            <a:ext cx="3998383" cy="2871787"/>
            <a:chOff x="-1" y="0"/>
            <a:chExt cx="3997549" cy="3829080"/>
          </a:xfrm>
        </p:grpSpPr>
        <p:sp>
          <p:nvSpPr>
            <p:cNvPr id="4714" name="Triangle"/>
            <p:cNvSpPr/>
            <p:nvPr/>
          </p:nvSpPr>
          <p:spPr>
            <a:xfrm>
              <a:off x="1419986" y="0"/>
              <a:ext cx="577730" cy="10922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15" name="Triangle"/>
            <p:cNvSpPr/>
            <p:nvPr/>
          </p:nvSpPr>
          <p:spPr>
            <a:xfrm>
              <a:off x="1669700" y="10583"/>
              <a:ext cx="323783" cy="1090093"/>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16" name="Triangle"/>
            <p:cNvSpPr/>
            <p:nvPr/>
          </p:nvSpPr>
          <p:spPr>
            <a:xfrm>
              <a:off x="1927880" y="4233"/>
              <a:ext cx="363991" cy="109009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17" name="Triangle"/>
            <p:cNvSpPr/>
            <p:nvPr/>
          </p:nvSpPr>
          <p:spPr>
            <a:xfrm>
              <a:off x="1995599" y="8467"/>
              <a:ext cx="402083" cy="102870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18" name="Triangle"/>
            <p:cNvSpPr/>
            <p:nvPr/>
          </p:nvSpPr>
          <p:spPr>
            <a:xfrm>
              <a:off x="1993483" y="2116"/>
              <a:ext cx="531172" cy="1035059"/>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19" name="Shape"/>
            <p:cNvSpPr/>
            <p:nvPr/>
          </p:nvSpPr>
          <p:spPr>
            <a:xfrm>
              <a:off x="-1" y="1016008"/>
              <a:ext cx="1671818" cy="2810956"/>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20" name="Shape"/>
            <p:cNvSpPr/>
            <p:nvPr/>
          </p:nvSpPr>
          <p:spPr>
            <a:xfrm>
              <a:off x="730096" y="1011775"/>
              <a:ext cx="1199900" cy="2817305"/>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21" name="Shape"/>
            <p:cNvSpPr/>
            <p:nvPr/>
          </p:nvSpPr>
          <p:spPr>
            <a:xfrm>
              <a:off x="1752234" y="1018124"/>
              <a:ext cx="1377662" cy="2810956"/>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22" name="Shape"/>
            <p:cNvSpPr/>
            <p:nvPr/>
          </p:nvSpPr>
          <p:spPr>
            <a:xfrm>
              <a:off x="2287638" y="1020242"/>
              <a:ext cx="1121599" cy="2806722"/>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23" name="Shape"/>
            <p:cNvSpPr/>
            <p:nvPr/>
          </p:nvSpPr>
          <p:spPr>
            <a:xfrm>
              <a:off x="2387101" y="1005424"/>
              <a:ext cx="1610447" cy="2821540"/>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24" name="Triangle"/>
            <p:cNvSpPr/>
            <p:nvPr/>
          </p:nvSpPr>
          <p:spPr>
            <a:xfrm>
              <a:off x="1752234" y="6349"/>
              <a:ext cx="245482" cy="109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E3E2E5"/>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25" name="Shape"/>
            <p:cNvSpPr/>
            <p:nvPr/>
          </p:nvSpPr>
          <p:spPr>
            <a:xfrm>
              <a:off x="1083506" y="1041408"/>
              <a:ext cx="842258" cy="2787672"/>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1A66B7"/>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grpSp>
      <p:grpSp>
        <p:nvGrpSpPr>
          <p:cNvPr id="12293" name="Group"/>
          <p:cNvGrpSpPr>
            <a:grpSpLocks/>
          </p:cNvGrpSpPr>
          <p:nvPr/>
        </p:nvGrpSpPr>
        <p:grpSpPr bwMode="auto">
          <a:xfrm>
            <a:off x="10937875" y="2652208"/>
            <a:ext cx="713316" cy="971550"/>
            <a:chOff x="-2" y="-2"/>
            <a:chExt cx="713553" cy="1294669"/>
          </a:xfrm>
        </p:grpSpPr>
        <p:grpSp>
          <p:nvGrpSpPr>
            <p:cNvPr id="12309" name="Group"/>
            <p:cNvGrpSpPr>
              <a:grpSpLocks/>
            </p:cNvGrpSpPr>
            <p:nvPr/>
          </p:nvGrpSpPr>
          <p:grpSpPr bwMode="auto">
            <a:xfrm>
              <a:off x="-3" y="-3"/>
              <a:ext cx="713554" cy="1020002"/>
              <a:chOff x="-1" y="-2"/>
              <a:chExt cx="713553" cy="1020001"/>
            </a:xfrm>
          </p:grpSpPr>
          <p:grpSp>
            <p:nvGrpSpPr>
              <p:cNvPr id="12314" name="Group"/>
              <p:cNvGrpSpPr>
                <a:grpSpLocks/>
              </p:cNvGrpSpPr>
              <p:nvPr/>
            </p:nvGrpSpPr>
            <p:grpSpPr bwMode="auto">
              <a:xfrm>
                <a:off x="30592" y="68777"/>
                <a:ext cx="682960" cy="301624"/>
                <a:chOff x="0" y="-1"/>
                <a:chExt cx="682959" cy="301623"/>
              </a:xfrm>
            </p:grpSpPr>
            <p:sp>
              <p:nvSpPr>
                <p:cNvPr id="4738" name="Shape"/>
                <p:cNvSpPr/>
                <p:nvPr/>
              </p:nvSpPr>
              <p:spPr>
                <a:xfrm>
                  <a:off x="-948" y="1033"/>
                  <a:ext cx="408650" cy="230585"/>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39" name="Triangle"/>
                <p:cNvSpPr/>
                <p:nvPr/>
              </p:nvSpPr>
              <p:spPr>
                <a:xfrm>
                  <a:off x="274309" y="47573"/>
                  <a:ext cx="133393" cy="4019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40" name="Shape"/>
                <p:cNvSpPr/>
                <p:nvPr/>
              </p:nvSpPr>
              <p:spPr>
                <a:xfrm>
                  <a:off x="276425" y="75074"/>
                  <a:ext cx="406534" cy="2263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gradFill flip="none" rotWithShape="1">
                  <a:gsLst>
                    <a:gs pos="1499">
                      <a:srgbClr val="FF110D"/>
                    </a:gs>
                    <a:gs pos="100000">
                      <a:srgbClr val="FF5B08"/>
                    </a:gs>
                    <a:gs pos="100000">
                      <a:srgbClr val="FFA503"/>
                    </a:gs>
                  </a:gsLst>
                  <a:lin ang="2089253" scaled="0"/>
                </a:gra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grpSp>
          <p:grpSp>
            <p:nvGrpSpPr>
              <p:cNvPr id="12315" name="Group"/>
              <p:cNvGrpSpPr>
                <a:grpSpLocks/>
              </p:cNvGrpSpPr>
              <p:nvPr/>
            </p:nvGrpSpPr>
            <p:grpSpPr bwMode="auto">
              <a:xfrm>
                <a:off x="-2" y="-3"/>
                <a:ext cx="62925" cy="1020003"/>
                <a:chOff x="0" y="0"/>
                <a:chExt cx="62923" cy="1020001"/>
              </a:xfrm>
            </p:grpSpPr>
            <p:sp>
              <p:nvSpPr>
                <p:cNvPr id="4742" name="Circle"/>
                <p:cNvSpPr/>
                <p:nvPr/>
              </p:nvSpPr>
              <p:spPr>
                <a:xfrm>
                  <a:off x="3" y="3"/>
                  <a:ext cx="63519" cy="63464"/>
                </a:xfrm>
                <a:prstGeom prst="ellipse">
                  <a:avLst/>
                </a:prstGeom>
                <a:solidFill>
                  <a:srgbClr val="EA4869"/>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43" name="Rectangle"/>
                <p:cNvSpPr/>
                <p:nvPr/>
              </p:nvSpPr>
              <p:spPr>
                <a:xfrm>
                  <a:off x="23292" y="52890"/>
                  <a:ext cx="16938" cy="966767"/>
                </a:xfrm>
                <a:prstGeom prst="rect">
                  <a:avLst/>
                </a:prstGeom>
                <a:solidFill>
                  <a:srgbClr val="EA4869"/>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grpSp>
        </p:grpSp>
        <p:grpSp>
          <p:nvGrpSpPr>
            <p:cNvPr id="12310" name="Group"/>
            <p:cNvGrpSpPr>
              <a:grpSpLocks/>
            </p:cNvGrpSpPr>
            <p:nvPr/>
          </p:nvGrpSpPr>
          <p:grpSpPr bwMode="auto">
            <a:xfrm>
              <a:off x="621" y="402647"/>
              <a:ext cx="565600" cy="892020"/>
              <a:chOff x="-2" y="0"/>
              <a:chExt cx="565599" cy="892019"/>
            </a:xfrm>
          </p:grpSpPr>
          <p:sp>
            <p:nvSpPr>
              <p:cNvPr id="4746" name="Oval"/>
              <p:cNvSpPr/>
              <p:nvPr/>
            </p:nvSpPr>
            <p:spPr>
              <a:xfrm>
                <a:off x="238637" y="-709"/>
                <a:ext cx="213855" cy="200970"/>
              </a:xfrm>
              <a:prstGeom prst="ellipse">
                <a:avLst/>
              </a:prstGeom>
              <a:solidFill>
                <a:srgbClr val="656465"/>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47" name="Shape"/>
              <p:cNvSpPr/>
              <p:nvPr/>
            </p:nvSpPr>
            <p:spPr>
              <a:xfrm>
                <a:off x="-625" y="217185"/>
                <a:ext cx="565336" cy="674834"/>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48" name="Shape"/>
              <p:cNvSpPr/>
              <p:nvPr/>
            </p:nvSpPr>
            <p:spPr>
              <a:xfrm>
                <a:off x="293688" y="244685"/>
                <a:ext cx="103752" cy="198854"/>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gradFill flip="none" rotWithShape="1">
                <a:gsLst>
                  <a:gs pos="0">
                    <a:srgbClr val="FFEA03"/>
                  </a:gs>
                  <a:gs pos="70683">
                    <a:srgbClr val="FFBA02"/>
                  </a:gs>
                  <a:gs pos="97580">
                    <a:srgbClr val="FF8A00"/>
                  </a:gs>
                </a:gsLst>
                <a:lin ang="0" scaled="0"/>
              </a:gradFill>
              <a:ln w="12700" cap="flat">
                <a:noFill/>
                <a:miter lim="400000"/>
              </a:ln>
              <a:effectLst/>
            </p:spPr>
            <p:txBody>
              <a:bodyPr lIns="34289" tIns="34289" rIns="34289" b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grpSp>
      </p:grpSp>
      <p:sp>
        <p:nvSpPr>
          <p:cNvPr id="4751" name="Shape"/>
          <p:cNvSpPr/>
          <p:nvPr/>
        </p:nvSpPr>
        <p:spPr>
          <a:xfrm>
            <a:off x="-25400" y="5410201"/>
            <a:ext cx="12242800" cy="1509713"/>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34289" r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grpSp>
        <p:nvGrpSpPr>
          <p:cNvPr id="3" name="Group 2"/>
          <p:cNvGrpSpPr>
            <a:grpSpLocks/>
          </p:cNvGrpSpPr>
          <p:nvPr/>
        </p:nvGrpSpPr>
        <p:grpSpPr bwMode="auto">
          <a:xfrm>
            <a:off x="3479801" y="2346326"/>
            <a:ext cx="3348567" cy="2270125"/>
            <a:chOff x="5263450" y="2468150"/>
            <a:chExt cx="2829329" cy="3026545"/>
          </a:xfrm>
        </p:grpSpPr>
        <p:sp>
          <p:nvSpPr>
            <p:cNvPr id="4769" name="Circle"/>
            <p:cNvSpPr/>
            <p:nvPr/>
          </p:nvSpPr>
          <p:spPr>
            <a:xfrm>
              <a:off x="5698044" y="2468150"/>
              <a:ext cx="2394735" cy="3026545"/>
            </a:xfrm>
            <a:prstGeom prst="ellipse">
              <a:avLst/>
            </a:prstGeom>
            <a:gradFill>
              <a:gsLst>
                <a:gs pos="849">
                  <a:srgbClr val="FF00A2"/>
                </a:gs>
                <a:gs pos="62946">
                  <a:srgbClr val="FF0071"/>
                </a:gs>
                <a:gs pos="97627">
                  <a:srgbClr val="FF0040"/>
                </a:gs>
              </a:gsLst>
            </a:gradFill>
            <a:ln w="12700">
              <a:miter lim="400000"/>
            </a:ln>
          </p:spPr>
          <p:txBody>
            <a:bodyPr lIns="34289" r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70" name="TextBox 34"/>
            <p:cNvSpPr txBox="1"/>
            <p:nvPr/>
          </p:nvSpPr>
          <p:spPr>
            <a:xfrm>
              <a:off x="5263450" y="2834299"/>
              <a:ext cx="933571" cy="2093183"/>
            </a:xfrm>
            <a:prstGeom prst="rect">
              <a:avLst/>
            </a:prstGeom>
            <a:ln w="12700">
              <a:miter lim="400000"/>
            </a:ln>
            <a:effectLst>
              <a:outerShdw blurRad="25400" dist="36591" rotWithShape="0">
                <a:srgbClr val="000000">
                  <a:alpha val="31239"/>
                </a:srgbClr>
              </a:outerShdw>
            </a:effectLst>
            <a:extLst>
              <a:ext uri="{C572A759-6A51-4108-AA02-DFA0A04FC94B}"/>
            </a:extLst>
          </p:spPr>
          <p:txBody>
            <a:bodyPr lIns="34289" tIns="34289" rIns="34289" bIns="34289">
              <a:spAutoFit/>
            </a:bodyPr>
            <a:lstStyle>
              <a:lvl1pPr>
                <a:defRPr sz="13000">
                  <a:solidFill>
                    <a:srgbClr val="FF22A0"/>
                  </a:solidFill>
                  <a:latin typeface="Impact"/>
                  <a:ea typeface="Impact"/>
                  <a:cs typeface="Impact"/>
                  <a:sym typeface="Impact"/>
                </a:defRPr>
              </a:lvl1pPr>
            </a:lstStyle>
            <a:p>
              <a:pPr algn="ctr" defTabSz="685800" eaLnBrk="1" fontAlgn="auto" hangingPunct="1">
                <a:spcBef>
                  <a:spcPts val="0"/>
                </a:spcBef>
                <a:spcAft>
                  <a:spcPts val="0"/>
                </a:spcAft>
                <a:defRPr/>
              </a:pPr>
              <a:r>
                <a:rPr sz="9750"/>
                <a:t>2</a:t>
              </a:r>
            </a:p>
          </p:txBody>
        </p:sp>
        <p:sp>
          <p:nvSpPr>
            <p:cNvPr id="12308" name="Rectangle 51"/>
            <p:cNvSpPr txBox="1">
              <a:spLocks noChangeArrowheads="1"/>
            </p:cNvSpPr>
            <p:nvPr/>
          </p:nvSpPr>
          <p:spPr bwMode="auto">
            <a:xfrm>
              <a:off x="6094661" y="3098857"/>
              <a:ext cx="1706408" cy="133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6106" tIns="16106" rIns="16106" bIns="16106">
              <a:spAutoFit/>
            </a:bodyPr>
            <a:lstStyle>
              <a:lvl1pPr defTabSz="160338">
                <a:defRPr sz="3200">
                  <a:solidFill>
                    <a:schemeClr val="tx1"/>
                  </a:solidFill>
                  <a:latin typeface="Times New Roman" pitchFamily="18" charset="0"/>
                </a:defRPr>
              </a:lvl1pPr>
              <a:lvl2pPr defTabSz="160338">
                <a:defRPr sz="2800">
                  <a:solidFill>
                    <a:schemeClr val="tx1"/>
                  </a:solidFill>
                  <a:latin typeface="Times New Roman" pitchFamily="18" charset="0"/>
                </a:defRPr>
              </a:lvl2pPr>
              <a:lvl3pPr defTabSz="160338">
                <a:defRPr sz="2400">
                  <a:solidFill>
                    <a:schemeClr val="tx1"/>
                  </a:solidFill>
                  <a:latin typeface="Times New Roman" pitchFamily="18" charset="0"/>
                </a:defRPr>
              </a:lvl3pPr>
              <a:lvl4pPr defTabSz="160338">
                <a:defRPr sz="2000">
                  <a:solidFill>
                    <a:schemeClr val="tx1"/>
                  </a:solidFill>
                  <a:latin typeface="Times New Roman" pitchFamily="18" charset="0"/>
                </a:defRPr>
              </a:lvl4pPr>
              <a:lvl5pPr defTabSz="160338">
                <a:defRPr sz="2000">
                  <a:solidFill>
                    <a:schemeClr val="tx1"/>
                  </a:solidFill>
                  <a:latin typeface="Times New Roman" pitchFamily="18" charset="0"/>
                </a:defRPr>
              </a:lvl5pPr>
              <a:lvl6pPr defTabSz="160338" eaLnBrk="0" hangingPunct="0">
                <a:defRPr sz="2000">
                  <a:solidFill>
                    <a:schemeClr val="tx1"/>
                  </a:solidFill>
                  <a:latin typeface="Times New Roman" pitchFamily="18" charset="0"/>
                </a:defRPr>
              </a:lvl6pPr>
              <a:lvl7pPr defTabSz="160338" eaLnBrk="0" hangingPunct="0">
                <a:defRPr sz="2000">
                  <a:solidFill>
                    <a:schemeClr val="tx1"/>
                  </a:solidFill>
                  <a:latin typeface="Times New Roman" pitchFamily="18" charset="0"/>
                </a:defRPr>
              </a:lvl7pPr>
              <a:lvl8pPr defTabSz="160338" eaLnBrk="0" hangingPunct="0">
                <a:defRPr sz="2000">
                  <a:solidFill>
                    <a:schemeClr val="tx1"/>
                  </a:solidFill>
                  <a:latin typeface="Times New Roman" pitchFamily="18" charset="0"/>
                </a:defRPr>
              </a:lvl8pPr>
              <a:lvl9pPr defTabSz="160338" eaLnBrk="0" hangingPunct="0">
                <a:defRPr sz="2000">
                  <a:solidFill>
                    <a:schemeClr val="tx1"/>
                  </a:solidFill>
                  <a:latin typeface="Times New Roman" pitchFamily="18" charset="0"/>
                </a:defRPr>
              </a:lvl9pPr>
            </a:lstStyle>
            <a:p>
              <a:pPr algn="ctr" eaLnBrk="1" hangingPunct="1"/>
              <a:r>
                <a:rPr lang="en-US" altLang="en-US" sz="2100" smtClean="0">
                  <a:solidFill>
                    <a:srgbClr val="FFFFFF"/>
                  </a:solidFill>
                  <a:cs typeface="Times New Roman" pitchFamily="18" charset="0"/>
                </a:rPr>
                <a:t>NỘI DUNG CUỘC CẢI CÁCH</a:t>
              </a:r>
              <a:endParaRPr lang="en-US" altLang="en-US" sz="2100">
                <a:solidFill>
                  <a:srgbClr val="FFFFFF"/>
                </a:solidFill>
                <a:cs typeface="Times New Roman" pitchFamily="18" charset="0"/>
              </a:endParaRPr>
            </a:p>
          </p:txBody>
        </p:sp>
      </p:grpSp>
      <p:grpSp>
        <p:nvGrpSpPr>
          <p:cNvPr id="2" name="Group 1"/>
          <p:cNvGrpSpPr>
            <a:grpSpLocks/>
          </p:cNvGrpSpPr>
          <p:nvPr/>
        </p:nvGrpSpPr>
        <p:grpSpPr bwMode="auto">
          <a:xfrm>
            <a:off x="495301" y="3786188"/>
            <a:ext cx="2724151" cy="1573212"/>
            <a:chOff x="1274957" y="3475325"/>
            <a:chExt cx="2723952" cy="2098036"/>
          </a:xfrm>
        </p:grpSpPr>
        <p:sp>
          <p:nvSpPr>
            <p:cNvPr id="4764" name="Circle"/>
            <p:cNvSpPr/>
            <p:nvPr/>
          </p:nvSpPr>
          <p:spPr>
            <a:xfrm>
              <a:off x="1689793" y="3674332"/>
              <a:ext cx="2309116" cy="1899029"/>
            </a:xfrm>
            <a:prstGeom prst="ellipse">
              <a:avLst/>
            </a:prstGeom>
            <a:gradFill>
              <a:gsLst>
                <a:gs pos="0">
                  <a:srgbClr val="FFC203"/>
                </a:gs>
                <a:gs pos="36657">
                  <a:srgbClr val="FF7D25"/>
                </a:gs>
                <a:gs pos="77153">
                  <a:srgbClr val="FF3847"/>
                </a:gs>
              </a:gsLst>
            </a:gradFill>
            <a:ln w="12700">
              <a:miter lim="400000"/>
            </a:ln>
          </p:spPr>
          <p:txBody>
            <a:bodyPr lIns="34289" r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65" name="TextBox 34"/>
            <p:cNvSpPr txBox="1"/>
            <p:nvPr/>
          </p:nvSpPr>
          <p:spPr>
            <a:xfrm>
              <a:off x="1274957" y="3475325"/>
              <a:ext cx="933383" cy="2093802"/>
            </a:xfrm>
            <a:prstGeom prst="rect">
              <a:avLst/>
            </a:prstGeom>
            <a:ln w="12700">
              <a:miter lim="400000"/>
            </a:ln>
            <a:effectLst>
              <a:outerShdw blurRad="25400" dist="36591" rotWithShape="0">
                <a:srgbClr val="000000">
                  <a:alpha val="31239"/>
                </a:srgbClr>
              </a:outerShdw>
            </a:effectLst>
            <a:extLst>
              <a:ext uri="{C572A759-6A51-4108-AA02-DFA0A04FC94B}"/>
            </a:extLst>
          </p:spPr>
          <p:txBody>
            <a:bodyPr lIns="34289" tIns="34289" rIns="34289" bIns="34289">
              <a:spAutoFit/>
            </a:bodyPr>
            <a:lstStyle>
              <a:lvl1pPr>
                <a:defRPr sz="13000">
                  <a:solidFill>
                    <a:srgbClr val="FF8A00"/>
                  </a:solidFill>
                  <a:latin typeface="Impact"/>
                  <a:ea typeface="Impact"/>
                  <a:cs typeface="Impact"/>
                  <a:sym typeface="Impact"/>
                </a:defRPr>
              </a:lvl1pPr>
            </a:lstStyle>
            <a:p>
              <a:pPr algn="ctr" defTabSz="685800" eaLnBrk="1" fontAlgn="auto" hangingPunct="1">
                <a:spcBef>
                  <a:spcPts val="0"/>
                </a:spcBef>
                <a:spcAft>
                  <a:spcPts val="0"/>
                </a:spcAft>
                <a:defRPr/>
              </a:pPr>
              <a:r>
                <a:rPr sz="9750"/>
                <a:t>1</a:t>
              </a:r>
            </a:p>
          </p:txBody>
        </p:sp>
        <p:sp>
          <p:nvSpPr>
            <p:cNvPr id="12304" name="Rectangle 51"/>
            <p:cNvSpPr txBox="1">
              <a:spLocks noChangeArrowheads="1"/>
            </p:cNvSpPr>
            <p:nvPr/>
          </p:nvSpPr>
          <p:spPr bwMode="auto">
            <a:xfrm>
              <a:off x="2134577" y="4048112"/>
              <a:ext cx="1831219" cy="90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6106" tIns="16106" rIns="16106" bIns="16106">
              <a:spAutoFit/>
            </a:bodyPr>
            <a:lstStyle>
              <a:lvl1pPr defTabSz="160338">
                <a:defRPr sz="3200">
                  <a:solidFill>
                    <a:schemeClr val="tx1"/>
                  </a:solidFill>
                  <a:latin typeface="Times New Roman" pitchFamily="18" charset="0"/>
                </a:defRPr>
              </a:lvl1pPr>
              <a:lvl2pPr defTabSz="160338">
                <a:defRPr sz="2800">
                  <a:solidFill>
                    <a:schemeClr val="tx1"/>
                  </a:solidFill>
                  <a:latin typeface="Times New Roman" pitchFamily="18" charset="0"/>
                </a:defRPr>
              </a:lvl2pPr>
              <a:lvl3pPr defTabSz="160338">
                <a:defRPr sz="2400">
                  <a:solidFill>
                    <a:schemeClr val="tx1"/>
                  </a:solidFill>
                  <a:latin typeface="Times New Roman" pitchFamily="18" charset="0"/>
                </a:defRPr>
              </a:lvl3pPr>
              <a:lvl4pPr defTabSz="160338">
                <a:defRPr sz="2000">
                  <a:solidFill>
                    <a:schemeClr val="tx1"/>
                  </a:solidFill>
                  <a:latin typeface="Times New Roman" pitchFamily="18" charset="0"/>
                </a:defRPr>
              </a:lvl4pPr>
              <a:lvl5pPr defTabSz="160338">
                <a:defRPr sz="2000">
                  <a:solidFill>
                    <a:schemeClr val="tx1"/>
                  </a:solidFill>
                  <a:latin typeface="Times New Roman" pitchFamily="18" charset="0"/>
                </a:defRPr>
              </a:lvl5pPr>
              <a:lvl6pPr defTabSz="160338" eaLnBrk="0" hangingPunct="0">
                <a:defRPr sz="2000">
                  <a:solidFill>
                    <a:schemeClr val="tx1"/>
                  </a:solidFill>
                  <a:latin typeface="Times New Roman" pitchFamily="18" charset="0"/>
                </a:defRPr>
              </a:lvl6pPr>
              <a:lvl7pPr defTabSz="160338" eaLnBrk="0" hangingPunct="0">
                <a:defRPr sz="2000">
                  <a:solidFill>
                    <a:schemeClr val="tx1"/>
                  </a:solidFill>
                  <a:latin typeface="Times New Roman" pitchFamily="18" charset="0"/>
                </a:defRPr>
              </a:lvl7pPr>
              <a:lvl8pPr defTabSz="160338" eaLnBrk="0" hangingPunct="0">
                <a:defRPr sz="2000">
                  <a:solidFill>
                    <a:schemeClr val="tx1"/>
                  </a:solidFill>
                  <a:latin typeface="Times New Roman" pitchFamily="18" charset="0"/>
                </a:defRPr>
              </a:lvl8pPr>
              <a:lvl9pPr defTabSz="160338" eaLnBrk="0" hangingPunct="0">
                <a:defRPr sz="2000">
                  <a:solidFill>
                    <a:schemeClr val="tx1"/>
                  </a:solidFill>
                  <a:latin typeface="Times New Roman" pitchFamily="18" charset="0"/>
                </a:defRPr>
              </a:lvl9pPr>
            </a:lstStyle>
            <a:p>
              <a:pPr algn="ctr" eaLnBrk="1" hangingPunct="1"/>
              <a:r>
                <a:rPr lang="en-US" altLang="en-US" sz="2100">
                  <a:solidFill>
                    <a:srgbClr val="FFFFFF"/>
                  </a:solidFill>
                  <a:cs typeface="Times New Roman" pitchFamily="18" charset="0"/>
                </a:rPr>
                <a:t>Sự thành lập nhà Hồ</a:t>
              </a:r>
            </a:p>
          </p:txBody>
        </p:sp>
        <p:sp>
          <p:nvSpPr>
            <p:cNvPr id="4767" name="TextBox 52"/>
            <p:cNvSpPr txBox="1"/>
            <p:nvPr/>
          </p:nvSpPr>
          <p:spPr>
            <a:xfrm>
              <a:off x="2083465" y="4396259"/>
              <a:ext cx="1070955" cy="306979"/>
            </a:xfrm>
            <a:prstGeom prst="rect">
              <a:avLst/>
            </a:prstGeom>
            <a:ln w="12700">
              <a:miter lim="400000"/>
            </a:ln>
            <a:extLst>
              <a:ext uri="{C572A759-6A51-4108-AA02-DFA0A04FC94B}"/>
            </a:extLst>
          </p:spPr>
          <p:txBody>
            <a:bodyPr lIns="34289" tIns="34289" rIns="34289" bIns="34289">
              <a:spAutoFit/>
            </a:bodyPr>
            <a:lstStyle>
              <a:lvl1pPr>
                <a:defRPr sz="1400">
                  <a:solidFill>
                    <a:srgbClr val="FFFFFF"/>
                  </a:solidFill>
                  <a:latin typeface="Avenir Next Demi Bold"/>
                  <a:ea typeface="Avenir Next Demi Bold"/>
                  <a:cs typeface="Avenir Next Demi Bold"/>
                  <a:sym typeface="Avenir Next Demi Bold"/>
                </a:defRPr>
              </a:lvl1pPr>
            </a:lstStyle>
            <a:p>
              <a:pPr algn="ctr" defTabSz="685800" eaLnBrk="1" fontAlgn="auto" hangingPunct="1">
                <a:spcBef>
                  <a:spcPts val="0"/>
                </a:spcBef>
                <a:spcAft>
                  <a:spcPts val="0"/>
                </a:spcAft>
                <a:defRPr/>
              </a:pPr>
              <a:endParaRPr sz="1050"/>
            </a:p>
          </p:txBody>
        </p:sp>
      </p:grpSp>
      <p:grpSp>
        <p:nvGrpSpPr>
          <p:cNvPr id="4" name="Group 3"/>
          <p:cNvGrpSpPr>
            <a:grpSpLocks/>
          </p:cNvGrpSpPr>
          <p:nvPr/>
        </p:nvGrpSpPr>
        <p:grpSpPr bwMode="auto">
          <a:xfrm>
            <a:off x="6614584" y="1182689"/>
            <a:ext cx="4064000" cy="2092325"/>
            <a:chOff x="6783006" y="1113197"/>
            <a:chExt cx="4063657" cy="2790383"/>
          </a:xfrm>
        </p:grpSpPr>
        <p:sp>
          <p:nvSpPr>
            <p:cNvPr id="4773" name="Circle"/>
            <p:cNvSpPr/>
            <p:nvPr/>
          </p:nvSpPr>
          <p:spPr>
            <a:xfrm>
              <a:off x="7301545" y="1113197"/>
              <a:ext cx="3545118" cy="2790383"/>
            </a:xfrm>
            <a:prstGeom prst="ellipse">
              <a:avLst/>
            </a:prstGeom>
            <a:gradFill>
              <a:gsLst>
                <a:gs pos="0">
                  <a:srgbClr val="0CB100"/>
                </a:gs>
                <a:gs pos="46821">
                  <a:srgbClr val="67CE02"/>
                </a:gs>
                <a:gs pos="99075">
                  <a:srgbClr val="C3EA03"/>
                </a:gs>
              </a:gsLst>
            </a:gradFill>
            <a:ln w="12700">
              <a:miter lim="400000"/>
            </a:ln>
          </p:spPr>
          <p:txBody>
            <a:bodyPr lIns="34289" rIns="34289" anchor="ctr"/>
            <a:lstStyle/>
            <a:p>
              <a:pPr algn="ctr" defTabSz="685800" eaLnBrk="1" fontAlgn="auto" hangingPunct="1">
                <a:spcBef>
                  <a:spcPts val="0"/>
                </a:spcBef>
                <a:spcAft>
                  <a:spcPts val="0"/>
                </a:spcAft>
                <a:defRPr>
                  <a:solidFill>
                    <a:srgbClr val="FFFFFF"/>
                  </a:solidFill>
                </a:defRPr>
              </a:pPr>
              <a:endParaRPr sz="1350">
                <a:solidFill>
                  <a:srgbClr val="FFFFFF"/>
                </a:solidFill>
                <a:latin typeface="Helvetica"/>
                <a:cs typeface="Helvetica"/>
              </a:endParaRPr>
            </a:p>
          </p:txBody>
        </p:sp>
        <p:sp>
          <p:nvSpPr>
            <p:cNvPr id="4774" name="TextBox 34"/>
            <p:cNvSpPr txBox="1"/>
            <p:nvPr/>
          </p:nvSpPr>
          <p:spPr>
            <a:xfrm>
              <a:off x="6783006" y="1303739"/>
              <a:ext cx="933371" cy="2093845"/>
            </a:xfrm>
            <a:prstGeom prst="rect">
              <a:avLst/>
            </a:prstGeom>
            <a:ln w="12700">
              <a:miter lim="400000"/>
            </a:ln>
            <a:effectLst>
              <a:outerShdw blurRad="25400" dist="36591" rotWithShape="0">
                <a:srgbClr val="000000">
                  <a:alpha val="31239"/>
                </a:srgbClr>
              </a:outerShdw>
            </a:effectLst>
            <a:extLst>
              <a:ext uri="{C572A759-6A51-4108-AA02-DFA0A04FC94B}"/>
            </a:extLst>
          </p:spPr>
          <p:txBody>
            <a:bodyPr lIns="34289" tIns="34289" rIns="34289" bIns="34289">
              <a:spAutoFit/>
            </a:bodyPr>
            <a:lstStyle>
              <a:lvl1pPr>
                <a:defRPr sz="13000">
                  <a:solidFill>
                    <a:srgbClr val="0CB100"/>
                  </a:solidFill>
                  <a:latin typeface="Impact"/>
                  <a:ea typeface="Impact"/>
                  <a:cs typeface="Impact"/>
                  <a:sym typeface="Impact"/>
                </a:defRPr>
              </a:lvl1pPr>
            </a:lstStyle>
            <a:p>
              <a:pPr algn="ctr" defTabSz="685800" eaLnBrk="1" fontAlgn="auto" hangingPunct="1">
                <a:spcBef>
                  <a:spcPts val="0"/>
                </a:spcBef>
                <a:spcAft>
                  <a:spcPts val="0"/>
                </a:spcAft>
                <a:defRPr/>
              </a:pPr>
              <a:r>
                <a:rPr sz="9750"/>
                <a:t>3</a:t>
              </a:r>
            </a:p>
          </p:txBody>
        </p:sp>
        <p:sp>
          <p:nvSpPr>
            <p:cNvPr id="12301" name="Rectangle 51"/>
            <p:cNvSpPr txBox="1">
              <a:spLocks noChangeArrowheads="1"/>
            </p:cNvSpPr>
            <p:nvPr/>
          </p:nvSpPr>
          <p:spPr bwMode="auto">
            <a:xfrm>
              <a:off x="7919023" y="1671534"/>
              <a:ext cx="2736978" cy="90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6106" tIns="16106" rIns="16106" bIns="16106">
              <a:spAutoFit/>
            </a:bodyPr>
            <a:lstStyle>
              <a:lvl1pPr defTabSz="685800">
                <a:defRPr sz="3200">
                  <a:solidFill>
                    <a:schemeClr val="tx1"/>
                  </a:solidFill>
                  <a:latin typeface="Times New Roman" pitchFamily="18" charset="0"/>
                </a:defRPr>
              </a:lvl1pPr>
              <a:lvl2pPr defTabSz="685800">
                <a:defRPr sz="2800">
                  <a:solidFill>
                    <a:schemeClr val="tx1"/>
                  </a:solidFill>
                  <a:latin typeface="Times New Roman" pitchFamily="18" charset="0"/>
                </a:defRPr>
              </a:lvl2pPr>
              <a:lvl3pPr defTabSz="685800">
                <a:defRPr sz="2400">
                  <a:solidFill>
                    <a:schemeClr val="tx1"/>
                  </a:solidFill>
                  <a:latin typeface="Times New Roman" pitchFamily="18" charset="0"/>
                </a:defRPr>
              </a:lvl3pPr>
              <a:lvl4pPr defTabSz="685800">
                <a:defRPr sz="2000">
                  <a:solidFill>
                    <a:schemeClr val="tx1"/>
                  </a:solidFill>
                  <a:latin typeface="Times New Roman" pitchFamily="18" charset="0"/>
                </a:defRPr>
              </a:lvl4pPr>
              <a:lvl5pPr defTabSz="685800">
                <a:defRPr sz="2000">
                  <a:solidFill>
                    <a:schemeClr val="tx1"/>
                  </a:solidFill>
                  <a:latin typeface="Times New Roman" pitchFamily="18" charset="0"/>
                </a:defRPr>
              </a:lvl5pPr>
              <a:lvl6pPr defTabSz="685800" eaLnBrk="0" hangingPunct="0">
                <a:defRPr sz="2000">
                  <a:solidFill>
                    <a:schemeClr val="tx1"/>
                  </a:solidFill>
                  <a:latin typeface="Times New Roman" pitchFamily="18" charset="0"/>
                </a:defRPr>
              </a:lvl6pPr>
              <a:lvl7pPr defTabSz="685800" eaLnBrk="0" hangingPunct="0">
                <a:defRPr sz="2000">
                  <a:solidFill>
                    <a:schemeClr val="tx1"/>
                  </a:solidFill>
                  <a:latin typeface="Times New Roman" pitchFamily="18" charset="0"/>
                </a:defRPr>
              </a:lvl7pPr>
              <a:lvl8pPr defTabSz="685800" eaLnBrk="0" hangingPunct="0">
                <a:defRPr sz="2000">
                  <a:solidFill>
                    <a:schemeClr val="tx1"/>
                  </a:solidFill>
                  <a:latin typeface="Times New Roman" pitchFamily="18" charset="0"/>
                </a:defRPr>
              </a:lvl8pPr>
              <a:lvl9pPr defTabSz="685800" eaLnBrk="0" hangingPunct="0">
                <a:defRPr sz="2000">
                  <a:solidFill>
                    <a:schemeClr val="tx1"/>
                  </a:solidFill>
                  <a:latin typeface="Times New Roman" pitchFamily="18" charset="0"/>
                </a:defRPr>
              </a:lvl9pPr>
            </a:lstStyle>
            <a:p>
              <a:pPr algn="ctr" eaLnBrk="1" hangingPunct="1"/>
              <a:r>
                <a:rPr lang="en-US" altLang="en-US" sz="2100" smtClean="0">
                  <a:solidFill>
                    <a:srgbClr val="FFFFFF"/>
                  </a:solidFill>
                  <a:cs typeface="Times New Roman" pitchFamily="18" charset="0"/>
                </a:rPr>
                <a:t>KẾT QUẢ VÀ Ý NGHĨA</a:t>
              </a:r>
              <a:endParaRPr lang="en-US" altLang="en-US" sz="2100">
                <a:solidFill>
                  <a:srgbClr val="FFFFFF"/>
                </a:solidFill>
                <a:cs typeface="Times New Roman" pitchFamily="18" charset="0"/>
              </a:endParaRPr>
            </a:p>
          </p:txBody>
        </p:sp>
      </p:grpSp>
    </p:spTree>
    <p:extLst>
      <p:ext uri="{BB962C8B-B14F-4D97-AF65-F5344CB8AC3E}">
        <p14:creationId xmlns:p14="http://schemas.microsoft.com/office/powerpoint/2010/main" val="17619339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304" y="2414580"/>
            <a:ext cx="12011696"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6600" smtClean="0">
                <a:solidFill>
                  <a:srgbClr val="FF0000"/>
                </a:solidFill>
                <a:latin typeface="Times New Roman" pitchFamily="18" charset="0"/>
                <a:cs typeface="Times New Roman" pitchFamily="18" charset="0"/>
              </a:rPr>
              <a:t>TIẾT 1</a:t>
            </a:r>
            <a:endParaRPr lang="en-US" sz="66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20884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l="8951" t="16701" r="2" b="11551"/>
          <a:stretch>
            <a:fillRect/>
          </a:stretch>
        </p:blipFill>
        <p:spPr bwMode="auto">
          <a:xfrm>
            <a:off x="206062" y="1588535"/>
            <a:ext cx="2376487"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l="27020" r="13129"/>
          <a:stretch>
            <a:fillRect/>
          </a:stretch>
        </p:blipFill>
        <p:spPr bwMode="auto">
          <a:xfrm>
            <a:off x="4054337" y="1676833"/>
            <a:ext cx="10953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r="27786"/>
          <a:stretch>
            <a:fillRect/>
          </a:stretch>
        </p:blipFill>
        <p:spPr bwMode="auto">
          <a:xfrm>
            <a:off x="6839930" y="1735570"/>
            <a:ext cx="221615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t="11568"/>
          <a:stretch>
            <a:fillRect/>
          </a:stretch>
        </p:blipFill>
        <p:spPr bwMode="auto">
          <a:xfrm>
            <a:off x="10396716" y="1748449"/>
            <a:ext cx="1449387"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2981907" cy="523220"/>
          </a:xfrm>
          <a:prstGeom prst="rect">
            <a:avLst/>
          </a:prstGeom>
        </p:spPr>
        <p:txBody>
          <a:bodyPr wrap="none">
            <a:spAutoFit/>
          </a:bodyPr>
          <a:lstStyle/>
          <a:p>
            <a:r>
              <a:rPr lang="en-US" sz="2800" b="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1. Bối cảnh lịch sử</a:t>
            </a:r>
            <a:endParaRPr lang="en-US" sz="280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Rectangle 8"/>
          <p:cNvSpPr/>
          <p:nvPr/>
        </p:nvSpPr>
        <p:spPr>
          <a:xfrm>
            <a:off x="238594" y="430919"/>
            <a:ext cx="10360719" cy="523220"/>
          </a:xfrm>
          <a:prstGeom prst="rect">
            <a:avLst/>
          </a:prstGeom>
        </p:spPr>
        <p:txBody>
          <a:bodyPr wrap="square">
            <a:spAutoFit/>
          </a:bodyPr>
          <a:lstStyle/>
          <a:p>
            <a:pPr algn="ctr"/>
            <a:r>
              <a:rPr lang="en-US" sz="2800" b="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TRÒ CHƠI NGƯỢC DÒNG LỊCH SỬ</a:t>
            </a:r>
            <a:endParaRPr lang="en-US" sz="280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Box 9"/>
          <p:cNvSpPr txBox="1"/>
          <p:nvPr/>
        </p:nvSpPr>
        <p:spPr>
          <a:xfrm>
            <a:off x="0" y="915502"/>
            <a:ext cx="12192000" cy="830997"/>
          </a:xfrm>
          <a:prstGeom prst="rect">
            <a:avLst/>
          </a:prstGeom>
          <a:noFill/>
        </p:spPr>
        <p:txBody>
          <a:bodyPr wrap="square" rtlCol="0">
            <a:spAutoFit/>
          </a:bodyPr>
          <a:lstStyle/>
          <a:p>
            <a:r>
              <a:rPr lang="en-US" sz="2400" smtClean="0">
                <a:latin typeface="Times New Roman" pitchFamily="18" charset="0"/>
                <a:cs typeface="Times New Roman" pitchFamily="18" charset="0"/>
              </a:rPr>
              <a:t>HS  lựa chọn hóa thân thành một trong các nhân vật dưới đây, trả lời các câu hỏi gợi ý của giáo viên phía dưới:</a:t>
            </a:r>
            <a:endParaRPr lang="en-US" sz="2400">
              <a:latin typeface="Times New Roman" pitchFamily="18" charset="0"/>
              <a:cs typeface="Times New Roman" pitchFamily="18" charset="0"/>
            </a:endParaRPr>
          </a:p>
        </p:txBody>
      </p:sp>
      <p:sp>
        <p:nvSpPr>
          <p:cNvPr id="11" name="Round Diagonal Corner Rectangle 10"/>
          <p:cNvSpPr/>
          <p:nvPr/>
        </p:nvSpPr>
        <p:spPr>
          <a:xfrm>
            <a:off x="0" y="3876541"/>
            <a:ext cx="12192000" cy="2871989"/>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smtClean="0">
                <a:solidFill>
                  <a:srgbClr val="0070C0"/>
                </a:solidFill>
                <a:latin typeface="Times New Roman" pitchFamily="18" charset="0"/>
                <a:cs typeface="Times New Roman" pitchFamily="18" charset="0"/>
              </a:rPr>
              <a:t>Tìm hiểu hình tình hình Đại Việt cuối thế kỉ XIV.</a:t>
            </a:r>
          </a:p>
          <a:p>
            <a:r>
              <a:rPr lang="en-US" sz="2800" b="1" smtClean="0">
                <a:solidFill>
                  <a:srgbClr val="0070C0"/>
                </a:solidFill>
                <a:latin typeface="Times New Roman" pitchFamily="18" charset="0"/>
                <a:cs typeface="Times New Roman" pitchFamily="18" charset="0"/>
              </a:rPr>
              <a:t>GV </a:t>
            </a:r>
            <a:r>
              <a:rPr lang="en-US" sz="2800" b="1">
                <a:solidFill>
                  <a:srgbClr val="0070C0"/>
                </a:solidFill>
                <a:latin typeface="Times New Roman" pitchFamily="18" charset="0"/>
                <a:cs typeface="Times New Roman" pitchFamily="18" charset="0"/>
              </a:rPr>
              <a:t>có thể sử dụng gói câu hỏi sau:</a:t>
            </a:r>
          </a:p>
          <a:p>
            <a:r>
              <a:rPr lang="en-US" sz="2800" b="1" i="1">
                <a:solidFill>
                  <a:srgbClr val="0070C0"/>
                </a:solidFill>
                <a:latin typeface="Times New Roman" pitchFamily="18" charset="0"/>
                <a:cs typeface="Times New Roman" pitchFamily="18" charset="0"/>
              </a:rPr>
              <a:t>1. Ông/bà…sống ở đâu? Làm nghề gì?</a:t>
            </a:r>
            <a:endParaRPr lang="en-US" sz="2800" b="1">
              <a:solidFill>
                <a:srgbClr val="0070C0"/>
              </a:solidFill>
              <a:latin typeface="Times New Roman" pitchFamily="18" charset="0"/>
              <a:cs typeface="Times New Roman" pitchFamily="18" charset="0"/>
            </a:endParaRPr>
          </a:p>
          <a:p>
            <a:r>
              <a:rPr lang="en-US" sz="2800" b="1" i="1">
                <a:solidFill>
                  <a:srgbClr val="0070C0"/>
                </a:solidFill>
                <a:latin typeface="Times New Roman" pitchFamily="18" charset="0"/>
                <a:cs typeface="Times New Roman" pitchFamily="18" charset="0"/>
              </a:rPr>
              <a:t>2. Vị vua đang cai trị đất nước là ai? </a:t>
            </a:r>
            <a:endParaRPr lang="en-US" sz="2800" b="1">
              <a:solidFill>
                <a:srgbClr val="0070C0"/>
              </a:solidFill>
              <a:latin typeface="Times New Roman" pitchFamily="18" charset="0"/>
              <a:cs typeface="Times New Roman" pitchFamily="18" charset="0"/>
            </a:endParaRPr>
          </a:p>
          <a:p>
            <a:r>
              <a:rPr lang="en-US" sz="2800" b="1" i="1">
                <a:solidFill>
                  <a:srgbClr val="0070C0"/>
                </a:solidFill>
                <a:latin typeface="Times New Roman" pitchFamily="18" charset="0"/>
                <a:cs typeface="Times New Roman" pitchFamily="18" charset="0"/>
              </a:rPr>
              <a:t>3. Theo ông/bà vị vua đó cai trị đất nước như thế nào? Cảm nghĩ về vị vua đó?</a:t>
            </a:r>
            <a:endParaRPr lang="en-US" sz="2800" b="1">
              <a:solidFill>
                <a:srgbClr val="0070C0"/>
              </a:solidFill>
              <a:latin typeface="Times New Roman" pitchFamily="18" charset="0"/>
              <a:cs typeface="Times New Roman" pitchFamily="18" charset="0"/>
            </a:endParaRPr>
          </a:p>
          <a:p>
            <a:r>
              <a:rPr lang="en-US" sz="2800" b="1" i="1">
                <a:solidFill>
                  <a:srgbClr val="0070C0"/>
                </a:solidFill>
                <a:latin typeface="Times New Roman" pitchFamily="18" charset="0"/>
                <a:cs typeface="Times New Roman" pitchFamily="18" charset="0"/>
              </a:rPr>
              <a:t>4. Cuộc sống của ông/bà như thế nào?</a:t>
            </a:r>
            <a:endParaRPr lang="en-US" sz="2800" b="1">
              <a:solidFill>
                <a:srgbClr val="0070C0"/>
              </a:solidFill>
              <a:latin typeface="Times New Roman" pitchFamily="18" charset="0"/>
              <a:cs typeface="Times New Roman" pitchFamily="18" charset="0"/>
            </a:endParaRPr>
          </a:p>
          <a:p>
            <a:r>
              <a:rPr lang="en-US" sz="2800" b="1" i="1">
                <a:solidFill>
                  <a:srgbClr val="0070C0"/>
                </a:solidFill>
                <a:latin typeface="Times New Roman" pitchFamily="18" charset="0"/>
                <a:cs typeface="Times New Roman" pitchFamily="18" charset="0"/>
              </a:rPr>
              <a:t>5. Ông/bà mong muốn vua/triều đình thay đổi như thế nào?</a:t>
            </a:r>
            <a:endParaRPr lang="en-US" sz="2800" b="1">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50404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par>
                          <p:cTn id="20" fill="hold">
                            <p:stCondLst>
                              <p:cond delay="1000"/>
                            </p:stCondLst>
                            <p:childTnLst>
                              <p:par>
                                <p:cTn id="21" presetID="25"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6"/>
                                        </p:tgtEl>
                                      </p:cBhvr>
                                    </p:animEffect>
                                  </p:childTnLst>
                                </p:cTn>
                              </p:par>
                            </p:childTnLst>
                          </p:cTn>
                        </p:par>
                        <p:par>
                          <p:cTn id="31" fill="hold">
                            <p:stCondLst>
                              <p:cond delay="2000"/>
                            </p:stCondLst>
                            <p:childTnLst>
                              <p:par>
                                <p:cTn id="32" presetID="16" presetClass="entr" presetSubtype="37"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5"/>
          <p:cNvGrpSpPr>
            <a:grpSpLocks/>
          </p:cNvGrpSpPr>
          <p:nvPr/>
        </p:nvGrpSpPr>
        <p:grpSpPr bwMode="auto">
          <a:xfrm>
            <a:off x="5988676" y="382137"/>
            <a:ext cx="6203324" cy="3524700"/>
            <a:chOff x="1440" y="1920"/>
            <a:chExt cx="2736" cy="2400"/>
          </a:xfrm>
        </p:grpSpPr>
        <p:pic>
          <p:nvPicPr>
            <p:cNvPr id="5" name="Picture 83" descr="nguyentrai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 y="1920"/>
              <a:ext cx="2736" cy="2138"/>
            </a:xfrm>
            <a:prstGeom prst="rect">
              <a:avLst/>
            </a:prstGeom>
            <a:ln>
              <a:noFill/>
            </a:ln>
            <a:effectLst>
              <a:softEdge rad="112500"/>
            </a:effectLst>
          </p:spPr>
        </p:pic>
        <p:sp>
          <p:nvSpPr>
            <p:cNvPr id="6" name="Rectangle 84"/>
            <p:cNvSpPr>
              <a:spLocks noChangeArrowheads="1"/>
            </p:cNvSpPr>
            <p:nvPr/>
          </p:nvSpPr>
          <p:spPr bwMode="auto">
            <a:xfrm>
              <a:off x="1483" y="4032"/>
              <a:ext cx="2646" cy="288"/>
            </a:xfrm>
            <a:prstGeom prst="rect">
              <a:avLst/>
            </a:prstGeom>
            <a:solidFill>
              <a:schemeClr val="bg1"/>
            </a:solidFill>
            <a:ln w="9525">
              <a:solidFill>
                <a:schemeClr val="tx1"/>
              </a:solidFill>
              <a:miter lim="800000"/>
              <a:headEnd/>
              <a:tailEnd/>
            </a:ln>
          </p:spPr>
          <p:txBody>
            <a:bodyPr wrap="none" anchor="ctr"/>
            <a:lstStyle/>
            <a:p>
              <a:pPr algn="ctr"/>
              <a:r>
                <a:rPr lang="en-US"/>
                <a:t>Nhân dân bị cướp đoạt ruộng đất</a:t>
              </a:r>
            </a:p>
          </p:txBody>
        </p:sp>
      </p:grpSp>
      <p:grpSp>
        <p:nvGrpSpPr>
          <p:cNvPr id="7" name="Group 74"/>
          <p:cNvGrpSpPr>
            <a:grpSpLocks/>
          </p:cNvGrpSpPr>
          <p:nvPr/>
        </p:nvGrpSpPr>
        <p:grpSpPr bwMode="auto">
          <a:xfrm>
            <a:off x="-1" y="3364478"/>
            <a:ext cx="5795494" cy="3383799"/>
            <a:chOff x="4176" y="3252"/>
            <a:chExt cx="1584" cy="1072"/>
          </a:xfrm>
        </p:grpSpPr>
        <p:pic>
          <p:nvPicPr>
            <p:cNvPr id="8" name="Picture 72" descr="luatHongDucV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 y="3252"/>
              <a:ext cx="1584" cy="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73"/>
            <p:cNvSpPr>
              <a:spLocks noChangeArrowheads="1"/>
            </p:cNvSpPr>
            <p:nvPr/>
          </p:nvSpPr>
          <p:spPr bwMode="auto">
            <a:xfrm>
              <a:off x="4176" y="4169"/>
              <a:ext cx="1582" cy="155"/>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r>
                <a:rPr lang="en-US"/>
                <a:t>Nhân dân bị bóc lột</a:t>
              </a:r>
            </a:p>
          </p:txBody>
        </p:sp>
      </p:grpSp>
      <p:grpSp>
        <p:nvGrpSpPr>
          <p:cNvPr id="10" name="Group 9"/>
          <p:cNvGrpSpPr>
            <a:grpSpLocks/>
          </p:cNvGrpSpPr>
          <p:nvPr/>
        </p:nvGrpSpPr>
        <p:grpSpPr bwMode="auto">
          <a:xfrm>
            <a:off x="196060" y="382136"/>
            <a:ext cx="5599433" cy="2823061"/>
            <a:chOff x="-12562" y="-1"/>
            <a:chExt cx="9156562" cy="5480804"/>
          </a:xfrm>
        </p:grpSpPr>
        <p:pic>
          <p:nvPicPr>
            <p:cNvPr id="11" name="Picture 2">
              <a:extLst>
                <a:ext uri="{FF2B5EF4-FFF2-40B4-BE49-F238E27FC236}">
                  <a16:creationId xmlns="" xmlns:a16="http://schemas.microsoft.com/office/drawing/2014/main" id="{995C5F38-FA87-8B46-8AC1-A14CDCFFA246}"/>
                </a:ext>
              </a:extLst>
            </p:cNvPr>
            <p:cNvPicPr>
              <a:picLocks noChangeAspect="1" noChangeArrowheads="1"/>
            </p:cNvPicPr>
            <p:nvPr/>
          </p:nvPicPr>
          <p:blipFill>
            <a:blip r:embed="rId4"/>
            <a:srcRect/>
            <a:stretch>
              <a:fillRect/>
            </a:stretch>
          </p:blipFill>
          <p:spPr>
            <a:xfrm>
              <a:off x="-1" y="-1"/>
              <a:ext cx="9144001" cy="5143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 xmlns:a16="http://schemas.microsoft.com/office/drawing/2014/main" id="{A11E0B52-ED24-5249-BF18-312E4072858B}"/>
                </a:ext>
              </a:extLst>
            </p:cNvPr>
            <p:cNvSpPr txBox="1">
              <a:spLocks noChangeArrowheads="1"/>
            </p:cNvSpPr>
            <p:nvPr/>
          </p:nvSpPr>
          <p:spPr bwMode="auto">
            <a:xfrm>
              <a:off x="-12562" y="4829580"/>
              <a:ext cx="9144001" cy="651223"/>
            </a:xfrm>
            <a:prstGeom prst="rect">
              <a:avLst/>
            </a:prstGeom>
            <a:ln/>
            <a:extLst/>
          </p:spPr>
          <p:style>
            <a:lnRef idx="2">
              <a:schemeClr val="accent4"/>
            </a:lnRef>
            <a:fillRef idx="1">
              <a:schemeClr val="lt1"/>
            </a:fillRef>
            <a:effectRef idx="0">
              <a:schemeClr val="accent4"/>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8" eaLnBrk="1" hangingPunct="1">
                <a:buClr>
                  <a:srgbClr val="000000"/>
                </a:buClr>
                <a:defRPr/>
              </a:pPr>
              <a:r>
                <a:rPr lang="en-US" altLang="x-none" b="1" kern="0" err="1">
                  <a:solidFill>
                    <a:schemeClr val="tx2"/>
                  </a:solidFill>
                  <a:latin typeface="Times New Roman" panose="02020603050405020304" pitchFamily="18" charset="0"/>
                  <a:cs typeface="Times New Roman" panose="02020603050405020304" pitchFamily="18" charset="0"/>
                  <a:sym typeface="Arial"/>
                </a:rPr>
                <a:t>Nhân</a:t>
              </a:r>
              <a:r>
                <a:rPr lang="en-US" altLang="x-none" b="1" kern="0">
                  <a:solidFill>
                    <a:schemeClr val="tx2"/>
                  </a:solidFill>
                  <a:latin typeface="Times New Roman" panose="02020603050405020304" pitchFamily="18" charset="0"/>
                  <a:cs typeface="Times New Roman" panose="02020603050405020304" pitchFamily="18" charset="0"/>
                  <a:sym typeface="Arial"/>
                </a:rPr>
                <a:t> </a:t>
              </a:r>
              <a:r>
                <a:rPr lang="en-US" altLang="x-none" b="1" kern="0" err="1">
                  <a:solidFill>
                    <a:schemeClr val="tx2"/>
                  </a:solidFill>
                  <a:latin typeface="Times New Roman" panose="02020603050405020304" pitchFamily="18" charset="0"/>
                  <a:cs typeface="Times New Roman" panose="02020603050405020304" pitchFamily="18" charset="0"/>
                  <a:sym typeface="Arial"/>
                </a:rPr>
                <a:t>dân</a:t>
              </a:r>
              <a:r>
                <a:rPr lang="en-US" altLang="x-none" b="1" kern="0">
                  <a:solidFill>
                    <a:schemeClr val="tx2"/>
                  </a:solidFill>
                  <a:latin typeface="Times New Roman" panose="02020603050405020304" pitchFamily="18" charset="0"/>
                  <a:cs typeface="Times New Roman" panose="02020603050405020304" pitchFamily="18" charset="0"/>
                  <a:sym typeface="Arial"/>
                </a:rPr>
                <a:t> </a:t>
              </a:r>
              <a:r>
                <a:rPr lang="en-US" altLang="x-none" b="1" kern="0" err="1">
                  <a:solidFill>
                    <a:schemeClr val="tx2"/>
                  </a:solidFill>
                  <a:latin typeface="Times New Roman" panose="02020603050405020304" pitchFamily="18" charset="0"/>
                  <a:cs typeface="Times New Roman" panose="02020603050405020304" pitchFamily="18" charset="0"/>
                  <a:sym typeface="Arial"/>
                </a:rPr>
                <a:t>phải</a:t>
              </a:r>
              <a:r>
                <a:rPr lang="en-US" altLang="x-none" b="1" kern="0">
                  <a:solidFill>
                    <a:schemeClr val="tx2"/>
                  </a:solidFill>
                  <a:latin typeface="Times New Roman" panose="02020603050405020304" pitchFamily="18" charset="0"/>
                  <a:cs typeface="Times New Roman" panose="02020603050405020304" pitchFamily="18" charset="0"/>
                  <a:sym typeface="Arial"/>
                </a:rPr>
                <a:t>  </a:t>
              </a:r>
              <a:r>
                <a:rPr lang="en-US" altLang="x-none" b="1" kern="0" err="1">
                  <a:solidFill>
                    <a:schemeClr val="tx2"/>
                  </a:solidFill>
                  <a:latin typeface="Times New Roman" panose="02020603050405020304" pitchFamily="18" charset="0"/>
                  <a:cs typeface="Times New Roman" panose="02020603050405020304" pitchFamily="18" charset="0"/>
                  <a:sym typeface="Arial"/>
                </a:rPr>
                <a:t>phiêu</a:t>
              </a:r>
              <a:r>
                <a:rPr lang="en-US" altLang="x-none" b="1" kern="0">
                  <a:solidFill>
                    <a:schemeClr val="tx2"/>
                  </a:solidFill>
                  <a:latin typeface="Times New Roman" panose="02020603050405020304" pitchFamily="18" charset="0"/>
                  <a:cs typeface="Times New Roman" panose="02020603050405020304" pitchFamily="18" charset="0"/>
                  <a:sym typeface="Arial"/>
                </a:rPr>
                <a:t> </a:t>
              </a:r>
              <a:r>
                <a:rPr lang="en-US" altLang="x-none" b="1" kern="0" err="1">
                  <a:solidFill>
                    <a:schemeClr val="tx2"/>
                  </a:solidFill>
                  <a:latin typeface="Times New Roman" panose="02020603050405020304" pitchFamily="18" charset="0"/>
                  <a:cs typeface="Times New Roman" panose="02020603050405020304" pitchFamily="18" charset="0"/>
                  <a:sym typeface="Arial"/>
                </a:rPr>
                <a:t>dạt</a:t>
              </a:r>
              <a:r>
                <a:rPr lang="en-US" altLang="x-none" b="1" kern="0">
                  <a:solidFill>
                    <a:schemeClr val="tx2"/>
                  </a:solidFill>
                  <a:latin typeface="Times New Roman" panose="02020603050405020304" pitchFamily="18" charset="0"/>
                  <a:cs typeface="Times New Roman" panose="02020603050405020304" pitchFamily="18" charset="0"/>
                  <a:sym typeface="Arial"/>
                </a:rPr>
                <a:t> </a:t>
              </a:r>
              <a:r>
                <a:rPr lang="en-US" altLang="x-none" b="1" kern="0" err="1">
                  <a:solidFill>
                    <a:schemeClr val="tx2"/>
                  </a:solidFill>
                  <a:latin typeface="Times New Roman" panose="02020603050405020304" pitchFamily="18" charset="0"/>
                  <a:cs typeface="Times New Roman" panose="02020603050405020304" pitchFamily="18" charset="0"/>
                  <a:sym typeface="Arial"/>
                </a:rPr>
                <a:t>khắp</a:t>
              </a:r>
              <a:r>
                <a:rPr lang="en-US" altLang="x-none" b="1" kern="0">
                  <a:solidFill>
                    <a:schemeClr val="tx2"/>
                  </a:solidFill>
                  <a:latin typeface="Times New Roman" panose="02020603050405020304" pitchFamily="18" charset="0"/>
                  <a:cs typeface="Times New Roman" panose="02020603050405020304" pitchFamily="18" charset="0"/>
                  <a:sym typeface="Arial"/>
                </a:rPr>
                <a:t> </a:t>
              </a:r>
              <a:r>
                <a:rPr lang="en-US" altLang="x-none" b="1" kern="0" err="1">
                  <a:solidFill>
                    <a:schemeClr val="tx2"/>
                  </a:solidFill>
                  <a:latin typeface="Times New Roman" panose="02020603050405020304" pitchFamily="18" charset="0"/>
                  <a:cs typeface="Times New Roman" panose="02020603050405020304" pitchFamily="18" charset="0"/>
                  <a:sym typeface="Arial"/>
                </a:rPr>
                <a:t>nơi</a:t>
              </a:r>
              <a:endParaRPr lang="en-US" altLang="x-none" b="1" kern="0">
                <a:solidFill>
                  <a:schemeClr val="tx2"/>
                </a:solidFill>
                <a:latin typeface="Times New Roman" panose="02020603050405020304" pitchFamily="18" charset="0"/>
                <a:cs typeface="Times New Roman" panose="02020603050405020304" pitchFamily="18" charset="0"/>
                <a:sym typeface="Arial"/>
              </a:endParaRPr>
            </a:p>
          </p:txBody>
        </p:sp>
      </p:grpSp>
      <p:sp>
        <p:nvSpPr>
          <p:cNvPr id="13" name="Rectangle 12"/>
          <p:cNvSpPr/>
          <p:nvPr/>
        </p:nvSpPr>
        <p:spPr>
          <a:xfrm>
            <a:off x="5988676" y="4302039"/>
            <a:ext cx="6096000" cy="1938992"/>
          </a:xfrm>
          <a:prstGeom prst="rect">
            <a:avLst/>
          </a:prstGeom>
        </p:spPr>
        <p:txBody>
          <a:bodyPr>
            <a:spAutoFit/>
          </a:bodyPr>
          <a:lstStyle/>
          <a:p>
            <a:pPr algn="just"/>
            <a:r>
              <a:rPr lang="en-US" sz="2000" b="1" smtClean="0">
                <a:latin typeface="Times New Roman" pitchFamily="18" charset="0"/>
                <a:cs typeface="Times New Roman" pitchFamily="18" charset="0"/>
              </a:rPr>
              <a:t>a, Kinh tế-xã hội</a:t>
            </a:r>
          </a:p>
          <a:p>
            <a:pPr algn="just"/>
            <a:r>
              <a:rPr lang="en-US" sz="2000"/>
              <a:t>+ Kinh tế:  Nhà nước không quan tâm sản xuất nông nghiệp, sản xuất trì trệ, mất mùa, đói kém liên miên.</a:t>
            </a:r>
          </a:p>
          <a:p>
            <a:pPr algn="just"/>
            <a:r>
              <a:rPr lang="en-US" sz="2000"/>
              <a:t>+ Xã hội: Đời sống nhân dân khổ cực. Mâu thuẫn giữa nhân dân, giai cấp thống trị gay gắt.</a:t>
            </a:r>
          </a:p>
        </p:txBody>
      </p:sp>
      <p:sp>
        <p:nvSpPr>
          <p:cNvPr id="14" name="TextBox 13"/>
          <p:cNvSpPr txBox="1"/>
          <p:nvPr/>
        </p:nvSpPr>
        <p:spPr>
          <a:xfrm>
            <a:off x="0" y="0"/>
            <a:ext cx="12192000" cy="523220"/>
          </a:xfrm>
          <a:prstGeom prst="rect">
            <a:avLst/>
          </a:prstGeom>
          <a:noFill/>
        </p:spPr>
        <p:txBody>
          <a:bodyPr wrap="square" rtlCol="0">
            <a:spAutoFit/>
          </a:bodyPr>
          <a:lstStyle/>
          <a:p>
            <a:pPr algn="just"/>
            <a:r>
              <a:rPr lang="en-US" sz="2800" i="1" smtClean="0">
                <a:latin typeface="Times New Roman" pitchFamily="18" charset="0"/>
                <a:cs typeface="Times New Roman" pitchFamily="18" charset="0"/>
              </a:rPr>
              <a:t>Cuối TK XIV Đại Việt lâm vào khủng hoảng trầm trọng</a:t>
            </a:r>
            <a:endParaRPr lang="en-US" sz="2800" i="1">
              <a:latin typeface="Times New Roman" pitchFamily="18" charset="0"/>
              <a:cs typeface="Times New Roman" pitchFamily="18" charset="0"/>
            </a:endParaRPr>
          </a:p>
        </p:txBody>
      </p:sp>
    </p:spTree>
    <p:extLst>
      <p:ext uri="{BB962C8B-B14F-4D97-AF65-F5344CB8AC3E}">
        <p14:creationId xmlns:p14="http://schemas.microsoft.com/office/powerpoint/2010/main" val="321491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1592</TotalTime>
  <Words>3010</Words>
  <Application>Microsoft Office PowerPoint</Application>
  <PresentationFormat>Custom</PresentationFormat>
  <Paragraphs>466</Paragraphs>
  <Slides>45</Slides>
  <Notes>1</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Slipstream</vt:lpstr>
      <vt:lpstr>KHỞI ĐỘNG</vt:lpstr>
      <vt:lpstr>PowerPoint Presentation</vt:lpstr>
      <vt:lpstr>PowerPoint Presentation</vt:lpstr>
      <vt:lpstr>HÌNH THÀNH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Kim</dc:creator>
  <cp:lastModifiedBy>Admin</cp:lastModifiedBy>
  <cp:revision>217</cp:revision>
  <dcterms:created xsi:type="dcterms:W3CDTF">2022-08-24T01:49:00Z</dcterms:created>
  <dcterms:modified xsi:type="dcterms:W3CDTF">2023-08-21T05:06:11Z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30144CEEDFF64DD3AB66710E7B61E4F8</vt:lpwstr>
  </property>
  <property fmtid="{D5CDD505-2E9C-101B-9397-08002B2CF9AE}" pid="3" name="KSOProductBuildVer">
    <vt:lpwstr>1033-11.2.0.11341</vt:lpwstr>
  </property>
</Properties>
</file>