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4" r:id="rId1"/>
    <p:sldMasterId id="2147483737" r:id="rId2"/>
  </p:sldMasterIdLst>
  <p:notesMasterIdLst>
    <p:notesMasterId r:id="rId83"/>
  </p:notesMasterIdLst>
  <p:sldIdLst>
    <p:sldId id="418" r:id="rId3"/>
    <p:sldId id="317" r:id="rId4"/>
    <p:sldId id="530" r:id="rId5"/>
    <p:sldId id="531" r:id="rId6"/>
    <p:sldId id="532" r:id="rId7"/>
    <p:sldId id="420" r:id="rId8"/>
    <p:sldId id="351" r:id="rId9"/>
    <p:sldId id="425" r:id="rId10"/>
    <p:sldId id="423" r:id="rId11"/>
    <p:sldId id="426" r:id="rId12"/>
    <p:sldId id="427" r:id="rId13"/>
    <p:sldId id="428" r:id="rId14"/>
    <p:sldId id="430" r:id="rId15"/>
    <p:sldId id="478" r:id="rId16"/>
    <p:sldId id="431" r:id="rId17"/>
    <p:sldId id="479" r:id="rId18"/>
    <p:sldId id="437" r:id="rId19"/>
    <p:sldId id="433" r:id="rId20"/>
    <p:sldId id="440" r:id="rId21"/>
    <p:sldId id="445" r:id="rId22"/>
    <p:sldId id="442" r:id="rId23"/>
    <p:sldId id="443" r:id="rId24"/>
    <p:sldId id="439" r:id="rId25"/>
    <p:sldId id="481" r:id="rId26"/>
    <p:sldId id="448" r:id="rId27"/>
    <p:sldId id="482" r:id="rId28"/>
    <p:sldId id="455" r:id="rId29"/>
    <p:sldId id="447" r:id="rId30"/>
    <p:sldId id="453" r:id="rId31"/>
    <p:sldId id="454" r:id="rId32"/>
    <p:sldId id="446" r:id="rId33"/>
    <p:sldId id="484" r:id="rId34"/>
    <p:sldId id="533" r:id="rId35"/>
    <p:sldId id="485" r:id="rId36"/>
    <p:sldId id="486" r:id="rId37"/>
    <p:sldId id="487" r:id="rId38"/>
    <p:sldId id="489" r:id="rId39"/>
    <p:sldId id="490" r:id="rId40"/>
    <p:sldId id="488" r:id="rId41"/>
    <p:sldId id="491" r:id="rId42"/>
    <p:sldId id="493" r:id="rId43"/>
    <p:sldId id="494" r:id="rId44"/>
    <p:sldId id="495" r:id="rId45"/>
    <p:sldId id="496" r:id="rId46"/>
    <p:sldId id="458" r:id="rId47"/>
    <p:sldId id="460" r:id="rId48"/>
    <p:sldId id="497" r:id="rId49"/>
    <p:sldId id="498" r:id="rId50"/>
    <p:sldId id="499" r:id="rId51"/>
    <p:sldId id="500" r:id="rId52"/>
    <p:sldId id="501" r:id="rId53"/>
    <p:sldId id="461" r:id="rId54"/>
    <p:sldId id="462" r:id="rId55"/>
    <p:sldId id="503" r:id="rId56"/>
    <p:sldId id="504" r:id="rId57"/>
    <p:sldId id="514" r:id="rId58"/>
    <p:sldId id="516" r:id="rId59"/>
    <p:sldId id="517" r:id="rId60"/>
    <p:sldId id="505" r:id="rId61"/>
    <p:sldId id="506" r:id="rId62"/>
    <p:sldId id="507" r:id="rId63"/>
    <p:sldId id="509" r:id="rId64"/>
    <p:sldId id="510" r:id="rId65"/>
    <p:sldId id="518" r:id="rId66"/>
    <p:sldId id="511" r:id="rId67"/>
    <p:sldId id="513" r:id="rId68"/>
    <p:sldId id="519" r:id="rId69"/>
    <p:sldId id="520" r:id="rId70"/>
    <p:sldId id="524" r:id="rId71"/>
    <p:sldId id="523" r:id="rId72"/>
    <p:sldId id="521" r:id="rId73"/>
    <p:sldId id="525" r:id="rId74"/>
    <p:sldId id="526" r:id="rId75"/>
    <p:sldId id="527" r:id="rId76"/>
    <p:sldId id="528" r:id="rId77"/>
    <p:sldId id="408" r:id="rId78"/>
    <p:sldId id="407" r:id="rId79"/>
    <p:sldId id="529" r:id="rId80"/>
    <p:sldId id="412" r:id="rId81"/>
    <p:sldId id="34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CF6ED-DE16-4EA6-B484-39269BBA98F0}">
          <p14:sldIdLst/>
        </p14:section>
        <p14:section name="HĐ1. Mở đầu" id="{07AFA2BC-91F7-4C3E-8489-F44F75A2AB71}">
          <p14:sldIdLst>
            <p14:sldId id="418"/>
            <p14:sldId id="317"/>
            <p14:sldId id="530"/>
            <p14:sldId id="531"/>
            <p14:sldId id="532"/>
            <p14:sldId id="420"/>
            <p14:sldId id="351"/>
            <p14:sldId id="425"/>
            <p14:sldId id="423"/>
          </p14:sldIdLst>
        </p14:section>
        <p14:section name="HĐ2. Hình thành kiến thức mới" id="{8C979776-9495-49CB-8823-BB8F13DF0C49}">
          <p14:sldIdLst>
            <p14:sldId id="426"/>
            <p14:sldId id="427"/>
            <p14:sldId id="428"/>
            <p14:sldId id="430"/>
            <p14:sldId id="478"/>
            <p14:sldId id="431"/>
            <p14:sldId id="479"/>
            <p14:sldId id="437"/>
            <p14:sldId id="433"/>
            <p14:sldId id="440"/>
            <p14:sldId id="445"/>
            <p14:sldId id="442"/>
            <p14:sldId id="443"/>
            <p14:sldId id="439"/>
            <p14:sldId id="481"/>
            <p14:sldId id="448"/>
            <p14:sldId id="482"/>
            <p14:sldId id="455"/>
            <p14:sldId id="447"/>
            <p14:sldId id="453"/>
            <p14:sldId id="454"/>
            <p14:sldId id="446"/>
            <p14:sldId id="484"/>
            <p14:sldId id="533"/>
            <p14:sldId id="485"/>
            <p14:sldId id="486"/>
            <p14:sldId id="487"/>
            <p14:sldId id="489"/>
            <p14:sldId id="490"/>
            <p14:sldId id="488"/>
            <p14:sldId id="491"/>
            <p14:sldId id="493"/>
            <p14:sldId id="494"/>
            <p14:sldId id="495"/>
            <p14:sldId id="496"/>
            <p14:sldId id="458"/>
            <p14:sldId id="460"/>
            <p14:sldId id="497"/>
            <p14:sldId id="498"/>
            <p14:sldId id="499"/>
            <p14:sldId id="500"/>
            <p14:sldId id="501"/>
            <p14:sldId id="461"/>
            <p14:sldId id="462"/>
            <p14:sldId id="503"/>
            <p14:sldId id="504"/>
            <p14:sldId id="514"/>
            <p14:sldId id="516"/>
            <p14:sldId id="517"/>
            <p14:sldId id="505"/>
            <p14:sldId id="506"/>
            <p14:sldId id="507"/>
            <p14:sldId id="509"/>
            <p14:sldId id="510"/>
            <p14:sldId id="518"/>
            <p14:sldId id="511"/>
            <p14:sldId id="513"/>
            <p14:sldId id="519"/>
            <p14:sldId id="520"/>
            <p14:sldId id="524"/>
            <p14:sldId id="523"/>
            <p14:sldId id="521"/>
            <p14:sldId id="525"/>
            <p14:sldId id="526"/>
            <p14:sldId id="527"/>
            <p14:sldId id="528"/>
            <p14:sldId id="408"/>
            <p14:sldId id="407"/>
            <p14:sldId id="529"/>
            <p14:sldId id="412"/>
            <p14:sldId id="348"/>
          </p14:sldIdLst>
        </p14:section>
        <p14:section name="HĐ3. Luyện tập" id="{A78ECE81-635C-4DD4-A2DB-51E5EE744C4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6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6323" autoAdjust="0"/>
  </p:normalViewPr>
  <p:slideViewPr>
    <p:cSldViewPr snapToGrid="0">
      <p:cViewPr varScale="1">
        <p:scale>
          <a:sx n="72" d="100"/>
          <a:sy n="72" d="100"/>
        </p:scale>
        <p:origin x="660" y="72"/>
      </p:cViewPr>
      <p:guideLst>
        <p:guide orient="horz" pos="2160"/>
        <p:guide pos="3840"/>
      </p:guideLst>
    </p:cSldViewPr>
  </p:slideViewPr>
  <p:outlineViewPr>
    <p:cViewPr>
      <p:scale>
        <a:sx n="33" d="100"/>
        <a:sy n="33" d="100"/>
      </p:scale>
      <p:origin x="0" y="22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418A7-650C-43EB-B279-98E8F013C400}"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314D5-C3AA-482D-99EA-ABE9EE713967}" type="slidenum">
              <a:rPr lang="en-US" smtClean="0"/>
              <a:t>‹#›</a:t>
            </a:fld>
            <a:endParaRPr lang="en-US"/>
          </a:p>
        </p:txBody>
      </p:sp>
    </p:spTree>
    <p:extLst>
      <p:ext uri="{BB962C8B-B14F-4D97-AF65-F5344CB8AC3E}">
        <p14:creationId xmlns:p14="http://schemas.microsoft.com/office/powerpoint/2010/main" val="65788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6F2EB2-538B-438F-97FE-504308640376}" type="slidenum">
              <a:rPr lang="en-US" smtClean="0"/>
              <a:pPr eaLnBrk="1" hangingPunct="1"/>
              <a:t>63</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endParaRPr lang="en-US" sz="800">
              <a:latin typeface="Arial" pitchFamily="34" charset="0"/>
            </a:endParaRPr>
          </a:p>
          <a:p>
            <a:pPr eaLnBrk="1" hangingPunct="1">
              <a:lnSpc>
                <a:spcPct val="80000"/>
              </a:lnSpc>
            </a:pPr>
            <a:r>
              <a:rPr lang="en-US" sz="800">
                <a:latin typeface="Arial" pitchFamily="34" charset="0"/>
              </a:rPr>
              <a:t>Doan Hung Khoa Lich Su Dai hoc Quy Nhon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8"/>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C8D540-985C-4470-9348-F5A71E0525CD}"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ctrTitle"/>
          </p:nvPr>
        </p:nvSpPr>
        <p:spPr>
          <a:xfrm>
            <a:off x="1090110"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4ED94-2045-4DE6-811E-4786514A72AF}"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20"/>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3" y="731522"/>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47F8F4-02FF-4E02-A722-5E5CABEBEAC2}"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037871-EA0F-44EC-B8DF-5CC30E903B22}"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0CE4F-E554-43BC-87BC-5740BB3E8434}"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F2FAF44-8651-40CF-81B9-68DD224E5C46}" type="datetime1">
              <a:rPr lang="en-US" smtClean="0"/>
              <a:t>2/19/2024</a:t>
            </a:fld>
            <a:endParaRPr lang="en-US"/>
          </a:p>
        </p:txBody>
      </p:sp>
      <p:sp>
        <p:nvSpPr>
          <p:cNvPr id="6" name="Footer Placeholder 5"/>
          <p:cNvSpPr>
            <a:spLocks noGrp="1"/>
          </p:cNvSpPr>
          <p:nvPr>
            <p:ph type="ftr" sz="quarter" idx="11"/>
          </p:nvPr>
        </p:nvSpPr>
        <p:spPr/>
        <p:txBody>
          <a:bodyPr/>
          <a:lstStyle/>
          <a:p>
            <a:r>
              <a:rPr lang="en-US"/>
              <a:t>GV TRẦN THỦY</a:t>
            </a:r>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F63757-FD90-420C-8F1F-85BCD9DC17DF}" type="datetime1">
              <a:rPr lang="en-US" smtClean="0"/>
              <a:t>2/19/2024</a:t>
            </a:fld>
            <a:endParaRPr lang="en-US"/>
          </a:p>
        </p:txBody>
      </p:sp>
      <p:sp>
        <p:nvSpPr>
          <p:cNvPr id="8" name="Footer Placeholder 7"/>
          <p:cNvSpPr>
            <a:spLocks noGrp="1"/>
          </p:cNvSpPr>
          <p:nvPr>
            <p:ph type="ftr" sz="quarter" idx="11"/>
          </p:nvPr>
        </p:nvSpPr>
        <p:spPr/>
        <p:txBody>
          <a:bodyPr/>
          <a:lstStyle/>
          <a:p>
            <a:r>
              <a:rPr lang="en-US"/>
              <a:t>GV TRẦN THỦY</a:t>
            </a:r>
          </a:p>
        </p:txBody>
      </p:sp>
      <p:sp>
        <p:nvSpPr>
          <p:cNvPr id="9" name="Slide Number Placeholder 8"/>
          <p:cNvSpPr>
            <a:spLocks noGrp="1"/>
          </p:cNvSpPr>
          <p:nvPr>
            <p:ph type="sldNum" sz="quarter" idx="12"/>
          </p:nvPr>
        </p:nvSpPr>
        <p:spPr/>
        <p:txBody>
          <a:bodyPr/>
          <a:lstStyle/>
          <a:p>
            <a:fld id="{2A27843F-B8DE-4BD9-AF11-9E26AFDB6F4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5" name="Slide Number Placeholder 4"/>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Slide Number Placeholder 3"/>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2388DA-F4E9-472E-8A0A-802D2A1C7067}" type="datetime1">
              <a:rPr lang="en-US" smtClean="0"/>
              <a:t>2/19/2024</a:t>
            </a:fld>
            <a:endParaRPr lang="en-US"/>
          </a:p>
        </p:txBody>
      </p:sp>
      <p:sp>
        <p:nvSpPr>
          <p:cNvPr id="6" name="Footer Placeholder 5"/>
          <p:cNvSpPr>
            <a:spLocks noGrp="1"/>
          </p:cNvSpPr>
          <p:nvPr>
            <p:ph type="ftr" sz="quarter" idx="11"/>
          </p:nvPr>
        </p:nvSpPr>
        <p:spPr/>
        <p:txBody>
          <a:bodyPr/>
          <a:lstStyle/>
          <a:p>
            <a:r>
              <a:rPr lang="en-US"/>
              <a:t>GV TRẦN THỦY</a:t>
            </a:r>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858F772-0781-4FD2-8BFE-62415950F85E}"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548F67-5C02-4C36-9385-467039FAE927}" type="datetime1">
              <a:rPr lang="en-US" smtClean="0"/>
              <a:t>2/19/2024</a:t>
            </a:fld>
            <a:endParaRPr lang="en-US"/>
          </a:p>
        </p:txBody>
      </p:sp>
      <p:sp>
        <p:nvSpPr>
          <p:cNvPr id="6" name="Footer Placeholder 5"/>
          <p:cNvSpPr>
            <a:spLocks noGrp="1"/>
          </p:cNvSpPr>
          <p:nvPr>
            <p:ph type="ftr" sz="quarter" idx="11"/>
          </p:nvPr>
        </p:nvSpPr>
        <p:spPr/>
        <p:txBody>
          <a:bodyPr/>
          <a:lstStyle/>
          <a:p>
            <a:r>
              <a:rPr lang="en-US"/>
              <a:t>GV TRẦN THỦY</a:t>
            </a:r>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87FCF-91F4-4136-ADDE-C215A1584CBA}"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8EC2F2-7B54-4B05-9C6C-2D7B559E42C1}"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8"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AF8CE-2EDB-4B1D-B994-B17DC00E1380}"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BE8BAE0-C0FB-4740-9866-3CA9DD8F71DD}" type="datetime1">
              <a:rPr lang="en-US" smtClean="0"/>
              <a:t>2/19/2024</a:t>
            </a:fld>
            <a:endParaRPr lang="en-US"/>
          </a:p>
        </p:txBody>
      </p:sp>
      <p:sp>
        <p:nvSpPr>
          <p:cNvPr id="6" name="Footer Placeholder 5"/>
          <p:cNvSpPr>
            <a:spLocks noGrp="1"/>
          </p:cNvSpPr>
          <p:nvPr>
            <p:ph type="ftr" sz="quarter" idx="11"/>
          </p:nvPr>
        </p:nvSpPr>
        <p:spPr/>
        <p:txBody>
          <a:bodyPr/>
          <a:lstStyle/>
          <a:p>
            <a:r>
              <a:rPr lang="en-US"/>
              <a:t>GV TRẦN THỦY</a:t>
            </a:r>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160408-A6A6-4DCE-95BC-3B6F897ADE04}" type="datetime1">
              <a:rPr lang="en-US" smtClean="0"/>
              <a:t>2/19/2024</a:t>
            </a:fld>
            <a:endParaRPr lang="en-US"/>
          </a:p>
        </p:txBody>
      </p:sp>
      <p:sp>
        <p:nvSpPr>
          <p:cNvPr id="8" name="Footer Placeholder 7"/>
          <p:cNvSpPr>
            <a:spLocks noGrp="1"/>
          </p:cNvSpPr>
          <p:nvPr>
            <p:ph type="ftr" sz="quarter" idx="11"/>
          </p:nvPr>
        </p:nvSpPr>
        <p:spPr/>
        <p:txBody>
          <a:bodyPr/>
          <a:lstStyle/>
          <a:p>
            <a:r>
              <a:rPr lang="en-US"/>
              <a:t>GV TRẦN THỦY</a:t>
            </a:r>
          </a:p>
        </p:txBody>
      </p:sp>
      <p:sp>
        <p:nvSpPr>
          <p:cNvPr id="9" name="Slide Number Placeholder 8"/>
          <p:cNvSpPr>
            <a:spLocks noGrp="1"/>
          </p:cNvSpPr>
          <p:nvPr>
            <p:ph type="sldNum" sz="quarter" idx="12"/>
          </p:nvPr>
        </p:nvSpPr>
        <p:spPr/>
        <p:txBody>
          <a:bodyPr/>
          <a:lstStyle/>
          <a:p>
            <a:fld id="{2A27843F-B8DE-4BD9-AF11-9E26AFDB6F4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DCD97A-F645-4B0E-A2CE-7AA37250C528}"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5" name="Slide Number Placeholder 4"/>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8E238-407B-4C9A-BB15-5FA534F5A83D}"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Slide Number Placeholder 3"/>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3"/>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9"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5"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955773-D961-4D96-8A78-0E8CD16B7284}" type="datetime1">
              <a:rPr lang="en-US" smtClean="0"/>
              <a:t>2/19/2024</a:t>
            </a:fld>
            <a:endParaRPr lang="en-US"/>
          </a:p>
        </p:txBody>
      </p:sp>
      <p:sp>
        <p:nvSpPr>
          <p:cNvPr id="6" name="Footer Placeholder 5"/>
          <p:cNvSpPr>
            <a:spLocks noGrp="1"/>
          </p:cNvSpPr>
          <p:nvPr>
            <p:ph type="ftr" sz="quarter" idx="11"/>
          </p:nvPr>
        </p:nvSpPr>
        <p:spPr/>
        <p:txBody>
          <a:bodyPr/>
          <a:lstStyle/>
          <a:p>
            <a:r>
              <a:rPr lang="en-US"/>
              <a:t>GV TRẦN THỦY</a:t>
            </a:r>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56777A-AE70-4D94-984F-4428D01EC4FA}" type="datetime1">
              <a:rPr lang="en-US" smtClean="0"/>
              <a:t>2/19/2024</a:t>
            </a:fld>
            <a:endParaRPr lang="en-US"/>
          </a:p>
        </p:txBody>
      </p:sp>
      <p:sp>
        <p:nvSpPr>
          <p:cNvPr id="6" name="Footer Placeholder 5"/>
          <p:cNvSpPr>
            <a:spLocks noGrp="1"/>
          </p:cNvSpPr>
          <p:nvPr>
            <p:ph type="ftr" sz="quarter" idx="11"/>
          </p:nvPr>
        </p:nvSpPr>
        <p:spPr/>
        <p:txBody>
          <a:bodyPr/>
          <a:lstStyle/>
          <a:p>
            <a:r>
              <a:rPr lang="en-US"/>
              <a:t>GV TRẦN THỦY</a:t>
            </a:r>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3"/>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78095EB-BE6F-4EF8-BFF8-80B09A0C21AC}" type="datetime1">
              <a:rPr lang="en-US" smtClean="0"/>
              <a:t>2/19/2024</a:t>
            </a:fld>
            <a:endParaRPr lang="en-US"/>
          </a:p>
        </p:txBody>
      </p:sp>
      <p:sp>
        <p:nvSpPr>
          <p:cNvPr id="5" name="Footer Placeholder 4"/>
          <p:cNvSpPr>
            <a:spLocks noGrp="1"/>
          </p:cNvSpPr>
          <p:nvPr>
            <p:ph type="ftr" sz="quarter" idx="3"/>
          </p:nvPr>
        </p:nvSpPr>
        <p:spPr>
          <a:xfrm>
            <a:off x="609601" y="6172203"/>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en-US"/>
              <a:t>GV TRẦN THỦY</a:t>
            </a:r>
          </a:p>
        </p:txBody>
      </p:sp>
      <p:sp>
        <p:nvSpPr>
          <p:cNvPr id="6" name="Slide Number Placeholder 5"/>
          <p:cNvSpPr>
            <a:spLocks noGrp="1"/>
          </p:cNvSpPr>
          <p:nvPr>
            <p:ph type="sldNum" sz="quarter" idx="4"/>
          </p:nvPr>
        </p:nvSpPr>
        <p:spPr>
          <a:xfrm>
            <a:off x="5080000" y="6172203"/>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27843F-B8DE-4BD9-AF11-9E26AFDB6F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D5DC25E-F138-4003-848A-CA550970CBB2}" type="datetime1">
              <a:rPr lang="en-US" smtClean="0"/>
              <a:t>2/19/2024</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en-US"/>
              <a:t>GV TRẦN THỦY</a:t>
            </a: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27843F-B8DE-4BD9-AF11-9E26AFDB6F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327994" y="2357735"/>
            <a:ext cx="7536037"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endParaRPr kumimoji="0" lang="en-US" sz="9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86649E02-764A-4A8D-9F2E-89ADC214EAC0}" type="datetime1">
              <a:rPr lang="en-US" smtClean="0"/>
              <a:t>2/19/2024</a:t>
            </a:fld>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0904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sp>
        <p:nvSpPr>
          <p:cNvPr id="6" name="TextBox 5"/>
          <p:cNvSpPr txBox="1"/>
          <p:nvPr/>
        </p:nvSpPr>
        <p:spPr>
          <a:xfrm>
            <a:off x="-42202" y="-18824"/>
            <a:ext cx="8899300" cy="523220"/>
          </a:xfrm>
          <a:prstGeom prst="rect">
            <a:avLst/>
          </a:prstGeom>
          <a:noFill/>
        </p:spPr>
        <p:txBody>
          <a:bodyPr wrap="square" rtlCol="0">
            <a:spAutoFit/>
          </a:bodyPr>
          <a:lstStyle/>
          <a:p>
            <a:r>
              <a:rPr lang="en-US" sz="2800">
                <a:solidFill>
                  <a:srgbClr val="FF0000"/>
                </a:solidFill>
              </a:rPr>
              <a:t>1. Một số cuộc khởi nghĩa  tiêu biểu thời Bắc thuộc</a:t>
            </a:r>
          </a:p>
        </p:txBody>
      </p:sp>
      <p:sp>
        <p:nvSpPr>
          <p:cNvPr id="7" name="TextBox 6"/>
          <p:cNvSpPr txBox="1"/>
          <p:nvPr/>
        </p:nvSpPr>
        <p:spPr>
          <a:xfrm>
            <a:off x="2" y="427013"/>
            <a:ext cx="8049295" cy="461665"/>
          </a:xfrm>
          <a:prstGeom prst="rect">
            <a:avLst/>
          </a:prstGeom>
          <a:noFill/>
        </p:spPr>
        <p:txBody>
          <a:bodyPr wrap="square" rtlCol="0">
            <a:spAutoFit/>
          </a:bodyPr>
          <a:lstStyle/>
          <a:p>
            <a:r>
              <a:rPr lang="en-US" sz="2400" i="1"/>
              <a:t>* Nguyên nhân bùng nổ các cuộc khởi nghĩa.</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9" y="1378039"/>
            <a:ext cx="5988676" cy="485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617" y="1156261"/>
            <a:ext cx="5833571" cy="50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2401" y="824114"/>
            <a:ext cx="11888788" cy="461665"/>
          </a:xfrm>
          <a:prstGeom prst="rect">
            <a:avLst/>
          </a:prstGeom>
          <a:noFill/>
        </p:spPr>
        <p:txBody>
          <a:bodyPr wrap="square" rtlCol="0">
            <a:spAutoFit/>
          </a:bodyPr>
          <a:lstStyle/>
          <a:p>
            <a:r>
              <a:rPr lang="en-US" sz="2400"/>
              <a:t>=&gt; Do chính sách cai trị, bóc lột nặng nề của các triều đại phong kiến Phương Bắc</a:t>
            </a:r>
          </a:p>
        </p:txBody>
      </p:sp>
      <p:sp>
        <p:nvSpPr>
          <p:cNvPr id="11" name="TextBox 10"/>
          <p:cNvSpPr txBox="1"/>
          <p:nvPr/>
        </p:nvSpPr>
        <p:spPr>
          <a:xfrm>
            <a:off x="1" y="6233377"/>
            <a:ext cx="6007996" cy="461665"/>
          </a:xfrm>
          <a:prstGeom prst="rect">
            <a:avLst/>
          </a:prstGeom>
          <a:noFill/>
        </p:spPr>
        <p:txBody>
          <a:bodyPr wrap="square" rtlCol="0">
            <a:spAutoFit/>
          </a:bodyPr>
          <a:lstStyle/>
          <a:p>
            <a:pPr algn="ctr"/>
            <a:r>
              <a:rPr lang="en-US" sz="2400"/>
              <a:t>Bắt dân ta lao dịch khổ sai</a:t>
            </a:r>
          </a:p>
        </p:txBody>
      </p:sp>
      <p:sp>
        <p:nvSpPr>
          <p:cNvPr id="12" name="TextBox 11"/>
          <p:cNvSpPr txBox="1"/>
          <p:nvPr/>
        </p:nvSpPr>
        <p:spPr>
          <a:xfrm>
            <a:off x="6184005" y="6167825"/>
            <a:ext cx="6007996" cy="461665"/>
          </a:xfrm>
          <a:prstGeom prst="rect">
            <a:avLst/>
          </a:prstGeom>
          <a:noFill/>
        </p:spPr>
        <p:txBody>
          <a:bodyPr wrap="square" rtlCol="0">
            <a:spAutoFit/>
          </a:bodyPr>
          <a:lstStyle/>
          <a:p>
            <a:pPr algn="ctr"/>
            <a:r>
              <a:rPr lang="en-US" sz="2400"/>
              <a:t>Cống nạp, thuế khóa nặng nề</a:t>
            </a:r>
          </a:p>
        </p:txBody>
      </p:sp>
    </p:spTree>
    <p:extLst>
      <p:ext uri="{BB962C8B-B14F-4D97-AF65-F5344CB8AC3E}">
        <p14:creationId xmlns:p14="http://schemas.microsoft.com/office/powerpoint/2010/main" val="363170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750"/>
                                        <p:tgtEl>
                                          <p:spTgt spid="5"/>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750"/>
                                        <p:tgtEl>
                                          <p:spTgt spid="8"/>
                                        </p:tgtEl>
                                      </p:cBhvr>
                                    </p:animEffect>
                                  </p:childTnLst>
                                </p:cTn>
                              </p:par>
                            </p:childTnLst>
                          </p:cTn>
                        </p:par>
                        <p:par>
                          <p:cTn id="16" fill="hold">
                            <p:stCondLst>
                              <p:cond delay="2250"/>
                            </p:stCondLst>
                            <p:childTnLst>
                              <p:par>
                                <p:cTn id="17" presetID="6"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750"/>
                                        <p:tgtEl>
                                          <p:spTgt spid="4"/>
                                        </p:tgtEl>
                                      </p:cBhvr>
                                    </p:animEffect>
                                  </p:childTnLst>
                                </p:cTn>
                              </p:par>
                            </p:childTnLst>
                          </p:cTn>
                        </p:par>
                        <p:par>
                          <p:cTn id="24" fill="hold">
                            <p:stCondLst>
                              <p:cond delay="3750"/>
                            </p:stCondLst>
                            <p:childTnLst>
                              <p:par>
                                <p:cTn id="25" presetID="6" presetClass="entr" presetSubtype="16"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750"/>
                                        <p:tgtEl>
                                          <p:spTgt spid="2050"/>
                                        </p:tgtEl>
                                      </p:cBhvr>
                                    </p:animEffect>
                                  </p:childTnLst>
                                </p:cTn>
                              </p:par>
                            </p:childTnLst>
                          </p:cTn>
                        </p:par>
                        <p:par>
                          <p:cTn id="28" fill="hold">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grpSp>
        <p:nvGrpSpPr>
          <p:cNvPr id="7" name="Group 36">
            <a:extLst>
              <a:ext uri="{FF2B5EF4-FFF2-40B4-BE49-F238E27FC236}">
                <a16:creationId xmlns:a16="http://schemas.microsoft.com/office/drawing/2014/main" id="{13B26F01-883F-49BD-A01A-CEB26D4D3C56}"/>
              </a:ext>
            </a:extLst>
          </p:cNvPr>
          <p:cNvGrpSpPr/>
          <p:nvPr/>
        </p:nvGrpSpPr>
        <p:grpSpPr>
          <a:xfrm>
            <a:off x="-1" y="871540"/>
            <a:ext cx="6362164" cy="1000132"/>
            <a:chOff x="1311998" y="1449361"/>
            <a:chExt cx="8195359" cy="1044205"/>
          </a:xfrm>
        </p:grpSpPr>
        <p:sp>
          <p:nvSpPr>
            <p:cNvPr id="8" name="Rectangle: Rounded Corners 42">
              <a:extLst>
                <a:ext uri="{FF2B5EF4-FFF2-40B4-BE49-F238E27FC236}">
                  <a16:creationId xmlns:a16="http://schemas.microsoft.com/office/drawing/2014/main" id="{35898159-3645-418A-A488-D5EC2DFD6A13}"/>
                </a:ext>
              </a:extLst>
            </p:cNvPr>
            <p:cNvSpPr/>
            <p:nvPr/>
          </p:nvSpPr>
          <p:spPr>
            <a:xfrm>
              <a:off x="1871596" y="1560906"/>
              <a:ext cx="7635761" cy="932660"/>
            </a:xfrm>
            <a:prstGeom prst="roundRect">
              <a:avLst>
                <a:gd name="adj" fmla="val 30705"/>
              </a:avLst>
            </a:prstGeom>
            <a:solidFill>
              <a:schemeClr val="accent5">
                <a:lumMod val="60000"/>
                <a:lumOff val="4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itchFamily="18" charset="0"/>
                  <a:cs typeface="Times New Roman" pitchFamily="18" charset="0"/>
                </a:rPr>
                <a:t>    KHỞI NGHĨA HAI BÀ TRƯNG (NĂM 40 – 43)</a:t>
              </a:r>
              <a:endParaRPr lang="en-US" sz="1600" dirty="0">
                <a:latin typeface="Times New Roman" pitchFamily="18" charset="0"/>
                <a:cs typeface="Times New Roman" pitchFamily="18" charset="0"/>
              </a:endParaRPr>
            </a:p>
          </p:txBody>
        </p:sp>
        <p:grpSp>
          <p:nvGrpSpPr>
            <p:cNvPr id="10" name="Group 12">
              <a:extLst>
                <a:ext uri="{FF2B5EF4-FFF2-40B4-BE49-F238E27FC236}">
                  <a16:creationId xmlns:a16="http://schemas.microsoft.com/office/drawing/2014/main" id="{14113F24-D833-489E-BCE3-7FBF63CAA05C}"/>
                </a:ext>
              </a:extLst>
            </p:cNvPr>
            <p:cNvGrpSpPr/>
            <p:nvPr/>
          </p:nvGrpSpPr>
          <p:grpSpPr>
            <a:xfrm>
              <a:off x="1311998" y="1449361"/>
              <a:ext cx="1061369" cy="1027307"/>
              <a:chOff x="3526786" y="2000250"/>
              <a:chExt cx="901281" cy="781050"/>
            </a:xfrm>
          </p:grpSpPr>
          <p:sp>
            <p:nvSpPr>
              <p:cNvPr id="12" name="Oval 11">
                <a:extLst>
                  <a:ext uri="{FF2B5EF4-FFF2-40B4-BE49-F238E27FC236}">
                    <a16:creationId xmlns:a16="http://schemas.microsoft.com/office/drawing/2014/main" id="{26968BD4-121B-4BE8-8C8A-C87D50927B43}"/>
                  </a:ext>
                </a:extLst>
              </p:cNvPr>
              <p:cNvSpPr/>
              <p:nvPr/>
            </p:nvSpPr>
            <p:spPr>
              <a:xfrm>
                <a:off x="3526786" y="2000250"/>
                <a:ext cx="901281" cy="781050"/>
              </a:xfrm>
              <a:prstGeom prst="ellipse">
                <a:avLst/>
              </a:prstGeom>
              <a:solidFill>
                <a:srgbClr val="FC18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Oval 12">
                <a:extLst>
                  <a:ext uri="{FF2B5EF4-FFF2-40B4-BE49-F238E27FC236}">
                    <a16:creationId xmlns:a16="http://schemas.microsoft.com/office/drawing/2014/main" id="{7C9A386E-59D8-442B-A4CC-FD4DA555E0A1}"/>
                  </a:ext>
                </a:extLst>
              </p:cNvPr>
              <p:cNvSpPr/>
              <p:nvPr/>
            </p:nvSpPr>
            <p:spPr>
              <a:xfrm>
                <a:off x="3714752" y="2152650"/>
                <a:ext cx="578695" cy="426027"/>
              </a:xfrm>
              <a:prstGeom prst="ellipse">
                <a:avLst/>
              </a:prstGeom>
              <a:solidFill>
                <a:schemeClr val="bg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itchFamily="18" charset="0"/>
                    <a:cs typeface="Times New Roman" pitchFamily="18" charset="0"/>
                  </a:rPr>
                  <a:t>1</a:t>
                </a:r>
                <a:endParaRPr lang="en-US" sz="1600" b="1" dirty="0">
                  <a:solidFill>
                    <a:schemeClr val="tx1"/>
                  </a:solidFill>
                  <a:latin typeface="Times New Roman" pitchFamily="18" charset="0"/>
                  <a:cs typeface="Times New Roman" pitchFamily="18" charset="0"/>
                </a:endParaRPr>
              </a:p>
            </p:txBody>
          </p:sp>
        </p:grpSp>
      </p:grpSp>
      <p:grpSp>
        <p:nvGrpSpPr>
          <p:cNvPr id="14" name="Group 36">
            <a:extLst>
              <a:ext uri="{FF2B5EF4-FFF2-40B4-BE49-F238E27FC236}">
                <a16:creationId xmlns:a16="http://schemas.microsoft.com/office/drawing/2014/main" id="{13B26F01-883F-49BD-A01A-CEB26D4D3C56}"/>
              </a:ext>
            </a:extLst>
          </p:cNvPr>
          <p:cNvGrpSpPr/>
          <p:nvPr/>
        </p:nvGrpSpPr>
        <p:grpSpPr>
          <a:xfrm>
            <a:off x="-1" y="2339410"/>
            <a:ext cx="6362164" cy="1000132"/>
            <a:chOff x="1311997" y="1449361"/>
            <a:chExt cx="8195360" cy="1044205"/>
          </a:xfrm>
          <a:solidFill>
            <a:srgbClr val="00B0F0"/>
          </a:solidFill>
        </p:grpSpPr>
        <p:sp>
          <p:nvSpPr>
            <p:cNvPr id="15" name="Rectangle: Rounded Corners 42">
              <a:extLst>
                <a:ext uri="{FF2B5EF4-FFF2-40B4-BE49-F238E27FC236}">
                  <a16:creationId xmlns:a16="http://schemas.microsoft.com/office/drawing/2014/main" id="{35898159-3645-418A-A488-D5EC2DFD6A13}"/>
                </a:ext>
              </a:extLst>
            </p:cNvPr>
            <p:cNvSpPr/>
            <p:nvPr/>
          </p:nvSpPr>
          <p:spPr>
            <a:xfrm>
              <a:off x="1871596" y="1560906"/>
              <a:ext cx="7635761" cy="932660"/>
            </a:xfrm>
            <a:prstGeom prst="roundRect">
              <a:avLst>
                <a:gd name="adj" fmla="val 30705"/>
              </a:avLst>
            </a:prstGeom>
            <a:gr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itchFamily="18" charset="0"/>
                  <a:cs typeface="Times New Roman" pitchFamily="18" charset="0"/>
                </a:rPr>
                <a:t> KHỞI NGHĨA BÀ TRIỆU (NĂM 248)</a:t>
              </a:r>
              <a:endParaRPr lang="en-US" dirty="0">
                <a:latin typeface="Times New Roman" pitchFamily="18" charset="0"/>
                <a:cs typeface="Times New Roman" pitchFamily="18" charset="0"/>
              </a:endParaRPr>
            </a:p>
          </p:txBody>
        </p:sp>
        <p:grpSp>
          <p:nvGrpSpPr>
            <p:cNvPr id="17" name="Group 12">
              <a:extLst>
                <a:ext uri="{FF2B5EF4-FFF2-40B4-BE49-F238E27FC236}">
                  <a16:creationId xmlns:a16="http://schemas.microsoft.com/office/drawing/2014/main" id="{14113F24-D833-489E-BCE3-7FBF63CAA05C}"/>
                </a:ext>
              </a:extLst>
            </p:cNvPr>
            <p:cNvGrpSpPr/>
            <p:nvPr/>
          </p:nvGrpSpPr>
          <p:grpSpPr>
            <a:xfrm>
              <a:off x="1311997" y="1449361"/>
              <a:ext cx="1061369" cy="1027307"/>
              <a:chOff x="3526786" y="2000250"/>
              <a:chExt cx="901281" cy="781050"/>
            </a:xfrm>
            <a:grpFill/>
          </p:grpSpPr>
          <p:sp>
            <p:nvSpPr>
              <p:cNvPr id="19" name="Oval 18">
                <a:extLst>
                  <a:ext uri="{FF2B5EF4-FFF2-40B4-BE49-F238E27FC236}">
                    <a16:creationId xmlns:a16="http://schemas.microsoft.com/office/drawing/2014/main" id="{26968BD4-121B-4BE8-8C8A-C87D50927B43}"/>
                  </a:ext>
                </a:extLst>
              </p:cNvPr>
              <p:cNvSpPr/>
              <p:nvPr/>
            </p:nvSpPr>
            <p:spPr>
              <a:xfrm>
                <a:off x="3526786" y="2000250"/>
                <a:ext cx="901281" cy="7810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9A386E-59D8-442B-A4CC-FD4DA555E0A1}"/>
                  </a:ext>
                </a:extLst>
              </p:cNvPr>
              <p:cNvSpPr/>
              <p:nvPr/>
            </p:nvSpPr>
            <p:spPr>
              <a:xfrm>
                <a:off x="3714752" y="2152650"/>
                <a:ext cx="578695" cy="426027"/>
              </a:xfrm>
              <a:prstGeom prst="ellipse">
                <a:avLst/>
              </a:prstGeom>
              <a:solidFill>
                <a:schemeClr val="bg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itchFamily="18" charset="0"/>
                    <a:cs typeface="Times New Roman" pitchFamily="18" charset="0"/>
                  </a:rPr>
                  <a:t>2</a:t>
                </a:r>
                <a:endParaRPr lang="en-US" b="1" dirty="0">
                  <a:solidFill>
                    <a:schemeClr val="tx1"/>
                  </a:solidFill>
                  <a:latin typeface="Times New Roman" pitchFamily="18" charset="0"/>
                  <a:cs typeface="Times New Roman" pitchFamily="18" charset="0"/>
                </a:endParaRPr>
              </a:p>
            </p:txBody>
          </p:sp>
        </p:grpSp>
      </p:grpSp>
      <p:grpSp>
        <p:nvGrpSpPr>
          <p:cNvPr id="21" name="Group 36">
            <a:extLst>
              <a:ext uri="{FF2B5EF4-FFF2-40B4-BE49-F238E27FC236}">
                <a16:creationId xmlns:a16="http://schemas.microsoft.com/office/drawing/2014/main" id="{13B26F01-883F-49BD-A01A-CEB26D4D3C56}"/>
              </a:ext>
            </a:extLst>
          </p:cNvPr>
          <p:cNvGrpSpPr/>
          <p:nvPr/>
        </p:nvGrpSpPr>
        <p:grpSpPr>
          <a:xfrm>
            <a:off x="-91267" y="3754781"/>
            <a:ext cx="6453431" cy="983947"/>
            <a:chOff x="-113768" y="1560905"/>
            <a:chExt cx="7810315" cy="1027307"/>
          </a:xfrm>
          <a:solidFill>
            <a:srgbClr val="92D050"/>
          </a:solidFill>
        </p:grpSpPr>
        <p:sp>
          <p:nvSpPr>
            <p:cNvPr id="22" name="Rectangle: Rounded Corners 42">
              <a:extLst>
                <a:ext uri="{FF2B5EF4-FFF2-40B4-BE49-F238E27FC236}">
                  <a16:creationId xmlns:a16="http://schemas.microsoft.com/office/drawing/2014/main" id="{35898159-3645-418A-A488-D5EC2DFD6A13}"/>
                </a:ext>
              </a:extLst>
            </p:cNvPr>
            <p:cNvSpPr/>
            <p:nvPr/>
          </p:nvSpPr>
          <p:spPr>
            <a:xfrm>
              <a:off x="60786" y="1560906"/>
              <a:ext cx="7635761" cy="932660"/>
            </a:xfrm>
            <a:prstGeom prst="roundRect">
              <a:avLst>
                <a:gd name="adj" fmla="val 30705"/>
              </a:avLst>
            </a:prstGeom>
            <a:gr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itchFamily="18" charset="0"/>
                  <a:cs typeface="Times New Roman" pitchFamily="18" charset="0"/>
                </a:rPr>
                <a:t>    KHỞI NGHĨA LÝ BÍ VÀ NƯỚC VẠN XUÂN (NĂM 542 – 602)</a:t>
              </a:r>
              <a:endParaRPr lang="en-US" sz="1600" dirty="0">
                <a:latin typeface="Times New Roman" pitchFamily="18" charset="0"/>
                <a:cs typeface="Times New Roman" pitchFamily="18" charset="0"/>
              </a:endParaRPr>
            </a:p>
          </p:txBody>
        </p:sp>
        <p:grpSp>
          <p:nvGrpSpPr>
            <p:cNvPr id="24" name="Group 12">
              <a:extLst>
                <a:ext uri="{FF2B5EF4-FFF2-40B4-BE49-F238E27FC236}">
                  <a16:creationId xmlns:a16="http://schemas.microsoft.com/office/drawing/2014/main" id="{14113F24-D833-489E-BCE3-7FBF63CAA05C}"/>
                </a:ext>
              </a:extLst>
            </p:cNvPr>
            <p:cNvGrpSpPr/>
            <p:nvPr/>
          </p:nvGrpSpPr>
          <p:grpSpPr>
            <a:xfrm>
              <a:off x="-113768" y="1560905"/>
              <a:ext cx="710941" cy="1027307"/>
              <a:chOff x="2316068" y="2085056"/>
              <a:chExt cx="603709" cy="781050"/>
            </a:xfrm>
            <a:grpFill/>
          </p:grpSpPr>
          <p:sp>
            <p:nvSpPr>
              <p:cNvPr id="26" name="Oval 25">
                <a:extLst>
                  <a:ext uri="{FF2B5EF4-FFF2-40B4-BE49-F238E27FC236}">
                    <a16:creationId xmlns:a16="http://schemas.microsoft.com/office/drawing/2014/main" id="{26968BD4-121B-4BE8-8C8A-C87D50927B43}"/>
                  </a:ext>
                </a:extLst>
              </p:cNvPr>
              <p:cNvSpPr/>
              <p:nvPr/>
            </p:nvSpPr>
            <p:spPr>
              <a:xfrm>
                <a:off x="2341920" y="2085056"/>
                <a:ext cx="577857" cy="7810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9A386E-59D8-442B-A4CC-FD4DA555E0A1}"/>
                  </a:ext>
                </a:extLst>
              </p:cNvPr>
              <p:cNvSpPr/>
              <p:nvPr/>
            </p:nvSpPr>
            <p:spPr>
              <a:xfrm>
                <a:off x="2316068" y="2221489"/>
                <a:ext cx="603709" cy="426027"/>
              </a:xfrm>
              <a:prstGeom prst="ellipse">
                <a:avLst/>
              </a:prstGeom>
              <a:solidFill>
                <a:schemeClr val="bg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itchFamily="18" charset="0"/>
                    <a:cs typeface="Times New Roman" pitchFamily="18" charset="0"/>
                  </a:rPr>
                  <a:t>3</a:t>
                </a:r>
                <a:endParaRPr lang="en-US" b="1" dirty="0">
                  <a:solidFill>
                    <a:schemeClr val="tx1"/>
                  </a:solidFill>
                  <a:latin typeface="Times New Roman" pitchFamily="18" charset="0"/>
                  <a:cs typeface="Times New Roman" pitchFamily="18" charset="0"/>
                </a:endParaRPr>
              </a:p>
            </p:txBody>
          </p:sp>
        </p:grpSp>
      </p:grpSp>
      <p:grpSp>
        <p:nvGrpSpPr>
          <p:cNvPr id="28" name="Group 36">
            <a:extLst>
              <a:ext uri="{FF2B5EF4-FFF2-40B4-BE49-F238E27FC236}">
                <a16:creationId xmlns:a16="http://schemas.microsoft.com/office/drawing/2014/main" id="{13B26F01-883F-49BD-A01A-CEB26D4D3C56}"/>
              </a:ext>
            </a:extLst>
          </p:cNvPr>
          <p:cNvGrpSpPr/>
          <p:nvPr/>
        </p:nvGrpSpPr>
        <p:grpSpPr>
          <a:xfrm>
            <a:off x="-1" y="5125492"/>
            <a:ext cx="6362164" cy="1000132"/>
            <a:chOff x="1311998" y="1449361"/>
            <a:chExt cx="8195359" cy="1044205"/>
          </a:xfrm>
          <a:solidFill>
            <a:srgbClr val="00B050"/>
          </a:solidFill>
        </p:grpSpPr>
        <p:sp>
          <p:nvSpPr>
            <p:cNvPr id="29" name="Rectangle: Rounded Corners 42">
              <a:extLst>
                <a:ext uri="{FF2B5EF4-FFF2-40B4-BE49-F238E27FC236}">
                  <a16:creationId xmlns:a16="http://schemas.microsoft.com/office/drawing/2014/main" id="{35898159-3645-418A-A488-D5EC2DFD6A13}"/>
                </a:ext>
              </a:extLst>
            </p:cNvPr>
            <p:cNvSpPr/>
            <p:nvPr/>
          </p:nvSpPr>
          <p:spPr>
            <a:xfrm>
              <a:off x="1871596" y="1560906"/>
              <a:ext cx="7635761" cy="932660"/>
            </a:xfrm>
            <a:prstGeom prst="roundRect">
              <a:avLst>
                <a:gd name="adj" fmla="val 30705"/>
              </a:avLst>
            </a:prstGeom>
            <a:gr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itchFamily="18" charset="0"/>
                  <a:cs typeface="Times New Roman" pitchFamily="18" charset="0"/>
                </a:rPr>
                <a:t>KHỞI NGHĨA PHÙNG HƯNG</a:t>
              </a:r>
            </a:p>
            <a:p>
              <a:pPr algn="ctr"/>
              <a:r>
                <a:rPr lang="en-US" b="1">
                  <a:latin typeface="Times New Roman" pitchFamily="18" charset="0"/>
                  <a:cs typeface="Times New Roman" pitchFamily="18" charset="0"/>
                </a:rPr>
                <a:t>(NĂM 766 – 791)</a:t>
              </a:r>
              <a:endParaRPr lang="en-US" dirty="0">
                <a:latin typeface="Times New Roman" pitchFamily="18" charset="0"/>
                <a:cs typeface="Times New Roman" pitchFamily="18" charset="0"/>
              </a:endParaRPr>
            </a:p>
          </p:txBody>
        </p:sp>
        <p:grpSp>
          <p:nvGrpSpPr>
            <p:cNvPr id="31" name="Group 12">
              <a:extLst>
                <a:ext uri="{FF2B5EF4-FFF2-40B4-BE49-F238E27FC236}">
                  <a16:creationId xmlns:a16="http://schemas.microsoft.com/office/drawing/2014/main" id="{14113F24-D833-489E-BCE3-7FBF63CAA05C}"/>
                </a:ext>
              </a:extLst>
            </p:cNvPr>
            <p:cNvGrpSpPr/>
            <p:nvPr/>
          </p:nvGrpSpPr>
          <p:grpSpPr>
            <a:xfrm>
              <a:off x="1311998" y="1449361"/>
              <a:ext cx="1061369" cy="1027307"/>
              <a:chOff x="3526786" y="2000250"/>
              <a:chExt cx="901281" cy="781050"/>
            </a:xfrm>
            <a:grpFill/>
          </p:grpSpPr>
          <p:sp>
            <p:nvSpPr>
              <p:cNvPr id="33" name="Oval 32">
                <a:extLst>
                  <a:ext uri="{FF2B5EF4-FFF2-40B4-BE49-F238E27FC236}">
                    <a16:creationId xmlns:a16="http://schemas.microsoft.com/office/drawing/2014/main" id="{26968BD4-121B-4BE8-8C8A-C87D50927B43}"/>
                  </a:ext>
                </a:extLst>
              </p:cNvPr>
              <p:cNvSpPr/>
              <p:nvPr/>
            </p:nvSpPr>
            <p:spPr>
              <a:xfrm>
                <a:off x="3526786" y="2000250"/>
                <a:ext cx="901281" cy="7810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9A386E-59D8-442B-A4CC-FD4DA555E0A1}"/>
                  </a:ext>
                </a:extLst>
              </p:cNvPr>
              <p:cNvSpPr/>
              <p:nvPr/>
            </p:nvSpPr>
            <p:spPr>
              <a:xfrm>
                <a:off x="3615492" y="2152650"/>
                <a:ext cx="733746" cy="426027"/>
              </a:xfrm>
              <a:prstGeom prst="ellipse">
                <a:avLst/>
              </a:prstGeom>
              <a:solidFill>
                <a:schemeClr val="bg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itchFamily="18" charset="0"/>
                    <a:cs typeface="Times New Roman" pitchFamily="18" charset="0"/>
                  </a:rPr>
                  <a:t>4</a:t>
                </a:r>
                <a:endParaRPr lang="en-US" b="1" dirty="0">
                  <a:solidFill>
                    <a:schemeClr val="tx1"/>
                  </a:solidFill>
                  <a:latin typeface="Times New Roman" pitchFamily="18" charset="0"/>
                  <a:cs typeface="Times New Roman" pitchFamily="18" charset="0"/>
                </a:endParaRPr>
              </a:p>
            </p:txBody>
          </p:sp>
        </p:grpSp>
      </p:grpSp>
      <p:sp>
        <p:nvSpPr>
          <p:cNvPr id="25" name="TextBox 24"/>
          <p:cNvSpPr txBox="1"/>
          <p:nvPr/>
        </p:nvSpPr>
        <p:spPr>
          <a:xfrm>
            <a:off x="1" y="51515"/>
            <a:ext cx="6915955" cy="400110"/>
          </a:xfrm>
          <a:prstGeom prst="rect">
            <a:avLst/>
          </a:prstGeom>
          <a:noFill/>
        </p:spPr>
        <p:txBody>
          <a:bodyPr wrap="square" rtlCol="0">
            <a:spAutoFit/>
          </a:bodyPr>
          <a:lstStyle/>
          <a:p>
            <a:r>
              <a:rPr lang="en-US" sz="2000">
                <a:solidFill>
                  <a:srgbClr val="FF0000"/>
                </a:solidFill>
              </a:rPr>
              <a:t>Một số cuộc khởi nghĩa  tiêu biểu thời Bắc thuộc</a:t>
            </a:r>
          </a:p>
        </p:txBody>
      </p:sp>
      <p:sp>
        <p:nvSpPr>
          <p:cNvPr id="2" name="Rectangle 1"/>
          <p:cNvSpPr/>
          <p:nvPr/>
        </p:nvSpPr>
        <p:spPr>
          <a:xfrm>
            <a:off x="7302322" y="40664"/>
            <a:ext cx="4889679" cy="707886"/>
          </a:xfrm>
          <a:prstGeom prst="rect">
            <a:avLst/>
          </a:prstGeom>
        </p:spPr>
        <p:txBody>
          <a:bodyPr wrap="square">
            <a:spAutoFit/>
          </a:bodyPr>
          <a:lstStyle/>
          <a:p>
            <a:r>
              <a:rPr lang="en-US" sz="2000" i="1">
                <a:solidFill>
                  <a:srgbClr val="FF0000"/>
                </a:solidFill>
              </a:rPr>
              <a:t>1. Trình bày những nét chính về các cuộc khởi nghĩa tiêu biểu thời Bắc thuộc</a:t>
            </a:r>
            <a:endParaRPr lang="en-US" sz="200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56399176"/>
              </p:ext>
            </p:extLst>
          </p:nvPr>
        </p:nvGraphicFramePr>
        <p:xfrm>
          <a:off x="6516713" y="871540"/>
          <a:ext cx="5559379" cy="5024030"/>
        </p:xfrm>
        <a:graphic>
          <a:graphicData uri="http://schemas.openxmlformats.org/drawingml/2006/table">
            <a:tbl>
              <a:tblPr firstRow="1" firstCol="1" bandRow="1">
                <a:tableStyleId>{5C22544A-7EE6-4342-B048-85BDC9FD1C3A}</a:tableStyleId>
              </a:tblPr>
              <a:tblGrid>
                <a:gridCol w="880376">
                  <a:extLst>
                    <a:ext uri="{9D8B030D-6E8A-4147-A177-3AD203B41FA5}">
                      <a16:colId xmlns:a16="http://schemas.microsoft.com/office/drawing/2014/main" val="20000"/>
                    </a:ext>
                  </a:extLst>
                </a:gridCol>
                <a:gridCol w="708304">
                  <a:extLst>
                    <a:ext uri="{9D8B030D-6E8A-4147-A177-3AD203B41FA5}">
                      <a16:colId xmlns:a16="http://schemas.microsoft.com/office/drawing/2014/main" val="20001"/>
                    </a:ext>
                  </a:extLst>
                </a:gridCol>
                <a:gridCol w="851364">
                  <a:extLst>
                    <a:ext uri="{9D8B030D-6E8A-4147-A177-3AD203B41FA5}">
                      <a16:colId xmlns:a16="http://schemas.microsoft.com/office/drawing/2014/main" val="20002"/>
                    </a:ext>
                  </a:extLst>
                </a:gridCol>
                <a:gridCol w="850364">
                  <a:extLst>
                    <a:ext uri="{9D8B030D-6E8A-4147-A177-3AD203B41FA5}">
                      <a16:colId xmlns:a16="http://schemas.microsoft.com/office/drawing/2014/main" val="20003"/>
                    </a:ext>
                  </a:extLst>
                </a:gridCol>
                <a:gridCol w="1560667">
                  <a:extLst>
                    <a:ext uri="{9D8B030D-6E8A-4147-A177-3AD203B41FA5}">
                      <a16:colId xmlns:a16="http://schemas.microsoft.com/office/drawing/2014/main" val="20004"/>
                    </a:ext>
                  </a:extLst>
                </a:gridCol>
                <a:gridCol w="708304">
                  <a:extLst>
                    <a:ext uri="{9D8B030D-6E8A-4147-A177-3AD203B41FA5}">
                      <a16:colId xmlns:a16="http://schemas.microsoft.com/office/drawing/2014/main" val="20005"/>
                    </a:ext>
                  </a:extLst>
                </a:gridCol>
              </a:tblGrid>
              <a:tr h="1266354">
                <a:tc>
                  <a:txBody>
                    <a:bodyPr/>
                    <a:lstStyle/>
                    <a:p>
                      <a:pPr algn="ctr">
                        <a:lnSpc>
                          <a:spcPct val="115000"/>
                        </a:lnSpc>
                        <a:spcAft>
                          <a:spcPts val="600"/>
                        </a:spcAft>
                        <a:tabLst>
                          <a:tab pos="76200" algn="l"/>
                        </a:tabLst>
                      </a:pPr>
                      <a:r>
                        <a:rPr lang="en-US" sz="1800">
                          <a:solidFill>
                            <a:schemeClr val="tx1"/>
                          </a:solidFill>
                          <a:effectLst/>
                        </a:rPr>
                        <a:t>Tên cuộc KN</a:t>
                      </a:r>
                      <a:endParaRPr lang="en-US"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600"/>
                        </a:spcAft>
                        <a:tabLst>
                          <a:tab pos="76200" algn="l"/>
                        </a:tabLst>
                      </a:pPr>
                      <a:r>
                        <a:rPr lang="en-US" sz="1800">
                          <a:solidFill>
                            <a:schemeClr val="tx1"/>
                          </a:solidFill>
                          <a:effectLst/>
                        </a:rPr>
                        <a:t>Thời gian</a:t>
                      </a:r>
                      <a:endParaRPr lang="en-US"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600"/>
                        </a:spcAft>
                        <a:tabLst>
                          <a:tab pos="76200" algn="l"/>
                        </a:tabLst>
                      </a:pPr>
                      <a:r>
                        <a:rPr lang="en-US" sz="1800">
                          <a:solidFill>
                            <a:schemeClr val="tx1"/>
                          </a:solidFill>
                          <a:effectLst/>
                        </a:rPr>
                        <a:t>Người lãnh</a:t>
                      </a:r>
                      <a:r>
                        <a:rPr lang="en-US" sz="1800" baseline="0">
                          <a:solidFill>
                            <a:schemeClr val="tx1"/>
                          </a:solidFill>
                          <a:effectLst/>
                        </a:rPr>
                        <a:t> đạo</a:t>
                      </a:r>
                      <a:endParaRPr lang="en-US"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600"/>
                        </a:spcAft>
                        <a:tabLst>
                          <a:tab pos="76200" algn="l"/>
                        </a:tabLst>
                      </a:pPr>
                      <a:r>
                        <a:rPr lang="en-US" sz="1800">
                          <a:solidFill>
                            <a:schemeClr val="tx1"/>
                          </a:solidFill>
                          <a:effectLst/>
                        </a:rPr>
                        <a:t>Chính</a:t>
                      </a:r>
                      <a:r>
                        <a:rPr lang="en-US" sz="1800" baseline="0">
                          <a:solidFill>
                            <a:schemeClr val="tx1"/>
                          </a:solidFill>
                          <a:effectLst/>
                        </a:rPr>
                        <a:t> quyền cai trị</a:t>
                      </a:r>
                      <a:endParaRPr lang="en-US"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600"/>
                        </a:spcAft>
                        <a:tabLst>
                          <a:tab pos="76200" algn="l"/>
                        </a:tabLst>
                      </a:pPr>
                      <a:r>
                        <a:rPr lang="en-US" sz="1800">
                          <a:solidFill>
                            <a:schemeClr val="tx1"/>
                          </a:solidFill>
                          <a:effectLst/>
                        </a:rPr>
                        <a:t>Diễn biến</a:t>
                      </a:r>
                    </a:p>
                    <a:p>
                      <a:pPr algn="ctr">
                        <a:lnSpc>
                          <a:spcPct val="115000"/>
                        </a:lnSpc>
                        <a:spcAft>
                          <a:spcPts val="600"/>
                        </a:spcAft>
                        <a:tabLst>
                          <a:tab pos="76200" algn="l"/>
                        </a:tabLst>
                      </a:pPr>
                      <a:r>
                        <a:rPr lang="en-US" sz="1800">
                          <a:solidFill>
                            <a:schemeClr val="tx1"/>
                          </a:solidFill>
                          <a:effectLst/>
                        </a:rPr>
                        <a:t>chính</a:t>
                      </a:r>
                      <a:endParaRPr lang="en-US"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600"/>
                        </a:spcAft>
                      </a:pPr>
                      <a:r>
                        <a:rPr lang="en-US" sz="1800">
                          <a:solidFill>
                            <a:schemeClr val="tx1"/>
                          </a:solidFill>
                          <a:effectLst/>
                        </a:rPr>
                        <a:t>Kết quả.</a:t>
                      </a:r>
                      <a:endParaRPr lang="en-US" sz="18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939419">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939419">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endParaRPr lang="en-US" sz="18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939419">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939419">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tc>
                  <a:txBody>
                    <a:bodyPr/>
                    <a:lstStyle/>
                    <a:p>
                      <a:pPr algn="just">
                        <a:lnSpc>
                          <a:spcPct val="115000"/>
                        </a:lnSpc>
                        <a:spcAft>
                          <a:spcPts val="600"/>
                        </a:spcAft>
                        <a:tabLst>
                          <a:tab pos="76200" algn="l"/>
                        </a:tabLs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434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GV TRẦN THỦY</a:t>
            </a:r>
          </a:p>
        </p:txBody>
      </p:sp>
      <p:sp>
        <p:nvSpPr>
          <p:cNvPr id="7" name="TextBox 6"/>
          <p:cNvSpPr txBox="1"/>
          <p:nvPr/>
        </p:nvSpPr>
        <p:spPr>
          <a:xfrm>
            <a:off x="103032" y="90154"/>
            <a:ext cx="4906851" cy="461665"/>
          </a:xfrm>
          <a:prstGeom prst="rect">
            <a:avLst/>
          </a:prstGeom>
          <a:noFill/>
        </p:spPr>
        <p:txBody>
          <a:bodyPr wrap="square" rtlCol="0">
            <a:spAutoFit/>
          </a:bodyPr>
          <a:lstStyle/>
          <a:p>
            <a:r>
              <a:rPr lang="en-US" sz="2400">
                <a:solidFill>
                  <a:srgbClr val="FF0000"/>
                </a:solidFill>
              </a:rPr>
              <a:t>Khởi nghĩa Hai Bà Trưng (40-43)</a:t>
            </a:r>
          </a:p>
        </p:txBody>
      </p:sp>
      <p:sp>
        <p:nvSpPr>
          <p:cNvPr id="8" name="Rectangle 7"/>
          <p:cNvSpPr/>
          <p:nvPr/>
        </p:nvSpPr>
        <p:spPr>
          <a:xfrm>
            <a:off x="8002066" y="592435"/>
            <a:ext cx="4094439" cy="458587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ts val="600"/>
              </a:spcBef>
              <a:spcAft>
                <a:spcPts val="600"/>
              </a:spcAft>
            </a:pPr>
            <a:r>
              <a:rPr lang="nl-NL" sz="2800" i="1">
                <a:solidFill>
                  <a:srgbClr val="FF0000"/>
                </a:solidFill>
                <a:latin typeface="Times New Roman" pitchFamily="18" charset="0"/>
                <a:cs typeface="Times New Roman" pitchFamily="18" charset="0"/>
              </a:rPr>
              <a:t>“Một xin rửa sạch nước thù</a:t>
            </a:r>
            <a:endParaRPr lang="en-US" sz="2800" i="1">
              <a:solidFill>
                <a:srgbClr val="FF0000"/>
              </a:solidFill>
              <a:latin typeface="Times New Roman" pitchFamily="18" charset="0"/>
              <a:cs typeface="Times New Roman" pitchFamily="18" charset="0"/>
            </a:endParaRPr>
          </a:p>
          <a:p>
            <a:pPr algn="ctr">
              <a:spcBef>
                <a:spcPts val="600"/>
              </a:spcBef>
              <a:spcAft>
                <a:spcPts val="600"/>
              </a:spcAft>
            </a:pPr>
            <a:r>
              <a:rPr lang="nl-NL" sz="2800" i="1">
                <a:solidFill>
                  <a:srgbClr val="FF0000"/>
                </a:solidFill>
                <a:latin typeface="Times New Roman" pitchFamily="18" charset="0"/>
                <a:cs typeface="Times New Roman" pitchFamily="18" charset="0"/>
              </a:rPr>
              <a:t>Hai xin đem lại nghiệp xưa họ Hùng.</a:t>
            </a:r>
            <a:endParaRPr lang="en-US" sz="2800" i="1">
              <a:solidFill>
                <a:srgbClr val="FF0000"/>
              </a:solidFill>
              <a:latin typeface="Times New Roman" pitchFamily="18" charset="0"/>
              <a:cs typeface="Times New Roman" pitchFamily="18" charset="0"/>
            </a:endParaRPr>
          </a:p>
          <a:p>
            <a:pPr algn="ctr">
              <a:spcBef>
                <a:spcPts val="600"/>
              </a:spcBef>
              <a:spcAft>
                <a:spcPts val="600"/>
              </a:spcAft>
            </a:pPr>
            <a:r>
              <a:rPr lang="nl-NL" sz="2800" i="1">
                <a:solidFill>
                  <a:srgbClr val="FF0000"/>
                </a:solidFill>
                <a:latin typeface="Times New Roman" pitchFamily="18" charset="0"/>
                <a:cs typeface="Times New Roman" pitchFamily="18" charset="0"/>
              </a:rPr>
              <a:t>Ba kẻo oan ức lòng chồng</a:t>
            </a:r>
            <a:endParaRPr lang="en-US" sz="2800" i="1">
              <a:solidFill>
                <a:srgbClr val="FF0000"/>
              </a:solidFill>
              <a:latin typeface="Times New Roman" pitchFamily="18" charset="0"/>
              <a:cs typeface="Times New Roman" pitchFamily="18" charset="0"/>
            </a:endParaRPr>
          </a:p>
          <a:p>
            <a:pPr algn="ctr">
              <a:spcBef>
                <a:spcPts val="600"/>
              </a:spcBef>
              <a:spcAft>
                <a:spcPts val="600"/>
              </a:spcAft>
            </a:pPr>
            <a:r>
              <a:rPr lang="nl-NL" sz="2800" i="1">
                <a:solidFill>
                  <a:srgbClr val="FF0000"/>
                </a:solidFill>
                <a:latin typeface="Times New Roman" pitchFamily="18" charset="0"/>
                <a:cs typeface="Times New Roman" pitchFamily="18" charset="0"/>
              </a:rPr>
              <a:t>Bốn xin vẹn vẹn sở công lênh này”.</a:t>
            </a:r>
          </a:p>
          <a:p>
            <a:pPr algn="ctr">
              <a:spcBef>
                <a:spcPts val="600"/>
              </a:spcBef>
              <a:spcAft>
                <a:spcPts val="600"/>
              </a:spcAft>
            </a:pPr>
            <a:r>
              <a:rPr lang="nl-NL" sz="2800" i="1">
                <a:solidFill>
                  <a:schemeClr val="tx1"/>
                </a:solidFill>
                <a:latin typeface="Times New Roman" pitchFamily="18" charset="0"/>
                <a:cs typeface="Times New Roman" pitchFamily="18" charset="0"/>
              </a:rPr>
              <a:t>Trích Thiên Nam ngữ lục, TK XVIII</a:t>
            </a:r>
            <a:endParaRPr lang="en-US" sz="2800" i="1">
              <a:solidFill>
                <a:schemeClr val="tx1"/>
              </a:solidFill>
              <a:latin typeface="Times New Roman" pitchFamily="18" charset="0"/>
              <a:cs typeface="Times New Roman" pitchFamily="18" charset="0"/>
            </a:endParaRPr>
          </a:p>
        </p:txBody>
      </p:sp>
      <p:pic>
        <p:nvPicPr>
          <p:cNvPr id="9" name="Picture 2" descr="Vì sao Tô Định phải cắt tóc, cạo râu trốn chạy về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9" y="685801"/>
            <a:ext cx="3629460" cy="4620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15"/>
          <p:cNvSpPr txBox="1"/>
          <p:nvPr/>
        </p:nvSpPr>
        <p:spPr>
          <a:xfrm>
            <a:off x="103031" y="4510512"/>
            <a:ext cx="3629460" cy="6668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t">
            <a:spAutoFit/>
          </a:bodyPr>
          <a:lstStyle/>
          <a:p>
            <a:pPr algn="ctr">
              <a:lnSpc>
                <a:spcPts val="5242"/>
              </a:lnSpc>
              <a:spcBef>
                <a:spcPct val="0"/>
              </a:spcBef>
            </a:pPr>
            <a:r>
              <a:rPr lang="en-US" sz="2400" b="1" spc="-40" dirty="0">
                <a:solidFill>
                  <a:schemeClr val="tx1"/>
                </a:solidFill>
                <a:latin typeface="Times New Roman" pitchFamily="18" charset="0"/>
                <a:cs typeface="Times New Roman" pitchFamily="18" charset="0"/>
              </a:rPr>
              <a:t>Tô Định</a:t>
            </a:r>
          </a:p>
        </p:txBody>
      </p:sp>
      <p:pic>
        <p:nvPicPr>
          <p:cNvPr id="11" name="Picture 4" descr="Vì sao Tô Định phải cắt tóc, cạo râu trốn chạy về Trung Quốc? - Tư vấ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871" y="685803"/>
            <a:ext cx="4114800" cy="44925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5"/>
          <p:cNvSpPr txBox="1"/>
          <p:nvPr/>
        </p:nvSpPr>
        <p:spPr>
          <a:xfrm>
            <a:off x="3963465" y="4457054"/>
            <a:ext cx="4038600" cy="6668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t">
            <a:spAutoFit/>
          </a:bodyPr>
          <a:lstStyle/>
          <a:p>
            <a:pPr algn="ctr">
              <a:lnSpc>
                <a:spcPts val="5242"/>
              </a:lnSpc>
              <a:spcBef>
                <a:spcPct val="0"/>
              </a:spcBef>
            </a:pPr>
            <a:r>
              <a:rPr lang="en-US" sz="2400" b="1" spc="-40" dirty="0">
                <a:solidFill>
                  <a:srgbClr val="363839"/>
                </a:solidFill>
                <a:latin typeface="Times New Roman" pitchFamily="18" charset="0"/>
                <a:cs typeface="Times New Roman" pitchFamily="18" charset="0"/>
              </a:rPr>
              <a:t>Hai Bà Trưng</a:t>
            </a:r>
          </a:p>
        </p:txBody>
      </p:sp>
      <p:sp>
        <p:nvSpPr>
          <p:cNvPr id="13" name="TextBox 12"/>
          <p:cNvSpPr txBox="1"/>
          <p:nvPr/>
        </p:nvSpPr>
        <p:spPr>
          <a:xfrm>
            <a:off x="506437" y="5371490"/>
            <a:ext cx="1160115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i="1">
                <a:latin typeface="Times New Roman" pitchFamily="18" charset="0"/>
                <a:cs typeface="Times New Roman" pitchFamily="18" charset="0"/>
              </a:rPr>
              <a:t>Nguyên nhân bùng nổ cuộc khởi nghĩa:</a:t>
            </a:r>
          </a:p>
        </p:txBody>
      </p:sp>
      <p:sp>
        <p:nvSpPr>
          <p:cNvPr id="14" name="TextBox 13"/>
          <p:cNvSpPr txBox="1"/>
          <p:nvPr/>
        </p:nvSpPr>
        <p:spPr>
          <a:xfrm>
            <a:off x="-9511" y="5935531"/>
            <a:ext cx="12088969" cy="523220"/>
          </a:xfrm>
          <a:prstGeom prst="rect">
            <a:avLst/>
          </a:prstGeom>
          <a:noFill/>
        </p:spPr>
        <p:txBody>
          <a:bodyPr wrap="square" lIns="91439" tIns="45720" rIns="91439" bIns="45720" rtlCol="0">
            <a:spAutoFit/>
          </a:bodyPr>
          <a:lstStyle/>
          <a:p>
            <a:pPr algn="just"/>
            <a:r>
              <a:rPr lang="en-US" sz="2800">
                <a:latin typeface="Times New Roman" pitchFamily="18" charset="0"/>
                <a:cs typeface="Times New Roman" pitchFamily="18" charset="0"/>
              </a:rPr>
              <a:t>- Do bất bình với chính sách cai trị hà khắc của chính quyền đô hộ phương Bắc.</a:t>
            </a:r>
          </a:p>
        </p:txBody>
      </p:sp>
      <p:sp>
        <p:nvSpPr>
          <p:cNvPr id="2" name="Action Button: End 1">
            <a:hlinkClick r:id="" action="ppaction://hlinkshowjump?jump=lastslide" highlightClick="1"/>
          </p:cNvPr>
          <p:cNvSpPr/>
          <p:nvPr/>
        </p:nvSpPr>
        <p:spPr>
          <a:xfrm>
            <a:off x="0" y="5371490"/>
            <a:ext cx="506437" cy="523220"/>
          </a:xfrm>
          <a:prstGeom prst="actionButtonEnd">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78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0" y="0"/>
            <a:ext cx="12192000" cy="5286388"/>
          </a:xfrm>
          <a:prstGeom prst="rect">
            <a:avLst/>
          </a:prstGeom>
        </p:spPr>
      </p:pic>
      <p:sp>
        <p:nvSpPr>
          <p:cNvPr id="8" name="TextBox 7"/>
          <p:cNvSpPr txBox="1"/>
          <p:nvPr/>
        </p:nvSpPr>
        <p:spPr>
          <a:xfrm>
            <a:off x="1" y="5857895"/>
            <a:ext cx="12192000" cy="830997"/>
          </a:xfrm>
          <a:prstGeom prst="rect">
            <a:avLst/>
          </a:prstGeo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lIns="91439" tIns="45720" rIns="91439" bIns="45720" rtlCol="0">
            <a:spAutoFit/>
          </a:bodyPr>
          <a:lstStyle/>
          <a:p>
            <a:pPr algn="just">
              <a:spcBef>
                <a:spcPts val="600"/>
              </a:spcBef>
              <a:spcAft>
                <a:spcPts val="600"/>
              </a:spcAft>
            </a:pPr>
            <a:r>
              <a:rPr lang="nl-NL" sz="2400" b="1" i="1">
                <a:latin typeface="Times New Roman" pitchFamily="18" charset="0"/>
                <a:cs typeface="Times New Roman" pitchFamily="18" charset="0"/>
              </a:rPr>
              <a:t>Dựa vào lược đồ và thông tin SGK, em hãy trình bày diễn biến chính cuộc khởi nghĩa Hai Bà Trưng?</a:t>
            </a:r>
            <a:endParaRPr lang="en-US" sz="2400" b="1" i="1">
              <a:latin typeface="Times New Roman" pitchFamily="18" charset="0"/>
              <a:cs typeface="Times New Roman" pitchFamily="18" charset="0"/>
            </a:endParaRPr>
          </a:p>
        </p:txBody>
      </p:sp>
      <p:sp>
        <p:nvSpPr>
          <p:cNvPr id="9" name="TextBox 8"/>
          <p:cNvSpPr txBox="1"/>
          <p:nvPr/>
        </p:nvSpPr>
        <p:spPr>
          <a:xfrm>
            <a:off x="0" y="5286388"/>
            <a:ext cx="12192000" cy="400110"/>
          </a:xfrm>
          <a:prstGeom prst="rect">
            <a:avLst/>
          </a:prstGeom>
          <a:noFill/>
        </p:spPr>
        <p:txBody>
          <a:bodyPr wrap="square" rtlCol="0">
            <a:spAutoFit/>
          </a:bodyPr>
          <a:lstStyle/>
          <a:p>
            <a:pPr algn="ctr"/>
            <a:r>
              <a:rPr lang="en-US" sz="2000" b="1">
                <a:latin typeface="Times New Roman" pitchFamily="18" charset="0"/>
                <a:cs typeface="Times New Roman" pitchFamily="18" charset="0"/>
              </a:rPr>
              <a:t>Lược đồ khởi nghĩa Hai Bà Trưng</a:t>
            </a:r>
          </a:p>
        </p:txBody>
      </p:sp>
    </p:spTree>
    <p:extLst>
      <p:ext uri="{BB962C8B-B14F-4D97-AF65-F5344CB8AC3E}">
        <p14:creationId xmlns:p14="http://schemas.microsoft.com/office/powerpoint/2010/main" val="18166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graphicFrame>
        <p:nvGraphicFramePr>
          <p:cNvPr id="6" name="Table 5"/>
          <p:cNvGraphicFramePr>
            <a:graphicFrameLocks noGrp="1"/>
          </p:cNvGraphicFramePr>
          <p:nvPr>
            <p:extLst>
              <p:ext uri="{D42A27DB-BD31-4B8C-83A1-F6EECF244321}">
                <p14:modId xmlns:p14="http://schemas.microsoft.com/office/powerpoint/2010/main" val="2728558738"/>
              </p:ext>
            </p:extLst>
          </p:nvPr>
        </p:nvGraphicFramePr>
        <p:xfrm>
          <a:off x="2" y="-1"/>
          <a:ext cx="12191999" cy="7424445"/>
        </p:xfrm>
        <a:graphic>
          <a:graphicData uri="http://schemas.openxmlformats.org/drawingml/2006/table">
            <a:tbl>
              <a:tblPr firstRow="1" firstCol="1" bandRow="1">
                <a:tableStyleId>{7DF18680-E054-41AD-8BC1-D1AEF772440D}</a:tableStyleId>
              </a:tblPr>
              <a:tblGrid>
                <a:gridCol w="1428069">
                  <a:extLst>
                    <a:ext uri="{9D8B030D-6E8A-4147-A177-3AD203B41FA5}">
                      <a16:colId xmlns:a16="http://schemas.microsoft.com/office/drawing/2014/main" val="20000"/>
                    </a:ext>
                  </a:extLst>
                </a:gridCol>
                <a:gridCol w="890128">
                  <a:extLst>
                    <a:ext uri="{9D8B030D-6E8A-4147-A177-3AD203B41FA5}">
                      <a16:colId xmlns:a16="http://schemas.microsoft.com/office/drawing/2014/main" val="20001"/>
                    </a:ext>
                  </a:extLst>
                </a:gridCol>
                <a:gridCol w="1326524">
                  <a:extLst>
                    <a:ext uri="{9D8B030D-6E8A-4147-A177-3AD203B41FA5}">
                      <a16:colId xmlns:a16="http://schemas.microsoft.com/office/drawing/2014/main" val="20002"/>
                    </a:ext>
                  </a:extLst>
                </a:gridCol>
                <a:gridCol w="1068947">
                  <a:extLst>
                    <a:ext uri="{9D8B030D-6E8A-4147-A177-3AD203B41FA5}">
                      <a16:colId xmlns:a16="http://schemas.microsoft.com/office/drawing/2014/main" val="20003"/>
                    </a:ext>
                  </a:extLst>
                </a:gridCol>
                <a:gridCol w="5250887">
                  <a:extLst>
                    <a:ext uri="{9D8B030D-6E8A-4147-A177-3AD203B41FA5}">
                      <a16:colId xmlns:a16="http://schemas.microsoft.com/office/drawing/2014/main" val="20004"/>
                    </a:ext>
                  </a:extLst>
                </a:gridCol>
                <a:gridCol w="2227444">
                  <a:extLst>
                    <a:ext uri="{9D8B030D-6E8A-4147-A177-3AD203B41FA5}">
                      <a16:colId xmlns:a16="http://schemas.microsoft.com/office/drawing/2014/main" val="20005"/>
                    </a:ext>
                  </a:extLst>
                </a:gridCol>
              </a:tblGrid>
              <a:tr h="500437">
                <a:tc>
                  <a:txBody>
                    <a:bodyPr/>
                    <a:lstStyle/>
                    <a:p>
                      <a:pPr algn="ctr">
                        <a:lnSpc>
                          <a:spcPct val="115000"/>
                        </a:lnSpc>
                        <a:spcAft>
                          <a:spcPts val="600"/>
                        </a:spcAft>
                        <a:tabLst>
                          <a:tab pos="76200" algn="l"/>
                        </a:tabLst>
                      </a:pPr>
                      <a:r>
                        <a:rPr lang="en-US" sz="2000">
                          <a:effectLst/>
                          <a:latin typeface="Times New Roman" pitchFamily="18" charset="0"/>
                          <a:cs typeface="Times New Roman" pitchFamily="18" charset="0"/>
                        </a:rPr>
                        <a:t>Tên cuộc KN</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2000">
                          <a:effectLst/>
                          <a:latin typeface="Times New Roman" pitchFamily="18" charset="0"/>
                          <a:cs typeface="Times New Roman" pitchFamily="18" charset="0"/>
                        </a:rPr>
                        <a:t>Thời gian</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2000">
                          <a:effectLst/>
                          <a:latin typeface="Times New Roman" pitchFamily="18" charset="0"/>
                          <a:cs typeface="Times New Roman" pitchFamily="18" charset="0"/>
                        </a:rPr>
                        <a:t>Lãnh</a:t>
                      </a:r>
                      <a:r>
                        <a:rPr lang="en-US" sz="2000" baseline="0">
                          <a:effectLst/>
                          <a:latin typeface="Times New Roman" pitchFamily="18" charset="0"/>
                          <a:cs typeface="Times New Roman" pitchFamily="18" charset="0"/>
                        </a:rPr>
                        <a:t> đạo</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2000">
                          <a:effectLst/>
                          <a:latin typeface="Times New Roman" pitchFamily="18" charset="0"/>
                          <a:cs typeface="Times New Roman" pitchFamily="18" charset="0"/>
                        </a:rPr>
                        <a:t>Chính</a:t>
                      </a:r>
                      <a:r>
                        <a:rPr lang="en-US" sz="2000" baseline="0">
                          <a:effectLst/>
                          <a:latin typeface="Times New Roman" pitchFamily="18" charset="0"/>
                          <a:cs typeface="Times New Roman" pitchFamily="18" charset="0"/>
                        </a:rPr>
                        <a:t> quyền cai trị</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2000">
                          <a:effectLst/>
                          <a:latin typeface="Times New Roman" pitchFamily="18" charset="0"/>
                          <a:cs typeface="Times New Roman" pitchFamily="18" charset="0"/>
                        </a:rPr>
                        <a:t>Diễn biến</a:t>
                      </a:r>
                    </a:p>
                    <a:p>
                      <a:pPr algn="ctr">
                        <a:lnSpc>
                          <a:spcPct val="115000"/>
                        </a:lnSpc>
                        <a:spcAft>
                          <a:spcPts val="600"/>
                        </a:spcAft>
                        <a:tabLst>
                          <a:tab pos="76200" algn="l"/>
                        </a:tabLst>
                      </a:pPr>
                      <a:r>
                        <a:rPr lang="en-US" sz="2000">
                          <a:effectLst/>
                          <a:latin typeface="Times New Roman" pitchFamily="18" charset="0"/>
                          <a:cs typeface="Times New Roman" pitchFamily="18" charset="0"/>
                        </a:rPr>
                        <a:t>chính</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pPr>
                      <a:r>
                        <a:rPr lang="en-US" sz="2000">
                          <a:effectLst/>
                          <a:latin typeface="Times New Roman" pitchFamily="18" charset="0"/>
                          <a:cs typeface="Times New Roman" pitchFamily="18" charset="0"/>
                        </a:rPr>
                        <a:t>Kết quả.</a:t>
                      </a:r>
                      <a:endParaRPr lang="en-US" sz="2000">
                        <a:solidFill>
                          <a:schemeClr val="tx1"/>
                        </a:solidFill>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0"/>
                  </a:ext>
                </a:extLst>
              </a:tr>
              <a:tr h="2293415">
                <a:tc>
                  <a:txBody>
                    <a:bodyPr/>
                    <a:lstStyle/>
                    <a:p>
                      <a:pPr>
                        <a:lnSpc>
                          <a:spcPct val="115000"/>
                        </a:lnSpc>
                        <a:spcAft>
                          <a:spcPts val="600"/>
                        </a:spcAft>
                      </a:pPr>
                      <a:r>
                        <a:rPr lang="en-US" sz="2400">
                          <a:effectLst/>
                          <a:latin typeface="Times New Roman" pitchFamily="18" charset="0"/>
                          <a:cs typeface="Times New Roman" pitchFamily="18" charset="0"/>
                        </a:rPr>
                        <a:t>Hai Bà Trưng</a:t>
                      </a:r>
                    </a:p>
                    <a:p>
                      <a:pPr>
                        <a:lnSpc>
                          <a:spcPct val="115000"/>
                        </a:lnSpc>
                        <a:spcAft>
                          <a:spcPts val="600"/>
                        </a:spcAft>
                      </a:pPr>
                      <a:r>
                        <a:rPr lang="en-US" sz="2400">
                          <a:effectLst/>
                          <a:latin typeface="Times New Roman" pitchFamily="18" charset="0"/>
                          <a:cs typeface="Times New Roman" pitchFamily="18" charset="0"/>
                        </a:rPr>
                        <a:t> </a:t>
                      </a:r>
                    </a:p>
                    <a:p>
                      <a:pPr>
                        <a:lnSpc>
                          <a:spcPct val="115000"/>
                        </a:lnSpc>
                        <a:spcAft>
                          <a:spcPts val="600"/>
                        </a:spcAft>
                      </a:pPr>
                      <a:r>
                        <a:rPr lang="en-US" sz="2400">
                          <a:effectLst/>
                          <a:latin typeface="Times New Roman" pitchFamily="18" charset="0"/>
                          <a:cs typeface="Times New Roman" pitchFamily="18" charset="0"/>
                        </a:rPr>
                        <a:t> </a:t>
                      </a:r>
                    </a:p>
                    <a:p>
                      <a:pPr>
                        <a:lnSpc>
                          <a:spcPct val="115000"/>
                        </a:lnSpc>
                        <a:spcAft>
                          <a:spcPts val="600"/>
                        </a:spcAft>
                      </a:pPr>
                      <a:r>
                        <a:rPr lang="en-US" sz="2400">
                          <a:effectLst/>
                          <a:latin typeface="Times New Roman" pitchFamily="18" charset="0"/>
                          <a:cs typeface="Times New Roman" pitchFamily="18" charset="0"/>
                        </a:rPr>
                        <a:t> </a:t>
                      </a:r>
                      <a:endParaRPr lang="en-US" sz="24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nSpc>
                          <a:spcPct val="115000"/>
                        </a:lnSpc>
                        <a:spcAft>
                          <a:spcPts val="600"/>
                        </a:spcAft>
                      </a:pPr>
                      <a:r>
                        <a:rPr lang="en-US" sz="2400">
                          <a:effectLst/>
                          <a:latin typeface="Times New Roman" pitchFamily="18" charset="0"/>
                          <a:cs typeface="Times New Roman" pitchFamily="18" charset="0"/>
                        </a:rPr>
                        <a:t>40 </a:t>
                      </a:r>
                      <a:endParaRPr lang="en-US" sz="24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pPr>
                      <a:r>
                        <a:rPr lang="en-US" sz="2400">
                          <a:effectLst/>
                          <a:latin typeface="Times New Roman" pitchFamily="18" charset="0"/>
                          <a:cs typeface="Times New Roman" pitchFamily="18" charset="0"/>
                        </a:rPr>
                        <a:t>Trưng</a:t>
                      </a:r>
                      <a:r>
                        <a:rPr lang="en-US" sz="2400" baseline="0">
                          <a:effectLst/>
                          <a:latin typeface="Times New Roman" pitchFamily="18" charset="0"/>
                          <a:cs typeface="Times New Roman" pitchFamily="18" charset="0"/>
                        </a:rPr>
                        <a:t> Trắc, Trưng Nhị</a:t>
                      </a:r>
                      <a:endParaRPr lang="en-US" sz="24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2400">
                          <a:effectLst/>
                          <a:latin typeface="Times New Roman" pitchFamily="18" charset="0"/>
                          <a:cs typeface="Times New Roman" pitchFamily="18" charset="0"/>
                        </a:rPr>
                        <a:t>Nhà Đông Hán</a:t>
                      </a:r>
                      <a:endParaRPr lang="en-US" sz="24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2400">
                          <a:effectLst/>
                          <a:latin typeface="Times New Roman" pitchFamily="18" charset="0"/>
                          <a:cs typeface="Times New Roman" pitchFamily="18" charset="0"/>
                        </a:rPr>
                        <a:t>- Tháng 3/40, Hai Bà Trưng phất cờ khởi nghĩa được nhân dân nhiệt liệt.  KN thắng lợi, Trưng Trắc lên làm vua xây dựng chính quyền tự chủ.</a:t>
                      </a:r>
                    </a:p>
                    <a:p>
                      <a:pPr algn="just">
                        <a:lnSpc>
                          <a:spcPct val="115000"/>
                        </a:lnSpc>
                        <a:spcAft>
                          <a:spcPts val="600"/>
                        </a:spcAft>
                        <a:tabLst>
                          <a:tab pos="76200" algn="l"/>
                        </a:tabLst>
                      </a:pPr>
                      <a:r>
                        <a:rPr lang="en-US" sz="2400">
                          <a:effectLst/>
                          <a:latin typeface="Times New Roman" pitchFamily="18" charset="0"/>
                          <a:cs typeface="Times New Roman" pitchFamily="18" charset="0"/>
                        </a:rPr>
                        <a:t>- Năm 42, Hai Bà Trưng tổ chức kháng chiến chống quân Hán xâm lược.</a:t>
                      </a:r>
                      <a:endParaRPr lang="en-US" sz="2400">
                        <a:solidFill>
                          <a:schemeClr val="tx1"/>
                        </a:solidFill>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2400">
                          <a:effectLst/>
                          <a:latin typeface="Times New Roman" pitchFamily="18" charset="0"/>
                          <a:cs typeface="Times New Roman" pitchFamily="18" charset="0"/>
                        </a:rPr>
                        <a:t>- Giành lại nền độc lập, tự chủ</a:t>
                      </a:r>
                    </a:p>
                    <a:p>
                      <a:pPr algn="just">
                        <a:lnSpc>
                          <a:spcPct val="115000"/>
                        </a:lnSpc>
                        <a:spcAft>
                          <a:spcPts val="600"/>
                        </a:spcAft>
                      </a:pPr>
                      <a:r>
                        <a:rPr lang="en-US" sz="2400">
                          <a:effectLst/>
                          <a:latin typeface="Times New Roman" pitchFamily="18" charset="0"/>
                          <a:cs typeface="Times New Roman" pitchFamily="18" charset="0"/>
                        </a:rPr>
                        <a:t>cho đất nước.</a:t>
                      </a:r>
                      <a:endParaRPr lang="en-US" sz="2400">
                        <a:solidFill>
                          <a:schemeClr val="tx1"/>
                        </a:solidFill>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1"/>
                  </a:ext>
                </a:extLst>
              </a:tr>
              <a:tr h="1149938">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Khởi nghĩa Bà Triệu</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pPr algn="ctr"/>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extLst>
                  <a:ext uri="{0D108BD9-81ED-4DB2-BD59-A6C34878D82A}">
                    <a16:rowId xmlns:a16="http://schemas.microsoft.com/office/drawing/2014/main" val="10002"/>
                  </a:ext>
                </a:extLst>
              </a:tr>
              <a:tr h="1129212">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KN Lí Bí</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pPr algn="ctr"/>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extLst>
                  <a:ext uri="{0D108BD9-81ED-4DB2-BD59-A6C34878D82A}">
                    <a16:rowId xmlns:a16="http://schemas.microsoft.com/office/drawing/2014/main" val="10003"/>
                  </a:ext>
                </a:extLst>
              </a:tr>
              <a:tr h="1555639">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KN Phùng Hưng</a:t>
                      </a:r>
                      <a:endParaRPr lang="en-US" sz="2000">
                        <a:solidFill>
                          <a:schemeClr val="tx1"/>
                        </a:solidFill>
                        <a:effectLst/>
                        <a:latin typeface="Times New Roman" pitchFamily="18" charset="0"/>
                        <a:ea typeface="Calibri"/>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pPr algn="ctr"/>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tc>
                  <a:txBody>
                    <a:bodyPr/>
                    <a:lstStyle/>
                    <a:p>
                      <a:endParaRPr lang="en-US" sz="2000">
                        <a:solidFill>
                          <a:schemeClr val="tx1"/>
                        </a:solidFill>
                        <a:latin typeface="Times New Roman" pitchFamily="18" charset="0"/>
                        <a:cs typeface="Times New Roman" pitchFamily="18" charset="0"/>
                      </a:endParaRPr>
                    </a:p>
                  </a:txBody>
                  <a:tcPr marL="39235" marR="39235"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83963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4" name="Picture 3">
            <a:extLst>
              <a:ext uri="{FF2B5EF4-FFF2-40B4-BE49-F238E27FC236}">
                <a16:creationId xmlns:a16="http://schemas.microsoft.com/office/drawing/2014/main" id="{B19C8819-D6B3-404A-9635-54C6128B4F51}"/>
              </a:ext>
            </a:extLst>
          </p:cNvPr>
          <p:cNvPicPr>
            <a:picLocks noChangeAspect="1"/>
          </p:cNvPicPr>
          <p:nvPr/>
        </p:nvPicPr>
        <p:blipFill>
          <a:blip r:embed="rId2"/>
          <a:stretch>
            <a:fillRect/>
          </a:stretch>
        </p:blipFill>
        <p:spPr>
          <a:xfrm>
            <a:off x="5782613" y="0"/>
            <a:ext cx="6409387" cy="6735652"/>
          </a:xfrm>
          <a:prstGeom prst="rect">
            <a:avLst/>
          </a:prstGeom>
        </p:spPr>
      </p:pic>
      <p:sp>
        <p:nvSpPr>
          <p:cNvPr id="5" name="TextBox 4"/>
          <p:cNvSpPr txBox="1"/>
          <p:nvPr/>
        </p:nvSpPr>
        <p:spPr>
          <a:xfrm>
            <a:off x="32484" y="270458"/>
            <a:ext cx="5750131"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i="1">
                <a:latin typeface="Times New Roman" pitchFamily="18" charset="0"/>
                <a:cs typeface="Times New Roman" pitchFamily="18" charset="0"/>
              </a:rPr>
              <a:t>Xác định các từ ngữ chỉ kết quả, ý nghĩa của khởi nghĩa Hai Bà Trưng?</a:t>
            </a:r>
          </a:p>
        </p:txBody>
      </p:sp>
      <p:sp>
        <p:nvSpPr>
          <p:cNvPr id="6" name="TextBox 5"/>
          <p:cNvSpPr txBox="1"/>
          <p:nvPr/>
        </p:nvSpPr>
        <p:spPr>
          <a:xfrm>
            <a:off x="141668" y="1633470"/>
            <a:ext cx="5640947" cy="830997"/>
          </a:xfrm>
          <a:prstGeom prst="rect">
            <a:avLst/>
          </a:prstGeom>
          <a:noFill/>
        </p:spPr>
        <p:txBody>
          <a:bodyPr wrap="square" rtlCol="0">
            <a:spAutoFit/>
          </a:bodyPr>
          <a:lstStyle/>
          <a:p>
            <a:r>
              <a:rPr lang="en-US" sz="2400"/>
              <a:t>Dựng nước xưng vương/ dựng được nghiệp bá vương...</a:t>
            </a:r>
          </a:p>
        </p:txBody>
      </p:sp>
      <p:sp>
        <p:nvSpPr>
          <p:cNvPr id="7" name="TextBox 6"/>
          <p:cNvSpPr txBox="1"/>
          <p:nvPr/>
        </p:nvSpPr>
        <p:spPr>
          <a:xfrm>
            <a:off x="26977" y="3367828"/>
            <a:ext cx="5795495"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i="1">
                <a:latin typeface="Times New Roman" pitchFamily="18" charset="0"/>
                <a:cs typeface="Times New Roman" pitchFamily="18" charset="0"/>
              </a:rPr>
              <a:t>Trình bày ý nghĩa của khởi nghĩa Hai Bà Trưng?</a:t>
            </a:r>
          </a:p>
        </p:txBody>
      </p:sp>
      <p:sp>
        <p:nvSpPr>
          <p:cNvPr id="8" name="Rectangle 7"/>
          <p:cNvSpPr/>
          <p:nvPr/>
        </p:nvSpPr>
        <p:spPr>
          <a:xfrm>
            <a:off x="23409" y="4374300"/>
            <a:ext cx="5640947" cy="2308324"/>
          </a:xfrm>
          <a:prstGeom prst="rect">
            <a:avLst/>
          </a:prstGeom>
        </p:spPr>
        <p:txBody>
          <a:bodyPr wrap="square">
            <a:spAutoFit/>
          </a:bodyPr>
          <a:lstStyle/>
          <a:p>
            <a:pPr algn="just">
              <a:defRPr/>
            </a:pPr>
            <a:endParaRPr lang="en-US" sz="2400" b="1">
              <a:solidFill>
                <a:srgbClr val="FF0000"/>
              </a:solidFill>
              <a:latin typeface="Times New Roman" pitchFamily="18" charset="0"/>
              <a:cs typeface="Times New Roman" pitchFamily="18" charset="0"/>
            </a:endParaRPr>
          </a:p>
          <a:p>
            <a:pPr algn="just">
              <a:buFont typeface="Wingdings" pitchFamily="2" charset="2"/>
              <a:buChar char="Ø"/>
              <a:defRPr/>
            </a:pPr>
            <a:r>
              <a:rPr lang="en-US" sz="2400">
                <a:solidFill>
                  <a:schemeClr val="tx2"/>
                </a:solidFill>
                <a:latin typeface="Times New Roman" pitchFamily="18" charset="0"/>
                <a:cs typeface="Times New Roman" pitchFamily="18" charset="0"/>
              </a:rPr>
              <a:t>Thể hiện tinh thần yêu nước, ý chí chống giặc ngoại xâm của dân tộc ta.</a:t>
            </a:r>
          </a:p>
          <a:p>
            <a:pPr algn="just">
              <a:buFont typeface="Wingdings" pitchFamily="2" charset="2"/>
              <a:buChar char="Ø"/>
              <a:defRPr/>
            </a:pPr>
            <a:r>
              <a:rPr lang="en-US" sz="2400">
                <a:solidFill>
                  <a:schemeClr val="tx2"/>
                </a:solidFill>
                <a:latin typeface="Times New Roman" pitchFamily="18" charset="0"/>
                <a:cs typeface="Times New Roman" pitchFamily="18" charset="0"/>
              </a:rPr>
              <a:t>Thể hiện khí phách anh hùng của dân tộc với vai trò to lớn của ng</a:t>
            </a:r>
            <a:r>
              <a:rPr lang="vi-VN" sz="2400">
                <a:solidFill>
                  <a:schemeClr val="tx2"/>
                </a:solidFill>
                <a:latin typeface="Times New Roman" pitchFamily="18" charset="0"/>
                <a:cs typeface="Times New Roman" pitchFamily="18" charset="0"/>
              </a:rPr>
              <a:t>ư</a:t>
            </a:r>
            <a:r>
              <a:rPr lang="en-US" sz="2400">
                <a:solidFill>
                  <a:schemeClr val="tx2"/>
                </a:solidFill>
                <a:latin typeface="Times New Roman" pitchFamily="18" charset="0"/>
                <a:cs typeface="Times New Roman" pitchFamily="18" charset="0"/>
              </a:rPr>
              <a:t>ời phụ nữ Việt Nam.</a:t>
            </a:r>
          </a:p>
        </p:txBody>
      </p:sp>
    </p:spTree>
    <p:extLst>
      <p:ext uri="{BB962C8B-B14F-4D97-AF65-F5344CB8AC3E}">
        <p14:creationId xmlns:p14="http://schemas.microsoft.com/office/powerpoint/2010/main" val="413569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Rectangle: Rounded Corners 14">
            <a:extLst>
              <a:ext uri="{FF2B5EF4-FFF2-40B4-BE49-F238E27FC236}">
                <a16:creationId xmlns:a16="http://schemas.microsoft.com/office/drawing/2014/main" id="{59074BE2-46BC-4747-B5D8-3519D15C7868}"/>
              </a:ext>
            </a:extLst>
          </p:cNvPr>
          <p:cNvSpPr/>
          <p:nvPr/>
        </p:nvSpPr>
        <p:spPr>
          <a:xfrm>
            <a:off x="0" y="994613"/>
            <a:ext cx="12192000" cy="1262743"/>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buFont typeface="+mj-lt"/>
              <a:buAutoNum type="arabicParenR"/>
            </a:pPr>
            <a:r>
              <a:rPr lang="x-none" sz="2400"/>
              <a:t> Là những người đầu tiên đã lãnh đạo nhân dân ta đứng lên khởi nghĩa, đã đánh đuổi được Thái thú của nhà Hán về nước, giành độc lập cho dân tộc sau hơn 2 thế kỉ bị đô hộ.</a:t>
            </a:r>
            <a:endParaRPr lang="en-US" sz="2400">
              <a:effectLst/>
            </a:endParaRPr>
          </a:p>
        </p:txBody>
      </p:sp>
      <p:sp>
        <p:nvSpPr>
          <p:cNvPr id="5" name="TextBox 4"/>
          <p:cNvSpPr txBox="1"/>
          <p:nvPr/>
        </p:nvSpPr>
        <p:spPr>
          <a:xfrm>
            <a:off x="2560320" y="0"/>
            <a:ext cx="7714445" cy="523220"/>
          </a:xfrm>
          <a:prstGeom prst="rect">
            <a:avLst/>
          </a:prstGeom>
          <a:noFill/>
        </p:spPr>
        <p:txBody>
          <a:bodyPr wrap="square" rtlCol="0">
            <a:spAutoFit/>
          </a:bodyPr>
          <a:lstStyle/>
          <a:p>
            <a:pPr algn="ctr"/>
            <a:r>
              <a:rPr lang="en-US" sz="2800">
                <a:solidFill>
                  <a:schemeClr val="accent6"/>
                </a:solidFill>
              </a:rPr>
              <a:t>Đóng góp của Hai Bà Trưng</a:t>
            </a:r>
          </a:p>
        </p:txBody>
      </p:sp>
      <p:sp>
        <p:nvSpPr>
          <p:cNvPr id="6" name="Rectangle: Rounded Corners 14">
            <a:extLst>
              <a:ext uri="{FF2B5EF4-FFF2-40B4-BE49-F238E27FC236}">
                <a16:creationId xmlns:a16="http://schemas.microsoft.com/office/drawing/2014/main" id="{59074BE2-46BC-4747-B5D8-3519D15C7868}"/>
              </a:ext>
            </a:extLst>
          </p:cNvPr>
          <p:cNvSpPr/>
          <p:nvPr/>
        </p:nvSpPr>
        <p:spPr>
          <a:xfrm>
            <a:off x="0" y="2537319"/>
            <a:ext cx="12192000" cy="1262743"/>
          </a:xfrm>
          <a:prstGeom prst="roundRect">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r>
              <a:rPr lang="en-US" sz="2400">
                <a:solidFill>
                  <a:schemeClr val="tx1"/>
                </a:solidFill>
              </a:rPr>
              <a:t>2) </a:t>
            </a:r>
            <a:r>
              <a:rPr lang="x-none" sz="2400">
                <a:solidFill>
                  <a:schemeClr val="tx1"/>
                </a:solidFill>
              </a:rPr>
              <a:t>Đã bước đầu xây dựng một chính quy</a:t>
            </a:r>
            <a:r>
              <a:rPr lang="en-US" sz="2400">
                <a:solidFill>
                  <a:schemeClr val="tx1"/>
                </a:solidFill>
              </a:rPr>
              <a:t>ề</a:t>
            </a:r>
            <a:r>
              <a:rPr lang="x-none" sz="2400">
                <a:solidFill>
                  <a:schemeClr val="tx1"/>
                </a:solidFill>
              </a:rPr>
              <a:t>n độc lập, tự chủ, thực hiện xá thuế cho nhân dân 3 quận trong 2 năm.</a:t>
            </a:r>
            <a:endParaRPr lang="en-US" sz="2400">
              <a:solidFill>
                <a:schemeClr val="tx1"/>
              </a:solidFill>
              <a:effectLst/>
            </a:endParaRPr>
          </a:p>
        </p:txBody>
      </p:sp>
      <p:sp>
        <p:nvSpPr>
          <p:cNvPr id="7" name="Rectangle: Rounded Corners 14">
            <a:extLst>
              <a:ext uri="{FF2B5EF4-FFF2-40B4-BE49-F238E27FC236}">
                <a16:creationId xmlns:a16="http://schemas.microsoft.com/office/drawing/2014/main" id="{59074BE2-46BC-4747-B5D8-3519D15C7868}"/>
              </a:ext>
            </a:extLst>
          </p:cNvPr>
          <p:cNvSpPr/>
          <p:nvPr/>
        </p:nvSpPr>
        <p:spPr>
          <a:xfrm>
            <a:off x="0" y="5595259"/>
            <a:ext cx="12192000" cy="1262743"/>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r>
              <a:rPr lang="en-US" sz="2400">
                <a:solidFill>
                  <a:schemeClr val="tx1"/>
                </a:solidFill>
              </a:rPr>
              <a:t>4) </a:t>
            </a:r>
            <a:r>
              <a:rPr lang="x-none" sz="2400">
                <a:solidFill>
                  <a:schemeClr val="tx1"/>
                </a:solidFill>
              </a:rPr>
              <a:t>Tấm gương hi sinh anh dũng của Hai Bà Trưng đã cổ vũ to lớn tinh thần yêu nước, ý chí đấu tranh của nhân dân ta.</a:t>
            </a:r>
            <a:endParaRPr lang="en-US" sz="2400">
              <a:solidFill>
                <a:schemeClr val="tx1"/>
              </a:solidFill>
              <a:effectLst/>
            </a:endParaRPr>
          </a:p>
        </p:txBody>
      </p:sp>
      <p:sp>
        <p:nvSpPr>
          <p:cNvPr id="8" name="Rectangle: Rounded Corners 14">
            <a:extLst>
              <a:ext uri="{FF2B5EF4-FFF2-40B4-BE49-F238E27FC236}">
                <a16:creationId xmlns:a16="http://schemas.microsoft.com/office/drawing/2014/main" id="{59074BE2-46BC-4747-B5D8-3519D15C7868}"/>
              </a:ext>
            </a:extLst>
          </p:cNvPr>
          <p:cNvSpPr/>
          <p:nvPr/>
        </p:nvSpPr>
        <p:spPr>
          <a:xfrm>
            <a:off x="0" y="4104246"/>
            <a:ext cx="12192000" cy="1262743"/>
          </a:xfrm>
          <a:prstGeom prst="roundRect">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r>
              <a:rPr lang="en-US" sz="2400">
                <a:solidFill>
                  <a:schemeClr val="tx1"/>
                </a:solidFill>
              </a:rPr>
              <a:t>3) </a:t>
            </a:r>
            <a:r>
              <a:rPr lang="x-none" sz="2400">
                <a:solidFill>
                  <a:schemeClr val="tx1"/>
                </a:solidFill>
              </a:rPr>
              <a:t>Đã lãnh đạo nhân dân ta kháng chiến chống lại quân xâm lược của nhà Hán do Mã Viện chỉ huy.</a:t>
            </a:r>
            <a:endParaRPr lang="en-US" sz="2400">
              <a:solidFill>
                <a:schemeClr val="tx1"/>
              </a:solidFill>
              <a:effectLst/>
            </a:endParaRPr>
          </a:p>
        </p:txBody>
      </p:sp>
    </p:spTree>
    <p:extLst>
      <p:ext uri="{BB962C8B-B14F-4D97-AF65-F5344CB8AC3E}">
        <p14:creationId xmlns:p14="http://schemas.microsoft.com/office/powerpoint/2010/main" val="349814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380960" y="6000768"/>
            <a:ext cx="5308640" cy="861774"/>
          </a:xfrm>
          <a:prstGeom prst="rect">
            <a:avLst/>
          </a:prstGeom>
        </p:spPr>
        <p:txBody>
          <a:bodyPr wrap="square" lIns="0" tIns="0" rIns="0" bIns="0" rtlCol="0" anchor="t">
            <a:spAutoFit/>
          </a:bodyPr>
          <a:lstStyle/>
          <a:p>
            <a:pPr algn="ctr">
              <a:spcBef>
                <a:spcPct val="0"/>
              </a:spcBef>
            </a:pPr>
            <a:r>
              <a:rPr lang="en-US" sz="2800" b="1" spc="-40">
                <a:latin typeface="Times New Roman" pitchFamily="18" charset="0"/>
                <a:cs typeface="Times New Roman" pitchFamily="18" charset="0"/>
              </a:rPr>
              <a:t>Đền thờ Hai Bà Trưng Hát Môn (Phúc Thọ)</a:t>
            </a:r>
            <a:endParaRPr lang="en-US" sz="2800" b="1" spc="-40" dirty="0">
              <a:latin typeface="Times New Roman" pitchFamily="18" charset="0"/>
              <a:cs typeface="Times New Roman" pitchFamily="18" charset="0"/>
            </a:endParaRPr>
          </a:p>
        </p:txBody>
      </p:sp>
      <p:sp>
        <p:nvSpPr>
          <p:cNvPr id="7" name="TextBox 15"/>
          <p:cNvSpPr txBox="1"/>
          <p:nvPr/>
        </p:nvSpPr>
        <p:spPr>
          <a:xfrm>
            <a:off x="5905499" y="5996226"/>
            <a:ext cx="6045200" cy="861774"/>
          </a:xfrm>
          <a:prstGeom prst="rect">
            <a:avLst/>
          </a:prstGeom>
        </p:spPr>
        <p:txBody>
          <a:bodyPr wrap="square" lIns="0" tIns="0" rIns="0" bIns="0" rtlCol="0" anchor="t">
            <a:spAutoFit/>
          </a:bodyPr>
          <a:lstStyle/>
          <a:p>
            <a:pPr algn="ctr">
              <a:spcBef>
                <a:spcPct val="0"/>
              </a:spcBef>
            </a:pPr>
            <a:r>
              <a:rPr lang="en-US" sz="2800" b="1" spc="-40" dirty="0">
                <a:latin typeface="Times New Roman" pitchFamily="18" charset="0"/>
                <a:cs typeface="Times New Roman" pitchFamily="18" charset="0"/>
              </a:rPr>
              <a:t>Đền thờ Hai Bà </a:t>
            </a:r>
            <a:r>
              <a:rPr lang="en-US" sz="2800" b="1" spc="-40">
                <a:latin typeface="Times New Roman" pitchFamily="18" charset="0"/>
                <a:cs typeface="Times New Roman" pitchFamily="18" charset="0"/>
              </a:rPr>
              <a:t>Trưng </a:t>
            </a:r>
          </a:p>
          <a:p>
            <a:pPr algn="ctr">
              <a:spcBef>
                <a:spcPct val="0"/>
              </a:spcBef>
            </a:pPr>
            <a:r>
              <a:rPr lang="en-US" sz="2800" b="1" spc="-40">
                <a:latin typeface="Times New Roman" pitchFamily="18" charset="0"/>
                <a:cs typeface="Times New Roman" pitchFamily="18" charset="0"/>
              </a:rPr>
              <a:t>(Mê Linh)</a:t>
            </a:r>
            <a:endParaRPr lang="en-US" sz="2800" b="1" spc="-40" dirty="0">
              <a:latin typeface="Times New Roman" pitchFamily="18" charset="0"/>
              <a:cs typeface="Times New Roman" pitchFamily="18" charset="0"/>
            </a:endParaRPr>
          </a:p>
        </p:txBody>
      </p:sp>
      <p:pic>
        <p:nvPicPr>
          <p:cNvPr id="3074" name="Picture 2" descr="Đền Hát Môn | Mytour.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09" y="685803"/>
            <a:ext cx="5403891" cy="5130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Di tích Quốc gia đặc biệt Đền Hai Bà Trưng, huyện Mê Linh: Điểm đến du lịch  văn hóa tâm l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670075"/>
            <a:ext cx="5791200" cy="51465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1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Rectangle 3"/>
          <p:cNvSpPr/>
          <p:nvPr/>
        </p:nvSpPr>
        <p:spPr>
          <a:xfrm>
            <a:off x="5615190" y="877581"/>
            <a:ext cx="6448023" cy="3655783"/>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vi-VN" sz="2400" i="1">
                <a:solidFill>
                  <a:srgbClr val="FF0000"/>
                </a:solidFill>
                <a:latin typeface="Times New Roman" pitchFamily="18" charset="0"/>
                <a:cs typeface="Times New Roman" pitchFamily="18" charset="0"/>
              </a:rPr>
              <a:t>Lướt </a:t>
            </a:r>
            <a:r>
              <a:rPr lang="vi-VN" sz="2400" i="1" dirty="0">
                <a:solidFill>
                  <a:srgbClr val="FF0000"/>
                </a:solidFill>
                <a:latin typeface="Times New Roman" pitchFamily="18" charset="0"/>
                <a:cs typeface="Times New Roman" pitchFamily="18" charset="0"/>
              </a:rPr>
              <a:t>gió mạnh, chém cá kình</a:t>
            </a:r>
            <a:br>
              <a:rPr lang="vi-VN" sz="2400" i="1" dirty="0">
                <a:solidFill>
                  <a:srgbClr val="FF0000"/>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Cưỡi voi ra trận tung hoành bốn phương</a:t>
            </a:r>
            <a:br>
              <a:rPr lang="vi-VN" sz="2400" i="1" dirty="0">
                <a:solidFill>
                  <a:srgbClr val="FF0000"/>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Xứ Thanh đất ấy quê hương</a:t>
            </a:r>
            <a:br>
              <a:rPr lang="vi-VN" sz="2400" i="1" dirty="0">
                <a:solidFill>
                  <a:srgbClr val="FF0000"/>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Sử xanh còn mãi danh thơm của </a:t>
            </a:r>
            <a:r>
              <a:rPr lang="en-US" sz="2400" i="1" dirty="0" err="1">
                <a:solidFill>
                  <a:srgbClr val="FF0000"/>
                </a:solidFill>
                <a:latin typeface="Times New Roman" pitchFamily="18" charset="0"/>
                <a:cs typeface="Times New Roman" pitchFamily="18" charset="0"/>
              </a:rPr>
              <a:t>người</a:t>
            </a:r>
            <a:r>
              <a:rPr lang="vi-VN" sz="2400" i="1" dirty="0">
                <a:solidFill>
                  <a:srgbClr val="FF0000"/>
                </a:solidFill>
                <a:latin typeface="Times New Roman" pitchFamily="18" charset="0"/>
                <a:cs typeface="Times New Roman" pitchFamily="18" charset="0"/>
              </a:rPr>
              <a:t>? </a:t>
            </a:r>
          </a:p>
        </p:txBody>
      </p:sp>
      <p:sp>
        <p:nvSpPr>
          <p:cNvPr id="5" name="TextBox 4"/>
          <p:cNvSpPr txBox="1"/>
          <p:nvPr/>
        </p:nvSpPr>
        <p:spPr>
          <a:xfrm>
            <a:off x="1" y="115912"/>
            <a:ext cx="4868215" cy="461665"/>
          </a:xfrm>
          <a:prstGeom prst="rect">
            <a:avLst/>
          </a:prstGeom>
          <a:noFill/>
        </p:spPr>
        <p:txBody>
          <a:bodyPr wrap="square" rtlCol="0">
            <a:spAutoFit/>
          </a:bodyPr>
          <a:lstStyle/>
          <a:p>
            <a:r>
              <a:rPr lang="en-US" sz="2400">
                <a:solidFill>
                  <a:srgbClr val="FF0000"/>
                </a:solidFill>
              </a:rPr>
              <a:t>Khởi nghĩa Bà Triệu năm 248</a:t>
            </a:r>
          </a:p>
        </p:txBody>
      </p:sp>
      <p:sp>
        <p:nvSpPr>
          <p:cNvPr id="6" name="Rectangle 5"/>
          <p:cNvSpPr/>
          <p:nvPr/>
        </p:nvSpPr>
        <p:spPr>
          <a:xfrm>
            <a:off x="214282" y="801087"/>
            <a:ext cx="5181967" cy="541686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spcBef>
                <a:spcPts val="600"/>
              </a:spcBef>
              <a:spcAft>
                <a:spcPts val="600"/>
              </a:spcAft>
            </a:pPr>
            <a:r>
              <a:rPr lang="nl-NL" sz="2800">
                <a:solidFill>
                  <a:srgbClr val="000000"/>
                </a:solidFill>
                <a:latin typeface="Times New Roman" pitchFamily="18" charset="0"/>
                <a:ea typeface="Calibri" panose="020F0502020204030204" pitchFamily="34" charset="0"/>
                <a:cs typeface="Times New Roman" pitchFamily="18" charset="0"/>
              </a:rPr>
              <a:t>“Tôi chỉ muốn cưỡi gió đạp sóng, chém cá kình lớn ở Biển Đông, quét sạch bờ cõi, cửa dân ra khỏi cảnh chìm đắm, há lại bắt chước người đời cúi đều khom lưng làm tì thiếp kẻ khác, cam tâm phục dịch ở trong nhà ư?”</a:t>
            </a:r>
          </a:p>
          <a:p>
            <a:pPr algn="ctr">
              <a:spcBef>
                <a:spcPts val="600"/>
              </a:spcBef>
              <a:spcAft>
                <a:spcPts val="600"/>
              </a:spcAft>
            </a:pPr>
            <a:r>
              <a:rPr lang="nl-NL" sz="2800" i="1">
                <a:solidFill>
                  <a:srgbClr val="000000"/>
                </a:solidFill>
                <a:latin typeface="Times New Roman" pitchFamily="18" charset="0"/>
                <a:ea typeface="Calibri" panose="020F0502020204030204" pitchFamily="34" charset="0"/>
                <a:cs typeface="Times New Roman" pitchFamily="18" charset="0"/>
              </a:rPr>
              <a:t>(Lý Tế Xuyên, Việt điện u linh tập (truyện Lệ Hải Bà Vương kí), Đinh Gia Khánh, Trịnh Đình Rư dịch và chú thích, NXB văn học, Hà Nội, tr.46)</a:t>
            </a:r>
            <a:endParaRPr lang="en-US" sz="2800" i="1" dirty="0">
              <a:latin typeface="Times New Roman" pitchFamily="18" charset="0"/>
              <a:ea typeface="Calibri" panose="020F0502020204030204" pitchFamily="34" charset="0"/>
              <a:cs typeface="Times New Roman" pitchFamily="18" charset="0"/>
            </a:endParaRPr>
          </a:p>
        </p:txBody>
      </p:sp>
      <p:sp>
        <p:nvSpPr>
          <p:cNvPr id="7" name="TextBox 6"/>
          <p:cNvSpPr txBox="1"/>
          <p:nvPr/>
        </p:nvSpPr>
        <p:spPr>
          <a:xfrm>
            <a:off x="6471138" y="4970461"/>
            <a:ext cx="5592075" cy="830997"/>
          </a:xfrm>
          <a:prstGeom prst="rect">
            <a:avLst/>
          </a:prstGeom>
          <a:solidFill>
            <a:schemeClr val="accent2">
              <a:lumMod val="60000"/>
              <a:lumOff val="4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a:solidFill>
                  <a:schemeClr val="accent1"/>
                </a:solidFill>
              </a:rPr>
              <a:t>Những nhận định trên nhắc đến nhân vật lịch sử nào?</a:t>
            </a:r>
          </a:p>
        </p:txBody>
      </p:sp>
      <p:sp>
        <p:nvSpPr>
          <p:cNvPr id="8" name="Heptagon 7"/>
          <p:cNvSpPr/>
          <p:nvPr/>
        </p:nvSpPr>
        <p:spPr>
          <a:xfrm>
            <a:off x="5767752" y="4970462"/>
            <a:ext cx="717452" cy="760658"/>
          </a:xfrm>
          <a:prstGeom prst="hep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p>
        </p:txBody>
      </p:sp>
    </p:spTree>
    <p:extLst>
      <p:ext uri="{BB962C8B-B14F-4D97-AF65-F5344CB8AC3E}">
        <p14:creationId xmlns:p14="http://schemas.microsoft.com/office/powerpoint/2010/main" val="8627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97038" y="6384183"/>
            <a:ext cx="4762533" cy="523220"/>
          </a:xfrm>
          <a:prstGeom prst="rect">
            <a:avLst/>
          </a:prstGeom>
          <a:noFill/>
        </p:spPr>
        <p:txBody>
          <a:bodyPr wrap="square" rtlCol="0">
            <a:spAutoFit/>
          </a:bodyPr>
          <a:lstStyle/>
          <a:p>
            <a:pPr algn="ctr"/>
            <a:r>
              <a:rPr lang="en-US" sz="2800" b="1">
                <a:latin typeface="Times New Roman" pitchFamily="18" charset="0"/>
                <a:cs typeface="Times New Roman" pitchFamily="18" charset="0"/>
              </a:rPr>
              <a:t>BÀ TRIỆU</a:t>
            </a:r>
          </a:p>
        </p:txBody>
      </p:sp>
      <p:sp>
        <p:nvSpPr>
          <p:cNvPr id="13" name="Rectangle 12"/>
          <p:cNvSpPr/>
          <p:nvPr/>
        </p:nvSpPr>
        <p:spPr>
          <a:xfrm>
            <a:off x="8884693" y="90152"/>
            <a:ext cx="3049177" cy="65556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nl-NL" sz="3000">
                <a:latin typeface="Times New Roman" pitchFamily="18" charset="0"/>
                <a:cs typeface="Times New Roman" pitchFamily="18" charset="0"/>
              </a:rPr>
              <a:t>Bà Triệu tên thật là Triệu Thị Trinh. Trong các thư tịch cổ và truyền thuyết dân gian, Bà Triệu thường được miêu tả là người phụ nữ trẻ trung, xinh đẹp thường mặc áo giáp vàng, đi guốc ngà cưỡi voi mà chiến đấu, rất lẫm liệt, hùng dũng</a:t>
            </a:r>
            <a:endParaRPr lang="en-US" sz="3000">
              <a:latin typeface="Times New Roman" pitchFamily="18" charset="0"/>
              <a:cs typeface="Times New Roman" pitchFamily="18" charset="0"/>
            </a:endParaRPr>
          </a:p>
        </p:txBody>
      </p:sp>
      <p:pic>
        <p:nvPicPr>
          <p:cNvPr id="1026" name="Picture 2" descr="C:\Users\HP\Pictures\khoi-nghia-ba-trieu.jpg"/>
          <p:cNvPicPr>
            <a:picLocks noChangeAspect="1" noChangeArrowheads="1"/>
          </p:cNvPicPr>
          <p:nvPr/>
        </p:nvPicPr>
        <p:blipFill>
          <a:blip r:embed="rId2"/>
          <a:srcRect/>
          <a:stretch>
            <a:fillRect/>
          </a:stretch>
        </p:blipFill>
        <p:spPr bwMode="auto">
          <a:xfrm>
            <a:off x="478301" y="90151"/>
            <a:ext cx="8201465" cy="6294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81795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3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extBox 5"/>
          <p:cNvSpPr txBox="1"/>
          <p:nvPr/>
        </p:nvSpPr>
        <p:spPr>
          <a:xfrm>
            <a:off x="0" y="1279256"/>
            <a:ext cx="12192000" cy="584775"/>
          </a:xfrm>
          <a:prstGeom prst="rect">
            <a:avLst/>
          </a:prstGeom>
          <a:solidFill>
            <a:schemeClr val="accent5">
              <a:lumMod val="40000"/>
              <a:lumOff val="60000"/>
            </a:schemeClr>
          </a:solid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TRÒ CHƠI “NHẬN DIỆN LỊCH SỬ”</a:t>
            </a:r>
            <a:endParaRPr lang="en-US" sz="3200" b="1" dirty="0">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fld id="{4D493D3A-0548-41DE-B51D-502D09EAF693}"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6" name="TextBox 5"/>
          <p:cNvSpPr txBox="1"/>
          <p:nvPr/>
        </p:nvSpPr>
        <p:spPr>
          <a:xfrm>
            <a:off x="0" y="3257731"/>
            <a:ext cx="12192000" cy="1077218"/>
          </a:xfrm>
          <a:prstGeom prst="rect">
            <a:avLst/>
          </a:prstGeom>
          <a:solidFill>
            <a:schemeClr val="accent5">
              <a:lumMod val="40000"/>
              <a:lumOff val="60000"/>
            </a:schemeClr>
          </a:solidFill>
        </p:spPr>
        <p:txBody>
          <a:bodyPr wrap="square" rtlCol="0">
            <a:spAutoFit/>
          </a:bodyPr>
          <a:lstStyle/>
          <a:p>
            <a:pPr algn="ctr"/>
            <a:r>
              <a:rPr lang="vi-VN" sz="3200">
                <a:latin typeface="Times New Roman" pitchFamily="18" charset="0"/>
                <a:cs typeface="Times New Roman" pitchFamily="18" charset="0"/>
              </a:rPr>
              <a:t>Cách chơi: </a:t>
            </a:r>
            <a:r>
              <a:rPr lang="en-US" sz="3200">
                <a:latin typeface="Times New Roman" pitchFamily="18" charset="0"/>
                <a:cs typeface="Times New Roman" pitchFamily="18" charset="0"/>
              </a:rPr>
              <a:t>học sinh lần lượt </a:t>
            </a:r>
            <a:r>
              <a:rPr lang="vi-VN" sz="3200">
                <a:latin typeface="Times New Roman" pitchFamily="18" charset="0"/>
                <a:cs typeface="Times New Roman" pitchFamily="18" charset="0"/>
              </a:rPr>
              <a:t>lên sân khấu (đứng trước đội mình) </a:t>
            </a:r>
            <a:r>
              <a:rPr lang="en-US" sz="3200">
                <a:latin typeface="Times New Roman" pitchFamily="18" charset="0"/>
                <a:cs typeface="Times New Roman" pitchFamily="18" charset="0"/>
              </a:rPr>
              <a:t>quan sát hình ảnh và trả lời câu hỏi tương ứng</a:t>
            </a:r>
            <a:r>
              <a:rPr lang="vi-VN" sz="320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graphicFrame>
        <p:nvGraphicFramePr>
          <p:cNvPr id="6" name="Table 5"/>
          <p:cNvGraphicFramePr>
            <a:graphicFrameLocks noGrp="1"/>
          </p:cNvGraphicFramePr>
          <p:nvPr>
            <p:extLst>
              <p:ext uri="{D42A27DB-BD31-4B8C-83A1-F6EECF244321}">
                <p14:modId xmlns:p14="http://schemas.microsoft.com/office/powerpoint/2010/main" val="978240686"/>
              </p:ext>
            </p:extLst>
          </p:nvPr>
        </p:nvGraphicFramePr>
        <p:xfrm>
          <a:off x="2" y="-1"/>
          <a:ext cx="12191999" cy="8025544"/>
        </p:xfrm>
        <a:graphic>
          <a:graphicData uri="http://schemas.openxmlformats.org/drawingml/2006/table">
            <a:tbl>
              <a:tblPr firstRow="1" firstCol="1" bandRow="1">
                <a:tableStyleId>{7DF18680-E054-41AD-8BC1-D1AEF772440D}</a:tableStyleId>
              </a:tblPr>
              <a:tblGrid>
                <a:gridCol w="1428069">
                  <a:extLst>
                    <a:ext uri="{9D8B030D-6E8A-4147-A177-3AD203B41FA5}">
                      <a16:colId xmlns:a16="http://schemas.microsoft.com/office/drawing/2014/main" val="20000"/>
                    </a:ext>
                  </a:extLst>
                </a:gridCol>
                <a:gridCol w="890128">
                  <a:extLst>
                    <a:ext uri="{9D8B030D-6E8A-4147-A177-3AD203B41FA5}">
                      <a16:colId xmlns:a16="http://schemas.microsoft.com/office/drawing/2014/main" val="20001"/>
                    </a:ext>
                  </a:extLst>
                </a:gridCol>
                <a:gridCol w="1326524">
                  <a:extLst>
                    <a:ext uri="{9D8B030D-6E8A-4147-A177-3AD203B41FA5}">
                      <a16:colId xmlns:a16="http://schemas.microsoft.com/office/drawing/2014/main" val="20002"/>
                    </a:ext>
                  </a:extLst>
                </a:gridCol>
                <a:gridCol w="1068947">
                  <a:extLst>
                    <a:ext uri="{9D8B030D-6E8A-4147-A177-3AD203B41FA5}">
                      <a16:colId xmlns:a16="http://schemas.microsoft.com/office/drawing/2014/main" val="20003"/>
                    </a:ext>
                  </a:extLst>
                </a:gridCol>
                <a:gridCol w="5250887">
                  <a:extLst>
                    <a:ext uri="{9D8B030D-6E8A-4147-A177-3AD203B41FA5}">
                      <a16:colId xmlns:a16="http://schemas.microsoft.com/office/drawing/2014/main" val="20004"/>
                    </a:ext>
                  </a:extLst>
                </a:gridCol>
                <a:gridCol w="2227444">
                  <a:extLst>
                    <a:ext uri="{9D8B030D-6E8A-4147-A177-3AD203B41FA5}">
                      <a16:colId xmlns:a16="http://schemas.microsoft.com/office/drawing/2014/main" val="20005"/>
                    </a:ext>
                  </a:extLst>
                </a:gridCol>
              </a:tblGrid>
              <a:tr h="500437">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Tên cuộc KN</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Thời gian</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Ngườ lãnh</a:t>
                      </a:r>
                      <a:r>
                        <a:rPr lang="en-US" sz="1800" baseline="0">
                          <a:effectLst/>
                          <a:latin typeface="Times New Roman" pitchFamily="18" charset="0"/>
                          <a:cs typeface="Times New Roman" pitchFamily="18" charset="0"/>
                        </a:rPr>
                        <a:t> đạo</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Chính</a:t>
                      </a:r>
                      <a:r>
                        <a:rPr lang="en-US" sz="1800" baseline="0">
                          <a:effectLst/>
                          <a:latin typeface="Times New Roman" pitchFamily="18" charset="0"/>
                          <a:cs typeface="Times New Roman" pitchFamily="18" charset="0"/>
                        </a:rPr>
                        <a:t> quyền cai trị</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Diễn biến</a:t>
                      </a:r>
                    </a:p>
                    <a:p>
                      <a:pPr algn="ctr">
                        <a:lnSpc>
                          <a:spcPct val="115000"/>
                        </a:lnSpc>
                        <a:spcAft>
                          <a:spcPts val="600"/>
                        </a:spcAft>
                        <a:tabLst>
                          <a:tab pos="76200" algn="l"/>
                        </a:tabLst>
                      </a:pPr>
                      <a:r>
                        <a:rPr lang="en-US" sz="1800">
                          <a:effectLst/>
                          <a:latin typeface="Times New Roman" pitchFamily="18" charset="0"/>
                          <a:cs typeface="Times New Roman" pitchFamily="18" charset="0"/>
                        </a:rPr>
                        <a:t>chính</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pPr>
                      <a:r>
                        <a:rPr lang="en-US" sz="1800">
                          <a:effectLst/>
                          <a:latin typeface="Times New Roman" pitchFamily="18" charset="0"/>
                          <a:cs typeface="Times New Roman" pitchFamily="18" charset="0"/>
                        </a:rPr>
                        <a:t>Kết quả.</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0"/>
                  </a:ext>
                </a:extLst>
              </a:tr>
              <a:tr h="1893498">
                <a:tc>
                  <a:txBody>
                    <a:bodyPr/>
                    <a:lstStyle/>
                    <a:p>
                      <a:pPr>
                        <a:lnSpc>
                          <a:spcPct val="115000"/>
                        </a:lnSpc>
                        <a:spcAft>
                          <a:spcPts val="600"/>
                        </a:spcAft>
                      </a:pPr>
                      <a:r>
                        <a:rPr lang="en-US" sz="1800">
                          <a:effectLst/>
                          <a:latin typeface="Times New Roman" pitchFamily="18" charset="0"/>
                          <a:cs typeface="Times New Roman" pitchFamily="18" charset="0"/>
                        </a:rPr>
                        <a:t>Hai Bà Trưng</a:t>
                      </a:r>
                    </a:p>
                    <a:p>
                      <a:pPr>
                        <a:lnSpc>
                          <a:spcPct val="115000"/>
                        </a:lnSpc>
                        <a:spcAft>
                          <a:spcPts val="600"/>
                        </a:spcAft>
                      </a:pPr>
                      <a:r>
                        <a:rPr lang="en-US" sz="1800">
                          <a:effectLst/>
                          <a:latin typeface="Times New Roman" pitchFamily="18" charset="0"/>
                          <a:cs typeface="Times New Roman" pitchFamily="18" charset="0"/>
                        </a:rPr>
                        <a:t> </a:t>
                      </a:r>
                    </a:p>
                    <a:p>
                      <a:pPr>
                        <a:lnSpc>
                          <a:spcPct val="115000"/>
                        </a:lnSpc>
                        <a:spcAft>
                          <a:spcPts val="600"/>
                        </a:spcAft>
                      </a:pPr>
                      <a:r>
                        <a:rPr lang="en-US" sz="1800">
                          <a:effectLst/>
                          <a:latin typeface="Times New Roman" pitchFamily="18" charset="0"/>
                          <a:cs typeface="Times New Roman" pitchFamily="18" charset="0"/>
                        </a:rPr>
                        <a:t> </a:t>
                      </a:r>
                    </a:p>
                    <a:p>
                      <a:pPr>
                        <a:lnSpc>
                          <a:spcPct val="115000"/>
                        </a:lnSpc>
                        <a:spcAft>
                          <a:spcPts val="600"/>
                        </a:spcAft>
                      </a:pPr>
                      <a:r>
                        <a:rPr lang="en-US" sz="1800">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39235" marR="39235" marT="0" marB="0"/>
                </a:tc>
                <a:tc>
                  <a:txBody>
                    <a:bodyPr/>
                    <a:lstStyle/>
                    <a:p>
                      <a:pPr>
                        <a:lnSpc>
                          <a:spcPct val="115000"/>
                        </a:lnSpc>
                        <a:spcAft>
                          <a:spcPts val="600"/>
                        </a:spcAft>
                      </a:pPr>
                      <a:r>
                        <a:rPr lang="en-US" sz="2400">
                          <a:effectLst/>
                          <a:latin typeface="Times New Roman" pitchFamily="18" charset="0"/>
                          <a:cs typeface="Times New Roman" pitchFamily="18" charset="0"/>
                        </a:rPr>
                        <a:t>40 </a:t>
                      </a:r>
                      <a:endParaRPr lang="en-US" sz="24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pPr>
                      <a:r>
                        <a:rPr lang="en-US" sz="2400">
                          <a:effectLst/>
                          <a:latin typeface="Times New Roman" pitchFamily="18" charset="0"/>
                          <a:cs typeface="Times New Roman" pitchFamily="18" charset="0"/>
                        </a:rPr>
                        <a:t>Trưng</a:t>
                      </a:r>
                      <a:r>
                        <a:rPr lang="en-US" sz="2400" baseline="0">
                          <a:effectLst/>
                          <a:latin typeface="Times New Roman" pitchFamily="18" charset="0"/>
                          <a:cs typeface="Times New Roman" pitchFamily="18" charset="0"/>
                        </a:rPr>
                        <a:t> Trắc, Trưng Nhị</a:t>
                      </a:r>
                      <a:endParaRPr lang="en-US" sz="24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2400">
                          <a:effectLst/>
                          <a:latin typeface="Times New Roman" pitchFamily="18" charset="0"/>
                          <a:cs typeface="Times New Roman" pitchFamily="18" charset="0"/>
                        </a:rPr>
                        <a:t>Nhà Đông Hán</a:t>
                      </a:r>
                      <a:endParaRPr lang="en-US" sz="24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2400">
                          <a:effectLst/>
                          <a:latin typeface="Times New Roman" pitchFamily="18" charset="0"/>
                          <a:cs typeface="Times New Roman" pitchFamily="18" charset="0"/>
                        </a:rPr>
                        <a:t>- Tháng 3/40, Hai Bà Trưng phất cờ khởi nghĩa được nhân dân nhiệt liệt.  KN thắng lợi, Trưng Trắc lên làm vua xây dựng chính quyền tự chủ.</a:t>
                      </a:r>
                    </a:p>
                    <a:p>
                      <a:pPr algn="just">
                        <a:lnSpc>
                          <a:spcPct val="115000"/>
                        </a:lnSpc>
                        <a:spcAft>
                          <a:spcPts val="600"/>
                        </a:spcAft>
                        <a:tabLst>
                          <a:tab pos="76200" algn="l"/>
                        </a:tabLst>
                      </a:pPr>
                      <a:r>
                        <a:rPr lang="en-US" sz="2400">
                          <a:effectLst/>
                          <a:latin typeface="Times New Roman" pitchFamily="18" charset="0"/>
                          <a:cs typeface="Times New Roman" pitchFamily="18" charset="0"/>
                        </a:rPr>
                        <a:t>- Năm 42, Hai Bà Trưng tổ chức kháng chiến chống quân Hán xâm lược.</a:t>
                      </a:r>
                      <a:endParaRPr lang="en-US" sz="24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2400">
                          <a:effectLst/>
                          <a:latin typeface="Times New Roman" pitchFamily="18" charset="0"/>
                          <a:cs typeface="Times New Roman" pitchFamily="18" charset="0"/>
                        </a:rPr>
                        <a:t>- Giành lại nền độc lập, tự chủ</a:t>
                      </a:r>
                    </a:p>
                    <a:p>
                      <a:pPr algn="just">
                        <a:lnSpc>
                          <a:spcPct val="115000"/>
                        </a:lnSpc>
                        <a:spcAft>
                          <a:spcPts val="600"/>
                        </a:spcAft>
                      </a:pPr>
                      <a:r>
                        <a:rPr lang="en-US" sz="2400">
                          <a:effectLst/>
                          <a:latin typeface="Times New Roman" pitchFamily="18" charset="0"/>
                          <a:cs typeface="Times New Roman" pitchFamily="18" charset="0"/>
                        </a:rPr>
                        <a:t>cho đất nước.</a:t>
                      </a:r>
                      <a:endParaRPr lang="en-US" sz="24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1"/>
                  </a:ext>
                </a:extLst>
              </a:tr>
              <a:tr h="1149938">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Khởi nghĩa Bà Triệu</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2400">
                          <a:effectLst/>
                          <a:latin typeface="Times New Roman" pitchFamily="18" charset="0"/>
                          <a:cs typeface="Times New Roman" pitchFamily="18" charset="0"/>
                        </a:rPr>
                        <a:t>248</a:t>
                      </a:r>
                      <a:endParaRPr lang="en-US" sz="24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2400">
                          <a:effectLst/>
                          <a:latin typeface="Times New Roman" pitchFamily="18" charset="0"/>
                          <a:cs typeface="Times New Roman" pitchFamily="18" charset="0"/>
                        </a:rPr>
                        <a:t>Triệu Thị</a:t>
                      </a:r>
                      <a:r>
                        <a:rPr lang="en-US" sz="2400" baseline="0">
                          <a:effectLst/>
                          <a:latin typeface="Times New Roman" pitchFamily="18" charset="0"/>
                          <a:cs typeface="Times New Roman" pitchFamily="18" charset="0"/>
                        </a:rPr>
                        <a:t> Trinh</a:t>
                      </a:r>
                      <a:endParaRPr lang="en-US" sz="24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2400">
                          <a:effectLst/>
                          <a:latin typeface="Times New Roman" pitchFamily="18" charset="0"/>
                          <a:cs typeface="Times New Roman" pitchFamily="18" charset="0"/>
                        </a:rPr>
                        <a:t>Nhà Ngô</a:t>
                      </a:r>
                      <a:endParaRPr lang="en-US" sz="24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2400">
                          <a:effectLst/>
                          <a:latin typeface="Times New Roman" pitchFamily="18" charset="0"/>
                          <a:cs typeface="Times New Roman" pitchFamily="18" charset="0"/>
                        </a:rPr>
                        <a:t>- KN nổ ra ở vùng núi Nưa Thanh Hóa.</a:t>
                      </a:r>
                    </a:p>
                    <a:p>
                      <a:pPr algn="just">
                        <a:lnSpc>
                          <a:spcPct val="115000"/>
                        </a:lnSpc>
                        <a:spcAft>
                          <a:spcPts val="600"/>
                        </a:spcAft>
                        <a:tabLst>
                          <a:tab pos="76200" algn="l"/>
                        </a:tabLst>
                      </a:pPr>
                      <a:r>
                        <a:rPr lang="en-US" sz="2400">
                          <a:effectLst/>
                          <a:latin typeface="Times New Roman" pitchFamily="18" charset="0"/>
                          <a:cs typeface="Times New Roman" pitchFamily="18" charset="0"/>
                        </a:rPr>
                        <a:t> </a:t>
                      </a:r>
                    </a:p>
                    <a:p>
                      <a:pPr algn="just">
                        <a:lnSpc>
                          <a:spcPct val="115000"/>
                        </a:lnSpc>
                        <a:spcAft>
                          <a:spcPts val="600"/>
                        </a:spcAft>
                        <a:tabLst>
                          <a:tab pos="76200" algn="l"/>
                        </a:tabLst>
                      </a:pPr>
                      <a:r>
                        <a:rPr lang="en-US" sz="2400">
                          <a:effectLst/>
                          <a:latin typeface="Times New Roman" pitchFamily="18" charset="0"/>
                          <a:cs typeface="Times New Roman" pitchFamily="18" charset="0"/>
                        </a:rPr>
                        <a:t>- Kháng chiến chống quân Ngô tiếp viện.</a:t>
                      </a:r>
                      <a:endParaRPr lang="en-US" sz="24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2400">
                          <a:effectLst/>
                          <a:latin typeface="Times New Roman" pitchFamily="18" charset="0"/>
                          <a:cs typeface="Times New Roman" pitchFamily="18" charset="0"/>
                        </a:rPr>
                        <a:t>- Đánh đuổi quân Ngô khỏi Cửu Chân.</a:t>
                      </a:r>
                    </a:p>
                    <a:p>
                      <a:pPr algn="just">
                        <a:lnSpc>
                          <a:spcPct val="115000"/>
                        </a:lnSpc>
                        <a:spcAft>
                          <a:spcPts val="600"/>
                        </a:spcAft>
                        <a:tabLst>
                          <a:tab pos="76200" algn="l"/>
                        </a:tabLst>
                      </a:pPr>
                      <a:r>
                        <a:rPr lang="en-US" sz="2400">
                          <a:effectLst/>
                          <a:latin typeface="Times New Roman" pitchFamily="18" charset="0"/>
                          <a:cs typeface="Times New Roman" pitchFamily="18" charset="0"/>
                        </a:rPr>
                        <a:t>- Cuộc khởi nghĩa bị đàn áp</a:t>
                      </a:r>
                      <a:endParaRPr lang="en-US" sz="24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2"/>
                  </a:ext>
                </a:extLst>
              </a:tr>
              <a:tr h="1149938">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Khởi</a:t>
                      </a:r>
                      <a:r>
                        <a:rPr lang="en-US" sz="1800" baseline="0">
                          <a:effectLst/>
                          <a:latin typeface="Times New Roman" pitchFamily="18" charset="0"/>
                          <a:cs typeface="Times New Roman" pitchFamily="18" charset="0"/>
                        </a:rPr>
                        <a:t> nghĩa Lí Bí</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3"/>
                  </a:ext>
                </a:extLst>
              </a:tr>
              <a:tr h="1149938">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Khởi</a:t>
                      </a:r>
                      <a:r>
                        <a:rPr lang="en-US" sz="1800" baseline="0">
                          <a:effectLst/>
                          <a:latin typeface="Times New Roman" pitchFamily="18" charset="0"/>
                          <a:cs typeface="Times New Roman" pitchFamily="18" charset="0"/>
                        </a:rPr>
                        <a:t> nghĩa Phùng Hưng</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1047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379B58-6961-41A2-8A13-865EB38D39A8}"/>
              </a:ext>
            </a:extLst>
          </p:cNvPr>
          <p:cNvPicPr>
            <a:picLocks noChangeAspect="1"/>
          </p:cNvPicPr>
          <p:nvPr/>
        </p:nvPicPr>
        <p:blipFill>
          <a:blip r:embed="rId2"/>
          <a:stretch>
            <a:fillRect/>
          </a:stretch>
        </p:blipFill>
        <p:spPr>
          <a:xfrm>
            <a:off x="5953145" y="0"/>
            <a:ext cx="5953147"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 y="103032"/>
            <a:ext cx="5953145" cy="1384995"/>
          </a:xfrm>
          <a:prstGeom prst="rect">
            <a:avLst/>
          </a:prstGeom>
          <a:noFill/>
        </p:spPr>
        <p:txBody>
          <a:bodyPr wrap="square" rtlCol="0">
            <a:spAutoFit/>
          </a:bodyPr>
          <a:lstStyle/>
          <a:p>
            <a:pPr algn="just"/>
            <a:r>
              <a:rPr lang="en-US" sz="2800" i="1">
                <a:latin typeface="Times New Roman" pitchFamily="18" charset="0"/>
                <a:cs typeface="Times New Roman" pitchFamily="18" charset="0"/>
              </a:rPr>
              <a:t>Cuộc khởi nghĩa của Bà Triệu có ý nghĩa như thế nào đối với cuộc đấu tranh chống Bắc thuộc?</a:t>
            </a:r>
          </a:p>
        </p:txBody>
      </p:sp>
      <p:grpSp>
        <p:nvGrpSpPr>
          <p:cNvPr id="7" name="Group 6"/>
          <p:cNvGrpSpPr/>
          <p:nvPr/>
        </p:nvGrpSpPr>
        <p:grpSpPr>
          <a:xfrm>
            <a:off x="1" y="1964958"/>
            <a:ext cx="5953144" cy="2168582"/>
            <a:chOff x="0" y="0"/>
            <a:chExt cx="11043634" cy="2168582"/>
          </a:xfrm>
        </p:grpSpPr>
        <p:sp>
          <p:nvSpPr>
            <p:cNvPr id="8" name="Up Arrow Callout 7"/>
            <p:cNvSpPr/>
            <p:nvPr/>
          </p:nvSpPr>
          <p:spPr>
            <a:xfrm rot="10800000">
              <a:off x="0" y="0"/>
              <a:ext cx="11043634" cy="2168582"/>
            </a:xfrm>
            <a:prstGeom prst="upArrowCallout">
              <a:avLst/>
            </a:prstGeom>
          </p:spPr>
          <p:style>
            <a:lnRef idx="1">
              <a:schemeClr val="accent3"/>
            </a:lnRef>
            <a:fillRef idx="2">
              <a:schemeClr val="accent3"/>
            </a:fillRef>
            <a:effectRef idx="1">
              <a:schemeClr val="accent3"/>
            </a:effectRef>
            <a:fontRef idx="minor">
              <a:schemeClr val="dk1"/>
            </a:fontRef>
          </p:style>
        </p:sp>
        <p:sp>
          <p:nvSpPr>
            <p:cNvPr id="9" name="Up Arrow Callout 4"/>
            <p:cNvSpPr/>
            <p:nvPr/>
          </p:nvSpPr>
          <p:spPr>
            <a:xfrm rot="21600000">
              <a:off x="0" y="0"/>
              <a:ext cx="11043634" cy="140908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a:solidFill>
                    <a:schemeClr val="tx1"/>
                  </a:solidFill>
                  <a:latin typeface="+mj-lt"/>
                  <a:cs typeface="Times New Roman" pitchFamily="18" charset="0"/>
                </a:rPr>
                <a:t>Làm rung chuyển chế độ đô hộ ở giai đoạn mạnh nhất</a:t>
              </a:r>
              <a:endParaRPr lang="en-US" sz="2400" b="0" kern="1200" dirty="0">
                <a:solidFill>
                  <a:schemeClr val="tx1"/>
                </a:solidFill>
                <a:latin typeface="+mj-lt"/>
                <a:cs typeface="Times New Roman" pitchFamily="18" charset="0"/>
              </a:endParaRPr>
            </a:p>
          </p:txBody>
        </p:sp>
      </p:grpSp>
      <p:grpSp>
        <p:nvGrpSpPr>
          <p:cNvPr id="12" name="Group 11"/>
          <p:cNvGrpSpPr/>
          <p:nvPr/>
        </p:nvGrpSpPr>
        <p:grpSpPr>
          <a:xfrm>
            <a:off x="0" y="4372619"/>
            <a:ext cx="6105377" cy="1282470"/>
            <a:chOff x="-1178864" y="3974203"/>
            <a:chExt cx="12535046" cy="1282470"/>
          </a:xfrm>
        </p:grpSpPr>
        <p:sp>
          <p:nvSpPr>
            <p:cNvPr id="13" name="Rectangle 12"/>
            <p:cNvSpPr/>
            <p:nvPr/>
          </p:nvSpPr>
          <p:spPr>
            <a:xfrm>
              <a:off x="-1155329" y="4114878"/>
              <a:ext cx="12198963" cy="1141795"/>
            </a:xfrm>
            <a:prstGeom prst="rect">
              <a:avLst/>
            </a:prstGeom>
          </p:spPr>
          <p:style>
            <a:lnRef idx="1">
              <a:schemeClr val="accent3"/>
            </a:lnRef>
            <a:fillRef idx="2">
              <a:schemeClr val="accent3"/>
            </a:fillRef>
            <a:effectRef idx="1">
              <a:schemeClr val="accent3"/>
            </a:effectRef>
            <a:fontRef idx="minor">
              <a:schemeClr val="dk1"/>
            </a:fontRef>
          </p:style>
        </p:sp>
        <p:sp>
          <p:nvSpPr>
            <p:cNvPr id="14" name="Rectangle 13"/>
            <p:cNvSpPr/>
            <p:nvPr/>
          </p:nvSpPr>
          <p:spPr>
            <a:xfrm>
              <a:off x="-1178864" y="3974203"/>
              <a:ext cx="12535046" cy="114179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a:p>
              <a:pPr lvl="0" algn="ctr" defTabSz="1066800">
                <a:lnSpc>
                  <a:spcPct val="90000"/>
                </a:lnSpc>
                <a:spcBef>
                  <a:spcPct val="0"/>
                </a:spcBef>
                <a:spcAft>
                  <a:spcPct val="35000"/>
                </a:spcAft>
              </a:pPr>
              <a:r>
                <a:rPr lang="en-US" sz="2400" b="0" kern="1200">
                  <a:solidFill>
                    <a:schemeClr val="tx1"/>
                  </a:solidFill>
                  <a:latin typeface="+mj-lt"/>
                  <a:cs typeface="Times New Roman" pitchFamily="18" charset="0"/>
                </a:rPr>
                <a:t>Góp phần đánh thức ý thức dân tộc, tạo đà cho cuộ khởi nghĩa của Lí Bí sau này.</a:t>
              </a:r>
              <a:endParaRPr lang="en-US" sz="2400" b="0" kern="1200" dirty="0">
                <a:solidFill>
                  <a:schemeClr val="tx1"/>
                </a:solidFill>
                <a:latin typeface="+mj-lt"/>
                <a:cs typeface="Times New Roman" pitchFamily="18" charset="0"/>
              </a:endParaRPr>
            </a:p>
          </p:txBody>
        </p:sp>
      </p:grpSp>
    </p:spTree>
    <p:extLst>
      <p:ext uri="{BB962C8B-B14F-4D97-AF65-F5344CB8AC3E}">
        <p14:creationId xmlns:p14="http://schemas.microsoft.com/office/powerpoint/2010/main" val="337811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793B3C-B96E-4410-BD85-94EAEADEF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11" y="571480"/>
            <a:ext cx="10858576" cy="6072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836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5" name="TextBox 4"/>
          <p:cNvSpPr txBox="1"/>
          <p:nvPr/>
        </p:nvSpPr>
        <p:spPr>
          <a:xfrm>
            <a:off x="0" y="3282331"/>
            <a:ext cx="4895405" cy="954107"/>
          </a:xfrm>
          <a:prstGeom prst="rect">
            <a:avLst/>
          </a:prstGeom>
          <a:noFill/>
        </p:spPr>
        <p:txBody>
          <a:bodyPr wrap="square" rtlCol="0">
            <a:spAutoFit/>
          </a:bodyPr>
          <a:lstStyle/>
          <a:p>
            <a:r>
              <a:rPr lang="en-US" sz="2800" b="1">
                <a:latin typeface="+mj-lt"/>
                <a:sym typeface="Wingdings"/>
              </a:rPr>
              <a:t>Nguyên nhân: do chính sách cai trị hà khắc của nhà Lương.</a:t>
            </a:r>
            <a:endParaRPr lang="en-US" sz="2800" b="1" u="sng" dirty="0">
              <a:latin typeface="+mj-lt"/>
              <a:cs typeface="Times New Roman" pitchFamily="18" charset="0"/>
            </a:endParaRPr>
          </a:p>
        </p:txBody>
      </p:sp>
      <p:sp>
        <p:nvSpPr>
          <p:cNvPr id="6" name="TextBox 5"/>
          <p:cNvSpPr txBox="1"/>
          <p:nvPr/>
        </p:nvSpPr>
        <p:spPr>
          <a:xfrm>
            <a:off x="0" y="16999"/>
            <a:ext cx="12210059" cy="461665"/>
          </a:xfrm>
          <a:prstGeom prst="rect">
            <a:avLst/>
          </a:prstGeom>
          <a:noFill/>
        </p:spPr>
        <p:txBody>
          <a:bodyPr wrap="square" rtlCol="0">
            <a:spAutoFit/>
          </a:bodyPr>
          <a:lstStyle/>
          <a:p>
            <a:pPr algn="just"/>
            <a:r>
              <a:rPr lang="en-US" sz="2400" b="1">
                <a:solidFill>
                  <a:srgbClr val="FF0000"/>
                </a:solidFill>
                <a:latin typeface="+mj-lt"/>
                <a:cs typeface="Times New Roman" pitchFamily="18" charset="0"/>
              </a:rPr>
              <a:t>Cuộc </a:t>
            </a:r>
            <a:r>
              <a:rPr lang="en-US" sz="2400" b="1" dirty="0">
                <a:solidFill>
                  <a:srgbClr val="FF0000"/>
                </a:solidFill>
                <a:latin typeface="+mj-lt"/>
                <a:cs typeface="Times New Roman" pitchFamily="18" charset="0"/>
              </a:rPr>
              <a:t>khởi nghĩa Lý </a:t>
            </a:r>
            <a:r>
              <a:rPr lang="en-US" sz="2400" b="1">
                <a:solidFill>
                  <a:srgbClr val="FF0000"/>
                </a:solidFill>
                <a:latin typeface="+mj-lt"/>
                <a:cs typeface="Times New Roman" pitchFamily="18" charset="0"/>
              </a:rPr>
              <a:t>Bí (542-544).</a:t>
            </a:r>
            <a:endParaRPr lang="en-US" sz="2400" b="1" dirty="0">
              <a:solidFill>
                <a:srgbClr val="FF0000"/>
              </a:solidFill>
              <a:latin typeface="+mj-lt"/>
              <a:cs typeface="Times New Roman" pitchFamily="18" charset="0"/>
            </a:endParaRPr>
          </a:p>
        </p:txBody>
      </p:sp>
      <p:pic>
        <p:nvPicPr>
          <p:cNvPr id="3074" name="Picture 2" descr="C:\Users\Administrator\Pictures\tải xuống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0941" y="149980"/>
            <a:ext cx="7328080" cy="5941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0" y="1287889"/>
            <a:ext cx="4790941"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i="1">
                <a:solidFill>
                  <a:schemeClr val="bg2">
                    <a:lumMod val="50000"/>
                  </a:schemeClr>
                </a:solidFill>
                <a:latin typeface="Times New Roman" pitchFamily="18" charset="0"/>
                <a:cs typeface="Times New Roman" pitchFamily="18" charset="0"/>
              </a:rPr>
              <a:t>Nguyên nhân bùng nổ cuộc khởi nghĩa của Lí Bí là gì?</a:t>
            </a:r>
          </a:p>
        </p:txBody>
      </p:sp>
      <p:sp>
        <p:nvSpPr>
          <p:cNvPr id="9" name="TextBox 8"/>
          <p:cNvSpPr txBox="1"/>
          <p:nvPr/>
        </p:nvSpPr>
        <p:spPr>
          <a:xfrm>
            <a:off x="5473521" y="6091702"/>
            <a:ext cx="6040192" cy="369332"/>
          </a:xfrm>
          <a:prstGeom prst="rect">
            <a:avLst/>
          </a:prstGeom>
          <a:noFill/>
        </p:spPr>
        <p:txBody>
          <a:bodyPr wrap="square" rtlCol="0">
            <a:spAutoFit/>
          </a:bodyPr>
          <a:lstStyle/>
          <a:p>
            <a:pPr algn="ctr"/>
            <a:r>
              <a:rPr lang="en-US" i="1">
                <a:latin typeface="Times New Roman" pitchFamily="18" charset="0"/>
                <a:cs typeface="Times New Roman" pitchFamily="18" charset="0"/>
              </a:rPr>
              <a:t>Lí Bí- Lí Nam Đế</a:t>
            </a:r>
          </a:p>
        </p:txBody>
      </p:sp>
    </p:spTree>
    <p:extLst>
      <p:ext uri="{BB962C8B-B14F-4D97-AF65-F5344CB8AC3E}">
        <p14:creationId xmlns:p14="http://schemas.microsoft.com/office/powerpoint/2010/main" val="42166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9" name="Freeform 8"/>
          <p:cNvSpPr/>
          <p:nvPr/>
        </p:nvSpPr>
        <p:spPr>
          <a:xfrm>
            <a:off x="1" y="5371840"/>
            <a:ext cx="5074276" cy="1353886"/>
          </a:xfrm>
          <a:custGeom>
            <a:avLst/>
            <a:gdLst>
              <a:gd name="connsiteX0" fmla="*/ 0 w 5074276"/>
              <a:gd name="connsiteY0" fmla="*/ 0 h 1353886"/>
              <a:gd name="connsiteX1" fmla="*/ 5074276 w 5074276"/>
              <a:gd name="connsiteY1" fmla="*/ 0 h 1353886"/>
              <a:gd name="connsiteX2" fmla="*/ 5074276 w 5074276"/>
              <a:gd name="connsiteY2" fmla="*/ 1353886 h 1353886"/>
              <a:gd name="connsiteX3" fmla="*/ 0 w 5074276"/>
              <a:gd name="connsiteY3" fmla="*/ 1353886 h 1353886"/>
              <a:gd name="connsiteX4" fmla="*/ 0 w 5074276"/>
              <a:gd name="connsiteY4" fmla="*/ 0 h 135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276" h="1353886">
                <a:moveTo>
                  <a:pt x="0" y="0"/>
                </a:moveTo>
                <a:lnTo>
                  <a:pt x="5074276" y="0"/>
                </a:lnTo>
                <a:lnTo>
                  <a:pt x="5074276" y="1353886"/>
                </a:lnTo>
                <a:lnTo>
                  <a:pt x="0" y="1353886"/>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2000" b="0" kern="1200" dirty="0">
              <a:solidFill>
                <a:schemeClr val="tx1"/>
              </a:solidFill>
              <a:latin typeface="+mj-lt"/>
              <a:cs typeface="Times New Roman" pitchFamily="18" charset="0"/>
            </a:endParaRPr>
          </a:p>
          <a:p>
            <a:pPr lvl="0" algn="ctr" defTabSz="800100">
              <a:lnSpc>
                <a:spcPct val="90000"/>
              </a:lnSpc>
              <a:spcBef>
                <a:spcPct val="0"/>
              </a:spcBef>
              <a:spcAft>
                <a:spcPct val="35000"/>
              </a:spcAft>
            </a:pPr>
            <a:r>
              <a:rPr lang="en-US" sz="2000" b="0" kern="1200">
                <a:solidFill>
                  <a:schemeClr val="tx1"/>
                </a:solidFill>
                <a:latin typeface="+mj-lt"/>
                <a:cs typeface="Times New Roman" pitchFamily="18" charset="0"/>
              </a:rPr>
              <a:t>Tháng 2/544 làm chủ Giao Châu</a:t>
            </a:r>
            <a:br>
              <a:rPr lang="en-US" sz="2000" b="0" kern="1200" dirty="0">
                <a:solidFill>
                  <a:schemeClr val="tx1"/>
                </a:solidFill>
                <a:latin typeface="+mj-lt"/>
                <a:cs typeface="Times New Roman" pitchFamily="18" charset="0"/>
              </a:rPr>
            </a:br>
            <a:endParaRPr lang="en-US" sz="2000" b="0" kern="1200" dirty="0">
              <a:solidFill>
                <a:schemeClr val="tx1"/>
              </a:solidFill>
              <a:latin typeface="+mj-lt"/>
              <a:cs typeface="Times New Roman" pitchFamily="18" charset="0"/>
            </a:endParaRPr>
          </a:p>
        </p:txBody>
      </p:sp>
      <p:sp>
        <p:nvSpPr>
          <p:cNvPr id="10" name="Freeform 9"/>
          <p:cNvSpPr/>
          <p:nvPr/>
        </p:nvSpPr>
        <p:spPr>
          <a:xfrm>
            <a:off x="0" y="2976581"/>
            <a:ext cx="5074277" cy="2484026"/>
          </a:xfrm>
          <a:custGeom>
            <a:avLst/>
            <a:gdLst>
              <a:gd name="connsiteX0" fmla="*/ 0 w 5074276"/>
              <a:gd name="connsiteY0" fmla="*/ 869980 h 2484025"/>
              <a:gd name="connsiteX1" fmla="*/ 2226635 w 5074276"/>
              <a:gd name="connsiteY1" fmla="*/ 869980 h 2484025"/>
              <a:gd name="connsiteX2" fmla="*/ 2226635 w 5074276"/>
              <a:gd name="connsiteY2" fmla="*/ 621006 h 2484025"/>
              <a:gd name="connsiteX3" fmla="*/ 1916132 w 5074276"/>
              <a:gd name="connsiteY3" fmla="*/ 621006 h 2484025"/>
              <a:gd name="connsiteX4" fmla="*/ 2537138 w 5074276"/>
              <a:gd name="connsiteY4" fmla="*/ 0 h 2484025"/>
              <a:gd name="connsiteX5" fmla="*/ 3158144 w 5074276"/>
              <a:gd name="connsiteY5" fmla="*/ 621006 h 2484025"/>
              <a:gd name="connsiteX6" fmla="*/ 2847641 w 5074276"/>
              <a:gd name="connsiteY6" fmla="*/ 621006 h 2484025"/>
              <a:gd name="connsiteX7" fmla="*/ 2847641 w 5074276"/>
              <a:gd name="connsiteY7" fmla="*/ 869980 h 2484025"/>
              <a:gd name="connsiteX8" fmla="*/ 5074276 w 5074276"/>
              <a:gd name="connsiteY8" fmla="*/ 869980 h 2484025"/>
              <a:gd name="connsiteX9" fmla="*/ 5074276 w 5074276"/>
              <a:gd name="connsiteY9" fmla="*/ 2484025 h 2484025"/>
              <a:gd name="connsiteX10" fmla="*/ 0 w 5074276"/>
              <a:gd name="connsiteY10" fmla="*/ 2484025 h 2484025"/>
              <a:gd name="connsiteX11" fmla="*/ 0 w 5074276"/>
              <a:gd name="connsiteY11" fmla="*/ 869980 h 248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4276" h="2484025">
                <a:moveTo>
                  <a:pt x="5074276" y="1614045"/>
                </a:moveTo>
                <a:lnTo>
                  <a:pt x="2847641" y="1614045"/>
                </a:lnTo>
                <a:lnTo>
                  <a:pt x="2847641" y="1863019"/>
                </a:lnTo>
                <a:lnTo>
                  <a:pt x="3158144" y="1863019"/>
                </a:lnTo>
                <a:lnTo>
                  <a:pt x="2537138" y="2484025"/>
                </a:lnTo>
                <a:lnTo>
                  <a:pt x="1916132" y="1863019"/>
                </a:lnTo>
                <a:lnTo>
                  <a:pt x="2226635" y="1863019"/>
                </a:lnTo>
                <a:lnTo>
                  <a:pt x="2226635" y="1614045"/>
                </a:lnTo>
                <a:lnTo>
                  <a:pt x="0" y="1614045"/>
                </a:lnTo>
                <a:lnTo>
                  <a:pt x="0" y="0"/>
                </a:lnTo>
                <a:lnTo>
                  <a:pt x="5074276" y="0"/>
                </a:lnTo>
                <a:lnTo>
                  <a:pt x="5074276" y="1614045"/>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28015" tIns="128017" rIns="128017" bIns="997996" numCol="1" spcCol="1270" anchor="ctr" anchorCtr="0">
            <a:noAutofit/>
          </a:bodyPr>
          <a:lstStyle/>
          <a:p>
            <a:pPr lvl="0" algn="ctr" defTabSz="800100">
              <a:lnSpc>
                <a:spcPct val="90000"/>
              </a:lnSpc>
              <a:spcBef>
                <a:spcPct val="0"/>
              </a:spcBef>
              <a:spcAft>
                <a:spcPct val="35000"/>
              </a:spcAft>
            </a:pPr>
            <a:endParaRPr lang="en-US" sz="2000" b="0" kern="1200" dirty="0">
              <a:solidFill>
                <a:schemeClr val="tx1"/>
              </a:solidFill>
              <a:latin typeface="+mj-lt"/>
              <a:cs typeface="Times New Roman" pitchFamily="18" charset="0"/>
            </a:endParaRPr>
          </a:p>
          <a:p>
            <a:pPr lvl="0" algn="ctr" defTabSz="800100">
              <a:lnSpc>
                <a:spcPct val="90000"/>
              </a:lnSpc>
              <a:spcBef>
                <a:spcPct val="0"/>
              </a:spcBef>
              <a:spcAft>
                <a:spcPct val="35000"/>
              </a:spcAft>
            </a:pPr>
            <a:r>
              <a:rPr lang="en-US" sz="2000" b="0" kern="1200">
                <a:solidFill>
                  <a:schemeClr val="tx1"/>
                </a:solidFill>
                <a:latin typeface="+mj-lt"/>
                <a:cs typeface="Times New Roman" pitchFamily="18" charset="0"/>
              </a:rPr>
              <a:t>Năm </a:t>
            </a:r>
            <a:r>
              <a:rPr lang="en-US" sz="2000" b="1" kern="1200">
                <a:solidFill>
                  <a:schemeClr val="tx1"/>
                </a:solidFill>
                <a:latin typeface="+mj-lt"/>
                <a:cs typeface="Times New Roman" pitchFamily="18" charset="0"/>
              </a:rPr>
              <a:t>543-544</a:t>
            </a:r>
            <a:r>
              <a:rPr lang="en-US" sz="2000" b="0" kern="1200">
                <a:solidFill>
                  <a:schemeClr val="tx1"/>
                </a:solidFill>
                <a:latin typeface="+mj-lt"/>
                <a:cs typeface="Times New Roman" pitchFamily="18" charset="0"/>
              </a:rPr>
              <a:t> chống lại cuộc phản công chinh phục của nhà Lương.</a:t>
            </a:r>
            <a:br>
              <a:rPr lang="en-US" sz="2000" b="0" kern="1200" dirty="0">
                <a:solidFill>
                  <a:schemeClr val="tx1"/>
                </a:solidFill>
                <a:latin typeface="+mj-lt"/>
                <a:cs typeface="Times New Roman" pitchFamily="18" charset="0"/>
              </a:rPr>
            </a:br>
            <a:endParaRPr lang="en-US" sz="2000" b="0" kern="1200" dirty="0">
              <a:solidFill>
                <a:schemeClr val="tx1"/>
              </a:solidFill>
              <a:latin typeface="+mj-lt"/>
              <a:cs typeface="Times New Roman" pitchFamily="18" charset="0"/>
            </a:endParaRPr>
          </a:p>
        </p:txBody>
      </p:sp>
      <p:sp>
        <p:nvSpPr>
          <p:cNvPr id="11" name="Freeform 10"/>
          <p:cNvSpPr/>
          <p:nvPr/>
        </p:nvSpPr>
        <p:spPr>
          <a:xfrm>
            <a:off x="1" y="492613"/>
            <a:ext cx="5074276" cy="2571402"/>
          </a:xfrm>
          <a:custGeom>
            <a:avLst/>
            <a:gdLst>
              <a:gd name="connsiteX0" fmla="*/ 0 w 5074276"/>
              <a:gd name="connsiteY0" fmla="*/ 900582 h 2571401"/>
              <a:gd name="connsiteX1" fmla="*/ 2215713 w 5074276"/>
              <a:gd name="connsiteY1" fmla="*/ 900582 h 2571401"/>
              <a:gd name="connsiteX2" fmla="*/ 2215713 w 5074276"/>
              <a:gd name="connsiteY2" fmla="*/ 642850 h 2571401"/>
              <a:gd name="connsiteX3" fmla="*/ 1894288 w 5074276"/>
              <a:gd name="connsiteY3" fmla="*/ 642850 h 2571401"/>
              <a:gd name="connsiteX4" fmla="*/ 2537138 w 5074276"/>
              <a:gd name="connsiteY4" fmla="*/ 0 h 2571401"/>
              <a:gd name="connsiteX5" fmla="*/ 3179988 w 5074276"/>
              <a:gd name="connsiteY5" fmla="*/ 642850 h 2571401"/>
              <a:gd name="connsiteX6" fmla="*/ 2858563 w 5074276"/>
              <a:gd name="connsiteY6" fmla="*/ 642850 h 2571401"/>
              <a:gd name="connsiteX7" fmla="*/ 2858563 w 5074276"/>
              <a:gd name="connsiteY7" fmla="*/ 900582 h 2571401"/>
              <a:gd name="connsiteX8" fmla="*/ 5074276 w 5074276"/>
              <a:gd name="connsiteY8" fmla="*/ 900582 h 2571401"/>
              <a:gd name="connsiteX9" fmla="*/ 5074276 w 5074276"/>
              <a:gd name="connsiteY9" fmla="*/ 2571401 h 2571401"/>
              <a:gd name="connsiteX10" fmla="*/ 0 w 5074276"/>
              <a:gd name="connsiteY10" fmla="*/ 2571401 h 2571401"/>
              <a:gd name="connsiteX11" fmla="*/ 0 w 5074276"/>
              <a:gd name="connsiteY11" fmla="*/ 900582 h 257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4276" h="2571401">
                <a:moveTo>
                  <a:pt x="5074276" y="1670819"/>
                </a:moveTo>
                <a:lnTo>
                  <a:pt x="2858563" y="1670819"/>
                </a:lnTo>
                <a:lnTo>
                  <a:pt x="2858563" y="1928551"/>
                </a:lnTo>
                <a:lnTo>
                  <a:pt x="3179988" y="1928551"/>
                </a:lnTo>
                <a:lnTo>
                  <a:pt x="2537138" y="2571401"/>
                </a:lnTo>
                <a:lnTo>
                  <a:pt x="1894288" y="1928551"/>
                </a:lnTo>
                <a:lnTo>
                  <a:pt x="2215713" y="1928551"/>
                </a:lnTo>
                <a:lnTo>
                  <a:pt x="2215713" y="1670819"/>
                </a:lnTo>
                <a:lnTo>
                  <a:pt x="0" y="1670819"/>
                </a:lnTo>
                <a:lnTo>
                  <a:pt x="0" y="0"/>
                </a:lnTo>
                <a:lnTo>
                  <a:pt x="5074276" y="0"/>
                </a:lnTo>
                <a:lnTo>
                  <a:pt x="5074276" y="1670819"/>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28016" tIns="128016" rIns="128016" bIns="1028598" numCol="1" spcCol="1270" anchor="ctr" anchorCtr="0">
            <a:noAutofit/>
          </a:bodyPr>
          <a:lstStyle/>
          <a:p>
            <a:pPr lvl="0" algn="ctr" defTabSz="800100">
              <a:lnSpc>
                <a:spcPct val="90000"/>
              </a:lnSpc>
              <a:spcBef>
                <a:spcPct val="0"/>
              </a:spcBef>
              <a:spcAft>
                <a:spcPct val="35000"/>
              </a:spcAft>
            </a:pPr>
            <a:r>
              <a:rPr lang="en-US" sz="2000" b="0" kern="1200" dirty="0">
                <a:solidFill>
                  <a:schemeClr val="tx1"/>
                </a:solidFill>
                <a:latin typeface="+mj-lt"/>
                <a:cs typeface="Times New Roman" pitchFamily="18" charset="0"/>
              </a:rPr>
              <a:t>Năm </a:t>
            </a:r>
            <a:r>
              <a:rPr lang="en-US" sz="2000" b="1" kern="1200" dirty="0">
                <a:solidFill>
                  <a:schemeClr val="tx1"/>
                </a:solidFill>
                <a:latin typeface="+mj-lt"/>
                <a:cs typeface="Times New Roman" pitchFamily="18" charset="0"/>
              </a:rPr>
              <a:t>542</a:t>
            </a:r>
            <a:r>
              <a:rPr lang="en-US" sz="2000" b="0" kern="1200" dirty="0">
                <a:solidFill>
                  <a:schemeClr val="tx1"/>
                </a:solidFill>
                <a:latin typeface="+mj-lt"/>
                <a:cs typeface="Times New Roman" pitchFamily="18" charset="0"/>
              </a:rPr>
              <a:t> khởi nghĩa nổ </a:t>
            </a:r>
            <a:r>
              <a:rPr lang="en-US" sz="2000" b="0" kern="1200">
                <a:solidFill>
                  <a:schemeClr val="tx1"/>
                </a:solidFill>
                <a:latin typeface="+mj-lt"/>
                <a:cs typeface="Times New Roman" pitchFamily="18" charset="0"/>
              </a:rPr>
              <a:t>ra chống lại ách đô hộ của nhà Lương.</a:t>
            </a:r>
            <a:endParaRPr lang="en-US" sz="2000" b="0" kern="1200" dirty="0">
              <a:solidFill>
                <a:schemeClr val="tx1"/>
              </a:solidFill>
              <a:latin typeface="+mj-lt"/>
              <a:cs typeface="Times New Roman" pitchFamily="18" charset="0"/>
            </a:endParaRPr>
          </a:p>
        </p:txBody>
      </p:sp>
      <p:sp>
        <p:nvSpPr>
          <p:cNvPr id="7" name="TextBox 6"/>
          <p:cNvSpPr txBox="1"/>
          <p:nvPr/>
        </p:nvSpPr>
        <p:spPr>
          <a:xfrm>
            <a:off x="457199" y="30950"/>
            <a:ext cx="1867533" cy="461665"/>
          </a:xfrm>
          <a:prstGeom prst="rect">
            <a:avLst/>
          </a:prstGeom>
          <a:noFill/>
        </p:spPr>
        <p:txBody>
          <a:bodyPr wrap="square" rtlCol="0">
            <a:spAutoFit/>
          </a:bodyPr>
          <a:lstStyle/>
          <a:p>
            <a:r>
              <a:rPr lang="en-US" sz="2400" b="1">
                <a:latin typeface="+mj-lt"/>
                <a:sym typeface="Wingdings"/>
              </a:rPr>
              <a:t>Diễn biến</a:t>
            </a:r>
            <a:endParaRPr lang="en-US" sz="2400" b="1" u="sng" dirty="0">
              <a:latin typeface="+mj-lt"/>
              <a:cs typeface="Times New Roman" pitchFamily="18" charset="0"/>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8312"/>
            <a:ext cx="7010400" cy="6849687"/>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4"/>
          <p:cNvSpPr txBox="1">
            <a:spLocks noChangeArrowheads="1"/>
          </p:cNvSpPr>
          <p:nvPr/>
        </p:nvSpPr>
        <p:spPr bwMode="auto">
          <a:xfrm rot="1841111">
            <a:off x="5240021" y="1263822"/>
            <a:ext cx="876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a:latin typeface="Arial" pitchFamily="34" charset="0"/>
              </a:rPr>
              <a:t>S. Hồng</a:t>
            </a:r>
          </a:p>
        </p:txBody>
      </p:sp>
      <p:sp>
        <p:nvSpPr>
          <p:cNvPr id="16" name="Text Box 5"/>
          <p:cNvSpPr txBox="1">
            <a:spLocks noChangeArrowheads="1"/>
          </p:cNvSpPr>
          <p:nvPr/>
        </p:nvSpPr>
        <p:spPr bwMode="auto">
          <a:xfrm rot="1841111">
            <a:off x="5415281" y="819482"/>
            <a:ext cx="876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a:latin typeface="Arial" pitchFamily="34" charset="0"/>
              </a:rPr>
              <a:t>S. Lô</a:t>
            </a:r>
          </a:p>
        </p:txBody>
      </p:sp>
      <p:sp>
        <p:nvSpPr>
          <p:cNvPr id="17" name="Text Box 6"/>
          <p:cNvSpPr txBox="1">
            <a:spLocks noChangeArrowheads="1"/>
          </p:cNvSpPr>
          <p:nvPr/>
        </p:nvSpPr>
        <p:spPr bwMode="auto">
          <a:xfrm rot="1614419">
            <a:off x="5415281" y="1789855"/>
            <a:ext cx="876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a:latin typeface="Arial" pitchFamily="34" charset="0"/>
              </a:rPr>
              <a:t>S. Đà</a:t>
            </a:r>
          </a:p>
        </p:txBody>
      </p:sp>
      <p:sp>
        <p:nvSpPr>
          <p:cNvPr id="18" name="Text Box 7"/>
          <p:cNvSpPr txBox="1">
            <a:spLocks noChangeArrowheads="1"/>
          </p:cNvSpPr>
          <p:nvPr/>
        </p:nvSpPr>
        <p:spPr bwMode="auto">
          <a:xfrm rot="1841111">
            <a:off x="6050599" y="2914681"/>
            <a:ext cx="876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a:latin typeface="Arial" pitchFamily="34" charset="0"/>
              </a:rPr>
              <a:t>S. Mã</a:t>
            </a:r>
          </a:p>
        </p:txBody>
      </p:sp>
      <p:sp>
        <p:nvSpPr>
          <p:cNvPr id="19" name="Text Box 8"/>
          <p:cNvSpPr txBox="1">
            <a:spLocks noChangeArrowheads="1"/>
          </p:cNvSpPr>
          <p:nvPr/>
        </p:nvSpPr>
        <p:spPr bwMode="auto">
          <a:xfrm rot="1841111">
            <a:off x="5758499" y="4284618"/>
            <a:ext cx="876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a:latin typeface="Arial" pitchFamily="34" charset="0"/>
              </a:rPr>
              <a:t>S. Cả</a:t>
            </a:r>
          </a:p>
        </p:txBody>
      </p:sp>
      <p:sp>
        <p:nvSpPr>
          <p:cNvPr id="20" name="Text Box 10"/>
          <p:cNvSpPr txBox="1">
            <a:spLocks noChangeArrowheads="1"/>
          </p:cNvSpPr>
          <p:nvPr/>
        </p:nvSpPr>
        <p:spPr bwMode="auto">
          <a:xfrm>
            <a:off x="7459980" y="1781175"/>
            <a:ext cx="15189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b="1">
                <a:latin typeface="Tiffany-Heavy" pitchFamily="2" charset="0"/>
                <a:ea typeface="Tiffany-Heavy" pitchFamily="2" charset="0"/>
                <a:cs typeface="Tiffany-Heavy" pitchFamily="2" charset="0"/>
              </a:rPr>
              <a:t>LONG BIÊN</a:t>
            </a:r>
          </a:p>
        </p:txBody>
      </p:sp>
      <p:sp>
        <p:nvSpPr>
          <p:cNvPr id="21" name="Text Box 11"/>
          <p:cNvSpPr txBox="1">
            <a:spLocks noChangeArrowheads="1"/>
          </p:cNvSpPr>
          <p:nvPr/>
        </p:nvSpPr>
        <p:spPr bwMode="auto">
          <a:xfrm rot="662994">
            <a:off x="6233160" y="2358429"/>
            <a:ext cx="1635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b="1">
                <a:solidFill>
                  <a:srgbClr val="0000FF"/>
                </a:solidFill>
                <a:latin typeface="Arial" pitchFamily="34" charset="0"/>
              </a:rPr>
              <a:t>GIAO          CHÂU</a:t>
            </a:r>
          </a:p>
        </p:txBody>
      </p:sp>
      <p:sp>
        <p:nvSpPr>
          <p:cNvPr id="22" name="Text Box 12"/>
          <p:cNvSpPr txBox="1">
            <a:spLocks noChangeArrowheads="1"/>
          </p:cNvSpPr>
          <p:nvPr/>
        </p:nvSpPr>
        <p:spPr bwMode="auto">
          <a:xfrm>
            <a:off x="6875781" y="4923972"/>
            <a:ext cx="1343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b="1">
                <a:solidFill>
                  <a:srgbClr val="0000FF"/>
                </a:solidFill>
                <a:latin typeface="Arial" pitchFamily="34" charset="0"/>
              </a:rPr>
              <a:t>ĐỨC  CHÂU</a:t>
            </a:r>
          </a:p>
        </p:txBody>
      </p:sp>
      <p:sp>
        <p:nvSpPr>
          <p:cNvPr id="23" name="Text Box 13"/>
          <p:cNvSpPr txBox="1">
            <a:spLocks noChangeArrowheads="1"/>
          </p:cNvSpPr>
          <p:nvPr/>
        </p:nvSpPr>
        <p:spPr bwMode="auto">
          <a:xfrm rot="655368">
            <a:off x="6057901" y="3643860"/>
            <a:ext cx="1226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b="1">
                <a:solidFill>
                  <a:srgbClr val="0000FF"/>
                </a:solidFill>
                <a:latin typeface="Arial" pitchFamily="34" charset="0"/>
              </a:rPr>
              <a:t>ÁI CHÂU</a:t>
            </a:r>
          </a:p>
        </p:txBody>
      </p:sp>
      <p:sp>
        <p:nvSpPr>
          <p:cNvPr id="24" name="Text Box 14"/>
          <p:cNvSpPr txBox="1">
            <a:spLocks noChangeArrowheads="1"/>
          </p:cNvSpPr>
          <p:nvPr/>
        </p:nvSpPr>
        <p:spPr bwMode="auto">
          <a:xfrm>
            <a:off x="5707381" y="1312778"/>
            <a:ext cx="1226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b="1">
                <a:latin typeface="Tiffany-Heavy" pitchFamily="2" charset="0"/>
                <a:ea typeface="Tiffany-Heavy" pitchFamily="2" charset="0"/>
                <a:cs typeface="Tiffany-Heavy" pitchFamily="2" charset="0"/>
              </a:rPr>
              <a:t>Thái Bình</a:t>
            </a:r>
          </a:p>
        </p:txBody>
      </p:sp>
      <p:sp>
        <p:nvSpPr>
          <p:cNvPr id="25" name="Text Box 15"/>
          <p:cNvSpPr txBox="1">
            <a:spLocks noChangeArrowheads="1"/>
          </p:cNvSpPr>
          <p:nvPr/>
        </p:nvSpPr>
        <p:spPr bwMode="auto">
          <a:xfrm>
            <a:off x="6116320" y="1473947"/>
            <a:ext cx="934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a:solidFill>
                  <a:srgbClr val="0000FF"/>
                </a:solidFill>
                <a:latin typeface="Arial" pitchFamily="34" charset="0"/>
              </a:rPr>
              <a:t>(Sơn Tây)</a:t>
            </a:r>
          </a:p>
        </p:txBody>
      </p:sp>
      <p:sp>
        <p:nvSpPr>
          <p:cNvPr id="26" name="Text Box 17"/>
          <p:cNvSpPr txBox="1">
            <a:spLocks noChangeArrowheads="1"/>
          </p:cNvSpPr>
          <p:nvPr/>
        </p:nvSpPr>
        <p:spPr bwMode="auto">
          <a:xfrm>
            <a:off x="6817360" y="2038038"/>
            <a:ext cx="934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a:solidFill>
                  <a:srgbClr val="0000FF"/>
                </a:solidFill>
                <a:latin typeface="Arial" pitchFamily="34" charset="0"/>
              </a:rPr>
              <a:t>Chu Diên</a:t>
            </a:r>
          </a:p>
        </p:txBody>
      </p:sp>
      <p:sp>
        <p:nvSpPr>
          <p:cNvPr id="27" name="Text Box 18"/>
          <p:cNvSpPr txBox="1">
            <a:spLocks noChangeArrowheads="1"/>
          </p:cNvSpPr>
          <p:nvPr/>
        </p:nvSpPr>
        <p:spPr bwMode="auto">
          <a:xfrm>
            <a:off x="7109460" y="2264681"/>
            <a:ext cx="934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a:solidFill>
                  <a:srgbClr val="0000FF"/>
                </a:solidFill>
                <a:latin typeface="Arial" pitchFamily="34" charset="0"/>
              </a:rPr>
              <a:t>Thanh Trì</a:t>
            </a:r>
          </a:p>
        </p:txBody>
      </p:sp>
      <p:sp>
        <p:nvSpPr>
          <p:cNvPr id="28" name="Text Box 25"/>
          <p:cNvSpPr txBox="1">
            <a:spLocks noChangeArrowheads="1"/>
          </p:cNvSpPr>
          <p:nvPr/>
        </p:nvSpPr>
        <p:spPr bwMode="auto">
          <a:xfrm>
            <a:off x="8745220" y="1217082"/>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b="1">
                <a:latin typeface="Tiffany-Heavy" pitchFamily="2" charset="0"/>
                <a:ea typeface="Tiffany-Heavy" pitchFamily="2" charset="0"/>
                <a:cs typeface="Tiffany-Heavy" pitchFamily="2" charset="0"/>
              </a:rPr>
              <a:t>HOÀNG </a:t>
            </a:r>
            <a:r>
              <a:rPr lang="en-US" altLang="en-US" sz="1600" b="1">
                <a:latin typeface="Verdana" pitchFamily="34" charset="0"/>
              </a:rPr>
              <a:t> </a:t>
            </a:r>
            <a:r>
              <a:rPr lang="en-US" altLang="en-US" sz="1600" b="1">
                <a:latin typeface="Tiffany-Heavy" pitchFamily="2" charset="0"/>
                <a:ea typeface="Tiffany-Heavy" pitchFamily="2" charset="0"/>
                <a:cs typeface="Tiffany-Heavy" pitchFamily="2" charset="0"/>
              </a:rPr>
              <a:t>CHÂU</a:t>
            </a:r>
          </a:p>
        </p:txBody>
      </p:sp>
      <p:sp>
        <p:nvSpPr>
          <p:cNvPr id="29" name="Text Box 40"/>
          <p:cNvSpPr txBox="1">
            <a:spLocks noChangeArrowheads="1"/>
          </p:cNvSpPr>
          <p:nvPr/>
        </p:nvSpPr>
        <p:spPr bwMode="auto">
          <a:xfrm>
            <a:off x="10556240" y="250067"/>
            <a:ext cx="1285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600" b="1">
                <a:solidFill>
                  <a:srgbClr val="0D0D0D"/>
                </a:solidFill>
                <a:latin typeface="Tiffany-Heavy" pitchFamily="2" charset="0"/>
                <a:ea typeface="Tiffany-Heavy" pitchFamily="2" charset="0"/>
                <a:cs typeface="Tiffany-Heavy" pitchFamily="2" charset="0"/>
              </a:rPr>
              <a:t>HỢP PHỐ</a:t>
            </a:r>
          </a:p>
        </p:txBody>
      </p:sp>
      <p:sp>
        <p:nvSpPr>
          <p:cNvPr id="30" name="Text Box 57"/>
          <p:cNvSpPr txBox="1">
            <a:spLocks noChangeArrowheads="1"/>
          </p:cNvSpPr>
          <p:nvPr/>
        </p:nvSpPr>
        <p:spPr bwMode="auto">
          <a:xfrm rot="20258538">
            <a:off x="7806850" y="3084536"/>
            <a:ext cx="29003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2800" b="1">
                <a:solidFill>
                  <a:srgbClr val="0000FF"/>
                </a:solidFill>
                <a:latin typeface="Arial" pitchFamily="34" charset="0"/>
              </a:rPr>
              <a:t>BIỂN               ĐÔNG</a:t>
            </a:r>
          </a:p>
        </p:txBody>
      </p:sp>
      <p:sp>
        <p:nvSpPr>
          <p:cNvPr id="31" name="Text Box 63"/>
          <p:cNvSpPr txBox="1">
            <a:spLocks noChangeArrowheads="1"/>
          </p:cNvSpPr>
          <p:nvPr/>
        </p:nvSpPr>
        <p:spPr bwMode="auto">
          <a:xfrm>
            <a:off x="9154160" y="3953645"/>
            <a:ext cx="3037840" cy="2862322"/>
          </a:xfrm>
          <a:prstGeom prst="rect">
            <a:avLst/>
          </a:prstGeom>
          <a:solidFill>
            <a:schemeClr val="bg1"/>
          </a:solidFill>
          <a:ln w="9525">
            <a:solidFill>
              <a:srgbClr val="FF0000"/>
            </a:solidFill>
            <a:miter lim="800000"/>
            <a:headEnd/>
            <a:tailEnd/>
          </a:ln>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1800" b="1">
                <a:solidFill>
                  <a:srgbClr val="FF0000"/>
                </a:solidFill>
                <a:latin typeface="Arial" pitchFamily="34" charset="0"/>
              </a:rPr>
              <a:t>Chú thích </a:t>
            </a:r>
          </a:p>
          <a:p>
            <a:pPr eaLnBrk="1" hangingPunct="1"/>
            <a:r>
              <a:rPr lang="en-US" altLang="en-US" sz="1800" b="1">
                <a:solidFill>
                  <a:srgbClr val="0000FF"/>
                </a:solidFill>
                <a:latin typeface="Arial" pitchFamily="34" charset="0"/>
              </a:rPr>
              <a:t>              </a:t>
            </a:r>
            <a:r>
              <a:rPr lang="en-US" altLang="en-US" sz="1600" b="1">
                <a:solidFill>
                  <a:srgbClr val="0000FF"/>
                </a:solidFill>
                <a:latin typeface="Arial" pitchFamily="34" charset="0"/>
              </a:rPr>
              <a:t>Nơi  Lý Bí phất cờ khởi nghĩa</a:t>
            </a:r>
            <a:endParaRPr lang="en-US" altLang="en-US" sz="1600" b="1">
              <a:solidFill>
                <a:srgbClr val="FF0000"/>
              </a:solidFill>
              <a:latin typeface="Arial" pitchFamily="34" charset="0"/>
            </a:endParaRPr>
          </a:p>
          <a:p>
            <a:pPr algn="ctr" eaLnBrk="1" hangingPunct="1">
              <a:spcBef>
                <a:spcPct val="50000"/>
              </a:spcBef>
            </a:pPr>
            <a:r>
              <a:rPr lang="en-US" altLang="en-US" sz="1600" b="1">
                <a:solidFill>
                  <a:srgbClr val="0000FF"/>
                </a:solidFill>
                <a:latin typeface="Arial" pitchFamily="34" charset="0"/>
              </a:rPr>
              <a:t>     Hướng quân ta tiến đánh</a:t>
            </a:r>
          </a:p>
          <a:p>
            <a:pPr algn="ctr" eaLnBrk="1" hangingPunct="1">
              <a:spcBef>
                <a:spcPct val="50000"/>
              </a:spcBef>
            </a:pPr>
            <a:r>
              <a:rPr lang="en-US" altLang="en-US" sz="1600" b="1">
                <a:solidFill>
                  <a:srgbClr val="0000FF"/>
                </a:solidFill>
                <a:latin typeface="Arial" pitchFamily="34" charset="0"/>
              </a:rPr>
              <a:t> Nơi quân ta thắng lớn</a:t>
            </a:r>
          </a:p>
          <a:p>
            <a:pPr eaLnBrk="1" hangingPunct="1">
              <a:spcBef>
                <a:spcPct val="50000"/>
              </a:spcBef>
            </a:pPr>
            <a:r>
              <a:rPr lang="en-US" altLang="en-US" sz="1600" b="1">
                <a:solidFill>
                  <a:srgbClr val="0000FF"/>
                </a:solidFill>
                <a:latin typeface="Arial" pitchFamily="34" charset="0"/>
              </a:rPr>
              <a:t>        Hướng quân Lương tấn công</a:t>
            </a:r>
          </a:p>
          <a:p>
            <a:pPr eaLnBrk="1" hangingPunct="1">
              <a:spcBef>
                <a:spcPct val="50000"/>
              </a:spcBef>
            </a:pPr>
            <a:r>
              <a:rPr lang="en-US" altLang="en-US" sz="1600" b="1">
                <a:solidFill>
                  <a:srgbClr val="0000FF"/>
                </a:solidFill>
                <a:latin typeface="Arial" pitchFamily="34" charset="0"/>
              </a:rPr>
              <a:t>            Hướng quân Lương tháo  chạy</a:t>
            </a:r>
          </a:p>
        </p:txBody>
      </p:sp>
      <p:sp>
        <p:nvSpPr>
          <p:cNvPr id="32" name="Freeform 65"/>
          <p:cNvSpPr>
            <a:spLocks/>
          </p:cNvSpPr>
          <p:nvPr/>
        </p:nvSpPr>
        <p:spPr bwMode="auto">
          <a:xfrm rot="1350410">
            <a:off x="9165068" y="4963553"/>
            <a:ext cx="395543" cy="244324"/>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33" name="Line 70"/>
          <p:cNvSpPr>
            <a:spLocks noChangeShapeType="1"/>
          </p:cNvSpPr>
          <p:nvPr/>
        </p:nvSpPr>
        <p:spPr bwMode="auto">
          <a:xfrm>
            <a:off x="9212580" y="6293908"/>
            <a:ext cx="584200" cy="0"/>
          </a:xfrm>
          <a:prstGeom prst="line">
            <a:avLst/>
          </a:prstGeom>
          <a:noFill/>
          <a:ln w="7620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Freeform 76"/>
          <p:cNvSpPr>
            <a:spLocks/>
          </p:cNvSpPr>
          <p:nvPr/>
        </p:nvSpPr>
        <p:spPr bwMode="auto">
          <a:xfrm rot="10607878">
            <a:off x="9563101" y="767152"/>
            <a:ext cx="876300" cy="48350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FF"/>
          </a:solidFill>
          <a:ln w="12700">
            <a:solidFill>
              <a:srgbClr val="0000FF"/>
            </a:solidFill>
            <a:round/>
            <a:headEnd/>
            <a:tailEnd/>
          </a:ln>
        </p:spPr>
        <p:txBody>
          <a:bodyPr/>
          <a:lstStyle/>
          <a:p>
            <a:endParaRPr lang="en-US"/>
          </a:p>
        </p:txBody>
      </p:sp>
      <p:sp>
        <p:nvSpPr>
          <p:cNvPr id="35" name="AutoShape 79"/>
          <p:cNvSpPr>
            <a:spLocks noChangeArrowheads="1"/>
          </p:cNvSpPr>
          <p:nvPr/>
        </p:nvSpPr>
        <p:spPr bwMode="auto">
          <a:xfrm>
            <a:off x="8920481" y="1458836"/>
            <a:ext cx="525780" cy="483507"/>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p>
        </p:txBody>
      </p:sp>
      <p:sp>
        <p:nvSpPr>
          <p:cNvPr id="36" name="Freeform 86"/>
          <p:cNvSpPr>
            <a:spLocks/>
          </p:cNvSpPr>
          <p:nvPr/>
        </p:nvSpPr>
        <p:spPr bwMode="auto">
          <a:xfrm>
            <a:off x="10088881" y="894743"/>
            <a:ext cx="993140" cy="416354"/>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37" name="AutoShape 90"/>
          <p:cNvSpPr>
            <a:spLocks noChangeArrowheads="1"/>
          </p:cNvSpPr>
          <p:nvPr/>
        </p:nvSpPr>
        <p:spPr bwMode="auto">
          <a:xfrm>
            <a:off x="10906761" y="572404"/>
            <a:ext cx="525780" cy="241754"/>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p>
        </p:txBody>
      </p:sp>
      <p:sp>
        <p:nvSpPr>
          <p:cNvPr id="38" name="AutoShape 97"/>
          <p:cNvSpPr>
            <a:spLocks noChangeArrowheads="1"/>
          </p:cNvSpPr>
          <p:nvPr/>
        </p:nvSpPr>
        <p:spPr bwMode="auto">
          <a:xfrm>
            <a:off x="9174672" y="5257779"/>
            <a:ext cx="467360" cy="322338"/>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solidFill>
                <a:srgbClr val="FFFF00"/>
              </a:solidFill>
            </a:endParaRPr>
          </a:p>
        </p:txBody>
      </p:sp>
      <p:sp>
        <p:nvSpPr>
          <p:cNvPr id="39" name="Freeform 99"/>
          <p:cNvSpPr>
            <a:spLocks/>
          </p:cNvSpPr>
          <p:nvPr/>
        </p:nvSpPr>
        <p:spPr bwMode="auto">
          <a:xfrm rot="1350410">
            <a:off x="9173872" y="5640747"/>
            <a:ext cx="407146" cy="29262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FF"/>
          </a:solidFill>
          <a:ln w="12700">
            <a:solidFill>
              <a:srgbClr val="0000FF"/>
            </a:solidFill>
            <a:round/>
            <a:headEnd/>
            <a:tailEnd/>
          </a:ln>
        </p:spPr>
        <p:txBody>
          <a:bodyPr/>
          <a:lstStyle/>
          <a:p>
            <a:endParaRPr lang="en-US"/>
          </a:p>
        </p:txBody>
      </p:sp>
      <p:sp>
        <p:nvSpPr>
          <p:cNvPr id="40" name="Freeform 102"/>
          <p:cNvSpPr>
            <a:spLocks/>
          </p:cNvSpPr>
          <p:nvPr/>
        </p:nvSpPr>
        <p:spPr bwMode="auto">
          <a:xfrm rot="11203531">
            <a:off x="11490961" y="93935"/>
            <a:ext cx="632884" cy="720224"/>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FF"/>
          </a:solidFill>
          <a:ln w="12700">
            <a:solidFill>
              <a:srgbClr val="0000FF"/>
            </a:solidFill>
            <a:round/>
            <a:headEnd/>
            <a:tailEnd/>
          </a:ln>
        </p:spPr>
        <p:txBody>
          <a:bodyPr/>
          <a:lstStyle/>
          <a:p>
            <a:endParaRPr lang="en-US"/>
          </a:p>
        </p:txBody>
      </p:sp>
      <p:sp>
        <p:nvSpPr>
          <p:cNvPr id="41" name="Text Box 104"/>
          <p:cNvSpPr txBox="1">
            <a:spLocks noChangeArrowheads="1"/>
          </p:cNvSpPr>
          <p:nvPr/>
        </p:nvSpPr>
        <p:spPr bwMode="auto">
          <a:xfrm>
            <a:off x="6488748" y="1055915"/>
            <a:ext cx="854392" cy="276999"/>
          </a:xfrm>
          <a:prstGeom prst="rect">
            <a:avLst/>
          </a:prstGeom>
          <a:solidFill>
            <a:schemeClr val="bg1"/>
          </a:solidFill>
          <a:ln w="9525">
            <a:solidFill>
              <a:srgbClr val="FF0000"/>
            </a:solidFill>
            <a:miter lim="800000"/>
            <a:headEnd/>
            <a:tailEnd/>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200" b="1">
                <a:solidFill>
                  <a:srgbClr val="FF0000"/>
                </a:solidFill>
                <a:latin typeface="Arial" pitchFamily="34" charset="0"/>
              </a:rPr>
              <a:t>Xuân 542</a:t>
            </a:r>
          </a:p>
        </p:txBody>
      </p:sp>
      <p:sp>
        <p:nvSpPr>
          <p:cNvPr id="42" name="Text Box 105"/>
          <p:cNvSpPr txBox="1">
            <a:spLocks noChangeArrowheads="1"/>
          </p:cNvSpPr>
          <p:nvPr/>
        </p:nvSpPr>
        <p:spPr bwMode="auto">
          <a:xfrm>
            <a:off x="9827309" y="330654"/>
            <a:ext cx="728931" cy="276999"/>
          </a:xfrm>
          <a:prstGeom prst="rect">
            <a:avLst/>
          </a:prstGeom>
          <a:solidFill>
            <a:schemeClr val="bg1"/>
          </a:solidFill>
          <a:ln w="9525">
            <a:solidFill>
              <a:srgbClr val="FF0000"/>
            </a:solidFill>
            <a:miter lim="800000"/>
            <a:headEnd/>
            <a:tailEnd/>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200" b="1">
                <a:solidFill>
                  <a:srgbClr val="FF0000"/>
                </a:solidFill>
                <a:latin typeface="Arial" pitchFamily="34" charset="0"/>
              </a:rPr>
              <a:t>4/542</a:t>
            </a:r>
          </a:p>
        </p:txBody>
      </p:sp>
      <p:sp>
        <p:nvSpPr>
          <p:cNvPr id="43" name="Text Box 106"/>
          <p:cNvSpPr txBox="1">
            <a:spLocks noChangeArrowheads="1"/>
          </p:cNvSpPr>
          <p:nvPr/>
        </p:nvSpPr>
        <p:spPr bwMode="auto">
          <a:xfrm>
            <a:off x="11294773" y="848742"/>
            <a:ext cx="780388" cy="276999"/>
          </a:xfrm>
          <a:prstGeom prst="rect">
            <a:avLst/>
          </a:prstGeom>
          <a:solidFill>
            <a:schemeClr val="bg1"/>
          </a:solidFill>
          <a:ln w="9525">
            <a:solidFill>
              <a:srgbClr val="FF0000"/>
            </a:solidFill>
            <a:miter lim="800000"/>
            <a:headEnd/>
            <a:tailEnd/>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200" b="1">
                <a:solidFill>
                  <a:srgbClr val="FF0000"/>
                </a:solidFill>
                <a:latin typeface="Arial" pitchFamily="34" charset="0"/>
              </a:rPr>
              <a:t>1/543</a:t>
            </a:r>
          </a:p>
        </p:txBody>
      </p:sp>
      <p:sp>
        <p:nvSpPr>
          <p:cNvPr id="44" name="Oval 117"/>
          <p:cNvSpPr>
            <a:spLocks noChangeArrowheads="1"/>
          </p:cNvSpPr>
          <p:nvPr/>
        </p:nvSpPr>
        <p:spPr bwMode="auto">
          <a:xfrm>
            <a:off x="6116320" y="1700589"/>
            <a:ext cx="116840" cy="161169"/>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ltLang="en-US"/>
          </a:p>
        </p:txBody>
      </p:sp>
      <p:sp>
        <p:nvSpPr>
          <p:cNvPr id="45" name="Freeform 127"/>
          <p:cNvSpPr>
            <a:spLocks/>
          </p:cNvSpPr>
          <p:nvPr/>
        </p:nvSpPr>
        <p:spPr bwMode="auto">
          <a:xfrm rot="21263901">
            <a:off x="7941946" y="2096797"/>
            <a:ext cx="1119716" cy="48015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46" name="Freeform 131"/>
          <p:cNvSpPr>
            <a:spLocks/>
          </p:cNvSpPr>
          <p:nvPr/>
        </p:nvSpPr>
        <p:spPr bwMode="auto">
          <a:xfrm>
            <a:off x="8161020" y="330653"/>
            <a:ext cx="1635760" cy="1531107"/>
          </a:xfrm>
          <a:custGeom>
            <a:avLst/>
            <a:gdLst>
              <a:gd name="T0" fmla="*/ 0 w 1344"/>
              <a:gd name="T1" fmla="*/ 2147483646 h 768"/>
              <a:gd name="T2" fmla="*/ 2147483646 w 1344"/>
              <a:gd name="T3" fmla="*/ 2147483646 h 768"/>
              <a:gd name="T4" fmla="*/ 2147483646 w 1344"/>
              <a:gd name="T5" fmla="*/ 0 h 768"/>
              <a:gd name="T6" fmla="*/ 0 60000 65536"/>
              <a:gd name="T7" fmla="*/ 0 60000 65536"/>
              <a:gd name="T8" fmla="*/ 0 60000 65536"/>
              <a:gd name="T9" fmla="*/ 0 w 1344"/>
              <a:gd name="T10" fmla="*/ 0 h 768"/>
              <a:gd name="T11" fmla="*/ 1344 w 1344"/>
              <a:gd name="T12" fmla="*/ 768 h 768"/>
            </a:gdLst>
            <a:ahLst/>
            <a:cxnLst>
              <a:cxn ang="T6">
                <a:pos x="T0" y="T1"/>
              </a:cxn>
              <a:cxn ang="T7">
                <a:pos x="T2" y="T3"/>
              </a:cxn>
              <a:cxn ang="T8">
                <a:pos x="T4" y="T5"/>
              </a:cxn>
            </a:cxnLst>
            <a:rect l="T9" t="T10" r="T11" b="T12"/>
            <a:pathLst>
              <a:path w="1344" h="768">
                <a:moveTo>
                  <a:pt x="0" y="768"/>
                </a:moveTo>
                <a:cubicBezTo>
                  <a:pt x="80" y="664"/>
                  <a:pt x="160" y="560"/>
                  <a:pt x="384" y="432"/>
                </a:cubicBezTo>
                <a:cubicBezTo>
                  <a:pt x="608" y="304"/>
                  <a:pt x="1184" y="72"/>
                  <a:pt x="1344" y="0"/>
                </a:cubicBezTo>
              </a:path>
            </a:pathLst>
          </a:custGeom>
          <a:noFill/>
          <a:ln w="76200">
            <a:solidFill>
              <a:srgbClr val="0000FF"/>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33"/>
          <p:cNvSpPr>
            <a:spLocks/>
          </p:cNvSpPr>
          <p:nvPr/>
        </p:nvSpPr>
        <p:spPr bwMode="auto">
          <a:xfrm rot="1580440">
            <a:off x="6313488" y="1720736"/>
            <a:ext cx="1206131" cy="525479"/>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pic>
        <p:nvPicPr>
          <p:cNvPr id="48" name="Picture 142" descr="Untitled-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6057901" y="1034087"/>
            <a:ext cx="408940" cy="56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51" descr="Untitled-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9387841" y="4002983"/>
            <a:ext cx="408940" cy="56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utoShape 79"/>
          <p:cNvSpPr>
            <a:spLocks noChangeArrowheads="1"/>
          </p:cNvSpPr>
          <p:nvPr/>
        </p:nvSpPr>
        <p:spPr bwMode="auto">
          <a:xfrm>
            <a:off x="6583681" y="2667605"/>
            <a:ext cx="525780" cy="483507"/>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p>
        </p:txBody>
      </p:sp>
      <p:sp>
        <p:nvSpPr>
          <p:cNvPr id="51" name="AutoShape 79"/>
          <p:cNvSpPr>
            <a:spLocks noChangeArrowheads="1"/>
          </p:cNvSpPr>
          <p:nvPr/>
        </p:nvSpPr>
        <p:spPr bwMode="auto">
          <a:xfrm>
            <a:off x="6116321" y="3876373"/>
            <a:ext cx="525780" cy="483507"/>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p>
        </p:txBody>
      </p:sp>
      <p:sp>
        <p:nvSpPr>
          <p:cNvPr id="52" name="AutoShape 79"/>
          <p:cNvSpPr>
            <a:spLocks noChangeArrowheads="1"/>
          </p:cNvSpPr>
          <p:nvPr/>
        </p:nvSpPr>
        <p:spPr bwMode="auto">
          <a:xfrm>
            <a:off x="7693661" y="2103511"/>
            <a:ext cx="525780" cy="241754"/>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p>
        </p:txBody>
      </p:sp>
      <p:pic>
        <p:nvPicPr>
          <p:cNvPr id="53" name="Picture 4" descr="0306193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980" y="1218760"/>
            <a:ext cx="526997" cy="54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4" descr="03061940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580" y="814160"/>
            <a:ext cx="369995" cy="38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5" descr="03061938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6241" y="8315"/>
            <a:ext cx="525780" cy="27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utoShape 169" descr="data:image/jpeg;base64,/9j/4AAQSkZJRgABAQAAAQABAAD/2wCEAAkGBhMSERUUEhQWFRUWGB4WGRcYFxkfIBwiHCEhHB4eIBoeICYgHB4kHRoaIC8gJCcpLywsHR8xNjAqNiYrLSkBCQoKDgwOGg8PGiwkHCQsLCwpLCwsLCwsLCwsLCksLCwsLCwsLCwsLCwsLCwsLCksLCwsLCwsLCwsLCwsLCwsLP/AABEIAMcA/gMBIgACEQEDEQH/xAAcAAACAwEBAQEAAAAAAAAAAAAABgMEBQcCAQj/xABCEAACAgAEBQIEBAQDBgQHAAABAgMRAAQSIQUTIjFBBlEyQmFxFCNSgQdikaEzcsEVJEOCkrFTotHwFoOywuHi8f/EABkBAQEBAQEBAAAAAAAAAAAAAAABAgMFBP/EAB8RAQEAAwADAQEBAQAAAAAAAAABAhEhEjFBUWEyA//aAAwDAQACEQMRAD8A6/gwYMec+wYMGDAGDBgwBgwYMAYMGDAGDBgwBgwYMAYMGDAGDBgwBgwYMAYMGDAGDBgwEGdzqQxtJIaVRZNE/wBhZP2GMjLetsq6F1Z9A21GNwCfYbbm9tuxBBqjjZzWVWRSrCwfuO24NjcEEA39MJXqbgM/Ljy0cmqIiRU1ADRSGlaq1krrAJrtZBPeVTFkvV2UlRXSdCre5oj/ADKd1/cDE+T9QQStpikDkC+kE9/qNv74TcpkgkjlQxjJCKZY2ckIoFBxAwAV9Y0gruD9MaSZpqH5km9Dpizh3/ZRQr6bYm10bZ5wiljZA3OlWY/9Kgk/YDEWR4jHMiyRMGVhYI/1B3B+hAIwtrnbYKucUSEEiPTNq23J5bNq0gedP74rjN5oa9KKWos5TSHbTZ6iFWiRsO+5O4wtNG6fPIhpjv7AEn+gBOIk4xCf+Io3qiaO30O+KeQ4bFLGshIkSQBwPlIIsWvzGj8xO+PaemMsO0QA/SGcL/0hgoO1dsOpxq4MGDGkGDBgwBgwYMAYMGDAGDBgwBgwYMAYMGDAGDBgwBgwYMAYMGDAGDBgwBgwYMAYz+JQcxo1uiCZRv8AoFC/camG3msaGF/KEDOzvYJUpE224DKrqdXkajVeLJ+8orxpMqM8WvWWpk2ZbUhS1DsaFlQASRvROCfNZ4OAGXlkWS2WdmU7bdLqCL8kDbffemZYwLNAE9/rj47qNyQB9TWJrS7JmZzZzMSJmOWuYE1QldQGrQWSw26ht42UncX+2+yCXKfkKE1gWlAVuOYhrs1B0P1xT9TZRXMMyIskkLqQdjSl1DVv38/Sj741zk1JLxNoLGyVohtgLYdiaAFijXnAZ2Q/ERRlFgBIZiGaQKDrYuSQAxFFqIF9ttsL/HuIZuCTqLSGhshMa7iyQpkFgEabsnvYGxZkHFniapzG0d6ebHYCE9hIhJ0g3Wu6urC2CdjCwleIMwrqGRgynsykEH7EbYkwmQ8AEqGXLqmTzBLWYXK9aEqVlj0hXUsDZ02Pr53AMzWqJ43945lIYHyvMj2Fe/LP9DjSNfBinlc/ZVJFMchUtpuwa2Olxs1WNtjuLAxbDYD7gwYMAYMGDAGDBgwBgwYMAYMGDAGDBgwBgwYMAYMGDAGDBjzLIFUsxAABJJ7ADck/QDAHMF1YurrzR2uv2P8AQ49YwvTgZnzEz3crIVU/IgQFF+mzaiP1M2N3AfHYAWdgNyT4HvjC4JKHHOAI1swkUggg6yKYHcEdHfwDi76gZfw7qxoSVDZ8c0iO/wBtV/tiDLMRqcr8Z0yqPDAaSQPIsfcqynxWJRrntvhbyuW58jGhoKqwLK1qLtVUmgbARiBtWxvVeGIp00d9qxkcLz0a1bDVJpHkszKNLFgBtsFF/Ye2IM7LZIQMIVWMI1RuEGgUbJITq8PXS4OqtiDYOE5ZVzDJGbqQkkM1BV+IFOwuQ6dun4jQPe5GCGLlRd61Yr50hUHu18w0a20sK84r5TLyaZGGqyUiGgm1F3IwYn4iD3vahXbGWlnIZVXsikzCDRMtCm1W1Oo2dTZIfv8AFR+IY8nLMn+IoiUbKUzbqh+ykLp7dhf3x5XLOrh/zZQLAbpE0V7lSGoSxewNkfzd1urEz7iPwOqfue+wQfD4vZfsfHRkZERrO+lQOYBIDpo2oCOp2sEDlmj7nFyaIhta/Zh7j/1Hg/cfaLOZHmBWXokU6lYjsaIpgDupBKkX523o49ZXOEmnAB7bfqHcEeNtxubGIPHFOGpmYSjkgMLVlNFTWzKfsT9wSDYJxX4Zk1EfLAWGRAAwh6VB3p1X4dLbkagfINkHFwHlmvkJ2/lJ8f5Se3sTXYivmd4ZHKVLAhlvS6sysvvTKQfHbt9MBHzZlAYaZV7FQNLCtiQb0sQb6aX6Hxi5DOrC1Nj/AN2PoQdiPGMXKwPBO+qPmCTqEo0hia0lWBIXVQBta1dWwxNMTr1QsY3O7xsu70KsXtqH6luwKJ2BAa+PuM6GaU7hletmQroYfvqIv9qPv5xKvFY7pmCMBZV+kj+uxH1Fj64bFzBgBwYoMGDBgDBgwYAwYMGAMGDBgDBgvBgDCx63z+lYobpZ5ND+5FFgnuBIwCFvAJ98MWakKoxFWFJFmhdbWfAut8JEPCcvmcnG61JKEEj8xAXdpBu7A0/xAldJqgQoPbEqmvhLhjK43V5AVfw4CIuofy2DRGx7jasaOMThvqWIxoJmMcmmnDxulEbMbZQNN2QbqqxspICAQQQdwQbB/fAY/HNTyRR0jIQ5kViRYYcsVsfmeje2/wC+KkHFikqr/imTpOkEVRpW1EkEAEKT36T3K0a8vqmFOJPDKa1RrEhokWvXIDQNXzE3/kINbXp5rN5WQ7ydXvGZL3/yb4lghi9QMpk1Qkxr2ZXDHyCNOx+IEC69qG2rxJFBmeZpeVWbSHj1MnfoFoe6keV2OnvtiLMZDKstSfiHQ7kPHMVP1Nx1+5x7y2ShjzEDQNaShiKIYPakhtXehpWt6Or6DEOD1JNHH0tsDczgFwTppVoiwNzf3UVvuPsqSry4Q8sQCGSR44dZLMdl1FGUUdRO1/DVb4r5mdp85HGADGXZ2azeiDTQrtRlI322sb6jW1DLPIWI0IgLKoZGZjpYqGJ1KADRIFHYg3iyfSq2XzzowSQ8wdhMq1R/TKndCfDgBTtYU1q9f7Zlb4I0A8OZA6sPGkpZ/wCqvtiXMzvGylgCWOkOoIAv4VcbkA3WvsG9tWPgOVfukZbckGMEg9jY09/BxpGriHMxEqdNBu4J7WNxf0sC/pibBgKMGYLALIo6waqyG26lII2I36TdgHc0QPkDFLUksF8nuAex+o2o+RV9u33MZDUjrS/FrSx2b4tx/mv9jiaQVTdq7j6Hv/Q0f6++IJtjXkbHC56ceSbLRrK55sZvUQCSUYob+oZHU1Vj/NjcvS38rdvofb7G/wCv3xm5jKssx5YokmZDexbYSxH6OoDg79Vt8uAs53VY0lFk+RmvS3ujeQD+9dx2o28vPrXtRGzKfBHcH/18ij5xHKqyorUGGzAEfsQQfNEj6HFfMZdQBJGxVQKPLO1DsdI6W0+xB2se2A+SZgZX4geTZOrxF5Ook7J5B+XtsAMaUUoYBlIIO4INg/vipBm7Oh9JJFqR8Lr9O+/utnbfcHFM8KKB1g6GAuM3Q27I/gjarIJ0n3XAbODGfBxJ3VWEJojenTb6USDfcb1RBxZjzyE1dH9LAqf6Gr/bDYnwYMGKDBgwYDxLOqgliAAL3IGw7nfwPfC9xL1xCikxpLMdLMpSM6W0jvrNDTddYsb+cZfqPKfjs22XHKJiUEB2Fr8LF9Gkk3arQoUrWdwMZnEeDywl3ky+kKp/MgUaQRRVjoIcLqWyNBotvqCAnNrUkNeU4sugZgTmVHpWWgAjLswUUGVgTujksa9xvt5XMpIoaNldTuGUgg/uMc79OW2cZRKtSx9ekk6mTTpkIB02wsgnYgjbtjbm/h3G8gkkmlsMGCqaXY2dQNltXY2cJTWmnxXNfnpGRbEqIlN0XOti7e4RIyQPc7bkEZOVyPLjjXWaklYvKaNc7rUFfh0GQsleGKnuxONbj3C4Bl9TLp5ILRsCQUbsKN3uTVb3dVjP4bLFEpy81FG1RdQYg6fjEl2qksznckEMCDRAComn4Z4TN6H8BI1J/dVOo/tWMn0sM3ls28Eio0EnUrBWiAJuyiOKsn4ox9GF2Rja/wBlSx7KBmYj2V5XVlHgXukgHYEhT2st3xW4ywXLSAZaWMsNAAMZFuQgsK7Bt28g/thrRvfGP6OJn4jJKRtFEWHf4s05k7+ajpb+gw2Px4UzIpZEBJcmlob3dHat962o9iDjnvp/M8vLTSLu88rsoeJyhjhGmyFZVYAKRpF7kXQsikc2+YQq+Ykc6m1IToWqDEBI3CkktQVgdVGmrEtXW66MnqVjsIm1EFkBWVddC9tUa+K835ogYzcjkC2Wy06AlgjGRQKbU7iSXT5R1lDDYHyPNjCzGdlRuTzHdqNnXra+6mJn6hIL1ctz5Cg7knX9PT59mV1WKRJKZ5G5kQcVs2gp8ZAHUgCkdwaBFlGl6djESzSnnNTCMczUzhV6j8Val1MSCLtQvkULWXMJv8PmQgBYFFZGUEHq6G3Q2STVd9++J5eIEoVlSSJiKsIZFB8EMoIoHfqC/UDFKTNB2UOcq7bqSY3JPuAputvGo4eoyszliSvNZx2KLChG4ohidq81Y9sZqymAfm5l4lOyyFVN0B0MHRmVh3GosSp+I1Q1Ys0zMqiZAxFqphYXV3QZgf2B7f1xLHJJbFdIa6dSWAsDYqwBJBFdx+9gjFGhgODEObzSxI0jmlRSxP0AvFEuIMtnFkLhd9DlCfqACQPtqo/UEeMQ5zPUi10vLSoGrYkWbH8qhmI/lrziP0/lwkC0K1Fn379RJBP1K0SfJs4irCi9UbbjuPsf/Q2PptjxKuroJph1I/1HmvcdmHkH2baxLlw1HcFbog9r2/f7HHnLnUAWA1KSD9CNjX3B2+hwRUgzOlrIpXbSwv4JPb7NYo+5U/Pi2ZkQqtgFyQo9zRY/2BJxT4nCq6pGA5bDTMP5R2f7p5P6b/SMQZXKsc0Wk3MUehWNbhyCWA+ugajQ32Gw3DVky6ldJUEe1bbdvt+2IuQy1pYsP0ufH+arv73f98JfFP4jSxyOi5ddpeUrM5F18RZCoIAAbqvSNvG+NrhXrzKyqgklSGUgao5CVonwGYAN9CO+C6aWbgZXEiMVW/zFVQdXsxHex2JG9H+UYmMhKjUodGF2u+x7HQe4+1/bFq8L0uaCZpI06IYyQ+nYcyRda6q20hRvdgmRfa8KNiM0txnWv6f9ATuPsf7Y+5LiKSqCt9ShwGFGm7Gv7WLxLGBuy+dyR58Xf2Awtf8AxLkY0bVKsaRudDA7m+tjGBZZbYi6INHuNyDVgOOU8Z/jAVYJlRrVWtpXWi6+QE20n+Y+w27jDInqGTMQoYZ+Ws6lUdkVirGlFldOlgx0kaTTFSCQQC2aVuItlzmJpHdQzZkQKV0HSVijVmYMDehiB01VgHYmtLJZaLMS/ixO7wqxdE1SABlFsRT6XU99OnuWB7aRz7igEAbXlE0rKI1lfmlYnOnmAgFWbVGquGAAJLV3obyT1lMz/s2KURaGZszOx00AS5ija2JZfmoC6vcYn9NPXo2aKbMxRaR+SjZmLcHSGCKi1e1AlqIsHT2HfpWORfwuVVznRIXjKyItiu+lrqqvo39tv267hiuXtl8aGrlR2PzHYefEbsPtTBTv7DFbO8HEyDmBmsL+ZGwWTbcauyuAd/8ATFjNFXmOlreNNh7FiHF+1iIfscW8jKGXb3ofYgMv9iB+2DJVl4JmUIEObeNRZoxsGPsGJV0YDyQov774y/UnF58ug58qyoqu1aKYtWiOxpQDqlDEgfJ274aczxeRyBCSLogBQzMp1KWr4UOoCtZUbMT204V/UQafMwREMyiVeZrptAjRpDqIoHd/P/hmzQxGortk8yi5KERFBBGZLCq+vZC2qMuoI5hG6ubJU17MGfznOiilkyKzsxMdE3XkmgrlkGkg7HqArUCGws8O9TrmOKaFKCOSCSCMBqUsTqsfp5hTtWwYfMThp9LvO41NDy1j1IoE7kNQrTy2UAKrAKGu6XzZJRKW+O8NEEiaIyitEJiqElYSpGpuoKSopSq0tNfbthq9C8XSTKRgsocBuiwCF1NpAG1qBsCBVCvBwgfxB9Q/71mEemZSsapXSoUagzAgh75jEC9idwaFOnC81HHEgqZVRdomjSRQKq0lorp8kByAP0jYPq31DS3EIwa1rYIUgGyCewIG4Ox74kTNKTQbffbztsdjv3worlTEDKZJKcseW8utnDbaVjhZY/ejbkbHxWNZOGyiB0ZqYN+U6BdaqK0gk0rOOob7Ed7s40y1c5k0lQo4tT9SPsQRuCO4IIIPbGacpKjdX5woKHD8uT7PuEf/ADCjudtycUZfW8YMkcdSSwnTJuFRSFZ2tztssbe++xOMDiGcnZuZK2uwv5NuFXULsJ0saqg7DcMdzRxm3SyOjYxeM5gSNyB7KW7/ADtpUX9AHev5Vxq5rMrGupzQFeCTvsAANySSAANySKwten52lYzV+WtuzEUXkK7gA/CsasVN/MSu2g3qoq53MLPxCSONmZ1haMH5I9VCRr7BlBFgbksougackWhQ7DthG9OeoknhEeYjMGYjUlWruAWAaNx8VEaWAJs7GwThv4RxFZ4Ipl+GRFcf8wuv27YKuYrMKcFe5oMLHbsGr6Hb7fYYrZzjKgsiUWXZjvSEgEA18TkEEINzYvTYODgvD2jQtIS0sh1OSQf8qCtgFG1AAXqPnDaKPqzPsEVI1MjlgxQAnp302B4MgRfb3oAnFKOaSJorI7FohezIaJjLMb1RgKbvderfQcY3GfUlzzTUfwqH8OXFnU67EAA7rbBbqrA+uGnj8CjKgN/iLp5WldR5oFIFXbVZ2IsAqWBIFnEnavoucUA4jxOGIqWy2XXmMSOlmNEobFWNUQK+Ou6wx5z0dlZUK8vSO3SzD/y3pI+hBGEIepXM/JywklzEoGuKF1WNWFk3NRZiCetkKKSDuSTesfVGfymUVZMt+ZFGzNJNIGV1RlA0lWJZgrqTrI2U9ycXQ0WzJ4TAdbc2HUBHZ0lLHw11E+T4UeAO2Eji3G/xQcSTqsc0ofkwvWqwiAMZFDXSBt1K3vY6dXngWVm4xnRJm5AEjoFBYtWs6EUdlYAhmPj32roHH/TmWlLSTiNYx0dMY1tpoBQw3PZlCr7LXm57X0W4PTOTEOqAuJIShp5W6ta69JUWBsGta+VtjeFXivDZbWVhpjljVKoh1WIcoiukMQdO+wYuo2DHDtmOBRrlnnyc7pydSsGRTHIBTaTGwo7tYqhqZqALHGC/Ac5nITI1IuWehCCVdSAhYLepEFEFaqxRwWUo5Lh7Tu4i2iBcs7gqsafqfcgCiNrJJFC7wy+js1K07x5aLXl6AcSDY2OWHodpXutO4N0dl1LR9RcPCwRzxs2iciR1BNbrq1Fe1huZY7gFT5OKnBOOZvJCQxAor7SBo9gdwDZGzLqsb/cYz6avTrl+JtmNcWqKebmn8sr0lMvQWVlJ6zZvZwWCKO9kMOT4k86aBJE0bpepRKS92G6nVEWzY0jcC6qhjmHpTjUWVd5m5jOI1jhXYmmNMb8UoIAH6jijLMZpJJEBUSvJJoB6QBbEVYuh/LvS15w2nie/UeYymXzK5lMykeZXfRGnMVjVU+nSEFGj1WbFk0MOPpL1YmeiLaGikShJG3y3dEHypo7/AENjHG+E5FTBmZXUMVjWqqxrey1eGpa7DYntePOQ4lIikRyAGnRW2B0tuyk79NEkgjbcggqoxfI8HZuC5hXVZflzDPYPkFi0Z/6CNu9MP04p+r4pEXKrlmZHMoVaYjXoR3SNjuSpK0SfF2caHC2jzOVSSMsI5EVlqtSECqGxFj4arwe94UvUfqMy5hIxOkManWrNIqAFSFLcymLPTN0r0jcEsdQXTDG9V+tg+iDLTSREBlkcnQCD1cvsWRlNKSNIFEbiqm9L8ayzER5nLQyEWySxQoG2u+Yo20kauo7ADr02DjQkJ1BYNEzSXJrVkawpBaRwoonVXRW4Ck2dWDO5eGOHMiGONpZm1uC4QtEtOUUC2a9LWqgWL22XGZeta40Io4JeRmnhijiZpVXlICdLARxu7KASAdXYdJkjPy3i3wHOQRRSl5pJuQXdnklZgvUQijU1B9Cjp+IbXRIwkcE4ouXgkm5e4my+x1BCSNZeh2BALBiNzItgaQMXvTeZR1zEzaYZTqzBkCfBQYgVXWoVGBU3vZFbXdppa9YehI51nzEfME7u0iKdRDqFW7BW4/NEkDt77afDOO6ogsgeKRwFkLRxwqzsApCy6gGYVrBF7Cvsov6wzj1G+YCAqXYRJGO1kdQUldwo33s323K5nM7IxJkkdpO6sXJZWQgHq3YbC6sAGz4xLWpi7jl86FmSMsOYaQqwUGtJe1ZBRoDcbDzsSLzuKcWeTNCAgpDuA5sB2FbHS4d0XrB00AasnthX4B6haXJMKIzMTACdCl3KNOp1O7HSoUhQS2ldNECtbM8VfLzvpjDlVVpTlkJ09yWlDAhNXfSgLGrNaeozpF6mycMIiRmWM8+NNShwo1EkgxsDGV0FrCsP5gawyZLNPmQDDmSFRQHIjTUW97YEVV9h37E4ROJRDiSBncNy2LFMsFshiLkYkW7BBpClUYdyK3xv8I9QxMrls1HCvMIXlxMr13p3kUqWAO6qoAI7+MNmm16y4o0SQLCqtPLOixK96b3LM1b6VWzY7GsYXqf1DmYRJzY1i1xFLDkhifhKPsSQNdgqpAZTjb4d/vWckmq48vcMZPl9xIw+g3W/Or6DHnjmX/EZ3KwkK0cerMOCL3UBU/a3/e698avUizJ6WjfKwwnZoVBjlFalYDdgfOrfUOzAkHGTlM9/szI8tg0sitM6otmlDk6vLCNQVJPU3VQ1E4YuLcVjysJZgaApI0HUxrZEXyaH7DfsMLWQ9J5iaVs5mZBHNIujkqLVE7qpNjUw3JsEWdqIBDYu+meBS0k2a2l6nKD9TGyW9uynSO2lBZ0AC16x4w8EGmHfMTsIYB/M3zfZRbX9B74weM+laGlc1mi4AqOORYwL7aiFJ32AG5PgdyIvQHBpJJ3zE8ryrAWhgLsWAJrmspbcgHoBO53uuwQrZzHpKMQZPLKCYopVL7Xr0q0hLf5pVUn71jx/EO3ihgj/AMaaZVQgkFRvrex2pGKn/PhrwuZJxmOIyv3TLKIlN/O1lq+td/8Akw9BTz3pj8DJHHEahkJj1lLLB2jOhnjGvWGUaRVFbWwbu5w7Mc6GPJ6Rzcu7AmSuWIlFSK7BiGqOURsFJolTe2OgTwK6lWUMp2IYAg/cHY45D6j9OFM5IuW6YIykjaGrkhj+YB0/MSaQE2fBC0B7b/8ADLhHJkzhsuqOkUcjrudKknayRWtbH13rcBh9Q8ASXLGBpSutgNZGo79JAH1UsPuxO+FbgnFOI5SIJ+BV0UmUhJXLnmEsbPUCeo9/YffDDkfVGWzCNm2JQZcENG4IeMsATa3RJApTvYuiNxic+FZGd4cIcrFw6FAjZhxGSBuV/wCJIwIvZATqNXS7LqCix/DPLKclmDGKEmYm09+wpUHfwABjG4BxhzLLnpUkeSYMMvECrMsdUqqtlgzMFttIFKWJAO7P/D/gsmUy6QzfGU1sAbAJZid/J6hfftQurN+BMfh7wTZhRaI0jsiKqsU0jUrAEitYtVB21LW16l+8G9QZqJUCzRyMzBY4HQgyahQICsGVaO4ZaXTt0gHGl/E7hmjMZaeNtDPcb7gDSnVqsg7gMw7Hx7Ywsr6vOUmfVCBLV6AVSNXN9XSxDoQ92tVZ6fIy3PTRXLQ5gs+b4ecv0ajJl2ctZtb0oNNdxuCb98UMz/DeRohJkZVzEZFct9Adb3I76NXv8Jrt74oZhOdrdZFZY6MuZlJCWa6IoxYrbYBSxoE71cvpfhk7SczJuO+zjUgFHsx5dC+y6lIsmgQCROr6Q5DISLFnIXtW/Dk8trDK0LrJRXxaljY6aP3AyIU1DUD84s7D/EWjsa7G9rqu1b4es36kzOtTNlg8mXco2tQmzJpeMyj8t9SuGUAKT0kK2M08K4fLYjmzcJ2/KbLyOVo6gNSg/CLoWa3v6LPwl/UHpf1Jpgkyssjx5fSXMiAtp1EIwYgh+WXN9NG3okA4YvTfBIHiOaMcUn4p1hhjZUZY1urIAoPpUsVAFBVQBRsMvK8GyqFJ8tmJMxPG6uEaB1V7INMSvTfxB2NAgE3VYauA5JIsllmXbmSrOBV9Tq1DpAJW2AuvhH023P6xl/HrMehuH6Hcw8oo2kPEWRhVAMCpokneyKF77DC1/tfMxSJlWeLMqxE8eYtdUkahm0tsdR1LWq+/new/cfyAfKNC6mQMFQ2wHYg6ix8CtRqzQNYWP4ciImeQMHVZFykKgHpRRewYkgMSzGz2X6UJSFzjLLlmnVdPL/NhKPq5bMDaqT+oB2dSKAO118Ma8MKl8rkJYmSSMa5mYfzKEtAeptd7KCRtt59eu8xeckiQjTLJCyhbosAyMSRvZ1MCPNqcaGblgyxdWijmYqNATZxoXrdn3ZAe+osQB74xa3IX24NmcoymaImMABihVhpBGrVQJHTdAgUa9zipncty3ZJBRDade27K5pgW2DMofuPA9xi6vHHR7j5casuko+qSwd95DR3A7D7m++IOIASRRSVb1yX2shkAAIFg9UQRtv0v3vEbR8Hz8kLl45GGvUjlDTU5W92BKOdOoE2RbUAcWom06dCCXmnoAUCiho7tT02rmaWJJ6dZNEYxnV2NaXJfrCiP72R/KR3A7hq+uGXI5fMrFHynaNm3WFWozMSex3YMV3Nroqy9WSUqXnUWYJYIqR6XAiyrs69cbsqhSGAHXpQEENt1WBYBkgRCoDoyqCWVBf8AxArBtRHkCit3qVvN4ZuIZRGiOXnCRFzzo5I26ZG2Nbm2fpIqz5qrW8zK+l3zKaqy5pmDamYbqdIBDRuQdrJ1G9V+2LZviSui8C4YMtl44hXSu59yd2P9fOMThHEkQZrOyM2mSTRHYolY+kKqmu7l+/erNDtucezvKy7t5qgPcnwPr3xi+nOCl1ikmrTEv5SgkizuzkkC7Yaga3JJ7BMbclvhXCWkkXN5m+ZppIyTpiBo0B2L7C277eNlW7xLiZR1jQKXKM/WWAAWhvpVjuWHt5qztibiXE44IzJIwCj+58Ae5P0xi5T08JmbM51FZiKSJ1BWJO+4NguSLPfT2F7k1CpmeLGGOQgO8zMYwQqka3O5+WybY1pvSTqZtI0vvp2IpCsYhaJUAVdbRsze7HQzCybJ33JOMfgMkU2YefVGqR3DCoKiq+NqHatkH/zPDYZY86jNpV1LDuAbqveu374Raj4tnxDC8h+UbfUk0o/diBij6U4T+Hyygm3ctK7Hyzm/7DSP2xT9Qvzcxl8rd6mMzij8KbAWBXck7+VXGxxXiiZeJpZLpfA7sTsFUe5OwwnsVfUPEpEUR5cBp5emMHsPd2+ijf61hVfk5bPZTLFml2kaZq/4soGiVq7NSyAfpUg42RmzlcvJm8yNUzdkXvbGkiTzuaH9+94Xs7w+YcvLxENxF2bOTSXslqV0E+FKkRAewsb1hA0cZyOZTlnKANqnQyozaegAjZr2ApNh3C1Rtr5567jjkmmnUTLEXgjd4ypVlJcuSl2CaUrexvf4safDPW0qgHMS6aYxMkcWYdy16QEdneGywoE4a/SXp1Y8kYZkB5jOZIySwGo1oJO7aVCrfuu3jA9LXpnhOTSBWygUxsLDBi2r6nfdrG9i79sXZmPPFdqUH7HX/qowhS8IzfBpGlyobMZJjqkhO7J7kfYfOP8AmHzYb+C8bhzYE8J1KzKo2ojShJBHuNR/r3OAzv4nZAyZIlTujaqJ2I0kNf0CkkjyAw8451lOFKk8EmZPM6zAyEKVGkaAb21DUwbTpsq6tZu8dV9bZd3ycnLu1Rzt3/w3A/8AMVxzeBIs1JlcvrZXYcyKSgwuNnSJZF+boSiQfbc73K1jWfl/TXPyUJiVjIZXV9wAL7EhuwBCXR7b1h89OZd0gSMsS0YMP+JMyrp21BOWIwSNLDU2kdO/clX4tw/M5fMMmVIeZutoYfzFB72yuLiG7UpPnZqAGMPi8U4jmbMupd6bls00ZBBF6YiqoxI287XvveJ2LdV0/wBQRQs2bVqsxRl+rR8LDSSw3U01BvvjxwiR5o4RIwLSQcslJCZP1xysCo3AFh++pxtvWMD0n6OyudiaXr5iysp5pd1ZaDRhkYqSBG6C9rryO7ZP6Z0x6meTMvFEUjWRxGDdEh2TTakqt6rAC9idzdMUmcU4oss0io7q5ASRlobxBxLL0/E1UoN0SAvZjjc4fxTiMEEKHhpKRKqkB4y1Kum1UOTffatx98YGW4cX1ZtyJDHLAEWJSEYl1tVUADQsYVlsGrDEnsOheonmTJu0amSVEvQtjWRtW1Gr3IG5ArzhItLXqX1zG/D5JIW0zE8kIxIMbPsSdgQVXVRIG+ND0Z6ejiZpY1eNWjjRUIqyq0ZD7ud7IsbnckkBdOREnGImdRqYKxQ0AeXEweQgH40mUKALHSdzjpGSujfv/oP9bwiVy7+KeWjhZCihWUiW/LlmF37ABVo+yUPOFpuMQSEm6Jp2sUztd0CPhAsKoulVSe9EOf8AFTILyp5ZLXaJIz31EE/XYDW1tQIsje8YUL5dwqywiyvwaASpZUFALR20lgB3V1IGzEYydcaibi6IYkWhq6kAsgA2NwFLayb7at3b9vsKuZZ9eYnyqaULARy7sVA3YgBekL8VXY2841eBcNyyTGKJgXH5sZZGdozuGKRFbLgKG1SHSl3Vk3q8eymuVXDuNcNyDUhsmo7YDVGH0oFte41C+jExwkmzzu9KWQ9PzICBmpTp6lOhNwwGkgUzb0LvY127Y2uGZDLtkObqIeeFedMXt1DKGcazfLFWAAPI2JwvcC4wIsolspYsa08xmZFYhS27MqEIqgGtiB3Y1Bn+CGJ42yqvoEQE4djoDgkqWTverqEYvrteg3jWM0zl1oR8H1wws2uNIyI8pGR1UGDS5ht71GNWYA9ttiax54jxOeGReRJEeZGGfnvpAo9NG7GzVR2pRXY4cMhwXTMMzLLz3KiOPSgWNEbvoS2O43JLGwB9MKHGkmKoQHEkbPGyqoI3IthZGx0ivpX7TMx60Tmjn83GroeT/iIpOxRb62X5ldlCC9iN6o2zZneNwxLIXkCiIXIfC+wJ7BjYpe++OX5psxmZWknjaWMlBJFA5BQV0xsKGp/IS+4XVW2qbhwmzCwSfh4Uy8D6Y8qzMqs4NPK5o7qwPS1nyfJbcrNhmi4hG8q5rPMIVVTJlonJAC2F5jDzISw0r3AYbXWnxxz1fJIOTBHoJBZ5Jdgig9tGzNKRVxjsTpNm6r5jNpNmC2YSUTxMGRUUsEj7hkdCpdWOltYPcadh0ml6UyYzMEkqLK8hc/E/LRgZJK6kKmRlslizEm9vAwv4f2vnCeKDMdGbRRl1KpqhJCgtt+auorRJAJ3okagNyH7hfAcvlhUESptVgb1d1qO9XvV1hB9V8PlyACwBngzIKyKzEojkUeo/IwN7n5G98UM7xuR40ipViCoh5s8hYk+NXUQav+bbx5zvx9rrfo9cLmjM0+bdkAUaNRYAKuz9ROy2vLO/m/fClxv1pFLmFldGkihOrLxllUSsOnnHV8mq1U0e118VZAkXQSyohQxQfhgLYE7c2xSsSpc66IBC2CRYkXg06SrEghRmiaWNIZS9Laq1gBjIStgUSDTb7Yu+cNT62eJ+o5pRFnHjZIoVLLFs5LkXroEBgo7BmG4ut8fIc4MplHliP4nPZtiQQdTdQOnSQoWQRrV6BQNjYUMQNwbN6FMcruzOqGOSNo6pbXqbWApVuzLV2Dvhf4TLTspd4VYu55cRaTSraQsSrsAW1qdq6Tt8OEtXU+LnpvKSc7JZWYvpjzLSaCjgNpVpNZ1AWNkofzOSBYvruVJtwfD/APdVb/uxxzXh8eji+W0ySywhpI1ll0bvyrKqVAuhpBsXqBHg46RA1SyD3CP/AFBX/wCzFZvtbOEvMegVaZszlJWyk5ZqMagoRddUZ23qzWxJ7YcZXoEjv4+p8DBEmlQPYViskj1VJxCPJtzJMsFFF5kEikBSGA0nULdgqAC927Vjmc9Q5pTb1HoVlRiCoSlaPmeGUAjUPNb98dj9c5uNcqxkYUrKdPlmBtFHs2oBt/C2drxxLO526QNYA6iLNkW1DyV1Fqs2RZO5xnJ0wjvXpxMqIFOTCco72vcnzrvqL++rqvvj7xJkdXgzIqOUFAbIVgfl1X0v7dr7gk2B+f8AL5mWIl4pHjbYllk02Tv8p32vbv8ATF0eqM416s3OVoggtYI9ihNGyQNwe+HknhXSOAcchyE+YyXIm0pI0nMUGTopKsfHSKUXpDUADti367zIfJnMJMWgCjQsLKBI7NpRnk/Qpo6R5u+2FPgHFTIHzDkF4JsuEZQFu9MLkihQZCFIAF6R2Iw0evfTjCPVlnCNJPGWhI6JJNQCsBWzj4mI2ZVJI2vGpds2aL+V4n+HyawQky5zMZktGFpdPJYR6wGsKtQlRfcWTsCMaGX4tn45XF0oYjSmQmZxub0sv5JYk7sXZb8VYwyej/RceRQnZ5nPXLW5+g/Sv08+fFbuTHT/AMz/AP1NihG9ScHkhhhzcaHnZaVZBHYLcsIEZGZdixVS7VtZar7lz4LxSLMwrNC2pH3HuD5B9mB2IwZuQ6yAPhSwb+ZzpXavof64WI/Rk+Tkd+GzIqOdT5ecEoT7qy7rtt2/c0BiIo/xTzaiOQdyIwtV2MmsXt2JG2/081hYzU+WmSIyCTnaFgDwdQfSANLMw5TUK2skdr2GN31Hls/IyfiMtly0jKicuaSgx6bYVuCp03fSTe3cIuenkdkhDxhIF/Dryy2lguotIC3cuSbqiSQKxmx0x+LOdzERRNErGUBSkbZcC/IshygBFPuKrxWG30nnIGDNxJUcySGJJZlSl0C+Ua6EvVzF07MGO5IFqGRyhTS8dkUJGI1KSjvytJe72q+x2ONvhWVyzHLMyWmtg8ZkNCXT0uQDpIOjxRIO6sBhjdLlG7m1ky8uebh7rlo0jikaPlKbkfUqhfC2FWwL3P3w4cM9PJDl2hdjJqB5jHuxqie5N7Fru7JPnCBwvijy5lgEMY1wyzbWHRJUWE+dLHVqJutK1uQa6gTbsp7aRt9ywP8A2xre453hY9I551d8nPYkht0J+dG7EUAKW2FDsKHdWqP1FMI52DMsauFk1sRuTaUAbJOmMEnsLHvjen4VFPJqkW2icaHBKspA3plIPzEEXR3BvFLP5KGAgrGXkbuxLFq7m2uzufJxMtWLL1l5Xh8GVVVDKzhQ2iN9yVUWwVSL3vdqFHc74wIXmyzvORrSb80QxsBdAanEjno1KCQVGqQRk9IrFjgzRTCSCTMOjlxJEZPgK6VIBBAQveqwer62LHj1fxC5YMmp5soAYz7NY3aqo9V6SDqr9RqyMSam2r70q8d42vLh5cMkELs6yWE6QaYqrISacKSAQFB0sOwqnw6TQYJSwhh1KS6gPuCTfIAITdKR6saCD8W1bLZnnTNEj0AoVmQn4V0oI4z4FEBnKkkgkbdo+J5RI1V4i+lDTgOylN92Qm2B0gggHcG8Ty6148bPqn1eMyYdCSNAodRKwAMrvGQKT2oMD2+IjpxUnhhkdg0o2JLIrMdY1XQIBO9kE6e2wNDZfzEKmNhpEMZGpRKz6yo3OgtSEbXX8w3OGL09NleSFmWHLyhxuIyRInzsCSFWqayCKA3DBqKzy6f5nGZxbMyahLEq9OoCNb7AktuCdWhl3okC6FhWbGxwr1jJmMzlBBGSsTnUKVDUgCaAdR1Eame2IDHcqoGD13mI5c4Wy1kLH+c8XUDsTqIGzaBpB/V27pstRKFBeNyqf4hS9ZsXUm2nlkC6dmViewqsanD/AE6FDnWhGYeIs7RJIY00zLp1Atql5raR1bkbszrY2JGEjKrmIGy4GqGbVy42ZSGPOAGqz3oySEjxQ2B3xFxL1lmpCq5iZ25ekoFGkHSRTECrY1dnt4xXy+enkkQKVDGRXB0gm1YvZkbqIBTy33PfC5JMdOs8U4QkCZbl7LlHV+qupTYdyxvfd2Le/wBxhiaP8xXFUVKn+xX++r/qwg5L+I0U+hsxGYipKGRAWQg0WHa1NhGHxDYb74beF8ZhkiQJNEpFWqMo2HjS1FQQBtVjtjTnqtnGZxLOsbSNtPhnv4fevqLFn3Kgbm1uzMxQ8vc9ge+52v8Abv8AtitkcjXUw7fCD4G/UT5Y2ST9T7nFHOfX+c1MYUYhIDywS27Sumtzv5EVIKI3lOOcopJFXsATZAN9u/evABx0CSTLnLc/MFCZZJJqcdzI5Zdh1MdIAof2xoZUOYxy8tmAtWCIHVa32CgaiP28+arHK228dZqRzA9rI7nUN9jW23nuSf8AXbHuOIEEbhiq0dQ3ZiO4odJG3mtjvjox4Plp6QEBz8WnZgbsalaqIPkgH2IvGWn8PXc00qDahsw1Ab2QKvuDV+PrtN/rTI9MSBXCsHMTyws2lWalUswBVATqOm6r5SfOOqcHzH4zOyT04jyw5MaupWpG3lYqfOkoo9gT7nCdkuAJLn5MtEtqqqzEtpBKoKJ6Ws6piKKkVQ8bt/8ADXLBMgAO/Nmv7iRl7mvCgdvGOuPHLLra4XmSeajXqjkYb+VY60YfTSwH3Vh4xdjFA/c/3JxRywYG33ZTy2aq1DujUNr3+1s1bY0CaF40wqRrqYnwXJ/ZBpH/AJt8SZjOhTVFmOwUdye9f6/QbmhjyKjTU3yqO3c+TXuSaoe+IcnlSm5FyP8AWwou6v2Hcn5jZ8gCBb9V8S/NPj8Ll2lNEWJJzyY6Y+QvMI27lTjk2VyZq9BorXXRClgKc7dI1b7DwBveHiQST5PiEzdRmzYj1HSBpi6Uvwqg0LJrv++Nwv0/mJxqy+Xd0KbNK9LYKjbUaNgEe1KtV5zk6YcZkvDG16BGpqYLqWhuiWyfCp7C723A83jV4JGr5aeI3G6ouYjYMDYRwsg+qABCFO4IPubjzPpyfLBTmcudAYk6I1Y7oQBqoqdLEVqN7Em8ZsWdEMTMvxICpXc2JVdTuDSAa1OgXZW9qNZntu9jofoPhbumbMunmvIUYgEC4mKAfYFNv/7h4P8Ai37p/wBj/wDtjn/As66vmVSQJIDzDBIorrVHajqDEF2bqAOykk/Djfbj86PFzoYyX+DlSkltQ8xsoreheqr7nGt6crOmOFNC7n3JP1O5P9bxT4rMDEDsAW21j6HxipmOLSllTkHV8XL5qWfa/FbMe++n6HFLNZ15EOoIKk0sXLHqFigAKFb9vY9+5WkjjnDMyQ4pyiuAJCRYO9nUCSDdqb8HtWPEuZZtOwi0xcogWuoAsacgbs2/fuVGHif03l0IXTEISQEkeN9SsTskrLIlrZCq+/fS29E3Mp6RhAW0iDfCLy7tbbGyZHZd9/FYxt1IGWJWTmprdV3siiAduoi6IJBA9xt3vG3I8hlSRYQIhK2lHpS2jSLJtiwU1djxW+4Gh6kjWFouXqpWc6uldL6WVFEYConVXWB3A37Yj4pAeSI9X+GDpuhSHWlDfela9z3Q2QKvNsnap0z3DosrF1uvNe3eTr2Vd6XS/MWMHyA/8wN45RPxHVYcaoGkeRE2urfTuNIA5j9goujQHY2JOGPmywR2kdV5lysWYrZXZ+w3JNAAUV33vFafgeaFAwydK6fgvsSe4J8mz98dLWcZ+rB4yYUEHKRNOnUUI0vttIQR1Eg3ZO3jTiXgmdeaddZXTeoRqwC3qILEbnUFEhLNZo3e94pvw6d1jDQuoTbUVI2P1bYDt38lj5xLlMjLlpI5GCpdqpLITTKavSe9WBfuv2xitNz1Flg8WokLy6YkbkBm0XRohSpGx9h5Jr5wPgSGZdBMhSOWZrfQNSWI+pOoW8gOoEbDti2J0lXk0zK27bUAtAqAepiu3nzYx49NvKZJcsrHnpkiiH6iRHUgHsdBU17j+s/59TLkeoeBzQ5dXaMrDyGnmIJUIykq0Y0glmqyQVqh8RrVjLzmW5cdKjKwRZ23ToR6Ck1IzAGwa8Ek11UHVeOFMtk8tKrmfMatSEUbLHcg9hZ10e4UDziP+I88Jh/CLyDmZEU6pWVKVDYJkNdRK9Kk77nxv18JXOZWF5eHKoRCMwskgJtI5bJHck6brSyglbF2dhWM+dNXMaWSRxGxtHaSTSKJ6rGwvRd6SAxodIvqPCIspmIstnFRLiiqNhf5YqnWr+WiNxtWKXAuBZWaPMAxqyZhlklUsSNdsxB3209O22937Ynjr6vn/Ch6A9HM+ZeckqkR0JrRgwJANKrfCVU1q3rUKFgEdVy+ZR70MraSVOkg0QaINdiDtRwhT5yeSKfMZB9CFGkdTS/CtRyRnSwB5ai1+YIu6k45bm+KySy855HaQ931AHYe6ge58f1xrciauVfoHjfpyDNipV6wOmRTpkT/ACsNwPpuPcY5ln8rnMpmJY/xSOqcsB3W2/NJCKRtRAUkmyKA96wq5Ti7wOsisXYG2VyzK9bUQTRFlqPcEeNjjT45xz8RO8sqD84KqorrSBbjBL72dLOdRHetqGJbKsllPX8PwIstmM24LMyCVmarYgNIRtsBpKV+37HCeJzZBIozozCy/m8teiRDKSxok6HUyFgoOk/U4rx5zl5EZZZKeYqrO7bqs2ykk7bZdDIbO1KBsds1DKv+85QI2UR2SEzEEJGiEyFGYh0BIbbVvXYUBi9Z+nKP1flX1gyciQqPy5wYmDC6+OgfG4J7YY8vMrqGQhlPlSCP6jbHMo+IapXaWBjrhMkiFlZQmkFSRIqMVIj1KGHTrYbFqxlZbL5ddUkmXeLVJyo1jDxkPZIFIdQbSU+LVZog1hvRp1vMZUvIhLUidWkfM3gn6L3AHmj4xaCUbr/2McgjzB1uJZM2go6IXzUysa2B3bUy1ZsAUdurHrhqZRpy2YVngsoGkeduvYBSQ3x6tYKlQK015w8jxXY/Vy8LjzGXMTSyHMSulVoZZDaksL37gqBe3jFCf1bxiQcwaYVsAAJGB48PqcmyP7gC9sV/V3CTl2gtUjXQ5HKQx0Qyam3ok6CQpYAAsASxN4oQcSkIEQdokLkgA6iEYfOb6zRjsWCbYfpCy2zrWMlMA9X8VgCtMcvKh7ggAG62DpQ3vvuL23O2LE3qjJvDOIco0OclhdABDvuncSV8IU32Gw7dsKgmdCXJVy9hHIc0O1qukhQqX+uq7HpGL3Bsg0yhor1zSxpBIQV6kbmSy1ZIRVUjv1FiO4xJbVsjW4jkYsyyGYFpFRF2JsVayABjoDBhX1GrexYWc7wdcnIkiySp1EdakOq7juhDDajq6e/TdbsmdyEuWk05qSKKN6RplaYotqaqLSF1FVIGpmqh8ukYvcHzvC4sqj8tZZekzB0MkwPc2dF9JArYChYxZjU8k/C8tKZVEksoKoJ5W50pLR7qqlgRQ6XbpAshaJ6jjX4BwRZ9c08bMsmkxJMXbStfpkLEMb3ba+wAABOrwXNTytLI6BIWI5I+dlodTUSBvZA3NHxVYvvn0BosL+/+va/pjcxY2U4PTpkYiduoLpZPiJV72El0FO4pFS63FYpZTJZwO6wmGWJXdESawwWNgiqJFW+17te1bgjHzBjnJxrb7LHmszrhfJwKukK2uawoPUPhSz3sVW5+mK0Xpl44Llm1BDWgxxG3sBKkKk6TqW7F2SbwYMZa2+8M4JGsGVzEkausso1hgD0TDlxbH9IEVj+Zz743V9KZbVZhCaexjOmh77EH2x9wY1Yj7neAZcHVofY2LmlIB+2qu14zPUfCUiysk8aKrxkSBqF9G/f4iL273j7gxnUWJ+C8NHIy5X/w1JutxoC19dxsNq3394+B5ER8Ycgd8mCfoTIAPJ71/bBgxcfaZXhofgUJzIzJUc1UKBvYHufvW1+1++OWZbiSSnNZvMorKz66GokAjlogJruDV1tuTfbH3Bi5/iY/T9k+COvDUhNI4TUyR7Ak25TVdgEnSWBs7774remeHxzZYoC3JYWwQ8vVzAHs6erdSARYAFKLrVgwY1pn43Tw6OHLPGg0oEe+520mz7nHBoYGIGnchAy0ApF8oWT9wP3F+cGDGc28F1uASiSOPQNLLzWsgAqncHSbtaI2s77Mw3xvrwh9KsdMVijQV3YWWYM7DtuBp6r2BJFjBgxi1vaSHgJnkSCY6udLraTa3URyFS52JZXI+GrBN+ANzinBpY2yeSi6csmldR0kyk3rJHylV1ONt338LgwY643jlk3/AFfxdIYNBbS0oKA0SFGwZjXgBuw3sj6kUfReQgkySXHGyxSuFNEj8tyEYFhqJChBZF9I9hgwY2yW347K/E0zEcQZ5YNOW1HZE1H8xhYtipJ0Aj/EAsUTjam4LIsUGVj0MyukuYkKjfVakKGurFrtVIAB+nBgxmtNH1BwY1m8yCTKcq8EYDbAEXtewJajf/4pDh4ATrA09IC6R2OqTSxCk0LCx7WLCEGrvBgxjP4uDV9I+nos3KTIiNDEA2m3IaR7A1A0H0qriyovUAdVXhp4dPWZzbMg/wB3EcUar2VWXWQoNAEkrfYbAeLJgxvH0zl7JfFuBZ7OShnRVsnTEXFW6miWVjbBNJJ2ABpRerGrJkf9mLDEkhaWe11gW+urZkVqQHsAzv0hVGlt8GDFkKzoOMTFmjAT8tAukqXCKgF25dC70wJOmrO3bHqPIcRzPeSRQlrcTIm9m1BJLALVHwzb9lBPzBjcSv/Z"/>
          <p:cNvSpPr>
            <a:spLocks noChangeAspect="1" noChangeArrowheads="1"/>
          </p:cNvSpPr>
          <p:nvPr/>
        </p:nvSpPr>
        <p:spPr bwMode="auto">
          <a:xfrm>
            <a:off x="5300875" y="-144463"/>
            <a:ext cx="233680" cy="3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7" name="AutoShape 79"/>
          <p:cNvSpPr>
            <a:spLocks noChangeArrowheads="1"/>
          </p:cNvSpPr>
          <p:nvPr/>
        </p:nvSpPr>
        <p:spPr bwMode="auto">
          <a:xfrm>
            <a:off x="7109461" y="5246311"/>
            <a:ext cx="525780" cy="483507"/>
          </a:xfrm>
          <a:prstGeom prst="irregularSeal1">
            <a:avLst/>
          </a:prstGeom>
          <a:solidFill>
            <a:srgbClr val="FFFF00"/>
          </a:solidFill>
          <a:ln w="9525">
            <a:solidFill>
              <a:srgbClr val="FF0000"/>
            </a:solidFill>
            <a:miter lim="800000"/>
            <a:headEnd/>
            <a:tailEnd/>
          </a:ln>
        </p:spPr>
        <p:txBody>
          <a:bodyPr wrap="none" anchor="ctr"/>
          <a:lstStyle/>
          <a:p>
            <a:pPr algn="ctr" eaLnBrk="1" hangingPunct="1"/>
            <a:endParaRPr lang="en-US" altLang="en-US" sz="2800" b="1"/>
          </a:p>
        </p:txBody>
      </p:sp>
      <p:pic>
        <p:nvPicPr>
          <p:cNvPr id="58" name="Picture 4" descr="anh9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1061" y="8312"/>
            <a:ext cx="876300" cy="88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0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ircle(in)">
                                      <p:cBhvr>
                                        <p:cTn id="17" dur="75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75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ircle(in)">
                                      <p:cBhvr>
                                        <p:cTn id="25" dur="2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75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p:bldP spid="36" grpId="0" animBg="1"/>
      <p:bldP spid="37" grpId="0" animBg="1"/>
      <p:bldP spid="41" grpId="0" animBg="1"/>
      <p:bldP spid="45"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graphicFrame>
        <p:nvGraphicFramePr>
          <p:cNvPr id="6" name="Table 5"/>
          <p:cNvGraphicFramePr>
            <a:graphicFrameLocks noGrp="1"/>
          </p:cNvGraphicFramePr>
          <p:nvPr>
            <p:extLst>
              <p:ext uri="{D42A27DB-BD31-4B8C-83A1-F6EECF244321}">
                <p14:modId xmlns:p14="http://schemas.microsoft.com/office/powerpoint/2010/main" val="647753103"/>
              </p:ext>
            </p:extLst>
          </p:nvPr>
        </p:nvGraphicFramePr>
        <p:xfrm>
          <a:off x="2" y="-1"/>
          <a:ext cx="12191999" cy="7441556"/>
        </p:xfrm>
        <a:graphic>
          <a:graphicData uri="http://schemas.openxmlformats.org/drawingml/2006/table">
            <a:tbl>
              <a:tblPr firstRow="1" firstCol="1" bandRow="1">
                <a:tableStyleId>{7DF18680-E054-41AD-8BC1-D1AEF772440D}</a:tableStyleId>
              </a:tblPr>
              <a:tblGrid>
                <a:gridCol w="1428069">
                  <a:extLst>
                    <a:ext uri="{9D8B030D-6E8A-4147-A177-3AD203B41FA5}">
                      <a16:colId xmlns:a16="http://schemas.microsoft.com/office/drawing/2014/main" val="20000"/>
                    </a:ext>
                  </a:extLst>
                </a:gridCol>
                <a:gridCol w="890128">
                  <a:extLst>
                    <a:ext uri="{9D8B030D-6E8A-4147-A177-3AD203B41FA5}">
                      <a16:colId xmlns:a16="http://schemas.microsoft.com/office/drawing/2014/main" val="20001"/>
                    </a:ext>
                  </a:extLst>
                </a:gridCol>
                <a:gridCol w="1326524">
                  <a:extLst>
                    <a:ext uri="{9D8B030D-6E8A-4147-A177-3AD203B41FA5}">
                      <a16:colId xmlns:a16="http://schemas.microsoft.com/office/drawing/2014/main" val="20002"/>
                    </a:ext>
                  </a:extLst>
                </a:gridCol>
                <a:gridCol w="1068947">
                  <a:extLst>
                    <a:ext uri="{9D8B030D-6E8A-4147-A177-3AD203B41FA5}">
                      <a16:colId xmlns:a16="http://schemas.microsoft.com/office/drawing/2014/main" val="20003"/>
                    </a:ext>
                  </a:extLst>
                </a:gridCol>
                <a:gridCol w="5250887">
                  <a:extLst>
                    <a:ext uri="{9D8B030D-6E8A-4147-A177-3AD203B41FA5}">
                      <a16:colId xmlns:a16="http://schemas.microsoft.com/office/drawing/2014/main" val="20004"/>
                    </a:ext>
                  </a:extLst>
                </a:gridCol>
                <a:gridCol w="2227444">
                  <a:extLst>
                    <a:ext uri="{9D8B030D-6E8A-4147-A177-3AD203B41FA5}">
                      <a16:colId xmlns:a16="http://schemas.microsoft.com/office/drawing/2014/main" val="20005"/>
                    </a:ext>
                  </a:extLst>
                </a:gridCol>
              </a:tblGrid>
              <a:tr h="500437">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Tên cuộc KN</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Thời gian</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Người lãnh</a:t>
                      </a:r>
                      <a:r>
                        <a:rPr lang="en-US" sz="1800" baseline="0">
                          <a:effectLst/>
                          <a:latin typeface="Times New Roman" pitchFamily="18" charset="0"/>
                          <a:cs typeface="Times New Roman" pitchFamily="18" charset="0"/>
                        </a:rPr>
                        <a:t> đạo</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Chính</a:t>
                      </a:r>
                      <a:r>
                        <a:rPr lang="en-US" sz="1800" baseline="0">
                          <a:effectLst/>
                          <a:latin typeface="Times New Roman" pitchFamily="18" charset="0"/>
                          <a:cs typeface="Times New Roman" pitchFamily="18" charset="0"/>
                        </a:rPr>
                        <a:t> quyền cai trị</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Diễn biến</a:t>
                      </a:r>
                    </a:p>
                    <a:p>
                      <a:pPr algn="ctr">
                        <a:lnSpc>
                          <a:spcPct val="115000"/>
                        </a:lnSpc>
                        <a:spcAft>
                          <a:spcPts val="600"/>
                        </a:spcAft>
                        <a:tabLst>
                          <a:tab pos="76200" algn="l"/>
                        </a:tabLst>
                      </a:pPr>
                      <a:r>
                        <a:rPr lang="en-US" sz="1800">
                          <a:effectLst/>
                          <a:latin typeface="Times New Roman" pitchFamily="18" charset="0"/>
                          <a:cs typeface="Times New Roman" pitchFamily="18" charset="0"/>
                        </a:rPr>
                        <a:t>chính</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pPr>
                      <a:r>
                        <a:rPr lang="en-US" sz="1800">
                          <a:effectLst/>
                          <a:latin typeface="Times New Roman" pitchFamily="18" charset="0"/>
                          <a:cs typeface="Times New Roman" pitchFamily="18" charset="0"/>
                        </a:rPr>
                        <a:t>Kết quả.</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0"/>
                  </a:ext>
                </a:extLst>
              </a:tr>
              <a:tr h="1893498">
                <a:tc>
                  <a:txBody>
                    <a:bodyPr/>
                    <a:lstStyle/>
                    <a:p>
                      <a:pPr>
                        <a:lnSpc>
                          <a:spcPct val="115000"/>
                        </a:lnSpc>
                        <a:spcAft>
                          <a:spcPts val="600"/>
                        </a:spcAft>
                      </a:pPr>
                      <a:r>
                        <a:rPr lang="en-US" sz="1800">
                          <a:effectLst/>
                          <a:latin typeface="Times New Roman" pitchFamily="18" charset="0"/>
                          <a:cs typeface="Times New Roman" pitchFamily="18" charset="0"/>
                        </a:rPr>
                        <a:t>Hai Bà Trưng</a:t>
                      </a:r>
                    </a:p>
                    <a:p>
                      <a:pPr>
                        <a:lnSpc>
                          <a:spcPct val="115000"/>
                        </a:lnSpc>
                        <a:spcAft>
                          <a:spcPts val="600"/>
                        </a:spcAft>
                      </a:pPr>
                      <a:r>
                        <a:rPr lang="en-US" sz="1800">
                          <a:effectLst/>
                          <a:latin typeface="Times New Roman" pitchFamily="18" charset="0"/>
                          <a:cs typeface="Times New Roman" pitchFamily="18" charset="0"/>
                        </a:rPr>
                        <a:t> </a:t>
                      </a:r>
                    </a:p>
                    <a:p>
                      <a:pPr>
                        <a:lnSpc>
                          <a:spcPct val="115000"/>
                        </a:lnSpc>
                        <a:spcAft>
                          <a:spcPts val="600"/>
                        </a:spcAft>
                      </a:pPr>
                      <a:r>
                        <a:rPr lang="en-US" sz="1800">
                          <a:effectLst/>
                          <a:latin typeface="Times New Roman" pitchFamily="18" charset="0"/>
                          <a:cs typeface="Times New Roman" pitchFamily="18" charset="0"/>
                        </a:rPr>
                        <a:t> </a:t>
                      </a:r>
                    </a:p>
                    <a:p>
                      <a:pPr>
                        <a:lnSpc>
                          <a:spcPct val="115000"/>
                        </a:lnSpc>
                        <a:spcAft>
                          <a:spcPts val="600"/>
                        </a:spcAft>
                      </a:pPr>
                      <a:r>
                        <a:rPr lang="en-US" sz="1800">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39235" marR="39235" marT="0" marB="0"/>
                </a:tc>
                <a:tc>
                  <a:txBody>
                    <a:bodyPr/>
                    <a:lstStyle/>
                    <a:p>
                      <a:pPr>
                        <a:lnSpc>
                          <a:spcPct val="115000"/>
                        </a:lnSpc>
                        <a:spcAft>
                          <a:spcPts val="600"/>
                        </a:spcAft>
                      </a:pPr>
                      <a:r>
                        <a:rPr lang="en-US" sz="1800">
                          <a:effectLst/>
                          <a:latin typeface="Times New Roman" pitchFamily="18" charset="0"/>
                          <a:cs typeface="Times New Roman" pitchFamily="18" charset="0"/>
                        </a:rPr>
                        <a:t>40 </a:t>
                      </a:r>
                      <a:endParaRPr lang="en-US" sz="1800">
                        <a:effectLst/>
                        <a:latin typeface="Times New Roman" pitchFamily="18" charset="0"/>
                        <a:ea typeface="Calibri"/>
                        <a:cs typeface="Times New Roman" pitchFamily="18" charset="0"/>
                      </a:endParaRPr>
                    </a:p>
                  </a:txBody>
                  <a:tcPr marL="39235" marR="39235" marT="0" marB="0"/>
                </a:tc>
                <a:tc>
                  <a:txBody>
                    <a:bodyPr/>
                    <a:lstStyle/>
                    <a:p>
                      <a:pPr>
                        <a:lnSpc>
                          <a:spcPct val="115000"/>
                        </a:lnSpc>
                        <a:spcAft>
                          <a:spcPts val="600"/>
                        </a:spcAft>
                      </a:pPr>
                      <a:r>
                        <a:rPr lang="en-US" sz="1800">
                          <a:effectLst/>
                          <a:latin typeface="Times New Roman" pitchFamily="18" charset="0"/>
                          <a:cs typeface="Times New Roman" pitchFamily="18" charset="0"/>
                        </a:rPr>
                        <a:t>Trưng</a:t>
                      </a:r>
                      <a:r>
                        <a:rPr lang="en-US" sz="1800" baseline="0">
                          <a:effectLst/>
                          <a:latin typeface="Times New Roman" pitchFamily="18" charset="0"/>
                          <a:cs typeface="Times New Roman" pitchFamily="18" charset="0"/>
                        </a:rPr>
                        <a:t> Trắc, Trưng Nhị</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Đông Hán</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1800">
                          <a:effectLst/>
                          <a:latin typeface="Times New Roman" pitchFamily="18" charset="0"/>
                          <a:cs typeface="Times New Roman" pitchFamily="18" charset="0"/>
                        </a:rPr>
                        <a:t>- Tháng 3/40, Hai Bà Trưng phất cờ khởi nghĩa được nhân dân nhiệt liệt.  KN thắng lợi, Trưng Trắc lên làm vua xây dựng chính quyền tự chủ.</a:t>
                      </a:r>
                    </a:p>
                    <a:p>
                      <a:pPr algn="just">
                        <a:lnSpc>
                          <a:spcPct val="115000"/>
                        </a:lnSpc>
                        <a:spcAft>
                          <a:spcPts val="600"/>
                        </a:spcAft>
                        <a:tabLst>
                          <a:tab pos="76200" algn="l"/>
                        </a:tabLst>
                      </a:pPr>
                      <a:r>
                        <a:rPr lang="en-US" sz="1800">
                          <a:effectLst/>
                          <a:latin typeface="Times New Roman" pitchFamily="18" charset="0"/>
                          <a:cs typeface="Times New Roman" pitchFamily="18" charset="0"/>
                        </a:rPr>
                        <a:t>- Năm 42, Hai Bà Trưng tổ chức kháng chiến chống quân Hán xâm lược.</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1800">
                          <a:effectLst/>
                          <a:latin typeface="Times New Roman" pitchFamily="18" charset="0"/>
                          <a:cs typeface="Times New Roman" pitchFamily="18" charset="0"/>
                        </a:rPr>
                        <a:t>- Giành lại nền độc lập, tự chủ</a:t>
                      </a:r>
                    </a:p>
                    <a:p>
                      <a:pPr algn="just">
                        <a:lnSpc>
                          <a:spcPct val="115000"/>
                        </a:lnSpc>
                        <a:spcAft>
                          <a:spcPts val="600"/>
                        </a:spcAft>
                      </a:pPr>
                      <a:r>
                        <a:rPr lang="en-US" sz="1800">
                          <a:effectLst/>
                          <a:latin typeface="Times New Roman" pitchFamily="18" charset="0"/>
                          <a:cs typeface="Times New Roman" pitchFamily="18" charset="0"/>
                        </a:rPr>
                        <a:t>cho đất nước.</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1"/>
                  </a:ext>
                </a:extLst>
              </a:tr>
              <a:tr h="1149938">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Khởi nghĩa Bà Triệu</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248</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Triệu Thị</a:t>
                      </a:r>
                      <a:r>
                        <a:rPr lang="en-US" sz="1800" baseline="0">
                          <a:effectLst/>
                          <a:latin typeface="Times New Roman" pitchFamily="18" charset="0"/>
                          <a:cs typeface="Times New Roman" pitchFamily="18" charset="0"/>
                        </a:rPr>
                        <a:t> Trinh</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Ngô</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KN nổ ra ở vùng núi Nưa Thanh Hóa.</a:t>
                      </a:r>
                    </a:p>
                    <a:p>
                      <a:pPr algn="just">
                        <a:lnSpc>
                          <a:spcPct val="115000"/>
                        </a:lnSpc>
                        <a:spcAft>
                          <a:spcPts val="600"/>
                        </a:spcAft>
                        <a:tabLst>
                          <a:tab pos="76200" algn="l"/>
                        </a:tabLst>
                      </a:pPr>
                      <a:r>
                        <a:rPr lang="en-US" sz="1800">
                          <a:effectLst/>
                          <a:latin typeface="Times New Roman" pitchFamily="18" charset="0"/>
                          <a:cs typeface="Times New Roman" pitchFamily="18" charset="0"/>
                        </a:rPr>
                        <a:t> </a:t>
                      </a:r>
                    </a:p>
                    <a:p>
                      <a:pPr algn="just">
                        <a:lnSpc>
                          <a:spcPct val="115000"/>
                        </a:lnSpc>
                        <a:spcAft>
                          <a:spcPts val="600"/>
                        </a:spcAft>
                        <a:tabLst>
                          <a:tab pos="76200" algn="l"/>
                        </a:tabLst>
                      </a:pPr>
                      <a:r>
                        <a:rPr lang="en-US" sz="1800">
                          <a:effectLst/>
                          <a:latin typeface="Times New Roman" pitchFamily="18" charset="0"/>
                          <a:cs typeface="Times New Roman" pitchFamily="18" charset="0"/>
                        </a:rPr>
                        <a:t>- Kháng chiến chống quân Ngô tiếp viện.</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Đánh đuổi quân Ngô khỏi Cửu Chân.</a:t>
                      </a:r>
                    </a:p>
                    <a:p>
                      <a:pPr algn="just">
                        <a:lnSpc>
                          <a:spcPct val="115000"/>
                        </a:lnSpc>
                        <a:spcAft>
                          <a:spcPts val="600"/>
                        </a:spcAft>
                        <a:tabLst>
                          <a:tab pos="76200" algn="l"/>
                        </a:tabLst>
                      </a:pPr>
                      <a:r>
                        <a:rPr lang="en-US" sz="1800">
                          <a:effectLst/>
                          <a:latin typeface="Times New Roman" pitchFamily="18" charset="0"/>
                          <a:cs typeface="Times New Roman" pitchFamily="18" charset="0"/>
                        </a:rPr>
                        <a:t>- Cuộc khởi nghĩa bị đàn áp</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2"/>
                  </a:ext>
                </a:extLst>
              </a:tr>
              <a:tr h="1758489">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KN Lí Bí</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542-544</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Lí</a:t>
                      </a:r>
                      <a:r>
                        <a:rPr lang="en-US" sz="1800" baseline="0">
                          <a:effectLst/>
                          <a:latin typeface="Times New Roman" pitchFamily="18" charset="0"/>
                          <a:cs typeface="Times New Roman" pitchFamily="18" charset="0"/>
                        </a:rPr>
                        <a:t> Bí</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Lương</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1800">
                          <a:effectLst/>
                          <a:latin typeface="Times New Roman" pitchFamily="18" charset="0"/>
                          <a:cs typeface="Times New Roman" pitchFamily="18" charset="0"/>
                        </a:rPr>
                        <a:t>- Năm 542, Lý Bí liên kết các châu thuộc miền Bắc khởi nghĩa. </a:t>
                      </a:r>
                    </a:p>
                    <a:p>
                      <a:pPr algn="just">
                        <a:lnSpc>
                          <a:spcPct val="115000"/>
                        </a:lnSpc>
                        <a:spcAft>
                          <a:spcPts val="600"/>
                        </a:spcAft>
                      </a:pPr>
                      <a:r>
                        <a:rPr lang="en-US" sz="1800">
                          <a:effectLst/>
                          <a:latin typeface="Times New Roman" pitchFamily="18" charset="0"/>
                          <a:cs typeface="Times New Roman" pitchFamily="18" charset="0"/>
                        </a:rPr>
                        <a:t>- Năm 543-544 tổ chức chống lại các cuộc phản công của nhà Lương.</a:t>
                      </a:r>
                    </a:p>
                    <a:p>
                      <a:pPr algn="just">
                        <a:lnSpc>
                          <a:spcPct val="115000"/>
                        </a:lnSpc>
                        <a:spcAft>
                          <a:spcPts val="600"/>
                        </a:spcAft>
                      </a:pPr>
                      <a:r>
                        <a:rPr lang="en-US" sz="1800">
                          <a:effectLst/>
                          <a:latin typeface="Times New Roman" pitchFamily="18" charset="0"/>
                          <a:cs typeface="Times New Roman" pitchFamily="18" charset="0"/>
                        </a:rPr>
                        <a:t>- Tháng 2/ 544 làm chủ Giao Châu..</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Khôi phục nền độc lập, dựng nước Vạn Xuân.</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3"/>
                  </a:ext>
                </a:extLst>
              </a:tr>
              <a:tr h="1555639">
                <a:tc>
                  <a:txBody>
                    <a:bodyPr/>
                    <a:lstStyle/>
                    <a:p>
                      <a:pPr algn="just">
                        <a:lnSpc>
                          <a:spcPct val="115000"/>
                        </a:lnSpc>
                        <a:spcAft>
                          <a:spcPts val="600"/>
                        </a:spcAft>
                        <a:tabLst>
                          <a:tab pos="76200" algn="l"/>
                        </a:tabLst>
                      </a:pPr>
                      <a:endParaRPr lang="en-US" sz="1800">
                        <a:effectLst/>
                        <a:latin typeface="Times New Roman" pitchFamily="18" charset="0"/>
                        <a:ea typeface="Calibri"/>
                        <a:cs typeface="Times New Roman" pitchFamily="18" charset="0"/>
                      </a:endParaRPr>
                    </a:p>
                  </a:txBody>
                  <a:tcPr marL="39235" marR="39235" marT="0" marB="0"/>
                </a:tc>
                <a:tc>
                  <a:txBody>
                    <a:bodyPr/>
                    <a:lstStyle/>
                    <a:p>
                      <a:endParaRPr lang="en-US">
                        <a:latin typeface="Times New Roman" pitchFamily="18" charset="0"/>
                        <a:cs typeface="Times New Roman" pitchFamily="18" charset="0"/>
                      </a:endParaRPr>
                    </a:p>
                  </a:txBody>
                  <a:tcPr marL="39235" marR="39235" marT="0" marB="0"/>
                </a:tc>
                <a:tc>
                  <a:txBody>
                    <a:bodyPr/>
                    <a:lstStyle/>
                    <a:p>
                      <a:endParaRPr lang="en-US">
                        <a:latin typeface="Times New Roman" pitchFamily="18" charset="0"/>
                        <a:cs typeface="Times New Roman" pitchFamily="18" charset="0"/>
                      </a:endParaRPr>
                    </a:p>
                  </a:txBody>
                  <a:tcPr marL="39235" marR="39235" marT="0" marB="0"/>
                </a:tc>
                <a:tc>
                  <a:txBody>
                    <a:bodyPr/>
                    <a:lstStyle/>
                    <a:p>
                      <a:endParaRPr lang="en-US">
                        <a:latin typeface="Times New Roman" pitchFamily="18" charset="0"/>
                        <a:cs typeface="Times New Roman" pitchFamily="18" charset="0"/>
                      </a:endParaRPr>
                    </a:p>
                  </a:txBody>
                  <a:tcPr marL="39235" marR="39235" marT="0" marB="0"/>
                </a:tc>
                <a:tc>
                  <a:txBody>
                    <a:bodyPr/>
                    <a:lstStyle/>
                    <a:p>
                      <a:endParaRPr lang="en-US">
                        <a:latin typeface="Times New Roman" pitchFamily="18" charset="0"/>
                        <a:cs typeface="Times New Roman" pitchFamily="18" charset="0"/>
                      </a:endParaRPr>
                    </a:p>
                  </a:txBody>
                  <a:tcPr marL="39235" marR="39235" marT="0" marB="0"/>
                </a:tc>
                <a:tc>
                  <a:txBody>
                    <a:bodyPr/>
                    <a:lstStyle/>
                    <a:p>
                      <a:endParaRPr lang="en-US">
                        <a:latin typeface="Times New Roman" pitchFamily="18" charset="0"/>
                        <a:cs typeface="Times New Roman" pitchFamily="18" charset="0"/>
                      </a:endParaRPr>
                    </a:p>
                  </a:txBody>
                  <a:tcPr marL="39235" marR="39235"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8257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GV TRẦN THỦY</a:t>
            </a:r>
          </a:p>
        </p:txBody>
      </p:sp>
      <p:pic>
        <p:nvPicPr>
          <p:cNvPr id="5122" name="Picture 2" descr="C:\Users\Administrator\Pictures\Vua-Ly-Nam-D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189" y="0"/>
            <a:ext cx="6576811" cy="619473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Pictures\tải xuống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4" y="0"/>
            <a:ext cx="5195887" cy="6194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9095" y="6143222"/>
            <a:ext cx="439169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a:solidFill>
                  <a:schemeClr val="tx1"/>
                </a:solidFill>
              </a:rPr>
              <a:t>Tổ chức bộ máy nhà nước Vạn Xuân</a:t>
            </a:r>
          </a:p>
        </p:txBody>
      </p:sp>
      <p:sp>
        <p:nvSpPr>
          <p:cNvPr id="9" name="TextBox 8"/>
          <p:cNvSpPr txBox="1"/>
          <p:nvPr/>
        </p:nvSpPr>
        <p:spPr>
          <a:xfrm>
            <a:off x="5615189" y="6179712"/>
            <a:ext cx="6576811"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a:solidFill>
                  <a:schemeClr val="tx1"/>
                </a:solidFill>
              </a:rPr>
              <a:t>Lý Nam Đế được coi là hoàng đế đầu tiên của nước ta</a:t>
            </a:r>
          </a:p>
        </p:txBody>
      </p:sp>
    </p:spTree>
    <p:extLst>
      <p:ext uri="{BB962C8B-B14F-4D97-AF65-F5344CB8AC3E}">
        <p14:creationId xmlns:p14="http://schemas.microsoft.com/office/powerpoint/2010/main" val="802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1000"/>
                                        <p:tgtEl>
                                          <p:spTgt spid="51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wipe(down)">
                                      <p:cBhvr>
                                        <p:cTn id="19"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17600" y="1461585"/>
            <a:ext cx="4505278" cy="2291549"/>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en-US" sz="2800" dirty="0">
                <a:latin typeface="+mj-lt"/>
                <a:cs typeface="Times New Roman" pitchFamily="18" charset="0"/>
              </a:rPr>
              <a:t>- Giành được độc lập tự chủ sau 500 năm đấu tranh bền bỉ.</a:t>
            </a:r>
          </a:p>
        </p:txBody>
      </p:sp>
      <p:sp>
        <p:nvSpPr>
          <p:cNvPr id="6" name="Rounded Rectangle 5"/>
          <p:cNvSpPr/>
          <p:nvPr/>
        </p:nvSpPr>
        <p:spPr>
          <a:xfrm>
            <a:off x="6502400" y="4429125"/>
            <a:ext cx="4579582" cy="2428874"/>
          </a:xfrm>
          <a:prstGeom prst="roundRect">
            <a:avLst/>
          </a:prstGeom>
          <a:scene3d>
            <a:camera prst="orthographicFront"/>
            <a:lightRig rig="threePt" dir="t"/>
          </a:scene3d>
          <a:sp3d>
            <a:bevelT prst="relaxedInset"/>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en-US" sz="2800" dirty="0">
                <a:latin typeface="+mj-lt"/>
                <a:cs typeface="Times New Roman" pitchFamily="18" charset="0"/>
              </a:rPr>
              <a:t>- Khẳng định sự trưởng thành của ý thức dân tộc.</a:t>
            </a:r>
          </a:p>
        </p:txBody>
      </p:sp>
      <p:sp>
        <p:nvSpPr>
          <p:cNvPr id="9" name="Oval 8"/>
          <p:cNvSpPr/>
          <p:nvPr/>
        </p:nvSpPr>
        <p:spPr>
          <a:xfrm>
            <a:off x="4267200" y="142875"/>
            <a:ext cx="3251200" cy="857250"/>
          </a:xfrm>
          <a:prstGeom prst="ellipse">
            <a:avLst/>
          </a:prstGeom>
          <a:solidFill>
            <a:schemeClr val="accent5">
              <a:lumMod val="20000"/>
              <a:lumOff val="8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Times New Roman" pitchFamily="18" charset="0"/>
              </a:rPr>
              <a:t>Ý nghĩa</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29" y="4160220"/>
            <a:ext cx="4787331" cy="26431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Kết quả hình ảnh cho khởi nghĩa lý 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158" y="1000123"/>
            <a:ext cx="4680803" cy="2998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2800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arn(inVertical)">
                                      <p:cBhvr>
                                        <p:cTn id="18" dur="5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circle(in)">
                                      <p:cBhvr>
                                        <p:cTn id="2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pic>
        <p:nvPicPr>
          <p:cNvPr id="4" name="Picture 6" descr="fphunghung1"/>
          <p:cNvPicPr>
            <a:picLocks noChangeAspect="1" noChangeArrowheads="1"/>
          </p:cNvPicPr>
          <p:nvPr/>
        </p:nvPicPr>
        <p:blipFill>
          <a:blip r:embed="rId2">
            <a:extLst>
              <a:ext uri="{28A0092B-C50C-407E-A947-70E740481C1C}">
                <a14:useLocalDpi xmlns:a14="http://schemas.microsoft.com/office/drawing/2010/main" val="0"/>
              </a:ext>
            </a:extLst>
          </a:blip>
          <a:srcRect t="16949"/>
          <a:stretch>
            <a:fillRect/>
          </a:stretch>
        </p:blipFill>
        <p:spPr bwMode="auto">
          <a:xfrm>
            <a:off x="6207618" y="64395"/>
            <a:ext cx="5984383" cy="5756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07618" y="5987690"/>
            <a:ext cx="5984383" cy="461665"/>
          </a:xfrm>
          <a:prstGeom prst="rect">
            <a:avLst/>
          </a:prstGeom>
          <a:noFill/>
        </p:spPr>
        <p:txBody>
          <a:bodyPr wrap="square" rtlCol="0">
            <a:spAutoFit/>
          </a:bodyPr>
          <a:lstStyle/>
          <a:p>
            <a:pPr algn="ctr"/>
            <a:r>
              <a:rPr lang="en-US" sz="2400"/>
              <a:t>Giai thoại về Phùng Hưng diệt hổ</a:t>
            </a:r>
          </a:p>
        </p:txBody>
      </p:sp>
      <p:sp>
        <p:nvSpPr>
          <p:cNvPr id="6" name="TextBox 5"/>
          <p:cNvSpPr txBox="1"/>
          <p:nvPr/>
        </p:nvSpPr>
        <p:spPr>
          <a:xfrm>
            <a:off x="0" y="16999"/>
            <a:ext cx="12210059" cy="461665"/>
          </a:xfrm>
          <a:prstGeom prst="rect">
            <a:avLst/>
          </a:prstGeom>
          <a:noFill/>
        </p:spPr>
        <p:txBody>
          <a:bodyPr wrap="square" rtlCol="0">
            <a:spAutoFit/>
          </a:bodyPr>
          <a:lstStyle/>
          <a:p>
            <a:pPr algn="just"/>
            <a:r>
              <a:rPr lang="en-US" sz="2400" b="1">
                <a:solidFill>
                  <a:srgbClr val="FF0000"/>
                </a:solidFill>
                <a:latin typeface="+mj-lt"/>
                <a:cs typeface="Times New Roman" pitchFamily="18" charset="0"/>
              </a:rPr>
              <a:t>Cuộc </a:t>
            </a:r>
            <a:r>
              <a:rPr lang="en-US" sz="2400" b="1" dirty="0">
                <a:solidFill>
                  <a:srgbClr val="FF0000"/>
                </a:solidFill>
                <a:latin typeface="+mj-lt"/>
                <a:cs typeface="Times New Roman" pitchFamily="18" charset="0"/>
              </a:rPr>
              <a:t>khởi </a:t>
            </a:r>
            <a:r>
              <a:rPr lang="en-US" sz="2400" b="1">
                <a:solidFill>
                  <a:srgbClr val="FF0000"/>
                </a:solidFill>
                <a:latin typeface="+mj-lt"/>
                <a:cs typeface="Times New Roman" pitchFamily="18" charset="0"/>
              </a:rPr>
              <a:t>nghĩa Phùng Hưng (766-791)</a:t>
            </a:r>
            <a:endParaRPr lang="en-US" sz="2400" b="1" dirty="0">
              <a:solidFill>
                <a:srgbClr val="FF0000"/>
              </a:solidFill>
              <a:latin typeface="+mj-lt"/>
              <a:cs typeface="Times New Roman" pitchFamily="18" charset="0"/>
            </a:endParaRPr>
          </a:p>
        </p:txBody>
      </p:sp>
      <p:sp>
        <p:nvSpPr>
          <p:cNvPr id="7" name="TextBox 6"/>
          <p:cNvSpPr txBox="1"/>
          <p:nvPr/>
        </p:nvSpPr>
        <p:spPr>
          <a:xfrm>
            <a:off x="0" y="536740"/>
            <a:ext cx="620761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i="1"/>
              <a:t>Em biết gì về Phùng Hưng?</a:t>
            </a:r>
          </a:p>
        </p:txBody>
      </p:sp>
      <p:sp>
        <p:nvSpPr>
          <p:cNvPr id="8" name="TextBox 7"/>
          <p:cNvSpPr txBox="1"/>
          <p:nvPr/>
        </p:nvSpPr>
        <p:spPr>
          <a:xfrm>
            <a:off x="11761" y="2316306"/>
            <a:ext cx="609326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i="1"/>
              <a:t>Vì sao dân gian gọi ông là Bố cái đại vương?</a:t>
            </a:r>
          </a:p>
        </p:txBody>
      </p:sp>
      <p:sp>
        <p:nvSpPr>
          <p:cNvPr id="9" name="TextBox 8"/>
          <p:cNvSpPr txBox="1"/>
          <p:nvPr/>
        </p:nvSpPr>
        <p:spPr>
          <a:xfrm>
            <a:off x="0" y="5150114"/>
            <a:ext cx="610502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i="1"/>
              <a:t>Vì sao dân gian Phùng Hưng phát động khởi nghĩa?</a:t>
            </a:r>
          </a:p>
        </p:txBody>
      </p:sp>
      <p:sp>
        <p:nvSpPr>
          <p:cNvPr id="10" name="Rectangle 9"/>
          <p:cNvSpPr/>
          <p:nvPr/>
        </p:nvSpPr>
        <p:spPr>
          <a:xfrm>
            <a:off x="0" y="1110951"/>
            <a:ext cx="6105029" cy="1200329"/>
          </a:xfrm>
          <a:prstGeom prst="rect">
            <a:avLst/>
          </a:prstGeom>
        </p:spPr>
        <p:txBody>
          <a:bodyPr wrap="square">
            <a:spAutoFit/>
          </a:bodyPr>
          <a:lstStyle/>
          <a:p>
            <a:pPr algn="just"/>
            <a:r>
              <a:rPr lang="en-US" sz="2400">
                <a:solidFill>
                  <a:schemeClr val="bg2">
                    <a:lumMod val="50000"/>
                  </a:schemeClr>
                </a:solidFill>
              </a:rPr>
              <a:t>P</a:t>
            </a:r>
            <a:r>
              <a:rPr lang="vi-VN" sz="2400">
                <a:solidFill>
                  <a:schemeClr val="bg2">
                    <a:lumMod val="50000"/>
                  </a:schemeClr>
                </a:solidFill>
              </a:rPr>
              <a:t>hùng Hưng quê làng Đường Lâm, huyện Ba Vì, xưa thuộc Sơn Tây, nay thuộc Thành phố Hà Nội</a:t>
            </a:r>
            <a:endParaRPr lang="en-US" sz="2400">
              <a:solidFill>
                <a:schemeClr val="bg2">
                  <a:lumMod val="50000"/>
                </a:schemeClr>
              </a:solidFill>
            </a:endParaRPr>
          </a:p>
        </p:txBody>
      </p:sp>
      <p:sp>
        <p:nvSpPr>
          <p:cNvPr id="11" name="Rectangle 10"/>
          <p:cNvSpPr/>
          <p:nvPr/>
        </p:nvSpPr>
        <p:spPr>
          <a:xfrm>
            <a:off x="1" y="6056248"/>
            <a:ext cx="6346915" cy="830997"/>
          </a:xfrm>
          <a:prstGeom prst="rect">
            <a:avLst/>
          </a:prstGeom>
        </p:spPr>
        <p:txBody>
          <a:bodyPr wrap="square">
            <a:spAutoFit/>
          </a:bodyPr>
          <a:lstStyle/>
          <a:p>
            <a:pPr algn="just"/>
            <a:r>
              <a:rPr lang="en-US" sz="2400">
                <a:solidFill>
                  <a:schemeClr val="bg2">
                    <a:lumMod val="50000"/>
                  </a:schemeClr>
                </a:solidFill>
              </a:rPr>
              <a:t>C</a:t>
            </a:r>
            <a:r>
              <a:rPr lang="vi-VN" sz="2400">
                <a:solidFill>
                  <a:schemeClr val="bg2">
                    <a:lumMod val="50000"/>
                  </a:schemeClr>
                </a:solidFill>
              </a:rPr>
              <a:t>hống ách thống trị của nhà Đường (Trung Quốc)</a:t>
            </a:r>
            <a:endParaRPr lang="en-US" sz="2400">
              <a:solidFill>
                <a:schemeClr val="bg2">
                  <a:lumMod val="50000"/>
                </a:schemeClr>
              </a:solidFill>
            </a:endParaRPr>
          </a:p>
        </p:txBody>
      </p:sp>
      <p:sp>
        <p:nvSpPr>
          <p:cNvPr id="12" name="Rectangle 11"/>
          <p:cNvSpPr/>
          <p:nvPr/>
        </p:nvSpPr>
        <p:spPr>
          <a:xfrm>
            <a:off x="1" y="3234910"/>
            <a:ext cx="6346915" cy="1938992"/>
          </a:xfrm>
          <a:prstGeom prst="rect">
            <a:avLst/>
          </a:prstGeom>
        </p:spPr>
        <p:txBody>
          <a:bodyPr wrap="square">
            <a:spAutoFit/>
          </a:bodyPr>
          <a:lstStyle/>
          <a:p>
            <a:pPr algn="just"/>
            <a:r>
              <a:rPr lang="vi-VN" sz="2400">
                <a:solidFill>
                  <a:schemeClr val="bg2">
                    <a:lumMod val="50000"/>
                  </a:schemeClr>
                </a:solidFill>
              </a:rPr>
              <a:t>Niên hiệu này nhân dân muốn tỏ lòng biết ơn nhớ tới vị anh hùng đã dũng cảm đứng lên kêu khởi nghĩa, ông tựa như cha mẹ, những người tái sinh ra cho nhân dân ta cuộc sống mớ</a:t>
            </a:r>
            <a:r>
              <a:rPr lang="en-US" sz="2400">
                <a:solidFill>
                  <a:schemeClr val="bg2">
                    <a:lumMod val="50000"/>
                  </a:schemeClr>
                </a:solidFill>
              </a:rPr>
              <a:t>i.</a:t>
            </a:r>
          </a:p>
        </p:txBody>
      </p:sp>
    </p:spTree>
    <p:extLst>
      <p:ext uri="{BB962C8B-B14F-4D97-AF65-F5344CB8AC3E}">
        <p14:creationId xmlns:p14="http://schemas.microsoft.com/office/powerpoint/2010/main" val="19597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7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75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75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a:endParaRPr lang="vi-VN" altLang="en-US"/>
          </a:p>
        </p:txBody>
      </p:sp>
      <p:sp>
        <p:nvSpPr>
          <p:cNvPr id="21507" name="Rectangle 3"/>
          <p:cNvSpPr>
            <a:spLocks noGrp="1" noChangeArrowheads="1"/>
          </p:cNvSpPr>
          <p:nvPr>
            <p:ph sz="quarter" idx="13"/>
          </p:nvPr>
        </p:nvSpPr>
        <p:spPr/>
        <p:txBody>
          <a:bodyPr/>
          <a:lstStyle/>
          <a:p>
            <a:pPr>
              <a:buFontTx/>
              <a:buNone/>
            </a:pPr>
            <a:r>
              <a:rPr lang="en-US" altLang="en-US"/>
              <a:t>    </a:t>
            </a:r>
          </a:p>
        </p:txBody>
      </p:sp>
      <p:pic>
        <p:nvPicPr>
          <p:cNvPr id="11324" name="Picture 60" descr="ba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61"/>
          <p:cNvGrpSpPr>
            <a:grpSpLocks/>
          </p:cNvGrpSpPr>
          <p:nvPr/>
        </p:nvGrpSpPr>
        <p:grpSpPr bwMode="auto">
          <a:xfrm>
            <a:off x="626533" y="247650"/>
            <a:ext cx="2980267" cy="693738"/>
            <a:chOff x="288" y="156"/>
            <a:chExt cx="1416" cy="456"/>
          </a:xfrm>
        </p:grpSpPr>
        <p:sp>
          <p:nvSpPr>
            <p:cNvPr id="21538" name="Rectangle 62"/>
            <p:cNvSpPr>
              <a:spLocks noChangeArrowheads="1"/>
            </p:cNvSpPr>
            <p:nvPr/>
          </p:nvSpPr>
          <p:spPr bwMode="auto">
            <a:xfrm>
              <a:off x="912" y="156"/>
              <a:ext cx="612" cy="456"/>
            </a:xfrm>
            <a:prstGeom prst="rect">
              <a:avLst/>
            </a:prstGeom>
            <a:solidFill>
              <a:srgbClr val="FF0000"/>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grpSp>
          <p:nvGrpSpPr>
            <p:cNvPr id="21539" name="Group 63"/>
            <p:cNvGrpSpPr>
              <a:grpSpLocks/>
            </p:cNvGrpSpPr>
            <p:nvPr/>
          </p:nvGrpSpPr>
          <p:grpSpPr bwMode="auto">
            <a:xfrm>
              <a:off x="288" y="156"/>
              <a:ext cx="1416" cy="456"/>
              <a:chOff x="288" y="156"/>
              <a:chExt cx="1416" cy="456"/>
            </a:xfrm>
          </p:grpSpPr>
          <p:sp>
            <p:nvSpPr>
              <p:cNvPr id="21540" name="AutoShape 64"/>
              <p:cNvSpPr>
                <a:spLocks noChangeArrowheads="1"/>
              </p:cNvSpPr>
              <p:nvPr/>
            </p:nvSpPr>
            <p:spPr bwMode="auto">
              <a:xfrm flipH="1">
                <a:off x="1476" y="156"/>
                <a:ext cx="228" cy="456"/>
              </a:xfrm>
              <a:prstGeom prst="moon">
                <a:avLst>
                  <a:gd name="adj" fmla="val 87500"/>
                </a:avLst>
              </a:prstGeom>
              <a:solidFill>
                <a:srgbClr val="FF0000"/>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541" name="Rectangle 65"/>
              <p:cNvSpPr>
                <a:spLocks noChangeArrowheads="1"/>
              </p:cNvSpPr>
              <p:nvPr/>
            </p:nvSpPr>
            <p:spPr bwMode="auto">
              <a:xfrm>
                <a:off x="288" y="156"/>
                <a:ext cx="720" cy="456"/>
              </a:xfrm>
              <a:prstGeom prst="rect">
                <a:avLst/>
              </a:prstGeom>
              <a:gradFill rotWithShape="1">
                <a:gsLst>
                  <a:gs pos="0">
                    <a:srgbClr val="FFFFFF"/>
                  </a:gs>
                  <a:gs pos="100000">
                    <a:srgbClr val="FF0000"/>
                  </a:gs>
                </a:gsLst>
                <a:lin ang="0" scaled="1"/>
              </a:gra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542" name="Text Box 66"/>
              <p:cNvSpPr txBox="1">
                <a:spLocks noChangeArrowheads="1"/>
              </p:cNvSpPr>
              <p:nvPr/>
            </p:nvSpPr>
            <p:spPr bwMode="auto">
              <a:xfrm>
                <a:off x="528" y="228"/>
                <a:ext cx="1104"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2800">
                    <a:solidFill>
                      <a:srgbClr val="FFFF00"/>
                    </a:solidFill>
                    <a:latin typeface="Arial" pitchFamily="34" charset="0"/>
                  </a:rPr>
                  <a:t>BẢN ĐỒ</a:t>
                </a:r>
              </a:p>
            </p:txBody>
          </p:sp>
        </p:grpSp>
      </p:grpSp>
      <p:sp>
        <p:nvSpPr>
          <p:cNvPr id="11331" name="Text Box 67"/>
          <p:cNvSpPr txBox="1">
            <a:spLocks noChangeArrowheads="1"/>
          </p:cNvSpPr>
          <p:nvPr/>
        </p:nvSpPr>
        <p:spPr bwMode="auto">
          <a:xfrm rot="1964107">
            <a:off x="2946402" y="2133603"/>
            <a:ext cx="293581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2000" b="1" i="1">
                <a:solidFill>
                  <a:srgbClr val="BA0000"/>
                </a:solidFill>
                <a:latin typeface="Arial" pitchFamily="34" charset="0"/>
              </a:rPr>
              <a:t>Sông Hồng</a:t>
            </a:r>
          </a:p>
        </p:txBody>
      </p:sp>
      <p:sp>
        <p:nvSpPr>
          <p:cNvPr id="11333" name="Text Box 69"/>
          <p:cNvSpPr txBox="1">
            <a:spLocks noChangeArrowheads="1"/>
          </p:cNvSpPr>
          <p:nvPr/>
        </p:nvSpPr>
        <p:spPr bwMode="auto">
          <a:xfrm rot="2123748">
            <a:off x="1960036" y="3962402"/>
            <a:ext cx="293581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2000" b="1" i="1">
                <a:solidFill>
                  <a:srgbClr val="800000"/>
                </a:solidFill>
                <a:latin typeface="Arial" pitchFamily="34" charset="0"/>
              </a:rPr>
              <a:t>Sông Mã</a:t>
            </a:r>
          </a:p>
        </p:txBody>
      </p:sp>
      <p:grpSp>
        <p:nvGrpSpPr>
          <p:cNvPr id="11334" name="Group 70"/>
          <p:cNvGrpSpPr>
            <a:grpSpLocks/>
          </p:cNvGrpSpPr>
          <p:nvPr/>
        </p:nvGrpSpPr>
        <p:grpSpPr bwMode="auto">
          <a:xfrm>
            <a:off x="0" y="0"/>
            <a:ext cx="9450917" cy="5710238"/>
            <a:chOff x="-24" y="-14"/>
            <a:chExt cx="4489" cy="3756"/>
          </a:xfrm>
        </p:grpSpPr>
        <p:sp>
          <p:nvSpPr>
            <p:cNvPr id="21530" name="Freeform 71"/>
            <p:cNvSpPr>
              <a:spLocks/>
            </p:cNvSpPr>
            <p:nvPr/>
          </p:nvSpPr>
          <p:spPr bwMode="auto">
            <a:xfrm>
              <a:off x="900" y="2160"/>
              <a:ext cx="2757" cy="1582"/>
            </a:xfrm>
            <a:custGeom>
              <a:avLst/>
              <a:gdLst>
                <a:gd name="T0" fmla="*/ 0 w 2757"/>
                <a:gd name="T1" fmla="*/ 18 h 1582"/>
                <a:gd name="T2" fmla="*/ 216 w 2757"/>
                <a:gd name="T3" fmla="*/ 0 h 1582"/>
                <a:gd name="T4" fmla="*/ 378 w 2757"/>
                <a:gd name="T5" fmla="*/ 36 h 1582"/>
                <a:gd name="T6" fmla="*/ 468 w 2757"/>
                <a:gd name="T7" fmla="*/ 144 h 1582"/>
                <a:gd name="T8" fmla="*/ 666 w 2757"/>
                <a:gd name="T9" fmla="*/ 216 h 1582"/>
                <a:gd name="T10" fmla="*/ 828 w 2757"/>
                <a:gd name="T11" fmla="*/ 378 h 1582"/>
                <a:gd name="T12" fmla="*/ 922 w 2757"/>
                <a:gd name="T13" fmla="*/ 497 h 1582"/>
                <a:gd name="T14" fmla="*/ 1042 w 2757"/>
                <a:gd name="T15" fmla="*/ 577 h 1582"/>
                <a:gd name="T16" fmla="*/ 1083 w 2757"/>
                <a:gd name="T17" fmla="*/ 604 h 1582"/>
                <a:gd name="T18" fmla="*/ 1163 w 2757"/>
                <a:gd name="T19" fmla="*/ 631 h 1582"/>
                <a:gd name="T20" fmla="*/ 1350 w 2757"/>
                <a:gd name="T21" fmla="*/ 738 h 1582"/>
                <a:gd name="T22" fmla="*/ 1391 w 2757"/>
                <a:gd name="T23" fmla="*/ 859 h 1582"/>
                <a:gd name="T24" fmla="*/ 1404 w 2757"/>
                <a:gd name="T25" fmla="*/ 899 h 1582"/>
                <a:gd name="T26" fmla="*/ 1565 w 2757"/>
                <a:gd name="T27" fmla="*/ 912 h 1582"/>
                <a:gd name="T28" fmla="*/ 1766 w 2757"/>
                <a:gd name="T29" fmla="*/ 886 h 1582"/>
                <a:gd name="T30" fmla="*/ 1994 w 2757"/>
                <a:gd name="T31" fmla="*/ 994 h 1582"/>
                <a:gd name="T32" fmla="*/ 2235 w 2757"/>
                <a:gd name="T33" fmla="*/ 1194 h 1582"/>
                <a:gd name="T34" fmla="*/ 2261 w 2757"/>
                <a:gd name="T35" fmla="*/ 1274 h 1582"/>
                <a:gd name="T36" fmla="*/ 2462 w 2757"/>
                <a:gd name="T37" fmla="*/ 1328 h 1582"/>
                <a:gd name="T38" fmla="*/ 2489 w 2757"/>
                <a:gd name="T39" fmla="*/ 1368 h 1582"/>
                <a:gd name="T40" fmla="*/ 2569 w 2757"/>
                <a:gd name="T41" fmla="*/ 1395 h 1582"/>
                <a:gd name="T42" fmla="*/ 2610 w 2757"/>
                <a:gd name="T43" fmla="*/ 1435 h 1582"/>
                <a:gd name="T44" fmla="*/ 2690 w 2757"/>
                <a:gd name="T45" fmla="*/ 1488 h 1582"/>
                <a:gd name="T46" fmla="*/ 2757 w 2757"/>
                <a:gd name="T47" fmla="*/ 1582 h 15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57" h="1582">
                  <a:moveTo>
                    <a:pt x="0" y="18"/>
                  </a:moveTo>
                  <a:cubicBezTo>
                    <a:pt x="12" y="1"/>
                    <a:pt x="187" y="0"/>
                    <a:pt x="216" y="0"/>
                  </a:cubicBezTo>
                  <a:cubicBezTo>
                    <a:pt x="279" y="3"/>
                    <a:pt x="336" y="18"/>
                    <a:pt x="378" y="36"/>
                  </a:cubicBezTo>
                  <a:cubicBezTo>
                    <a:pt x="420" y="60"/>
                    <a:pt x="420" y="114"/>
                    <a:pt x="468" y="144"/>
                  </a:cubicBezTo>
                  <a:cubicBezTo>
                    <a:pt x="529" y="184"/>
                    <a:pt x="616" y="166"/>
                    <a:pt x="666" y="216"/>
                  </a:cubicBezTo>
                  <a:cubicBezTo>
                    <a:pt x="698" y="313"/>
                    <a:pt x="749" y="325"/>
                    <a:pt x="828" y="378"/>
                  </a:cubicBezTo>
                  <a:cubicBezTo>
                    <a:pt x="871" y="407"/>
                    <a:pt x="892" y="461"/>
                    <a:pt x="922" y="497"/>
                  </a:cubicBezTo>
                  <a:cubicBezTo>
                    <a:pt x="957" y="539"/>
                    <a:pt x="992" y="561"/>
                    <a:pt x="1042" y="577"/>
                  </a:cubicBezTo>
                  <a:cubicBezTo>
                    <a:pt x="1056" y="586"/>
                    <a:pt x="1068" y="597"/>
                    <a:pt x="1083" y="604"/>
                  </a:cubicBezTo>
                  <a:cubicBezTo>
                    <a:pt x="1109" y="615"/>
                    <a:pt x="1163" y="631"/>
                    <a:pt x="1163" y="631"/>
                  </a:cubicBezTo>
                  <a:cubicBezTo>
                    <a:pt x="1196" y="733"/>
                    <a:pt x="1253" y="724"/>
                    <a:pt x="1350" y="738"/>
                  </a:cubicBezTo>
                  <a:cubicBezTo>
                    <a:pt x="1397" y="754"/>
                    <a:pt x="1356" y="814"/>
                    <a:pt x="1391" y="859"/>
                  </a:cubicBezTo>
                  <a:cubicBezTo>
                    <a:pt x="1411" y="884"/>
                    <a:pt x="1377" y="881"/>
                    <a:pt x="1404" y="899"/>
                  </a:cubicBezTo>
                  <a:cubicBezTo>
                    <a:pt x="1457" y="934"/>
                    <a:pt x="1509" y="894"/>
                    <a:pt x="1565" y="912"/>
                  </a:cubicBezTo>
                  <a:cubicBezTo>
                    <a:pt x="1624" y="906"/>
                    <a:pt x="1704" y="903"/>
                    <a:pt x="1766" y="886"/>
                  </a:cubicBezTo>
                  <a:cubicBezTo>
                    <a:pt x="1838" y="900"/>
                    <a:pt x="1916" y="943"/>
                    <a:pt x="1994" y="994"/>
                  </a:cubicBezTo>
                  <a:cubicBezTo>
                    <a:pt x="2072" y="1045"/>
                    <a:pt x="2191" y="1147"/>
                    <a:pt x="2235" y="1194"/>
                  </a:cubicBezTo>
                  <a:cubicBezTo>
                    <a:pt x="2243" y="1221"/>
                    <a:pt x="2234" y="1265"/>
                    <a:pt x="2261" y="1274"/>
                  </a:cubicBezTo>
                  <a:cubicBezTo>
                    <a:pt x="2327" y="1296"/>
                    <a:pt x="2396" y="1305"/>
                    <a:pt x="2462" y="1328"/>
                  </a:cubicBezTo>
                  <a:cubicBezTo>
                    <a:pt x="2471" y="1341"/>
                    <a:pt x="2475" y="1359"/>
                    <a:pt x="2489" y="1368"/>
                  </a:cubicBezTo>
                  <a:cubicBezTo>
                    <a:pt x="2513" y="1383"/>
                    <a:pt x="2569" y="1395"/>
                    <a:pt x="2569" y="1395"/>
                  </a:cubicBezTo>
                  <a:cubicBezTo>
                    <a:pt x="2583" y="1408"/>
                    <a:pt x="2595" y="1423"/>
                    <a:pt x="2610" y="1435"/>
                  </a:cubicBezTo>
                  <a:cubicBezTo>
                    <a:pt x="2635" y="1454"/>
                    <a:pt x="2690" y="1488"/>
                    <a:pt x="2690" y="1488"/>
                  </a:cubicBezTo>
                  <a:cubicBezTo>
                    <a:pt x="2716" y="1528"/>
                    <a:pt x="2716" y="1562"/>
                    <a:pt x="2757" y="1582"/>
                  </a:cubicBezTo>
                </a:path>
              </a:pathLst>
            </a:custGeom>
            <a:noFill/>
            <a:ln w="190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531" name="Group 72"/>
            <p:cNvGrpSpPr>
              <a:grpSpLocks/>
            </p:cNvGrpSpPr>
            <p:nvPr/>
          </p:nvGrpSpPr>
          <p:grpSpPr bwMode="auto">
            <a:xfrm>
              <a:off x="-24" y="-14"/>
              <a:ext cx="4489" cy="3548"/>
              <a:chOff x="-24" y="-14"/>
              <a:chExt cx="4489" cy="3548"/>
            </a:xfrm>
          </p:grpSpPr>
          <p:sp>
            <p:nvSpPr>
              <p:cNvPr id="21532" name="Freeform 73"/>
              <p:cNvSpPr>
                <a:spLocks/>
              </p:cNvSpPr>
              <p:nvPr/>
            </p:nvSpPr>
            <p:spPr bwMode="auto">
              <a:xfrm>
                <a:off x="-24" y="1060"/>
                <a:ext cx="4214" cy="2122"/>
              </a:xfrm>
              <a:custGeom>
                <a:avLst/>
                <a:gdLst>
                  <a:gd name="T0" fmla="*/ 0 w 4214"/>
                  <a:gd name="T1" fmla="*/ 0 h 2122"/>
                  <a:gd name="T2" fmla="*/ 264 w 4214"/>
                  <a:gd name="T3" fmla="*/ 48 h 2122"/>
                  <a:gd name="T4" fmla="*/ 372 w 4214"/>
                  <a:gd name="T5" fmla="*/ 96 h 2122"/>
                  <a:gd name="T6" fmla="*/ 396 w 4214"/>
                  <a:gd name="T7" fmla="*/ 132 h 2122"/>
                  <a:gd name="T8" fmla="*/ 516 w 4214"/>
                  <a:gd name="T9" fmla="*/ 180 h 2122"/>
                  <a:gd name="T10" fmla="*/ 612 w 4214"/>
                  <a:gd name="T11" fmla="*/ 324 h 2122"/>
                  <a:gd name="T12" fmla="*/ 684 w 4214"/>
                  <a:gd name="T13" fmla="*/ 408 h 2122"/>
                  <a:gd name="T14" fmla="*/ 780 w 4214"/>
                  <a:gd name="T15" fmla="*/ 468 h 2122"/>
                  <a:gd name="T16" fmla="*/ 852 w 4214"/>
                  <a:gd name="T17" fmla="*/ 504 h 2122"/>
                  <a:gd name="T18" fmla="*/ 912 w 4214"/>
                  <a:gd name="T19" fmla="*/ 360 h 2122"/>
                  <a:gd name="T20" fmla="*/ 1020 w 4214"/>
                  <a:gd name="T21" fmla="*/ 372 h 2122"/>
                  <a:gd name="T22" fmla="*/ 1080 w 4214"/>
                  <a:gd name="T23" fmla="*/ 444 h 2122"/>
                  <a:gd name="T24" fmla="*/ 1116 w 4214"/>
                  <a:gd name="T25" fmla="*/ 456 h 2122"/>
                  <a:gd name="T26" fmla="*/ 1212 w 4214"/>
                  <a:gd name="T27" fmla="*/ 636 h 2122"/>
                  <a:gd name="T28" fmla="*/ 1284 w 4214"/>
                  <a:gd name="T29" fmla="*/ 732 h 2122"/>
                  <a:gd name="T30" fmla="*/ 1368 w 4214"/>
                  <a:gd name="T31" fmla="*/ 840 h 2122"/>
                  <a:gd name="T32" fmla="*/ 1512 w 4214"/>
                  <a:gd name="T33" fmla="*/ 924 h 2122"/>
                  <a:gd name="T34" fmla="*/ 1596 w 4214"/>
                  <a:gd name="T35" fmla="*/ 996 h 2122"/>
                  <a:gd name="T36" fmla="*/ 1632 w 4214"/>
                  <a:gd name="T37" fmla="*/ 1008 h 2122"/>
                  <a:gd name="T38" fmla="*/ 1836 w 4214"/>
                  <a:gd name="T39" fmla="*/ 1092 h 2122"/>
                  <a:gd name="T40" fmla="*/ 2076 w 4214"/>
                  <a:gd name="T41" fmla="*/ 1104 h 2122"/>
                  <a:gd name="T42" fmla="*/ 2172 w 4214"/>
                  <a:gd name="T43" fmla="*/ 1200 h 2122"/>
                  <a:gd name="T44" fmla="*/ 2400 w 4214"/>
                  <a:gd name="T45" fmla="*/ 1212 h 2122"/>
                  <a:gd name="T46" fmla="*/ 2544 w 4214"/>
                  <a:gd name="T47" fmla="*/ 1332 h 2122"/>
                  <a:gd name="T48" fmla="*/ 2645 w 4214"/>
                  <a:gd name="T49" fmla="*/ 1633 h 2122"/>
                  <a:gd name="T50" fmla="*/ 2976 w 4214"/>
                  <a:gd name="T51" fmla="*/ 1777 h 2122"/>
                  <a:gd name="T52" fmla="*/ 2990 w 4214"/>
                  <a:gd name="T53" fmla="*/ 1359 h 2122"/>
                  <a:gd name="T54" fmla="*/ 3108 w 4214"/>
                  <a:gd name="T55" fmla="*/ 1128 h 2122"/>
                  <a:gd name="T56" fmla="*/ 3264 w 4214"/>
                  <a:gd name="T57" fmla="*/ 1320 h 2122"/>
                  <a:gd name="T58" fmla="*/ 3451 w 4214"/>
                  <a:gd name="T59" fmla="*/ 1345 h 2122"/>
                  <a:gd name="T60" fmla="*/ 3610 w 4214"/>
                  <a:gd name="T61" fmla="*/ 1518 h 2122"/>
                  <a:gd name="T62" fmla="*/ 3768 w 4214"/>
                  <a:gd name="T63" fmla="*/ 1791 h 2122"/>
                  <a:gd name="T64" fmla="*/ 3998 w 4214"/>
                  <a:gd name="T65" fmla="*/ 1921 h 2122"/>
                  <a:gd name="T66" fmla="*/ 4214 w 4214"/>
                  <a:gd name="T67" fmla="*/ 2122 h 2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14" h="2122">
                    <a:moveTo>
                      <a:pt x="0" y="0"/>
                    </a:moveTo>
                    <a:cubicBezTo>
                      <a:pt x="89" y="11"/>
                      <a:pt x="177" y="26"/>
                      <a:pt x="264" y="48"/>
                    </a:cubicBezTo>
                    <a:cubicBezTo>
                      <a:pt x="304" y="58"/>
                      <a:pt x="333" y="83"/>
                      <a:pt x="372" y="96"/>
                    </a:cubicBezTo>
                    <a:cubicBezTo>
                      <a:pt x="380" y="108"/>
                      <a:pt x="384" y="124"/>
                      <a:pt x="396" y="132"/>
                    </a:cubicBezTo>
                    <a:cubicBezTo>
                      <a:pt x="433" y="157"/>
                      <a:pt x="474" y="145"/>
                      <a:pt x="516" y="180"/>
                    </a:cubicBezTo>
                    <a:cubicBezTo>
                      <a:pt x="562" y="218"/>
                      <a:pt x="586" y="272"/>
                      <a:pt x="612" y="324"/>
                    </a:cubicBezTo>
                    <a:cubicBezTo>
                      <a:pt x="637" y="375"/>
                      <a:pt x="623" y="388"/>
                      <a:pt x="684" y="408"/>
                    </a:cubicBezTo>
                    <a:cubicBezTo>
                      <a:pt x="759" y="358"/>
                      <a:pt x="755" y="392"/>
                      <a:pt x="780" y="468"/>
                    </a:cubicBezTo>
                    <a:cubicBezTo>
                      <a:pt x="786" y="485"/>
                      <a:pt x="838" y="499"/>
                      <a:pt x="852" y="504"/>
                    </a:cubicBezTo>
                    <a:cubicBezTo>
                      <a:pt x="884" y="456"/>
                      <a:pt x="880" y="408"/>
                      <a:pt x="912" y="360"/>
                    </a:cubicBezTo>
                    <a:cubicBezTo>
                      <a:pt x="948" y="364"/>
                      <a:pt x="986" y="361"/>
                      <a:pt x="1020" y="372"/>
                    </a:cubicBezTo>
                    <a:cubicBezTo>
                      <a:pt x="1059" y="385"/>
                      <a:pt x="1053" y="422"/>
                      <a:pt x="1080" y="444"/>
                    </a:cubicBezTo>
                    <a:cubicBezTo>
                      <a:pt x="1090" y="452"/>
                      <a:pt x="1104" y="452"/>
                      <a:pt x="1116" y="456"/>
                    </a:cubicBezTo>
                    <a:cubicBezTo>
                      <a:pt x="1152" y="564"/>
                      <a:pt x="1143" y="553"/>
                      <a:pt x="1212" y="636"/>
                    </a:cubicBezTo>
                    <a:cubicBezTo>
                      <a:pt x="1250" y="682"/>
                      <a:pt x="1231" y="696"/>
                      <a:pt x="1284" y="732"/>
                    </a:cubicBezTo>
                    <a:cubicBezTo>
                      <a:pt x="1308" y="768"/>
                      <a:pt x="1338" y="810"/>
                      <a:pt x="1368" y="840"/>
                    </a:cubicBezTo>
                    <a:cubicBezTo>
                      <a:pt x="1393" y="865"/>
                      <a:pt x="1482" y="901"/>
                      <a:pt x="1512" y="924"/>
                    </a:cubicBezTo>
                    <a:cubicBezTo>
                      <a:pt x="1542" y="946"/>
                      <a:pt x="1565" y="976"/>
                      <a:pt x="1596" y="996"/>
                    </a:cubicBezTo>
                    <a:cubicBezTo>
                      <a:pt x="1607" y="1003"/>
                      <a:pt x="1621" y="1002"/>
                      <a:pt x="1632" y="1008"/>
                    </a:cubicBezTo>
                    <a:cubicBezTo>
                      <a:pt x="1696" y="1040"/>
                      <a:pt x="1761" y="1085"/>
                      <a:pt x="1836" y="1092"/>
                    </a:cubicBezTo>
                    <a:cubicBezTo>
                      <a:pt x="1916" y="1099"/>
                      <a:pt x="1996" y="1100"/>
                      <a:pt x="2076" y="1104"/>
                    </a:cubicBezTo>
                    <a:cubicBezTo>
                      <a:pt x="2117" y="1131"/>
                      <a:pt x="2137" y="1165"/>
                      <a:pt x="2172" y="1200"/>
                    </a:cubicBezTo>
                    <a:cubicBezTo>
                      <a:pt x="2243" y="1193"/>
                      <a:pt x="2331" y="1174"/>
                      <a:pt x="2400" y="1212"/>
                    </a:cubicBezTo>
                    <a:cubicBezTo>
                      <a:pt x="2475" y="1254"/>
                      <a:pt x="2481" y="1269"/>
                      <a:pt x="2544" y="1332"/>
                    </a:cubicBezTo>
                    <a:cubicBezTo>
                      <a:pt x="2578" y="1373"/>
                      <a:pt x="2607" y="1578"/>
                      <a:pt x="2645" y="1633"/>
                    </a:cubicBezTo>
                    <a:cubicBezTo>
                      <a:pt x="2717" y="1707"/>
                      <a:pt x="2918" y="1823"/>
                      <a:pt x="2976" y="1777"/>
                    </a:cubicBezTo>
                    <a:cubicBezTo>
                      <a:pt x="3055" y="1767"/>
                      <a:pt x="2949" y="1421"/>
                      <a:pt x="2990" y="1359"/>
                    </a:cubicBezTo>
                    <a:cubicBezTo>
                      <a:pt x="3012" y="1251"/>
                      <a:pt x="3070" y="1180"/>
                      <a:pt x="3108" y="1128"/>
                    </a:cubicBezTo>
                    <a:cubicBezTo>
                      <a:pt x="3177" y="1174"/>
                      <a:pt x="3193" y="1269"/>
                      <a:pt x="3264" y="1320"/>
                    </a:cubicBezTo>
                    <a:cubicBezTo>
                      <a:pt x="3292" y="1340"/>
                      <a:pt x="3417" y="1341"/>
                      <a:pt x="3451" y="1345"/>
                    </a:cubicBezTo>
                    <a:cubicBezTo>
                      <a:pt x="3542" y="1356"/>
                      <a:pt x="3518" y="1514"/>
                      <a:pt x="3610" y="1518"/>
                    </a:cubicBezTo>
                    <a:cubicBezTo>
                      <a:pt x="3663" y="1554"/>
                      <a:pt x="3722" y="1745"/>
                      <a:pt x="3768" y="1791"/>
                    </a:cubicBezTo>
                    <a:cubicBezTo>
                      <a:pt x="3794" y="1869"/>
                      <a:pt x="3916" y="1912"/>
                      <a:pt x="3998" y="1921"/>
                    </a:cubicBezTo>
                    <a:cubicBezTo>
                      <a:pt x="4090" y="2013"/>
                      <a:pt x="4147" y="2022"/>
                      <a:pt x="4214" y="2122"/>
                    </a:cubicBezTo>
                  </a:path>
                </a:pathLst>
              </a:custGeom>
              <a:noFill/>
              <a:ln w="190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3" name="Freeform 74"/>
              <p:cNvSpPr>
                <a:spLocks/>
              </p:cNvSpPr>
              <p:nvPr/>
            </p:nvSpPr>
            <p:spPr bwMode="auto">
              <a:xfrm>
                <a:off x="924" y="144"/>
                <a:ext cx="2160" cy="2040"/>
              </a:xfrm>
              <a:custGeom>
                <a:avLst/>
                <a:gdLst>
                  <a:gd name="T0" fmla="*/ 0 w 2160"/>
                  <a:gd name="T1" fmla="*/ 0 h 2040"/>
                  <a:gd name="T2" fmla="*/ 84 w 2160"/>
                  <a:gd name="T3" fmla="*/ 72 h 2040"/>
                  <a:gd name="T4" fmla="*/ 156 w 2160"/>
                  <a:gd name="T5" fmla="*/ 240 h 2040"/>
                  <a:gd name="T6" fmla="*/ 252 w 2160"/>
                  <a:gd name="T7" fmla="*/ 336 h 2040"/>
                  <a:gd name="T8" fmla="*/ 300 w 2160"/>
                  <a:gd name="T9" fmla="*/ 492 h 2040"/>
                  <a:gd name="T10" fmla="*/ 492 w 2160"/>
                  <a:gd name="T11" fmla="*/ 756 h 2040"/>
                  <a:gd name="T12" fmla="*/ 552 w 2160"/>
                  <a:gd name="T13" fmla="*/ 816 h 2040"/>
                  <a:gd name="T14" fmla="*/ 576 w 2160"/>
                  <a:gd name="T15" fmla="*/ 852 h 2040"/>
                  <a:gd name="T16" fmla="*/ 828 w 2160"/>
                  <a:gd name="T17" fmla="*/ 996 h 2040"/>
                  <a:gd name="T18" fmla="*/ 1140 w 2160"/>
                  <a:gd name="T19" fmla="*/ 1212 h 2040"/>
                  <a:gd name="T20" fmla="*/ 1296 w 2160"/>
                  <a:gd name="T21" fmla="*/ 1236 h 2040"/>
                  <a:gd name="T22" fmla="*/ 1368 w 2160"/>
                  <a:gd name="T23" fmla="*/ 1272 h 2040"/>
                  <a:gd name="T24" fmla="*/ 1440 w 2160"/>
                  <a:gd name="T25" fmla="*/ 1320 h 2040"/>
                  <a:gd name="T26" fmla="*/ 1560 w 2160"/>
                  <a:gd name="T27" fmla="*/ 1404 h 2040"/>
                  <a:gd name="T28" fmla="*/ 1716 w 2160"/>
                  <a:gd name="T29" fmla="*/ 1464 h 2040"/>
                  <a:gd name="T30" fmla="*/ 1776 w 2160"/>
                  <a:gd name="T31" fmla="*/ 1536 h 2040"/>
                  <a:gd name="T32" fmla="*/ 1800 w 2160"/>
                  <a:gd name="T33" fmla="*/ 1608 h 2040"/>
                  <a:gd name="T34" fmla="*/ 1872 w 2160"/>
                  <a:gd name="T35" fmla="*/ 1716 h 2040"/>
                  <a:gd name="T36" fmla="*/ 1884 w 2160"/>
                  <a:gd name="T37" fmla="*/ 1752 h 2040"/>
                  <a:gd name="T38" fmla="*/ 1956 w 2160"/>
                  <a:gd name="T39" fmla="*/ 1800 h 2040"/>
                  <a:gd name="T40" fmla="*/ 2004 w 2160"/>
                  <a:gd name="T41" fmla="*/ 1860 h 2040"/>
                  <a:gd name="T42" fmla="*/ 2124 w 2160"/>
                  <a:gd name="T43" fmla="*/ 1992 h 2040"/>
                  <a:gd name="T44" fmla="*/ 2160 w 2160"/>
                  <a:gd name="T45" fmla="*/ 2040 h 20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 h="2040">
                    <a:moveTo>
                      <a:pt x="0" y="0"/>
                    </a:moveTo>
                    <a:cubicBezTo>
                      <a:pt x="18" y="54"/>
                      <a:pt x="32" y="55"/>
                      <a:pt x="84" y="72"/>
                    </a:cubicBezTo>
                    <a:cubicBezTo>
                      <a:pt x="119" y="124"/>
                      <a:pt x="110" y="194"/>
                      <a:pt x="156" y="240"/>
                    </a:cubicBezTo>
                    <a:cubicBezTo>
                      <a:pt x="189" y="273"/>
                      <a:pt x="231" y="289"/>
                      <a:pt x="252" y="336"/>
                    </a:cubicBezTo>
                    <a:cubicBezTo>
                      <a:pt x="274" y="385"/>
                      <a:pt x="276" y="444"/>
                      <a:pt x="300" y="492"/>
                    </a:cubicBezTo>
                    <a:cubicBezTo>
                      <a:pt x="344" y="579"/>
                      <a:pt x="409" y="701"/>
                      <a:pt x="492" y="756"/>
                    </a:cubicBezTo>
                    <a:cubicBezTo>
                      <a:pt x="556" y="852"/>
                      <a:pt x="472" y="736"/>
                      <a:pt x="552" y="816"/>
                    </a:cubicBezTo>
                    <a:cubicBezTo>
                      <a:pt x="562" y="826"/>
                      <a:pt x="565" y="843"/>
                      <a:pt x="576" y="852"/>
                    </a:cubicBezTo>
                    <a:cubicBezTo>
                      <a:pt x="638" y="906"/>
                      <a:pt x="749" y="970"/>
                      <a:pt x="828" y="996"/>
                    </a:cubicBezTo>
                    <a:cubicBezTo>
                      <a:pt x="922" y="1090"/>
                      <a:pt x="1021" y="1152"/>
                      <a:pt x="1140" y="1212"/>
                    </a:cubicBezTo>
                    <a:cubicBezTo>
                      <a:pt x="1187" y="1236"/>
                      <a:pt x="1244" y="1226"/>
                      <a:pt x="1296" y="1236"/>
                    </a:cubicBezTo>
                    <a:cubicBezTo>
                      <a:pt x="1318" y="1251"/>
                      <a:pt x="1346" y="1257"/>
                      <a:pt x="1368" y="1272"/>
                    </a:cubicBezTo>
                    <a:cubicBezTo>
                      <a:pt x="1458" y="1332"/>
                      <a:pt x="1354" y="1291"/>
                      <a:pt x="1440" y="1320"/>
                    </a:cubicBezTo>
                    <a:cubicBezTo>
                      <a:pt x="1475" y="1355"/>
                      <a:pt x="1515" y="1382"/>
                      <a:pt x="1560" y="1404"/>
                    </a:cubicBezTo>
                    <a:cubicBezTo>
                      <a:pt x="1612" y="1430"/>
                      <a:pt x="1666" y="1430"/>
                      <a:pt x="1716" y="1464"/>
                    </a:cubicBezTo>
                    <a:cubicBezTo>
                      <a:pt x="1733" y="1490"/>
                      <a:pt x="1761" y="1509"/>
                      <a:pt x="1776" y="1536"/>
                    </a:cubicBezTo>
                    <a:cubicBezTo>
                      <a:pt x="1788" y="1558"/>
                      <a:pt x="1792" y="1584"/>
                      <a:pt x="1800" y="1608"/>
                    </a:cubicBezTo>
                    <a:cubicBezTo>
                      <a:pt x="1812" y="1643"/>
                      <a:pt x="1846" y="1690"/>
                      <a:pt x="1872" y="1716"/>
                    </a:cubicBezTo>
                    <a:cubicBezTo>
                      <a:pt x="1876" y="1728"/>
                      <a:pt x="1875" y="1743"/>
                      <a:pt x="1884" y="1752"/>
                    </a:cubicBezTo>
                    <a:cubicBezTo>
                      <a:pt x="1904" y="1772"/>
                      <a:pt x="1956" y="1800"/>
                      <a:pt x="1956" y="1800"/>
                    </a:cubicBezTo>
                    <a:cubicBezTo>
                      <a:pt x="1979" y="1870"/>
                      <a:pt x="1950" y="1806"/>
                      <a:pt x="2004" y="1860"/>
                    </a:cubicBezTo>
                    <a:cubicBezTo>
                      <a:pt x="2047" y="1903"/>
                      <a:pt x="2072" y="1957"/>
                      <a:pt x="2124" y="1992"/>
                    </a:cubicBezTo>
                    <a:cubicBezTo>
                      <a:pt x="2151" y="2033"/>
                      <a:pt x="2138" y="2018"/>
                      <a:pt x="2160" y="2040"/>
                    </a:cubicBezTo>
                  </a:path>
                </a:pathLst>
              </a:custGeom>
              <a:noFill/>
              <a:ln w="190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4" name="Freeform 75"/>
              <p:cNvSpPr>
                <a:spLocks/>
              </p:cNvSpPr>
              <p:nvPr/>
            </p:nvSpPr>
            <p:spPr bwMode="auto">
              <a:xfrm>
                <a:off x="2218" y="-14"/>
                <a:ext cx="864" cy="2188"/>
              </a:xfrm>
              <a:custGeom>
                <a:avLst/>
                <a:gdLst>
                  <a:gd name="T0" fmla="*/ 0 w 864"/>
                  <a:gd name="T1" fmla="*/ 0 h 2188"/>
                  <a:gd name="T2" fmla="*/ 129 w 864"/>
                  <a:gd name="T3" fmla="*/ 172 h 2188"/>
                  <a:gd name="T4" fmla="*/ 216 w 864"/>
                  <a:gd name="T5" fmla="*/ 244 h 2188"/>
                  <a:gd name="T6" fmla="*/ 288 w 864"/>
                  <a:gd name="T7" fmla="*/ 345 h 2188"/>
                  <a:gd name="T8" fmla="*/ 331 w 864"/>
                  <a:gd name="T9" fmla="*/ 504 h 2188"/>
                  <a:gd name="T10" fmla="*/ 417 w 864"/>
                  <a:gd name="T11" fmla="*/ 633 h 2188"/>
                  <a:gd name="T12" fmla="*/ 475 w 864"/>
                  <a:gd name="T13" fmla="*/ 806 h 2188"/>
                  <a:gd name="T14" fmla="*/ 547 w 864"/>
                  <a:gd name="T15" fmla="*/ 892 h 2188"/>
                  <a:gd name="T16" fmla="*/ 604 w 864"/>
                  <a:gd name="T17" fmla="*/ 993 h 2188"/>
                  <a:gd name="T18" fmla="*/ 619 w 864"/>
                  <a:gd name="T19" fmla="*/ 1036 h 2188"/>
                  <a:gd name="T20" fmla="*/ 648 w 864"/>
                  <a:gd name="T21" fmla="*/ 1080 h 2188"/>
                  <a:gd name="T22" fmla="*/ 720 w 864"/>
                  <a:gd name="T23" fmla="*/ 1238 h 2188"/>
                  <a:gd name="T24" fmla="*/ 806 w 864"/>
                  <a:gd name="T25" fmla="*/ 1584 h 2188"/>
                  <a:gd name="T26" fmla="*/ 835 w 864"/>
                  <a:gd name="T27" fmla="*/ 1972 h 2188"/>
                  <a:gd name="T28" fmla="*/ 864 w 864"/>
                  <a:gd name="T29" fmla="*/ 2188 h 2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64" h="2188">
                    <a:moveTo>
                      <a:pt x="0" y="0"/>
                    </a:moveTo>
                    <a:cubicBezTo>
                      <a:pt x="31" y="95"/>
                      <a:pt x="57" y="111"/>
                      <a:pt x="129" y="172"/>
                    </a:cubicBezTo>
                    <a:cubicBezTo>
                      <a:pt x="235" y="261"/>
                      <a:pt x="111" y="177"/>
                      <a:pt x="216" y="244"/>
                    </a:cubicBezTo>
                    <a:cubicBezTo>
                      <a:pt x="240" y="278"/>
                      <a:pt x="280" y="304"/>
                      <a:pt x="288" y="345"/>
                    </a:cubicBezTo>
                    <a:cubicBezTo>
                      <a:pt x="308" y="447"/>
                      <a:pt x="294" y="394"/>
                      <a:pt x="331" y="504"/>
                    </a:cubicBezTo>
                    <a:cubicBezTo>
                      <a:pt x="332" y="507"/>
                      <a:pt x="402" y="610"/>
                      <a:pt x="417" y="633"/>
                    </a:cubicBezTo>
                    <a:cubicBezTo>
                      <a:pt x="433" y="656"/>
                      <a:pt x="453" y="784"/>
                      <a:pt x="475" y="806"/>
                    </a:cubicBezTo>
                    <a:cubicBezTo>
                      <a:pt x="530" y="861"/>
                      <a:pt x="507" y="832"/>
                      <a:pt x="547" y="892"/>
                    </a:cubicBezTo>
                    <a:cubicBezTo>
                      <a:pt x="578" y="989"/>
                      <a:pt x="537" y="878"/>
                      <a:pt x="604" y="993"/>
                    </a:cubicBezTo>
                    <a:cubicBezTo>
                      <a:pt x="612" y="1006"/>
                      <a:pt x="612" y="1022"/>
                      <a:pt x="619" y="1036"/>
                    </a:cubicBezTo>
                    <a:cubicBezTo>
                      <a:pt x="627" y="1052"/>
                      <a:pt x="638" y="1065"/>
                      <a:pt x="648" y="1080"/>
                    </a:cubicBezTo>
                    <a:cubicBezTo>
                      <a:pt x="666" y="1135"/>
                      <a:pt x="720" y="1238"/>
                      <a:pt x="720" y="1238"/>
                    </a:cubicBezTo>
                    <a:cubicBezTo>
                      <a:pt x="740" y="1360"/>
                      <a:pt x="737" y="1479"/>
                      <a:pt x="806" y="1584"/>
                    </a:cubicBezTo>
                    <a:cubicBezTo>
                      <a:pt x="857" y="1739"/>
                      <a:pt x="812" y="1591"/>
                      <a:pt x="835" y="1972"/>
                    </a:cubicBezTo>
                    <a:cubicBezTo>
                      <a:pt x="838" y="2029"/>
                      <a:pt x="864" y="2125"/>
                      <a:pt x="864" y="2188"/>
                    </a:cubicBezTo>
                  </a:path>
                </a:pathLst>
              </a:custGeom>
              <a:noFill/>
              <a:ln w="190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5" name="Freeform 76"/>
              <p:cNvSpPr>
                <a:spLocks/>
              </p:cNvSpPr>
              <p:nvPr/>
            </p:nvSpPr>
            <p:spPr bwMode="auto">
              <a:xfrm>
                <a:off x="3240" y="2382"/>
                <a:ext cx="605" cy="1152"/>
              </a:xfrm>
              <a:custGeom>
                <a:avLst/>
                <a:gdLst>
                  <a:gd name="T0" fmla="*/ 0 w 605"/>
                  <a:gd name="T1" fmla="*/ 0 h 1152"/>
                  <a:gd name="T2" fmla="*/ 43 w 605"/>
                  <a:gd name="T3" fmla="*/ 14 h 1152"/>
                  <a:gd name="T4" fmla="*/ 58 w 605"/>
                  <a:gd name="T5" fmla="*/ 58 h 1152"/>
                  <a:gd name="T6" fmla="*/ 101 w 605"/>
                  <a:gd name="T7" fmla="*/ 144 h 1152"/>
                  <a:gd name="T8" fmla="*/ 115 w 605"/>
                  <a:gd name="T9" fmla="*/ 202 h 1152"/>
                  <a:gd name="T10" fmla="*/ 202 w 605"/>
                  <a:gd name="T11" fmla="*/ 274 h 1152"/>
                  <a:gd name="T12" fmla="*/ 288 w 605"/>
                  <a:gd name="T13" fmla="*/ 562 h 1152"/>
                  <a:gd name="T14" fmla="*/ 360 w 605"/>
                  <a:gd name="T15" fmla="*/ 778 h 1152"/>
                  <a:gd name="T16" fmla="*/ 418 w 605"/>
                  <a:gd name="T17" fmla="*/ 864 h 1152"/>
                  <a:gd name="T18" fmla="*/ 432 w 605"/>
                  <a:gd name="T19" fmla="*/ 907 h 1152"/>
                  <a:gd name="T20" fmla="*/ 518 w 605"/>
                  <a:gd name="T21" fmla="*/ 994 h 1152"/>
                  <a:gd name="T22" fmla="*/ 605 w 605"/>
                  <a:gd name="T23" fmla="*/ 1152 h 1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 h="1152">
                    <a:moveTo>
                      <a:pt x="0" y="0"/>
                    </a:moveTo>
                    <a:cubicBezTo>
                      <a:pt x="14" y="5"/>
                      <a:pt x="32" y="3"/>
                      <a:pt x="43" y="14"/>
                    </a:cubicBezTo>
                    <a:cubicBezTo>
                      <a:pt x="54" y="25"/>
                      <a:pt x="51" y="44"/>
                      <a:pt x="58" y="58"/>
                    </a:cubicBezTo>
                    <a:cubicBezTo>
                      <a:pt x="97" y="136"/>
                      <a:pt x="78" y="65"/>
                      <a:pt x="101" y="144"/>
                    </a:cubicBezTo>
                    <a:cubicBezTo>
                      <a:pt x="106" y="163"/>
                      <a:pt x="105" y="185"/>
                      <a:pt x="115" y="202"/>
                    </a:cubicBezTo>
                    <a:cubicBezTo>
                      <a:pt x="132" y="232"/>
                      <a:pt x="174" y="256"/>
                      <a:pt x="202" y="274"/>
                    </a:cubicBezTo>
                    <a:cubicBezTo>
                      <a:pt x="225" y="625"/>
                      <a:pt x="178" y="395"/>
                      <a:pt x="288" y="562"/>
                    </a:cubicBezTo>
                    <a:cubicBezTo>
                      <a:pt x="306" y="636"/>
                      <a:pt x="319" y="715"/>
                      <a:pt x="360" y="778"/>
                    </a:cubicBezTo>
                    <a:cubicBezTo>
                      <a:pt x="393" y="880"/>
                      <a:pt x="346" y="757"/>
                      <a:pt x="418" y="864"/>
                    </a:cubicBezTo>
                    <a:cubicBezTo>
                      <a:pt x="426" y="876"/>
                      <a:pt x="425" y="894"/>
                      <a:pt x="432" y="907"/>
                    </a:cubicBezTo>
                    <a:cubicBezTo>
                      <a:pt x="465" y="965"/>
                      <a:pt x="470" y="961"/>
                      <a:pt x="518" y="994"/>
                    </a:cubicBezTo>
                    <a:cubicBezTo>
                      <a:pt x="551" y="1044"/>
                      <a:pt x="577" y="1099"/>
                      <a:pt x="605" y="1152"/>
                    </a:cubicBezTo>
                  </a:path>
                </a:pathLst>
              </a:custGeom>
              <a:noFill/>
              <a:ln w="190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6" name="Freeform 77"/>
              <p:cNvSpPr>
                <a:spLocks/>
              </p:cNvSpPr>
              <p:nvPr/>
            </p:nvSpPr>
            <p:spPr bwMode="auto">
              <a:xfrm>
                <a:off x="3487" y="2448"/>
                <a:ext cx="787" cy="538"/>
              </a:xfrm>
              <a:custGeom>
                <a:avLst/>
                <a:gdLst>
                  <a:gd name="T0" fmla="*/ 0 w 787"/>
                  <a:gd name="T1" fmla="*/ 0 h 538"/>
                  <a:gd name="T2" fmla="*/ 288 w 787"/>
                  <a:gd name="T3" fmla="*/ 86 h 538"/>
                  <a:gd name="T4" fmla="*/ 375 w 787"/>
                  <a:gd name="T5" fmla="*/ 187 h 538"/>
                  <a:gd name="T6" fmla="*/ 432 w 787"/>
                  <a:gd name="T7" fmla="*/ 274 h 538"/>
                  <a:gd name="T8" fmla="*/ 605 w 787"/>
                  <a:gd name="T9" fmla="*/ 418 h 538"/>
                  <a:gd name="T10" fmla="*/ 648 w 787"/>
                  <a:gd name="T11" fmla="*/ 461 h 538"/>
                  <a:gd name="T12" fmla="*/ 749 w 787"/>
                  <a:gd name="T13" fmla="*/ 504 h 5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7" h="538">
                    <a:moveTo>
                      <a:pt x="0" y="0"/>
                    </a:moveTo>
                    <a:cubicBezTo>
                      <a:pt x="88" y="59"/>
                      <a:pt x="185" y="72"/>
                      <a:pt x="288" y="86"/>
                    </a:cubicBezTo>
                    <a:cubicBezTo>
                      <a:pt x="362" y="112"/>
                      <a:pt x="342" y="128"/>
                      <a:pt x="375" y="187"/>
                    </a:cubicBezTo>
                    <a:cubicBezTo>
                      <a:pt x="392" y="217"/>
                      <a:pt x="413" y="245"/>
                      <a:pt x="432" y="274"/>
                    </a:cubicBezTo>
                    <a:cubicBezTo>
                      <a:pt x="517" y="404"/>
                      <a:pt x="508" y="321"/>
                      <a:pt x="605" y="418"/>
                    </a:cubicBezTo>
                    <a:cubicBezTo>
                      <a:pt x="619" y="432"/>
                      <a:pt x="630" y="451"/>
                      <a:pt x="648" y="461"/>
                    </a:cubicBezTo>
                    <a:cubicBezTo>
                      <a:pt x="787" y="538"/>
                      <a:pt x="703" y="458"/>
                      <a:pt x="749" y="504"/>
                    </a:cubicBezTo>
                  </a:path>
                </a:pathLst>
              </a:custGeom>
              <a:noFill/>
              <a:ln w="190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7" name="Freeform 78"/>
              <p:cNvSpPr>
                <a:spLocks/>
              </p:cNvSpPr>
              <p:nvPr/>
            </p:nvSpPr>
            <p:spPr bwMode="auto">
              <a:xfrm>
                <a:off x="3759" y="2520"/>
                <a:ext cx="706" cy="230"/>
              </a:xfrm>
              <a:custGeom>
                <a:avLst/>
                <a:gdLst>
                  <a:gd name="T0" fmla="*/ 0 w 706"/>
                  <a:gd name="T1" fmla="*/ 0 h 230"/>
                  <a:gd name="T2" fmla="*/ 159 w 706"/>
                  <a:gd name="T3" fmla="*/ 43 h 230"/>
                  <a:gd name="T4" fmla="*/ 562 w 706"/>
                  <a:gd name="T5" fmla="*/ 144 h 230"/>
                  <a:gd name="T6" fmla="*/ 706 w 706"/>
                  <a:gd name="T7" fmla="*/ 23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6" h="230">
                    <a:moveTo>
                      <a:pt x="0" y="0"/>
                    </a:moveTo>
                    <a:cubicBezTo>
                      <a:pt x="130" y="32"/>
                      <a:pt x="78" y="15"/>
                      <a:pt x="159" y="43"/>
                    </a:cubicBezTo>
                    <a:cubicBezTo>
                      <a:pt x="248" y="180"/>
                      <a:pt x="407" y="136"/>
                      <a:pt x="562" y="144"/>
                    </a:cubicBezTo>
                    <a:cubicBezTo>
                      <a:pt x="625" y="165"/>
                      <a:pt x="674" y="169"/>
                      <a:pt x="706" y="230"/>
                    </a:cubicBezTo>
                  </a:path>
                </a:pathLst>
              </a:custGeom>
              <a:noFill/>
              <a:ln w="190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1513" name="Text Box 84"/>
          <p:cNvSpPr txBox="1">
            <a:spLocks noChangeArrowheads="1"/>
          </p:cNvSpPr>
          <p:nvPr/>
        </p:nvSpPr>
        <p:spPr bwMode="auto">
          <a:xfrm>
            <a:off x="10195984" y="2254253"/>
            <a:ext cx="2123016"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nSpc>
                <a:spcPct val="80000"/>
              </a:lnSpc>
            </a:pPr>
            <a:r>
              <a:rPr lang="en-US" altLang="en-US" sz="2400" b="1">
                <a:solidFill>
                  <a:srgbClr val="A50021"/>
                </a:solidFill>
                <a:latin typeface="Arial" pitchFamily="34" charset="0"/>
              </a:rPr>
              <a:t>Hợp Phố</a:t>
            </a:r>
          </a:p>
        </p:txBody>
      </p:sp>
      <p:sp>
        <p:nvSpPr>
          <p:cNvPr id="21514" name="Text Box 86"/>
          <p:cNvSpPr txBox="1">
            <a:spLocks noChangeArrowheads="1"/>
          </p:cNvSpPr>
          <p:nvPr/>
        </p:nvSpPr>
        <p:spPr bwMode="auto">
          <a:xfrm>
            <a:off x="8756652" y="5715003"/>
            <a:ext cx="3435349"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nSpc>
                <a:spcPct val="80000"/>
              </a:lnSpc>
            </a:pPr>
            <a:r>
              <a:rPr lang="en-US" altLang="en-US" sz="2400" b="1">
                <a:solidFill>
                  <a:srgbClr val="0000FF"/>
                </a:solidFill>
                <a:latin typeface="Arial" pitchFamily="34" charset="0"/>
              </a:rPr>
              <a:t>Biển Đông</a:t>
            </a:r>
          </a:p>
        </p:txBody>
      </p:sp>
      <p:sp>
        <p:nvSpPr>
          <p:cNvPr id="21515" name="Oval 88"/>
          <p:cNvSpPr>
            <a:spLocks noChangeArrowheads="1"/>
          </p:cNvSpPr>
          <p:nvPr/>
        </p:nvSpPr>
        <p:spPr bwMode="auto">
          <a:xfrm>
            <a:off x="6858002" y="3667125"/>
            <a:ext cx="158751" cy="1143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516" name="Oval 97"/>
          <p:cNvSpPr>
            <a:spLocks noChangeArrowheads="1"/>
          </p:cNvSpPr>
          <p:nvPr/>
        </p:nvSpPr>
        <p:spPr bwMode="auto">
          <a:xfrm>
            <a:off x="6502402" y="3011488"/>
            <a:ext cx="158751" cy="74612"/>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517" name="Oval 98"/>
          <p:cNvSpPr>
            <a:spLocks noChangeArrowheads="1"/>
          </p:cNvSpPr>
          <p:nvPr/>
        </p:nvSpPr>
        <p:spPr bwMode="auto">
          <a:xfrm>
            <a:off x="8636002" y="3581400"/>
            <a:ext cx="158751" cy="1143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518" name="Text Box 111"/>
          <p:cNvSpPr txBox="1">
            <a:spLocks noChangeArrowheads="1"/>
          </p:cNvSpPr>
          <p:nvPr/>
        </p:nvSpPr>
        <p:spPr bwMode="auto">
          <a:xfrm>
            <a:off x="5486400" y="2209803"/>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vi-VN" altLang="en-US" sz="1800">
              <a:latin typeface="Arial" pitchFamily="34" charset="0"/>
            </a:endParaRPr>
          </a:p>
        </p:txBody>
      </p:sp>
      <p:sp>
        <p:nvSpPr>
          <p:cNvPr id="21519" name="Rectangle 114"/>
          <p:cNvSpPr>
            <a:spLocks noChangeArrowheads="1"/>
          </p:cNvSpPr>
          <p:nvPr/>
        </p:nvSpPr>
        <p:spPr bwMode="auto">
          <a:xfrm>
            <a:off x="5791202" y="2286001"/>
            <a:ext cx="15050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b="1">
                <a:solidFill>
                  <a:srgbClr val="800000"/>
                </a:solidFill>
              </a:rPr>
              <a:t>GIAO CHÂU</a:t>
            </a:r>
          </a:p>
        </p:txBody>
      </p:sp>
      <p:sp>
        <p:nvSpPr>
          <p:cNvPr id="21520" name="Text Box 115"/>
          <p:cNvSpPr txBox="1">
            <a:spLocks noChangeArrowheads="1"/>
          </p:cNvSpPr>
          <p:nvPr/>
        </p:nvSpPr>
        <p:spPr bwMode="auto">
          <a:xfrm>
            <a:off x="5588000" y="2667003"/>
            <a:ext cx="193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b="1">
                <a:solidFill>
                  <a:srgbClr val="3333FF"/>
                </a:solidFill>
                <a:latin typeface="Arial" pitchFamily="34" charset="0"/>
              </a:rPr>
              <a:t>Đường Lâm</a:t>
            </a:r>
          </a:p>
        </p:txBody>
      </p:sp>
      <p:sp>
        <p:nvSpPr>
          <p:cNvPr id="21521" name="Text Box 116"/>
          <p:cNvSpPr txBox="1">
            <a:spLocks noChangeArrowheads="1"/>
          </p:cNvSpPr>
          <p:nvPr/>
        </p:nvSpPr>
        <p:spPr bwMode="auto">
          <a:xfrm>
            <a:off x="5689600" y="3124203"/>
            <a:ext cx="203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a:solidFill>
                  <a:srgbClr val="FF0000"/>
                </a:solidFill>
                <a:latin typeface="Arial" pitchFamily="34" charset="0"/>
              </a:rPr>
              <a:t>Sơn Tây</a:t>
            </a:r>
          </a:p>
        </p:txBody>
      </p:sp>
      <p:sp>
        <p:nvSpPr>
          <p:cNvPr id="21522" name="Text Box 117"/>
          <p:cNvSpPr txBox="1">
            <a:spLocks noChangeArrowheads="1"/>
          </p:cNvSpPr>
          <p:nvPr/>
        </p:nvSpPr>
        <p:spPr bwMode="auto">
          <a:xfrm>
            <a:off x="7620000" y="3200403"/>
            <a:ext cx="203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b="1">
                <a:solidFill>
                  <a:srgbClr val="800000"/>
                </a:solidFill>
                <a:latin typeface="Arial" pitchFamily="34" charset="0"/>
              </a:rPr>
              <a:t>Hồng Châu</a:t>
            </a:r>
          </a:p>
        </p:txBody>
      </p:sp>
      <p:sp>
        <p:nvSpPr>
          <p:cNvPr id="21523" name="Text Box 118"/>
          <p:cNvSpPr txBox="1">
            <a:spLocks noChangeArrowheads="1"/>
          </p:cNvSpPr>
          <p:nvPr/>
        </p:nvSpPr>
        <p:spPr bwMode="auto">
          <a:xfrm>
            <a:off x="5689600" y="3886203"/>
            <a:ext cx="223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b="1">
                <a:solidFill>
                  <a:srgbClr val="800000"/>
                </a:solidFill>
                <a:latin typeface="Arial" pitchFamily="34" charset="0"/>
              </a:rPr>
              <a:t>Tống Bình</a:t>
            </a:r>
          </a:p>
        </p:txBody>
      </p:sp>
      <p:sp>
        <p:nvSpPr>
          <p:cNvPr id="11383" name="AutoShape 119"/>
          <p:cNvSpPr>
            <a:spLocks noChangeArrowheads="1"/>
          </p:cNvSpPr>
          <p:nvPr/>
        </p:nvSpPr>
        <p:spPr bwMode="auto">
          <a:xfrm rot="2815592">
            <a:off x="6400801" y="2930525"/>
            <a:ext cx="368300" cy="330200"/>
          </a:xfrm>
          <a:prstGeom prst="irregularSeal2">
            <a:avLst/>
          </a:prstGeom>
          <a:solidFill>
            <a:srgbClr val="FF0000">
              <a:alpha val="47842"/>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1384" name="Line 120"/>
          <p:cNvSpPr>
            <a:spLocks noChangeShapeType="1"/>
          </p:cNvSpPr>
          <p:nvPr/>
        </p:nvSpPr>
        <p:spPr bwMode="auto">
          <a:xfrm>
            <a:off x="6604000" y="3429000"/>
            <a:ext cx="1016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85" name="Oval 121"/>
          <p:cNvSpPr>
            <a:spLocks noChangeArrowheads="1"/>
          </p:cNvSpPr>
          <p:nvPr/>
        </p:nvSpPr>
        <p:spPr bwMode="auto">
          <a:xfrm>
            <a:off x="5791200" y="3810000"/>
            <a:ext cx="1524000" cy="609600"/>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527" name="Text Box 123"/>
          <p:cNvSpPr txBox="1">
            <a:spLocks noChangeArrowheads="1"/>
          </p:cNvSpPr>
          <p:nvPr/>
        </p:nvSpPr>
        <p:spPr bwMode="auto">
          <a:xfrm rot="1021809">
            <a:off x="9008533" y="4367493"/>
            <a:ext cx="2472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i="1">
                <a:solidFill>
                  <a:srgbClr val="FF0000"/>
                </a:solidFill>
                <a:latin typeface="Arial" pitchFamily="34" charset="0"/>
              </a:rPr>
              <a:t>Cửa B</a:t>
            </a:r>
            <a:r>
              <a:rPr lang="en-US" altLang="en-US" sz="1800" b="1" i="1">
                <a:solidFill>
                  <a:srgbClr val="FF0000"/>
                </a:solidFill>
                <a:latin typeface="Arial" pitchFamily="34" charset="0"/>
              </a:rPr>
              <a:t>ạch Đằng</a:t>
            </a:r>
            <a:endParaRPr lang="vi-VN" altLang="en-US" sz="1800" i="1">
              <a:solidFill>
                <a:srgbClr val="FF0000"/>
              </a:solidFill>
              <a:latin typeface="Arial" pitchFamily="34" charset="0"/>
            </a:endParaRPr>
          </a:p>
        </p:txBody>
      </p:sp>
      <p:sp>
        <p:nvSpPr>
          <p:cNvPr id="21528" name="Text Box 124"/>
          <p:cNvSpPr txBox="1">
            <a:spLocks noChangeArrowheads="1"/>
          </p:cNvSpPr>
          <p:nvPr/>
        </p:nvSpPr>
        <p:spPr bwMode="auto">
          <a:xfrm rot="985034">
            <a:off x="2844800" y="3276601"/>
            <a:ext cx="193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a:solidFill>
                  <a:srgbClr val="800000"/>
                </a:solidFill>
                <a:latin typeface="Arial" pitchFamily="34" charset="0"/>
              </a:rPr>
              <a:t>Sông Cả</a:t>
            </a:r>
          </a:p>
        </p:txBody>
      </p:sp>
      <p:sp>
        <p:nvSpPr>
          <p:cNvPr id="21529" name="Text Box 190"/>
          <p:cNvSpPr txBox="1">
            <a:spLocks noChangeArrowheads="1"/>
          </p:cNvSpPr>
          <p:nvPr/>
        </p:nvSpPr>
        <p:spPr bwMode="auto">
          <a:xfrm>
            <a:off x="2631020" y="6302375"/>
            <a:ext cx="6673849" cy="5222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800" b="1">
                <a:solidFill>
                  <a:schemeClr val="bg2">
                    <a:lumMod val="50000"/>
                  </a:schemeClr>
                </a:solidFill>
                <a:latin typeface="Times New Roman" pitchFamily="18" charset="0"/>
                <a:cs typeface="Times New Roman" pitchFamily="18" charset="0"/>
              </a:rPr>
              <a:t>KHỞI NGHĨA PHÙNG HƯNG</a:t>
            </a:r>
          </a:p>
        </p:txBody>
      </p:sp>
    </p:spTree>
    <p:extLst>
      <p:ext uri="{BB962C8B-B14F-4D97-AF65-F5344CB8AC3E}">
        <p14:creationId xmlns:p14="http://schemas.microsoft.com/office/powerpoint/2010/main" val="409266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324"/>
                                        </p:tgtEl>
                                        <p:attrNameLst>
                                          <p:attrName>style.visibility</p:attrName>
                                        </p:attrNameLst>
                                      </p:cBhvr>
                                      <p:to>
                                        <p:strVal val="visible"/>
                                      </p:to>
                                    </p:set>
                                    <p:animEffect transition="in" filter="dissolve">
                                      <p:cBhvr>
                                        <p:cTn id="7" dur="500"/>
                                        <p:tgtEl>
                                          <p:spTgt spid="1132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1334"/>
                                        </p:tgtEl>
                                        <p:attrNameLst>
                                          <p:attrName>style.visibility</p:attrName>
                                        </p:attrNameLst>
                                      </p:cBhvr>
                                      <p:to>
                                        <p:strVal val="visible"/>
                                      </p:to>
                                    </p:set>
                                    <p:animEffect transition="in" filter="wipe(up)">
                                      <p:cBhvr>
                                        <p:cTn id="11" dur="3000"/>
                                        <p:tgtEl>
                                          <p:spTgt spid="11334"/>
                                        </p:tgtEl>
                                      </p:cBhvr>
                                    </p:animEffect>
                                  </p:childTnLst>
                                </p:cTn>
                              </p:par>
                            </p:childTnLst>
                          </p:cTn>
                        </p:par>
                        <p:par>
                          <p:cTn id="12" fill="hold" nodeType="afterGroup">
                            <p:stCondLst>
                              <p:cond delay="3500"/>
                            </p:stCondLst>
                            <p:childTnLst>
                              <p:par>
                                <p:cTn id="13" presetID="23" presetClass="entr" presetSubtype="16" fill="hold" grpId="0" nodeType="afterEffect">
                                  <p:stCondLst>
                                    <p:cond delay="0"/>
                                  </p:stCondLst>
                                  <p:childTnLst>
                                    <p:set>
                                      <p:cBhvr>
                                        <p:cTn id="14" dur="1" fill="hold">
                                          <p:stCondLst>
                                            <p:cond delay="0"/>
                                          </p:stCondLst>
                                        </p:cTn>
                                        <p:tgtEl>
                                          <p:spTgt spid="11331"/>
                                        </p:tgtEl>
                                        <p:attrNameLst>
                                          <p:attrName>style.visibility</p:attrName>
                                        </p:attrNameLst>
                                      </p:cBhvr>
                                      <p:to>
                                        <p:strVal val="visible"/>
                                      </p:to>
                                    </p:set>
                                    <p:anim calcmode="lin" valueType="num">
                                      <p:cBhvr>
                                        <p:cTn id="15" dur="500" fill="hold"/>
                                        <p:tgtEl>
                                          <p:spTgt spid="11331"/>
                                        </p:tgtEl>
                                        <p:attrNameLst>
                                          <p:attrName>ppt_w</p:attrName>
                                        </p:attrNameLst>
                                      </p:cBhvr>
                                      <p:tavLst>
                                        <p:tav tm="0">
                                          <p:val>
                                            <p:fltVal val="0"/>
                                          </p:val>
                                        </p:tav>
                                        <p:tav tm="100000">
                                          <p:val>
                                            <p:strVal val="#ppt_w"/>
                                          </p:val>
                                        </p:tav>
                                      </p:tavLst>
                                    </p:anim>
                                    <p:anim calcmode="lin" valueType="num">
                                      <p:cBhvr>
                                        <p:cTn id="16" dur="500" fill="hold"/>
                                        <p:tgtEl>
                                          <p:spTgt spid="1133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1333"/>
                                        </p:tgtEl>
                                        <p:attrNameLst>
                                          <p:attrName>style.visibility</p:attrName>
                                        </p:attrNameLst>
                                      </p:cBhvr>
                                      <p:to>
                                        <p:strVal val="visible"/>
                                      </p:to>
                                    </p:set>
                                    <p:anim calcmode="lin" valueType="num">
                                      <p:cBhvr>
                                        <p:cTn id="19" dur="500" fill="hold"/>
                                        <p:tgtEl>
                                          <p:spTgt spid="11333"/>
                                        </p:tgtEl>
                                        <p:attrNameLst>
                                          <p:attrName>ppt_w</p:attrName>
                                        </p:attrNameLst>
                                      </p:cBhvr>
                                      <p:tavLst>
                                        <p:tav tm="0">
                                          <p:val>
                                            <p:fltVal val="0"/>
                                          </p:val>
                                        </p:tav>
                                        <p:tav tm="100000">
                                          <p:val>
                                            <p:strVal val="#ppt_w"/>
                                          </p:val>
                                        </p:tav>
                                      </p:tavLst>
                                    </p:anim>
                                    <p:anim calcmode="lin" valueType="num">
                                      <p:cBhvr>
                                        <p:cTn id="20" dur="500" fill="hold"/>
                                        <p:tgtEl>
                                          <p:spTgt spid="1133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1383"/>
                                        </p:tgtEl>
                                        <p:attrNameLst>
                                          <p:attrName>style.visibility</p:attrName>
                                        </p:attrNameLst>
                                      </p:cBhvr>
                                      <p:to>
                                        <p:strVal val="visible"/>
                                      </p:to>
                                    </p:set>
                                    <p:animEffect transition="in" filter="wheel(4)">
                                      <p:cBhvr>
                                        <p:cTn id="25" dur="2000"/>
                                        <p:tgtEl>
                                          <p:spTgt spid="113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1384"/>
                                        </p:tgtEl>
                                        <p:attrNameLst>
                                          <p:attrName>style.visibility</p:attrName>
                                        </p:attrNameLst>
                                      </p:cBhvr>
                                      <p:to>
                                        <p:strVal val="visible"/>
                                      </p:to>
                                    </p:set>
                                    <p:animEffect transition="in" filter="wheel(4)">
                                      <p:cBhvr>
                                        <p:cTn id="30" dur="2000"/>
                                        <p:tgtEl>
                                          <p:spTgt spid="1138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1" nodeType="clickEffect">
                                  <p:stCondLst>
                                    <p:cond delay="0"/>
                                  </p:stCondLst>
                                  <p:childTnLst>
                                    <p:set>
                                      <p:cBhvr>
                                        <p:cTn id="34" dur="1" fill="hold">
                                          <p:stCondLst>
                                            <p:cond delay="0"/>
                                          </p:stCondLst>
                                        </p:cTn>
                                        <p:tgtEl>
                                          <p:spTgt spid="11384"/>
                                        </p:tgtEl>
                                        <p:attrNameLst>
                                          <p:attrName>style.visibility</p:attrName>
                                        </p:attrNameLst>
                                      </p:cBhvr>
                                      <p:to>
                                        <p:strVal val="visible"/>
                                      </p:to>
                                    </p:set>
                                    <p:anim calcmode="lin" valueType="num">
                                      <p:cBhvr>
                                        <p:cTn id="35" dur="1000" fill="hold"/>
                                        <p:tgtEl>
                                          <p:spTgt spid="11384"/>
                                        </p:tgtEl>
                                        <p:attrNameLst>
                                          <p:attrName>ppt_w</p:attrName>
                                        </p:attrNameLst>
                                      </p:cBhvr>
                                      <p:tavLst>
                                        <p:tav tm="0">
                                          <p:val>
                                            <p:strVal val="#ppt_w*0.70"/>
                                          </p:val>
                                        </p:tav>
                                        <p:tav tm="100000">
                                          <p:val>
                                            <p:strVal val="#ppt_w"/>
                                          </p:val>
                                        </p:tav>
                                      </p:tavLst>
                                    </p:anim>
                                    <p:anim calcmode="lin" valueType="num">
                                      <p:cBhvr>
                                        <p:cTn id="36" dur="1000" fill="hold"/>
                                        <p:tgtEl>
                                          <p:spTgt spid="11384"/>
                                        </p:tgtEl>
                                        <p:attrNameLst>
                                          <p:attrName>ppt_h</p:attrName>
                                        </p:attrNameLst>
                                      </p:cBhvr>
                                      <p:tavLst>
                                        <p:tav tm="0">
                                          <p:val>
                                            <p:strVal val="#ppt_h"/>
                                          </p:val>
                                        </p:tav>
                                        <p:tav tm="100000">
                                          <p:val>
                                            <p:strVal val="#ppt_h"/>
                                          </p:val>
                                        </p:tav>
                                      </p:tavLst>
                                    </p:anim>
                                    <p:animEffect transition="in" filter="fade">
                                      <p:cBhvr>
                                        <p:cTn id="37" dur="1000"/>
                                        <p:tgtEl>
                                          <p:spTgt spid="113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2" nodeType="clickEffect">
                                  <p:stCondLst>
                                    <p:cond delay="0"/>
                                  </p:stCondLst>
                                  <p:childTnLst>
                                    <p:set>
                                      <p:cBhvr>
                                        <p:cTn id="41" dur="1" fill="hold">
                                          <p:stCondLst>
                                            <p:cond delay="0"/>
                                          </p:stCondLst>
                                        </p:cTn>
                                        <p:tgtEl>
                                          <p:spTgt spid="11384"/>
                                        </p:tgtEl>
                                        <p:attrNameLst>
                                          <p:attrName>style.visibility</p:attrName>
                                        </p:attrNameLst>
                                      </p:cBhvr>
                                      <p:to>
                                        <p:strVal val="visible"/>
                                      </p:to>
                                    </p:set>
                                    <p:anim calcmode="lin" valueType="num">
                                      <p:cBhvr>
                                        <p:cTn id="42" dur="1000" fill="hold"/>
                                        <p:tgtEl>
                                          <p:spTgt spid="11384"/>
                                        </p:tgtEl>
                                        <p:attrNameLst>
                                          <p:attrName>ppt_w</p:attrName>
                                        </p:attrNameLst>
                                      </p:cBhvr>
                                      <p:tavLst>
                                        <p:tav tm="0">
                                          <p:val>
                                            <p:strVal val="#ppt_w*0.70"/>
                                          </p:val>
                                        </p:tav>
                                        <p:tav tm="100000">
                                          <p:val>
                                            <p:strVal val="#ppt_w"/>
                                          </p:val>
                                        </p:tav>
                                      </p:tavLst>
                                    </p:anim>
                                    <p:anim calcmode="lin" valueType="num">
                                      <p:cBhvr>
                                        <p:cTn id="43" dur="1000" fill="hold"/>
                                        <p:tgtEl>
                                          <p:spTgt spid="11384"/>
                                        </p:tgtEl>
                                        <p:attrNameLst>
                                          <p:attrName>ppt_h</p:attrName>
                                        </p:attrNameLst>
                                      </p:cBhvr>
                                      <p:tavLst>
                                        <p:tav tm="0">
                                          <p:val>
                                            <p:strVal val="#ppt_h"/>
                                          </p:val>
                                        </p:tav>
                                        <p:tav tm="100000">
                                          <p:val>
                                            <p:strVal val="#ppt_h"/>
                                          </p:val>
                                        </p:tav>
                                      </p:tavLst>
                                    </p:anim>
                                    <p:animEffect transition="in" filter="fade">
                                      <p:cBhvr>
                                        <p:cTn id="44" dur="1000"/>
                                        <p:tgtEl>
                                          <p:spTgt spid="1138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3" nodeType="clickEffect">
                                  <p:stCondLst>
                                    <p:cond delay="0"/>
                                  </p:stCondLst>
                                  <p:childTnLst>
                                    <p:set>
                                      <p:cBhvr>
                                        <p:cTn id="48" dur="1" fill="hold">
                                          <p:stCondLst>
                                            <p:cond delay="0"/>
                                          </p:stCondLst>
                                        </p:cTn>
                                        <p:tgtEl>
                                          <p:spTgt spid="11384"/>
                                        </p:tgtEl>
                                        <p:attrNameLst>
                                          <p:attrName>style.visibility</p:attrName>
                                        </p:attrNameLst>
                                      </p:cBhvr>
                                      <p:to>
                                        <p:strVal val="visible"/>
                                      </p:to>
                                    </p:set>
                                    <p:anim calcmode="lin" valueType="num">
                                      <p:cBhvr>
                                        <p:cTn id="49" dur="1000" fill="hold"/>
                                        <p:tgtEl>
                                          <p:spTgt spid="11384"/>
                                        </p:tgtEl>
                                        <p:attrNameLst>
                                          <p:attrName>ppt_w</p:attrName>
                                        </p:attrNameLst>
                                      </p:cBhvr>
                                      <p:tavLst>
                                        <p:tav tm="0">
                                          <p:val>
                                            <p:strVal val="#ppt_w*0.70"/>
                                          </p:val>
                                        </p:tav>
                                        <p:tav tm="100000">
                                          <p:val>
                                            <p:strVal val="#ppt_w"/>
                                          </p:val>
                                        </p:tav>
                                      </p:tavLst>
                                    </p:anim>
                                    <p:anim calcmode="lin" valueType="num">
                                      <p:cBhvr>
                                        <p:cTn id="50" dur="1000" fill="hold"/>
                                        <p:tgtEl>
                                          <p:spTgt spid="11384"/>
                                        </p:tgtEl>
                                        <p:attrNameLst>
                                          <p:attrName>ppt_h</p:attrName>
                                        </p:attrNameLst>
                                      </p:cBhvr>
                                      <p:tavLst>
                                        <p:tav tm="0">
                                          <p:val>
                                            <p:strVal val="#ppt_h"/>
                                          </p:val>
                                        </p:tav>
                                        <p:tav tm="100000">
                                          <p:val>
                                            <p:strVal val="#ppt_h"/>
                                          </p:val>
                                        </p:tav>
                                      </p:tavLst>
                                    </p:anim>
                                    <p:animEffect transition="in" filter="fade">
                                      <p:cBhvr>
                                        <p:cTn id="51" dur="1000"/>
                                        <p:tgtEl>
                                          <p:spTgt spid="11384"/>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1385"/>
                                        </p:tgtEl>
                                        <p:attrNameLst>
                                          <p:attrName>style.visibility</p:attrName>
                                        </p:attrNameLst>
                                      </p:cBhvr>
                                      <p:to>
                                        <p:strVal val="visible"/>
                                      </p:to>
                                    </p:set>
                                    <p:animEffect transition="in" filter="box(in)">
                                      <p:cBhvr>
                                        <p:cTn id="54" dur="500"/>
                                        <p:tgtEl>
                                          <p:spTgt spid="11385"/>
                                        </p:tgtEl>
                                      </p:cBhvr>
                                    </p:animEffect>
                                  </p:childTnLst>
                                  <p:subTnLst>
                                    <p:set>
                                      <p:cBhvr override="childStyle">
                                        <p:cTn dur="1" fill="hold" display="0" masterRel="nextClick" afterEffect="1"/>
                                        <p:tgtEl>
                                          <p:spTgt spid="11385"/>
                                        </p:tgtEl>
                                        <p:attrNameLst>
                                          <p:attrName>style.visibility</p:attrName>
                                        </p:attrNameLst>
                                      </p:cBhvr>
                                      <p:to>
                                        <p:strVal val="hidden"/>
                                      </p:to>
                                    </p:set>
                                  </p:sub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11385"/>
                                        </p:tgtEl>
                                      </p:cBhvr>
                                    </p:animEffect>
                                    <p:animScale>
                                      <p:cBhvr>
                                        <p:cTn id="57" dur="500" autoRev="1" fill="hold"/>
                                        <p:tgtEl>
                                          <p:spTgt spid="11385"/>
                                        </p:tgtEl>
                                      </p:cBhvr>
                                      <p:by x="105000" y="105000"/>
                                    </p:animScale>
                                  </p:childTnLst>
                                  <p:subTnLst>
                                    <p:set>
                                      <p:cBhvr override="childStyle">
                                        <p:cTn dur="1" fill="hold" display="0" masterRel="nextClick" afterEffect="1"/>
                                        <p:tgtEl>
                                          <p:spTgt spid="1138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1" grpId="0"/>
      <p:bldP spid="11333" grpId="0"/>
      <p:bldP spid="11383" grpId="0" animBg="1"/>
      <p:bldP spid="11384" grpId="0" animBg="1"/>
      <p:bldP spid="11384" grpId="1" animBg="1"/>
      <p:bldP spid="11384" grpId="2" animBg="1"/>
      <p:bldP spid="11384" grpId="3" animBg="1"/>
      <p:bldP spid="11385" grpId="0" animBg="1"/>
      <p:bldP spid="1138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8BAE0-C0FB-4740-9866-3CA9DD8F71DD}"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2050"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188149"/>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Rectangle 6"/>
          <p:cNvSpPr/>
          <p:nvPr/>
        </p:nvSpPr>
        <p:spPr>
          <a:xfrm>
            <a:off x="170121" y="6039293"/>
            <a:ext cx="12021879" cy="954107"/>
          </a:xfrm>
          <a:prstGeom prst="rect">
            <a:avLst/>
          </a:prstGeom>
        </p:spPr>
        <p:txBody>
          <a:bodyPr wrap="square">
            <a:spAutoFit/>
          </a:bodyPr>
          <a:lstStyle/>
          <a:p>
            <a:pPr algn="just"/>
            <a:r>
              <a:rPr lang="en-US" sz="2800" i="1">
                <a:latin typeface="Times New Roman" pitchFamily="18" charset="0"/>
                <a:cs typeface="Times New Roman" pitchFamily="18" charset="0"/>
              </a:rPr>
              <a:t>Quan sát hình ảnh cho biết: Đây là hình ảnh phản ánh cuộc khởi nghĩa nào thời Bắc thuộc? Do ai lãnh đạo?</a:t>
            </a:r>
          </a:p>
        </p:txBody>
      </p:sp>
    </p:spTree>
    <p:extLst>
      <p:ext uri="{BB962C8B-B14F-4D97-AF65-F5344CB8AC3E}">
        <p14:creationId xmlns:p14="http://schemas.microsoft.com/office/powerpoint/2010/main" val="25110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graphicFrame>
        <p:nvGraphicFramePr>
          <p:cNvPr id="6" name="Table 5"/>
          <p:cNvGraphicFramePr>
            <a:graphicFrameLocks noGrp="1"/>
          </p:cNvGraphicFramePr>
          <p:nvPr>
            <p:extLst>
              <p:ext uri="{D42A27DB-BD31-4B8C-83A1-F6EECF244321}">
                <p14:modId xmlns:p14="http://schemas.microsoft.com/office/powerpoint/2010/main" val="333195981"/>
              </p:ext>
            </p:extLst>
          </p:nvPr>
        </p:nvGraphicFramePr>
        <p:xfrm>
          <a:off x="2" y="-1"/>
          <a:ext cx="12191999" cy="7492102"/>
        </p:xfrm>
        <a:graphic>
          <a:graphicData uri="http://schemas.openxmlformats.org/drawingml/2006/table">
            <a:tbl>
              <a:tblPr firstRow="1" firstCol="1" bandRow="1">
                <a:tableStyleId>{7DF18680-E054-41AD-8BC1-D1AEF772440D}</a:tableStyleId>
              </a:tblPr>
              <a:tblGrid>
                <a:gridCol w="1428069">
                  <a:extLst>
                    <a:ext uri="{9D8B030D-6E8A-4147-A177-3AD203B41FA5}">
                      <a16:colId xmlns:a16="http://schemas.microsoft.com/office/drawing/2014/main" val="20000"/>
                    </a:ext>
                  </a:extLst>
                </a:gridCol>
                <a:gridCol w="890128">
                  <a:extLst>
                    <a:ext uri="{9D8B030D-6E8A-4147-A177-3AD203B41FA5}">
                      <a16:colId xmlns:a16="http://schemas.microsoft.com/office/drawing/2014/main" val="20001"/>
                    </a:ext>
                  </a:extLst>
                </a:gridCol>
                <a:gridCol w="1326524">
                  <a:extLst>
                    <a:ext uri="{9D8B030D-6E8A-4147-A177-3AD203B41FA5}">
                      <a16:colId xmlns:a16="http://schemas.microsoft.com/office/drawing/2014/main" val="20002"/>
                    </a:ext>
                  </a:extLst>
                </a:gridCol>
                <a:gridCol w="1068947">
                  <a:extLst>
                    <a:ext uri="{9D8B030D-6E8A-4147-A177-3AD203B41FA5}">
                      <a16:colId xmlns:a16="http://schemas.microsoft.com/office/drawing/2014/main" val="20003"/>
                    </a:ext>
                  </a:extLst>
                </a:gridCol>
                <a:gridCol w="5250887">
                  <a:extLst>
                    <a:ext uri="{9D8B030D-6E8A-4147-A177-3AD203B41FA5}">
                      <a16:colId xmlns:a16="http://schemas.microsoft.com/office/drawing/2014/main" val="20004"/>
                    </a:ext>
                  </a:extLst>
                </a:gridCol>
                <a:gridCol w="2227444">
                  <a:extLst>
                    <a:ext uri="{9D8B030D-6E8A-4147-A177-3AD203B41FA5}">
                      <a16:colId xmlns:a16="http://schemas.microsoft.com/office/drawing/2014/main" val="20005"/>
                    </a:ext>
                  </a:extLst>
                </a:gridCol>
              </a:tblGrid>
              <a:tr h="500437">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Tên cuộc KN</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Thời gian</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Người lãnh</a:t>
                      </a:r>
                      <a:r>
                        <a:rPr lang="en-US" sz="1800" baseline="0">
                          <a:effectLst/>
                          <a:latin typeface="Times New Roman" pitchFamily="18" charset="0"/>
                          <a:cs typeface="Times New Roman" pitchFamily="18" charset="0"/>
                        </a:rPr>
                        <a:t> đạo</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Chính</a:t>
                      </a:r>
                      <a:r>
                        <a:rPr lang="en-US" sz="1800" baseline="0">
                          <a:effectLst/>
                          <a:latin typeface="Times New Roman" pitchFamily="18" charset="0"/>
                          <a:cs typeface="Times New Roman" pitchFamily="18" charset="0"/>
                        </a:rPr>
                        <a:t> quyền cai trị</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Diễn biến</a:t>
                      </a:r>
                    </a:p>
                    <a:p>
                      <a:pPr algn="ctr">
                        <a:lnSpc>
                          <a:spcPct val="115000"/>
                        </a:lnSpc>
                        <a:spcAft>
                          <a:spcPts val="600"/>
                        </a:spcAft>
                        <a:tabLst>
                          <a:tab pos="76200" algn="l"/>
                        </a:tabLst>
                      </a:pPr>
                      <a:r>
                        <a:rPr lang="en-US" sz="1800">
                          <a:effectLst/>
                          <a:latin typeface="Times New Roman" pitchFamily="18" charset="0"/>
                          <a:cs typeface="Times New Roman" pitchFamily="18" charset="0"/>
                        </a:rPr>
                        <a:t>chính</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pPr>
                      <a:r>
                        <a:rPr lang="en-US" sz="1800">
                          <a:effectLst/>
                          <a:latin typeface="Times New Roman" pitchFamily="18" charset="0"/>
                          <a:cs typeface="Times New Roman" pitchFamily="18" charset="0"/>
                        </a:rPr>
                        <a:t>Kết quả.</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0"/>
                  </a:ext>
                </a:extLst>
              </a:tr>
              <a:tr h="1893498">
                <a:tc>
                  <a:txBody>
                    <a:bodyPr/>
                    <a:lstStyle/>
                    <a:p>
                      <a:pPr>
                        <a:lnSpc>
                          <a:spcPct val="115000"/>
                        </a:lnSpc>
                        <a:spcAft>
                          <a:spcPts val="600"/>
                        </a:spcAft>
                      </a:pPr>
                      <a:r>
                        <a:rPr lang="en-US" sz="1800">
                          <a:effectLst/>
                          <a:latin typeface="Times New Roman" pitchFamily="18" charset="0"/>
                          <a:cs typeface="Times New Roman" pitchFamily="18" charset="0"/>
                        </a:rPr>
                        <a:t>Hai Bà Trưng</a:t>
                      </a:r>
                    </a:p>
                    <a:p>
                      <a:pPr>
                        <a:lnSpc>
                          <a:spcPct val="115000"/>
                        </a:lnSpc>
                        <a:spcAft>
                          <a:spcPts val="600"/>
                        </a:spcAft>
                      </a:pPr>
                      <a:r>
                        <a:rPr lang="en-US" sz="1800">
                          <a:effectLst/>
                          <a:latin typeface="Times New Roman" pitchFamily="18" charset="0"/>
                          <a:cs typeface="Times New Roman" pitchFamily="18" charset="0"/>
                        </a:rPr>
                        <a:t> </a:t>
                      </a:r>
                    </a:p>
                    <a:p>
                      <a:pPr>
                        <a:lnSpc>
                          <a:spcPct val="115000"/>
                        </a:lnSpc>
                        <a:spcAft>
                          <a:spcPts val="600"/>
                        </a:spcAft>
                      </a:pPr>
                      <a:r>
                        <a:rPr lang="en-US" sz="1800">
                          <a:effectLst/>
                          <a:latin typeface="Times New Roman" pitchFamily="18" charset="0"/>
                          <a:cs typeface="Times New Roman" pitchFamily="18" charset="0"/>
                        </a:rPr>
                        <a:t> </a:t>
                      </a:r>
                    </a:p>
                    <a:p>
                      <a:pPr>
                        <a:lnSpc>
                          <a:spcPct val="115000"/>
                        </a:lnSpc>
                        <a:spcAft>
                          <a:spcPts val="600"/>
                        </a:spcAft>
                      </a:pPr>
                      <a:r>
                        <a:rPr lang="en-US" sz="1800">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39235" marR="39235" marT="0" marB="0"/>
                </a:tc>
                <a:tc>
                  <a:txBody>
                    <a:bodyPr/>
                    <a:lstStyle/>
                    <a:p>
                      <a:pPr>
                        <a:lnSpc>
                          <a:spcPct val="115000"/>
                        </a:lnSpc>
                        <a:spcAft>
                          <a:spcPts val="600"/>
                        </a:spcAft>
                      </a:pPr>
                      <a:r>
                        <a:rPr lang="en-US" sz="1800">
                          <a:effectLst/>
                          <a:latin typeface="Times New Roman" pitchFamily="18" charset="0"/>
                          <a:cs typeface="Times New Roman" pitchFamily="18" charset="0"/>
                        </a:rPr>
                        <a:t>40 </a:t>
                      </a:r>
                      <a:endParaRPr lang="en-US" sz="1800">
                        <a:effectLst/>
                        <a:latin typeface="Times New Roman" pitchFamily="18" charset="0"/>
                        <a:ea typeface="Calibri"/>
                        <a:cs typeface="Times New Roman" pitchFamily="18" charset="0"/>
                      </a:endParaRPr>
                    </a:p>
                  </a:txBody>
                  <a:tcPr marL="39235" marR="39235" marT="0" marB="0"/>
                </a:tc>
                <a:tc>
                  <a:txBody>
                    <a:bodyPr/>
                    <a:lstStyle/>
                    <a:p>
                      <a:pPr>
                        <a:lnSpc>
                          <a:spcPct val="115000"/>
                        </a:lnSpc>
                        <a:spcAft>
                          <a:spcPts val="600"/>
                        </a:spcAft>
                      </a:pPr>
                      <a:r>
                        <a:rPr lang="en-US" sz="1800">
                          <a:effectLst/>
                          <a:latin typeface="Times New Roman" pitchFamily="18" charset="0"/>
                          <a:cs typeface="Times New Roman" pitchFamily="18" charset="0"/>
                        </a:rPr>
                        <a:t>Trưng</a:t>
                      </a:r>
                      <a:r>
                        <a:rPr lang="en-US" sz="1800" baseline="0">
                          <a:effectLst/>
                          <a:latin typeface="Times New Roman" pitchFamily="18" charset="0"/>
                          <a:cs typeface="Times New Roman" pitchFamily="18" charset="0"/>
                        </a:rPr>
                        <a:t> Trắc, Trưng Nhị</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Đông Hán</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1800">
                          <a:effectLst/>
                          <a:latin typeface="Times New Roman" pitchFamily="18" charset="0"/>
                          <a:cs typeface="Times New Roman" pitchFamily="18" charset="0"/>
                        </a:rPr>
                        <a:t>- Tháng 3/40, Hai Bà Trưng phất cờ khởi nghĩa được nhân dân nhiệt liệt.  KN thắng lợi, Trưng Trắc lên làm vua xây dựng chính quyền tự chủ.</a:t>
                      </a:r>
                    </a:p>
                    <a:p>
                      <a:pPr algn="just">
                        <a:lnSpc>
                          <a:spcPct val="115000"/>
                        </a:lnSpc>
                        <a:spcAft>
                          <a:spcPts val="600"/>
                        </a:spcAft>
                        <a:tabLst>
                          <a:tab pos="76200" algn="l"/>
                        </a:tabLst>
                      </a:pPr>
                      <a:r>
                        <a:rPr lang="en-US" sz="1800">
                          <a:effectLst/>
                          <a:latin typeface="Times New Roman" pitchFamily="18" charset="0"/>
                          <a:cs typeface="Times New Roman" pitchFamily="18" charset="0"/>
                        </a:rPr>
                        <a:t>- Năm 42, Hai Bà Trưng tổ chức kháng chiến chống quân Hán xâm lược.</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1800">
                          <a:effectLst/>
                          <a:latin typeface="Times New Roman" pitchFamily="18" charset="0"/>
                          <a:cs typeface="Times New Roman" pitchFamily="18" charset="0"/>
                        </a:rPr>
                        <a:t>- Giành lại nền độc lập, tự chủ</a:t>
                      </a:r>
                    </a:p>
                    <a:p>
                      <a:pPr algn="just">
                        <a:lnSpc>
                          <a:spcPct val="115000"/>
                        </a:lnSpc>
                        <a:spcAft>
                          <a:spcPts val="600"/>
                        </a:spcAft>
                      </a:pPr>
                      <a:r>
                        <a:rPr lang="en-US" sz="1800">
                          <a:effectLst/>
                          <a:latin typeface="Times New Roman" pitchFamily="18" charset="0"/>
                          <a:cs typeface="Times New Roman" pitchFamily="18" charset="0"/>
                        </a:rPr>
                        <a:t>cho đất nước.</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1"/>
                  </a:ext>
                </a:extLst>
              </a:tr>
              <a:tr h="1149938">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Khởi nghĩa Bà Triệu</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248</a:t>
                      </a:r>
                      <a:endParaRPr lang="en-US" sz="1800">
                        <a:effectLst/>
                        <a:latin typeface="Times New Roman" pitchFamily="18" charset="0"/>
                        <a:ea typeface="Calibri"/>
                        <a:cs typeface="Times New Roman" pitchFamily="18" charset="0"/>
                      </a:endParaRPr>
                    </a:p>
                  </a:txBody>
                  <a:tcPr marL="39235" marR="39235" marT="0" marB="0"/>
                </a:tc>
                <a:tc>
                  <a:txBody>
                    <a:bodyPr/>
                    <a:lstStyle/>
                    <a:p>
                      <a:pPr algn="ctr">
                        <a:lnSpc>
                          <a:spcPct val="115000"/>
                        </a:lnSpc>
                        <a:spcAft>
                          <a:spcPts val="600"/>
                        </a:spcAft>
                        <a:tabLst>
                          <a:tab pos="76200" algn="l"/>
                        </a:tabLst>
                      </a:pPr>
                      <a:r>
                        <a:rPr lang="en-US" sz="1800">
                          <a:effectLst/>
                          <a:latin typeface="Times New Roman" pitchFamily="18" charset="0"/>
                          <a:cs typeface="Times New Roman" pitchFamily="18" charset="0"/>
                        </a:rPr>
                        <a:t>Triệu Thị</a:t>
                      </a:r>
                      <a:r>
                        <a:rPr lang="en-US" sz="1800" baseline="0">
                          <a:effectLst/>
                          <a:latin typeface="Times New Roman" pitchFamily="18" charset="0"/>
                          <a:cs typeface="Times New Roman" pitchFamily="18" charset="0"/>
                        </a:rPr>
                        <a:t> Trinh</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Ngô</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KN nổ ra ở vùng núi Nưa Thanh Hóa.</a:t>
                      </a:r>
                    </a:p>
                    <a:p>
                      <a:pPr algn="just">
                        <a:lnSpc>
                          <a:spcPct val="115000"/>
                        </a:lnSpc>
                        <a:spcAft>
                          <a:spcPts val="600"/>
                        </a:spcAft>
                        <a:tabLst>
                          <a:tab pos="76200" algn="l"/>
                        </a:tabLst>
                      </a:pPr>
                      <a:r>
                        <a:rPr lang="en-US" sz="1800">
                          <a:effectLst/>
                          <a:latin typeface="Times New Roman" pitchFamily="18" charset="0"/>
                          <a:cs typeface="Times New Roman" pitchFamily="18" charset="0"/>
                        </a:rPr>
                        <a:t> </a:t>
                      </a:r>
                    </a:p>
                    <a:p>
                      <a:pPr algn="just">
                        <a:lnSpc>
                          <a:spcPct val="115000"/>
                        </a:lnSpc>
                        <a:spcAft>
                          <a:spcPts val="600"/>
                        </a:spcAft>
                        <a:tabLst>
                          <a:tab pos="76200" algn="l"/>
                        </a:tabLst>
                      </a:pPr>
                      <a:r>
                        <a:rPr lang="en-US" sz="1800">
                          <a:effectLst/>
                          <a:latin typeface="Times New Roman" pitchFamily="18" charset="0"/>
                          <a:cs typeface="Times New Roman" pitchFamily="18" charset="0"/>
                        </a:rPr>
                        <a:t>- Kháng chiến chống quân Ngô tiếp viện.</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Đánh đuổi quân Ngô khỏi Cửu Chân.</a:t>
                      </a:r>
                    </a:p>
                    <a:p>
                      <a:pPr algn="just">
                        <a:lnSpc>
                          <a:spcPct val="115000"/>
                        </a:lnSpc>
                        <a:spcAft>
                          <a:spcPts val="600"/>
                        </a:spcAft>
                        <a:tabLst>
                          <a:tab pos="76200" algn="l"/>
                        </a:tabLst>
                      </a:pPr>
                      <a:r>
                        <a:rPr lang="en-US" sz="1800">
                          <a:effectLst/>
                          <a:latin typeface="Times New Roman" pitchFamily="18" charset="0"/>
                          <a:cs typeface="Times New Roman" pitchFamily="18" charset="0"/>
                        </a:rPr>
                        <a:t>- Cuộc khởi nghĩa bị đàn áp</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2"/>
                  </a:ext>
                </a:extLst>
              </a:tr>
              <a:tr h="1758489">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KN Lí Bí</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542-544</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Lí</a:t>
                      </a:r>
                      <a:r>
                        <a:rPr lang="en-US" sz="1800" baseline="0">
                          <a:effectLst/>
                          <a:latin typeface="Times New Roman" pitchFamily="18" charset="0"/>
                          <a:cs typeface="Times New Roman" pitchFamily="18" charset="0"/>
                        </a:rPr>
                        <a:t> Bí</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Lương</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pPr>
                      <a:r>
                        <a:rPr lang="en-US" sz="1800">
                          <a:effectLst/>
                          <a:latin typeface="Times New Roman" pitchFamily="18" charset="0"/>
                          <a:cs typeface="Times New Roman" pitchFamily="18" charset="0"/>
                        </a:rPr>
                        <a:t>- Năm 542, Lý Bí liên kết các châu thuộc miền Bắc khởi nghĩa. </a:t>
                      </a:r>
                    </a:p>
                    <a:p>
                      <a:pPr algn="just">
                        <a:lnSpc>
                          <a:spcPct val="115000"/>
                        </a:lnSpc>
                        <a:spcAft>
                          <a:spcPts val="600"/>
                        </a:spcAft>
                      </a:pPr>
                      <a:r>
                        <a:rPr lang="en-US" sz="1800">
                          <a:effectLst/>
                          <a:latin typeface="Times New Roman" pitchFamily="18" charset="0"/>
                          <a:cs typeface="Times New Roman" pitchFamily="18" charset="0"/>
                        </a:rPr>
                        <a:t>- Năm 543-544 tổ chức chống lại các cuộc phản công của nhà Lương.</a:t>
                      </a:r>
                    </a:p>
                    <a:p>
                      <a:pPr algn="just">
                        <a:lnSpc>
                          <a:spcPct val="115000"/>
                        </a:lnSpc>
                        <a:spcAft>
                          <a:spcPts val="600"/>
                        </a:spcAft>
                      </a:pPr>
                      <a:r>
                        <a:rPr lang="en-US" sz="1800">
                          <a:effectLst/>
                          <a:latin typeface="Times New Roman" pitchFamily="18" charset="0"/>
                          <a:cs typeface="Times New Roman" pitchFamily="18" charset="0"/>
                        </a:rPr>
                        <a:t>- Tháng 2/ 544 làm chủ Giao Châu..</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Khôi phục nền độc lập, dựng nước Vạn Xuân.</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3"/>
                  </a:ext>
                </a:extLst>
              </a:tr>
              <a:tr h="1555639">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KN Phùng Hưng</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766-791</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Phùng</a:t>
                      </a:r>
                      <a:r>
                        <a:rPr lang="en-US" sz="1800" baseline="0">
                          <a:effectLst/>
                          <a:latin typeface="Times New Roman" pitchFamily="18" charset="0"/>
                          <a:cs typeface="Times New Roman" pitchFamily="18" charset="0"/>
                        </a:rPr>
                        <a:t> Hưng</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Nhà Đường</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- 766 Phùng Hưng phát động khởi nghĩa ở Đường Lâm.</a:t>
                      </a:r>
                    </a:p>
                    <a:p>
                      <a:pPr algn="just">
                        <a:lnSpc>
                          <a:spcPct val="115000"/>
                        </a:lnSpc>
                        <a:spcAft>
                          <a:spcPts val="600"/>
                        </a:spcAft>
                        <a:tabLst>
                          <a:tab pos="76200" algn="l"/>
                        </a:tabLst>
                      </a:pPr>
                      <a:r>
                        <a:rPr lang="en-US" sz="1800">
                          <a:effectLst/>
                          <a:latin typeface="Times New Roman" pitchFamily="18" charset="0"/>
                          <a:cs typeface="Times New Roman" pitchFamily="18" charset="0"/>
                        </a:rPr>
                        <a:t>- 782 đánh chiếm thành Tống Bình.</a:t>
                      </a:r>
                    </a:p>
                    <a:p>
                      <a:pPr algn="just">
                        <a:lnSpc>
                          <a:spcPct val="115000"/>
                        </a:lnSpc>
                        <a:spcAft>
                          <a:spcPts val="600"/>
                        </a:spcAft>
                        <a:tabLst>
                          <a:tab pos="76200" algn="l"/>
                        </a:tabLst>
                      </a:pPr>
                      <a:r>
                        <a:rPr lang="en-US" sz="1800">
                          <a:effectLst/>
                          <a:latin typeface="Times New Roman" pitchFamily="18" charset="0"/>
                          <a:cs typeface="Times New Roman" pitchFamily="18" charset="0"/>
                        </a:rPr>
                        <a:t>- 791 nhà Đường tăng cường uy hiếp.</a:t>
                      </a:r>
                      <a:endParaRPr lang="en-US" sz="1800">
                        <a:effectLst/>
                        <a:latin typeface="Times New Roman" pitchFamily="18" charset="0"/>
                        <a:ea typeface="Calibri"/>
                        <a:cs typeface="Times New Roman" pitchFamily="18" charset="0"/>
                      </a:endParaRPr>
                    </a:p>
                  </a:txBody>
                  <a:tcPr marL="39235" marR="39235" marT="0" marB="0"/>
                </a:tc>
                <a:tc>
                  <a:txBody>
                    <a:bodyPr/>
                    <a:lstStyle/>
                    <a:p>
                      <a:pPr algn="just">
                        <a:lnSpc>
                          <a:spcPct val="115000"/>
                        </a:lnSpc>
                        <a:spcAft>
                          <a:spcPts val="600"/>
                        </a:spcAft>
                        <a:tabLst>
                          <a:tab pos="76200" algn="l"/>
                        </a:tabLst>
                      </a:pPr>
                      <a:r>
                        <a:rPr lang="en-US" sz="1800">
                          <a:effectLst/>
                          <a:latin typeface="Times New Roman" pitchFamily="18" charset="0"/>
                          <a:cs typeface="Times New Roman" pitchFamily="18" charset="0"/>
                        </a:rPr>
                        <a:t>- Làm chủ Đường Lâm.</a:t>
                      </a:r>
                    </a:p>
                    <a:p>
                      <a:pPr algn="just">
                        <a:lnSpc>
                          <a:spcPct val="115000"/>
                        </a:lnSpc>
                        <a:spcAft>
                          <a:spcPts val="600"/>
                        </a:spcAft>
                        <a:tabLst>
                          <a:tab pos="76200" algn="l"/>
                        </a:tabLst>
                      </a:pPr>
                      <a:r>
                        <a:rPr lang="en-US" sz="1800">
                          <a:effectLst/>
                          <a:latin typeface="Times New Roman" pitchFamily="18" charset="0"/>
                          <a:cs typeface="Times New Roman" pitchFamily="18" charset="0"/>
                        </a:rPr>
                        <a:t>- Xây dựng, củng cố chính quyền tự chủ.</a:t>
                      </a:r>
                      <a:endParaRPr lang="en-US" sz="1800">
                        <a:effectLst/>
                        <a:latin typeface="Times New Roman" pitchFamily="18" charset="0"/>
                        <a:ea typeface="Calibri"/>
                        <a:cs typeface="Times New Roman" pitchFamily="18" charset="0"/>
                      </a:endParaRPr>
                    </a:p>
                  </a:txBody>
                  <a:tcPr marL="39235" marR="39235"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9347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D0953E-F7BE-4D6C-8166-258716544FC5}"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pic>
        <p:nvPicPr>
          <p:cNvPr id="6" name="Picture 7" descr="dentho-phung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770" y="103033"/>
            <a:ext cx="5894231" cy="6189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555348" y="6300497"/>
            <a:ext cx="5244315" cy="369332"/>
          </a:xfrm>
          <a:prstGeom prst="rect">
            <a:avLst/>
          </a:prstGeom>
          <a:noFill/>
        </p:spPr>
        <p:txBody>
          <a:bodyPr wrap="square" rtlCol="0">
            <a:spAutoFit/>
          </a:bodyPr>
          <a:lstStyle/>
          <a:p>
            <a:pPr algn="ctr"/>
            <a:r>
              <a:rPr lang="en-US"/>
              <a:t>Đền thờ Phùng Hưng ở Hà Nội</a:t>
            </a:r>
          </a:p>
        </p:txBody>
      </p:sp>
      <p:sp>
        <p:nvSpPr>
          <p:cNvPr id="7" name="TextBox 6"/>
          <p:cNvSpPr txBox="1"/>
          <p:nvPr/>
        </p:nvSpPr>
        <p:spPr>
          <a:xfrm>
            <a:off x="1" y="103032"/>
            <a:ext cx="6119445"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i="1"/>
              <a:t>Cuộc khởi nghĩa của Phùng Hưng có ý nghĩa như thế nào đối với cuộc đấu tranh chống Bắc thuộc?</a:t>
            </a:r>
          </a:p>
        </p:txBody>
      </p:sp>
      <p:grpSp>
        <p:nvGrpSpPr>
          <p:cNvPr id="8" name="Group 7"/>
          <p:cNvGrpSpPr/>
          <p:nvPr/>
        </p:nvGrpSpPr>
        <p:grpSpPr>
          <a:xfrm>
            <a:off x="1" y="2344709"/>
            <a:ext cx="6297769" cy="2168582"/>
            <a:chOff x="0" y="0"/>
            <a:chExt cx="11043634" cy="2168582"/>
          </a:xfrm>
        </p:grpSpPr>
        <p:sp>
          <p:nvSpPr>
            <p:cNvPr id="10" name="Up Arrow Callout 9"/>
            <p:cNvSpPr/>
            <p:nvPr/>
          </p:nvSpPr>
          <p:spPr>
            <a:xfrm rot="10800000">
              <a:off x="0" y="0"/>
              <a:ext cx="11043634" cy="2168582"/>
            </a:xfrm>
            <a:prstGeom prst="upArrowCallou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sp>
        <p:sp>
          <p:nvSpPr>
            <p:cNvPr id="11" name="Up Arrow Callout 4"/>
            <p:cNvSpPr/>
            <p:nvPr/>
          </p:nvSpPr>
          <p:spPr>
            <a:xfrm rot="21600000">
              <a:off x="0" y="0"/>
              <a:ext cx="11043634" cy="140908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p:txBody>
        </p:sp>
      </p:grpSp>
      <p:grpSp>
        <p:nvGrpSpPr>
          <p:cNvPr id="12" name="Group 11"/>
          <p:cNvGrpSpPr/>
          <p:nvPr/>
        </p:nvGrpSpPr>
        <p:grpSpPr>
          <a:xfrm>
            <a:off x="1" y="4513294"/>
            <a:ext cx="6297769" cy="1141795"/>
            <a:chOff x="0" y="4114878"/>
            <a:chExt cx="11043634" cy="1141795"/>
          </a:xfrm>
          <a:solidFill>
            <a:schemeClr val="accent5">
              <a:lumMod val="60000"/>
              <a:lumOff val="40000"/>
            </a:schemeClr>
          </a:solidFill>
        </p:grpSpPr>
        <p:sp>
          <p:nvSpPr>
            <p:cNvPr id="13" name="Rectangle 12"/>
            <p:cNvSpPr/>
            <p:nvPr/>
          </p:nvSpPr>
          <p:spPr>
            <a:xfrm>
              <a:off x="0" y="4114878"/>
              <a:ext cx="11043634" cy="1141795"/>
            </a:xfrm>
            <a:prstGeom prst="rect">
              <a:avLst/>
            </a:prstGeom>
            <a:grpFill/>
          </p:spPr>
          <p:style>
            <a:lnRef idx="1">
              <a:schemeClr val="accent3"/>
            </a:lnRef>
            <a:fillRef idx="2">
              <a:schemeClr val="accent3"/>
            </a:fillRef>
            <a:effectRef idx="1">
              <a:schemeClr val="accent3"/>
            </a:effectRef>
            <a:fontRef idx="minor">
              <a:schemeClr val="dk1"/>
            </a:fontRef>
          </p:style>
        </p:sp>
        <p:sp>
          <p:nvSpPr>
            <p:cNvPr id="14" name="Rectangle 13"/>
            <p:cNvSpPr/>
            <p:nvPr/>
          </p:nvSpPr>
          <p:spPr>
            <a:xfrm>
              <a:off x="0" y="4114878"/>
              <a:ext cx="11043634" cy="114179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p:txBody>
        </p:sp>
      </p:grpSp>
      <p:sp>
        <p:nvSpPr>
          <p:cNvPr id="2" name="Rectangle 1"/>
          <p:cNvSpPr/>
          <p:nvPr/>
        </p:nvSpPr>
        <p:spPr>
          <a:xfrm>
            <a:off x="1" y="2449084"/>
            <a:ext cx="6297769" cy="830997"/>
          </a:xfrm>
          <a:prstGeom prst="rect">
            <a:avLst/>
          </a:prstGeom>
        </p:spPr>
        <p:txBody>
          <a:bodyPr wrap="square">
            <a:spAutoFit/>
          </a:bodyPr>
          <a:lstStyle/>
          <a:p>
            <a:pPr algn="just"/>
            <a:r>
              <a:rPr lang="vi-VN" sz="2400"/>
              <a:t>+ Là sự tiếp nối truyền thống đấu tranh kiên cường của người Việt.</a:t>
            </a:r>
          </a:p>
        </p:txBody>
      </p:sp>
      <p:sp>
        <p:nvSpPr>
          <p:cNvPr id="3" name="Rectangle 2"/>
          <p:cNvSpPr/>
          <p:nvPr/>
        </p:nvSpPr>
        <p:spPr>
          <a:xfrm>
            <a:off x="-14067" y="4513292"/>
            <a:ext cx="6119446" cy="1200329"/>
          </a:xfrm>
          <a:prstGeom prst="rect">
            <a:avLst/>
          </a:prstGeom>
        </p:spPr>
        <p:txBody>
          <a:bodyPr wrap="square">
            <a:spAutoFit/>
          </a:bodyPr>
          <a:lstStyle/>
          <a:p>
            <a:pPr algn="just"/>
            <a:r>
              <a:rPr lang="vi-VN" sz="2400"/>
              <a:t>+ Cổ vũ trực tiếp cho tinh thần đấu tranh giành độc lập hoàn toàn của người Việt đầu thế kỉ X.</a:t>
            </a:r>
          </a:p>
        </p:txBody>
      </p:sp>
    </p:spTree>
    <p:extLst>
      <p:ext uri="{BB962C8B-B14F-4D97-AF65-F5344CB8AC3E}">
        <p14:creationId xmlns:p14="http://schemas.microsoft.com/office/powerpoint/2010/main" val="36353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75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750"/>
                                        <p:tgtEl>
                                          <p:spTgt spid="2"/>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2295" y="627798"/>
            <a:ext cx="5679583" cy="2111220"/>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en-US" sz="2800"/>
              <a:t>Kết thúc hơn 1000 năm đô hộ của phong kiến phương Bắc, mở ra thời kì độc lập, tự chủ lâu dài của dân tộc.</a:t>
            </a:r>
            <a:endParaRPr lang="en-US" sz="2800" dirty="0">
              <a:latin typeface="+mj-lt"/>
              <a:cs typeface="Times New Roman" pitchFamily="18" charset="0"/>
            </a:endParaRPr>
          </a:p>
        </p:txBody>
      </p:sp>
      <p:sp>
        <p:nvSpPr>
          <p:cNvPr id="6" name="Rounded Rectangle 5"/>
          <p:cNvSpPr/>
          <p:nvPr/>
        </p:nvSpPr>
        <p:spPr>
          <a:xfrm>
            <a:off x="6078830" y="2962275"/>
            <a:ext cx="5937159" cy="2364066"/>
          </a:xfrm>
          <a:prstGeom prst="roundRect">
            <a:avLst/>
          </a:prstGeom>
          <a:scene3d>
            <a:camera prst="orthographicFront"/>
            <a:lightRig rig="threePt" dir="t"/>
          </a:scene3d>
          <a:sp3d>
            <a:bevelT prst="relaxedInset"/>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en-US" sz="2800"/>
              <a:t>Thể hiện tinh thần yêu nước, ý chí quật cường của dân tộc trong đấu tranh chống ngoại xâm</a:t>
            </a:r>
            <a:endParaRPr lang="en-US" sz="2800" dirty="0">
              <a:latin typeface="+mj-lt"/>
              <a:cs typeface="Times New Roman" pitchFamily="18" charset="0"/>
            </a:endParaRPr>
          </a:p>
        </p:txBody>
      </p:sp>
      <p:pic>
        <p:nvPicPr>
          <p:cNvPr id="3076" name="Picture 4" descr="Kết quả hình ảnh cho khởi nghĩa lý b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123" y="461668"/>
            <a:ext cx="5755867" cy="2277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909" y="2"/>
            <a:ext cx="8667483" cy="461665"/>
          </a:xfrm>
          <a:prstGeom prst="rect">
            <a:avLst/>
          </a:prstGeom>
          <a:noFill/>
        </p:spPr>
        <p:txBody>
          <a:bodyPr wrap="square" rtlCol="0">
            <a:spAutoFit/>
          </a:bodyPr>
          <a:lstStyle/>
          <a:p>
            <a:r>
              <a:rPr lang="en-US" sz="2400" b="1" i="1"/>
              <a:t>Ý nghĩa các cuộc khởi nghĩa tiêu biểu thời Bắc thuộc </a:t>
            </a:r>
          </a:p>
        </p:txBody>
      </p:sp>
      <p:pic>
        <p:nvPicPr>
          <p:cNvPr id="8" name="Picture 2" descr="C:\Users\HP\Pictures\khoi-nghia-ba-trieu.jpg"/>
          <p:cNvPicPr>
            <a:picLocks noChangeAspect="1" noChangeArrowheads="1"/>
          </p:cNvPicPr>
          <p:nvPr/>
        </p:nvPicPr>
        <p:blipFill>
          <a:blip r:embed="rId3"/>
          <a:srcRect/>
          <a:stretch>
            <a:fillRect/>
          </a:stretch>
        </p:blipFill>
        <p:spPr bwMode="auto">
          <a:xfrm>
            <a:off x="399248" y="2962274"/>
            <a:ext cx="5340370" cy="2364067"/>
          </a:xfrm>
          <a:prstGeom prst="rect">
            <a:avLst/>
          </a:prstGeom>
          <a:noFill/>
        </p:spPr>
      </p:pic>
      <p:sp>
        <p:nvSpPr>
          <p:cNvPr id="10" name="TextBox 9"/>
          <p:cNvSpPr txBox="1"/>
          <p:nvPr/>
        </p:nvSpPr>
        <p:spPr>
          <a:xfrm>
            <a:off x="1" y="5492982"/>
            <a:ext cx="121920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x-none" sz="2400" i="1">
                <a:solidFill>
                  <a:srgbClr val="FF0000"/>
                </a:solidFill>
              </a:rPr>
              <a:t>Từ các cuộc khởi nghĩa thời Bắc thuộc, em hãy rút ra bài học trong công cuộc bảo vệ Tổ quốc hiện nay?</a:t>
            </a:r>
            <a:endParaRPr lang="en-US" sz="2400">
              <a:solidFill>
                <a:srgbClr val="FF0000"/>
              </a:solidFill>
            </a:endParaRPr>
          </a:p>
        </p:txBody>
      </p:sp>
      <p:sp>
        <p:nvSpPr>
          <p:cNvPr id="11" name="TextBox 10"/>
          <p:cNvSpPr txBox="1"/>
          <p:nvPr/>
        </p:nvSpPr>
        <p:spPr>
          <a:xfrm>
            <a:off x="0" y="6318218"/>
            <a:ext cx="8667483" cy="461665"/>
          </a:xfrm>
          <a:prstGeom prst="rect">
            <a:avLst/>
          </a:prstGeom>
          <a:noFill/>
        </p:spPr>
        <p:txBody>
          <a:bodyPr wrap="square" rtlCol="0">
            <a:spAutoFit/>
          </a:bodyPr>
          <a:lstStyle/>
          <a:p>
            <a:r>
              <a:rPr lang="en-US" sz="2400"/>
              <a:t>=&gt; </a:t>
            </a:r>
            <a:r>
              <a:rPr lang="x-none" sz="2400"/>
              <a:t>Rút ra bài học: dựng nước phải đi đôi với giữ nước</a:t>
            </a:r>
            <a:endParaRPr lang="en-US" sz="2400"/>
          </a:p>
        </p:txBody>
      </p:sp>
    </p:spTree>
    <p:extLst>
      <p:ext uri="{BB962C8B-B14F-4D97-AF65-F5344CB8AC3E}">
        <p14:creationId xmlns:p14="http://schemas.microsoft.com/office/powerpoint/2010/main" val="15188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ircle(in)">
                                      <p:cBhvr>
                                        <p:cTn id="12" dur="500"/>
                                        <p:tgtEl>
                                          <p:spTgt spid="307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grpSp>
        <p:nvGrpSpPr>
          <p:cNvPr id="5" name="Group 4"/>
          <p:cNvGrpSpPr/>
          <p:nvPr/>
        </p:nvGrpSpPr>
        <p:grpSpPr>
          <a:xfrm>
            <a:off x="0" y="935629"/>
            <a:ext cx="12028223" cy="1409080"/>
            <a:chOff x="0" y="0"/>
            <a:chExt cx="11043634" cy="2168582"/>
          </a:xfrm>
        </p:grpSpPr>
        <p:sp>
          <p:nvSpPr>
            <p:cNvPr id="6" name="Up Arrow Callout 5"/>
            <p:cNvSpPr/>
            <p:nvPr/>
          </p:nvSpPr>
          <p:spPr>
            <a:xfrm rot="10800000">
              <a:off x="0" y="0"/>
              <a:ext cx="11043634" cy="2168582"/>
            </a:xfrm>
            <a:prstGeom prst="upArrowCallou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sp>
        <p:sp>
          <p:nvSpPr>
            <p:cNvPr id="7" name="Up Arrow Callout 4"/>
            <p:cNvSpPr/>
            <p:nvPr/>
          </p:nvSpPr>
          <p:spPr>
            <a:xfrm rot="21600000">
              <a:off x="0" y="0"/>
              <a:ext cx="11043634" cy="140908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p:txBody>
        </p:sp>
      </p:grpSp>
      <p:grpSp>
        <p:nvGrpSpPr>
          <p:cNvPr id="8" name="Group 7"/>
          <p:cNvGrpSpPr/>
          <p:nvPr/>
        </p:nvGrpSpPr>
        <p:grpSpPr>
          <a:xfrm>
            <a:off x="163778" y="5193375"/>
            <a:ext cx="11882638" cy="1376130"/>
            <a:chOff x="0" y="4114878"/>
            <a:chExt cx="11043634" cy="1947027"/>
          </a:xfrm>
          <a:solidFill>
            <a:schemeClr val="accent3">
              <a:lumMod val="60000"/>
              <a:lumOff val="40000"/>
            </a:schemeClr>
          </a:solidFill>
        </p:grpSpPr>
        <p:sp>
          <p:nvSpPr>
            <p:cNvPr id="9" name="Rectangle 8"/>
            <p:cNvSpPr/>
            <p:nvPr/>
          </p:nvSpPr>
          <p:spPr>
            <a:xfrm>
              <a:off x="0" y="4920110"/>
              <a:ext cx="11043634" cy="1141795"/>
            </a:xfrm>
            <a:prstGeom prst="rect">
              <a:avLst/>
            </a:prstGeom>
            <a:grpFill/>
          </p:spPr>
          <p:style>
            <a:lnRef idx="1">
              <a:schemeClr val="accent3"/>
            </a:lnRef>
            <a:fillRef idx="2">
              <a:schemeClr val="accent3"/>
            </a:fillRef>
            <a:effectRef idx="1">
              <a:schemeClr val="accent3"/>
            </a:effectRef>
            <a:fontRef idx="minor">
              <a:schemeClr val="dk1"/>
            </a:fontRef>
          </p:style>
        </p:sp>
        <p:sp>
          <p:nvSpPr>
            <p:cNvPr id="10" name="Rectangle 9"/>
            <p:cNvSpPr/>
            <p:nvPr/>
          </p:nvSpPr>
          <p:spPr>
            <a:xfrm>
              <a:off x="0" y="4114878"/>
              <a:ext cx="11043634" cy="114179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p:txBody>
        </p:sp>
      </p:grpSp>
      <p:sp>
        <p:nvSpPr>
          <p:cNvPr id="11" name="Rectangle 10"/>
          <p:cNvSpPr/>
          <p:nvPr/>
        </p:nvSpPr>
        <p:spPr>
          <a:xfrm>
            <a:off x="163777" y="1163661"/>
            <a:ext cx="12028223" cy="461665"/>
          </a:xfrm>
          <a:prstGeom prst="rect">
            <a:avLst/>
          </a:prstGeom>
        </p:spPr>
        <p:txBody>
          <a:bodyPr wrap="square">
            <a:spAutoFit/>
          </a:bodyPr>
          <a:lstStyle/>
          <a:p>
            <a:r>
              <a:rPr lang="en-US" sz="2400"/>
              <a:t>- Qui mô: rộng lớn, cả ba quận Giao Chỉ, Cửu Chân, Nhật Nam.</a:t>
            </a:r>
          </a:p>
        </p:txBody>
      </p:sp>
      <p:sp>
        <p:nvSpPr>
          <p:cNvPr id="12" name="Rectangle 11"/>
          <p:cNvSpPr/>
          <p:nvPr/>
        </p:nvSpPr>
        <p:spPr>
          <a:xfrm>
            <a:off x="252937" y="5351411"/>
            <a:ext cx="11793477" cy="830997"/>
          </a:xfrm>
          <a:prstGeom prst="rect">
            <a:avLst/>
          </a:prstGeom>
        </p:spPr>
        <p:txBody>
          <a:bodyPr wrap="square">
            <a:spAutoFit/>
          </a:bodyPr>
          <a:lstStyle/>
          <a:p>
            <a:pPr algn="just"/>
            <a:r>
              <a:rPr lang="en-US" sz="2400"/>
              <a:t>- Kết quả: một số cuộc khởi nghĩa thắng lợi, lập được chính quyền tự chủ. Tuy nhiên, sau đó bị chính quyền đô hộ đàn áp.</a:t>
            </a:r>
          </a:p>
        </p:txBody>
      </p:sp>
      <p:grpSp>
        <p:nvGrpSpPr>
          <p:cNvPr id="13" name="Group 12"/>
          <p:cNvGrpSpPr/>
          <p:nvPr/>
        </p:nvGrpSpPr>
        <p:grpSpPr>
          <a:xfrm>
            <a:off x="15920" y="2398237"/>
            <a:ext cx="12028223" cy="1409080"/>
            <a:chOff x="0" y="0"/>
            <a:chExt cx="11043634" cy="2168582"/>
          </a:xfrm>
          <a:solidFill>
            <a:schemeClr val="accent2">
              <a:lumMod val="60000"/>
              <a:lumOff val="40000"/>
            </a:schemeClr>
          </a:solidFill>
        </p:grpSpPr>
        <p:sp>
          <p:nvSpPr>
            <p:cNvPr id="14" name="Up Arrow Callout 13"/>
            <p:cNvSpPr/>
            <p:nvPr/>
          </p:nvSpPr>
          <p:spPr>
            <a:xfrm rot="10800000">
              <a:off x="0" y="0"/>
              <a:ext cx="11043634" cy="2168582"/>
            </a:xfrm>
            <a:prstGeom prst="upArrowCallout">
              <a:avLst/>
            </a:prstGeom>
            <a:grpFill/>
          </p:spPr>
          <p:style>
            <a:lnRef idx="1">
              <a:schemeClr val="accent3"/>
            </a:lnRef>
            <a:fillRef idx="2">
              <a:schemeClr val="accent3"/>
            </a:fillRef>
            <a:effectRef idx="1">
              <a:schemeClr val="accent3"/>
            </a:effectRef>
            <a:fontRef idx="minor">
              <a:schemeClr val="dk1"/>
            </a:fontRef>
          </p:style>
        </p:sp>
        <p:sp>
          <p:nvSpPr>
            <p:cNvPr id="15" name="Up Arrow Callout 4"/>
            <p:cNvSpPr/>
            <p:nvPr/>
          </p:nvSpPr>
          <p:spPr>
            <a:xfrm rot="21600000">
              <a:off x="0" y="0"/>
              <a:ext cx="11043634" cy="1409080"/>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p:txBody>
        </p:sp>
      </p:grpSp>
      <p:sp>
        <p:nvSpPr>
          <p:cNvPr id="16" name="Rectangle 15"/>
          <p:cNvSpPr/>
          <p:nvPr/>
        </p:nvSpPr>
        <p:spPr>
          <a:xfrm>
            <a:off x="179697" y="2598973"/>
            <a:ext cx="12028223" cy="461665"/>
          </a:xfrm>
          <a:prstGeom prst="rect">
            <a:avLst/>
          </a:prstGeom>
          <a:solidFill>
            <a:schemeClr val="accent2">
              <a:lumMod val="60000"/>
              <a:lumOff val="40000"/>
            </a:schemeClr>
          </a:solidFill>
        </p:spPr>
        <p:txBody>
          <a:bodyPr wrap="square">
            <a:spAutoFit/>
          </a:bodyPr>
          <a:lstStyle/>
          <a:p>
            <a:r>
              <a:rPr lang="en-US" sz="2400"/>
              <a:t>- Số lượng: nhiều, nổ ra liên tục.</a:t>
            </a:r>
          </a:p>
        </p:txBody>
      </p:sp>
      <p:grpSp>
        <p:nvGrpSpPr>
          <p:cNvPr id="17" name="Group 16"/>
          <p:cNvGrpSpPr/>
          <p:nvPr/>
        </p:nvGrpSpPr>
        <p:grpSpPr>
          <a:xfrm>
            <a:off x="18192" y="3806253"/>
            <a:ext cx="12028223" cy="1409080"/>
            <a:chOff x="0" y="0"/>
            <a:chExt cx="11043634" cy="2168582"/>
          </a:xfrm>
          <a:solidFill>
            <a:schemeClr val="accent5">
              <a:lumMod val="60000"/>
              <a:lumOff val="40000"/>
            </a:schemeClr>
          </a:solidFill>
        </p:grpSpPr>
        <p:sp>
          <p:nvSpPr>
            <p:cNvPr id="18" name="Up Arrow Callout 17"/>
            <p:cNvSpPr/>
            <p:nvPr/>
          </p:nvSpPr>
          <p:spPr>
            <a:xfrm rot="10800000">
              <a:off x="0" y="0"/>
              <a:ext cx="11043634" cy="2168582"/>
            </a:xfrm>
            <a:prstGeom prst="upArrowCallout">
              <a:avLst/>
            </a:prstGeom>
            <a:grpFill/>
          </p:spPr>
          <p:style>
            <a:lnRef idx="1">
              <a:schemeClr val="accent3"/>
            </a:lnRef>
            <a:fillRef idx="2">
              <a:schemeClr val="accent3"/>
            </a:fillRef>
            <a:effectRef idx="1">
              <a:schemeClr val="accent3"/>
            </a:effectRef>
            <a:fontRef idx="minor">
              <a:schemeClr val="dk1"/>
            </a:fontRef>
          </p:style>
        </p:sp>
        <p:sp>
          <p:nvSpPr>
            <p:cNvPr id="19" name="Up Arrow Callout 4"/>
            <p:cNvSpPr/>
            <p:nvPr/>
          </p:nvSpPr>
          <p:spPr>
            <a:xfrm rot="21600000">
              <a:off x="0" y="0"/>
              <a:ext cx="11043634" cy="1409080"/>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endParaRPr lang="en-US" sz="2400" b="0" kern="1200" dirty="0">
                <a:solidFill>
                  <a:schemeClr val="tx1"/>
                </a:solidFill>
                <a:latin typeface="+mj-lt"/>
                <a:cs typeface="Times New Roman" pitchFamily="18" charset="0"/>
              </a:endParaRPr>
            </a:p>
          </p:txBody>
        </p:sp>
      </p:grpSp>
      <p:sp>
        <p:nvSpPr>
          <p:cNvPr id="20" name="Rectangle 19"/>
          <p:cNvSpPr/>
          <p:nvPr/>
        </p:nvSpPr>
        <p:spPr>
          <a:xfrm>
            <a:off x="252938" y="4011136"/>
            <a:ext cx="7730001" cy="461665"/>
          </a:xfrm>
          <a:prstGeom prst="rect">
            <a:avLst/>
          </a:prstGeom>
        </p:spPr>
        <p:txBody>
          <a:bodyPr wrap="none">
            <a:spAutoFit/>
          </a:bodyPr>
          <a:lstStyle/>
          <a:p>
            <a:r>
              <a:rPr lang="en-US" sz="2400"/>
              <a:t>- Lực lượng tham gia: đông đảo quần chúng nhân dân.</a:t>
            </a:r>
          </a:p>
        </p:txBody>
      </p:sp>
      <p:sp>
        <p:nvSpPr>
          <p:cNvPr id="21" name="Rectangle 20"/>
          <p:cNvSpPr/>
          <p:nvPr/>
        </p:nvSpPr>
        <p:spPr>
          <a:xfrm>
            <a:off x="9096" y="72975"/>
            <a:ext cx="12182903" cy="461665"/>
          </a:xfrm>
          <a:prstGeom prst="rect">
            <a:avLst/>
          </a:prstGeom>
        </p:spPr>
        <p:txBody>
          <a:bodyPr wrap="square">
            <a:spAutoFit/>
          </a:bodyPr>
          <a:lstStyle/>
          <a:p>
            <a:r>
              <a:rPr lang="en-US" sz="2400" i="1">
                <a:solidFill>
                  <a:srgbClr val="FF0000"/>
                </a:solidFill>
              </a:rPr>
              <a:t>Hãy chỉ ra những đặc điểm cơ bản của các cuộc khởi nghĩa thời Bắc thuộc?</a:t>
            </a:r>
            <a:endParaRPr lang="en-US" sz="2400">
              <a:solidFill>
                <a:srgbClr val="FF0000"/>
              </a:solidFill>
            </a:endParaRPr>
          </a:p>
        </p:txBody>
      </p:sp>
    </p:spTree>
    <p:extLst>
      <p:ext uri="{BB962C8B-B14F-4D97-AF65-F5344CB8AC3E}">
        <p14:creationId xmlns:p14="http://schemas.microsoft.com/office/powerpoint/2010/main" val="67487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7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750"/>
                                        <p:tgtEl>
                                          <p:spTgt spid="1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7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500"/>
                                        <p:tgtEl>
                                          <p:spTgt spid="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500"/>
                                        <p:tgtEl>
                                          <p:spTgt spid="4"/>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500"/>
                                        <p:tgtEl>
                                          <p:spTgt spid="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P spid="16"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5" name="Rectangle 4">
            <a:extLst>
              <a:ext uri="{FF2B5EF4-FFF2-40B4-BE49-F238E27FC236}">
                <a16:creationId xmlns:a16="http://schemas.microsoft.com/office/drawing/2014/main" id="{E7782757-80D1-3A9E-8F05-68DCA889E315}"/>
              </a:ext>
            </a:extLst>
          </p:cNvPr>
          <p:cNvSpPr/>
          <p:nvPr/>
        </p:nvSpPr>
        <p:spPr>
          <a:xfrm>
            <a:off x="4683231" y="2039687"/>
            <a:ext cx="282558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0"/>
                <a:solidFill>
                  <a:schemeClr val="accent6"/>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 2</a:t>
            </a:r>
            <a:endParaRPr kumimoji="0" lang="en-US" sz="6600" b="1" i="0" u="none" strike="noStrike" kern="1200" cap="none" spc="0" normalizeH="0" baseline="0" noProof="0" dirty="0">
              <a:ln w="0"/>
              <a:solidFill>
                <a:schemeClr val="accent6"/>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6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6" name="TextBox 5"/>
          <p:cNvSpPr txBox="1"/>
          <p:nvPr/>
        </p:nvSpPr>
        <p:spPr>
          <a:xfrm>
            <a:off x="0" y="38636"/>
            <a:ext cx="4687910" cy="523220"/>
          </a:xfrm>
          <a:prstGeom prst="rect">
            <a:avLst/>
          </a:prstGeom>
          <a:noFill/>
        </p:spPr>
        <p:txBody>
          <a:bodyPr wrap="square" rtlCol="0">
            <a:spAutoFit/>
          </a:bodyPr>
          <a:lstStyle/>
          <a:p>
            <a:r>
              <a:rPr lang="en-US" sz="2800">
                <a:solidFill>
                  <a:srgbClr val="FF0000"/>
                </a:solidFill>
              </a:rPr>
              <a:t>2. Khởi nghĩa Lam Sơn</a:t>
            </a:r>
          </a:p>
        </p:txBody>
      </p:sp>
      <p:sp>
        <p:nvSpPr>
          <p:cNvPr id="9" name="Footer Placeholder 2"/>
          <p:cNvSpPr txBox="1">
            <a:spLocks/>
          </p:cNvSpPr>
          <p:nvPr/>
        </p:nvSpPr>
        <p:spPr>
          <a:xfrm>
            <a:off x="609600" y="6172201"/>
            <a:ext cx="4470401"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GV TRẦN THỦY</a:t>
            </a:r>
          </a:p>
        </p:txBody>
      </p:sp>
      <p:sp>
        <p:nvSpPr>
          <p:cNvPr id="10" name="Freeform 9"/>
          <p:cNvSpPr/>
          <p:nvPr/>
        </p:nvSpPr>
        <p:spPr>
          <a:xfrm>
            <a:off x="0" y="5371840"/>
            <a:ext cx="12191999" cy="1353886"/>
          </a:xfrm>
          <a:custGeom>
            <a:avLst/>
            <a:gdLst>
              <a:gd name="connsiteX0" fmla="*/ 0 w 5074276"/>
              <a:gd name="connsiteY0" fmla="*/ 0 h 1353886"/>
              <a:gd name="connsiteX1" fmla="*/ 5074276 w 5074276"/>
              <a:gd name="connsiteY1" fmla="*/ 0 h 1353886"/>
              <a:gd name="connsiteX2" fmla="*/ 5074276 w 5074276"/>
              <a:gd name="connsiteY2" fmla="*/ 1353886 h 1353886"/>
              <a:gd name="connsiteX3" fmla="*/ 0 w 5074276"/>
              <a:gd name="connsiteY3" fmla="*/ 1353886 h 1353886"/>
              <a:gd name="connsiteX4" fmla="*/ 0 w 5074276"/>
              <a:gd name="connsiteY4" fmla="*/ 0 h 135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276" h="1353886">
                <a:moveTo>
                  <a:pt x="0" y="0"/>
                </a:moveTo>
                <a:lnTo>
                  <a:pt x="5074276" y="0"/>
                </a:lnTo>
                <a:lnTo>
                  <a:pt x="5074276" y="1353886"/>
                </a:lnTo>
                <a:lnTo>
                  <a:pt x="0" y="1353886"/>
                </a:lnTo>
                <a:lnTo>
                  <a:pt x="0" y="0"/>
                </a:lnTo>
                <a:close/>
              </a:path>
            </a:pathLst>
          </a:cu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endParaRPr lang="en-US" sz="2800" b="0" kern="1200" dirty="0">
              <a:solidFill>
                <a:schemeClr val="tx1"/>
              </a:solidFill>
              <a:latin typeface="+mj-lt"/>
              <a:cs typeface="Times New Roman" pitchFamily="18" charset="0"/>
            </a:endParaRPr>
          </a:p>
          <a:p>
            <a:pPr algn="just"/>
            <a:r>
              <a:rPr lang="en-US" sz="2800" i="1"/>
              <a:t>Nhiệm vụ 3: </a:t>
            </a:r>
            <a:r>
              <a:rPr lang="en-US" sz="2800"/>
              <a:t>Khai thác tư liệu số 2 và thông tin trong SGK rút ra ý nghĩa của khởi nghĩa Lam Sơn.</a:t>
            </a:r>
          </a:p>
        </p:txBody>
      </p:sp>
      <p:sp>
        <p:nvSpPr>
          <p:cNvPr id="11" name="Freeform 10"/>
          <p:cNvSpPr/>
          <p:nvPr/>
        </p:nvSpPr>
        <p:spPr>
          <a:xfrm>
            <a:off x="0" y="2976581"/>
            <a:ext cx="12067504" cy="2484026"/>
          </a:xfrm>
          <a:custGeom>
            <a:avLst/>
            <a:gdLst>
              <a:gd name="connsiteX0" fmla="*/ 0 w 5074276"/>
              <a:gd name="connsiteY0" fmla="*/ 869980 h 2484025"/>
              <a:gd name="connsiteX1" fmla="*/ 2226635 w 5074276"/>
              <a:gd name="connsiteY1" fmla="*/ 869980 h 2484025"/>
              <a:gd name="connsiteX2" fmla="*/ 2226635 w 5074276"/>
              <a:gd name="connsiteY2" fmla="*/ 621006 h 2484025"/>
              <a:gd name="connsiteX3" fmla="*/ 1916132 w 5074276"/>
              <a:gd name="connsiteY3" fmla="*/ 621006 h 2484025"/>
              <a:gd name="connsiteX4" fmla="*/ 2537138 w 5074276"/>
              <a:gd name="connsiteY4" fmla="*/ 0 h 2484025"/>
              <a:gd name="connsiteX5" fmla="*/ 3158144 w 5074276"/>
              <a:gd name="connsiteY5" fmla="*/ 621006 h 2484025"/>
              <a:gd name="connsiteX6" fmla="*/ 2847641 w 5074276"/>
              <a:gd name="connsiteY6" fmla="*/ 621006 h 2484025"/>
              <a:gd name="connsiteX7" fmla="*/ 2847641 w 5074276"/>
              <a:gd name="connsiteY7" fmla="*/ 869980 h 2484025"/>
              <a:gd name="connsiteX8" fmla="*/ 5074276 w 5074276"/>
              <a:gd name="connsiteY8" fmla="*/ 869980 h 2484025"/>
              <a:gd name="connsiteX9" fmla="*/ 5074276 w 5074276"/>
              <a:gd name="connsiteY9" fmla="*/ 2484025 h 2484025"/>
              <a:gd name="connsiteX10" fmla="*/ 0 w 5074276"/>
              <a:gd name="connsiteY10" fmla="*/ 2484025 h 2484025"/>
              <a:gd name="connsiteX11" fmla="*/ 0 w 5074276"/>
              <a:gd name="connsiteY11" fmla="*/ 869980 h 248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4276" h="2484025">
                <a:moveTo>
                  <a:pt x="5074276" y="1614045"/>
                </a:moveTo>
                <a:lnTo>
                  <a:pt x="2847641" y="1614045"/>
                </a:lnTo>
                <a:lnTo>
                  <a:pt x="2847641" y="1863019"/>
                </a:lnTo>
                <a:lnTo>
                  <a:pt x="3158144" y="1863019"/>
                </a:lnTo>
                <a:lnTo>
                  <a:pt x="2537138" y="2484025"/>
                </a:lnTo>
                <a:lnTo>
                  <a:pt x="1916132" y="1863019"/>
                </a:lnTo>
                <a:lnTo>
                  <a:pt x="2226635" y="1863019"/>
                </a:lnTo>
                <a:lnTo>
                  <a:pt x="2226635" y="1614045"/>
                </a:lnTo>
                <a:lnTo>
                  <a:pt x="0" y="1614045"/>
                </a:lnTo>
                <a:lnTo>
                  <a:pt x="0" y="0"/>
                </a:lnTo>
                <a:lnTo>
                  <a:pt x="5074276" y="0"/>
                </a:lnTo>
                <a:lnTo>
                  <a:pt x="5074276" y="1614045"/>
                </a:lnTo>
                <a:close/>
              </a:path>
            </a:pathLst>
          </a:cu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spcFirstLastPara="0" vert="horz" wrap="square" lIns="128015" tIns="128017" rIns="128017" bIns="997996" numCol="1" spcCol="1270" anchor="ctr" anchorCtr="0">
            <a:noAutofit/>
          </a:bodyPr>
          <a:lstStyle/>
          <a:p>
            <a:pPr lvl="0" algn="ctr" defTabSz="800100">
              <a:lnSpc>
                <a:spcPct val="90000"/>
              </a:lnSpc>
              <a:spcBef>
                <a:spcPct val="0"/>
              </a:spcBef>
              <a:spcAft>
                <a:spcPct val="35000"/>
              </a:spcAft>
            </a:pPr>
            <a:endParaRPr lang="en-US" sz="2800" b="0" kern="1200" dirty="0">
              <a:solidFill>
                <a:schemeClr val="tx1"/>
              </a:solidFill>
              <a:latin typeface="+mj-lt"/>
              <a:cs typeface="Times New Roman" pitchFamily="18" charset="0"/>
            </a:endParaRPr>
          </a:p>
          <a:p>
            <a:pPr algn="just"/>
            <a:r>
              <a:rPr lang="en-US" sz="2800" i="1"/>
              <a:t>Nhiệm vụ 2: Nhóm 3,4 </a:t>
            </a:r>
            <a:r>
              <a:rPr lang="en-US" sz="2800"/>
              <a:t>HS đóng vai Lê Lợi-lãnh đạo khởi nghĩa Lam Sơn dựa vào lược đồ khởi nghĩa Lam Sơn 1418-11427 tường thuật diễn biến khởi nghĩa Lam sơn.</a:t>
            </a:r>
          </a:p>
        </p:txBody>
      </p:sp>
      <p:sp>
        <p:nvSpPr>
          <p:cNvPr id="12" name="Freeform 11"/>
          <p:cNvSpPr/>
          <p:nvPr/>
        </p:nvSpPr>
        <p:spPr>
          <a:xfrm>
            <a:off x="0" y="492613"/>
            <a:ext cx="12191999" cy="2483968"/>
          </a:xfrm>
          <a:custGeom>
            <a:avLst/>
            <a:gdLst>
              <a:gd name="connsiteX0" fmla="*/ 0 w 5074276"/>
              <a:gd name="connsiteY0" fmla="*/ 900582 h 2571401"/>
              <a:gd name="connsiteX1" fmla="*/ 2215713 w 5074276"/>
              <a:gd name="connsiteY1" fmla="*/ 900582 h 2571401"/>
              <a:gd name="connsiteX2" fmla="*/ 2215713 w 5074276"/>
              <a:gd name="connsiteY2" fmla="*/ 642850 h 2571401"/>
              <a:gd name="connsiteX3" fmla="*/ 1894288 w 5074276"/>
              <a:gd name="connsiteY3" fmla="*/ 642850 h 2571401"/>
              <a:gd name="connsiteX4" fmla="*/ 2537138 w 5074276"/>
              <a:gd name="connsiteY4" fmla="*/ 0 h 2571401"/>
              <a:gd name="connsiteX5" fmla="*/ 3179988 w 5074276"/>
              <a:gd name="connsiteY5" fmla="*/ 642850 h 2571401"/>
              <a:gd name="connsiteX6" fmla="*/ 2858563 w 5074276"/>
              <a:gd name="connsiteY6" fmla="*/ 642850 h 2571401"/>
              <a:gd name="connsiteX7" fmla="*/ 2858563 w 5074276"/>
              <a:gd name="connsiteY7" fmla="*/ 900582 h 2571401"/>
              <a:gd name="connsiteX8" fmla="*/ 5074276 w 5074276"/>
              <a:gd name="connsiteY8" fmla="*/ 900582 h 2571401"/>
              <a:gd name="connsiteX9" fmla="*/ 5074276 w 5074276"/>
              <a:gd name="connsiteY9" fmla="*/ 2571401 h 2571401"/>
              <a:gd name="connsiteX10" fmla="*/ 0 w 5074276"/>
              <a:gd name="connsiteY10" fmla="*/ 2571401 h 2571401"/>
              <a:gd name="connsiteX11" fmla="*/ 0 w 5074276"/>
              <a:gd name="connsiteY11" fmla="*/ 900582 h 257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4276" h="2571401">
                <a:moveTo>
                  <a:pt x="5074276" y="1670819"/>
                </a:moveTo>
                <a:lnTo>
                  <a:pt x="2858563" y="1670819"/>
                </a:lnTo>
                <a:lnTo>
                  <a:pt x="2858563" y="1928551"/>
                </a:lnTo>
                <a:lnTo>
                  <a:pt x="3179988" y="1928551"/>
                </a:lnTo>
                <a:lnTo>
                  <a:pt x="2537138" y="2571401"/>
                </a:lnTo>
                <a:lnTo>
                  <a:pt x="1894288" y="1928551"/>
                </a:lnTo>
                <a:lnTo>
                  <a:pt x="2215713" y="1928551"/>
                </a:lnTo>
                <a:lnTo>
                  <a:pt x="2215713" y="1670819"/>
                </a:lnTo>
                <a:lnTo>
                  <a:pt x="0" y="1670819"/>
                </a:lnTo>
                <a:lnTo>
                  <a:pt x="0" y="0"/>
                </a:lnTo>
                <a:lnTo>
                  <a:pt x="5074276" y="0"/>
                </a:lnTo>
                <a:lnTo>
                  <a:pt x="5074276" y="1670819"/>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28016" tIns="128016" rIns="128016" bIns="1028598" numCol="1" spcCol="1270" anchor="ctr" anchorCtr="0">
            <a:noAutofit/>
          </a:bodyPr>
          <a:lstStyle/>
          <a:p>
            <a:pPr algn="just"/>
            <a:r>
              <a:rPr lang="en-US" sz="2800" i="1"/>
              <a:t>Nhiệm vụ 1: Nhóm 1,2 </a:t>
            </a:r>
            <a:r>
              <a:rPr lang="en-US" sz="2800"/>
              <a:t>HS đóng vai một người dân sống ở Đại Việt đầu TKXV nêu rõ chính sách cai trị của nhà Minh, hậu quả của chính sách đó đối với nhân dân ta.</a:t>
            </a:r>
          </a:p>
        </p:txBody>
      </p:sp>
    </p:spTree>
    <p:extLst>
      <p:ext uri="{BB962C8B-B14F-4D97-AF65-F5344CB8AC3E}">
        <p14:creationId xmlns:p14="http://schemas.microsoft.com/office/powerpoint/2010/main" val="3829647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pic>
        <p:nvPicPr>
          <p:cNvPr id="5" name="Picture 22" descr="images">
            <a:extLst>
              <a:ext uri="{FF2B5EF4-FFF2-40B4-BE49-F238E27FC236}">
                <a16:creationId xmlns:a16="http://schemas.microsoft.com/office/drawing/2014/main" id="{9C91E460-D1AD-44AF-8749-A36F7070EF18}"/>
              </a:ext>
            </a:extLst>
          </p:cNvPr>
          <p:cNvPicPr>
            <a:picLocks noChangeAspect="1" noChangeArrowheads="1"/>
          </p:cNvPicPr>
          <p:nvPr/>
        </p:nvPicPr>
        <p:blipFill>
          <a:blip r:embed="rId2"/>
          <a:srcRect/>
          <a:stretch>
            <a:fillRect/>
          </a:stretch>
        </p:blipFill>
        <p:spPr>
          <a:xfrm>
            <a:off x="1225548" y="561856"/>
            <a:ext cx="3926002" cy="2590755"/>
          </a:xfrm>
          <a:prstGeom prst="rect">
            <a:avLst/>
          </a:prstGeom>
          <a:noFill/>
        </p:spPr>
      </p:pic>
      <p:sp>
        <p:nvSpPr>
          <p:cNvPr id="6" name="TextBox 5"/>
          <p:cNvSpPr txBox="1"/>
          <p:nvPr/>
        </p:nvSpPr>
        <p:spPr>
          <a:xfrm>
            <a:off x="-28136" y="10500"/>
            <a:ext cx="4687910" cy="523220"/>
          </a:xfrm>
          <a:prstGeom prst="rect">
            <a:avLst/>
          </a:prstGeom>
          <a:noFill/>
        </p:spPr>
        <p:txBody>
          <a:bodyPr wrap="square" rtlCol="0">
            <a:spAutoFit/>
          </a:bodyPr>
          <a:lstStyle/>
          <a:p>
            <a:r>
              <a:rPr lang="en-US" sz="2800" i="1"/>
              <a:t>a, Bối cảnh lịch sử</a:t>
            </a:r>
          </a:p>
        </p:txBody>
      </p:sp>
      <p:pic>
        <p:nvPicPr>
          <p:cNvPr id="7" name="Picture 6">
            <a:extLst>
              <a:ext uri="{FF2B5EF4-FFF2-40B4-BE49-F238E27FC236}">
                <a16:creationId xmlns:a16="http://schemas.microsoft.com/office/drawing/2014/main" id="{B14CB8DC-3838-476D-9024-B8DDA66F9AF8}"/>
              </a:ext>
            </a:extLst>
          </p:cNvPr>
          <p:cNvPicPr>
            <a:picLocks noChangeAspect="1"/>
          </p:cNvPicPr>
          <p:nvPr/>
        </p:nvPicPr>
        <p:blipFill>
          <a:blip r:embed="rId3"/>
          <a:stretch>
            <a:fillRect/>
          </a:stretch>
        </p:blipFill>
        <p:spPr>
          <a:xfrm>
            <a:off x="7939086" y="154996"/>
            <a:ext cx="3724322" cy="2752047"/>
          </a:xfrm>
          <a:prstGeom prst="rect">
            <a:avLst/>
          </a:prstGeom>
        </p:spPr>
      </p:pic>
      <p:pic>
        <p:nvPicPr>
          <p:cNvPr id="6146" name="Picture 2" descr="C:\Users\Administrator\Pictures\tải xuống (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110" y="4131860"/>
            <a:ext cx="3805440" cy="2726140"/>
          </a:xfrm>
          <a:prstGeom prst="rect">
            <a:avLst/>
          </a:prstGeom>
          <a:noFill/>
          <a:extLst>
            <a:ext uri="{909E8E84-426E-40DD-AFC4-6F175D3DCCD1}">
              <a14:hiddenFill xmlns:a14="http://schemas.microsoft.com/office/drawing/2010/main">
                <a:solidFill>
                  <a:srgbClr val="FFFFFF"/>
                </a:solidFill>
              </a14:hiddenFill>
            </a:ext>
          </a:extLst>
        </p:spPr>
      </p:pic>
      <p:sp>
        <p:nvSpPr>
          <p:cNvPr id="8" name="Curved Right Arrow 7"/>
          <p:cNvSpPr/>
          <p:nvPr/>
        </p:nvSpPr>
        <p:spPr>
          <a:xfrm>
            <a:off x="2949263" y="2907043"/>
            <a:ext cx="631064" cy="12248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p:cNvSpPr/>
          <p:nvPr/>
        </p:nvSpPr>
        <p:spPr>
          <a:xfrm rot="16041473">
            <a:off x="6204636" y="4193242"/>
            <a:ext cx="1081825" cy="34530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p:cNvSpPr/>
          <p:nvPr/>
        </p:nvSpPr>
        <p:spPr>
          <a:xfrm rot="5400000">
            <a:off x="5970669" y="-410186"/>
            <a:ext cx="1081825" cy="34530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Right Arrow 13"/>
          <p:cNvSpPr/>
          <p:nvPr/>
        </p:nvSpPr>
        <p:spPr>
          <a:xfrm rot="10800000">
            <a:off x="10032642" y="2711938"/>
            <a:ext cx="631064" cy="12248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Explosion 1 10"/>
          <p:cNvSpPr/>
          <p:nvPr/>
        </p:nvSpPr>
        <p:spPr>
          <a:xfrm>
            <a:off x="5130182" y="2400754"/>
            <a:ext cx="2944872" cy="1847184"/>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t>TỘI ÁC CỦA GIĂC MINH</a:t>
            </a:r>
          </a:p>
        </p:txBody>
      </p:sp>
      <p:sp>
        <p:nvSpPr>
          <p:cNvPr id="16" name="Terminator 22">
            <a:extLst>
              <a:ext uri="{FF2B5EF4-FFF2-40B4-BE49-F238E27FC236}">
                <a16:creationId xmlns:a16="http://schemas.microsoft.com/office/drawing/2014/main" id="{4C79DDEC-3F25-A2A6-2504-BDDE815517A9}"/>
              </a:ext>
            </a:extLst>
          </p:cNvPr>
          <p:cNvSpPr/>
          <p:nvPr/>
        </p:nvSpPr>
        <p:spPr>
          <a:xfrm>
            <a:off x="7010399" y="3912830"/>
            <a:ext cx="5181601" cy="1823026"/>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sz="4800" dirty="0"/>
          </a:p>
        </p:txBody>
      </p:sp>
      <p:sp>
        <p:nvSpPr>
          <p:cNvPr id="17" name="Rectangle 16">
            <a:extLst>
              <a:ext uri="{FF2B5EF4-FFF2-40B4-BE49-F238E27FC236}">
                <a16:creationId xmlns:a16="http://schemas.microsoft.com/office/drawing/2014/main" id="{C9C00B6E-4150-50A8-092F-EB6C5DB82932}"/>
              </a:ext>
            </a:extLst>
          </p:cNvPr>
          <p:cNvSpPr/>
          <p:nvPr/>
        </p:nvSpPr>
        <p:spPr>
          <a:xfrm>
            <a:off x="5861287" y="4489218"/>
            <a:ext cx="7464054" cy="830997"/>
          </a:xfrm>
          <a:prstGeom prst="rect">
            <a:avLst/>
          </a:prstGeom>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24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spTree>
    <p:extLst>
      <p:ext uri="{BB962C8B-B14F-4D97-AF65-F5344CB8AC3E}">
        <p14:creationId xmlns:p14="http://schemas.microsoft.com/office/powerpoint/2010/main" val="24561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500"/>
                                        <p:tgtEl>
                                          <p:spTgt spid="61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500"/>
                                        <p:tgtEl>
                                          <p:spTgt spid="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5" name="Rectangle 4">
            <a:extLst>
              <a:ext uri="{FF2B5EF4-FFF2-40B4-BE49-F238E27FC236}">
                <a16:creationId xmlns:a16="http://schemas.microsoft.com/office/drawing/2014/main" id="{47486984-8FE6-A641-8273-D10D287EC42A}"/>
              </a:ext>
            </a:extLst>
          </p:cNvPr>
          <p:cNvSpPr/>
          <p:nvPr/>
        </p:nvSpPr>
        <p:spPr>
          <a:xfrm>
            <a:off x="6357683" y="6380311"/>
            <a:ext cx="6096000" cy="461665"/>
          </a:xfrm>
          <a:prstGeom prst="rect">
            <a:avLst/>
          </a:prstGeom>
        </p:spPr>
        <p:txBody>
          <a:bodyPr wrap="square">
            <a:spAutoFit/>
          </a:bodyPr>
          <a:lstStyle/>
          <a:p>
            <a:pPr algn="ctr" defTabSz="1219170">
              <a:buClr>
                <a:srgbClr val="000000"/>
              </a:buClr>
              <a:defRPr/>
            </a:pPr>
            <a:r>
              <a:rPr lang="vi-VN" sz="2400"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x-none"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6" descr="20 vạn quân Minh tràn vào nước ta, nhà Hồ sụp đổ nhanh chóng, khởi nghĩa nổ ra khắp nơi - Ảnh 1.">
            <a:extLst>
              <a:ext uri="{FF2B5EF4-FFF2-40B4-BE49-F238E27FC236}">
                <a16:creationId xmlns:a16="http://schemas.microsoft.com/office/drawing/2014/main" id="{5352A98C-95DB-A248-AE19-6E038F47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5181600" cy="6421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1" y="10037"/>
            <a:ext cx="6503830" cy="6411307"/>
          </a:xfrm>
          <a:prstGeom prst="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schemeClr val="accent6"/>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schemeClr val="accent6"/>
              </a:solidFill>
              <a:latin typeface="Times New Roman"/>
              <a:cs typeface="Times New Roman" pitchFamily="18" charset="0"/>
              <a:sym typeface="Arial"/>
            </a:endParaRPr>
          </a:p>
          <a:p>
            <a:pPr algn="r" defTabSz="1219170">
              <a:buClr>
                <a:srgbClr val="000000"/>
              </a:buClr>
              <a:defRPr/>
            </a:pPr>
            <a:r>
              <a:rPr lang="vi-VN" sz="3733" i="1" kern="0" dirty="0">
                <a:solidFill>
                  <a:schemeClr val="accent6"/>
                </a:solidFill>
                <a:latin typeface="Times New Roman"/>
                <a:cs typeface="Times New Roman" pitchFamily="18" charset="0"/>
                <a:sym typeface="Arial"/>
              </a:rPr>
              <a:t>(Đại Việt sử kí toàn thư)</a:t>
            </a:r>
            <a:endParaRPr lang="en-US" sz="3733" i="1" kern="0" dirty="0">
              <a:solidFill>
                <a:schemeClr val="accent6"/>
              </a:solidFill>
              <a:latin typeface="Times New Roman"/>
              <a:cs typeface="Times New Roman" pitchFamily="18" charset="0"/>
              <a:sym typeface="Arial"/>
            </a:endParaRPr>
          </a:p>
        </p:txBody>
      </p:sp>
      <p:sp>
        <p:nvSpPr>
          <p:cNvPr id="8" name="Rectangle 7">
            <a:extLst>
              <a:ext uri="{FF2B5EF4-FFF2-40B4-BE49-F238E27FC236}">
                <a16:creationId xmlns:a16="http://schemas.microsoft.com/office/drawing/2014/main" id="{47486984-8FE6-A641-8273-D10D287EC42A}"/>
              </a:ext>
            </a:extLst>
          </p:cNvPr>
          <p:cNvSpPr/>
          <p:nvPr/>
        </p:nvSpPr>
        <p:spPr>
          <a:xfrm>
            <a:off x="0" y="6412336"/>
            <a:ext cx="6771953" cy="461665"/>
          </a:xfrm>
          <a:prstGeom prst="rect">
            <a:avLst/>
          </a:prstGeom>
        </p:spPr>
        <p:txBody>
          <a:bodyPr wrap="square">
            <a:spAutoFit/>
          </a:bodyPr>
          <a:lstStyle/>
          <a:p>
            <a:pPr algn="ctr" defTabSz="1219170">
              <a:buClr>
                <a:srgbClr val="000000"/>
              </a:buClr>
              <a:defRPr/>
            </a:pPr>
            <a:r>
              <a:rPr lang="en-US" sz="2400" b="1" i="1" kern="0">
                <a:solidFill>
                  <a:srgbClr val="000000"/>
                </a:solidFill>
                <a:latin typeface="Times New Roman" panose="02020603050405020304" pitchFamily="18" charset="0"/>
                <a:cs typeface="Times New Roman" panose="02020603050405020304" pitchFamily="18" charset="0"/>
                <a:sym typeface="Arial"/>
              </a:rPr>
              <a:t>Tội ác của quân Minh được mô tả lại trong sách sử</a:t>
            </a:r>
            <a:endParaRPr lang="x-none" sz="24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Minus 8"/>
          <p:cNvSpPr/>
          <p:nvPr/>
        </p:nvSpPr>
        <p:spPr>
          <a:xfrm>
            <a:off x="-888642" y="1081825"/>
            <a:ext cx="8152327" cy="14166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Minus 9"/>
          <p:cNvSpPr/>
          <p:nvPr/>
        </p:nvSpPr>
        <p:spPr>
          <a:xfrm>
            <a:off x="-888643" y="1646349"/>
            <a:ext cx="8152327" cy="14166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1" name="Minus 10"/>
          <p:cNvSpPr/>
          <p:nvPr/>
        </p:nvSpPr>
        <p:spPr>
          <a:xfrm>
            <a:off x="-980941" y="2223752"/>
            <a:ext cx="8515082" cy="14166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Minus 11"/>
          <p:cNvSpPr/>
          <p:nvPr/>
        </p:nvSpPr>
        <p:spPr>
          <a:xfrm>
            <a:off x="-1005625" y="2814033"/>
            <a:ext cx="8515082" cy="14166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3" name="Minus 12"/>
          <p:cNvSpPr/>
          <p:nvPr/>
        </p:nvSpPr>
        <p:spPr>
          <a:xfrm>
            <a:off x="-980941" y="3352799"/>
            <a:ext cx="8515082" cy="14166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 name="Minus 13"/>
          <p:cNvSpPr/>
          <p:nvPr/>
        </p:nvSpPr>
        <p:spPr>
          <a:xfrm>
            <a:off x="-553793" y="3850783"/>
            <a:ext cx="5383369" cy="18245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104085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5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50"/>
                                        <p:tgtEl>
                                          <p:spTgt spid="1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5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5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5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grpSp>
        <p:nvGrpSpPr>
          <p:cNvPr id="7" name="Group 6"/>
          <p:cNvGrpSpPr/>
          <p:nvPr/>
        </p:nvGrpSpPr>
        <p:grpSpPr>
          <a:xfrm>
            <a:off x="0" y="92241"/>
            <a:ext cx="12192001" cy="6260432"/>
            <a:chOff x="0" y="92241"/>
            <a:chExt cx="12192001" cy="6260432"/>
          </a:xfrm>
        </p:grpSpPr>
        <p:pic>
          <p:nvPicPr>
            <p:cNvPr id="8" name="Picture 3" descr="DSC_2589">
              <a:extLst>
                <a:ext uri="{FF2B5EF4-FFF2-40B4-BE49-F238E27FC236}">
                  <a16:creationId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9" name="Text Box 23">
              <a:extLst>
                <a:ext uri="{FF2B5EF4-FFF2-40B4-BE49-F238E27FC236}">
                  <a16:creationId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10" name="Text Box 12">
              <a:extLst>
                <a:ext uri="{FF2B5EF4-FFF2-40B4-BE49-F238E27FC236}">
                  <a16:creationId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11" name="Text Box 8">
              <a:extLst>
                <a:ext uri="{FF2B5EF4-FFF2-40B4-BE49-F238E27FC236}">
                  <a16:creationId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2" name="Text Box 22">
              <a:extLst>
                <a:ext uri="{FF2B5EF4-FFF2-40B4-BE49-F238E27FC236}">
                  <a16:creationId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Text Box 35">
              <a:extLst>
                <a:ext uri="{FF2B5EF4-FFF2-40B4-BE49-F238E27FC236}">
                  <a16:creationId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4" name="Text Box 30">
              <a:extLst>
                <a:ext uri="{FF2B5EF4-FFF2-40B4-BE49-F238E27FC236}">
                  <a16:creationId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5" name="Text Box 6">
              <a:extLst>
                <a:ext uri="{FF2B5EF4-FFF2-40B4-BE49-F238E27FC236}">
                  <a16:creationId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grpSp>
          <p:nvGrpSpPr>
            <p:cNvPr id="16" name="Group 15">
              <a:extLst>
                <a:ext uri="{FF2B5EF4-FFF2-40B4-BE49-F238E27FC236}">
                  <a16:creationId xmlns:a16="http://schemas.microsoft.com/office/drawing/2014/main" id="{060AD921-CE45-1F40-8D8C-68378D1558D0}"/>
                </a:ext>
              </a:extLst>
            </p:cNvPr>
            <p:cNvGrpSpPr/>
            <p:nvPr/>
          </p:nvGrpSpPr>
          <p:grpSpPr>
            <a:xfrm>
              <a:off x="0" y="5002570"/>
              <a:ext cx="3348584" cy="1339990"/>
              <a:chOff x="-1500686" y="4158386"/>
              <a:chExt cx="2511438" cy="1004992"/>
            </a:xfrm>
          </p:grpSpPr>
          <p:sp>
            <p:nvSpPr>
              <p:cNvPr id="31" name="Rectangle 27">
                <a:extLst>
                  <a:ext uri="{FF2B5EF4-FFF2-40B4-BE49-F238E27FC236}">
                    <a16:creationId xmlns:a16="http://schemas.microsoft.com/office/drawing/2014/main" id="{D019923B-29D6-A941-9E5B-5D28D730AE4E}"/>
                  </a:ext>
                </a:extLst>
              </p:cNvPr>
              <p:cNvSpPr>
                <a:spLocks noChangeArrowheads="1"/>
              </p:cNvSpPr>
              <p:nvPr/>
            </p:nvSpPr>
            <p:spPr bwMode="auto">
              <a:xfrm>
                <a:off x="-1500684" y="4158386"/>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32" name="Text Box 28">
                <a:extLst>
                  <a:ext uri="{FF2B5EF4-FFF2-40B4-BE49-F238E27FC236}">
                    <a16:creationId xmlns:a16="http://schemas.microsoft.com/office/drawing/2014/main" id="{54F0BAC5-39EC-D046-B14E-DAA8AF7E8680}"/>
                  </a:ext>
                </a:extLst>
              </p:cNvPr>
              <p:cNvSpPr txBox="1">
                <a:spLocks noChangeArrowheads="1"/>
              </p:cNvSpPr>
              <p:nvPr/>
            </p:nvSpPr>
            <p:spPr bwMode="auto">
              <a:xfrm>
                <a:off x="-1046648" y="4632464"/>
                <a:ext cx="2057400" cy="530914"/>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000" b="1" kern="0" dirty="0" err="1">
                    <a:solidFill>
                      <a:srgbClr val="000000"/>
                    </a:solidFill>
                    <a:latin typeface="Times New Roman" pitchFamily="18" charset="0"/>
                    <a:cs typeface="Times New Roman" pitchFamily="18" charset="0"/>
                    <a:sym typeface="Arial"/>
                  </a:rPr>
                  <a:t>Nơi</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diễn</a:t>
                </a:r>
                <a:r>
                  <a:rPr lang="en-US" sz="2000" b="1" kern="0" dirty="0">
                    <a:solidFill>
                      <a:srgbClr val="000000"/>
                    </a:solidFill>
                    <a:latin typeface="Times New Roman" pitchFamily="18" charset="0"/>
                    <a:cs typeface="Times New Roman" pitchFamily="18" charset="0"/>
                    <a:sym typeface="Arial"/>
                  </a:rPr>
                  <a:t> ra </a:t>
                </a:r>
                <a:r>
                  <a:rPr lang="en-US" sz="2000" b="1" kern="0" dirty="0" err="1">
                    <a:solidFill>
                      <a:srgbClr val="000000"/>
                    </a:solidFill>
                    <a:latin typeface="Times New Roman" pitchFamily="18" charset="0"/>
                    <a:cs typeface="Times New Roman" pitchFamily="18" charset="0"/>
                    <a:sym typeface="Arial"/>
                  </a:rPr>
                  <a:t>các</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Cuộc</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khởi</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nghĩa</a:t>
                </a:r>
                <a:endParaRPr lang="en-US" sz="2000" b="1" kern="0" dirty="0">
                  <a:solidFill>
                    <a:srgbClr val="000000"/>
                  </a:solidFill>
                  <a:latin typeface="Times New Roman" pitchFamily="18" charset="0"/>
                  <a:cs typeface="Times New Roman" pitchFamily="18" charset="0"/>
                  <a:sym typeface="Arial"/>
                </a:endParaRPr>
              </a:p>
            </p:txBody>
          </p:sp>
          <p:pic>
            <p:nvPicPr>
              <p:cNvPr id="33" name="Picture 29" descr="FIRE1">
                <a:extLst>
                  <a:ext uri="{FF2B5EF4-FFF2-40B4-BE49-F238E27FC236}">
                    <a16:creationId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17" name="Picture 29" descr="FIRE1">
              <a:extLst>
                <a:ext uri="{FF2B5EF4-FFF2-40B4-BE49-F238E27FC236}">
                  <a16:creationId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18" name="Picture 29" descr="FIRE1">
              <a:extLst>
                <a:ext uri="{FF2B5EF4-FFF2-40B4-BE49-F238E27FC236}">
                  <a16:creationId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19" name="Picture 29" descr="FIRE1">
              <a:extLst>
                <a:ext uri="{FF2B5EF4-FFF2-40B4-BE49-F238E27FC236}">
                  <a16:creationId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685281"/>
              <a:ext cx="728133" cy="512112"/>
            </a:xfrm>
            <a:prstGeom prst="rect">
              <a:avLst/>
            </a:prstGeom>
            <a:noFill/>
          </p:spPr>
        </p:pic>
        <p:pic>
          <p:nvPicPr>
            <p:cNvPr id="20" name="Picture 29" descr="FIRE1">
              <a:extLst>
                <a:ext uri="{FF2B5EF4-FFF2-40B4-BE49-F238E27FC236}">
                  <a16:creationId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1" name="Picture 29" descr="FIRE1">
              <a:extLst>
                <a:ext uri="{FF2B5EF4-FFF2-40B4-BE49-F238E27FC236}">
                  <a16:creationId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22" name="Picture 21" descr="FIRE1">
              <a:extLst>
                <a:ext uri="{FF2B5EF4-FFF2-40B4-BE49-F238E27FC236}">
                  <a16:creationId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23" name="Picture 29" descr="FIRE1">
              <a:extLst>
                <a:ext uri="{FF2B5EF4-FFF2-40B4-BE49-F238E27FC236}">
                  <a16:creationId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
          <p:nvSpPr>
            <p:cNvPr id="24" name="TextBox 23"/>
            <p:cNvSpPr txBox="1"/>
            <p:nvPr/>
          </p:nvSpPr>
          <p:spPr>
            <a:xfrm>
              <a:off x="5524276" y="1294129"/>
              <a:ext cx="1780663" cy="400110"/>
            </a:xfrm>
            <a:prstGeom prst="rect">
              <a:avLst/>
            </a:prstGeom>
            <a:noFill/>
          </p:spPr>
          <p:txBody>
            <a:bodyPr wrap="square" rtlCol="0">
              <a:spAutoFit/>
            </a:bodyPr>
            <a:lstStyle/>
            <a:p>
              <a:r>
                <a:rPr lang="en-US" sz="2000">
                  <a:solidFill>
                    <a:schemeClr val="accent6"/>
                  </a:solidFill>
                </a:rPr>
                <a:t>Phạm Tất Đạt</a:t>
              </a:r>
            </a:p>
          </p:txBody>
        </p:sp>
        <p:sp>
          <p:nvSpPr>
            <p:cNvPr id="25" name="TextBox 24"/>
            <p:cNvSpPr txBox="1"/>
            <p:nvPr/>
          </p:nvSpPr>
          <p:spPr>
            <a:xfrm>
              <a:off x="3061257" y="1826759"/>
              <a:ext cx="2435534" cy="400110"/>
            </a:xfrm>
            <a:prstGeom prst="rect">
              <a:avLst/>
            </a:prstGeom>
            <a:noFill/>
          </p:spPr>
          <p:txBody>
            <a:bodyPr wrap="square" rtlCol="0">
              <a:spAutoFit/>
            </a:bodyPr>
            <a:lstStyle/>
            <a:p>
              <a:r>
                <a:rPr lang="en-US" sz="2000">
                  <a:solidFill>
                    <a:schemeClr val="accent6"/>
                  </a:solidFill>
                </a:rPr>
                <a:t>Trần Nguyên Khang</a:t>
              </a:r>
            </a:p>
          </p:txBody>
        </p:sp>
        <p:sp>
          <p:nvSpPr>
            <p:cNvPr id="26" name="TextBox 25"/>
            <p:cNvSpPr txBox="1"/>
            <p:nvPr/>
          </p:nvSpPr>
          <p:spPr>
            <a:xfrm>
              <a:off x="5936114" y="2561260"/>
              <a:ext cx="2435534" cy="400110"/>
            </a:xfrm>
            <a:prstGeom prst="rect">
              <a:avLst/>
            </a:prstGeom>
            <a:noFill/>
          </p:spPr>
          <p:txBody>
            <a:bodyPr wrap="square" rtlCol="0">
              <a:spAutoFit/>
            </a:bodyPr>
            <a:lstStyle/>
            <a:p>
              <a:r>
                <a:rPr lang="en-US" sz="2000">
                  <a:solidFill>
                    <a:schemeClr val="accent6"/>
                  </a:solidFill>
                </a:rPr>
                <a:t>Trần Nguyệt Hồ</a:t>
              </a:r>
            </a:p>
          </p:txBody>
        </p:sp>
        <p:sp>
          <p:nvSpPr>
            <p:cNvPr id="27" name="TextBox 26"/>
            <p:cNvSpPr txBox="1"/>
            <p:nvPr/>
          </p:nvSpPr>
          <p:spPr>
            <a:xfrm>
              <a:off x="8447084" y="3056404"/>
              <a:ext cx="2435534" cy="400110"/>
            </a:xfrm>
            <a:prstGeom prst="rect">
              <a:avLst/>
            </a:prstGeom>
            <a:noFill/>
          </p:spPr>
          <p:txBody>
            <a:bodyPr wrap="square" rtlCol="0">
              <a:spAutoFit/>
            </a:bodyPr>
            <a:lstStyle/>
            <a:p>
              <a:r>
                <a:rPr lang="en-US" sz="2000">
                  <a:solidFill>
                    <a:schemeClr val="accent6"/>
                  </a:solidFill>
                </a:rPr>
                <a:t>Phạm Ngân</a:t>
              </a:r>
            </a:p>
          </p:txBody>
        </p:sp>
        <p:sp>
          <p:nvSpPr>
            <p:cNvPr id="28" name="TextBox 27"/>
            <p:cNvSpPr txBox="1"/>
            <p:nvPr/>
          </p:nvSpPr>
          <p:spPr>
            <a:xfrm>
              <a:off x="8959489" y="2226869"/>
              <a:ext cx="2435534" cy="400110"/>
            </a:xfrm>
            <a:prstGeom prst="rect">
              <a:avLst/>
            </a:prstGeom>
            <a:noFill/>
          </p:spPr>
          <p:txBody>
            <a:bodyPr wrap="square" rtlCol="0">
              <a:spAutoFit/>
            </a:bodyPr>
            <a:lstStyle/>
            <a:p>
              <a:r>
                <a:rPr lang="en-US" sz="2000">
                  <a:solidFill>
                    <a:schemeClr val="accent6"/>
                  </a:solidFill>
                </a:rPr>
                <a:t>Lê Ngã</a:t>
              </a:r>
            </a:p>
          </p:txBody>
        </p:sp>
        <p:sp>
          <p:nvSpPr>
            <p:cNvPr id="29" name="TextBox 28"/>
            <p:cNvSpPr txBox="1"/>
            <p:nvPr/>
          </p:nvSpPr>
          <p:spPr>
            <a:xfrm>
              <a:off x="5524275" y="3707036"/>
              <a:ext cx="1619537" cy="400110"/>
            </a:xfrm>
            <a:prstGeom prst="rect">
              <a:avLst/>
            </a:prstGeom>
            <a:noFill/>
          </p:spPr>
          <p:txBody>
            <a:bodyPr wrap="square" rtlCol="0">
              <a:spAutoFit/>
            </a:bodyPr>
            <a:lstStyle/>
            <a:p>
              <a:r>
                <a:rPr lang="en-US" sz="2000">
                  <a:solidFill>
                    <a:schemeClr val="accent6"/>
                  </a:solidFill>
                </a:rPr>
                <a:t>Trần Ngỗi</a:t>
              </a:r>
            </a:p>
          </p:txBody>
        </p:sp>
        <p:sp>
          <p:nvSpPr>
            <p:cNvPr id="30" name="TextBox 29"/>
            <p:cNvSpPr txBox="1"/>
            <p:nvPr/>
          </p:nvSpPr>
          <p:spPr>
            <a:xfrm>
              <a:off x="3578087" y="4968836"/>
              <a:ext cx="2146852" cy="400110"/>
            </a:xfrm>
            <a:prstGeom prst="rect">
              <a:avLst/>
            </a:prstGeom>
            <a:noFill/>
          </p:spPr>
          <p:txBody>
            <a:bodyPr wrap="square" rtlCol="0">
              <a:spAutoFit/>
            </a:bodyPr>
            <a:lstStyle/>
            <a:p>
              <a:r>
                <a:rPr lang="en-US" sz="2000">
                  <a:solidFill>
                    <a:schemeClr val="accent6"/>
                  </a:solidFill>
                </a:rPr>
                <a:t>Trần Quí Khoáng</a:t>
              </a:r>
            </a:p>
          </p:txBody>
        </p:sp>
      </p:grpSp>
      <p:sp>
        <p:nvSpPr>
          <p:cNvPr id="34" name="TextBox 33"/>
          <p:cNvSpPr txBox="1"/>
          <p:nvPr/>
        </p:nvSpPr>
        <p:spPr>
          <a:xfrm>
            <a:off x="141668" y="6342560"/>
            <a:ext cx="12050333" cy="400110"/>
          </a:xfrm>
          <a:prstGeom prst="rect">
            <a:avLst/>
          </a:prstGeom>
          <a:noFill/>
        </p:spPr>
        <p:txBody>
          <a:bodyPr wrap="square" rtlCol="0">
            <a:spAutoFit/>
          </a:bodyPr>
          <a:lstStyle/>
          <a:p>
            <a:pPr algn="ctr"/>
            <a:r>
              <a:rPr lang="en-US" sz="2000" i="1">
                <a:latin typeface="Times New Roman" pitchFamily="18" charset="0"/>
                <a:cs typeface="Times New Roman" pitchFamily="18" charset="0"/>
              </a:rPr>
              <a:t>Lược đồ các cuộc khởi nghĩa chống quân Minh</a:t>
            </a:r>
          </a:p>
        </p:txBody>
      </p:sp>
    </p:spTree>
    <p:extLst>
      <p:ext uri="{BB962C8B-B14F-4D97-AF65-F5344CB8AC3E}">
        <p14:creationId xmlns:p14="http://schemas.microsoft.com/office/powerpoint/2010/main" val="311607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pic>
        <p:nvPicPr>
          <p:cNvPr id="5" name="Picture 4">
            <a:extLst>
              <a:ext uri="{FF2B5EF4-FFF2-40B4-BE49-F238E27FC236}">
                <a16:creationId xmlns:a16="http://schemas.microsoft.com/office/drawing/2014/main" id="{E00A5DB7-CC24-4442-85FB-A4B5F585EEBD}"/>
              </a:ext>
            </a:extLst>
          </p:cNvPr>
          <p:cNvPicPr>
            <a:picLocks noChangeAspect="1"/>
          </p:cNvPicPr>
          <p:nvPr/>
        </p:nvPicPr>
        <p:blipFill>
          <a:blip r:embed="rId2"/>
          <a:stretch>
            <a:fillRect/>
          </a:stretch>
        </p:blipFill>
        <p:spPr>
          <a:xfrm>
            <a:off x="7976839" y="0"/>
            <a:ext cx="4215161" cy="6214094"/>
          </a:xfrm>
          <a:prstGeom prst="rect">
            <a:avLst/>
          </a:prstGeom>
        </p:spPr>
      </p:pic>
      <p:sp>
        <p:nvSpPr>
          <p:cNvPr id="6" name="TextBox 5"/>
          <p:cNvSpPr txBox="1"/>
          <p:nvPr/>
        </p:nvSpPr>
        <p:spPr>
          <a:xfrm>
            <a:off x="7976839" y="6214094"/>
            <a:ext cx="4215161" cy="369332"/>
          </a:xfrm>
          <a:prstGeom prst="rect">
            <a:avLst/>
          </a:prstGeom>
          <a:noFill/>
        </p:spPr>
        <p:txBody>
          <a:bodyPr wrap="square" rtlCol="0">
            <a:spAutoFit/>
          </a:bodyPr>
          <a:lstStyle/>
          <a:p>
            <a:pPr algn="ctr"/>
            <a:r>
              <a:rPr lang="en-US"/>
              <a:t>Lê Lợi dựng cờ khởi nghĩa</a:t>
            </a:r>
          </a:p>
        </p:txBody>
      </p:sp>
      <p:sp>
        <p:nvSpPr>
          <p:cNvPr id="7" name="Rectangle 6"/>
          <p:cNvSpPr/>
          <p:nvPr/>
        </p:nvSpPr>
        <p:spPr>
          <a:xfrm>
            <a:off x="137373" y="17868"/>
            <a:ext cx="7839465" cy="461665"/>
          </a:xfrm>
          <a:prstGeom prst="rect">
            <a:avLst/>
          </a:prstGeom>
        </p:spPr>
        <p:txBody>
          <a:bodyPr wrap="square">
            <a:spAutoFit/>
          </a:bodyPr>
          <a:lstStyle/>
          <a:p>
            <a:pPr algn="just"/>
            <a:r>
              <a:rPr lang="en-US" sz="2400" b="1"/>
              <a:t>a. Bối cảnh lịch sử</a:t>
            </a:r>
            <a:endParaRPr lang="en-US" sz="2400"/>
          </a:p>
        </p:txBody>
      </p:sp>
      <p:sp>
        <p:nvSpPr>
          <p:cNvPr id="8" name="Rectangle 7"/>
          <p:cNvSpPr/>
          <p:nvPr/>
        </p:nvSpPr>
        <p:spPr>
          <a:xfrm>
            <a:off x="0" y="2747571"/>
            <a:ext cx="797683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i="1">
                <a:solidFill>
                  <a:schemeClr val="accent1"/>
                </a:solidFill>
              </a:rPr>
              <a:t>Vì sao Lê Lợi trở thành lãnh tụ của cuộc khởi nghĩa?</a:t>
            </a:r>
          </a:p>
        </p:txBody>
      </p:sp>
      <p:sp>
        <p:nvSpPr>
          <p:cNvPr id="9" name="Rectangle 8"/>
          <p:cNvSpPr/>
          <p:nvPr/>
        </p:nvSpPr>
        <p:spPr>
          <a:xfrm>
            <a:off x="12413" y="3347461"/>
            <a:ext cx="7964424"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ü"/>
            </a:pPr>
            <a:r>
              <a:rPr lang="vi-VN" sz="2400">
                <a:solidFill>
                  <a:schemeClr val="tx1"/>
                </a:solidFill>
              </a:rPr>
              <a:t>Lê Lợi sinh ngày 10-9-1385 (6-8 năm Ất Sửu) tại Lam Sơn (Kẻ Cham), Thanh Hóa, trong một gia đình "đời đời làm quân trưởng một phương".). Ông nối nghiệp cha làm chúa trại Lam Sơn. </a:t>
            </a:r>
            <a:endParaRPr lang="en-US" sz="2400">
              <a:solidFill>
                <a:schemeClr val="tx1"/>
              </a:solidFill>
            </a:endParaRPr>
          </a:p>
        </p:txBody>
      </p:sp>
      <p:sp>
        <p:nvSpPr>
          <p:cNvPr id="2" name="Rectangle 1"/>
          <p:cNvSpPr/>
          <p:nvPr/>
        </p:nvSpPr>
        <p:spPr>
          <a:xfrm>
            <a:off x="12414" y="5300527"/>
            <a:ext cx="7964424" cy="1200329"/>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just">
              <a:buFont typeface="Wingdings" pitchFamily="2" charset="2"/>
              <a:buChar char="ü"/>
            </a:pPr>
            <a:r>
              <a:rPr lang="vi-VN" sz="2400">
                <a:solidFill>
                  <a:schemeClr val="tx1"/>
                </a:solidFill>
              </a:rPr>
              <a:t>Trước cảnh đất nước bị kẻ thù giày xéo, tàn phá, Lê Lợi đã nung nấu một quyết tâm đánh đuổi chúng ra khỏi bờ cõi.</a:t>
            </a:r>
            <a:endParaRPr lang="en-US" sz="2400">
              <a:solidFill>
                <a:schemeClr val="tx1"/>
              </a:solidFill>
            </a:endParaRPr>
          </a:p>
        </p:txBody>
      </p:sp>
      <p:sp>
        <p:nvSpPr>
          <p:cNvPr id="10" name="Rectangle 9"/>
          <p:cNvSpPr/>
          <p:nvPr/>
        </p:nvSpPr>
        <p:spPr>
          <a:xfrm>
            <a:off x="-1" y="441678"/>
            <a:ext cx="7976839" cy="2308324"/>
          </a:xfrm>
          <a:prstGeom prst="rect">
            <a:avLst/>
          </a:prstGeom>
        </p:spPr>
        <p:txBody>
          <a:bodyPr wrap="square">
            <a:spAutoFit/>
          </a:bodyPr>
          <a:lstStyle/>
          <a:p>
            <a:pPr algn="just"/>
            <a:r>
              <a:rPr lang="en-US" sz="2400">
                <a:solidFill>
                  <a:schemeClr val="bg2">
                    <a:lumMod val="50000"/>
                  </a:schemeClr>
                </a:solidFill>
              </a:rPr>
              <a:t>- Năm 1407 cuộc kháng chiến của nhà Hồ thất bại, Đại Việt rơi vào ách đô hộ của nhà Minh.</a:t>
            </a:r>
          </a:p>
          <a:p>
            <a:pPr algn="just"/>
            <a:r>
              <a:rPr lang="en-US" sz="2400">
                <a:solidFill>
                  <a:schemeClr val="bg2">
                    <a:lumMod val="50000"/>
                  </a:schemeClr>
                </a:solidFill>
              </a:rPr>
              <a:t>- Chính quyền đô hộ Minh thẳng tay đàn áp quần chúng, thi hành chính sách cai trị hà khắc.</a:t>
            </a:r>
          </a:p>
          <a:p>
            <a:pPr algn="just"/>
            <a:r>
              <a:rPr lang="en-US" sz="2400">
                <a:solidFill>
                  <a:schemeClr val="bg2">
                    <a:lumMod val="50000"/>
                  </a:schemeClr>
                </a:solidFill>
              </a:rPr>
              <a:t>=&gt; nhân dân Đại Việt mâu thuẫn gay gắt với chính quyền đô hộ nhà Minh.</a:t>
            </a:r>
          </a:p>
        </p:txBody>
      </p:sp>
    </p:spTree>
    <p:extLst>
      <p:ext uri="{BB962C8B-B14F-4D97-AF65-F5344CB8AC3E}">
        <p14:creationId xmlns:p14="http://schemas.microsoft.com/office/powerpoint/2010/main" val="403132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8BAE0-C0FB-4740-9866-3CA9DD8F71DD}"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0186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011837"/>
            <a:ext cx="12192000" cy="954107"/>
          </a:xfrm>
          <a:prstGeom prst="rect">
            <a:avLst/>
          </a:prstGeom>
        </p:spPr>
        <p:txBody>
          <a:bodyPr wrap="square">
            <a:spAutoFit/>
          </a:bodyPr>
          <a:lstStyle/>
          <a:p>
            <a:r>
              <a:rPr lang="en-US" sz="2800" i="1">
                <a:latin typeface="Times New Roman" pitchFamily="18" charset="0"/>
                <a:cs typeface="Times New Roman" pitchFamily="18" charset="0"/>
              </a:rPr>
              <a:t>Những dữ liệu trên phản ánh cuộc khởi nghĩa nào? Hiểu biết của em về tác giả “Bình Ngô đại cáo”</a:t>
            </a:r>
          </a:p>
        </p:txBody>
      </p:sp>
    </p:spTree>
    <p:extLst>
      <p:ext uri="{BB962C8B-B14F-4D97-AF65-F5344CB8AC3E}">
        <p14:creationId xmlns:p14="http://schemas.microsoft.com/office/powerpoint/2010/main" val="2954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7" name="Rectangle 6">
            <a:extLst>
              <a:ext uri="{FF2B5EF4-FFF2-40B4-BE49-F238E27FC236}">
                <a16:creationId xmlns:a16="http://schemas.microsoft.com/office/drawing/2014/main" id="{F2871023-3BAF-324A-B1B9-D9354450D908}"/>
              </a:ext>
            </a:extLst>
          </p:cNvPr>
          <p:cNvSpPr/>
          <p:nvPr/>
        </p:nvSpPr>
        <p:spPr>
          <a:xfrm>
            <a:off x="0" y="138311"/>
            <a:ext cx="609599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i="1" dirty="0">
                <a:solidFill>
                  <a:srgbClr val="000000"/>
                </a:solidFill>
                <a:latin typeface="Times New Roman" panose="02020603050405020304" pitchFamily="18" charset="0"/>
                <a:cs typeface="Times New Roman" panose="02020603050405020304" pitchFamily="18" charset="0"/>
              </a:rPr>
              <a:t>Lê </a:t>
            </a:r>
            <a:r>
              <a:rPr lang="en-US" sz="2400" b="1" i="1" dirty="0" err="1">
                <a:solidFill>
                  <a:srgbClr val="000000"/>
                </a:solidFill>
                <a:latin typeface="Times New Roman" panose="02020603050405020304" pitchFamily="18" charset="0"/>
                <a:cs typeface="Times New Roman" panose="02020603050405020304" pitchFamily="18" charset="0"/>
              </a:rPr>
              <a:t>Lợi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dựng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cờ</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khởi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nghĩa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err="1">
                <a:solidFill>
                  <a:srgbClr val="000000"/>
                </a:solidFill>
                <a:latin typeface="Times New Roman" panose="02020603050405020304" pitchFamily="18" charset="0"/>
                <a:cs typeface="Times New Roman" panose="02020603050405020304" pitchFamily="18" charset="0"/>
              </a:rPr>
              <a:t>ở</a:t>
            </a:r>
            <a:r>
              <a:rPr lang="en-US" sz="2400" b="1" i="1">
                <a:solidFill>
                  <a:srgbClr val="000000"/>
                </a:solidFill>
                <a:latin typeface="Times New Roman" panose="02020603050405020304" pitchFamily="18" charset="0"/>
                <a:cs typeface="Times New Roman" panose="02020603050405020304" pitchFamily="18" charset="0"/>
              </a:rPr>
              <a:t> đâu?</a:t>
            </a:r>
            <a:endParaRPr lang="x-none" sz="2400" b="1" i="1" dirty="0">
              <a:latin typeface="Times New Roman" panose="02020603050405020304" pitchFamily="18" charset="0"/>
              <a:cs typeface="Times New Roman" panose="02020603050405020304" pitchFamily="18" charset="0"/>
            </a:endParaRPr>
          </a:p>
        </p:txBody>
      </p:sp>
      <p:sp>
        <p:nvSpPr>
          <p:cNvPr id="8" name="Rectangle 7"/>
          <p:cNvSpPr/>
          <p:nvPr/>
        </p:nvSpPr>
        <p:spPr>
          <a:xfrm>
            <a:off x="0" y="2588577"/>
            <a:ext cx="600155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i="1">
                <a:solidFill>
                  <a:srgbClr val="000000"/>
                </a:solidFill>
                <a:latin typeface="Times New Roman" panose="02020603050405020304" pitchFamily="18" charset="0"/>
                <a:cs typeface="Times New Roman" panose="02020603050405020304" pitchFamily="18" charset="0"/>
              </a:rPr>
              <a:t>Quá trình chuẩn bị khởi nghĩa như thế nào?</a:t>
            </a:r>
            <a:endParaRPr lang="x-none" sz="2400" b="1" i="1" dirty="0">
              <a:latin typeface="Times New Roman" panose="02020603050405020304" pitchFamily="18" charset="0"/>
              <a:cs typeface="Times New Roman" panose="02020603050405020304" pitchFamily="18" charset="0"/>
            </a:endParaRPr>
          </a:p>
        </p:txBody>
      </p:sp>
      <p:sp>
        <p:nvSpPr>
          <p:cNvPr id="9" name="Rectangle 8"/>
          <p:cNvSpPr/>
          <p:nvPr/>
        </p:nvSpPr>
        <p:spPr>
          <a:xfrm>
            <a:off x="0" y="1405226"/>
            <a:ext cx="6096000" cy="461665"/>
          </a:xfrm>
          <a:prstGeom prst="rect">
            <a:avLst/>
          </a:prstGeom>
        </p:spPr>
        <p:txBody>
          <a:bodyPr>
            <a:spAutoFit/>
          </a:bodyPr>
          <a:lstStyle/>
          <a:p>
            <a:pPr algn="just"/>
            <a:r>
              <a:rPr lang="en-US" sz="2400" b="1">
                <a:solidFill>
                  <a:schemeClr val="bg2">
                    <a:lumMod val="50000"/>
                  </a:schemeClr>
                </a:solidFill>
                <a:latin typeface="Times New Roman" panose="02020603050405020304" pitchFamily="18" charset="0"/>
                <a:cs typeface="Times New Roman" panose="02020603050405020304" pitchFamily="18" charset="0"/>
              </a:rPr>
              <a:t>Vùng rừng núi Lam Sơn (Thanh Hóa)</a:t>
            </a:r>
            <a:endParaRPr lang="x-none" sz="24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10"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5958625" cy="3179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6566079" y="3244889"/>
            <a:ext cx="5218339" cy="369332"/>
          </a:xfrm>
          <a:prstGeom prst="rect">
            <a:avLst/>
          </a:prstGeom>
        </p:spPr>
        <p:txBody>
          <a:bodyPr wrap="square">
            <a:spAutoFit/>
          </a:bodyPr>
          <a:lstStyle/>
          <a:p>
            <a:pPr algn="ctr"/>
            <a:r>
              <a:rPr lang="en-US" b="1">
                <a:solidFill>
                  <a:srgbClr val="000000"/>
                </a:solidFill>
                <a:latin typeface="Times New Roman" panose="02020603050405020304" pitchFamily="18" charset="0"/>
                <a:cs typeface="Times New Roman" panose="02020603050405020304" pitchFamily="18" charset="0"/>
              </a:rPr>
              <a:t>Năm 1418 Lê Lợi dựng cờ khởi nghĩa</a:t>
            </a:r>
            <a:endParaRPr lang="x-none" b="1" dirty="0">
              <a:latin typeface="Times New Roman" panose="02020603050405020304" pitchFamily="18" charset="0"/>
              <a:cs typeface="Times New Roman" panose="02020603050405020304" pitchFamily="18" charset="0"/>
            </a:endParaRPr>
          </a:p>
        </p:txBody>
      </p:sp>
      <p:pic>
        <p:nvPicPr>
          <p:cNvPr id="12"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936" y="3572016"/>
            <a:ext cx="5958624" cy="3243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p:nvPr/>
        </p:nvSpPr>
        <p:spPr>
          <a:xfrm>
            <a:off x="0" y="3972029"/>
            <a:ext cx="5885645" cy="1569660"/>
          </a:xfrm>
          <a:prstGeom prst="rect">
            <a:avLst/>
          </a:prstGeom>
        </p:spPr>
        <p:txBody>
          <a:bodyPr wrap="square">
            <a:spAutoFit/>
          </a:bodyPr>
          <a:lstStyle/>
          <a:p>
            <a:pPr algn="just"/>
            <a:r>
              <a:rPr lang="vi-VN" sz="2400" b="1">
                <a:solidFill>
                  <a:schemeClr val="bg2">
                    <a:lumMod val="50000"/>
                  </a:schemeClr>
                </a:solidFill>
                <a:latin typeface="Times New Roman" pitchFamily="18" charset="0"/>
                <a:cs typeface="Times New Roman" pitchFamily="18" charset="0"/>
              </a:rPr>
              <a:t>Lê Lợi là một hào trưởng vùng Lam Sơn đã tích trữ lương thực, vũ khí, bí mật tập hợp những người cùng chí hướng để chờ thời cơ khởi nghĩa.</a:t>
            </a:r>
            <a:endParaRPr lang="en-US" sz="2400" b="1" dirty="0">
              <a:solidFill>
                <a:schemeClr val="bg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2697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3)">
                                      <p:cBhvr>
                                        <p:cTn id="7" dur="1250"/>
                                        <p:tgtEl>
                                          <p:spTgt spid="10"/>
                                        </p:tgtEl>
                                      </p:cBhvr>
                                    </p:animEffect>
                                  </p:childTnLst>
                                </p:cTn>
                              </p:par>
                              <p:par>
                                <p:cTn id="8" presetID="21" presetClass="entr" presetSubtype="3"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3)">
                                      <p:cBhvr>
                                        <p:cTn id="10" dur="1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7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pic>
        <p:nvPicPr>
          <p:cNvPr id="5"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027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743977"/>
            <a:ext cx="12192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a:latin typeface="Times New Roman" pitchFamily="18" charset="0"/>
                <a:cs typeface="Times New Roman" pitchFamily="18" charset="0"/>
              </a:rPr>
              <a:t>Lược đồ khởi nghĩa Lam Sơn (1418-1427)</a:t>
            </a:r>
          </a:p>
        </p:txBody>
      </p:sp>
      <p:sp>
        <p:nvSpPr>
          <p:cNvPr id="8" name="TextBox 7"/>
          <p:cNvSpPr txBox="1"/>
          <p:nvPr/>
        </p:nvSpPr>
        <p:spPr>
          <a:xfrm>
            <a:off x="0" y="6153952"/>
            <a:ext cx="12192000" cy="830997"/>
          </a:xfrm>
          <a:prstGeom prst="rect">
            <a:avLst/>
          </a:prstGeom>
          <a:solidFill>
            <a:schemeClr val="accent5">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a:t>Quan sát </a:t>
            </a:r>
            <a:r>
              <a:rPr lang="en-US" sz="2400" i="1"/>
              <a:t>lược đồ khởi nghĩa Lam Sơn (1418-1427</a:t>
            </a:r>
            <a:r>
              <a:rPr lang="en-US" sz="2400"/>
              <a:t>) cho biết vì sao Lê Lợi chọn Lam Sơn làm căn cứ địa của cuộc khởi nghĩa?</a:t>
            </a:r>
          </a:p>
        </p:txBody>
      </p:sp>
    </p:spTree>
    <p:extLst>
      <p:ext uri="{BB962C8B-B14F-4D97-AF65-F5344CB8AC3E}">
        <p14:creationId xmlns:p14="http://schemas.microsoft.com/office/powerpoint/2010/main" val="12807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pic>
        <p:nvPicPr>
          <p:cNvPr id="5" name="Picture 2">
            <a:extLst>
              <a:ext uri="{FF2B5EF4-FFF2-40B4-BE49-F238E27FC236}">
                <a16:creationId xmlns:a16="http://schemas.microsoft.com/office/drawing/2014/main" id="{23916C01-C56A-45D0-AA32-7198CC2D7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2766"/>
            <a:ext cx="5859886" cy="665259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 y="6065949"/>
            <a:ext cx="5859886" cy="6794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Sơ đồ bố trí của căn cứ Lam Sơn</a:t>
            </a:r>
          </a:p>
        </p:txBody>
      </p:sp>
      <p:sp>
        <p:nvSpPr>
          <p:cNvPr id="7" name="Text Box 1">
            <a:extLst>
              <a:ext uri="{FF2B5EF4-FFF2-40B4-BE49-F238E27FC236}">
                <a16:creationId xmlns:a16="http://schemas.microsoft.com/office/drawing/2014/main" id="{4E5C05AF-26C9-4054-B642-47853067C43D}"/>
              </a:ext>
            </a:extLst>
          </p:cNvPr>
          <p:cNvSpPr txBox="1">
            <a:spLocks noChangeArrowheads="1"/>
          </p:cNvSpPr>
          <p:nvPr/>
        </p:nvSpPr>
        <p:spPr bwMode="auto">
          <a:xfrm>
            <a:off x="5859887" y="217557"/>
            <a:ext cx="6332113" cy="556898"/>
          </a:xfrm>
          <a:prstGeom prst="rect">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19992" tIns="62396" rIns="119992" bIns="62396">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5pPr>
            <a:lvl6pPr marL="25146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6pPr>
            <a:lvl7pPr marL="29718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7pPr>
            <a:lvl8pPr marL="34290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8pPr>
            <a:lvl9pPr marL="38862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9pPr>
          </a:lstStyle>
          <a:p>
            <a:pPr algn="just">
              <a:spcBef>
                <a:spcPts val="1667"/>
              </a:spcBef>
            </a:pPr>
            <a:endParaRPr lang="en-US" sz="2800" dirty="0">
              <a:solidFill>
                <a:srgbClr val="0000FF"/>
              </a:solidFill>
              <a:latin typeface="Times New Roman" pitchFamily="18" charset="0"/>
              <a:cs typeface="Times New Roman" pitchFamily="18" charset="0"/>
            </a:endParaRPr>
          </a:p>
        </p:txBody>
      </p:sp>
      <p:sp>
        <p:nvSpPr>
          <p:cNvPr id="2" name="Rounded Rectangle 1"/>
          <p:cNvSpPr/>
          <p:nvPr/>
        </p:nvSpPr>
        <p:spPr>
          <a:xfrm>
            <a:off x="5859887" y="217557"/>
            <a:ext cx="5763066" cy="2246769"/>
          </a:xfrm>
          <a:prstGeom prst="round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spcBef>
                <a:spcPts val="1667"/>
              </a:spcBef>
            </a:pPr>
            <a:r>
              <a:rPr lang="en-US" sz="2400">
                <a:solidFill>
                  <a:srgbClr val="0000FF"/>
                </a:solidFill>
                <a:latin typeface="Times New Roman" pitchFamily="18" charset="0"/>
                <a:cs typeface="Times New Roman" pitchFamily="18" charset="0"/>
              </a:rPr>
              <a:t>Lam Sơn nằm bên tả ngạn sông Chu, nối liền giữa đồng bằng với miền núi và có địa thế hiểm trở. Đây cũng là nơi giao tiếp của các dân tộc Việt, Mường, Thái.</a:t>
            </a:r>
            <a:endParaRPr lang="en-US" sz="2400" dirty="0">
              <a:solidFill>
                <a:srgbClr val="0000FF"/>
              </a:solidFill>
              <a:latin typeface="Times New Roman" pitchFamily="18" charset="0"/>
              <a:cs typeface="Times New Roman" pitchFamily="18" charset="0"/>
            </a:endParaRPr>
          </a:p>
        </p:txBody>
      </p:sp>
      <p:sp>
        <p:nvSpPr>
          <p:cNvPr id="9" name="Rounded Rectangle 8"/>
          <p:cNvSpPr/>
          <p:nvPr/>
        </p:nvSpPr>
        <p:spPr>
          <a:xfrm>
            <a:off x="6428933" y="3819180"/>
            <a:ext cx="5763066" cy="224676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buFont typeface="Wingdings" pitchFamily="2" charset="2"/>
              <a:buChar char="ü"/>
            </a:pPr>
            <a:r>
              <a:rPr lang="en-US">
                <a:solidFill>
                  <a:schemeClr val="accent1"/>
                </a:solidFill>
                <a:latin typeface="Times New Roman" pitchFamily="18" charset="0"/>
                <a:cs typeface="Times New Roman" pitchFamily="18" charset="0"/>
              </a:rPr>
              <a:t> </a:t>
            </a:r>
            <a:r>
              <a:rPr lang="en-US" sz="2400">
                <a:solidFill>
                  <a:schemeClr val="accent1"/>
                </a:solidFill>
                <a:latin typeface="Times New Roman" pitchFamily="18" charset="0"/>
                <a:cs typeface="Times New Roman" pitchFamily="18" charset="0"/>
              </a:rPr>
              <a:t>Địa hình hiểm trở thuận lợi cho phòng ngự, xây dựng và phát triển lực lượng.</a:t>
            </a:r>
          </a:p>
          <a:p>
            <a:pPr algn="just">
              <a:buFont typeface="Wingdings" pitchFamily="2" charset="2"/>
              <a:buChar char="ü"/>
            </a:pPr>
            <a:r>
              <a:rPr lang="en-US" sz="2400">
                <a:solidFill>
                  <a:schemeClr val="accent1"/>
                </a:solidFill>
                <a:latin typeface="Times New Roman" pitchFamily="18" charset="0"/>
                <a:cs typeface="Times New Roman" pitchFamily="18" charset="0"/>
              </a:rPr>
              <a:t>Có thể dễ dàng đem quân ra Bắc vào Nam </a:t>
            </a:r>
            <a:r>
              <a:rPr lang="en-US">
                <a:solidFill>
                  <a:schemeClr val="accent1"/>
                </a:solidFill>
                <a:latin typeface="Times New Roman" pitchFamily="18" charset="0"/>
                <a:cs typeface="Times New Roman" pitchFamily="18" charset="0"/>
              </a:rPr>
              <a:t>…</a:t>
            </a:r>
          </a:p>
        </p:txBody>
      </p:sp>
    </p:spTree>
    <p:extLst>
      <p:ext uri="{BB962C8B-B14F-4D97-AF65-F5344CB8AC3E}">
        <p14:creationId xmlns:p14="http://schemas.microsoft.com/office/powerpoint/2010/main" val="41927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pic>
        <p:nvPicPr>
          <p:cNvPr id="5"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2" t="3070"/>
          <a:stretch/>
        </p:blipFill>
        <p:spPr bwMode="auto">
          <a:xfrm>
            <a:off x="1" y="391841"/>
            <a:ext cx="3500438" cy="4400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4198145" y="593833"/>
            <a:ext cx="3028950" cy="41973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42" t="3924" r="1345" b="4715"/>
          <a:stretch/>
        </p:blipFill>
        <p:spPr bwMode="auto">
          <a:xfrm>
            <a:off x="7993856" y="386281"/>
            <a:ext cx="3500438" cy="4434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36154" y="9309"/>
            <a:ext cx="7307921" cy="523220"/>
          </a:xfrm>
          <a:prstGeom prst="rect">
            <a:avLst/>
          </a:prstGeom>
          <a:noFill/>
        </p:spPr>
        <p:txBody>
          <a:bodyPr wrap="square" rtlCol="0">
            <a:spAutoFit/>
          </a:bodyPr>
          <a:lstStyle/>
          <a:p>
            <a:r>
              <a:rPr lang="en-US" sz="2800" i="1">
                <a:solidFill>
                  <a:schemeClr val="accent5"/>
                </a:solidFill>
              </a:rPr>
              <a:t>Các anh hùng hào kiệt gia nhập nghĩa quân</a:t>
            </a:r>
          </a:p>
        </p:txBody>
      </p:sp>
      <p:sp>
        <p:nvSpPr>
          <p:cNvPr id="15" name="TextBox 14"/>
          <p:cNvSpPr txBox="1"/>
          <p:nvPr/>
        </p:nvSpPr>
        <p:spPr>
          <a:xfrm>
            <a:off x="600203" y="4700058"/>
            <a:ext cx="11325633" cy="523220"/>
          </a:xfrm>
          <a:prstGeom prst="rect">
            <a:avLst/>
          </a:prstGeom>
          <a:noFill/>
        </p:spPr>
        <p:txBody>
          <a:bodyPr wrap="square" rtlCol="0">
            <a:spAutoFit/>
          </a:bodyPr>
          <a:lstStyle/>
          <a:p>
            <a:r>
              <a:rPr lang="en-US" sz="2800" b="1">
                <a:latin typeface="Times New Roman" pitchFamily="18" charset="0"/>
                <a:cs typeface="Times New Roman" pitchFamily="18" charset="0"/>
              </a:rPr>
              <a:t>       Lê Lai                            Nguyễn Trãi                          Đinh Liệt</a:t>
            </a:r>
          </a:p>
        </p:txBody>
      </p:sp>
      <p:sp>
        <p:nvSpPr>
          <p:cNvPr id="16" name="TextBox 15"/>
          <p:cNvSpPr txBox="1"/>
          <p:nvPr/>
        </p:nvSpPr>
        <p:spPr>
          <a:xfrm>
            <a:off x="0" y="5177308"/>
            <a:ext cx="12191999" cy="461665"/>
          </a:xfrm>
          <a:prstGeom prst="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i="1">
                <a:latin typeface="Times New Roman" pitchFamily="18" charset="0"/>
                <a:cs typeface="Times New Roman" pitchFamily="18" charset="0"/>
              </a:rPr>
              <a:t>Vì sao khởi nghĩa Lam Sơn tập hợp được nhiều anh hùng hào kiệt?</a:t>
            </a:r>
            <a:endParaRPr lang="en-US" sz="2400" b="1">
              <a:latin typeface="Times New Roman" pitchFamily="18" charset="0"/>
              <a:cs typeface="Times New Roman" pitchFamily="18" charset="0"/>
            </a:endParaRPr>
          </a:p>
        </p:txBody>
      </p:sp>
      <p:sp>
        <p:nvSpPr>
          <p:cNvPr id="17" name="Rectangle 16"/>
          <p:cNvSpPr/>
          <p:nvPr/>
        </p:nvSpPr>
        <p:spPr>
          <a:xfrm>
            <a:off x="0" y="5703367"/>
            <a:ext cx="12192000" cy="1323439"/>
          </a:xfrm>
          <a:prstGeom prst="rect">
            <a:avLst/>
          </a:prstGeom>
          <a:solidFill>
            <a:schemeClr val="bg1"/>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n-US" sz="2000" b="1">
                <a:solidFill>
                  <a:schemeClr val="tx1"/>
                </a:solidFill>
                <a:latin typeface="Times New Roman" panose="02020603050405020304" pitchFamily="18" charset="0"/>
                <a:cs typeface="Times New Roman" panose="02020603050405020304" pitchFamily="18" charset="0"/>
              </a:rPr>
              <a:t>- Do tính chất chính nghĩa của cuộc khởi nghĩa.</a:t>
            </a:r>
          </a:p>
          <a:p>
            <a:pPr algn="just"/>
            <a:r>
              <a:rPr lang="en-US" sz="2000" b="1">
                <a:solidFill>
                  <a:schemeClr val="tx1"/>
                </a:solidFill>
                <a:latin typeface="Times New Roman" panose="02020603050405020304" pitchFamily="18" charset="0"/>
                <a:cs typeface="Times New Roman" panose="02020603050405020304" pitchFamily="18" charset="0"/>
              </a:rPr>
              <a:t>- </a:t>
            </a:r>
            <a:r>
              <a:rPr lang="vi-VN" sz="2000" b="1">
                <a:solidFill>
                  <a:schemeClr val="tx1"/>
                </a:solidFill>
                <a:latin typeface="Times New Roman" panose="02020603050405020304" pitchFamily="18" charset="0"/>
                <a:cs typeface="Times New Roman" panose="02020603050405020304" pitchFamily="18" charset="0"/>
              </a:rPr>
              <a:t>Thấy được uy tín, khả năng quân sự, sự hi sinh to lớn của Lê Lợi đã củng cố lòng tin của các hào kiệt đối với ông. </a:t>
            </a:r>
          </a:p>
          <a:p>
            <a:pPr algn="just"/>
            <a:r>
              <a:rPr lang="en-US" sz="2000" b="1">
                <a:solidFill>
                  <a:schemeClr val="tx1"/>
                </a:solidFill>
                <a:latin typeface="Times New Roman" panose="02020603050405020304" pitchFamily="18" charset="0"/>
                <a:cs typeface="Times New Roman" panose="02020603050405020304" pitchFamily="18" charset="0"/>
              </a:rPr>
              <a:t>- C</a:t>
            </a:r>
            <a:r>
              <a:rPr lang="vi-VN" sz="2000" b="1">
                <a:solidFill>
                  <a:schemeClr val="tx1"/>
                </a:solidFill>
                <a:latin typeface="Times New Roman" panose="02020603050405020304" pitchFamily="18" charset="0"/>
                <a:cs typeface="Times New Roman" panose="02020603050405020304" pitchFamily="18" charset="0"/>
              </a:rPr>
              <a:t>ác hào kiệt cũng đã tự mình nổi dậy chống quân Minh nhưng không thành công</a:t>
            </a:r>
            <a:endParaRPr lang="x-none"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8581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376" y="0"/>
            <a:ext cx="5533624" cy="5500688"/>
          </a:xfrm>
          <a:prstGeom prst="rect">
            <a:avLst/>
          </a:prstGeom>
          <a:ln>
            <a:headEnd/>
            <a:tailEnd/>
          </a:ln>
        </p:spPr>
        <p:style>
          <a:lnRef idx="3">
            <a:schemeClr val="lt1"/>
          </a:lnRef>
          <a:fillRef idx="1">
            <a:schemeClr val="accent2"/>
          </a:fillRef>
          <a:effectRef idx="1">
            <a:schemeClr val="accent2"/>
          </a:effectRef>
          <a:fontRef idx="minor">
            <a:schemeClr val="lt1"/>
          </a:fontRef>
        </p:style>
      </p:pic>
      <p:sp>
        <p:nvSpPr>
          <p:cNvPr id="6" name="Text Box 2"/>
          <p:cNvSpPr txBox="1">
            <a:spLocks noChangeArrowheads="1"/>
          </p:cNvSpPr>
          <p:nvPr/>
        </p:nvSpPr>
        <p:spPr bwMode="auto">
          <a:xfrm>
            <a:off x="6658376" y="5562600"/>
            <a:ext cx="5533624" cy="1049340"/>
          </a:xfrm>
          <a:prstGeom prst="rect">
            <a:avLst/>
          </a:prstGeom>
          <a:ln/>
        </p:spPr>
        <p:style>
          <a:lnRef idx="3">
            <a:schemeClr val="lt1"/>
          </a:lnRef>
          <a:fillRef idx="1">
            <a:schemeClr val="accent2"/>
          </a:fillRef>
          <a:effectRef idx="1">
            <a:schemeClr val="accent2"/>
          </a:effectRef>
          <a:fontRef idx="minor">
            <a:schemeClr val="lt1"/>
          </a:fontRef>
        </p:style>
        <p:txBody>
          <a:bodyPr wrap="square" lIns="119992" tIns="62396" rIns="119992" bIns="62396">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5pPr>
            <a:lvl6pPr marL="25146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6pPr>
            <a:lvl7pPr marL="29718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7pPr>
            <a:lvl8pPr marL="34290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8pPr>
            <a:lvl9pPr marL="38862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Lucida Sans Unicode" charset="0"/>
                <a:cs typeface="Lucida Sans Unicode" charset="0"/>
              </a:defRPr>
            </a:lvl9pPr>
          </a:lstStyle>
          <a:p>
            <a:pPr algn="just" defTabSz="598958" fontAlgn="base">
              <a:spcBef>
                <a:spcPts val="1667"/>
              </a:spcBef>
              <a:spcAft>
                <a:spcPct val="0"/>
              </a:spcAft>
              <a:buSzPct val="100000"/>
            </a:pPr>
            <a:r>
              <a:rPr lang="en-US" sz="2000" i="1" dirty="0" err="1">
                <a:solidFill>
                  <a:schemeClr val="tx1"/>
                </a:solidFill>
                <a:latin typeface="Times New Roman" pitchFamily="18" charset="0"/>
                <a:cs typeface="Times New Roman" pitchFamily="18" charset="0"/>
              </a:rPr>
              <a:t>Từ</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thành</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Đông</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Quan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Nguyễn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Trãi</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bí</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mật</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trốn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vào</a:t>
            </a:r>
            <a:r>
              <a:rPr lang="en-US" sz="2000" i="1" dirty="0">
                <a:solidFill>
                  <a:schemeClr val="tx1"/>
                </a:solidFill>
                <a:latin typeface="Times New Roman" pitchFamily="18" charset="0"/>
                <a:cs typeface="Times New Roman" pitchFamily="18" charset="0"/>
              </a:rPr>
              <a:t> Lam </a:t>
            </a:r>
            <a:r>
              <a:rPr lang="en-US" sz="2000" i="1" dirty="0" err="1">
                <a:solidFill>
                  <a:schemeClr val="tx1"/>
                </a:solidFill>
                <a:latin typeface="Times New Roman" pitchFamily="18" charset="0"/>
                <a:cs typeface="Times New Roman" pitchFamily="18" charset="0"/>
              </a:rPr>
              <a:t>Sơn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theo</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Lê</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Lợi</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khởi</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nghĩa</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và</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dâng</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bản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Bình</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Ngô</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sách</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Kế</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sách</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đánh</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Ngô</a:t>
            </a:r>
            <a:r>
              <a:rPr lang="en-US" sz="2000" i="1" dirty="0">
                <a:solidFill>
                  <a:schemeClr val="tx1"/>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90A1347F-E1BA-9D45-87F1-50DFE3413EBC}"/>
              </a:ext>
            </a:extLst>
          </p:cNvPr>
          <p:cNvSpPr/>
          <p:nvPr/>
        </p:nvSpPr>
        <p:spPr>
          <a:xfrm>
            <a:off x="1" y="665287"/>
            <a:ext cx="6658376" cy="2246769"/>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vi-VN" sz="2800" dirty="0">
                <a:solidFill>
                  <a:schemeClr val="tx2"/>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3693489-8803-584E-9181-1A58AE7B3C17}"/>
              </a:ext>
            </a:extLst>
          </p:cNvPr>
          <p:cNvSpPr/>
          <p:nvPr/>
        </p:nvSpPr>
        <p:spPr>
          <a:xfrm>
            <a:off x="25758" y="3786785"/>
            <a:ext cx="6658376" cy="1815882"/>
          </a:xfrm>
          <a:prstGeom prst="rect">
            <a:avLst/>
          </a:prstGeom>
          <a:solidFill>
            <a:schemeClr val="accent3">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vi-VN" sz="2800" dirty="0">
                <a:solidFill>
                  <a:schemeClr val="tx2"/>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996225" y="99464"/>
            <a:ext cx="3374265" cy="584775"/>
          </a:xfrm>
          <a:prstGeom prst="rect">
            <a:avLst/>
          </a:prstGeom>
          <a:noFill/>
        </p:spPr>
        <p:txBody>
          <a:bodyPr wrap="square" rtlCol="0">
            <a:spAutoFit/>
          </a:bodyPr>
          <a:lstStyle/>
          <a:p>
            <a:r>
              <a:rPr lang="en-US" sz="3200" b="1">
                <a:latin typeface="Times New Roman" pitchFamily="18" charset="0"/>
                <a:cs typeface="Times New Roman" pitchFamily="18" charset="0"/>
              </a:rPr>
              <a:t>NGUYỄN TRÃI</a:t>
            </a:r>
          </a:p>
        </p:txBody>
      </p:sp>
    </p:spTree>
    <p:extLst>
      <p:ext uri="{BB962C8B-B14F-4D97-AF65-F5344CB8AC3E}">
        <p14:creationId xmlns:p14="http://schemas.microsoft.com/office/powerpoint/2010/main" val="30001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Effect transition="in" filter="fade">
                                      <p:cBhvr additive="repl">
                                        <p:cTn id="7" dur="800" decel="100000"/>
                                        <p:tgtEl>
                                          <p:spTgt spid="5"/>
                                        </p:tgtEl>
                                      </p:cBhvr>
                                    </p:animEffect>
                                    <p:anim calcmode="lin" valueType="num">
                                      <p:cBhvr additive="repl">
                                        <p:cTn id="8" dur="800" decel="100000" fill="hold"/>
                                        <p:tgtEl>
                                          <p:spTgt spid="5"/>
                                        </p:tgtEl>
                                        <p:attrNameLst>
                                          <p:attrName>r</p:attrName>
                                        </p:attrNameLst>
                                      </p:cBhvr>
                                      <p:tavLst>
                                        <p:tav tm="100000">
                                          <p:val>
                                            <p:strVal val="-90"/>
                                          </p:val>
                                        </p:tav>
                                        <p:tav>
                                          <p:val>
                                            <p:strVal val="0"/>
                                          </p:val>
                                        </p:tav>
                                      </p:tavLst>
                                    </p:anim>
                                    <p:anim calcmode="lin" valueType="num">
                                      <p:cBhvr additive="repl">
                                        <p:cTn id="9" dur="800" decel="100000" fill="hold"/>
                                        <p:tgtEl>
                                          <p:spTgt spid="5"/>
                                        </p:tgtEl>
                                        <p:attrNameLst>
                                          <p:attrName>ppt_x</p:attrName>
                                        </p:attrNameLst>
                                      </p:cBhvr>
                                      <p:tavLst>
                                        <p:tav tm="100000">
                                          <p:val>
                                            <p:strVal val="#ppt_x+0.4"/>
                                          </p:val>
                                        </p:tav>
                                        <p:tav>
                                          <p:val>
                                            <p:strVal val="#ppt_x-0.05"/>
                                          </p:val>
                                        </p:tav>
                                      </p:tavLst>
                                    </p:anim>
                                    <p:anim calcmode="lin" valueType="num">
                                      <p:cBhvr additive="repl">
                                        <p:cTn id="10" dur="800" decel="100000" fill="hold"/>
                                        <p:tgtEl>
                                          <p:spTgt spid="5"/>
                                        </p:tgtEl>
                                        <p:attrNameLst>
                                          <p:attrName>ppt_y</p:attrName>
                                        </p:attrNameLst>
                                      </p:cBhvr>
                                      <p:tavLst>
                                        <p:tav tm="100000">
                                          <p:val>
                                            <p:strVal val="#ppt_y-0.4"/>
                                          </p:val>
                                        </p:tav>
                                        <p:tav>
                                          <p:val>
                                            <p:strVal val="#ppt_y+0.1"/>
                                          </p:val>
                                        </p:tav>
                                      </p:tavLst>
                                    </p:anim>
                                    <p:anim calcmode="lin" valueType="num">
                                      <p:cBhvr additive="repl">
                                        <p:cTn id="11" dur="200" accel="100000" fill="hold">
                                          <p:stCondLst>
                                            <p:cond delay="800"/>
                                          </p:stCondLst>
                                        </p:cTn>
                                        <p:tgtEl>
                                          <p:spTgt spid="5"/>
                                        </p:tgtEl>
                                        <p:attrNameLst>
                                          <p:attrName>ppt_x</p:attrName>
                                        </p:attrNameLst>
                                      </p:cBhvr>
                                      <p:tavLst>
                                        <p:tav tm="100000">
                                          <p:val>
                                            <p:strVal val="#ppt_x-0.05"/>
                                          </p:val>
                                        </p:tav>
                                        <p:tav>
                                          <p:val>
                                            <p:strVal val="#ppt_x"/>
                                          </p:val>
                                        </p:tav>
                                      </p:tavLst>
                                    </p:anim>
                                    <p:anim calcmode="lin" valueType="num">
                                      <p:cBhvr additive="repl">
                                        <p:cTn id="12" dur="200" accel="100000" fill="hold">
                                          <p:stCondLst>
                                            <p:cond delay="800"/>
                                          </p:stCondLst>
                                        </p:cTn>
                                        <p:tgtEl>
                                          <p:spTgt spid="5"/>
                                        </p:tgtEl>
                                        <p:attrNameLst>
                                          <p:attrName>ppt_y</p:attrName>
                                        </p:attrNameLst>
                                      </p:cBhvr>
                                      <p:tavLst>
                                        <p:tav tm="100000">
                                          <p:val>
                                            <p:strVal val="#ppt_y+0.1"/>
                                          </p:val>
                                        </p:tav>
                                        <p:tav>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0" y="0"/>
            <a:ext cx="6096000" cy="6858000"/>
            <a:chOff x="0" y="0"/>
            <a:chExt cx="3536" cy="4320"/>
          </a:xfrm>
        </p:grpSpPr>
        <p:pic>
          <p:nvPicPr>
            <p:cNvPr id="25612" name="Picture 3"/>
            <p:cNvPicPr>
              <a:picLocks noChangeAspect="1" noChangeArrowheads="1"/>
            </p:cNvPicPr>
            <p:nvPr/>
          </p:nvPicPr>
          <p:blipFill>
            <a:blip r:embed="rId2"/>
            <a:srcRect/>
            <a:stretch>
              <a:fillRect/>
            </a:stretch>
          </p:blipFill>
          <p:spPr bwMode="auto">
            <a:xfrm>
              <a:off x="0" y="0"/>
              <a:ext cx="3536" cy="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13" name="Picture 4"/>
            <p:cNvPicPr>
              <a:picLocks noChangeAspect="1" noChangeArrowheads="1"/>
            </p:cNvPicPr>
            <p:nvPr/>
          </p:nvPicPr>
          <p:blipFill>
            <a:blip r:embed="rId3"/>
            <a:srcRect/>
            <a:stretch>
              <a:fillRect/>
            </a:stretch>
          </p:blipFill>
          <p:spPr bwMode="auto">
            <a:xfrm>
              <a:off x="0" y="3324"/>
              <a:ext cx="1872" cy="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TextBox 2"/>
          <p:cNvSpPr txBox="1"/>
          <p:nvPr/>
        </p:nvSpPr>
        <p:spPr>
          <a:xfrm>
            <a:off x="0" y="0"/>
            <a:ext cx="5138670" cy="400110"/>
          </a:xfrm>
          <a:prstGeom prst="rect">
            <a:avLst/>
          </a:prstGeom>
          <a:noFill/>
        </p:spPr>
        <p:txBody>
          <a:bodyPr wrap="square" rtlCol="0">
            <a:spAutoFit/>
          </a:bodyPr>
          <a:lstStyle/>
          <a:p>
            <a:r>
              <a:rPr lang="en-US" sz="2000" i="1">
                <a:solidFill>
                  <a:schemeClr val="accent6"/>
                </a:solidFill>
              </a:rPr>
              <a:t>b, Diễn biến cuộc khởi nghĩa Lam Sơn.</a:t>
            </a:r>
          </a:p>
        </p:txBody>
      </p:sp>
      <p:sp>
        <p:nvSpPr>
          <p:cNvPr id="4" name="Oval Callout 3"/>
          <p:cNvSpPr/>
          <p:nvPr/>
        </p:nvSpPr>
        <p:spPr>
          <a:xfrm>
            <a:off x="8757633" y="1635617"/>
            <a:ext cx="1674253" cy="1262129"/>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t>1418-1423</a:t>
            </a:r>
          </a:p>
        </p:txBody>
      </p:sp>
      <p:sp>
        <p:nvSpPr>
          <p:cNvPr id="5" name="Rectangle 4"/>
          <p:cNvSpPr/>
          <p:nvPr/>
        </p:nvSpPr>
        <p:spPr>
          <a:xfrm>
            <a:off x="0" y="466267"/>
            <a:ext cx="6096000" cy="1569660"/>
          </a:xfrm>
          <a:prstGeom prst="rect">
            <a:avLst/>
          </a:prstGeom>
        </p:spPr>
        <p:txBody>
          <a:bodyPr>
            <a:spAutoFit/>
          </a:bodyPr>
          <a:lstStyle/>
          <a:p>
            <a:pPr algn="just"/>
            <a:r>
              <a:rPr lang="en-US" sz="2400"/>
              <a:t>- 1418-1423: Lê Lợi dựng cờ khởi nghĩa, xây dựng căn cứ Lam Sơn. Quân Minh tổ chức nhiều cuộc càn quét vào căn cứ Lam Sơn, nghĩa quân tổ thất nặng nề</a:t>
            </a:r>
          </a:p>
        </p:txBody>
      </p:sp>
      <p:sp>
        <p:nvSpPr>
          <p:cNvPr id="6" name="Rectangle 5"/>
          <p:cNvSpPr/>
          <p:nvPr/>
        </p:nvSpPr>
        <p:spPr>
          <a:xfrm>
            <a:off x="60373" y="6067425"/>
            <a:ext cx="6035627" cy="830997"/>
          </a:xfrm>
          <a:prstGeom prst="rect">
            <a:avLst/>
          </a:prstGeom>
        </p:spPr>
        <p:txBody>
          <a:bodyPr wrap="square">
            <a:spAutoFit/>
          </a:bodyPr>
          <a:lstStyle/>
          <a:p>
            <a:pPr algn="just"/>
            <a:r>
              <a:rPr lang="en-US" sz="2400"/>
              <a:t>1423-1424: Nghĩa quân tạm thời hòa hoãn với quân Minh để củng cố lực lượng.</a:t>
            </a:r>
          </a:p>
        </p:txBody>
      </p:sp>
      <p:pic>
        <p:nvPicPr>
          <p:cNvPr id="9" name="Picture 8">
            <a:extLst>
              <a:ext uri="{FF2B5EF4-FFF2-40B4-BE49-F238E27FC236}">
                <a16:creationId xmlns:a16="http://schemas.microsoft.com/office/drawing/2014/main" id="{E08A6E96-CE13-42DE-8472-9B91D36AFAA5}"/>
              </a:ext>
            </a:extLst>
          </p:cNvPr>
          <p:cNvPicPr>
            <a:picLocks noChangeAspect="1"/>
          </p:cNvPicPr>
          <p:nvPr/>
        </p:nvPicPr>
        <p:blipFill>
          <a:blip r:embed="rId4"/>
          <a:stretch>
            <a:fillRect/>
          </a:stretch>
        </p:blipFill>
        <p:spPr>
          <a:xfrm>
            <a:off x="158848" y="2035927"/>
            <a:ext cx="6035626" cy="3785062"/>
          </a:xfrm>
          <a:prstGeom prst="ellipse">
            <a:avLst/>
          </a:prstGeom>
          <a:ln>
            <a:noFill/>
          </a:ln>
          <a:effectLst>
            <a:softEdge rad="112500"/>
          </a:effectLst>
        </p:spPr>
      </p:pic>
      <p:sp>
        <p:nvSpPr>
          <p:cNvPr id="8" name="Rectangle 7"/>
          <p:cNvSpPr/>
          <p:nvPr/>
        </p:nvSpPr>
        <p:spPr>
          <a:xfrm>
            <a:off x="1894098" y="5636323"/>
            <a:ext cx="2565126" cy="369332"/>
          </a:xfrm>
          <a:prstGeom prst="rect">
            <a:avLst/>
          </a:prstGeom>
          <a:solidFill>
            <a:schemeClr val="bg1"/>
          </a:solidFill>
        </p:spPr>
        <p:txBody>
          <a:bodyPr wrap="none">
            <a:spAutoFit/>
          </a:bodyPr>
          <a:lstStyle/>
          <a:p>
            <a:r>
              <a:rPr lang="en-US" i="1"/>
              <a:t>Lê Lai hi sinh cứu chúa</a:t>
            </a:r>
          </a:p>
        </p:txBody>
      </p:sp>
    </p:spTree>
    <p:extLst>
      <p:ext uri="{BB962C8B-B14F-4D97-AF65-F5344CB8AC3E}">
        <p14:creationId xmlns:p14="http://schemas.microsoft.com/office/powerpoint/2010/main" val="561739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207617"/>
            <a:chOff x="244700" y="0"/>
            <a:chExt cx="11947300" cy="6400800"/>
          </a:xfrm>
        </p:grpSpPr>
        <p:pic>
          <p:nvPicPr>
            <p:cNvPr id="17410" name="Picture 2" descr="Picture 013"/>
            <p:cNvPicPr>
              <a:picLocks noChangeAspect="1" noChangeArrowheads="1"/>
            </p:cNvPicPr>
            <p:nvPr/>
          </p:nvPicPr>
          <p:blipFill>
            <a:blip r:embed="rId2"/>
            <a:srcRect/>
            <a:stretch>
              <a:fillRect/>
            </a:stretch>
          </p:blipFill>
          <p:spPr bwMode="auto">
            <a:xfrm>
              <a:off x="244700" y="0"/>
              <a:ext cx="11947300" cy="6400800"/>
            </a:xfrm>
            <a:prstGeom prst="rect">
              <a:avLst/>
            </a:prstGeom>
            <a:noFill/>
            <a:ln w="9525">
              <a:noFill/>
              <a:miter lim="800000"/>
              <a:headEnd/>
              <a:tailEnd/>
            </a:ln>
          </p:spPr>
        </p:pic>
        <p:sp>
          <p:nvSpPr>
            <p:cNvPr id="67587" name="AutoShape 3"/>
            <p:cNvSpPr>
              <a:spLocks noChangeArrowheads="1"/>
            </p:cNvSpPr>
            <p:nvPr/>
          </p:nvSpPr>
          <p:spPr bwMode="auto">
            <a:xfrm>
              <a:off x="4114800" y="838200"/>
              <a:ext cx="304800" cy="381000"/>
            </a:xfrm>
            <a:prstGeom prst="irregularSeal1">
              <a:avLst/>
            </a:prstGeom>
            <a:solidFill>
              <a:srgbClr val="FF3300"/>
            </a:solidFill>
            <a:ln w="9525">
              <a:solidFill>
                <a:schemeClr val="tx1"/>
              </a:solidFill>
              <a:miter lim="800000"/>
              <a:headEnd/>
              <a:tailEnd/>
            </a:ln>
          </p:spPr>
          <p:txBody>
            <a:bodyPr wrap="none" anchor="ctr"/>
            <a:lstStyle/>
            <a:p>
              <a:endParaRPr lang="en-US"/>
            </a:p>
          </p:txBody>
        </p:sp>
        <p:sp>
          <p:nvSpPr>
            <p:cNvPr id="67596" name="AutoShape 12"/>
            <p:cNvSpPr>
              <a:spLocks noChangeArrowheads="1"/>
            </p:cNvSpPr>
            <p:nvPr/>
          </p:nvSpPr>
          <p:spPr bwMode="auto">
            <a:xfrm>
              <a:off x="5105400" y="2286000"/>
              <a:ext cx="228600" cy="228600"/>
            </a:xfrm>
            <a:prstGeom prst="bevel">
              <a:avLst>
                <a:gd name="adj" fmla="val 12500"/>
              </a:avLst>
            </a:prstGeom>
            <a:solidFill>
              <a:srgbClr val="0000FF"/>
            </a:solidFill>
            <a:ln w="9525">
              <a:solidFill>
                <a:schemeClr val="tx1"/>
              </a:solidFill>
              <a:miter lim="800000"/>
              <a:headEnd/>
              <a:tailEnd/>
            </a:ln>
          </p:spPr>
          <p:txBody>
            <a:bodyPr wrap="none" anchor="ctr"/>
            <a:lstStyle/>
            <a:p>
              <a:endParaRPr lang="en-US"/>
            </a:p>
          </p:txBody>
        </p:sp>
        <p:sp>
          <p:nvSpPr>
            <p:cNvPr id="67597" name="AutoShape 13"/>
            <p:cNvSpPr>
              <a:spLocks noChangeArrowheads="1"/>
            </p:cNvSpPr>
            <p:nvPr/>
          </p:nvSpPr>
          <p:spPr bwMode="auto">
            <a:xfrm>
              <a:off x="7391400" y="4038600"/>
              <a:ext cx="228600" cy="228600"/>
            </a:xfrm>
            <a:prstGeom prst="bevel">
              <a:avLst>
                <a:gd name="adj" fmla="val 12500"/>
              </a:avLst>
            </a:prstGeom>
            <a:solidFill>
              <a:srgbClr val="0000FF"/>
            </a:solidFill>
            <a:ln w="9525">
              <a:solidFill>
                <a:schemeClr val="tx1"/>
              </a:solidFill>
              <a:miter lim="800000"/>
              <a:headEnd/>
              <a:tailEnd/>
            </a:ln>
          </p:spPr>
          <p:txBody>
            <a:bodyPr wrap="none" anchor="ctr"/>
            <a:lstStyle/>
            <a:p>
              <a:endParaRPr lang="en-US"/>
            </a:p>
          </p:txBody>
        </p:sp>
        <p:sp>
          <p:nvSpPr>
            <p:cNvPr id="67598" name="AutoShape 14"/>
            <p:cNvSpPr>
              <a:spLocks noChangeArrowheads="1"/>
            </p:cNvSpPr>
            <p:nvPr/>
          </p:nvSpPr>
          <p:spPr bwMode="auto">
            <a:xfrm>
              <a:off x="9601200" y="5334000"/>
              <a:ext cx="228600" cy="228600"/>
            </a:xfrm>
            <a:prstGeom prst="bevel">
              <a:avLst>
                <a:gd name="adj" fmla="val 12500"/>
              </a:avLst>
            </a:prstGeom>
            <a:solidFill>
              <a:srgbClr val="0000FF"/>
            </a:solidFill>
            <a:ln w="9525">
              <a:solidFill>
                <a:schemeClr val="tx1"/>
              </a:solidFill>
              <a:miter lim="800000"/>
              <a:headEnd/>
              <a:tailEnd/>
            </a:ln>
          </p:spPr>
          <p:txBody>
            <a:bodyPr wrap="none" anchor="ctr"/>
            <a:lstStyle/>
            <a:p>
              <a:endParaRPr lang="en-US"/>
            </a:p>
          </p:txBody>
        </p:sp>
        <p:grpSp>
          <p:nvGrpSpPr>
            <p:cNvPr id="2" name="Group 15"/>
            <p:cNvGrpSpPr>
              <a:grpSpLocks/>
            </p:cNvGrpSpPr>
            <p:nvPr/>
          </p:nvGrpSpPr>
          <p:grpSpPr bwMode="auto">
            <a:xfrm rot="-196496">
              <a:off x="5062540" y="2968625"/>
              <a:ext cx="2541587" cy="1214438"/>
              <a:chOff x="2445" y="1965"/>
              <a:chExt cx="1069" cy="694"/>
            </a:xfrm>
          </p:grpSpPr>
          <p:sp>
            <p:nvSpPr>
              <p:cNvPr id="17432" name="AutoShape 16"/>
              <p:cNvSpPr>
                <a:spLocks noChangeArrowheads="1"/>
              </p:cNvSpPr>
              <p:nvPr/>
            </p:nvSpPr>
            <p:spPr bwMode="auto">
              <a:xfrm rot="1443943">
                <a:off x="2838" y="1965"/>
                <a:ext cx="528" cy="86"/>
              </a:xfrm>
              <a:prstGeom prst="notchedRightArrow">
                <a:avLst>
                  <a:gd name="adj1" fmla="val 50000"/>
                  <a:gd name="adj2" fmla="val 153488"/>
                </a:avLst>
              </a:prstGeom>
              <a:solidFill>
                <a:srgbClr val="FF3300"/>
              </a:solidFill>
              <a:ln w="9525">
                <a:solidFill>
                  <a:schemeClr val="tx1"/>
                </a:solidFill>
                <a:miter lim="800000"/>
                <a:headEnd/>
                <a:tailEnd/>
              </a:ln>
            </p:spPr>
            <p:txBody>
              <a:bodyPr wrap="none" anchor="ctr"/>
              <a:lstStyle/>
              <a:p>
                <a:endParaRPr lang="en-US"/>
              </a:p>
            </p:txBody>
          </p:sp>
          <p:sp>
            <p:nvSpPr>
              <p:cNvPr id="17433" name="AutoShape 17"/>
              <p:cNvSpPr>
                <a:spLocks noChangeArrowheads="1"/>
              </p:cNvSpPr>
              <p:nvPr/>
            </p:nvSpPr>
            <p:spPr bwMode="auto">
              <a:xfrm rot="14599236" flipH="1">
                <a:off x="3218" y="2363"/>
                <a:ext cx="498" cy="94"/>
              </a:xfrm>
              <a:prstGeom prst="notchedRightArrow">
                <a:avLst>
                  <a:gd name="adj1" fmla="val 50000"/>
                  <a:gd name="adj2" fmla="val 138922"/>
                </a:avLst>
              </a:prstGeom>
              <a:solidFill>
                <a:srgbClr val="FF3300"/>
              </a:solidFill>
              <a:ln w="9525">
                <a:solidFill>
                  <a:schemeClr val="tx1"/>
                </a:solidFill>
                <a:miter lim="800000"/>
                <a:headEnd/>
                <a:tailEnd/>
              </a:ln>
            </p:spPr>
            <p:txBody>
              <a:bodyPr wrap="none" anchor="ctr"/>
              <a:lstStyle/>
              <a:p>
                <a:endParaRPr lang="en-US"/>
              </a:p>
            </p:txBody>
          </p:sp>
          <p:sp>
            <p:nvSpPr>
              <p:cNvPr id="17434" name="AutoShape 18"/>
              <p:cNvSpPr>
                <a:spLocks noChangeArrowheads="1"/>
              </p:cNvSpPr>
              <p:nvPr/>
            </p:nvSpPr>
            <p:spPr bwMode="auto">
              <a:xfrm rot="-9011432">
                <a:off x="2445" y="2321"/>
                <a:ext cx="998" cy="95"/>
              </a:xfrm>
              <a:prstGeom prst="leftArrow">
                <a:avLst>
                  <a:gd name="adj1" fmla="val 50000"/>
                  <a:gd name="adj2" fmla="val 262632"/>
                </a:avLst>
              </a:prstGeom>
              <a:solidFill>
                <a:srgbClr val="FF3300"/>
              </a:solidFill>
              <a:ln w="9525">
                <a:solidFill>
                  <a:schemeClr val="tx1"/>
                </a:solidFill>
                <a:miter lim="800000"/>
                <a:headEnd/>
                <a:tailEnd/>
              </a:ln>
            </p:spPr>
            <p:txBody>
              <a:bodyPr wrap="none" anchor="ctr"/>
              <a:lstStyle/>
              <a:p>
                <a:endParaRPr lang="en-US"/>
              </a:p>
            </p:txBody>
          </p:sp>
        </p:grpSp>
        <p:grpSp>
          <p:nvGrpSpPr>
            <p:cNvPr id="3" name="Group 19"/>
            <p:cNvGrpSpPr>
              <a:grpSpLocks/>
            </p:cNvGrpSpPr>
            <p:nvPr/>
          </p:nvGrpSpPr>
          <p:grpSpPr bwMode="auto">
            <a:xfrm>
              <a:off x="7772401" y="4692653"/>
              <a:ext cx="2273300" cy="341313"/>
              <a:chOff x="3483" y="3079"/>
              <a:chExt cx="997" cy="176"/>
            </a:xfrm>
          </p:grpSpPr>
          <p:sp>
            <p:nvSpPr>
              <p:cNvPr id="17430" name="AutoShape 20"/>
              <p:cNvSpPr>
                <a:spLocks noChangeArrowheads="1"/>
              </p:cNvSpPr>
              <p:nvPr/>
            </p:nvSpPr>
            <p:spPr bwMode="auto">
              <a:xfrm rot="2048213">
                <a:off x="3745" y="3079"/>
                <a:ext cx="735" cy="113"/>
              </a:xfrm>
              <a:prstGeom prst="notchedRightArrow">
                <a:avLst>
                  <a:gd name="adj1" fmla="val 50000"/>
                  <a:gd name="adj2" fmla="val 225005"/>
                </a:avLst>
              </a:prstGeom>
              <a:solidFill>
                <a:srgbClr val="FF3300"/>
              </a:solidFill>
              <a:ln w="9525">
                <a:solidFill>
                  <a:schemeClr val="tx1"/>
                </a:solidFill>
                <a:miter lim="800000"/>
                <a:headEnd/>
                <a:tailEnd/>
              </a:ln>
            </p:spPr>
            <p:txBody>
              <a:bodyPr wrap="none" anchor="ctr"/>
              <a:lstStyle/>
              <a:p>
                <a:endParaRPr lang="en-US"/>
              </a:p>
            </p:txBody>
          </p:sp>
          <p:sp>
            <p:nvSpPr>
              <p:cNvPr id="17431" name="AutoShape 21"/>
              <p:cNvSpPr>
                <a:spLocks noChangeArrowheads="1"/>
              </p:cNvSpPr>
              <p:nvPr/>
            </p:nvSpPr>
            <p:spPr bwMode="auto">
              <a:xfrm rot="-9128867">
                <a:off x="3483" y="3152"/>
                <a:ext cx="873" cy="103"/>
              </a:xfrm>
              <a:prstGeom prst="leftArrow">
                <a:avLst>
                  <a:gd name="adj1" fmla="val 50000"/>
                  <a:gd name="adj2" fmla="val 234888"/>
                </a:avLst>
              </a:prstGeom>
              <a:solidFill>
                <a:srgbClr val="FF3300"/>
              </a:solidFill>
              <a:ln w="9525">
                <a:solidFill>
                  <a:schemeClr val="tx1"/>
                </a:solidFill>
                <a:miter lim="800000"/>
                <a:headEnd/>
                <a:tailEnd/>
              </a:ln>
            </p:spPr>
            <p:txBody>
              <a:bodyPr wrap="none" anchor="ctr"/>
              <a:lstStyle/>
              <a:p>
                <a:endParaRPr lang="en-US"/>
              </a:p>
            </p:txBody>
          </p:sp>
        </p:grpSp>
        <p:sp>
          <p:nvSpPr>
            <p:cNvPr id="67607" name="AutoShape 23"/>
            <p:cNvSpPr>
              <a:spLocks noChangeArrowheads="1"/>
            </p:cNvSpPr>
            <p:nvPr/>
          </p:nvSpPr>
          <p:spPr bwMode="auto">
            <a:xfrm rot="9833358">
              <a:off x="4591051" y="2460625"/>
              <a:ext cx="419100" cy="192088"/>
            </a:xfrm>
            <a:prstGeom prst="leftArrow">
              <a:avLst>
                <a:gd name="adj1" fmla="val 50000"/>
                <a:gd name="adj2" fmla="val 46636"/>
              </a:avLst>
            </a:prstGeom>
            <a:solidFill>
              <a:srgbClr val="FF3300"/>
            </a:solidFill>
            <a:ln w="9525">
              <a:solidFill>
                <a:schemeClr val="tx1"/>
              </a:solidFill>
              <a:miter lim="800000"/>
              <a:headEnd/>
              <a:tailEnd/>
            </a:ln>
          </p:spPr>
          <p:txBody>
            <a:bodyPr wrap="none" anchor="ctr"/>
            <a:lstStyle/>
            <a:p>
              <a:endParaRPr lang="en-US"/>
            </a:p>
          </p:txBody>
        </p:sp>
      </p:grpSp>
      <p:sp>
        <p:nvSpPr>
          <p:cNvPr id="5" name="Rectangle 4"/>
          <p:cNvSpPr/>
          <p:nvPr/>
        </p:nvSpPr>
        <p:spPr>
          <a:xfrm>
            <a:off x="0" y="5743977"/>
            <a:ext cx="12192000" cy="3606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a:solidFill>
                  <a:schemeClr val="tx1"/>
                </a:solidFill>
              </a:rPr>
              <a:t>Lược đồ khởi nghĩa Lam Sơn (1424-1425)</a:t>
            </a:r>
          </a:p>
        </p:txBody>
      </p:sp>
      <p:sp>
        <p:nvSpPr>
          <p:cNvPr id="6" name="Rounded Rectangle 5"/>
          <p:cNvSpPr/>
          <p:nvPr/>
        </p:nvSpPr>
        <p:spPr>
          <a:xfrm>
            <a:off x="0" y="6104587"/>
            <a:ext cx="12192000" cy="7534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t>1424-1425: mở rộng hoạt động, giành những thắng lợi đầu tiên.</a:t>
            </a:r>
          </a:p>
          <a:p>
            <a:pPr algn="ctr"/>
            <a:r>
              <a:rPr lang="en-US" sz="2400"/>
              <a:t>Nghĩa quân tiến vào Nghệ An, mở rộng vùng giải phóng Tân Bình-Thuận Hóa.</a:t>
            </a:r>
          </a:p>
        </p:txBody>
      </p:sp>
      <p:sp>
        <p:nvSpPr>
          <p:cNvPr id="19" name="Rectangles 29698">
            <a:extLst>
              <a:ext uri="{FF2B5EF4-FFF2-40B4-BE49-F238E27FC236}">
                <a16:creationId xmlns:a16="http://schemas.microsoft.com/office/drawing/2014/main" id="{769EF6CB-8AEA-491B-924D-F3B3A43F7B70}"/>
              </a:ext>
            </a:extLst>
          </p:cNvPr>
          <p:cNvSpPr>
            <a:spLocks noChangeArrowheads="1"/>
          </p:cNvSpPr>
          <p:nvPr/>
        </p:nvSpPr>
        <p:spPr bwMode="auto">
          <a:xfrm>
            <a:off x="7220755" y="45499"/>
            <a:ext cx="4971245" cy="4056845"/>
          </a:xfrm>
          <a:prstGeom prst="rect">
            <a:avLst/>
          </a:prstGeom>
          <a:noFill/>
          <a:ln w="28575">
            <a:solidFill>
              <a:srgbClr val="FD092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just"/>
            <a:r>
              <a:rPr lang="en-US" altLang="en-US" sz="2000" b="1">
                <a:solidFill>
                  <a:srgbClr val="0000FF"/>
                </a:solidFill>
                <a:latin typeface="Times New Roman" pitchFamily="18" charset="0"/>
                <a:cs typeface="Times New Roman" pitchFamily="18" charset="0"/>
              </a:rPr>
              <a:t>    Trong một buổi họp bàn với các tướng, Nguyễn Chích nói : </a:t>
            </a:r>
            <a:r>
              <a:rPr lang="en-US" altLang="en-US" sz="2000" b="1" i="1">
                <a:solidFill>
                  <a:srgbClr val="000000"/>
                </a:solidFill>
                <a:latin typeface="Times New Roman" panose="02020603050405020304" pitchFamily="18" charset="0"/>
                <a:cs typeface="Times New Roman" pitchFamily="18" charset="0"/>
              </a:rPr>
              <a:t>“ Nghệ An là nơi hiểm yếu, đất rộng người đông, tôi đã từng qua lại nên rết thông thuộc đất ấy. Nay hãy trước hết thu lấy Trà Lân, chiếm giữ cho được Nghệ An để làm đất đứng chân, rồi dựa vào sức người và của cài đất ấy mà quay ra đánh Đông Đô thì có thể tính xong việc dẹp yên thiên hạ.”</a:t>
            </a:r>
            <a:r>
              <a:rPr lang="en-US" altLang="en-US" sz="2000">
                <a:solidFill>
                  <a:schemeClr val="tx2"/>
                </a:solidFill>
                <a:latin typeface="Times New Roman" pitchFamily="18" charset="0"/>
                <a:cs typeface="Times New Roman" pitchFamily="18" charset="0"/>
              </a:rPr>
              <a:t>                  </a:t>
            </a:r>
            <a:br>
              <a:rPr lang="en-US" altLang="en-US" sz="2000">
                <a:solidFill>
                  <a:schemeClr val="tx2"/>
                </a:solidFill>
                <a:latin typeface="Times New Roman" pitchFamily="18" charset="0"/>
                <a:cs typeface="Times New Roman" pitchFamily="18" charset="0"/>
              </a:rPr>
            </a:br>
            <a:r>
              <a:rPr lang="en-US" altLang="en-US" sz="2000">
                <a:solidFill>
                  <a:schemeClr val="tx2"/>
                </a:solidFill>
                <a:latin typeface="Times New Roman" panose="02020603050405020304" pitchFamily="18" charset="0"/>
                <a:cs typeface="Times New Roman" pitchFamily="18" charset="0"/>
              </a:rPr>
              <a:t>(Đại cương lịch sử Việt Nam)</a:t>
            </a:r>
            <a:endParaRPr lang="en-US" altLang="en-US" sz="200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121213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grpSp>
        <p:nvGrpSpPr>
          <p:cNvPr id="4" name="Group 2">
            <a:extLst>
              <a:ext uri="{FF2B5EF4-FFF2-40B4-BE49-F238E27FC236}">
                <a16:creationId xmlns:a16="http://schemas.microsoft.com/office/drawing/2014/main" id="{D09B4534-1DF7-4722-AB50-F36418185D9E}"/>
              </a:ext>
            </a:extLst>
          </p:cNvPr>
          <p:cNvGrpSpPr>
            <a:grpSpLocks/>
          </p:cNvGrpSpPr>
          <p:nvPr/>
        </p:nvGrpSpPr>
        <p:grpSpPr bwMode="auto">
          <a:xfrm>
            <a:off x="4327300" y="-90152"/>
            <a:ext cx="7658637" cy="6858000"/>
            <a:chOff x="0" y="0"/>
            <a:chExt cx="3536" cy="4320"/>
          </a:xfrm>
        </p:grpSpPr>
        <p:pic>
          <p:nvPicPr>
            <p:cNvPr id="5" name="Picture 3">
              <a:extLst>
                <a:ext uri="{FF2B5EF4-FFF2-40B4-BE49-F238E27FC236}">
                  <a16:creationId xmlns:a16="http://schemas.microsoft.com/office/drawing/2014/main" id="{E36069AD-76A0-48F8-9537-3BABD89AF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3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131F0A09-93C0-4E06-A360-EA9786C44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4"/>
              <a:ext cx="1872"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0" y="0"/>
            <a:ext cx="3361386" cy="400110"/>
          </a:xfrm>
          <a:prstGeom prst="rect">
            <a:avLst/>
          </a:prstGeom>
          <a:noFill/>
        </p:spPr>
        <p:txBody>
          <a:bodyPr wrap="square" rtlCol="0">
            <a:spAutoFit/>
          </a:bodyPr>
          <a:lstStyle/>
          <a:p>
            <a:pPr algn="ctr"/>
            <a:r>
              <a:rPr lang="en-US" sz="2000" i="1">
                <a:solidFill>
                  <a:schemeClr val="accent6"/>
                </a:solidFill>
              </a:rPr>
              <a:t>Giai đoạn 1426-1427</a:t>
            </a:r>
          </a:p>
        </p:txBody>
      </p:sp>
      <p:sp>
        <p:nvSpPr>
          <p:cNvPr id="10" name="Freeform 127"/>
          <p:cNvSpPr>
            <a:spLocks/>
          </p:cNvSpPr>
          <p:nvPr/>
        </p:nvSpPr>
        <p:spPr bwMode="auto">
          <a:xfrm rot="14917027">
            <a:off x="9194260" y="5322643"/>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11" name="Freeform 127"/>
          <p:cNvSpPr>
            <a:spLocks/>
          </p:cNvSpPr>
          <p:nvPr/>
        </p:nvSpPr>
        <p:spPr bwMode="auto">
          <a:xfrm rot="14917027">
            <a:off x="8261216" y="4481468"/>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12" name="Freeform 127"/>
          <p:cNvSpPr>
            <a:spLocks/>
          </p:cNvSpPr>
          <p:nvPr/>
        </p:nvSpPr>
        <p:spPr bwMode="auto">
          <a:xfrm rot="14917027">
            <a:off x="10117246" y="6075142"/>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13" name="Freeform 127"/>
          <p:cNvSpPr>
            <a:spLocks/>
          </p:cNvSpPr>
          <p:nvPr/>
        </p:nvSpPr>
        <p:spPr bwMode="auto">
          <a:xfrm rot="18443980">
            <a:off x="7922315" y="3701979"/>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14" name="TextBox 13"/>
          <p:cNvSpPr txBox="1"/>
          <p:nvPr/>
        </p:nvSpPr>
        <p:spPr>
          <a:xfrm>
            <a:off x="7593563" y="3154182"/>
            <a:ext cx="986833"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600"/>
              <a:t>9/1426</a:t>
            </a:r>
          </a:p>
        </p:txBody>
      </p:sp>
      <p:sp>
        <p:nvSpPr>
          <p:cNvPr id="15" name="Freeform 127"/>
          <p:cNvSpPr>
            <a:spLocks/>
          </p:cNvSpPr>
          <p:nvPr/>
        </p:nvSpPr>
        <p:spPr bwMode="auto">
          <a:xfrm rot="15852089">
            <a:off x="7559130" y="2557194"/>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17" name="Freeform 127"/>
          <p:cNvSpPr>
            <a:spLocks/>
          </p:cNvSpPr>
          <p:nvPr/>
        </p:nvSpPr>
        <p:spPr bwMode="auto">
          <a:xfrm rot="18443980">
            <a:off x="8019762" y="2528595"/>
            <a:ext cx="558038" cy="60561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19" name="Freeform 127"/>
          <p:cNvSpPr>
            <a:spLocks/>
          </p:cNvSpPr>
          <p:nvPr/>
        </p:nvSpPr>
        <p:spPr bwMode="auto">
          <a:xfrm rot="15338444">
            <a:off x="6035405" y="1091435"/>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21" name="Freeform 127"/>
          <p:cNvSpPr>
            <a:spLocks/>
          </p:cNvSpPr>
          <p:nvPr/>
        </p:nvSpPr>
        <p:spPr bwMode="auto">
          <a:xfrm rot="15274052">
            <a:off x="6818392" y="1838795"/>
            <a:ext cx="638361" cy="507597"/>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22" name="Freeform 127"/>
          <p:cNvSpPr>
            <a:spLocks/>
          </p:cNvSpPr>
          <p:nvPr/>
        </p:nvSpPr>
        <p:spPr bwMode="auto">
          <a:xfrm rot="19524091">
            <a:off x="8273988" y="3823532"/>
            <a:ext cx="565250" cy="506644"/>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23" name="Freeform 127"/>
          <p:cNvSpPr>
            <a:spLocks/>
          </p:cNvSpPr>
          <p:nvPr/>
        </p:nvSpPr>
        <p:spPr bwMode="auto">
          <a:xfrm rot="17472165">
            <a:off x="8539723" y="2303462"/>
            <a:ext cx="565250" cy="506644"/>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24" name="Freeform 127"/>
          <p:cNvSpPr>
            <a:spLocks/>
          </p:cNvSpPr>
          <p:nvPr/>
        </p:nvSpPr>
        <p:spPr bwMode="auto">
          <a:xfrm rot="19524091">
            <a:off x="8475733" y="3085525"/>
            <a:ext cx="565250" cy="506644"/>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864"/>
              <a:gd name="T29" fmla="*/ 1248 w 1248"/>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0000"/>
          </a:solidFill>
          <a:ln w="12700">
            <a:solidFill>
              <a:srgbClr val="FF0000"/>
            </a:solidFill>
            <a:round/>
            <a:headEnd/>
            <a:tailEnd/>
          </a:ln>
        </p:spPr>
        <p:txBody>
          <a:bodyPr/>
          <a:lstStyle/>
          <a:p>
            <a:endParaRPr lang="en-US"/>
          </a:p>
        </p:txBody>
      </p:sp>
      <p:sp>
        <p:nvSpPr>
          <p:cNvPr id="25" name="Rectangle 24"/>
          <p:cNvSpPr/>
          <p:nvPr/>
        </p:nvSpPr>
        <p:spPr>
          <a:xfrm>
            <a:off x="0" y="698902"/>
            <a:ext cx="4327300" cy="1077218"/>
          </a:xfrm>
          <a:prstGeom prst="rect">
            <a:avLst/>
          </a:prstGeom>
        </p:spPr>
        <p:txBody>
          <a:bodyPr wrap="square">
            <a:spAutoFit/>
          </a:bodyPr>
          <a:lstStyle/>
          <a:p>
            <a:pPr algn="just"/>
            <a:r>
              <a:rPr lang="en-US" sz="3200">
                <a:solidFill>
                  <a:schemeClr val="bg2">
                    <a:lumMod val="50000"/>
                  </a:schemeClr>
                </a:solidFill>
                <a:latin typeface="Times New Roman" pitchFamily="18" charset="0"/>
                <a:cs typeface="Times New Roman" pitchFamily="18" charset="0"/>
              </a:rPr>
              <a:t>- Tiến quân ra Bắc, giải phóng Thanh Hóa. </a:t>
            </a:r>
          </a:p>
        </p:txBody>
      </p:sp>
      <p:sp>
        <p:nvSpPr>
          <p:cNvPr id="26" name="Rectangle 25"/>
          <p:cNvSpPr/>
          <p:nvPr/>
        </p:nvSpPr>
        <p:spPr>
          <a:xfrm>
            <a:off x="0" y="2099841"/>
            <a:ext cx="4327300" cy="3539430"/>
          </a:xfrm>
          <a:prstGeom prst="rect">
            <a:avLst/>
          </a:prstGeom>
        </p:spPr>
        <p:txBody>
          <a:bodyPr wrap="square">
            <a:spAutoFit/>
          </a:bodyPr>
          <a:lstStyle/>
          <a:p>
            <a:pPr algn="just"/>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Tháng</a:t>
            </a:r>
            <a:r>
              <a:rPr lang="en-US" sz="3200" dirty="0">
                <a:solidFill>
                  <a:schemeClr val="bg2">
                    <a:lumMod val="50000"/>
                  </a:schemeClr>
                </a:solidFill>
                <a:latin typeface="Times New Roman" panose="02020603050405020304" pitchFamily="18" charset="0"/>
                <a:cs typeface="Times New Roman" panose="02020603050405020304" pitchFamily="18" charset="0"/>
              </a:rPr>
              <a:t> 9/1426, </a:t>
            </a:r>
            <a:r>
              <a:rPr lang="en-US" sz="3200" dirty="0" err="1">
                <a:solidFill>
                  <a:schemeClr val="bg2">
                    <a:lumMod val="50000"/>
                  </a:schemeClr>
                </a:solidFill>
                <a:latin typeface="Times New Roman" panose="02020603050405020304" pitchFamily="18" charset="0"/>
                <a:cs typeface="Times New Roman" panose="02020603050405020304" pitchFamily="18" charset="0"/>
              </a:rPr>
              <a:t>nghĩa</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quân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tiến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quân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ra</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Bắc</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đánh</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thắng</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nhiều</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trận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Quân</a:t>
            </a:r>
            <a:r>
              <a:rPr lang="en-US" sz="3200" dirty="0">
                <a:solidFill>
                  <a:schemeClr val="bg2">
                    <a:lumMod val="50000"/>
                  </a:schemeClr>
                </a:solidFill>
                <a:latin typeface="Times New Roman" panose="02020603050405020304" pitchFamily="18" charset="0"/>
                <a:cs typeface="Times New Roman" panose="02020603050405020304" pitchFamily="18" charset="0"/>
              </a:rPr>
              <a:t> Minh </a:t>
            </a:r>
            <a:r>
              <a:rPr lang="en-US" sz="3200" dirty="0" err="1">
                <a:solidFill>
                  <a:schemeClr val="bg2">
                    <a:lumMod val="50000"/>
                  </a:schemeClr>
                </a:solidFill>
                <a:latin typeface="Times New Roman" panose="02020603050405020304" pitchFamily="18" charset="0"/>
                <a:cs typeface="Times New Roman" panose="02020603050405020304" pitchFamily="18" charset="0"/>
              </a:rPr>
              <a:t>phải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rút</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vào</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thành</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Đông</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Quan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Hà</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Nội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cố</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thủ</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chờ</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viện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binh</a:t>
            </a:r>
            <a:r>
              <a:rPr lang="en-US" sz="3200" dirty="0">
                <a:solidFill>
                  <a:schemeClr val="bg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75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75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P spid="19" grpId="0" animBg="1"/>
      <p:bldP spid="21" grpId="0" animBg="1"/>
      <p:bldP spid="22" grpId="0" animBg="1"/>
      <p:bldP spid="23" grpId="0" animBg="1"/>
      <p:bldP spid="24" grpId="0" animBg="1"/>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4" name="Picture 3" descr="slide0019_image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39" y="0"/>
            <a:ext cx="76862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2644170"/>
            <a:ext cx="4505739" cy="1569660"/>
          </a:xfrm>
          <a:prstGeom prst="rect">
            <a:avLst/>
          </a:prstGeom>
        </p:spPr>
        <p:txBody>
          <a:bodyPr wrap="square">
            <a:spAutoFit/>
          </a:bodyPr>
          <a:lstStyle/>
          <a:p>
            <a:pPr algn="just"/>
            <a:r>
              <a:rPr lang="en-US" sz="2400" i="1"/>
              <a:t>Vây hãm thành Đông Quan, kết hợp ngoại giao tâm công, buộc Vương Thông và 10 vạn quân phải cố thủ chờ viện binh </a:t>
            </a:r>
          </a:p>
        </p:txBody>
      </p:sp>
    </p:spTree>
    <p:extLst>
      <p:ext uri="{BB962C8B-B14F-4D97-AF65-F5344CB8AC3E}">
        <p14:creationId xmlns:p14="http://schemas.microsoft.com/office/powerpoint/2010/main" val="202134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grpSp>
        <p:nvGrpSpPr>
          <p:cNvPr id="4" name="Group 5">
            <a:extLst>
              <a:ext uri="{FF2B5EF4-FFF2-40B4-BE49-F238E27FC236}">
                <a16:creationId xmlns:a16="http://schemas.microsoft.com/office/drawing/2014/main" id="{5DD6731C-1362-4401-B3E4-EE1CB2DC9D7E}"/>
              </a:ext>
            </a:extLst>
          </p:cNvPr>
          <p:cNvGrpSpPr>
            <a:grpSpLocks/>
          </p:cNvGrpSpPr>
          <p:nvPr/>
        </p:nvGrpSpPr>
        <p:grpSpPr bwMode="auto">
          <a:xfrm>
            <a:off x="5198647" y="30911"/>
            <a:ext cx="6991630" cy="6892925"/>
            <a:chOff x="1526" y="0"/>
            <a:chExt cx="2773" cy="4342"/>
          </a:xfrm>
        </p:grpSpPr>
        <p:pic>
          <p:nvPicPr>
            <p:cNvPr id="5" name="Picture 6">
              <a:extLst>
                <a:ext uri="{FF2B5EF4-FFF2-40B4-BE49-F238E27FC236}">
                  <a16:creationId xmlns:a16="http://schemas.microsoft.com/office/drawing/2014/main" id="{6FBD56C6-AFE6-4E8F-ACB8-5F9E1E3CB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 y="0"/>
              <a:ext cx="27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43F60F2-CEDE-4BA7-83B4-1DC7C561C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 y="3346"/>
              <a:ext cx="1872"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reeform 5">
            <a:extLst>
              <a:ext uri="{FF2B5EF4-FFF2-40B4-BE49-F238E27FC236}">
                <a16:creationId xmlns:a16="http://schemas.microsoft.com/office/drawing/2014/main" id="{88317786-6A15-4F5A-A6BC-FB989F3C3E8C}"/>
              </a:ext>
            </a:extLst>
          </p:cNvPr>
          <p:cNvSpPr>
            <a:spLocks/>
          </p:cNvSpPr>
          <p:nvPr/>
        </p:nvSpPr>
        <p:spPr bwMode="auto">
          <a:xfrm>
            <a:off x="9918565" y="685800"/>
            <a:ext cx="608013" cy="800100"/>
          </a:xfrm>
          <a:custGeom>
            <a:avLst/>
            <a:gdLst>
              <a:gd name="T0" fmla="*/ 0 w 419"/>
              <a:gd name="T1" fmla="*/ 2147483647 h 451"/>
              <a:gd name="T2" fmla="*/ 2147483647 w 419"/>
              <a:gd name="T3" fmla="*/ 2147483647 h 451"/>
              <a:gd name="T4" fmla="*/ 2147483647 w 419"/>
              <a:gd name="T5" fmla="*/ 2147483647 h 451"/>
              <a:gd name="T6" fmla="*/ 2147483647 w 419"/>
              <a:gd name="T7" fmla="*/ 2147483647 h 451"/>
              <a:gd name="T8" fmla="*/ 2147483647 w 419"/>
              <a:gd name="T9" fmla="*/ 0 h 451"/>
              <a:gd name="T10" fmla="*/ 0 60000 65536"/>
              <a:gd name="T11" fmla="*/ 0 60000 65536"/>
              <a:gd name="T12" fmla="*/ 0 60000 65536"/>
              <a:gd name="T13" fmla="*/ 0 60000 65536"/>
              <a:gd name="T14" fmla="*/ 0 60000 65536"/>
              <a:gd name="T15" fmla="*/ 0 w 419"/>
              <a:gd name="T16" fmla="*/ 0 h 451"/>
              <a:gd name="T17" fmla="*/ 419 w 419"/>
              <a:gd name="T18" fmla="*/ 451 h 451"/>
            </a:gdLst>
            <a:ahLst/>
            <a:cxnLst>
              <a:cxn ang="T10">
                <a:pos x="T0" y="T1"/>
              </a:cxn>
              <a:cxn ang="T11">
                <a:pos x="T2" y="T3"/>
              </a:cxn>
              <a:cxn ang="T12">
                <a:pos x="T4" y="T5"/>
              </a:cxn>
              <a:cxn ang="T13">
                <a:pos x="T6" y="T7"/>
              </a:cxn>
              <a:cxn ang="T14">
                <a:pos x="T8" y="T9"/>
              </a:cxn>
            </a:cxnLst>
            <a:rect l="T15" t="T16" r="T17" b="T18"/>
            <a:pathLst>
              <a:path w="419" h="451">
                <a:moveTo>
                  <a:pt x="0" y="451"/>
                </a:moveTo>
                <a:lnTo>
                  <a:pt x="75" y="376"/>
                </a:lnTo>
                <a:lnTo>
                  <a:pt x="203" y="241"/>
                </a:lnTo>
                <a:lnTo>
                  <a:pt x="312" y="128"/>
                </a:lnTo>
                <a:lnTo>
                  <a:pt x="419" y="0"/>
                </a:lnTo>
              </a:path>
            </a:pathLst>
          </a:custGeom>
          <a:noFill/>
          <a:ln w="57150">
            <a:solidFill>
              <a:srgbClr val="0000FF"/>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35">
            <a:extLst>
              <a:ext uri="{FF2B5EF4-FFF2-40B4-BE49-F238E27FC236}">
                <a16:creationId xmlns:a16="http://schemas.microsoft.com/office/drawing/2014/main" id="{54495C94-3124-4BEB-AF62-8D75BC696C8F}"/>
              </a:ext>
            </a:extLst>
          </p:cNvPr>
          <p:cNvSpPr>
            <a:spLocks/>
          </p:cNvSpPr>
          <p:nvPr/>
        </p:nvSpPr>
        <p:spPr bwMode="auto">
          <a:xfrm flipH="1">
            <a:off x="6576060" y="325758"/>
            <a:ext cx="992746" cy="854645"/>
          </a:xfrm>
          <a:custGeom>
            <a:avLst/>
            <a:gdLst>
              <a:gd name="T0" fmla="*/ 0 w 419"/>
              <a:gd name="T1" fmla="*/ 2147483647 h 451"/>
              <a:gd name="T2" fmla="*/ 2147483647 w 419"/>
              <a:gd name="T3" fmla="*/ 2147483647 h 451"/>
              <a:gd name="T4" fmla="*/ 2147483647 w 419"/>
              <a:gd name="T5" fmla="*/ 2147483647 h 451"/>
              <a:gd name="T6" fmla="*/ 2147483647 w 419"/>
              <a:gd name="T7" fmla="*/ 2147483647 h 451"/>
              <a:gd name="T8" fmla="*/ 2147483647 w 419"/>
              <a:gd name="T9" fmla="*/ 0 h 451"/>
              <a:gd name="T10" fmla="*/ 0 60000 65536"/>
              <a:gd name="T11" fmla="*/ 0 60000 65536"/>
              <a:gd name="T12" fmla="*/ 0 60000 65536"/>
              <a:gd name="T13" fmla="*/ 0 60000 65536"/>
              <a:gd name="T14" fmla="*/ 0 60000 65536"/>
              <a:gd name="T15" fmla="*/ 0 w 419"/>
              <a:gd name="T16" fmla="*/ 0 h 451"/>
              <a:gd name="T17" fmla="*/ 419 w 419"/>
              <a:gd name="T18" fmla="*/ 451 h 451"/>
            </a:gdLst>
            <a:ahLst/>
            <a:cxnLst>
              <a:cxn ang="T10">
                <a:pos x="T0" y="T1"/>
              </a:cxn>
              <a:cxn ang="T11">
                <a:pos x="T2" y="T3"/>
              </a:cxn>
              <a:cxn ang="T12">
                <a:pos x="T4" y="T5"/>
              </a:cxn>
              <a:cxn ang="T13">
                <a:pos x="T6" y="T7"/>
              </a:cxn>
              <a:cxn ang="T14">
                <a:pos x="T8" y="T9"/>
              </a:cxn>
            </a:cxnLst>
            <a:rect l="T15" t="T16" r="T17" b="T18"/>
            <a:pathLst>
              <a:path w="419" h="451">
                <a:moveTo>
                  <a:pt x="0" y="451"/>
                </a:moveTo>
                <a:lnTo>
                  <a:pt x="75" y="376"/>
                </a:lnTo>
                <a:lnTo>
                  <a:pt x="203" y="241"/>
                </a:lnTo>
                <a:lnTo>
                  <a:pt x="312" y="128"/>
                </a:lnTo>
                <a:lnTo>
                  <a:pt x="419" y="0"/>
                </a:lnTo>
              </a:path>
            </a:pathLst>
          </a:custGeom>
          <a:noFill/>
          <a:ln w="57150">
            <a:solidFill>
              <a:srgbClr val="0000FF"/>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Text Box 67">
            <a:extLst>
              <a:ext uri="{FF2B5EF4-FFF2-40B4-BE49-F238E27FC236}">
                <a16:creationId xmlns:a16="http://schemas.microsoft.com/office/drawing/2014/main" id="{3AAF9A18-72B8-4898-9184-FD9DE45694E4}"/>
              </a:ext>
            </a:extLst>
          </p:cNvPr>
          <p:cNvSpPr txBox="1">
            <a:spLocks noChangeArrowheads="1"/>
          </p:cNvSpPr>
          <p:nvPr/>
        </p:nvSpPr>
        <p:spPr bwMode="auto">
          <a:xfrm rot="18260476">
            <a:off x="9753445" y="1011126"/>
            <a:ext cx="1398971" cy="338554"/>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ct val="50000"/>
              </a:spcBef>
              <a:defRPr/>
            </a:pPr>
            <a:r>
              <a:rPr lang="vi-VN" sz="1600" b="1" dirty="0">
                <a:solidFill>
                  <a:srgbClr val="FFFF00"/>
                </a:solidFill>
                <a:effectLst>
                  <a:outerShdw blurRad="38100" dist="38100" dir="2700000" algn="tl">
                    <a:srgbClr val="C0C0C0"/>
                  </a:outerShdw>
                </a:effectLst>
              </a:rPr>
              <a:t>Liễu Thăng</a:t>
            </a:r>
            <a:endParaRPr lang="en-US" sz="1600" b="1" dirty="0">
              <a:solidFill>
                <a:srgbClr val="FFFF00"/>
              </a:solidFill>
              <a:effectLst>
                <a:outerShdw blurRad="38100" dist="38100" dir="2700000" algn="tl">
                  <a:srgbClr val="C0C0C0"/>
                </a:outerShdw>
              </a:effectLst>
            </a:endParaRPr>
          </a:p>
        </p:txBody>
      </p:sp>
      <p:sp>
        <p:nvSpPr>
          <p:cNvPr id="10" name="Text Box 68">
            <a:extLst>
              <a:ext uri="{FF2B5EF4-FFF2-40B4-BE49-F238E27FC236}">
                <a16:creationId xmlns:a16="http://schemas.microsoft.com/office/drawing/2014/main" id="{63D1A347-3EDF-406C-AF48-A5F136CB056E}"/>
              </a:ext>
            </a:extLst>
          </p:cNvPr>
          <p:cNvSpPr txBox="1">
            <a:spLocks noChangeArrowheads="1"/>
          </p:cNvSpPr>
          <p:nvPr/>
        </p:nvSpPr>
        <p:spPr bwMode="auto">
          <a:xfrm rot="2360994">
            <a:off x="6619743" y="415157"/>
            <a:ext cx="1342176" cy="338554"/>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ct val="50000"/>
              </a:spcBef>
              <a:defRPr/>
            </a:pPr>
            <a:r>
              <a:rPr lang="vi-VN" sz="1600" b="1" dirty="0">
                <a:solidFill>
                  <a:schemeClr val="bg1"/>
                </a:solidFill>
                <a:effectLst>
                  <a:outerShdw blurRad="38100" dist="38100" dir="2700000" algn="tl">
                    <a:srgbClr val="C0C0C0"/>
                  </a:outerShdw>
                </a:effectLst>
              </a:rPr>
              <a:t>Mộc Thạnh</a:t>
            </a:r>
            <a:endParaRPr lang="en-US" sz="1600" b="1" dirty="0">
              <a:solidFill>
                <a:schemeClr val="bg1"/>
              </a:solidFill>
              <a:effectLst>
                <a:outerShdw blurRad="38100" dist="38100" dir="2700000" algn="tl">
                  <a:srgbClr val="C0C0C0"/>
                </a:outerShdw>
              </a:effectLst>
            </a:endParaRPr>
          </a:p>
        </p:txBody>
      </p:sp>
      <p:sp>
        <p:nvSpPr>
          <p:cNvPr id="13" name="Oval 12">
            <a:extLst>
              <a:ext uri="{FF2B5EF4-FFF2-40B4-BE49-F238E27FC236}">
                <a16:creationId xmlns:a16="http://schemas.microsoft.com/office/drawing/2014/main" id="{545F2084-50B4-447A-9AE3-3AF10AC89B7F}"/>
              </a:ext>
            </a:extLst>
          </p:cNvPr>
          <p:cNvSpPr/>
          <p:nvPr/>
        </p:nvSpPr>
        <p:spPr>
          <a:xfrm flipV="1">
            <a:off x="6477001" y="1600200"/>
            <a:ext cx="198119" cy="152400"/>
          </a:xfrm>
          <a:prstGeom prst="ellipse">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TextBox 13"/>
          <p:cNvSpPr txBox="1"/>
          <p:nvPr/>
        </p:nvSpPr>
        <p:spPr>
          <a:xfrm rot="1142783">
            <a:off x="5383368" y="322683"/>
            <a:ext cx="1403797" cy="369332"/>
          </a:xfrm>
          <a:prstGeom prst="rect">
            <a:avLst/>
          </a:prstGeom>
          <a:noFill/>
        </p:spPr>
        <p:txBody>
          <a:bodyPr wrap="square" rtlCol="0">
            <a:spAutoFit/>
          </a:bodyPr>
          <a:lstStyle/>
          <a:p>
            <a:r>
              <a:rPr lang="en-US"/>
              <a:t>VÂN NAM</a:t>
            </a:r>
          </a:p>
        </p:txBody>
      </p:sp>
      <p:sp>
        <p:nvSpPr>
          <p:cNvPr id="15" name="TextBox 14"/>
          <p:cNvSpPr txBox="1"/>
          <p:nvPr/>
        </p:nvSpPr>
        <p:spPr>
          <a:xfrm rot="2961820">
            <a:off x="10861181" y="648329"/>
            <a:ext cx="1403797" cy="369332"/>
          </a:xfrm>
          <a:prstGeom prst="rect">
            <a:avLst/>
          </a:prstGeom>
          <a:noFill/>
        </p:spPr>
        <p:txBody>
          <a:bodyPr wrap="square" rtlCol="0">
            <a:spAutoFit/>
          </a:bodyPr>
          <a:lstStyle/>
          <a:p>
            <a:r>
              <a:rPr lang="en-US"/>
              <a:t>QUẢNG TÂY</a:t>
            </a:r>
          </a:p>
        </p:txBody>
      </p:sp>
      <p:sp>
        <p:nvSpPr>
          <p:cNvPr id="16" name="Rectangle 15"/>
          <p:cNvSpPr/>
          <p:nvPr/>
        </p:nvSpPr>
        <p:spPr>
          <a:xfrm>
            <a:off x="0" y="85635"/>
            <a:ext cx="5209381" cy="1200329"/>
          </a:xfrm>
          <a:prstGeom prst="rect">
            <a:avLst/>
          </a:prstGeom>
        </p:spPr>
        <p:txBody>
          <a:bodyPr wrap="square">
            <a:spAutoFit/>
          </a:bodyPr>
          <a:lstStyle/>
          <a:p>
            <a:pPr algn="just">
              <a:defRPr/>
            </a:pPr>
            <a:r>
              <a:rPr lang="en-US" sz="2400" b="1">
                <a:solidFill>
                  <a:srgbClr val="000000"/>
                </a:solidFill>
                <a:latin typeface="Times New Roman" pitchFamily="18" charset="0"/>
                <a:cs typeface="Times New Roman" pitchFamily="18" charset="0"/>
              </a:rPr>
              <a:t>10/1247 10 vạn viện binh giặc( do Liễu Thăng và Mộc Thạnh chỉ huy chia làm 2 đạo tiến vào nước ta.</a:t>
            </a:r>
            <a:endParaRPr lang="en-US" sz="2400" b="1" dirty="0">
              <a:latin typeface="Times New Roman" pitchFamily="18" charset="0"/>
              <a:cs typeface="Times New Roman" pitchFamily="18" charset="0"/>
            </a:endParaRPr>
          </a:p>
        </p:txBody>
      </p:sp>
      <p:sp>
        <p:nvSpPr>
          <p:cNvPr id="17" name="TextBox 16"/>
          <p:cNvSpPr txBox="1"/>
          <p:nvPr/>
        </p:nvSpPr>
        <p:spPr>
          <a:xfrm>
            <a:off x="0" y="1676400"/>
            <a:ext cx="5209382" cy="4154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vi-VN" sz="2400" b="1" i="1">
                <a:solidFill>
                  <a:srgbClr val="002060"/>
                </a:solidFill>
                <a:latin typeface="Times New Roman" pitchFamily="18" charset="0"/>
                <a:cs typeface="Times New Roman" pitchFamily="18" charset="0"/>
              </a:rPr>
              <a:t>“</a:t>
            </a:r>
            <a:r>
              <a:rPr lang="vi-VN" sz="2400" b="1" i="1" dirty="0">
                <a:solidFill>
                  <a:srgbClr val="002060"/>
                </a:solidFill>
                <a:latin typeface="Times New Roman" pitchFamily="18" charset="0"/>
                <a:cs typeface="Times New Roman" pitchFamily="18" charset="0"/>
              </a:rPr>
              <a:t>Đánh thành là hạ sách, ta đánh vào thành vững, hàng năm, hàng tháng không hạ được thành, quân ta sức mỏi, khí nhụt. Nếu viện binh giặc lại đến trước mặt, sau lưng đều có giặc. Đó là con đường nguy! Sao bằng dưỡng sức chứa uy để đợi viện binh giặc. Viện binh bị phá thì thành tất phải hàng. Thế là làm một mà được hai. Đấy là kế vẹn toàn vậy”</a:t>
            </a:r>
            <a:r>
              <a:rPr lang="vi-VN" sz="2400" b="1" dirty="0">
                <a:solidFill>
                  <a:srgbClr val="002060"/>
                </a:solidFill>
                <a:latin typeface="Times New Roman" pitchFamily="18" charset="0"/>
                <a:cs typeface="Times New Roman" pitchFamily="18" charset="0"/>
              </a:rPr>
              <a:t>. Đại cương lịch sử Việt Nam – </a:t>
            </a:r>
            <a:r>
              <a:rPr lang="vi-VN" sz="2400" b="1">
                <a:solidFill>
                  <a:srgbClr val="002060"/>
                </a:solidFill>
                <a:latin typeface="Times New Roman" pitchFamily="18" charset="0"/>
                <a:cs typeface="Times New Roman" pitchFamily="18" charset="0"/>
              </a:rPr>
              <a:t>Tập 1</a:t>
            </a:r>
            <a:endParaRPr lang="vi-VN" sz="2400" b="1" dirty="0">
              <a:solidFill>
                <a:srgbClr val="002060"/>
              </a:solidFill>
              <a:latin typeface="Times New Roman" pitchFamily="18" charset="0"/>
              <a:cs typeface="Times New Roman" pitchFamily="18" charset="0"/>
            </a:endParaRPr>
          </a:p>
        </p:txBody>
      </p:sp>
      <p:sp>
        <p:nvSpPr>
          <p:cNvPr id="18" name="Rounded Rectangle 17"/>
          <p:cNvSpPr/>
          <p:nvPr/>
        </p:nvSpPr>
        <p:spPr>
          <a:xfrm>
            <a:off x="0" y="5831384"/>
            <a:ext cx="5198647" cy="7239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Kế sách của Lê Lợi đối phó với viện binh của quân Minh.</a:t>
            </a:r>
          </a:p>
        </p:txBody>
      </p:sp>
    </p:spTree>
    <p:extLst>
      <p:ext uri="{BB962C8B-B14F-4D97-AF65-F5344CB8AC3E}">
        <p14:creationId xmlns:p14="http://schemas.microsoft.com/office/powerpoint/2010/main" val="36382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8BAE0-C0FB-4740-9866-3CA9DD8F71DD}"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4098" name="Picture 2" descr="Description: Tôi đã xây dựng triết lý quản trị kinh doanh từ bài học Lịch s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45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5964080"/>
            <a:ext cx="12192000" cy="954107"/>
          </a:xfrm>
          <a:prstGeom prst="rect">
            <a:avLst/>
          </a:prstGeom>
        </p:spPr>
        <p:txBody>
          <a:bodyPr wrap="square">
            <a:spAutoFit/>
          </a:bodyPr>
          <a:lstStyle/>
          <a:p>
            <a:r>
              <a:rPr lang="en-US" sz="2800" i="1">
                <a:latin typeface="Times New Roman" pitchFamily="18" charset="0"/>
                <a:cs typeface="Times New Roman" pitchFamily="18" charset="0"/>
              </a:rPr>
              <a:t>Ông được xem là một trong những vị tướng kiệt xuất của Việt Nam thời phong kiến. Ông là ai?</a:t>
            </a:r>
          </a:p>
        </p:txBody>
      </p:sp>
    </p:spTree>
    <p:extLst>
      <p:ext uri="{BB962C8B-B14F-4D97-AF65-F5344CB8AC3E}">
        <p14:creationId xmlns:p14="http://schemas.microsoft.com/office/powerpoint/2010/main" val="4525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6" name="Picture 8">
            <a:extLst>
              <a:ext uri="{FF2B5EF4-FFF2-40B4-BE49-F238E27FC236}">
                <a16:creationId xmlns:a16="http://schemas.microsoft.com/office/drawing/2014/main" id="{540571A4-97C5-491B-98BB-489B8048C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9583" y="0"/>
            <a:ext cx="6512417" cy="693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Line 9">
            <a:extLst>
              <a:ext uri="{FF2B5EF4-FFF2-40B4-BE49-F238E27FC236}">
                <a16:creationId xmlns:a16="http://schemas.microsoft.com/office/drawing/2014/main" id="{80F3676E-A908-4890-AB77-26B2EDBAAF44}"/>
              </a:ext>
            </a:extLst>
          </p:cNvPr>
          <p:cNvSpPr>
            <a:spLocks noChangeShapeType="1"/>
          </p:cNvSpPr>
          <p:nvPr/>
        </p:nvSpPr>
        <p:spPr bwMode="auto">
          <a:xfrm>
            <a:off x="9753600" y="2590800"/>
            <a:ext cx="152400" cy="3810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0">
            <a:extLst>
              <a:ext uri="{FF2B5EF4-FFF2-40B4-BE49-F238E27FC236}">
                <a16:creationId xmlns:a16="http://schemas.microsoft.com/office/drawing/2014/main" id="{4AB8B3E9-11A4-454D-B8C7-9183B68798F4}"/>
              </a:ext>
            </a:extLst>
          </p:cNvPr>
          <p:cNvSpPr>
            <a:spLocks noChangeShapeType="1"/>
          </p:cNvSpPr>
          <p:nvPr/>
        </p:nvSpPr>
        <p:spPr bwMode="auto">
          <a:xfrm flipH="1">
            <a:off x="9753600" y="3088602"/>
            <a:ext cx="228600" cy="3810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1">
            <a:extLst>
              <a:ext uri="{FF2B5EF4-FFF2-40B4-BE49-F238E27FC236}">
                <a16:creationId xmlns:a16="http://schemas.microsoft.com/office/drawing/2014/main" id="{4932B1F5-BAF6-4740-803A-770167989FBF}"/>
              </a:ext>
            </a:extLst>
          </p:cNvPr>
          <p:cNvSpPr>
            <a:spLocks noChangeShapeType="1"/>
          </p:cNvSpPr>
          <p:nvPr/>
        </p:nvSpPr>
        <p:spPr bwMode="auto">
          <a:xfrm flipH="1">
            <a:off x="8991600" y="3733800"/>
            <a:ext cx="533400" cy="457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12">
            <a:extLst>
              <a:ext uri="{FF2B5EF4-FFF2-40B4-BE49-F238E27FC236}">
                <a16:creationId xmlns:a16="http://schemas.microsoft.com/office/drawing/2014/main" id="{29B82131-1023-490A-8748-1A8D0F6BFF95}"/>
              </a:ext>
            </a:extLst>
          </p:cNvPr>
          <p:cNvSpPr>
            <a:spLocks noChangeShapeType="1"/>
          </p:cNvSpPr>
          <p:nvPr/>
        </p:nvSpPr>
        <p:spPr bwMode="auto">
          <a:xfrm flipH="1">
            <a:off x="8077200" y="4376738"/>
            <a:ext cx="438150" cy="347662"/>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AutoShape 15">
            <a:extLst>
              <a:ext uri="{FF2B5EF4-FFF2-40B4-BE49-F238E27FC236}">
                <a16:creationId xmlns:a16="http://schemas.microsoft.com/office/drawing/2014/main" id="{23D31259-04FA-4D85-AD13-C647B82653E9}"/>
              </a:ext>
            </a:extLst>
          </p:cNvPr>
          <p:cNvSpPr>
            <a:spLocks noChangeArrowheads="1"/>
          </p:cNvSpPr>
          <p:nvPr/>
        </p:nvSpPr>
        <p:spPr bwMode="auto">
          <a:xfrm>
            <a:off x="8534400" y="4191000"/>
            <a:ext cx="304800" cy="228600"/>
          </a:xfrm>
          <a:prstGeom prst="irregularSeal1">
            <a:avLst/>
          </a:prstGeom>
          <a:solidFill>
            <a:schemeClr val="bg1"/>
          </a:solidFill>
          <a:ln w="38100" algn="ctr">
            <a:solidFill>
              <a:srgbClr val="FF33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2" name="AutoShape 16">
            <a:extLst>
              <a:ext uri="{FF2B5EF4-FFF2-40B4-BE49-F238E27FC236}">
                <a16:creationId xmlns:a16="http://schemas.microsoft.com/office/drawing/2014/main" id="{50DAC169-0BB2-4E5A-BDD8-B26D05C18838}"/>
              </a:ext>
            </a:extLst>
          </p:cNvPr>
          <p:cNvSpPr>
            <a:spLocks noChangeArrowheads="1"/>
          </p:cNvSpPr>
          <p:nvPr/>
        </p:nvSpPr>
        <p:spPr bwMode="auto">
          <a:xfrm>
            <a:off x="7848600" y="4648200"/>
            <a:ext cx="304800" cy="304800"/>
          </a:xfrm>
          <a:prstGeom prst="irregularSeal1">
            <a:avLst/>
          </a:prstGeom>
          <a:solidFill>
            <a:schemeClr val="bg1"/>
          </a:solidFill>
          <a:ln w="38100" algn="ctr">
            <a:solidFill>
              <a:srgbClr val="FF33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3" name="Line 21">
            <a:extLst>
              <a:ext uri="{FF2B5EF4-FFF2-40B4-BE49-F238E27FC236}">
                <a16:creationId xmlns:a16="http://schemas.microsoft.com/office/drawing/2014/main" id="{8B815067-9C72-4768-A738-AEB13A3F76B4}"/>
              </a:ext>
            </a:extLst>
          </p:cNvPr>
          <p:cNvSpPr>
            <a:spLocks noChangeShapeType="1"/>
          </p:cNvSpPr>
          <p:nvPr/>
        </p:nvSpPr>
        <p:spPr bwMode="auto">
          <a:xfrm flipH="1" flipV="1">
            <a:off x="9829800" y="2514600"/>
            <a:ext cx="381000" cy="76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22">
            <a:extLst>
              <a:ext uri="{FF2B5EF4-FFF2-40B4-BE49-F238E27FC236}">
                <a16:creationId xmlns:a16="http://schemas.microsoft.com/office/drawing/2014/main" id="{410D87CB-1128-4BE6-B5CC-3FCB87D9D26A}"/>
              </a:ext>
            </a:extLst>
          </p:cNvPr>
          <p:cNvSpPr>
            <a:spLocks noChangeShapeType="1"/>
          </p:cNvSpPr>
          <p:nvPr/>
        </p:nvSpPr>
        <p:spPr bwMode="auto">
          <a:xfrm flipH="1">
            <a:off x="9982200" y="2667000"/>
            <a:ext cx="76200" cy="304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23">
            <a:extLst>
              <a:ext uri="{FF2B5EF4-FFF2-40B4-BE49-F238E27FC236}">
                <a16:creationId xmlns:a16="http://schemas.microsoft.com/office/drawing/2014/main" id="{7E9416A3-2B6C-48A7-BE90-669BA0614437}"/>
              </a:ext>
            </a:extLst>
          </p:cNvPr>
          <p:cNvSpPr>
            <a:spLocks noChangeShapeType="1"/>
          </p:cNvSpPr>
          <p:nvPr/>
        </p:nvSpPr>
        <p:spPr bwMode="auto">
          <a:xfrm flipH="1">
            <a:off x="9666288" y="3530600"/>
            <a:ext cx="304800" cy="152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24">
            <a:extLst>
              <a:ext uri="{FF2B5EF4-FFF2-40B4-BE49-F238E27FC236}">
                <a16:creationId xmlns:a16="http://schemas.microsoft.com/office/drawing/2014/main" id="{FFA94F6F-D812-4034-962F-D9A8E3305A86}"/>
              </a:ext>
            </a:extLst>
          </p:cNvPr>
          <p:cNvSpPr>
            <a:spLocks noChangeShapeType="1"/>
          </p:cNvSpPr>
          <p:nvPr/>
        </p:nvSpPr>
        <p:spPr bwMode="auto">
          <a:xfrm flipH="1">
            <a:off x="8991600" y="4191000"/>
            <a:ext cx="381000" cy="76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AutoShape 25">
            <a:extLst>
              <a:ext uri="{FF2B5EF4-FFF2-40B4-BE49-F238E27FC236}">
                <a16:creationId xmlns:a16="http://schemas.microsoft.com/office/drawing/2014/main" id="{8AEB1FAE-02F8-4F3A-A1B0-A759C8F624E9}"/>
              </a:ext>
            </a:extLst>
          </p:cNvPr>
          <p:cNvSpPr>
            <a:spLocks noChangeArrowheads="1"/>
          </p:cNvSpPr>
          <p:nvPr/>
        </p:nvSpPr>
        <p:spPr bwMode="auto">
          <a:xfrm rot="8064368" flipH="1">
            <a:off x="8041527" y="3840016"/>
            <a:ext cx="534988" cy="227013"/>
          </a:xfrm>
          <a:prstGeom prst="upArrowCallout">
            <a:avLst>
              <a:gd name="adj1" fmla="val 58916"/>
              <a:gd name="adj2" fmla="val 58916"/>
              <a:gd name="adj3" fmla="val 40343"/>
              <a:gd name="adj4" fmla="val 30231"/>
            </a:avLst>
          </a:prstGeom>
          <a:solidFill>
            <a:srgbClr val="FF3300"/>
          </a:solidFill>
          <a:ln w="9525">
            <a:solidFill>
              <a:srgbClr val="FF33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8" name="AutoShape 26">
            <a:extLst>
              <a:ext uri="{FF2B5EF4-FFF2-40B4-BE49-F238E27FC236}">
                <a16:creationId xmlns:a16="http://schemas.microsoft.com/office/drawing/2014/main" id="{5CC7FC6C-9FA9-4EBB-9A26-31C08AB63F83}"/>
              </a:ext>
            </a:extLst>
          </p:cNvPr>
          <p:cNvSpPr>
            <a:spLocks noChangeArrowheads="1"/>
          </p:cNvSpPr>
          <p:nvPr/>
        </p:nvSpPr>
        <p:spPr bwMode="auto">
          <a:xfrm rot="18960527" flipH="1">
            <a:off x="8610600" y="4419601"/>
            <a:ext cx="534988" cy="227013"/>
          </a:xfrm>
          <a:prstGeom prst="upArrowCallout">
            <a:avLst>
              <a:gd name="adj1" fmla="val 58916"/>
              <a:gd name="adj2" fmla="val 58916"/>
              <a:gd name="adj3" fmla="val 40343"/>
              <a:gd name="adj4" fmla="val 30231"/>
            </a:avLst>
          </a:prstGeom>
          <a:solidFill>
            <a:srgbClr val="FF3300"/>
          </a:solidFill>
          <a:ln w="9525">
            <a:solidFill>
              <a:srgbClr val="FF33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19" name="Line 27">
            <a:extLst>
              <a:ext uri="{FF2B5EF4-FFF2-40B4-BE49-F238E27FC236}">
                <a16:creationId xmlns:a16="http://schemas.microsoft.com/office/drawing/2014/main" id="{2EDAB771-BC69-40B2-8F07-8D21C418AF13}"/>
              </a:ext>
            </a:extLst>
          </p:cNvPr>
          <p:cNvSpPr>
            <a:spLocks noChangeShapeType="1"/>
          </p:cNvSpPr>
          <p:nvPr/>
        </p:nvSpPr>
        <p:spPr bwMode="auto">
          <a:xfrm flipH="1">
            <a:off x="8077200" y="4953000"/>
            <a:ext cx="533400" cy="76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8">
            <a:extLst>
              <a:ext uri="{FF2B5EF4-FFF2-40B4-BE49-F238E27FC236}">
                <a16:creationId xmlns:a16="http://schemas.microsoft.com/office/drawing/2014/main" id="{7737ADC2-065B-4010-9842-23934E03BD0E}"/>
              </a:ext>
            </a:extLst>
          </p:cNvPr>
          <p:cNvSpPr>
            <a:spLocks noChangeShapeType="1"/>
          </p:cNvSpPr>
          <p:nvPr/>
        </p:nvSpPr>
        <p:spPr bwMode="auto">
          <a:xfrm>
            <a:off x="7391400" y="4343400"/>
            <a:ext cx="304800" cy="381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Freeform 31">
            <a:extLst>
              <a:ext uri="{FF2B5EF4-FFF2-40B4-BE49-F238E27FC236}">
                <a16:creationId xmlns:a16="http://schemas.microsoft.com/office/drawing/2014/main" id="{905D0346-31F4-42B7-A31F-078AA9327597}"/>
              </a:ext>
            </a:extLst>
          </p:cNvPr>
          <p:cNvSpPr>
            <a:spLocks/>
          </p:cNvSpPr>
          <p:nvPr/>
        </p:nvSpPr>
        <p:spPr bwMode="auto">
          <a:xfrm>
            <a:off x="9829801" y="1676400"/>
            <a:ext cx="512763" cy="685800"/>
          </a:xfrm>
          <a:custGeom>
            <a:avLst/>
            <a:gdLst>
              <a:gd name="T0" fmla="*/ 0 w 419"/>
              <a:gd name="T1" fmla="*/ 2147483647 h 451"/>
              <a:gd name="T2" fmla="*/ 2147483647 w 419"/>
              <a:gd name="T3" fmla="*/ 2147483647 h 451"/>
              <a:gd name="T4" fmla="*/ 2147483647 w 419"/>
              <a:gd name="T5" fmla="*/ 2147483647 h 451"/>
              <a:gd name="T6" fmla="*/ 2147483647 w 419"/>
              <a:gd name="T7" fmla="*/ 2147483647 h 451"/>
              <a:gd name="T8" fmla="*/ 2147483647 w 419"/>
              <a:gd name="T9" fmla="*/ 0 h 451"/>
              <a:gd name="T10" fmla="*/ 0 60000 65536"/>
              <a:gd name="T11" fmla="*/ 0 60000 65536"/>
              <a:gd name="T12" fmla="*/ 0 60000 65536"/>
              <a:gd name="T13" fmla="*/ 0 60000 65536"/>
              <a:gd name="T14" fmla="*/ 0 60000 65536"/>
              <a:gd name="T15" fmla="*/ 0 w 419"/>
              <a:gd name="T16" fmla="*/ 0 h 451"/>
              <a:gd name="T17" fmla="*/ 419 w 419"/>
              <a:gd name="T18" fmla="*/ 451 h 451"/>
            </a:gdLst>
            <a:ahLst/>
            <a:cxnLst>
              <a:cxn ang="T10">
                <a:pos x="T0" y="T1"/>
              </a:cxn>
              <a:cxn ang="T11">
                <a:pos x="T2" y="T3"/>
              </a:cxn>
              <a:cxn ang="T12">
                <a:pos x="T4" y="T5"/>
              </a:cxn>
              <a:cxn ang="T13">
                <a:pos x="T6" y="T7"/>
              </a:cxn>
              <a:cxn ang="T14">
                <a:pos x="T8" y="T9"/>
              </a:cxn>
            </a:cxnLst>
            <a:rect l="T15" t="T16" r="T17" b="T18"/>
            <a:pathLst>
              <a:path w="419" h="451">
                <a:moveTo>
                  <a:pt x="0" y="451"/>
                </a:moveTo>
                <a:lnTo>
                  <a:pt x="75" y="376"/>
                </a:lnTo>
                <a:lnTo>
                  <a:pt x="203" y="241"/>
                </a:lnTo>
                <a:lnTo>
                  <a:pt x="312" y="128"/>
                </a:lnTo>
                <a:lnTo>
                  <a:pt x="419" y="0"/>
                </a:lnTo>
              </a:path>
            </a:pathLst>
          </a:custGeom>
          <a:noFill/>
          <a:ln w="57150">
            <a:solidFill>
              <a:srgbClr val="0000FF"/>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Box 21">
            <a:extLst>
              <a:ext uri="{FF2B5EF4-FFF2-40B4-BE49-F238E27FC236}">
                <a16:creationId xmlns:a16="http://schemas.microsoft.com/office/drawing/2014/main" id="{C39078E9-9222-41B5-A530-C7BD06A53CCC}"/>
              </a:ext>
            </a:extLst>
          </p:cNvPr>
          <p:cNvSpPr txBox="1"/>
          <p:nvPr/>
        </p:nvSpPr>
        <p:spPr>
          <a:xfrm>
            <a:off x="9394065" y="5271514"/>
            <a:ext cx="2797935" cy="16004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1400" dirty="0" err="1"/>
              <a:t>Chú</a:t>
            </a:r>
            <a:r>
              <a:rPr lang="en-US" sz="1400" dirty="0"/>
              <a:t> </a:t>
            </a:r>
            <a:r>
              <a:rPr lang="en-US" sz="1400" dirty="0" err="1"/>
              <a:t>giải</a:t>
            </a:r>
            <a:endParaRPr lang="en-US" sz="1400" dirty="0"/>
          </a:p>
          <a:p>
            <a:pPr>
              <a:defRPr/>
            </a:pPr>
            <a:r>
              <a:rPr lang="en-US" sz="1400" dirty="0"/>
              <a:t>         </a:t>
            </a:r>
            <a:r>
              <a:rPr lang="en-US" sz="1400" dirty="0" err="1"/>
              <a:t>Quân</a:t>
            </a:r>
            <a:r>
              <a:rPr lang="en-US" sz="1400" dirty="0"/>
              <a:t> </a:t>
            </a:r>
            <a:r>
              <a:rPr lang="en-US" sz="1400" dirty="0" err="1"/>
              <a:t>ta</a:t>
            </a:r>
            <a:r>
              <a:rPr lang="en-US" sz="1400" dirty="0"/>
              <a:t> </a:t>
            </a:r>
            <a:r>
              <a:rPr lang="en-US" sz="1400" dirty="0" err="1"/>
              <a:t>mai</a:t>
            </a:r>
            <a:r>
              <a:rPr lang="en-US" sz="1400" dirty="0"/>
              <a:t> </a:t>
            </a:r>
            <a:r>
              <a:rPr lang="en-US" sz="1400" dirty="0" err="1"/>
              <a:t>phục</a:t>
            </a:r>
            <a:r>
              <a:rPr lang="en-US" sz="1400" dirty="0"/>
              <a:t>.</a:t>
            </a:r>
          </a:p>
          <a:p>
            <a:pPr>
              <a:defRPr/>
            </a:pPr>
            <a:endParaRPr lang="en-US" sz="1400" dirty="0"/>
          </a:p>
          <a:p>
            <a:pPr>
              <a:defRPr/>
            </a:pPr>
            <a:r>
              <a:rPr lang="en-US" sz="1400" dirty="0"/>
              <a:t>           </a:t>
            </a:r>
            <a:r>
              <a:rPr lang="en-US" sz="1400" dirty="0" err="1"/>
              <a:t>Quân</a:t>
            </a:r>
            <a:r>
              <a:rPr lang="en-US" sz="1400" dirty="0"/>
              <a:t> </a:t>
            </a:r>
            <a:r>
              <a:rPr lang="en-US" sz="1400" dirty="0" err="1"/>
              <a:t>ta</a:t>
            </a:r>
            <a:r>
              <a:rPr lang="en-US" sz="1400" dirty="0"/>
              <a:t> </a:t>
            </a:r>
            <a:r>
              <a:rPr lang="en-US" sz="1400" dirty="0" err="1"/>
              <a:t>nhữ</a:t>
            </a:r>
            <a:r>
              <a:rPr lang="en-US" sz="1400" dirty="0"/>
              <a:t> </a:t>
            </a:r>
            <a:r>
              <a:rPr lang="en-US" sz="1400" dirty="0" err="1"/>
              <a:t>giặc</a:t>
            </a:r>
            <a:r>
              <a:rPr lang="en-US" sz="1400" dirty="0"/>
              <a:t> </a:t>
            </a:r>
            <a:r>
              <a:rPr lang="en-US" sz="1400" dirty="0" err="1"/>
              <a:t>và</a:t>
            </a:r>
            <a:r>
              <a:rPr lang="en-US" sz="1400" dirty="0"/>
              <a:t> </a:t>
            </a:r>
            <a:r>
              <a:rPr lang="en-US" sz="1400" dirty="0" err="1"/>
              <a:t>tấn</a:t>
            </a:r>
            <a:r>
              <a:rPr lang="en-US" sz="1400" dirty="0"/>
              <a:t> </a:t>
            </a:r>
            <a:r>
              <a:rPr lang="en-US" sz="1400" dirty="0" err="1"/>
              <a:t>công</a:t>
            </a:r>
            <a:endParaRPr lang="en-US" sz="1400" dirty="0"/>
          </a:p>
          <a:p>
            <a:pPr>
              <a:defRPr/>
            </a:pPr>
            <a:r>
              <a:rPr lang="en-US" sz="1400" dirty="0"/>
              <a:t>          </a:t>
            </a:r>
          </a:p>
          <a:p>
            <a:pPr>
              <a:defRPr/>
            </a:pPr>
            <a:r>
              <a:rPr lang="en-US" sz="1400" dirty="0"/>
              <a:t>         </a:t>
            </a:r>
            <a:r>
              <a:rPr lang="en-US" sz="1400" dirty="0" err="1"/>
              <a:t>Quân</a:t>
            </a:r>
            <a:r>
              <a:rPr lang="en-US" sz="1400" dirty="0"/>
              <a:t> </a:t>
            </a:r>
            <a:r>
              <a:rPr lang="en-US" sz="1400" dirty="0" err="1"/>
              <a:t>giặc</a:t>
            </a:r>
            <a:r>
              <a:rPr lang="en-US" sz="1400" dirty="0"/>
              <a:t> </a:t>
            </a:r>
            <a:r>
              <a:rPr lang="en-US" sz="1400" dirty="0" err="1"/>
              <a:t>tiến</a:t>
            </a:r>
            <a:r>
              <a:rPr lang="en-US" sz="1400" dirty="0"/>
              <a:t> </a:t>
            </a:r>
            <a:r>
              <a:rPr lang="en-US" sz="1400" dirty="0" err="1"/>
              <a:t>công</a:t>
            </a:r>
            <a:endParaRPr lang="en-US" sz="1400" dirty="0"/>
          </a:p>
          <a:p>
            <a:pPr>
              <a:defRPr/>
            </a:pPr>
            <a:endParaRPr lang="en-US" sz="1400" dirty="0"/>
          </a:p>
        </p:txBody>
      </p:sp>
      <p:sp>
        <p:nvSpPr>
          <p:cNvPr id="23" name="Line 10">
            <a:extLst>
              <a:ext uri="{FF2B5EF4-FFF2-40B4-BE49-F238E27FC236}">
                <a16:creationId xmlns:a16="http://schemas.microsoft.com/office/drawing/2014/main" id="{4AB8B3E9-11A4-454D-B8C7-9183B68798F4}"/>
              </a:ext>
            </a:extLst>
          </p:cNvPr>
          <p:cNvSpPr>
            <a:spLocks noChangeShapeType="1"/>
          </p:cNvSpPr>
          <p:nvPr/>
        </p:nvSpPr>
        <p:spPr bwMode="auto">
          <a:xfrm>
            <a:off x="9622664" y="6719907"/>
            <a:ext cx="414271"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0">
            <a:extLst>
              <a:ext uri="{FF2B5EF4-FFF2-40B4-BE49-F238E27FC236}">
                <a16:creationId xmlns:a16="http://schemas.microsoft.com/office/drawing/2014/main" id="{4AB8B3E9-11A4-454D-B8C7-9183B68798F4}"/>
              </a:ext>
            </a:extLst>
          </p:cNvPr>
          <p:cNvSpPr>
            <a:spLocks noChangeShapeType="1"/>
          </p:cNvSpPr>
          <p:nvPr/>
        </p:nvSpPr>
        <p:spPr bwMode="auto">
          <a:xfrm>
            <a:off x="9606029" y="6079601"/>
            <a:ext cx="414271" cy="0"/>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endParaRPr lang="en-US"/>
          </a:p>
        </p:txBody>
      </p:sp>
      <p:sp>
        <p:nvSpPr>
          <p:cNvPr id="25" name="AutoShape 25">
            <a:extLst>
              <a:ext uri="{FF2B5EF4-FFF2-40B4-BE49-F238E27FC236}">
                <a16:creationId xmlns:a16="http://schemas.microsoft.com/office/drawing/2014/main" id="{8AEB1FAE-02F8-4F3A-A1B0-A759C8F624E9}"/>
              </a:ext>
            </a:extLst>
          </p:cNvPr>
          <p:cNvSpPr>
            <a:spLocks noChangeArrowheads="1"/>
          </p:cNvSpPr>
          <p:nvPr/>
        </p:nvSpPr>
        <p:spPr bwMode="auto">
          <a:xfrm rot="10958694" flipV="1">
            <a:off x="9498301" y="5466047"/>
            <a:ext cx="510597" cy="286054"/>
          </a:xfrm>
          <a:prstGeom prst="upArrowCallout">
            <a:avLst>
              <a:gd name="adj1" fmla="val 58916"/>
              <a:gd name="adj2" fmla="val 58916"/>
              <a:gd name="adj3" fmla="val 40343"/>
              <a:gd name="adj4" fmla="val 30231"/>
            </a:avLst>
          </a:prstGeom>
          <a:solidFill>
            <a:srgbClr val="FF3300"/>
          </a:solidFill>
          <a:ln w="9525">
            <a:solidFill>
              <a:srgbClr val="FF33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26" name="Rectangle 25"/>
          <p:cNvSpPr/>
          <p:nvPr/>
        </p:nvSpPr>
        <p:spPr>
          <a:xfrm>
            <a:off x="0" y="0"/>
            <a:ext cx="5679583" cy="1815882"/>
          </a:xfrm>
          <a:prstGeom prst="rect">
            <a:avLst/>
          </a:prstGeom>
        </p:spPr>
        <p:txBody>
          <a:bodyPr wrap="square">
            <a:spAutoFit/>
          </a:bodyPr>
          <a:lstStyle/>
          <a:p>
            <a:pPr algn="just"/>
            <a:r>
              <a:rPr lang="vi-VN" sz="2800" dirty="0">
                <a:latin typeface="+mj-lt"/>
              </a:rPr>
              <a:t>+ Tại </a:t>
            </a:r>
            <a:r>
              <a:rPr lang="vi-VN" sz="2800">
                <a:latin typeface="+mj-lt"/>
              </a:rPr>
              <a:t>Chi Lăng</a:t>
            </a:r>
            <a:r>
              <a:rPr lang="en-US" sz="2800">
                <a:latin typeface="+mj-lt"/>
              </a:rPr>
              <a:t>, Xương Giang</a:t>
            </a:r>
            <a:r>
              <a:rPr lang="vi-VN" sz="2800">
                <a:latin typeface="+mj-lt"/>
              </a:rPr>
              <a:t>, </a:t>
            </a:r>
            <a:r>
              <a:rPr lang="vi-VN" sz="2800" dirty="0">
                <a:latin typeface="+mj-lt"/>
              </a:rPr>
              <a:t>quân Minh rơi vào trận địa phục kích của quân Lam Sơn, bị tổn thất nặng nề.</a:t>
            </a:r>
            <a:endParaRPr lang="en-US" sz="2800" dirty="0">
              <a:latin typeface="+mj-lt"/>
            </a:endParaRPr>
          </a:p>
        </p:txBody>
      </p:sp>
      <p:pic>
        <p:nvPicPr>
          <p:cNvPr id="27" name="Picture 34">
            <a:extLst>
              <a:ext uri="{FF2B5EF4-FFF2-40B4-BE49-F238E27FC236}">
                <a16:creationId xmlns:a16="http://schemas.microsoft.com/office/drawing/2014/main" id="{5893E261-5C2B-4779-A274-FDEF21A32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069" y="-71907"/>
            <a:ext cx="4080254" cy="380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 name="Rectangle 27"/>
          <p:cNvSpPr/>
          <p:nvPr/>
        </p:nvSpPr>
        <p:spPr>
          <a:xfrm>
            <a:off x="0" y="5548741"/>
            <a:ext cx="5628069" cy="1200329"/>
          </a:xfrm>
          <a:prstGeom prst="rect">
            <a:avLst/>
          </a:prstGeom>
        </p:spPr>
        <p:txBody>
          <a:bodyPr wrap="square">
            <a:spAutoFit/>
          </a:bodyPr>
          <a:lstStyle/>
          <a:p>
            <a:pPr lvl="0" algn="just" eaLnBrk="0" fontAlgn="base" hangingPunct="0">
              <a:spcBef>
                <a:spcPct val="0"/>
              </a:spcBef>
              <a:spcAft>
                <a:spcPct val="0"/>
              </a:spcAft>
            </a:pPr>
            <a:r>
              <a:rPr lang="en-US" altLang="en-US" sz="2400">
                <a:solidFill>
                  <a:srgbClr val="000000"/>
                </a:solidFill>
                <a:latin typeface="Times New Roman" panose="02020603050405020304" pitchFamily="18" charset="0"/>
                <a:cs typeface="Times New Roman" panose="02020603050405020304" pitchFamily="18" charset="0"/>
              </a:rPr>
              <a:t>Ngày 10/12/1427, tại phía Nam thành Đông Quan diễn ra hội thề chấm dứt chiến tranh. Quân Minh rút về nước.</a:t>
            </a:r>
            <a:endParaRPr lang="en-US" altLang="en-US" sz="2400" dirty="0">
              <a:latin typeface="Times New Roman" panose="02020603050405020304" pitchFamily="18" charset="0"/>
              <a:cs typeface="Times New Roman" panose="02020603050405020304" pitchFamily="18" charset="0"/>
            </a:endParaRPr>
          </a:p>
        </p:txBody>
      </p:sp>
      <p:pic>
        <p:nvPicPr>
          <p:cNvPr id="29" name="Picture 3" descr="slide0022_image045">
            <a:extLst>
              <a:ext uri="{FF2B5EF4-FFF2-40B4-BE49-F238E27FC236}">
                <a16:creationId xmlns:a16="http://schemas.microsoft.com/office/drawing/2014/main" id="{99D0C54F-D4B7-471A-A214-5332F0442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30946"/>
            <a:ext cx="552503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10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 presetClass="entr" fill="hold" nodeType="afterEffect">
                                  <p:stCondLst>
                                    <p:cond delay="0"/>
                                  </p:stCondLst>
                                  <p:childTnLst>
                                    <p:set>
                                      <p:cBhvr additive="repl">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75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ircle(in)">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TextBox 1">
            <a:extLst>
              <a:ext uri="{FF2B5EF4-FFF2-40B4-BE49-F238E27FC236}">
                <a16:creationId xmlns:a16="http://schemas.microsoft.com/office/drawing/2014/main" id="{CB9253D4-8828-4F3F-9B30-CC7FBA10E9B9}"/>
              </a:ext>
            </a:extLst>
          </p:cNvPr>
          <p:cNvSpPr txBox="1">
            <a:spLocks noChangeArrowheads="1"/>
          </p:cNvSpPr>
          <p:nvPr/>
        </p:nvSpPr>
        <p:spPr bwMode="auto">
          <a:xfrm>
            <a:off x="0" y="590741"/>
            <a:ext cx="517691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en-US" altLang="en-US" sz="2800" b="1">
                <a:solidFill>
                  <a:srgbClr val="0000FF"/>
                </a:solidFill>
                <a:latin typeface="Times New Roman" panose="02020603050405020304" pitchFamily="18" charset="0"/>
                <a:cs typeface="Times New Roman" panose="02020603050405020304" pitchFamily="18" charset="0"/>
              </a:rPr>
              <a:t>“Lê Lợi còn cấp cho 500 chiến thuyền, mấy nghìn con ngựa cùng với đầy đủ lương thực và sai sửa sang cầu cống, đường sá để cho chúng rút về nước. Quân Minh hết sức cảm động, kéo đến dinh Bồ Đề lạy tạ những người lãnh đạo đầy lòng khoan dung, nhân đạo của nghĩa quân Lam Sơn”. Đại cương lịch sử Việt Nam, tập 1.</a:t>
            </a:r>
          </a:p>
        </p:txBody>
      </p:sp>
      <p:pic>
        <p:nvPicPr>
          <p:cNvPr id="5" name="Picture 4" descr="36 HỘI THỀ ĐÔNG QUAN">
            <a:extLst>
              <a:ext uri="{FF2B5EF4-FFF2-40B4-BE49-F238E27FC236}">
                <a16:creationId xmlns:a16="http://schemas.microsoft.com/office/drawing/2014/main" id="{62E0D886-4304-B80E-96E1-1AC93C50AD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75385" y="14289"/>
            <a:ext cx="6916615" cy="5486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A885488-8992-7D7C-2690-DB9E120874C2}"/>
              </a:ext>
            </a:extLst>
          </p:cNvPr>
          <p:cNvSpPr txBox="1"/>
          <p:nvPr/>
        </p:nvSpPr>
        <p:spPr>
          <a:xfrm>
            <a:off x="5387926" y="5605367"/>
            <a:ext cx="6804075"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TRƯỚC KHÍ THẾ THẮNG LỢI CỦA TA, LÊ LỢI CHỦ ĐỘNG GIẢNG HOÀ. VƯƠNG THÔNG ĐỒNG Ý TIẾN HÀNH HỘI THỀ ĐÔNG QUAN, RÚT 10 VẠN QUÂN VỀ NƯỚC</a:t>
            </a:r>
          </a:p>
        </p:txBody>
      </p:sp>
    </p:spTree>
    <p:extLst>
      <p:ext uri="{BB962C8B-B14F-4D97-AF65-F5344CB8AC3E}">
        <p14:creationId xmlns:p14="http://schemas.microsoft.com/office/powerpoint/2010/main" val="1224275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óm tắt tác phẩm bình ngô đại cáo Nguyễn Trãi ngắn gọn hay">
            <a:extLst>
              <a:ext uri="{FF2B5EF4-FFF2-40B4-BE49-F238E27FC236}">
                <a16:creationId xmlns:a16="http://schemas.microsoft.com/office/drawing/2014/main" id="{D3E9A66C-088F-4B1B-8612-E3492CCB6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819" y="282570"/>
            <a:ext cx="5428087" cy="55401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F32CB729-8071-4085-873B-FF0607F862B2}"/>
              </a:ext>
            </a:extLst>
          </p:cNvPr>
          <p:cNvSpPr/>
          <p:nvPr/>
        </p:nvSpPr>
        <p:spPr>
          <a:xfrm>
            <a:off x="699263" y="6067805"/>
            <a:ext cx="5186519" cy="6598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Trích Bình Ngô đại cáo</a:t>
            </a:r>
            <a:endParaRPr lang="en-US" sz="28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548B6B9-E8B5-41F8-B700-4949A9EFB11E}"/>
              </a:ext>
            </a:extLst>
          </p:cNvPr>
          <p:cNvSpPr/>
          <p:nvPr/>
        </p:nvSpPr>
        <p:spPr>
          <a:xfrm>
            <a:off x="6430750" y="5937331"/>
            <a:ext cx="5186519" cy="68216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3016" y="110488"/>
            <a:ext cx="6091707" cy="5937331"/>
          </a:xfrm>
          <a:prstGeom prst="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Bef>
                <a:spcPct val="50000"/>
              </a:spcBef>
              <a:defRPr/>
            </a:pPr>
            <a:r>
              <a:rPr lang="vi-VN" sz="2800" b="1" i="1">
                <a:solidFill>
                  <a:srgbClr val="CC0000"/>
                </a:solidFill>
                <a:effectLst>
                  <a:outerShdw blurRad="38100" dist="38100" dir="2700000" algn="tl">
                    <a:srgbClr val="C0C0C0"/>
                  </a:outerShdw>
                </a:effectLst>
                <a:latin typeface="Times New Roman" pitchFamily="18" charset="0"/>
                <a:cs typeface="Times New Roman" pitchFamily="18" charset="0"/>
              </a:rPr>
              <a:t>... Đánh một trận sạch không kình ngạc</a:t>
            </a:r>
          </a:p>
          <a:p>
            <a:pPr algn="ctr">
              <a:spcBef>
                <a:spcPct val="50000"/>
              </a:spcBef>
              <a:defRPr/>
            </a:pPr>
            <a:r>
              <a:rPr lang="vi-VN" sz="2800" b="1" i="1">
                <a:solidFill>
                  <a:srgbClr val="CC0000"/>
                </a:solidFill>
                <a:effectLst>
                  <a:outerShdw blurRad="38100" dist="38100" dir="2700000" algn="tl">
                    <a:srgbClr val="C0C0C0"/>
                  </a:outerShdw>
                </a:effectLst>
                <a:latin typeface="Times New Roman" pitchFamily="18" charset="0"/>
                <a:cs typeface="Times New Roman" pitchFamily="18" charset="0"/>
              </a:rPr>
              <a:t>Đánh hai trận tan tác chim muông</a:t>
            </a:r>
          </a:p>
          <a:p>
            <a:pPr algn="ctr">
              <a:spcBef>
                <a:spcPct val="50000"/>
              </a:spcBef>
              <a:defRPr/>
            </a:pPr>
            <a:r>
              <a:rPr lang="vi-VN" sz="2800" b="1" i="1">
                <a:solidFill>
                  <a:srgbClr val="CC0000"/>
                </a:solidFill>
                <a:effectLst>
                  <a:outerShdw blurRad="38100" dist="38100" dir="2700000" algn="tl">
                    <a:srgbClr val="C0C0C0"/>
                  </a:outerShdw>
                </a:effectLst>
                <a:latin typeface="Times New Roman" pitchFamily="18" charset="0"/>
                <a:cs typeface="Times New Roman" pitchFamily="18" charset="0"/>
              </a:rPr>
              <a:t>... Đô đốc Thôi Tụ lê gối dâng tờ tạ tội</a:t>
            </a:r>
          </a:p>
          <a:p>
            <a:pPr algn="ctr">
              <a:spcBef>
                <a:spcPct val="50000"/>
              </a:spcBef>
              <a:defRPr/>
            </a:pPr>
            <a:r>
              <a:rPr lang="vi-VN" sz="2800" b="1" i="1">
                <a:solidFill>
                  <a:srgbClr val="CC0000"/>
                </a:solidFill>
                <a:effectLst>
                  <a:outerShdw blurRad="38100" dist="38100" dir="2700000" algn="tl">
                    <a:srgbClr val="C0C0C0"/>
                  </a:outerShdw>
                </a:effectLst>
                <a:latin typeface="Times New Roman" pitchFamily="18" charset="0"/>
                <a:cs typeface="Times New Roman" pitchFamily="18" charset="0"/>
              </a:rPr>
              <a:t>Thượng thư Hoàng Phúc trói tay để tự xin hàng</a:t>
            </a:r>
          </a:p>
          <a:p>
            <a:pPr algn="ctr">
              <a:spcBef>
                <a:spcPct val="50000"/>
              </a:spcBef>
              <a:defRPr/>
            </a:pPr>
            <a:r>
              <a:rPr lang="vi-VN" sz="2800" b="1" i="1">
                <a:solidFill>
                  <a:srgbClr val="CC0000"/>
                </a:solidFill>
                <a:effectLst>
                  <a:outerShdw blurRad="38100" dist="38100" dir="2700000" algn="tl">
                    <a:srgbClr val="C0C0C0"/>
                  </a:outerShdw>
                </a:effectLst>
                <a:latin typeface="Times New Roman" pitchFamily="18" charset="0"/>
                <a:cs typeface="Times New Roman" pitchFamily="18" charset="0"/>
              </a:rPr>
              <a:t>Lạng Giang, Lạng Sơn thây chất đầy đường</a:t>
            </a:r>
          </a:p>
          <a:p>
            <a:pPr algn="ctr">
              <a:spcBef>
                <a:spcPct val="50000"/>
              </a:spcBef>
              <a:defRPr/>
            </a:pPr>
            <a:r>
              <a:rPr lang="vi-VN" sz="2800" b="1" i="1">
                <a:solidFill>
                  <a:srgbClr val="CC0000"/>
                </a:solidFill>
                <a:effectLst>
                  <a:outerShdw blurRad="38100" dist="38100" dir="2700000" algn="tl">
                    <a:srgbClr val="C0C0C0"/>
                  </a:outerShdw>
                </a:effectLst>
                <a:latin typeface="Times New Roman" pitchFamily="18" charset="0"/>
                <a:cs typeface="Times New Roman" pitchFamily="18" charset="0"/>
              </a:rPr>
              <a:t>Xương Giang, Bình Than, máu trôi đỏ nước”</a:t>
            </a:r>
          </a:p>
        </p:txBody>
      </p:sp>
    </p:spTree>
    <p:extLst>
      <p:ext uri="{BB962C8B-B14F-4D97-AF65-F5344CB8AC3E}">
        <p14:creationId xmlns:p14="http://schemas.microsoft.com/office/powerpoint/2010/main" val="2634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B100-7A8E-4886-9739-89CC3DE48174}"/>
              </a:ext>
            </a:extLst>
          </p:cNvPr>
          <p:cNvSpPr>
            <a:spLocks noGrp="1"/>
          </p:cNvSpPr>
          <p:nvPr>
            <p:ph type="title"/>
          </p:nvPr>
        </p:nvSpPr>
        <p:spPr>
          <a:xfrm>
            <a:off x="0" y="38637"/>
            <a:ext cx="10515600" cy="1325563"/>
          </a:xfrm>
        </p:spPr>
        <p:txBody>
          <a:bodyPr>
            <a:normAutofit/>
          </a:bodyPr>
          <a:lstStyle/>
          <a:p>
            <a:pPr marL="0" indent="0" algn="just">
              <a:buNone/>
            </a:pPr>
            <a:r>
              <a:rPr lang="vi-VN" sz="2800" i="1" dirty="0">
                <a:solidFill>
                  <a:schemeClr val="accent6"/>
                </a:solidFill>
                <a:latin typeface="Times New Roman" pitchFamily="18" charset="0"/>
                <a:cs typeface="Times New Roman" pitchFamily="18" charset="0"/>
              </a:rPr>
              <a:t>c. </a:t>
            </a:r>
            <a:r>
              <a:rPr lang="en-US" sz="2800" i="1" dirty="0">
                <a:solidFill>
                  <a:schemeClr val="accent6"/>
                </a:solidFill>
                <a:latin typeface="Times New Roman" panose="02020603050405020304" pitchFamily="18" charset="0"/>
                <a:cs typeface="Times New Roman" panose="02020603050405020304" pitchFamily="18" charset="0"/>
              </a:rPr>
              <a:t>Ý </a:t>
            </a:r>
            <a:r>
              <a:rPr lang="en-US" sz="2800" i="1" dirty="0" err="1">
                <a:solidFill>
                  <a:schemeClr val="accent6"/>
                </a:solidFill>
                <a:latin typeface="Times New Roman" panose="02020603050405020304" pitchFamily="18" charset="0"/>
                <a:cs typeface="Times New Roman" panose="02020603050405020304" pitchFamily="18" charset="0"/>
              </a:rPr>
              <a:t>nghĩa</a:t>
            </a:r>
            <a:r>
              <a:rPr lang="en-US" sz="2800" i="1" dirty="0">
                <a:solidFill>
                  <a:schemeClr val="accent6"/>
                </a:solidFill>
                <a:latin typeface="Times New Roman" panose="02020603050405020304" pitchFamily="18" charset="0"/>
                <a:cs typeface="Times New Roman" panose="02020603050405020304" pitchFamily="18" charset="0"/>
              </a:rPr>
              <a:t> </a:t>
            </a:r>
            <a:r>
              <a:rPr lang="en-US" sz="2800" i="1" dirty="0" err="1">
                <a:solidFill>
                  <a:schemeClr val="accent6"/>
                </a:solidFill>
                <a:latin typeface="Times New Roman" panose="02020603050405020304" pitchFamily="18" charset="0"/>
                <a:cs typeface="Times New Roman" panose="02020603050405020304" pitchFamily="18" charset="0"/>
              </a:rPr>
              <a:t>lịch</a:t>
            </a:r>
            <a:r>
              <a:rPr lang="en-US" sz="2800" i="1" dirty="0">
                <a:solidFill>
                  <a:schemeClr val="accent6"/>
                </a:solidFill>
                <a:latin typeface="Times New Roman" panose="02020603050405020304" pitchFamily="18" charset="0"/>
                <a:cs typeface="Times New Roman" panose="02020603050405020304" pitchFamily="18" charset="0"/>
              </a:rPr>
              <a:t> </a:t>
            </a:r>
            <a:r>
              <a:rPr lang="en-US" sz="2800" i="1" dirty="0" err="1">
                <a:solidFill>
                  <a:schemeClr val="accent6"/>
                </a:solidFill>
                <a:latin typeface="Times New Roman" panose="02020603050405020304" pitchFamily="18" charset="0"/>
                <a:cs typeface="Times New Roman" panose="02020603050405020304" pitchFamily="18" charset="0"/>
              </a:rPr>
              <a:t>sử</a:t>
            </a:r>
            <a:endParaRPr lang="en-US" sz="2800" i="1" dirty="0">
              <a:solidFill>
                <a:schemeClr val="accent6"/>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D7B00DF1-5A02-43C2-B7B0-B30BB8A102DA}"/>
              </a:ext>
            </a:extLst>
          </p:cNvPr>
          <p:cNvSpPr/>
          <p:nvPr/>
        </p:nvSpPr>
        <p:spPr>
          <a:xfrm>
            <a:off x="5731098" y="804863"/>
            <a:ext cx="6460901" cy="1139936"/>
          </a:xfrm>
          <a:prstGeom prst="roundRect">
            <a:avLst/>
          </a:prstGeom>
          <a:solidFill>
            <a:schemeClr val="accent3">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t>Chấm dứt ách đô hộ 20 năm của nhà Minh, khôi phục nền độc lập.</a:t>
            </a:r>
            <a:endParaRPr lang="en-US" sz="28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F1AB47F-EF82-4306-B5EB-8CE339D6E98B}"/>
              </a:ext>
            </a:extLst>
          </p:cNvPr>
          <p:cNvSpPr/>
          <p:nvPr/>
        </p:nvSpPr>
        <p:spPr>
          <a:xfrm>
            <a:off x="5731099" y="2874150"/>
            <a:ext cx="6460901" cy="1139936"/>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solidFill>
                  <a:schemeClr val="tx1"/>
                </a:solidFill>
              </a:rPr>
              <a:t>Đập tan âm mưu thủ tiêu nền văn hóa Đại Việt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258BB92-92D8-41CE-8CC1-1CBEF1201739}"/>
              </a:ext>
            </a:extLst>
          </p:cNvPr>
          <p:cNvSpPr/>
          <p:nvPr/>
        </p:nvSpPr>
        <p:spPr>
          <a:xfrm>
            <a:off x="5731099" y="4886692"/>
            <a:ext cx="6460901" cy="1139936"/>
          </a:xfrm>
          <a:prstGeom prst="roundRect">
            <a:avLst/>
          </a:prstGeom>
          <a:solidFill>
            <a:schemeClr val="accent2">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t>Mở ra thời kì phát triển mới của đất nước</a:t>
            </a:r>
            <a:endParaRPr lang="en-US" sz="28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4" y="581891"/>
            <a:ext cx="5675425" cy="627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6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AD40C9-E430-4EAD-B286-B6C01C604AA4}"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
        <p:nvSpPr>
          <p:cNvPr id="5" name="Rectangle 4">
            <a:extLst>
              <a:ext uri="{FF2B5EF4-FFF2-40B4-BE49-F238E27FC236}">
                <a16:creationId xmlns:a16="http://schemas.microsoft.com/office/drawing/2014/main" id="{E7782757-80D1-3A9E-8F05-68DCA889E315}"/>
              </a:ext>
            </a:extLst>
          </p:cNvPr>
          <p:cNvSpPr/>
          <p:nvPr/>
        </p:nvSpPr>
        <p:spPr>
          <a:xfrm>
            <a:off x="4683231" y="2039687"/>
            <a:ext cx="282558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0"/>
                <a:solidFill>
                  <a:schemeClr val="accent6"/>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 3</a:t>
            </a:r>
            <a:endParaRPr kumimoji="0" lang="en-US" sz="6600" b="1" i="0" u="none" strike="noStrike" kern="1200" cap="none" spc="0" normalizeH="0" baseline="0" noProof="0" dirty="0">
              <a:ln w="0"/>
              <a:solidFill>
                <a:schemeClr val="accent6"/>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92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12"/>
          <p:cNvSpPr txBox="1">
            <a:spLocks noChangeArrowheads="1"/>
          </p:cNvSpPr>
          <p:nvPr/>
        </p:nvSpPr>
        <p:spPr bwMode="auto">
          <a:xfrm>
            <a:off x="-393904" y="0"/>
            <a:ext cx="429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b="1">
                <a:solidFill>
                  <a:schemeClr val="accent6"/>
                </a:solidFill>
                <a:latin typeface="Times New Roman" pitchFamily="18" charset="0"/>
                <a:cs typeface="Times New Roman" pitchFamily="18" charset="0"/>
              </a:rPr>
              <a:t>3. Phong trào Tây Sơn</a:t>
            </a:r>
          </a:p>
        </p:txBody>
      </p:sp>
      <p:grpSp>
        <p:nvGrpSpPr>
          <p:cNvPr id="3" name="Group 2"/>
          <p:cNvGrpSpPr/>
          <p:nvPr/>
        </p:nvGrpSpPr>
        <p:grpSpPr>
          <a:xfrm>
            <a:off x="7112000" y="76200"/>
            <a:ext cx="4995333" cy="6705600"/>
            <a:chOff x="3556000" y="76200"/>
            <a:chExt cx="4995333" cy="6705600"/>
          </a:xfrm>
        </p:grpSpPr>
        <p:pic>
          <p:nvPicPr>
            <p:cNvPr id="10242" name="Picture 2" descr="BD Do 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76200"/>
              <a:ext cx="4995333" cy="67056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6288618" y="2813050"/>
              <a:ext cx="518583" cy="95250"/>
              <a:chOff x="2958" y="1770"/>
              <a:chExt cx="246" cy="60"/>
            </a:xfrm>
          </p:grpSpPr>
          <p:sp>
            <p:nvSpPr>
              <p:cNvPr id="10263" name="Freeform 4"/>
              <p:cNvSpPr>
                <a:spLocks/>
              </p:cNvSpPr>
              <p:nvPr/>
            </p:nvSpPr>
            <p:spPr bwMode="auto">
              <a:xfrm>
                <a:off x="2958" y="1770"/>
                <a:ext cx="222" cy="36"/>
              </a:xfrm>
              <a:custGeom>
                <a:avLst/>
                <a:gdLst>
                  <a:gd name="T0" fmla="*/ 222 w 222"/>
                  <a:gd name="T1" fmla="*/ 36 h 36"/>
                  <a:gd name="T2" fmla="*/ 162 w 222"/>
                  <a:gd name="T3" fmla="*/ 12 h 36"/>
                  <a:gd name="T4" fmla="*/ 126 w 222"/>
                  <a:gd name="T5" fmla="*/ 0 h 36"/>
                  <a:gd name="T6" fmla="*/ 12 w 222"/>
                  <a:gd name="T7" fmla="*/ 18 h 36"/>
                  <a:gd name="T8" fmla="*/ 0 w 222"/>
                  <a:gd name="T9" fmla="*/ 36 h 36"/>
                  <a:gd name="T10" fmla="*/ 0 60000 65536"/>
                  <a:gd name="T11" fmla="*/ 0 60000 65536"/>
                  <a:gd name="T12" fmla="*/ 0 60000 65536"/>
                  <a:gd name="T13" fmla="*/ 0 60000 65536"/>
                  <a:gd name="T14" fmla="*/ 0 60000 65536"/>
                  <a:gd name="T15" fmla="*/ 0 w 222"/>
                  <a:gd name="T16" fmla="*/ 0 h 36"/>
                  <a:gd name="T17" fmla="*/ 222 w 222"/>
                  <a:gd name="T18" fmla="*/ 36 h 36"/>
                </a:gdLst>
                <a:ahLst/>
                <a:cxnLst>
                  <a:cxn ang="T10">
                    <a:pos x="T0" y="T1"/>
                  </a:cxn>
                  <a:cxn ang="T11">
                    <a:pos x="T2" y="T3"/>
                  </a:cxn>
                  <a:cxn ang="T12">
                    <a:pos x="T4" y="T5"/>
                  </a:cxn>
                  <a:cxn ang="T13">
                    <a:pos x="T6" y="T7"/>
                  </a:cxn>
                  <a:cxn ang="T14">
                    <a:pos x="T8" y="T9"/>
                  </a:cxn>
                </a:cxnLst>
                <a:rect l="T15" t="T16" r="T17" b="T18"/>
                <a:pathLst>
                  <a:path w="222" h="36">
                    <a:moveTo>
                      <a:pt x="222" y="36"/>
                    </a:moveTo>
                    <a:cubicBezTo>
                      <a:pt x="198" y="30"/>
                      <a:pt x="184" y="22"/>
                      <a:pt x="162" y="12"/>
                    </a:cubicBezTo>
                    <a:cubicBezTo>
                      <a:pt x="150" y="7"/>
                      <a:pt x="126" y="0"/>
                      <a:pt x="126" y="0"/>
                    </a:cubicBezTo>
                    <a:cubicBezTo>
                      <a:pt x="80" y="4"/>
                      <a:pt x="54" y="10"/>
                      <a:pt x="12" y="18"/>
                    </a:cubicBezTo>
                    <a:cubicBezTo>
                      <a:pt x="8" y="24"/>
                      <a:pt x="0" y="36"/>
                      <a:pt x="0" y="36"/>
                    </a:cubicBezTo>
                  </a:path>
                </a:pathLst>
              </a:custGeom>
              <a:noFill/>
              <a:ln w="38100" cap="rnd">
                <a:solidFill>
                  <a:srgbClr val="99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4" name="Freeform 5"/>
              <p:cNvSpPr>
                <a:spLocks/>
              </p:cNvSpPr>
              <p:nvPr/>
            </p:nvSpPr>
            <p:spPr bwMode="auto">
              <a:xfrm>
                <a:off x="2982" y="1794"/>
                <a:ext cx="222" cy="36"/>
              </a:xfrm>
              <a:custGeom>
                <a:avLst/>
                <a:gdLst>
                  <a:gd name="T0" fmla="*/ 222 w 222"/>
                  <a:gd name="T1" fmla="*/ 36 h 36"/>
                  <a:gd name="T2" fmla="*/ 162 w 222"/>
                  <a:gd name="T3" fmla="*/ 12 h 36"/>
                  <a:gd name="T4" fmla="*/ 126 w 222"/>
                  <a:gd name="T5" fmla="*/ 0 h 36"/>
                  <a:gd name="T6" fmla="*/ 12 w 222"/>
                  <a:gd name="T7" fmla="*/ 18 h 36"/>
                  <a:gd name="T8" fmla="*/ 0 w 222"/>
                  <a:gd name="T9" fmla="*/ 36 h 36"/>
                  <a:gd name="T10" fmla="*/ 0 60000 65536"/>
                  <a:gd name="T11" fmla="*/ 0 60000 65536"/>
                  <a:gd name="T12" fmla="*/ 0 60000 65536"/>
                  <a:gd name="T13" fmla="*/ 0 60000 65536"/>
                  <a:gd name="T14" fmla="*/ 0 60000 65536"/>
                  <a:gd name="T15" fmla="*/ 0 w 222"/>
                  <a:gd name="T16" fmla="*/ 0 h 36"/>
                  <a:gd name="T17" fmla="*/ 222 w 222"/>
                  <a:gd name="T18" fmla="*/ 36 h 36"/>
                </a:gdLst>
                <a:ahLst/>
                <a:cxnLst>
                  <a:cxn ang="T10">
                    <a:pos x="T0" y="T1"/>
                  </a:cxn>
                  <a:cxn ang="T11">
                    <a:pos x="T2" y="T3"/>
                  </a:cxn>
                  <a:cxn ang="T12">
                    <a:pos x="T4" y="T5"/>
                  </a:cxn>
                  <a:cxn ang="T13">
                    <a:pos x="T6" y="T7"/>
                  </a:cxn>
                  <a:cxn ang="T14">
                    <a:pos x="T8" y="T9"/>
                  </a:cxn>
                </a:cxnLst>
                <a:rect l="T15" t="T16" r="T17" b="T18"/>
                <a:pathLst>
                  <a:path w="222" h="36">
                    <a:moveTo>
                      <a:pt x="222" y="36"/>
                    </a:moveTo>
                    <a:cubicBezTo>
                      <a:pt x="198" y="30"/>
                      <a:pt x="184" y="22"/>
                      <a:pt x="162" y="12"/>
                    </a:cubicBezTo>
                    <a:cubicBezTo>
                      <a:pt x="150" y="7"/>
                      <a:pt x="126" y="0"/>
                      <a:pt x="126" y="0"/>
                    </a:cubicBezTo>
                    <a:cubicBezTo>
                      <a:pt x="80" y="4"/>
                      <a:pt x="54" y="10"/>
                      <a:pt x="12" y="18"/>
                    </a:cubicBezTo>
                    <a:cubicBezTo>
                      <a:pt x="8" y="24"/>
                      <a:pt x="0" y="36"/>
                      <a:pt x="0" y="36"/>
                    </a:cubicBezTo>
                  </a:path>
                </a:pathLst>
              </a:custGeom>
              <a:noFill/>
              <a:ln w="285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244" name="Freeform 6"/>
            <p:cNvSpPr>
              <a:spLocks/>
            </p:cNvSpPr>
            <p:nvPr/>
          </p:nvSpPr>
          <p:spPr bwMode="auto">
            <a:xfrm>
              <a:off x="3996267" y="214313"/>
              <a:ext cx="3352800" cy="2660650"/>
            </a:xfrm>
            <a:custGeom>
              <a:avLst/>
              <a:gdLst>
                <a:gd name="T0" fmla="*/ 2147483647 w 1584"/>
                <a:gd name="T1" fmla="*/ 2147483647 h 1676"/>
                <a:gd name="T2" fmla="*/ 2147483647 w 1584"/>
                <a:gd name="T3" fmla="*/ 2147483647 h 1676"/>
                <a:gd name="T4" fmla="*/ 2147483647 w 1584"/>
                <a:gd name="T5" fmla="*/ 2147483647 h 1676"/>
                <a:gd name="T6" fmla="*/ 2147483647 w 1584"/>
                <a:gd name="T7" fmla="*/ 2147483647 h 1676"/>
                <a:gd name="T8" fmla="*/ 2147483647 w 1584"/>
                <a:gd name="T9" fmla="*/ 2147483647 h 1676"/>
                <a:gd name="T10" fmla="*/ 2147483647 w 1584"/>
                <a:gd name="T11" fmla="*/ 2147483647 h 1676"/>
                <a:gd name="T12" fmla="*/ 2147483647 w 1584"/>
                <a:gd name="T13" fmla="*/ 2147483647 h 1676"/>
                <a:gd name="T14" fmla="*/ 2147483647 w 1584"/>
                <a:gd name="T15" fmla="*/ 2147483647 h 1676"/>
                <a:gd name="T16" fmla="*/ 2147483647 w 1584"/>
                <a:gd name="T17" fmla="*/ 2147483647 h 1676"/>
                <a:gd name="T18" fmla="*/ 2147483647 w 1584"/>
                <a:gd name="T19" fmla="*/ 2147483647 h 1676"/>
                <a:gd name="T20" fmla="*/ 2147483647 w 1584"/>
                <a:gd name="T21" fmla="*/ 2147483647 h 1676"/>
                <a:gd name="T22" fmla="*/ 2147483647 w 1584"/>
                <a:gd name="T23" fmla="*/ 2147483647 h 1676"/>
                <a:gd name="T24" fmla="*/ 2147483647 w 1584"/>
                <a:gd name="T25" fmla="*/ 2147483647 h 1676"/>
                <a:gd name="T26" fmla="*/ 2147483647 w 1584"/>
                <a:gd name="T27" fmla="*/ 2147483647 h 1676"/>
                <a:gd name="T28" fmla="*/ 2147483647 w 1584"/>
                <a:gd name="T29" fmla="*/ 2147483647 h 1676"/>
                <a:gd name="T30" fmla="*/ 2147483647 w 1584"/>
                <a:gd name="T31" fmla="*/ 2147483647 h 1676"/>
                <a:gd name="T32" fmla="*/ 2147483647 w 1584"/>
                <a:gd name="T33" fmla="*/ 2147483647 h 1676"/>
                <a:gd name="T34" fmla="*/ 2147483647 w 1584"/>
                <a:gd name="T35" fmla="*/ 2147483647 h 1676"/>
                <a:gd name="T36" fmla="*/ 2147483647 w 1584"/>
                <a:gd name="T37" fmla="*/ 2147483647 h 1676"/>
                <a:gd name="T38" fmla="*/ 2147483647 w 1584"/>
                <a:gd name="T39" fmla="*/ 2147483647 h 1676"/>
                <a:gd name="T40" fmla="*/ 2147483647 w 1584"/>
                <a:gd name="T41" fmla="*/ 2147483647 h 1676"/>
                <a:gd name="T42" fmla="*/ 2147483647 w 1584"/>
                <a:gd name="T43" fmla="*/ 2147483647 h 1676"/>
                <a:gd name="T44" fmla="*/ 2147483647 w 1584"/>
                <a:gd name="T45" fmla="*/ 2147483647 h 1676"/>
                <a:gd name="T46" fmla="*/ 2147483647 w 1584"/>
                <a:gd name="T47" fmla="*/ 2147483647 h 1676"/>
                <a:gd name="T48" fmla="*/ 2147483647 w 1584"/>
                <a:gd name="T49" fmla="*/ 2147483647 h 1676"/>
                <a:gd name="T50" fmla="*/ 2147483647 w 1584"/>
                <a:gd name="T51" fmla="*/ 2147483647 h 1676"/>
                <a:gd name="T52" fmla="*/ 2147483647 w 1584"/>
                <a:gd name="T53" fmla="*/ 2147483647 h 1676"/>
                <a:gd name="T54" fmla="*/ 2147483647 w 1584"/>
                <a:gd name="T55" fmla="*/ 2147483647 h 1676"/>
                <a:gd name="T56" fmla="*/ 2147483647 w 1584"/>
                <a:gd name="T57" fmla="*/ 2147483647 h 1676"/>
                <a:gd name="T58" fmla="*/ 2147483647 w 1584"/>
                <a:gd name="T59" fmla="*/ 2147483647 h 1676"/>
                <a:gd name="T60" fmla="*/ 2147483647 w 1584"/>
                <a:gd name="T61" fmla="*/ 2147483647 h 1676"/>
                <a:gd name="T62" fmla="*/ 2147483647 w 1584"/>
                <a:gd name="T63" fmla="*/ 2147483647 h 1676"/>
                <a:gd name="T64" fmla="*/ 2147483647 w 1584"/>
                <a:gd name="T65" fmla="*/ 2147483647 h 1676"/>
                <a:gd name="T66" fmla="*/ 2147483647 w 1584"/>
                <a:gd name="T67" fmla="*/ 2147483647 h 1676"/>
                <a:gd name="T68" fmla="*/ 2147483647 w 1584"/>
                <a:gd name="T69" fmla="*/ 2147483647 h 1676"/>
                <a:gd name="T70" fmla="*/ 2147483647 w 1584"/>
                <a:gd name="T71" fmla="*/ 2147483647 h 1676"/>
                <a:gd name="T72" fmla="*/ 2147483647 w 1584"/>
                <a:gd name="T73" fmla="*/ 2147483647 h 1676"/>
                <a:gd name="T74" fmla="*/ 2147483647 w 1584"/>
                <a:gd name="T75" fmla="*/ 2147483647 h 1676"/>
                <a:gd name="T76" fmla="*/ 2147483647 w 1584"/>
                <a:gd name="T77" fmla="*/ 2147483647 h 1676"/>
                <a:gd name="T78" fmla="*/ 2147483647 w 1584"/>
                <a:gd name="T79" fmla="*/ 2147483647 h 1676"/>
                <a:gd name="T80" fmla="*/ 2147483647 w 1584"/>
                <a:gd name="T81" fmla="*/ 2147483647 h 1676"/>
                <a:gd name="T82" fmla="*/ 2147483647 w 1584"/>
                <a:gd name="T83" fmla="*/ 2147483647 h 1676"/>
                <a:gd name="T84" fmla="*/ 2147483647 w 1584"/>
                <a:gd name="T85" fmla="*/ 2147483647 h 1676"/>
                <a:gd name="T86" fmla="*/ 2147483647 w 1584"/>
                <a:gd name="T87" fmla="*/ 2147483647 h 1676"/>
                <a:gd name="T88" fmla="*/ 2147483647 w 1584"/>
                <a:gd name="T89" fmla="*/ 2147483647 h 1676"/>
                <a:gd name="T90" fmla="*/ 2147483647 w 1584"/>
                <a:gd name="T91" fmla="*/ 2147483647 h 1676"/>
                <a:gd name="T92" fmla="*/ 2147483647 w 1584"/>
                <a:gd name="T93" fmla="*/ 2147483647 h 1676"/>
                <a:gd name="T94" fmla="*/ 2147483647 w 1584"/>
                <a:gd name="T95" fmla="*/ 2147483647 h 1676"/>
                <a:gd name="T96" fmla="*/ 2147483647 w 1584"/>
                <a:gd name="T97" fmla="*/ 2147483647 h 1676"/>
                <a:gd name="T98" fmla="*/ 2147483647 w 1584"/>
                <a:gd name="T99" fmla="*/ 2147483647 h 16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84"/>
                <a:gd name="T151" fmla="*/ 0 h 1676"/>
                <a:gd name="T152" fmla="*/ 1584 w 1584"/>
                <a:gd name="T153" fmla="*/ 1676 h 16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84" h="1676">
                  <a:moveTo>
                    <a:pt x="1221" y="1640"/>
                  </a:moveTo>
                  <a:cubicBezTo>
                    <a:pt x="1219" y="1640"/>
                    <a:pt x="1271" y="1658"/>
                    <a:pt x="1263" y="1658"/>
                  </a:cubicBezTo>
                  <a:cubicBezTo>
                    <a:pt x="1255" y="1658"/>
                    <a:pt x="1171" y="1645"/>
                    <a:pt x="1170" y="1643"/>
                  </a:cubicBezTo>
                  <a:cubicBezTo>
                    <a:pt x="1191" y="1643"/>
                    <a:pt x="1280" y="1652"/>
                    <a:pt x="1254" y="1643"/>
                  </a:cubicBezTo>
                  <a:cubicBezTo>
                    <a:pt x="1267" y="1642"/>
                    <a:pt x="1282" y="1650"/>
                    <a:pt x="1257" y="1652"/>
                  </a:cubicBezTo>
                  <a:cubicBezTo>
                    <a:pt x="1232" y="1654"/>
                    <a:pt x="1131" y="1658"/>
                    <a:pt x="1101" y="1658"/>
                  </a:cubicBezTo>
                  <a:cubicBezTo>
                    <a:pt x="1071" y="1658"/>
                    <a:pt x="1081" y="1655"/>
                    <a:pt x="1074" y="1649"/>
                  </a:cubicBezTo>
                  <a:cubicBezTo>
                    <a:pt x="1054" y="1662"/>
                    <a:pt x="1076" y="1629"/>
                    <a:pt x="1056" y="1622"/>
                  </a:cubicBezTo>
                  <a:cubicBezTo>
                    <a:pt x="1034" y="1600"/>
                    <a:pt x="1024" y="1570"/>
                    <a:pt x="998" y="1553"/>
                  </a:cubicBezTo>
                  <a:cubicBezTo>
                    <a:pt x="977" y="1539"/>
                    <a:pt x="981" y="1525"/>
                    <a:pt x="963" y="1505"/>
                  </a:cubicBezTo>
                  <a:cubicBezTo>
                    <a:pt x="955" y="1497"/>
                    <a:pt x="933" y="1475"/>
                    <a:pt x="933" y="1475"/>
                  </a:cubicBezTo>
                  <a:cubicBezTo>
                    <a:pt x="918" y="1431"/>
                    <a:pt x="941" y="1504"/>
                    <a:pt x="915" y="1463"/>
                  </a:cubicBezTo>
                  <a:cubicBezTo>
                    <a:pt x="901" y="1440"/>
                    <a:pt x="907" y="1420"/>
                    <a:pt x="894" y="1397"/>
                  </a:cubicBezTo>
                  <a:cubicBezTo>
                    <a:pt x="887" y="1384"/>
                    <a:pt x="850" y="1364"/>
                    <a:pt x="846" y="1364"/>
                  </a:cubicBezTo>
                  <a:cubicBezTo>
                    <a:pt x="835" y="1347"/>
                    <a:pt x="819" y="1346"/>
                    <a:pt x="804" y="1331"/>
                  </a:cubicBezTo>
                  <a:cubicBezTo>
                    <a:pt x="802" y="1321"/>
                    <a:pt x="804" y="1286"/>
                    <a:pt x="795" y="1277"/>
                  </a:cubicBezTo>
                  <a:cubicBezTo>
                    <a:pt x="788" y="1270"/>
                    <a:pt x="768" y="1244"/>
                    <a:pt x="768" y="1244"/>
                  </a:cubicBezTo>
                  <a:cubicBezTo>
                    <a:pt x="761" y="1234"/>
                    <a:pt x="749" y="1241"/>
                    <a:pt x="738" y="1235"/>
                  </a:cubicBezTo>
                  <a:cubicBezTo>
                    <a:pt x="727" y="1229"/>
                    <a:pt x="712" y="1213"/>
                    <a:pt x="702" y="1208"/>
                  </a:cubicBezTo>
                  <a:cubicBezTo>
                    <a:pt x="693" y="1201"/>
                    <a:pt x="686" y="1209"/>
                    <a:pt x="678" y="1205"/>
                  </a:cubicBezTo>
                  <a:cubicBezTo>
                    <a:pt x="670" y="1201"/>
                    <a:pt x="663" y="1191"/>
                    <a:pt x="654" y="1184"/>
                  </a:cubicBezTo>
                  <a:cubicBezTo>
                    <a:pt x="646" y="1181"/>
                    <a:pt x="621" y="1163"/>
                    <a:pt x="621" y="1163"/>
                  </a:cubicBezTo>
                  <a:cubicBezTo>
                    <a:pt x="612" y="1149"/>
                    <a:pt x="610" y="1152"/>
                    <a:pt x="594" y="1145"/>
                  </a:cubicBezTo>
                  <a:cubicBezTo>
                    <a:pt x="586" y="1142"/>
                    <a:pt x="555" y="1130"/>
                    <a:pt x="555" y="1130"/>
                  </a:cubicBezTo>
                  <a:cubicBezTo>
                    <a:pt x="538" y="1113"/>
                    <a:pt x="529" y="1092"/>
                    <a:pt x="507" y="1088"/>
                  </a:cubicBezTo>
                  <a:cubicBezTo>
                    <a:pt x="494" y="1078"/>
                    <a:pt x="476" y="1085"/>
                    <a:pt x="471" y="1079"/>
                  </a:cubicBezTo>
                  <a:cubicBezTo>
                    <a:pt x="468" y="1071"/>
                    <a:pt x="486" y="1044"/>
                    <a:pt x="489" y="1040"/>
                  </a:cubicBezTo>
                  <a:cubicBezTo>
                    <a:pt x="486" y="1036"/>
                    <a:pt x="487" y="1062"/>
                    <a:pt x="489" y="1058"/>
                  </a:cubicBezTo>
                  <a:cubicBezTo>
                    <a:pt x="491" y="1054"/>
                    <a:pt x="482" y="1063"/>
                    <a:pt x="486" y="1064"/>
                  </a:cubicBezTo>
                  <a:cubicBezTo>
                    <a:pt x="491" y="1061"/>
                    <a:pt x="504" y="1032"/>
                    <a:pt x="510" y="1025"/>
                  </a:cubicBezTo>
                  <a:cubicBezTo>
                    <a:pt x="515" y="1016"/>
                    <a:pt x="513" y="1011"/>
                    <a:pt x="516" y="1007"/>
                  </a:cubicBezTo>
                  <a:cubicBezTo>
                    <a:pt x="519" y="1003"/>
                    <a:pt x="525" y="1005"/>
                    <a:pt x="531" y="1001"/>
                  </a:cubicBezTo>
                  <a:cubicBezTo>
                    <a:pt x="537" y="997"/>
                    <a:pt x="548" y="985"/>
                    <a:pt x="552" y="983"/>
                  </a:cubicBezTo>
                  <a:cubicBezTo>
                    <a:pt x="565" y="971"/>
                    <a:pt x="538" y="988"/>
                    <a:pt x="558" y="986"/>
                  </a:cubicBezTo>
                  <a:cubicBezTo>
                    <a:pt x="563" y="984"/>
                    <a:pt x="563" y="973"/>
                    <a:pt x="582" y="971"/>
                  </a:cubicBezTo>
                  <a:cubicBezTo>
                    <a:pt x="601" y="969"/>
                    <a:pt x="646" y="985"/>
                    <a:pt x="672" y="971"/>
                  </a:cubicBezTo>
                  <a:cubicBezTo>
                    <a:pt x="711" y="950"/>
                    <a:pt x="728" y="915"/>
                    <a:pt x="738" y="884"/>
                  </a:cubicBezTo>
                  <a:cubicBezTo>
                    <a:pt x="720" y="857"/>
                    <a:pt x="693" y="874"/>
                    <a:pt x="678" y="851"/>
                  </a:cubicBezTo>
                  <a:cubicBezTo>
                    <a:pt x="665" y="842"/>
                    <a:pt x="656" y="848"/>
                    <a:pt x="651" y="842"/>
                  </a:cubicBezTo>
                  <a:cubicBezTo>
                    <a:pt x="646" y="836"/>
                    <a:pt x="655" y="823"/>
                    <a:pt x="650" y="813"/>
                  </a:cubicBezTo>
                  <a:cubicBezTo>
                    <a:pt x="641" y="804"/>
                    <a:pt x="618" y="782"/>
                    <a:pt x="618" y="782"/>
                  </a:cubicBezTo>
                  <a:cubicBezTo>
                    <a:pt x="607" y="748"/>
                    <a:pt x="626" y="723"/>
                    <a:pt x="594" y="701"/>
                  </a:cubicBezTo>
                  <a:cubicBezTo>
                    <a:pt x="582" y="682"/>
                    <a:pt x="559" y="687"/>
                    <a:pt x="543" y="680"/>
                  </a:cubicBezTo>
                  <a:cubicBezTo>
                    <a:pt x="527" y="673"/>
                    <a:pt x="515" y="657"/>
                    <a:pt x="498" y="656"/>
                  </a:cubicBezTo>
                  <a:cubicBezTo>
                    <a:pt x="479" y="643"/>
                    <a:pt x="460" y="670"/>
                    <a:pt x="438" y="673"/>
                  </a:cubicBezTo>
                  <a:cubicBezTo>
                    <a:pt x="434" y="677"/>
                    <a:pt x="431" y="674"/>
                    <a:pt x="426" y="677"/>
                  </a:cubicBezTo>
                  <a:cubicBezTo>
                    <a:pt x="419" y="681"/>
                    <a:pt x="387" y="698"/>
                    <a:pt x="387" y="698"/>
                  </a:cubicBezTo>
                  <a:cubicBezTo>
                    <a:pt x="372" y="701"/>
                    <a:pt x="342" y="678"/>
                    <a:pt x="327" y="674"/>
                  </a:cubicBezTo>
                  <a:cubicBezTo>
                    <a:pt x="311" y="667"/>
                    <a:pt x="298" y="660"/>
                    <a:pt x="291" y="656"/>
                  </a:cubicBezTo>
                  <a:cubicBezTo>
                    <a:pt x="287" y="648"/>
                    <a:pt x="290" y="654"/>
                    <a:pt x="282" y="649"/>
                  </a:cubicBezTo>
                  <a:cubicBezTo>
                    <a:pt x="270" y="641"/>
                    <a:pt x="233" y="614"/>
                    <a:pt x="219" y="608"/>
                  </a:cubicBezTo>
                  <a:cubicBezTo>
                    <a:pt x="205" y="598"/>
                    <a:pt x="204" y="595"/>
                    <a:pt x="198" y="590"/>
                  </a:cubicBezTo>
                  <a:cubicBezTo>
                    <a:pt x="194" y="578"/>
                    <a:pt x="190" y="589"/>
                    <a:pt x="186" y="577"/>
                  </a:cubicBezTo>
                  <a:cubicBezTo>
                    <a:pt x="185" y="573"/>
                    <a:pt x="182" y="565"/>
                    <a:pt x="182" y="565"/>
                  </a:cubicBezTo>
                  <a:cubicBezTo>
                    <a:pt x="177" y="443"/>
                    <a:pt x="201" y="493"/>
                    <a:pt x="154" y="461"/>
                  </a:cubicBezTo>
                  <a:cubicBezTo>
                    <a:pt x="146" y="438"/>
                    <a:pt x="126" y="444"/>
                    <a:pt x="102" y="441"/>
                  </a:cubicBezTo>
                  <a:cubicBezTo>
                    <a:pt x="97" y="368"/>
                    <a:pt x="111" y="383"/>
                    <a:pt x="78" y="350"/>
                  </a:cubicBezTo>
                  <a:cubicBezTo>
                    <a:pt x="75" y="340"/>
                    <a:pt x="60" y="306"/>
                    <a:pt x="46" y="301"/>
                  </a:cubicBezTo>
                  <a:cubicBezTo>
                    <a:pt x="33" y="297"/>
                    <a:pt x="19" y="293"/>
                    <a:pt x="6" y="289"/>
                  </a:cubicBezTo>
                  <a:cubicBezTo>
                    <a:pt x="0" y="270"/>
                    <a:pt x="5" y="222"/>
                    <a:pt x="22" y="205"/>
                  </a:cubicBezTo>
                  <a:cubicBezTo>
                    <a:pt x="30" y="197"/>
                    <a:pt x="43" y="199"/>
                    <a:pt x="54" y="197"/>
                  </a:cubicBezTo>
                  <a:cubicBezTo>
                    <a:pt x="57" y="193"/>
                    <a:pt x="60" y="189"/>
                    <a:pt x="62" y="185"/>
                  </a:cubicBezTo>
                  <a:cubicBezTo>
                    <a:pt x="64" y="180"/>
                    <a:pt x="63" y="174"/>
                    <a:pt x="66" y="169"/>
                  </a:cubicBezTo>
                  <a:cubicBezTo>
                    <a:pt x="74" y="156"/>
                    <a:pt x="90" y="153"/>
                    <a:pt x="102" y="145"/>
                  </a:cubicBezTo>
                  <a:cubicBezTo>
                    <a:pt x="136" y="179"/>
                    <a:pt x="103" y="184"/>
                    <a:pt x="158" y="193"/>
                  </a:cubicBezTo>
                  <a:cubicBezTo>
                    <a:pt x="165" y="215"/>
                    <a:pt x="157" y="201"/>
                    <a:pt x="190" y="209"/>
                  </a:cubicBezTo>
                  <a:cubicBezTo>
                    <a:pt x="198" y="211"/>
                    <a:pt x="214" y="217"/>
                    <a:pt x="214" y="217"/>
                  </a:cubicBezTo>
                  <a:cubicBezTo>
                    <a:pt x="236" y="206"/>
                    <a:pt x="240" y="189"/>
                    <a:pt x="264" y="185"/>
                  </a:cubicBezTo>
                  <a:cubicBezTo>
                    <a:pt x="276" y="167"/>
                    <a:pt x="302" y="168"/>
                    <a:pt x="322" y="161"/>
                  </a:cubicBezTo>
                  <a:cubicBezTo>
                    <a:pt x="326" y="162"/>
                    <a:pt x="330" y="165"/>
                    <a:pt x="334" y="165"/>
                  </a:cubicBezTo>
                  <a:cubicBezTo>
                    <a:pt x="363" y="167"/>
                    <a:pt x="393" y="164"/>
                    <a:pt x="422" y="169"/>
                  </a:cubicBezTo>
                  <a:cubicBezTo>
                    <a:pt x="426" y="170"/>
                    <a:pt x="423" y="178"/>
                    <a:pt x="426" y="181"/>
                  </a:cubicBezTo>
                  <a:cubicBezTo>
                    <a:pt x="429" y="184"/>
                    <a:pt x="434" y="184"/>
                    <a:pt x="438" y="185"/>
                  </a:cubicBezTo>
                  <a:cubicBezTo>
                    <a:pt x="448" y="185"/>
                    <a:pt x="471" y="192"/>
                    <a:pt x="489" y="191"/>
                  </a:cubicBezTo>
                  <a:cubicBezTo>
                    <a:pt x="504" y="188"/>
                    <a:pt x="519" y="174"/>
                    <a:pt x="528" y="167"/>
                  </a:cubicBezTo>
                  <a:cubicBezTo>
                    <a:pt x="533" y="166"/>
                    <a:pt x="540" y="153"/>
                    <a:pt x="543" y="149"/>
                  </a:cubicBezTo>
                  <a:cubicBezTo>
                    <a:pt x="552" y="145"/>
                    <a:pt x="567" y="166"/>
                    <a:pt x="582" y="167"/>
                  </a:cubicBezTo>
                  <a:cubicBezTo>
                    <a:pt x="595" y="167"/>
                    <a:pt x="608" y="158"/>
                    <a:pt x="624" y="152"/>
                  </a:cubicBezTo>
                  <a:cubicBezTo>
                    <a:pt x="643" y="124"/>
                    <a:pt x="635" y="134"/>
                    <a:pt x="682" y="129"/>
                  </a:cubicBezTo>
                  <a:cubicBezTo>
                    <a:pt x="691" y="116"/>
                    <a:pt x="701" y="106"/>
                    <a:pt x="710" y="93"/>
                  </a:cubicBezTo>
                  <a:cubicBezTo>
                    <a:pt x="711" y="80"/>
                    <a:pt x="709" y="66"/>
                    <a:pt x="714" y="53"/>
                  </a:cubicBezTo>
                  <a:cubicBezTo>
                    <a:pt x="715" y="49"/>
                    <a:pt x="722" y="51"/>
                    <a:pt x="726" y="49"/>
                  </a:cubicBezTo>
                  <a:cubicBezTo>
                    <a:pt x="752" y="36"/>
                    <a:pt x="773" y="26"/>
                    <a:pt x="802" y="21"/>
                  </a:cubicBezTo>
                  <a:cubicBezTo>
                    <a:pt x="805" y="17"/>
                    <a:pt x="806" y="12"/>
                    <a:pt x="810" y="9"/>
                  </a:cubicBezTo>
                  <a:cubicBezTo>
                    <a:pt x="817" y="5"/>
                    <a:pt x="834" y="1"/>
                    <a:pt x="834" y="1"/>
                  </a:cubicBezTo>
                  <a:cubicBezTo>
                    <a:pt x="842" y="2"/>
                    <a:pt x="851" y="0"/>
                    <a:pt x="858" y="5"/>
                  </a:cubicBezTo>
                  <a:cubicBezTo>
                    <a:pt x="872" y="15"/>
                    <a:pt x="848" y="13"/>
                    <a:pt x="870" y="20"/>
                  </a:cubicBezTo>
                  <a:cubicBezTo>
                    <a:pt x="887" y="26"/>
                    <a:pt x="878" y="48"/>
                    <a:pt x="898" y="53"/>
                  </a:cubicBezTo>
                  <a:cubicBezTo>
                    <a:pt x="899" y="57"/>
                    <a:pt x="903" y="54"/>
                    <a:pt x="906" y="56"/>
                  </a:cubicBezTo>
                  <a:cubicBezTo>
                    <a:pt x="913" y="61"/>
                    <a:pt x="926" y="73"/>
                    <a:pt x="926" y="73"/>
                  </a:cubicBezTo>
                  <a:cubicBezTo>
                    <a:pt x="936" y="103"/>
                    <a:pt x="919" y="64"/>
                    <a:pt x="954" y="89"/>
                  </a:cubicBezTo>
                  <a:cubicBezTo>
                    <a:pt x="964" y="96"/>
                    <a:pt x="978" y="87"/>
                    <a:pt x="984" y="98"/>
                  </a:cubicBezTo>
                  <a:cubicBezTo>
                    <a:pt x="988" y="104"/>
                    <a:pt x="1008" y="111"/>
                    <a:pt x="1014" y="113"/>
                  </a:cubicBezTo>
                  <a:cubicBezTo>
                    <a:pt x="1027" y="115"/>
                    <a:pt x="1044" y="140"/>
                    <a:pt x="1065" y="140"/>
                  </a:cubicBezTo>
                  <a:cubicBezTo>
                    <a:pt x="1086" y="140"/>
                    <a:pt x="1120" y="115"/>
                    <a:pt x="1143" y="113"/>
                  </a:cubicBezTo>
                  <a:cubicBezTo>
                    <a:pt x="1166" y="111"/>
                    <a:pt x="1186" y="127"/>
                    <a:pt x="1203" y="131"/>
                  </a:cubicBezTo>
                  <a:cubicBezTo>
                    <a:pt x="1220" y="135"/>
                    <a:pt x="1229" y="134"/>
                    <a:pt x="1245" y="134"/>
                  </a:cubicBezTo>
                  <a:cubicBezTo>
                    <a:pt x="1261" y="134"/>
                    <a:pt x="1286" y="116"/>
                    <a:pt x="1298" y="133"/>
                  </a:cubicBezTo>
                  <a:cubicBezTo>
                    <a:pt x="1310" y="150"/>
                    <a:pt x="1318" y="214"/>
                    <a:pt x="1317" y="236"/>
                  </a:cubicBezTo>
                  <a:cubicBezTo>
                    <a:pt x="1316" y="258"/>
                    <a:pt x="1298" y="254"/>
                    <a:pt x="1290" y="265"/>
                  </a:cubicBezTo>
                  <a:cubicBezTo>
                    <a:pt x="1272" y="293"/>
                    <a:pt x="1277" y="280"/>
                    <a:pt x="1270" y="301"/>
                  </a:cubicBezTo>
                  <a:cubicBezTo>
                    <a:pt x="1281" y="334"/>
                    <a:pt x="1269" y="328"/>
                    <a:pt x="1314" y="333"/>
                  </a:cubicBezTo>
                  <a:cubicBezTo>
                    <a:pt x="1315" y="341"/>
                    <a:pt x="1313" y="351"/>
                    <a:pt x="1318" y="357"/>
                  </a:cubicBezTo>
                  <a:cubicBezTo>
                    <a:pt x="1324" y="363"/>
                    <a:pt x="1334" y="362"/>
                    <a:pt x="1342" y="365"/>
                  </a:cubicBezTo>
                  <a:cubicBezTo>
                    <a:pt x="1346" y="366"/>
                    <a:pt x="1354" y="369"/>
                    <a:pt x="1354" y="369"/>
                  </a:cubicBezTo>
                  <a:cubicBezTo>
                    <a:pt x="1361" y="372"/>
                    <a:pt x="1370" y="371"/>
                    <a:pt x="1383" y="374"/>
                  </a:cubicBezTo>
                  <a:cubicBezTo>
                    <a:pt x="1396" y="377"/>
                    <a:pt x="1420" y="385"/>
                    <a:pt x="1430" y="389"/>
                  </a:cubicBezTo>
                  <a:cubicBezTo>
                    <a:pt x="1434" y="393"/>
                    <a:pt x="1439" y="396"/>
                    <a:pt x="1442" y="401"/>
                  </a:cubicBezTo>
                  <a:cubicBezTo>
                    <a:pt x="1444" y="405"/>
                    <a:pt x="1443" y="411"/>
                    <a:pt x="1446" y="413"/>
                  </a:cubicBezTo>
                  <a:cubicBezTo>
                    <a:pt x="1457" y="421"/>
                    <a:pt x="1486" y="423"/>
                    <a:pt x="1498" y="425"/>
                  </a:cubicBezTo>
                  <a:cubicBezTo>
                    <a:pt x="1511" y="429"/>
                    <a:pt x="1521" y="437"/>
                    <a:pt x="1534" y="441"/>
                  </a:cubicBezTo>
                  <a:cubicBezTo>
                    <a:pt x="1539" y="449"/>
                    <a:pt x="1577" y="473"/>
                    <a:pt x="1578" y="473"/>
                  </a:cubicBezTo>
                  <a:cubicBezTo>
                    <a:pt x="1584" y="478"/>
                    <a:pt x="1566" y="488"/>
                    <a:pt x="1574" y="489"/>
                  </a:cubicBezTo>
                  <a:cubicBezTo>
                    <a:pt x="1569" y="494"/>
                    <a:pt x="1562" y="494"/>
                    <a:pt x="1551" y="497"/>
                  </a:cubicBezTo>
                  <a:cubicBezTo>
                    <a:pt x="1540" y="500"/>
                    <a:pt x="1527" y="499"/>
                    <a:pt x="1510" y="509"/>
                  </a:cubicBezTo>
                  <a:cubicBezTo>
                    <a:pt x="1484" y="518"/>
                    <a:pt x="1469" y="538"/>
                    <a:pt x="1450" y="557"/>
                  </a:cubicBezTo>
                  <a:cubicBezTo>
                    <a:pt x="1438" y="566"/>
                    <a:pt x="1433" y="551"/>
                    <a:pt x="1425" y="554"/>
                  </a:cubicBezTo>
                  <a:cubicBezTo>
                    <a:pt x="1417" y="557"/>
                    <a:pt x="1411" y="568"/>
                    <a:pt x="1402" y="577"/>
                  </a:cubicBezTo>
                  <a:cubicBezTo>
                    <a:pt x="1393" y="591"/>
                    <a:pt x="1382" y="597"/>
                    <a:pt x="1370" y="609"/>
                  </a:cubicBezTo>
                  <a:cubicBezTo>
                    <a:pt x="1361" y="620"/>
                    <a:pt x="1343" y="626"/>
                    <a:pt x="1332" y="632"/>
                  </a:cubicBezTo>
                  <a:cubicBezTo>
                    <a:pt x="1321" y="638"/>
                    <a:pt x="1316" y="638"/>
                    <a:pt x="1302" y="647"/>
                  </a:cubicBezTo>
                  <a:cubicBezTo>
                    <a:pt x="1279" y="662"/>
                    <a:pt x="1271" y="675"/>
                    <a:pt x="1246" y="685"/>
                  </a:cubicBezTo>
                  <a:cubicBezTo>
                    <a:pt x="1240" y="704"/>
                    <a:pt x="1212" y="709"/>
                    <a:pt x="1206" y="728"/>
                  </a:cubicBezTo>
                  <a:cubicBezTo>
                    <a:pt x="1188" y="776"/>
                    <a:pt x="1202" y="818"/>
                    <a:pt x="1150" y="825"/>
                  </a:cubicBezTo>
                  <a:cubicBezTo>
                    <a:pt x="1143" y="845"/>
                    <a:pt x="1134" y="854"/>
                    <a:pt x="1114" y="861"/>
                  </a:cubicBezTo>
                  <a:cubicBezTo>
                    <a:pt x="1102" y="879"/>
                    <a:pt x="1059" y="884"/>
                    <a:pt x="1044" y="899"/>
                  </a:cubicBezTo>
                  <a:cubicBezTo>
                    <a:pt x="1037" y="919"/>
                    <a:pt x="1010" y="940"/>
                    <a:pt x="990" y="947"/>
                  </a:cubicBezTo>
                  <a:cubicBezTo>
                    <a:pt x="978" y="959"/>
                    <a:pt x="983" y="985"/>
                    <a:pt x="969" y="995"/>
                  </a:cubicBezTo>
                  <a:cubicBezTo>
                    <a:pt x="965" y="1007"/>
                    <a:pt x="970" y="1032"/>
                    <a:pt x="963" y="1043"/>
                  </a:cubicBezTo>
                  <a:cubicBezTo>
                    <a:pt x="958" y="1051"/>
                    <a:pt x="951" y="1076"/>
                    <a:pt x="948" y="1085"/>
                  </a:cubicBezTo>
                  <a:cubicBezTo>
                    <a:pt x="937" y="1117"/>
                    <a:pt x="932" y="1116"/>
                    <a:pt x="921" y="1148"/>
                  </a:cubicBezTo>
                  <a:cubicBezTo>
                    <a:pt x="920" y="1170"/>
                    <a:pt x="928" y="1210"/>
                    <a:pt x="933" y="1229"/>
                  </a:cubicBezTo>
                  <a:cubicBezTo>
                    <a:pt x="938" y="1248"/>
                    <a:pt x="949" y="1258"/>
                    <a:pt x="954" y="1265"/>
                  </a:cubicBezTo>
                  <a:cubicBezTo>
                    <a:pt x="955" y="1270"/>
                    <a:pt x="963" y="1270"/>
                    <a:pt x="966" y="1273"/>
                  </a:cubicBezTo>
                  <a:cubicBezTo>
                    <a:pt x="969" y="1276"/>
                    <a:pt x="972" y="1281"/>
                    <a:pt x="974" y="1285"/>
                  </a:cubicBezTo>
                  <a:cubicBezTo>
                    <a:pt x="988" y="1316"/>
                    <a:pt x="977" y="1337"/>
                    <a:pt x="1014" y="1343"/>
                  </a:cubicBezTo>
                  <a:cubicBezTo>
                    <a:pt x="1022" y="1355"/>
                    <a:pt x="1053" y="1379"/>
                    <a:pt x="1053" y="1379"/>
                  </a:cubicBezTo>
                  <a:cubicBezTo>
                    <a:pt x="1062" y="1389"/>
                    <a:pt x="1068" y="1388"/>
                    <a:pt x="1077" y="1394"/>
                  </a:cubicBezTo>
                  <a:cubicBezTo>
                    <a:pt x="1086" y="1400"/>
                    <a:pt x="1098" y="1408"/>
                    <a:pt x="1104" y="1415"/>
                  </a:cubicBezTo>
                  <a:cubicBezTo>
                    <a:pt x="1105" y="1424"/>
                    <a:pt x="1112" y="1430"/>
                    <a:pt x="1116" y="1439"/>
                  </a:cubicBezTo>
                  <a:cubicBezTo>
                    <a:pt x="1118" y="1443"/>
                    <a:pt x="1131" y="1459"/>
                    <a:pt x="1134" y="1463"/>
                  </a:cubicBezTo>
                  <a:cubicBezTo>
                    <a:pt x="1138" y="1470"/>
                    <a:pt x="1138" y="1457"/>
                    <a:pt x="1138" y="1457"/>
                  </a:cubicBezTo>
                  <a:cubicBezTo>
                    <a:pt x="1143" y="1499"/>
                    <a:pt x="1136" y="1480"/>
                    <a:pt x="1158" y="1513"/>
                  </a:cubicBezTo>
                  <a:cubicBezTo>
                    <a:pt x="1163" y="1520"/>
                    <a:pt x="1182" y="1553"/>
                    <a:pt x="1182" y="1553"/>
                  </a:cubicBezTo>
                  <a:cubicBezTo>
                    <a:pt x="1194" y="1565"/>
                    <a:pt x="1205" y="1578"/>
                    <a:pt x="1221" y="1583"/>
                  </a:cubicBezTo>
                  <a:cubicBezTo>
                    <a:pt x="1234" y="1603"/>
                    <a:pt x="1222" y="1599"/>
                    <a:pt x="1248" y="1604"/>
                  </a:cubicBezTo>
                  <a:cubicBezTo>
                    <a:pt x="1253" y="1611"/>
                    <a:pt x="1274" y="1635"/>
                    <a:pt x="1275" y="1643"/>
                  </a:cubicBezTo>
                  <a:cubicBezTo>
                    <a:pt x="1276" y="1651"/>
                    <a:pt x="1253" y="1656"/>
                    <a:pt x="1254" y="1652"/>
                  </a:cubicBezTo>
                  <a:cubicBezTo>
                    <a:pt x="1255" y="1648"/>
                    <a:pt x="1276" y="1621"/>
                    <a:pt x="1282" y="1621"/>
                  </a:cubicBezTo>
                  <a:cubicBezTo>
                    <a:pt x="1283" y="1630"/>
                    <a:pt x="1288" y="1641"/>
                    <a:pt x="1293" y="1649"/>
                  </a:cubicBezTo>
                  <a:cubicBezTo>
                    <a:pt x="1296" y="1654"/>
                    <a:pt x="1120" y="1650"/>
                    <a:pt x="1122" y="1655"/>
                  </a:cubicBezTo>
                  <a:cubicBezTo>
                    <a:pt x="1104" y="1676"/>
                    <a:pt x="1210" y="1635"/>
                    <a:pt x="1206" y="1631"/>
                  </a:cubicBezTo>
                </a:path>
              </a:pathLst>
            </a:custGeom>
            <a:solidFill>
              <a:srgbClr val="00FF99">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245" name="Group 7"/>
            <p:cNvGrpSpPr>
              <a:grpSpLocks/>
            </p:cNvGrpSpPr>
            <p:nvPr/>
          </p:nvGrpSpPr>
          <p:grpSpPr bwMode="auto">
            <a:xfrm>
              <a:off x="4654552" y="2855913"/>
              <a:ext cx="3575049" cy="3778250"/>
              <a:chOff x="2202" y="1798"/>
              <a:chExt cx="1689" cy="2380"/>
            </a:xfrm>
          </p:grpSpPr>
          <p:sp>
            <p:nvSpPr>
              <p:cNvPr id="10259" name="Freeform 8"/>
              <p:cNvSpPr>
                <a:spLocks/>
              </p:cNvSpPr>
              <p:nvPr/>
            </p:nvSpPr>
            <p:spPr bwMode="auto">
              <a:xfrm>
                <a:off x="2451" y="1798"/>
                <a:ext cx="1440" cy="2342"/>
              </a:xfrm>
              <a:custGeom>
                <a:avLst/>
                <a:gdLst>
                  <a:gd name="T0" fmla="*/ 723 w 1440"/>
                  <a:gd name="T1" fmla="*/ 8 h 2342"/>
                  <a:gd name="T2" fmla="*/ 762 w 1440"/>
                  <a:gd name="T3" fmla="*/ 41 h 2342"/>
                  <a:gd name="T4" fmla="*/ 849 w 1440"/>
                  <a:gd name="T5" fmla="*/ 104 h 2342"/>
                  <a:gd name="T6" fmla="*/ 933 w 1440"/>
                  <a:gd name="T7" fmla="*/ 182 h 2342"/>
                  <a:gd name="T8" fmla="*/ 987 w 1440"/>
                  <a:gd name="T9" fmla="*/ 230 h 2342"/>
                  <a:gd name="T10" fmla="*/ 1059 w 1440"/>
                  <a:gd name="T11" fmla="*/ 278 h 2342"/>
                  <a:gd name="T12" fmla="*/ 1113 w 1440"/>
                  <a:gd name="T13" fmla="*/ 326 h 2342"/>
                  <a:gd name="T14" fmla="*/ 1149 w 1440"/>
                  <a:gd name="T15" fmla="*/ 434 h 2342"/>
                  <a:gd name="T16" fmla="*/ 1197 w 1440"/>
                  <a:gd name="T17" fmla="*/ 458 h 2342"/>
                  <a:gd name="T18" fmla="*/ 1278 w 1440"/>
                  <a:gd name="T19" fmla="*/ 548 h 2342"/>
                  <a:gd name="T20" fmla="*/ 1326 w 1440"/>
                  <a:gd name="T21" fmla="*/ 683 h 2342"/>
                  <a:gd name="T22" fmla="*/ 1389 w 1440"/>
                  <a:gd name="T23" fmla="*/ 866 h 2342"/>
                  <a:gd name="T24" fmla="*/ 1413 w 1440"/>
                  <a:gd name="T25" fmla="*/ 1049 h 2342"/>
                  <a:gd name="T26" fmla="*/ 1425 w 1440"/>
                  <a:gd name="T27" fmla="*/ 1340 h 2342"/>
                  <a:gd name="T28" fmla="*/ 1416 w 1440"/>
                  <a:gd name="T29" fmla="*/ 1436 h 2342"/>
                  <a:gd name="T30" fmla="*/ 1365 w 1440"/>
                  <a:gd name="T31" fmla="*/ 1511 h 2342"/>
                  <a:gd name="T32" fmla="*/ 1329 w 1440"/>
                  <a:gd name="T33" fmla="*/ 1601 h 2342"/>
                  <a:gd name="T34" fmla="*/ 1263 w 1440"/>
                  <a:gd name="T35" fmla="*/ 1670 h 2342"/>
                  <a:gd name="T36" fmla="*/ 1017 w 1440"/>
                  <a:gd name="T37" fmla="*/ 1727 h 2342"/>
                  <a:gd name="T38" fmla="*/ 852 w 1440"/>
                  <a:gd name="T39" fmla="*/ 1850 h 2342"/>
                  <a:gd name="T40" fmla="*/ 711 w 1440"/>
                  <a:gd name="T41" fmla="*/ 1886 h 2342"/>
                  <a:gd name="T42" fmla="*/ 663 w 1440"/>
                  <a:gd name="T43" fmla="*/ 1979 h 2342"/>
                  <a:gd name="T44" fmla="*/ 594 w 1440"/>
                  <a:gd name="T45" fmla="*/ 2063 h 2342"/>
                  <a:gd name="T46" fmla="*/ 480 w 1440"/>
                  <a:gd name="T47" fmla="*/ 2150 h 2342"/>
                  <a:gd name="T48" fmla="*/ 366 w 1440"/>
                  <a:gd name="T49" fmla="*/ 2186 h 2342"/>
                  <a:gd name="T50" fmla="*/ 279 w 1440"/>
                  <a:gd name="T51" fmla="*/ 2270 h 2342"/>
                  <a:gd name="T52" fmla="*/ 114 w 1440"/>
                  <a:gd name="T53" fmla="*/ 2342 h 2342"/>
                  <a:gd name="T54" fmla="*/ 111 w 1440"/>
                  <a:gd name="T55" fmla="*/ 2252 h 2342"/>
                  <a:gd name="T56" fmla="*/ 111 w 1440"/>
                  <a:gd name="T57" fmla="*/ 2072 h 2342"/>
                  <a:gd name="T58" fmla="*/ 150 w 1440"/>
                  <a:gd name="T59" fmla="*/ 2039 h 2342"/>
                  <a:gd name="T60" fmla="*/ 165 w 1440"/>
                  <a:gd name="T61" fmla="*/ 1982 h 2342"/>
                  <a:gd name="T62" fmla="*/ 75 w 1440"/>
                  <a:gd name="T63" fmla="*/ 1898 h 2342"/>
                  <a:gd name="T64" fmla="*/ 36 w 1440"/>
                  <a:gd name="T65" fmla="*/ 1868 h 2342"/>
                  <a:gd name="T66" fmla="*/ 117 w 1440"/>
                  <a:gd name="T67" fmla="*/ 1814 h 2342"/>
                  <a:gd name="T68" fmla="*/ 189 w 1440"/>
                  <a:gd name="T69" fmla="*/ 1736 h 2342"/>
                  <a:gd name="T70" fmla="*/ 327 w 1440"/>
                  <a:gd name="T71" fmla="*/ 1706 h 2342"/>
                  <a:gd name="T72" fmla="*/ 402 w 1440"/>
                  <a:gd name="T73" fmla="*/ 1709 h 2342"/>
                  <a:gd name="T74" fmla="*/ 507 w 1440"/>
                  <a:gd name="T75" fmla="*/ 1742 h 2342"/>
                  <a:gd name="T76" fmla="*/ 447 w 1440"/>
                  <a:gd name="T77" fmla="*/ 1664 h 2342"/>
                  <a:gd name="T78" fmla="*/ 417 w 1440"/>
                  <a:gd name="T79" fmla="*/ 1586 h 2342"/>
                  <a:gd name="T80" fmla="*/ 393 w 1440"/>
                  <a:gd name="T81" fmla="*/ 1538 h 2342"/>
                  <a:gd name="T82" fmla="*/ 504 w 1440"/>
                  <a:gd name="T83" fmla="*/ 1502 h 2342"/>
                  <a:gd name="T84" fmla="*/ 564 w 1440"/>
                  <a:gd name="T85" fmla="*/ 1478 h 2342"/>
                  <a:gd name="T86" fmla="*/ 624 w 1440"/>
                  <a:gd name="T87" fmla="*/ 1421 h 2342"/>
                  <a:gd name="T88" fmla="*/ 732 w 1440"/>
                  <a:gd name="T89" fmla="*/ 1394 h 2342"/>
                  <a:gd name="T90" fmla="*/ 867 w 1440"/>
                  <a:gd name="T91" fmla="*/ 1352 h 2342"/>
                  <a:gd name="T92" fmla="*/ 915 w 1440"/>
                  <a:gd name="T93" fmla="*/ 1289 h 2342"/>
                  <a:gd name="T94" fmla="*/ 897 w 1440"/>
                  <a:gd name="T95" fmla="*/ 1202 h 2342"/>
                  <a:gd name="T96" fmla="*/ 903 w 1440"/>
                  <a:gd name="T97" fmla="*/ 1148 h 2342"/>
                  <a:gd name="T98" fmla="*/ 909 w 1440"/>
                  <a:gd name="T99" fmla="*/ 1046 h 2342"/>
                  <a:gd name="T100" fmla="*/ 867 w 1440"/>
                  <a:gd name="T101" fmla="*/ 920 h 2342"/>
                  <a:gd name="T102" fmla="*/ 852 w 1440"/>
                  <a:gd name="T103" fmla="*/ 785 h 2342"/>
                  <a:gd name="T104" fmla="*/ 906 w 1440"/>
                  <a:gd name="T105" fmla="*/ 623 h 2342"/>
                  <a:gd name="T106" fmla="*/ 891 w 1440"/>
                  <a:gd name="T107" fmla="*/ 524 h 2342"/>
                  <a:gd name="T108" fmla="*/ 843 w 1440"/>
                  <a:gd name="T109" fmla="*/ 464 h 2342"/>
                  <a:gd name="T110" fmla="*/ 831 w 1440"/>
                  <a:gd name="T111" fmla="*/ 374 h 2342"/>
                  <a:gd name="T112" fmla="*/ 771 w 1440"/>
                  <a:gd name="T113" fmla="*/ 257 h 2342"/>
                  <a:gd name="T114" fmla="*/ 693 w 1440"/>
                  <a:gd name="T115" fmla="*/ 212 h 2342"/>
                  <a:gd name="T116" fmla="*/ 639 w 1440"/>
                  <a:gd name="T117" fmla="*/ 146 h 2342"/>
                  <a:gd name="T118" fmla="*/ 609 w 1440"/>
                  <a:gd name="T119" fmla="*/ 68 h 2342"/>
                  <a:gd name="T120" fmla="*/ 555 w 1440"/>
                  <a:gd name="T121" fmla="*/ 32 h 2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0"/>
                  <a:gd name="T184" fmla="*/ 0 h 2342"/>
                  <a:gd name="T185" fmla="*/ 1440 w 1440"/>
                  <a:gd name="T186" fmla="*/ 2342 h 2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0" h="2342">
                    <a:moveTo>
                      <a:pt x="543" y="20"/>
                    </a:moveTo>
                    <a:cubicBezTo>
                      <a:pt x="646" y="7"/>
                      <a:pt x="572" y="0"/>
                      <a:pt x="723" y="8"/>
                    </a:cubicBezTo>
                    <a:cubicBezTo>
                      <a:pt x="737" y="51"/>
                      <a:pt x="715" y="2"/>
                      <a:pt x="753" y="32"/>
                    </a:cubicBezTo>
                    <a:cubicBezTo>
                      <a:pt x="758" y="36"/>
                      <a:pt x="757" y="37"/>
                      <a:pt x="762" y="41"/>
                    </a:cubicBezTo>
                    <a:cubicBezTo>
                      <a:pt x="771" y="48"/>
                      <a:pt x="804" y="64"/>
                      <a:pt x="819" y="74"/>
                    </a:cubicBezTo>
                    <a:cubicBezTo>
                      <a:pt x="834" y="85"/>
                      <a:pt x="837" y="94"/>
                      <a:pt x="849" y="104"/>
                    </a:cubicBezTo>
                    <a:cubicBezTo>
                      <a:pt x="861" y="114"/>
                      <a:pt x="877" y="121"/>
                      <a:pt x="891" y="134"/>
                    </a:cubicBezTo>
                    <a:cubicBezTo>
                      <a:pt x="918" y="161"/>
                      <a:pt x="903" y="164"/>
                      <a:pt x="933" y="182"/>
                    </a:cubicBezTo>
                    <a:cubicBezTo>
                      <a:pt x="939" y="188"/>
                      <a:pt x="949" y="205"/>
                      <a:pt x="954" y="212"/>
                    </a:cubicBezTo>
                    <a:cubicBezTo>
                      <a:pt x="963" y="225"/>
                      <a:pt x="971" y="220"/>
                      <a:pt x="987" y="230"/>
                    </a:cubicBezTo>
                    <a:cubicBezTo>
                      <a:pt x="998" y="237"/>
                      <a:pt x="1011" y="250"/>
                      <a:pt x="1023" y="254"/>
                    </a:cubicBezTo>
                    <a:cubicBezTo>
                      <a:pt x="1037" y="259"/>
                      <a:pt x="1059" y="278"/>
                      <a:pt x="1059" y="278"/>
                    </a:cubicBezTo>
                    <a:cubicBezTo>
                      <a:pt x="1062" y="288"/>
                      <a:pt x="1064" y="281"/>
                      <a:pt x="1074" y="287"/>
                    </a:cubicBezTo>
                    <a:cubicBezTo>
                      <a:pt x="1085" y="294"/>
                      <a:pt x="1101" y="322"/>
                      <a:pt x="1113" y="326"/>
                    </a:cubicBezTo>
                    <a:cubicBezTo>
                      <a:pt x="1119" y="328"/>
                      <a:pt x="1116" y="341"/>
                      <a:pt x="1116" y="341"/>
                    </a:cubicBezTo>
                    <a:cubicBezTo>
                      <a:pt x="1139" y="410"/>
                      <a:pt x="1135" y="334"/>
                      <a:pt x="1149" y="434"/>
                    </a:cubicBezTo>
                    <a:cubicBezTo>
                      <a:pt x="1150" y="440"/>
                      <a:pt x="1149" y="449"/>
                      <a:pt x="1155" y="452"/>
                    </a:cubicBezTo>
                    <a:cubicBezTo>
                      <a:pt x="1168" y="458"/>
                      <a:pt x="1183" y="456"/>
                      <a:pt x="1197" y="458"/>
                    </a:cubicBezTo>
                    <a:cubicBezTo>
                      <a:pt x="1218" y="489"/>
                      <a:pt x="1206" y="511"/>
                      <a:pt x="1242" y="518"/>
                    </a:cubicBezTo>
                    <a:cubicBezTo>
                      <a:pt x="1255" y="530"/>
                      <a:pt x="1269" y="532"/>
                      <a:pt x="1278" y="548"/>
                    </a:cubicBezTo>
                    <a:cubicBezTo>
                      <a:pt x="1287" y="564"/>
                      <a:pt x="1291" y="592"/>
                      <a:pt x="1299" y="614"/>
                    </a:cubicBezTo>
                    <a:cubicBezTo>
                      <a:pt x="1301" y="624"/>
                      <a:pt x="1320" y="666"/>
                      <a:pt x="1326" y="683"/>
                    </a:cubicBezTo>
                    <a:cubicBezTo>
                      <a:pt x="1330" y="695"/>
                      <a:pt x="1320" y="708"/>
                      <a:pt x="1332" y="710"/>
                    </a:cubicBezTo>
                    <a:cubicBezTo>
                      <a:pt x="1365" y="808"/>
                      <a:pt x="1326" y="704"/>
                      <a:pt x="1389" y="866"/>
                    </a:cubicBezTo>
                    <a:cubicBezTo>
                      <a:pt x="1390" y="879"/>
                      <a:pt x="1413" y="944"/>
                      <a:pt x="1413" y="944"/>
                    </a:cubicBezTo>
                    <a:cubicBezTo>
                      <a:pt x="1418" y="988"/>
                      <a:pt x="1425" y="1004"/>
                      <a:pt x="1413" y="1049"/>
                    </a:cubicBezTo>
                    <a:cubicBezTo>
                      <a:pt x="1418" y="1094"/>
                      <a:pt x="1409" y="1148"/>
                      <a:pt x="1419" y="1190"/>
                    </a:cubicBezTo>
                    <a:cubicBezTo>
                      <a:pt x="1440" y="1232"/>
                      <a:pt x="1427" y="1305"/>
                      <a:pt x="1425" y="1340"/>
                    </a:cubicBezTo>
                    <a:cubicBezTo>
                      <a:pt x="1423" y="1375"/>
                      <a:pt x="1409" y="1384"/>
                      <a:pt x="1407" y="1400"/>
                    </a:cubicBezTo>
                    <a:cubicBezTo>
                      <a:pt x="1405" y="1416"/>
                      <a:pt x="1415" y="1422"/>
                      <a:pt x="1416" y="1436"/>
                    </a:cubicBezTo>
                    <a:cubicBezTo>
                      <a:pt x="1417" y="1450"/>
                      <a:pt x="1424" y="1475"/>
                      <a:pt x="1416" y="1487"/>
                    </a:cubicBezTo>
                    <a:cubicBezTo>
                      <a:pt x="1414" y="1502"/>
                      <a:pt x="1375" y="1504"/>
                      <a:pt x="1365" y="1511"/>
                    </a:cubicBezTo>
                    <a:cubicBezTo>
                      <a:pt x="1355" y="1525"/>
                      <a:pt x="1361" y="1559"/>
                      <a:pt x="1353" y="1574"/>
                    </a:cubicBezTo>
                    <a:cubicBezTo>
                      <a:pt x="1345" y="1590"/>
                      <a:pt x="1344" y="1588"/>
                      <a:pt x="1329" y="1601"/>
                    </a:cubicBezTo>
                    <a:cubicBezTo>
                      <a:pt x="1318" y="1610"/>
                      <a:pt x="1295" y="1663"/>
                      <a:pt x="1281" y="1670"/>
                    </a:cubicBezTo>
                    <a:cubicBezTo>
                      <a:pt x="1277" y="1678"/>
                      <a:pt x="1271" y="1667"/>
                      <a:pt x="1263" y="1670"/>
                    </a:cubicBezTo>
                    <a:cubicBezTo>
                      <a:pt x="1236" y="1679"/>
                      <a:pt x="1153" y="1699"/>
                      <a:pt x="1119" y="1703"/>
                    </a:cubicBezTo>
                    <a:cubicBezTo>
                      <a:pt x="1087" y="1711"/>
                      <a:pt x="1049" y="1719"/>
                      <a:pt x="1017" y="1727"/>
                    </a:cubicBezTo>
                    <a:cubicBezTo>
                      <a:pt x="976" y="1754"/>
                      <a:pt x="954" y="1793"/>
                      <a:pt x="921" y="1826"/>
                    </a:cubicBezTo>
                    <a:cubicBezTo>
                      <a:pt x="901" y="1846"/>
                      <a:pt x="877" y="1844"/>
                      <a:pt x="852" y="1850"/>
                    </a:cubicBezTo>
                    <a:cubicBezTo>
                      <a:pt x="818" y="1859"/>
                      <a:pt x="788" y="1879"/>
                      <a:pt x="753" y="1886"/>
                    </a:cubicBezTo>
                    <a:cubicBezTo>
                      <a:pt x="729" y="1892"/>
                      <a:pt x="722" y="1884"/>
                      <a:pt x="711" y="1886"/>
                    </a:cubicBezTo>
                    <a:cubicBezTo>
                      <a:pt x="700" y="1888"/>
                      <a:pt x="692" y="1883"/>
                      <a:pt x="684" y="1898"/>
                    </a:cubicBezTo>
                    <a:cubicBezTo>
                      <a:pt x="671" y="1914"/>
                      <a:pt x="669" y="1957"/>
                      <a:pt x="663" y="1979"/>
                    </a:cubicBezTo>
                    <a:cubicBezTo>
                      <a:pt x="657" y="2001"/>
                      <a:pt x="662" y="2016"/>
                      <a:pt x="651" y="2030"/>
                    </a:cubicBezTo>
                    <a:cubicBezTo>
                      <a:pt x="641" y="2059"/>
                      <a:pt x="619" y="2046"/>
                      <a:pt x="594" y="2063"/>
                    </a:cubicBezTo>
                    <a:cubicBezTo>
                      <a:pt x="577" y="2114"/>
                      <a:pt x="549" y="2075"/>
                      <a:pt x="498" y="2132"/>
                    </a:cubicBezTo>
                    <a:cubicBezTo>
                      <a:pt x="479" y="2144"/>
                      <a:pt x="493" y="2144"/>
                      <a:pt x="480" y="2150"/>
                    </a:cubicBezTo>
                    <a:cubicBezTo>
                      <a:pt x="467" y="2156"/>
                      <a:pt x="439" y="2162"/>
                      <a:pt x="420" y="2168"/>
                    </a:cubicBezTo>
                    <a:cubicBezTo>
                      <a:pt x="398" y="2179"/>
                      <a:pt x="385" y="2177"/>
                      <a:pt x="366" y="2186"/>
                    </a:cubicBezTo>
                    <a:cubicBezTo>
                      <a:pt x="347" y="2195"/>
                      <a:pt x="318" y="2208"/>
                      <a:pt x="303" y="2222"/>
                    </a:cubicBezTo>
                    <a:cubicBezTo>
                      <a:pt x="301" y="2234"/>
                      <a:pt x="284" y="2259"/>
                      <a:pt x="279" y="2270"/>
                    </a:cubicBezTo>
                    <a:cubicBezTo>
                      <a:pt x="276" y="2277"/>
                      <a:pt x="199" y="2329"/>
                      <a:pt x="186" y="2330"/>
                    </a:cubicBezTo>
                    <a:cubicBezTo>
                      <a:pt x="156" y="2333"/>
                      <a:pt x="144" y="2340"/>
                      <a:pt x="114" y="2342"/>
                    </a:cubicBezTo>
                    <a:cubicBezTo>
                      <a:pt x="114" y="2342"/>
                      <a:pt x="108" y="2333"/>
                      <a:pt x="114" y="2309"/>
                    </a:cubicBezTo>
                    <a:cubicBezTo>
                      <a:pt x="112" y="2294"/>
                      <a:pt x="113" y="2276"/>
                      <a:pt x="111" y="2252"/>
                    </a:cubicBezTo>
                    <a:cubicBezTo>
                      <a:pt x="109" y="2228"/>
                      <a:pt x="99" y="2198"/>
                      <a:pt x="99" y="2168"/>
                    </a:cubicBezTo>
                    <a:cubicBezTo>
                      <a:pt x="99" y="2138"/>
                      <a:pt x="104" y="2093"/>
                      <a:pt x="111" y="2072"/>
                    </a:cubicBezTo>
                    <a:cubicBezTo>
                      <a:pt x="118" y="2051"/>
                      <a:pt x="135" y="2047"/>
                      <a:pt x="141" y="2042"/>
                    </a:cubicBezTo>
                    <a:cubicBezTo>
                      <a:pt x="151" y="1994"/>
                      <a:pt x="145" y="2043"/>
                      <a:pt x="150" y="2039"/>
                    </a:cubicBezTo>
                    <a:cubicBezTo>
                      <a:pt x="155" y="2035"/>
                      <a:pt x="169" y="2024"/>
                      <a:pt x="171" y="2015"/>
                    </a:cubicBezTo>
                    <a:cubicBezTo>
                      <a:pt x="173" y="2006"/>
                      <a:pt x="173" y="1994"/>
                      <a:pt x="165" y="1982"/>
                    </a:cubicBezTo>
                    <a:cubicBezTo>
                      <a:pt x="156" y="1965"/>
                      <a:pt x="136" y="1951"/>
                      <a:pt x="120" y="1940"/>
                    </a:cubicBezTo>
                    <a:cubicBezTo>
                      <a:pt x="118" y="1922"/>
                      <a:pt x="85" y="1913"/>
                      <a:pt x="75" y="1898"/>
                    </a:cubicBezTo>
                    <a:cubicBezTo>
                      <a:pt x="68" y="1887"/>
                      <a:pt x="69" y="1893"/>
                      <a:pt x="57" y="1889"/>
                    </a:cubicBezTo>
                    <a:cubicBezTo>
                      <a:pt x="51" y="1887"/>
                      <a:pt x="36" y="1868"/>
                      <a:pt x="36" y="1868"/>
                    </a:cubicBezTo>
                    <a:cubicBezTo>
                      <a:pt x="28" y="1856"/>
                      <a:pt x="0" y="1852"/>
                      <a:pt x="12" y="1844"/>
                    </a:cubicBezTo>
                    <a:cubicBezTo>
                      <a:pt x="71" y="1804"/>
                      <a:pt x="19" y="1821"/>
                      <a:pt x="117" y="1814"/>
                    </a:cubicBezTo>
                    <a:cubicBezTo>
                      <a:pt x="124" y="1792"/>
                      <a:pt x="140" y="1784"/>
                      <a:pt x="159" y="1769"/>
                    </a:cubicBezTo>
                    <a:cubicBezTo>
                      <a:pt x="170" y="1760"/>
                      <a:pt x="189" y="1736"/>
                      <a:pt x="189" y="1736"/>
                    </a:cubicBezTo>
                    <a:cubicBezTo>
                      <a:pt x="200" y="1730"/>
                      <a:pt x="193" y="1714"/>
                      <a:pt x="216" y="1709"/>
                    </a:cubicBezTo>
                    <a:cubicBezTo>
                      <a:pt x="239" y="1704"/>
                      <a:pt x="301" y="1709"/>
                      <a:pt x="327" y="1706"/>
                    </a:cubicBezTo>
                    <a:cubicBezTo>
                      <a:pt x="353" y="1703"/>
                      <a:pt x="360" y="1688"/>
                      <a:pt x="372" y="1688"/>
                    </a:cubicBezTo>
                    <a:cubicBezTo>
                      <a:pt x="384" y="1688"/>
                      <a:pt x="393" y="1703"/>
                      <a:pt x="402" y="1709"/>
                    </a:cubicBezTo>
                    <a:cubicBezTo>
                      <a:pt x="442" y="1709"/>
                      <a:pt x="409" y="1719"/>
                      <a:pt x="426" y="1724"/>
                    </a:cubicBezTo>
                    <a:cubicBezTo>
                      <a:pt x="443" y="1729"/>
                      <a:pt x="494" y="1749"/>
                      <a:pt x="507" y="1742"/>
                    </a:cubicBezTo>
                    <a:cubicBezTo>
                      <a:pt x="505" y="1726"/>
                      <a:pt x="514" y="1697"/>
                      <a:pt x="507" y="1682"/>
                    </a:cubicBezTo>
                    <a:cubicBezTo>
                      <a:pt x="506" y="1680"/>
                      <a:pt x="454" y="1666"/>
                      <a:pt x="447" y="1664"/>
                    </a:cubicBezTo>
                    <a:cubicBezTo>
                      <a:pt x="434" y="1654"/>
                      <a:pt x="422" y="1647"/>
                      <a:pt x="417" y="1634"/>
                    </a:cubicBezTo>
                    <a:cubicBezTo>
                      <a:pt x="412" y="1621"/>
                      <a:pt x="419" y="1601"/>
                      <a:pt x="417" y="1586"/>
                    </a:cubicBezTo>
                    <a:cubicBezTo>
                      <a:pt x="415" y="1571"/>
                      <a:pt x="409" y="1552"/>
                      <a:pt x="405" y="1544"/>
                    </a:cubicBezTo>
                    <a:cubicBezTo>
                      <a:pt x="400" y="1518"/>
                      <a:pt x="377" y="1545"/>
                      <a:pt x="393" y="1538"/>
                    </a:cubicBezTo>
                    <a:cubicBezTo>
                      <a:pt x="401" y="1533"/>
                      <a:pt x="435" y="1517"/>
                      <a:pt x="453" y="1511"/>
                    </a:cubicBezTo>
                    <a:cubicBezTo>
                      <a:pt x="471" y="1505"/>
                      <a:pt x="489" y="1506"/>
                      <a:pt x="504" y="1502"/>
                    </a:cubicBezTo>
                    <a:cubicBezTo>
                      <a:pt x="518" y="1499"/>
                      <a:pt x="531" y="1492"/>
                      <a:pt x="543" y="1484"/>
                    </a:cubicBezTo>
                    <a:cubicBezTo>
                      <a:pt x="549" y="1480"/>
                      <a:pt x="564" y="1478"/>
                      <a:pt x="564" y="1478"/>
                    </a:cubicBezTo>
                    <a:cubicBezTo>
                      <a:pt x="570" y="1472"/>
                      <a:pt x="569" y="1472"/>
                      <a:pt x="579" y="1463"/>
                    </a:cubicBezTo>
                    <a:cubicBezTo>
                      <a:pt x="589" y="1454"/>
                      <a:pt x="610" y="1428"/>
                      <a:pt x="624" y="1421"/>
                    </a:cubicBezTo>
                    <a:cubicBezTo>
                      <a:pt x="638" y="1414"/>
                      <a:pt x="645" y="1422"/>
                      <a:pt x="663" y="1418"/>
                    </a:cubicBezTo>
                    <a:cubicBezTo>
                      <a:pt x="674" y="1407"/>
                      <a:pt x="713" y="1403"/>
                      <a:pt x="732" y="1394"/>
                    </a:cubicBezTo>
                    <a:cubicBezTo>
                      <a:pt x="756" y="1384"/>
                      <a:pt x="782" y="1365"/>
                      <a:pt x="804" y="1358"/>
                    </a:cubicBezTo>
                    <a:cubicBezTo>
                      <a:pt x="826" y="1351"/>
                      <a:pt x="854" y="1355"/>
                      <a:pt x="867" y="1352"/>
                    </a:cubicBezTo>
                    <a:cubicBezTo>
                      <a:pt x="880" y="1349"/>
                      <a:pt x="877" y="1350"/>
                      <a:pt x="885" y="1340"/>
                    </a:cubicBezTo>
                    <a:cubicBezTo>
                      <a:pt x="916" y="1324"/>
                      <a:pt x="911" y="1307"/>
                      <a:pt x="915" y="1289"/>
                    </a:cubicBezTo>
                    <a:cubicBezTo>
                      <a:pt x="919" y="1271"/>
                      <a:pt x="915" y="1246"/>
                      <a:pt x="912" y="1232"/>
                    </a:cubicBezTo>
                    <a:cubicBezTo>
                      <a:pt x="909" y="1218"/>
                      <a:pt x="900" y="1210"/>
                      <a:pt x="897" y="1202"/>
                    </a:cubicBezTo>
                    <a:cubicBezTo>
                      <a:pt x="899" y="1175"/>
                      <a:pt x="890" y="1190"/>
                      <a:pt x="891" y="1181"/>
                    </a:cubicBezTo>
                    <a:cubicBezTo>
                      <a:pt x="892" y="1172"/>
                      <a:pt x="901" y="1163"/>
                      <a:pt x="903" y="1148"/>
                    </a:cubicBezTo>
                    <a:cubicBezTo>
                      <a:pt x="907" y="1127"/>
                      <a:pt x="905" y="1105"/>
                      <a:pt x="906" y="1088"/>
                    </a:cubicBezTo>
                    <a:cubicBezTo>
                      <a:pt x="907" y="1071"/>
                      <a:pt x="909" y="1063"/>
                      <a:pt x="909" y="1046"/>
                    </a:cubicBezTo>
                    <a:cubicBezTo>
                      <a:pt x="909" y="1029"/>
                      <a:pt x="910" y="1004"/>
                      <a:pt x="903" y="983"/>
                    </a:cubicBezTo>
                    <a:cubicBezTo>
                      <a:pt x="894" y="956"/>
                      <a:pt x="876" y="946"/>
                      <a:pt x="867" y="920"/>
                    </a:cubicBezTo>
                    <a:cubicBezTo>
                      <a:pt x="861" y="897"/>
                      <a:pt x="849" y="880"/>
                      <a:pt x="846" y="857"/>
                    </a:cubicBezTo>
                    <a:cubicBezTo>
                      <a:pt x="843" y="834"/>
                      <a:pt x="846" y="810"/>
                      <a:pt x="852" y="785"/>
                    </a:cubicBezTo>
                    <a:cubicBezTo>
                      <a:pt x="858" y="760"/>
                      <a:pt x="873" y="731"/>
                      <a:pt x="882" y="704"/>
                    </a:cubicBezTo>
                    <a:cubicBezTo>
                      <a:pt x="891" y="677"/>
                      <a:pt x="903" y="645"/>
                      <a:pt x="906" y="623"/>
                    </a:cubicBezTo>
                    <a:cubicBezTo>
                      <a:pt x="909" y="601"/>
                      <a:pt x="905" y="585"/>
                      <a:pt x="903" y="569"/>
                    </a:cubicBezTo>
                    <a:cubicBezTo>
                      <a:pt x="901" y="553"/>
                      <a:pt x="895" y="537"/>
                      <a:pt x="891" y="524"/>
                    </a:cubicBezTo>
                    <a:cubicBezTo>
                      <a:pt x="887" y="512"/>
                      <a:pt x="890" y="495"/>
                      <a:pt x="879" y="488"/>
                    </a:cubicBezTo>
                    <a:cubicBezTo>
                      <a:pt x="867" y="480"/>
                      <a:pt x="843" y="464"/>
                      <a:pt x="843" y="464"/>
                    </a:cubicBezTo>
                    <a:cubicBezTo>
                      <a:pt x="834" y="453"/>
                      <a:pt x="818" y="440"/>
                      <a:pt x="816" y="425"/>
                    </a:cubicBezTo>
                    <a:cubicBezTo>
                      <a:pt x="814" y="410"/>
                      <a:pt x="826" y="392"/>
                      <a:pt x="831" y="374"/>
                    </a:cubicBezTo>
                    <a:cubicBezTo>
                      <a:pt x="834" y="353"/>
                      <a:pt x="849" y="314"/>
                      <a:pt x="849" y="314"/>
                    </a:cubicBezTo>
                    <a:cubicBezTo>
                      <a:pt x="821" y="273"/>
                      <a:pt x="820" y="265"/>
                      <a:pt x="771" y="257"/>
                    </a:cubicBezTo>
                    <a:cubicBezTo>
                      <a:pt x="759" y="249"/>
                      <a:pt x="737" y="229"/>
                      <a:pt x="723" y="224"/>
                    </a:cubicBezTo>
                    <a:cubicBezTo>
                      <a:pt x="711" y="220"/>
                      <a:pt x="693" y="212"/>
                      <a:pt x="693" y="212"/>
                    </a:cubicBezTo>
                    <a:cubicBezTo>
                      <a:pt x="682" y="201"/>
                      <a:pt x="658" y="197"/>
                      <a:pt x="651" y="182"/>
                    </a:cubicBezTo>
                    <a:cubicBezTo>
                      <a:pt x="646" y="170"/>
                      <a:pt x="639" y="146"/>
                      <a:pt x="639" y="146"/>
                    </a:cubicBezTo>
                    <a:cubicBezTo>
                      <a:pt x="636" y="122"/>
                      <a:pt x="632" y="115"/>
                      <a:pt x="615" y="98"/>
                    </a:cubicBezTo>
                    <a:cubicBezTo>
                      <a:pt x="611" y="94"/>
                      <a:pt x="615" y="71"/>
                      <a:pt x="609" y="68"/>
                    </a:cubicBezTo>
                    <a:cubicBezTo>
                      <a:pt x="596" y="61"/>
                      <a:pt x="585" y="52"/>
                      <a:pt x="573" y="44"/>
                    </a:cubicBezTo>
                    <a:cubicBezTo>
                      <a:pt x="567" y="40"/>
                      <a:pt x="555" y="32"/>
                      <a:pt x="555" y="32"/>
                    </a:cubicBezTo>
                    <a:cubicBezTo>
                      <a:pt x="563" y="8"/>
                      <a:pt x="567" y="12"/>
                      <a:pt x="543" y="20"/>
                    </a:cubicBezTo>
                    <a:close/>
                  </a:path>
                </a:pathLst>
              </a:custGeom>
              <a:solidFill>
                <a:srgbClr val="FFFF00">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0" name="Freeform 9"/>
              <p:cNvSpPr>
                <a:spLocks/>
              </p:cNvSpPr>
              <p:nvPr/>
            </p:nvSpPr>
            <p:spPr bwMode="auto">
              <a:xfrm>
                <a:off x="2202" y="3640"/>
                <a:ext cx="66" cy="137"/>
              </a:xfrm>
              <a:custGeom>
                <a:avLst/>
                <a:gdLst>
                  <a:gd name="T0" fmla="*/ 15 w 66"/>
                  <a:gd name="T1" fmla="*/ 5 h 137"/>
                  <a:gd name="T2" fmla="*/ 66 w 66"/>
                  <a:gd name="T3" fmla="*/ 20 h 137"/>
                  <a:gd name="T4" fmla="*/ 57 w 66"/>
                  <a:gd name="T5" fmla="*/ 137 h 137"/>
                  <a:gd name="T6" fmla="*/ 15 w 66"/>
                  <a:gd name="T7" fmla="*/ 47 h 137"/>
                  <a:gd name="T8" fmla="*/ 9 w 66"/>
                  <a:gd name="T9" fmla="*/ 8 h 137"/>
                  <a:gd name="T10" fmla="*/ 15 w 66"/>
                  <a:gd name="T11" fmla="*/ 5 h 137"/>
                  <a:gd name="T12" fmla="*/ 0 60000 65536"/>
                  <a:gd name="T13" fmla="*/ 0 60000 65536"/>
                  <a:gd name="T14" fmla="*/ 0 60000 65536"/>
                  <a:gd name="T15" fmla="*/ 0 60000 65536"/>
                  <a:gd name="T16" fmla="*/ 0 60000 65536"/>
                  <a:gd name="T17" fmla="*/ 0 60000 65536"/>
                  <a:gd name="T18" fmla="*/ 0 w 66"/>
                  <a:gd name="T19" fmla="*/ 0 h 137"/>
                  <a:gd name="T20" fmla="*/ 66 w 66"/>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66" h="137">
                    <a:moveTo>
                      <a:pt x="15" y="5"/>
                    </a:moveTo>
                    <a:cubicBezTo>
                      <a:pt x="35" y="7"/>
                      <a:pt x="59" y="0"/>
                      <a:pt x="66" y="20"/>
                    </a:cubicBezTo>
                    <a:cubicBezTo>
                      <a:pt x="64" y="60"/>
                      <a:pt x="60" y="97"/>
                      <a:pt x="57" y="137"/>
                    </a:cubicBezTo>
                    <a:cubicBezTo>
                      <a:pt x="7" y="129"/>
                      <a:pt x="56" y="74"/>
                      <a:pt x="15" y="47"/>
                    </a:cubicBezTo>
                    <a:cubicBezTo>
                      <a:pt x="10" y="32"/>
                      <a:pt x="0" y="27"/>
                      <a:pt x="9" y="8"/>
                    </a:cubicBezTo>
                    <a:cubicBezTo>
                      <a:pt x="11" y="5"/>
                      <a:pt x="24" y="5"/>
                      <a:pt x="15" y="5"/>
                    </a:cubicBezTo>
                    <a:close/>
                  </a:path>
                </a:pathLst>
              </a:cu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1" name="Freeform 10"/>
              <p:cNvSpPr>
                <a:spLocks/>
              </p:cNvSpPr>
              <p:nvPr/>
            </p:nvSpPr>
            <p:spPr bwMode="auto">
              <a:xfrm>
                <a:off x="3117" y="4100"/>
                <a:ext cx="59" cy="48"/>
              </a:xfrm>
              <a:custGeom>
                <a:avLst/>
                <a:gdLst>
                  <a:gd name="T0" fmla="*/ 51 w 59"/>
                  <a:gd name="T1" fmla="*/ 22 h 48"/>
                  <a:gd name="T2" fmla="*/ 0 w 59"/>
                  <a:gd name="T3" fmla="*/ 16 h 48"/>
                  <a:gd name="T4" fmla="*/ 54 w 59"/>
                  <a:gd name="T5" fmla="*/ 28 h 48"/>
                  <a:gd name="T6" fmla="*/ 51 w 59"/>
                  <a:gd name="T7" fmla="*/ 13 h 48"/>
                  <a:gd name="T8" fmla="*/ 51 w 59"/>
                  <a:gd name="T9" fmla="*/ 22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51" y="22"/>
                    </a:moveTo>
                    <a:cubicBezTo>
                      <a:pt x="44" y="0"/>
                      <a:pt x="18" y="13"/>
                      <a:pt x="0" y="16"/>
                    </a:cubicBezTo>
                    <a:cubicBezTo>
                      <a:pt x="5" y="43"/>
                      <a:pt x="1" y="48"/>
                      <a:pt x="54" y="28"/>
                    </a:cubicBezTo>
                    <a:cubicBezTo>
                      <a:pt x="59" y="26"/>
                      <a:pt x="53" y="18"/>
                      <a:pt x="51" y="13"/>
                    </a:cubicBezTo>
                    <a:cubicBezTo>
                      <a:pt x="50" y="10"/>
                      <a:pt x="51" y="19"/>
                      <a:pt x="51" y="22"/>
                    </a:cubicBezTo>
                    <a:close/>
                  </a:path>
                </a:pathLst>
              </a:custGeom>
              <a:solidFill>
                <a:srgbClr val="FFFF00">
                  <a:alpha val="4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2" name="Freeform 11"/>
              <p:cNvSpPr>
                <a:spLocks/>
              </p:cNvSpPr>
              <p:nvPr/>
            </p:nvSpPr>
            <p:spPr bwMode="auto">
              <a:xfrm>
                <a:off x="3164" y="4150"/>
                <a:ext cx="27" cy="28"/>
              </a:xfrm>
              <a:custGeom>
                <a:avLst/>
                <a:gdLst>
                  <a:gd name="T0" fmla="*/ 25 w 27"/>
                  <a:gd name="T1" fmla="*/ 5 h 28"/>
                  <a:gd name="T2" fmla="*/ 1 w 27"/>
                  <a:gd name="T3" fmla="*/ 14 h 28"/>
                  <a:gd name="T4" fmla="*/ 4 w 27"/>
                  <a:gd name="T5" fmla="*/ 26 h 28"/>
                  <a:gd name="T6" fmla="*/ 16 w 27"/>
                  <a:gd name="T7" fmla="*/ 23 h 28"/>
                  <a:gd name="T8" fmla="*/ 25 w 27"/>
                  <a:gd name="T9" fmla="*/ 20 h 28"/>
                  <a:gd name="T10" fmla="*/ 25 w 27"/>
                  <a:gd name="T11" fmla="*/ 5 h 28"/>
                  <a:gd name="T12" fmla="*/ 0 60000 65536"/>
                  <a:gd name="T13" fmla="*/ 0 60000 65536"/>
                  <a:gd name="T14" fmla="*/ 0 60000 65536"/>
                  <a:gd name="T15" fmla="*/ 0 60000 65536"/>
                  <a:gd name="T16" fmla="*/ 0 60000 65536"/>
                  <a:gd name="T17" fmla="*/ 0 60000 65536"/>
                  <a:gd name="T18" fmla="*/ 0 w 27"/>
                  <a:gd name="T19" fmla="*/ 0 h 28"/>
                  <a:gd name="T20" fmla="*/ 27 w 2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7" h="28">
                    <a:moveTo>
                      <a:pt x="25" y="5"/>
                    </a:moveTo>
                    <a:cubicBezTo>
                      <a:pt x="12" y="1"/>
                      <a:pt x="6" y="0"/>
                      <a:pt x="1" y="14"/>
                    </a:cubicBezTo>
                    <a:cubicBezTo>
                      <a:pt x="2" y="18"/>
                      <a:pt x="0" y="24"/>
                      <a:pt x="4" y="26"/>
                    </a:cubicBezTo>
                    <a:cubicBezTo>
                      <a:pt x="8" y="28"/>
                      <a:pt x="12" y="24"/>
                      <a:pt x="16" y="23"/>
                    </a:cubicBezTo>
                    <a:cubicBezTo>
                      <a:pt x="19" y="22"/>
                      <a:pt x="24" y="23"/>
                      <a:pt x="25" y="20"/>
                    </a:cubicBezTo>
                    <a:cubicBezTo>
                      <a:pt x="27" y="16"/>
                      <a:pt x="25" y="10"/>
                      <a:pt x="25" y="5"/>
                    </a:cubicBezTo>
                    <a:close/>
                  </a:path>
                </a:pathLst>
              </a:custGeom>
              <a:solidFill>
                <a:srgbClr val="FFFF00">
                  <a:alpha val="4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11" name="Text Box 23"/>
            <p:cNvSpPr txBox="1">
              <a:spLocks noChangeArrowheads="1"/>
            </p:cNvSpPr>
            <p:nvPr/>
          </p:nvSpPr>
          <p:spPr bwMode="auto">
            <a:xfrm>
              <a:off x="4470400" y="1473200"/>
              <a:ext cx="2641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b="1">
                  <a:solidFill>
                    <a:srgbClr val="002060"/>
                  </a:solidFill>
                  <a:cs typeface="Arial" pitchFamily="34" charset="0"/>
                </a:rPr>
                <a:t>VUA LÊ -  CHÚA TRỊNH</a:t>
              </a:r>
            </a:p>
          </p:txBody>
        </p:sp>
        <p:sp>
          <p:nvSpPr>
            <p:cNvPr id="12312" name="Text Box 24"/>
            <p:cNvSpPr txBox="1">
              <a:spLocks noChangeArrowheads="1"/>
            </p:cNvSpPr>
            <p:nvPr/>
          </p:nvSpPr>
          <p:spPr bwMode="auto">
            <a:xfrm>
              <a:off x="6197600" y="4572000"/>
              <a:ext cx="233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b="1">
                  <a:solidFill>
                    <a:srgbClr val="002060"/>
                  </a:solidFill>
                  <a:cs typeface="Arial" pitchFamily="34" charset="0"/>
                </a:rPr>
                <a:t>CHÚA NGUYỄN</a:t>
              </a:r>
            </a:p>
          </p:txBody>
        </p:sp>
      </p:grpSp>
      <p:grpSp>
        <p:nvGrpSpPr>
          <p:cNvPr id="4" name="Group 3"/>
          <p:cNvGrpSpPr/>
          <p:nvPr/>
        </p:nvGrpSpPr>
        <p:grpSpPr>
          <a:xfrm>
            <a:off x="7192135" y="5115495"/>
            <a:ext cx="2036532" cy="1650642"/>
            <a:chOff x="8652933" y="4724400"/>
            <a:chExt cx="3488267" cy="2044700"/>
          </a:xfrm>
        </p:grpSpPr>
        <p:sp>
          <p:nvSpPr>
            <p:cNvPr id="10247" name="Rectangle 13"/>
            <p:cNvSpPr>
              <a:spLocks noChangeArrowheads="1"/>
            </p:cNvSpPr>
            <p:nvPr/>
          </p:nvSpPr>
          <p:spPr bwMode="auto">
            <a:xfrm>
              <a:off x="8737600" y="5105400"/>
              <a:ext cx="711200" cy="304800"/>
            </a:xfrm>
            <a:prstGeom prst="rect">
              <a:avLst/>
            </a:prstGeom>
            <a:solidFill>
              <a:srgbClr val="00FF99"/>
            </a:solidFill>
            <a:ln w="9525">
              <a:solidFill>
                <a:schemeClr val="tx1"/>
              </a:solidFill>
              <a:miter lim="800000"/>
              <a:headEnd/>
              <a:tailEnd/>
            </a:ln>
          </p:spPr>
          <p:txBody>
            <a:bodyPr wrap="none" anchor="ctr"/>
            <a:lstStyle/>
            <a:p>
              <a:endParaRPr lang="en-US">
                <a:cs typeface="Arial" pitchFamily="34" charset="0"/>
              </a:endParaRPr>
            </a:p>
          </p:txBody>
        </p:sp>
        <p:sp>
          <p:nvSpPr>
            <p:cNvPr id="10248" name="Rectangle 14"/>
            <p:cNvSpPr>
              <a:spLocks noChangeArrowheads="1"/>
            </p:cNvSpPr>
            <p:nvPr/>
          </p:nvSpPr>
          <p:spPr bwMode="auto">
            <a:xfrm>
              <a:off x="8737600" y="5562600"/>
              <a:ext cx="711200" cy="304800"/>
            </a:xfrm>
            <a:prstGeom prst="rect">
              <a:avLst/>
            </a:prstGeom>
            <a:solidFill>
              <a:srgbClr val="FFFF00"/>
            </a:solidFill>
            <a:ln w="9525">
              <a:solidFill>
                <a:schemeClr val="tx1"/>
              </a:solidFill>
              <a:miter lim="800000"/>
              <a:headEnd/>
              <a:tailEnd/>
            </a:ln>
          </p:spPr>
          <p:txBody>
            <a:bodyPr wrap="none" anchor="ctr"/>
            <a:lstStyle/>
            <a:p>
              <a:endParaRPr lang="en-US">
                <a:cs typeface="Arial" pitchFamily="34" charset="0"/>
              </a:endParaRPr>
            </a:p>
          </p:txBody>
        </p:sp>
        <p:grpSp>
          <p:nvGrpSpPr>
            <p:cNvPr id="10249" name="Group 15"/>
            <p:cNvGrpSpPr>
              <a:grpSpLocks/>
            </p:cNvGrpSpPr>
            <p:nvPr/>
          </p:nvGrpSpPr>
          <p:grpSpPr bwMode="auto">
            <a:xfrm>
              <a:off x="8839201" y="6019800"/>
              <a:ext cx="522817" cy="95250"/>
              <a:chOff x="2958" y="1770"/>
              <a:chExt cx="246" cy="60"/>
            </a:xfrm>
          </p:grpSpPr>
          <p:sp>
            <p:nvSpPr>
              <p:cNvPr id="10257" name="Freeform 16"/>
              <p:cNvSpPr>
                <a:spLocks/>
              </p:cNvSpPr>
              <p:nvPr/>
            </p:nvSpPr>
            <p:spPr bwMode="auto">
              <a:xfrm>
                <a:off x="2958" y="1770"/>
                <a:ext cx="222" cy="36"/>
              </a:xfrm>
              <a:custGeom>
                <a:avLst/>
                <a:gdLst>
                  <a:gd name="T0" fmla="*/ 222 w 222"/>
                  <a:gd name="T1" fmla="*/ 36 h 36"/>
                  <a:gd name="T2" fmla="*/ 162 w 222"/>
                  <a:gd name="T3" fmla="*/ 12 h 36"/>
                  <a:gd name="T4" fmla="*/ 126 w 222"/>
                  <a:gd name="T5" fmla="*/ 0 h 36"/>
                  <a:gd name="T6" fmla="*/ 12 w 222"/>
                  <a:gd name="T7" fmla="*/ 18 h 36"/>
                  <a:gd name="T8" fmla="*/ 0 w 222"/>
                  <a:gd name="T9" fmla="*/ 36 h 36"/>
                  <a:gd name="T10" fmla="*/ 0 60000 65536"/>
                  <a:gd name="T11" fmla="*/ 0 60000 65536"/>
                  <a:gd name="T12" fmla="*/ 0 60000 65536"/>
                  <a:gd name="T13" fmla="*/ 0 60000 65536"/>
                  <a:gd name="T14" fmla="*/ 0 60000 65536"/>
                  <a:gd name="T15" fmla="*/ 0 w 222"/>
                  <a:gd name="T16" fmla="*/ 0 h 36"/>
                  <a:gd name="T17" fmla="*/ 222 w 222"/>
                  <a:gd name="T18" fmla="*/ 36 h 36"/>
                </a:gdLst>
                <a:ahLst/>
                <a:cxnLst>
                  <a:cxn ang="T10">
                    <a:pos x="T0" y="T1"/>
                  </a:cxn>
                  <a:cxn ang="T11">
                    <a:pos x="T2" y="T3"/>
                  </a:cxn>
                  <a:cxn ang="T12">
                    <a:pos x="T4" y="T5"/>
                  </a:cxn>
                  <a:cxn ang="T13">
                    <a:pos x="T6" y="T7"/>
                  </a:cxn>
                  <a:cxn ang="T14">
                    <a:pos x="T8" y="T9"/>
                  </a:cxn>
                </a:cxnLst>
                <a:rect l="T15" t="T16" r="T17" b="T18"/>
                <a:pathLst>
                  <a:path w="222" h="36">
                    <a:moveTo>
                      <a:pt x="222" y="36"/>
                    </a:moveTo>
                    <a:cubicBezTo>
                      <a:pt x="198" y="30"/>
                      <a:pt x="184" y="22"/>
                      <a:pt x="162" y="12"/>
                    </a:cubicBezTo>
                    <a:cubicBezTo>
                      <a:pt x="150" y="7"/>
                      <a:pt x="126" y="0"/>
                      <a:pt x="126" y="0"/>
                    </a:cubicBezTo>
                    <a:cubicBezTo>
                      <a:pt x="80" y="4"/>
                      <a:pt x="54" y="10"/>
                      <a:pt x="12" y="18"/>
                    </a:cubicBezTo>
                    <a:cubicBezTo>
                      <a:pt x="8" y="24"/>
                      <a:pt x="0" y="36"/>
                      <a:pt x="0" y="36"/>
                    </a:cubicBezTo>
                  </a:path>
                </a:pathLst>
              </a:custGeom>
              <a:noFill/>
              <a:ln w="38100" cap="rnd">
                <a:solidFill>
                  <a:srgbClr val="99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8" name="Freeform 17"/>
              <p:cNvSpPr>
                <a:spLocks/>
              </p:cNvSpPr>
              <p:nvPr/>
            </p:nvSpPr>
            <p:spPr bwMode="auto">
              <a:xfrm>
                <a:off x="2982" y="1794"/>
                <a:ext cx="222" cy="36"/>
              </a:xfrm>
              <a:custGeom>
                <a:avLst/>
                <a:gdLst>
                  <a:gd name="T0" fmla="*/ 222 w 222"/>
                  <a:gd name="T1" fmla="*/ 36 h 36"/>
                  <a:gd name="T2" fmla="*/ 162 w 222"/>
                  <a:gd name="T3" fmla="*/ 12 h 36"/>
                  <a:gd name="T4" fmla="*/ 126 w 222"/>
                  <a:gd name="T5" fmla="*/ 0 h 36"/>
                  <a:gd name="T6" fmla="*/ 12 w 222"/>
                  <a:gd name="T7" fmla="*/ 18 h 36"/>
                  <a:gd name="T8" fmla="*/ 0 w 222"/>
                  <a:gd name="T9" fmla="*/ 36 h 36"/>
                  <a:gd name="T10" fmla="*/ 0 60000 65536"/>
                  <a:gd name="T11" fmla="*/ 0 60000 65536"/>
                  <a:gd name="T12" fmla="*/ 0 60000 65536"/>
                  <a:gd name="T13" fmla="*/ 0 60000 65536"/>
                  <a:gd name="T14" fmla="*/ 0 60000 65536"/>
                  <a:gd name="T15" fmla="*/ 0 w 222"/>
                  <a:gd name="T16" fmla="*/ 0 h 36"/>
                  <a:gd name="T17" fmla="*/ 222 w 222"/>
                  <a:gd name="T18" fmla="*/ 36 h 36"/>
                </a:gdLst>
                <a:ahLst/>
                <a:cxnLst>
                  <a:cxn ang="T10">
                    <a:pos x="T0" y="T1"/>
                  </a:cxn>
                  <a:cxn ang="T11">
                    <a:pos x="T2" y="T3"/>
                  </a:cxn>
                  <a:cxn ang="T12">
                    <a:pos x="T4" y="T5"/>
                  </a:cxn>
                  <a:cxn ang="T13">
                    <a:pos x="T6" y="T7"/>
                  </a:cxn>
                  <a:cxn ang="T14">
                    <a:pos x="T8" y="T9"/>
                  </a:cxn>
                </a:cxnLst>
                <a:rect l="T15" t="T16" r="T17" b="T18"/>
                <a:pathLst>
                  <a:path w="222" h="36">
                    <a:moveTo>
                      <a:pt x="222" y="36"/>
                    </a:moveTo>
                    <a:cubicBezTo>
                      <a:pt x="198" y="30"/>
                      <a:pt x="184" y="22"/>
                      <a:pt x="162" y="12"/>
                    </a:cubicBezTo>
                    <a:cubicBezTo>
                      <a:pt x="150" y="7"/>
                      <a:pt x="126" y="0"/>
                      <a:pt x="126" y="0"/>
                    </a:cubicBezTo>
                    <a:cubicBezTo>
                      <a:pt x="80" y="4"/>
                      <a:pt x="54" y="10"/>
                      <a:pt x="12" y="18"/>
                    </a:cubicBezTo>
                    <a:cubicBezTo>
                      <a:pt x="8" y="24"/>
                      <a:pt x="0" y="36"/>
                      <a:pt x="0" y="36"/>
                    </a:cubicBezTo>
                  </a:path>
                </a:pathLst>
              </a:custGeom>
              <a:noFill/>
              <a:ln w="285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251" name="Text Box 19"/>
            <p:cNvSpPr txBox="1">
              <a:spLocks noChangeArrowheads="1"/>
            </p:cNvSpPr>
            <p:nvPr/>
          </p:nvSpPr>
          <p:spPr bwMode="auto">
            <a:xfrm>
              <a:off x="9550400" y="5105400"/>
              <a:ext cx="1930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cs typeface="Arial" pitchFamily="34" charset="0"/>
                </a:rPr>
                <a:t>Đàng Ngoài</a:t>
              </a:r>
            </a:p>
          </p:txBody>
        </p:sp>
        <p:sp>
          <p:nvSpPr>
            <p:cNvPr id="10252" name="Text Box 20"/>
            <p:cNvSpPr txBox="1">
              <a:spLocks noChangeArrowheads="1"/>
            </p:cNvSpPr>
            <p:nvPr/>
          </p:nvSpPr>
          <p:spPr bwMode="auto">
            <a:xfrm>
              <a:off x="9550400" y="5592764"/>
              <a:ext cx="193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cs typeface="Arial" pitchFamily="34" charset="0"/>
                </a:rPr>
                <a:t>Đàng Trong</a:t>
              </a:r>
            </a:p>
          </p:txBody>
        </p:sp>
        <p:sp>
          <p:nvSpPr>
            <p:cNvPr id="10253" name="Text Box 21"/>
            <p:cNvSpPr txBox="1">
              <a:spLocks noChangeArrowheads="1"/>
            </p:cNvSpPr>
            <p:nvPr/>
          </p:nvSpPr>
          <p:spPr bwMode="auto">
            <a:xfrm>
              <a:off x="9855199" y="4724400"/>
              <a:ext cx="1625600" cy="34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u="sng">
                  <a:cs typeface="Arial" pitchFamily="34" charset="0"/>
                </a:rPr>
                <a:t>GHI CHÚ</a:t>
              </a:r>
            </a:p>
          </p:txBody>
        </p:sp>
        <p:sp>
          <p:nvSpPr>
            <p:cNvPr id="10254" name="Rectangle 22"/>
            <p:cNvSpPr>
              <a:spLocks noChangeArrowheads="1"/>
            </p:cNvSpPr>
            <p:nvPr/>
          </p:nvSpPr>
          <p:spPr bwMode="auto">
            <a:xfrm>
              <a:off x="8652933" y="4724400"/>
              <a:ext cx="3488267" cy="20447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pitchFamily="34" charset="0"/>
              </a:endParaRPr>
            </a:p>
          </p:txBody>
        </p:sp>
      </p:grpSp>
      <p:sp>
        <p:nvSpPr>
          <p:cNvPr id="10250" name="Text Box 18"/>
          <p:cNvSpPr txBox="1">
            <a:spLocks noChangeArrowheads="1"/>
          </p:cNvSpPr>
          <p:nvPr/>
        </p:nvSpPr>
        <p:spPr bwMode="auto">
          <a:xfrm>
            <a:off x="7778135" y="6079451"/>
            <a:ext cx="12838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100" b="1">
                <a:cs typeface="Arial" pitchFamily="34" charset="0"/>
              </a:rPr>
              <a:t>Ranh giới Trịnh – Nguyễn</a:t>
            </a:r>
          </a:p>
        </p:txBody>
      </p:sp>
      <p:sp>
        <p:nvSpPr>
          <p:cNvPr id="27" name="Text Box 12"/>
          <p:cNvSpPr txBox="1">
            <a:spLocks noChangeArrowheads="1"/>
          </p:cNvSpPr>
          <p:nvPr/>
        </p:nvSpPr>
        <p:spPr bwMode="auto">
          <a:xfrm>
            <a:off x="161912" y="457571"/>
            <a:ext cx="325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sz="2400" b="1">
                <a:latin typeface="Times New Roman" pitchFamily="18" charset="0"/>
                <a:cs typeface="Times New Roman" pitchFamily="18" charset="0"/>
              </a:rPr>
              <a:t>a, Bối cảnh lịch sử</a:t>
            </a:r>
          </a:p>
        </p:txBody>
      </p:sp>
      <p:sp>
        <p:nvSpPr>
          <p:cNvPr id="5" name="Rectangle 4"/>
          <p:cNvSpPr/>
          <p:nvPr/>
        </p:nvSpPr>
        <p:spPr>
          <a:xfrm>
            <a:off x="49368" y="4408049"/>
            <a:ext cx="7062632" cy="2062103"/>
          </a:xfrm>
          <a:prstGeom prst="rect">
            <a:avLst/>
          </a:prstGeom>
        </p:spPr>
        <p:txBody>
          <a:bodyPr wrap="square">
            <a:spAutoFit/>
          </a:bodyPr>
          <a:lstStyle/>
          <a:p>
            <a:pPr algn="just"/>
            <a:r>
              <a:rPr lang="en-US" sz="3200">
                <a:solidFill>
                  <a:schemeClr val="bg2">
                    <a:lumMod val="50000"/>
                  </a:schemeClr>
                </a:solidFill>
              </a:rPr>
              <a:t>- Dưới ách cai trị của chúa Nguyễn, các tầng lớp nhân dân đều bất bình, đứng dậy đấu tranh. Kết quả đều bị dập tắt.</a:t>
            </a:r>
            <a:r>
              <a:rPr lang="en-US" sz="3200" b="1">
                <a:solidFill>
                  <a:schemeClr val="bg2">
                    <a:lumMod val="50000"/>
                  </a:schemeClr>
                </a:solidFill>
                <a:latin typeface="Times New Roman" panose="02020603050405020304" pitchFamily="18" charset="0"/>
                <a:cs typeface="Times New Roman" panose="02020603050405020304" pitchFamily="18" charset="0"/>
              </a:rPr>
              <a:t> </a:t>
            </a:r>
            <a:endParaRPr lang="en-US" sz="3200">
              <a:solidFill>
                <a:schemeClr val="bg2">
                  <a:lumMod val="50000"/>
                </a:schemeClr>
              </a:solidFill>
            </a:endParaRPr>
          </a:p>
        </p:txBody>
      </p:sp>
      <p:sp>
        <p:nvSpPr>
          <p:cNvPr id="6" name="Rectangle 5"/>
          <p:cNvSpPr/>
          <p:nvPr/>
        </p:nvSpPr>
        <p:spPr>
          <a:xfrm>
            <a:off x="49368" y="2524534"/>
            <a:ext cx="7097345" cy="1569660"/>
          </a:xfrm>
          <a:prstGeom prst="rect">
            <a:avLst/>
          </a:prstGeom>
        </p:spPr>
        <p:txBody>
          <a:bodyPr wrap="square">
            <a:spAutoFit/>
          </a:bodyPr>
          <a:lstStyle/>
          <a:p>
            <a:pPr algn="just"/>
            <a:r>
              <a:rPr lang="en-US" sz="3200">
                <a:solidFill>
                  <a:schemeClr val="bg2">
                    <a:lumMod val="50000"/>
                  </a:schemeClr>
                </a:solidFill>
              </a:rPr>
              <a:t>- Cuối TK XVIII chế độ phong kiến ở Đàng Trong lâm vào khủng hoảng nghiệm trọng.</a:t>
            </a:r>
          </a:p>
        </p:txBody>
      </p:sp>
      <p:sp>
        <p:nvSpPr>
          <p:cNvPr id="7" name="Rectangle 6"/>
          <p:cNvSpPr/>
          <p:nvPr/>
        </p:nvSpPr>
        <p:spPr>
          <a:xfrm>
            <a:off x="49368" y="1221472"/>
            <a:ext cx="7062632" cy="1200329"/>
          </a:xfrm>
          <a:prstGeom prst="rect">
            <a:avLst/>
          </a:prstGeom>
        </p:spPr>
        <p:txBody>
          <a:bodyPr wrap="square">
            <a:spAutoFit/>
          </a:bodyPr>
          <a:lstStyle/>
          <a:p>
            <a:pPr algn="just"/>
            <a:r>
              <a:rPr lang="en-US" sz="2400" i="1"/>
              <a:t>Đóng vai một người dân sống ở Đàng Trong cuối TK XVIII, nêu lí do ủng hộ cuộc khởi nghĩa Tây Sơn.</a:t>
            </a:r>
          </a:p>
        </p:txBody>
      </p:sp>
    </p:spTree>
    <p:extLst>
      <p:ext uri="{BB962C8B-B14F-4D97-AF65-F5344CB8AC3E}">
        <p14:creationId xmlns:p14="http://schemas.microsoft.com/office/powerpoint/2010/main" val="3835167795"/>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5" name="Picture 7" descr="Tập tin:Groupofpeople0en.jpg"/>
          <p:cNvPicPr>
            <a:picLocks noChangeAspect="1" noChangeArrowheads="1"/>
          </p:cNvPicPr>
          <p:nvPr/>
        </p:nvPicPr>
        <p:blipFill>
          <a:blip r:embed="rId2"/>
          <a:srcRect/>
          <a:stretch>
            <a:fillRect/>
          </a:stretch>
        </p:blipFill>
        <p:spPr bwMode="auto">
          <a:xfrm>
            <a:off x="0" y="-109182"/>
            <a:ext cx="12192000" cy="4553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 y="4553394"/>
            <a:ext cx="12220132"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000" i="1"/>
              <a:t>Quan sát bức tranh về  hình ảnh “Nông dân Đàng Trong phiêu tán”, em hãy nhận xét về thực trạng của chế độ phong kiến Đàng Trong, Đàng Ngoài vào giữa thế kỉ XVIII?</a:t>
            </a:r>
            <a:endParaRPr lang="en-US" sz="2000" i="1">
              <a:effectLst/>
            </a:endParaRPr>
          </a:p>
        </p:txBody>
      </p:sp>
      <p:sp>
        <p:nvSpPr>
          <p:cNvPr id="10" name="Rounded Rectangle 9"/>
          <p:cNvSpPr/>
          <p:nvPr/>
        </p:nvSpPr>
        <p:spPr>
          <a:xfrm>
            <a:off x="0" y="5701185"/>
            <a:ext cx="12192000" cy="978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sz="2000"/>
              <a:t>- Giữa TK XVIII, tình trạng kinh tế suy thoái, thuế khóa nặng nề, quan lại những loạn ở Đàng Trong ngày cảng nghiêm trọng.</a:t>
            </a:r>
          </a:p>
        </p:txBody>
      </p:sp>
    </p:spTree>
    <p:extLst>
      <p:ext uri="{BB962C8B-B14F-4D97-AF65-F5344CB8AC3E}">
        <p14:creationId xmlns:p14="http://schemas.microsoft.com/office/powerpoint/2010/main" val="1069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Pictur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847268" y="1241147"/>
            <a:ext cx="5344732" cy="5043744"/>
          </a:xfrm>
          <a:prstGeom prst="rect">
            <a:avLst/>
          </a:prstGeom>
        </p:spPr>
      </p:pic>
      <p:pic>
        <p:nvPicPr>
          <p:cNvPr id="21512" name="Picture 8" descr="BinhDinh-NguyenHue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365160"/>
            <a:ext cx="5973233" cy="48660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18622" y="1"/>
            <a:ext cx="2579553" cy="461665"/>
          </a:xfrm>
          <a:prstGeom prst="rect">
            <a:avLst/>
          </a:prstGeom>
          <a:noFill/>
        </p:spPr>
        <p:txBody>
          <a:bodyPr wrap="none">
            <a:spAutoFit/>
          </a:bodyPr>
          <a:lstStyle/>
          <a:p>
            <a:pPr algn="ctr">
              <a:defRPr/>
            </a:pPr>
            <a:r>
              <a:rPr lang="en-US" sz="2400" b="1">
                <a:ln w="18415" cmpd="sng">
                  <a:solidFill>
                    <a:srgbClr val="FFFFFF"/>
                  </a:solidFill>
                  <a:prstDash val="solid"/>
                </a:ln>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 Diễn biến chính</a:t>
            </a:r>
            <a:endParaRPr lang="en-US" sz="2400" b="1" dirty="0">
              <a:ln w="18415" cmpd="sng">
                <a:solidFill>
                  <a:srgbClr val="FFFFFF"/>
                </a:solidFill>
                <a:prstDash val="solid"/>
              </a:ln>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TextBox 1"/>
          <p:cNvSpPr txBox="1"/>
          <p:nvPr/>
        </p:nvSpPr>
        <p:spPr>
          <a:xfrm>
            <a:off x="0" y="410150"/>
            <a:ext cx="12192000" cy="830997"/>
          </a:xfrm>
          <a:prstGeom prst="rect">
            <a:avLst/>
          </a:prstGeom>
          <a:noFill/>
        </p:spPr>
        <p:txBody>
          <a:bodyPr wrap="square" rtlCol="0">
            <a:spAutoFit/>
          </a:bodyPr>
          <a:lstStyle/>
          <a:p>
            <a:r>
              <a:rPr lang="en-US" sz="2400">
                <a:solidFill>
                  <a:schemeClr val="bg2">
                    <a:lumMod val="50000"/>
                  </a:schemeClr>
                </a:solidFill>
              </a:rPr>
              <a:t>Năm 1771 ba anh em Nguyễn Nhạc, Nguyễn Huệ, Nguyễn Lữ dựng cờ khởi nghĩa ở ấp Tây Sơn-Bình Định</a:t>
            </a:r>
          </a:p>
        </p:txBody>
      </p:sp>
      <p:sp>
        <p:nvSpPr>
          <p:cNvPr id="3" name="TextBox 2"/>
          <p:cNvSpPr txBox="1"/>
          <p:nvPr/>
        </p:nvSpPr>
        <p:spPr>
          <a:xfrm>
            <a:off x="-115910" y="6426558"/>
            <a:ext cx="6555347" cy="369332"/>
          </a:xfrm>
          <a:prstGeom prst="rect">
            <a:avLst/>
          </a:prstGeom>
          <a:noFill/>
        </p:spPr>
        <p:txBody>
          <a:bodyPr wrap="square" rtlCol="0">
            <a:spAutoFit/>
          </a:bodyPr>
          <a:lstStyle/>
          <a:p>
            <a:pPr algn="ctr"/>
            <a:r>
              <a:rPr lang="en-US" b="1" i="1">
                <a:latin typeface="Times New Roman" pitchFamily="18" charset="0"/>
                <a:cs typeface="Times New Roman" pitchFamily="18" charset="0"/>
              </a:rPr>
              <a:t>Tượng ba anh em Tây Sơn-bảo tàng Quang Trung (Bình Định)</a:t>
            </a:r>
          </a:p>
        </p:txBody>
      </p:sp>
      <p:sp>
        <p:nvSpPr>
          <p:cNvPr id="7" name="TextBox 6"/>
          <p:cNvSpPr txBox="1"/>
          <p:nvPr/>
        </p:nvSpPr>
        <p:spPr>
          <a:xfrm>
            <a:off x="6967470" y="6357803"/>
            <a:ext cx="4997003" cy="369332"/>
          </a:xfrm>
          <a:prstGeom prst="rect">
            <a:avLst/>
          </a:prstGeom>
          <a:noFill/>
        </p:spPr>
        <p:txBody>
          <a:bodyPr wrap="square" rtlCol="0">
            <a:spAutoFit/>
          </a:bodyPr>
          <a:lstStyle/>
          <a:p>
            <a:pPr algn="ctr"/>
            <a:r>
              <a:rPr lang="en-US" b="1" i="1">
                <a:latin typeface="Times New Roman" pitchFamily="18" charset="0"/>
                <a:cs typeface="Times New Roman" pitchFamily="18" charset="0"/>
              </a:rPr>
              <a:t>Căn cứ địa Tây Sơn</a:t>
            </a:r>
          </a:p>
        </p:txBody>
      </p:sp>
    </p:spTree>
    <p:extLst>
      <p:ext uri="{BB962C8B-B14F-4D97-AF65-F5344CB8AC3E}">
        <p14:creationId xmlns:p14="http://schemas.microsoft.com/office/powerpoint/2010/main" val="1649848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p:cTn id="13" dur="500" fill="hold"/>
                                        <p:tgtEl>
                                          <p:spTgt spid="21512"/>
                                        </p:tgtEl>
                                        <p:attrNameLst>
                                          <p:attrName>ppt_w</p:attrName>
                                        </p:attrNameLst>
                                      </p:cBhvr>
                                      <p:tavLst>
                                        <p:tav tm="0">
                                          <p:val>
                                            <p:fltVal val="0"/>
                                          </p:val>
                                        </p:tav>
                                        <p:tav tm="100000">
                                          <p:val>
                                            <p:strVal val="#ppt_w"/>
                                          </p:val>
                                        </p:tav>
                                      </p:tavLst>
                                    </p:anim>
                                    <p:anim calcmode="lin" valueType="num">
                                      <p:cBhvr>
                                        <p:cTn id="14" dur="500" fill="hold"/>
                                        <p:tgtEl>
                                          <p:spTgt spid="21512"/>
                                        </p:tgtEl>
                                        <p:attrNameLst>
                                          <p:attrName>ppt_h</p:attrName>
                                        </p:attrNameLst>
                                      </p:cBhvr>
                                      <p:tavLst>
                                        <p:tav tm="0">
                                          <p:val>
                                            <p:fltVal val="0"/>
                                          </p:val>
                                        </p:tav>
                                        <p:tav tm="100000">
                                          <p:val>
                                            <p:strVal val="#ppt_h"/>
                                          </p:val>
                                        </p:tav>
                                      </p:tavLst>
                                    </p:anim>
                                    <p:animEffect transition="in" filter="fade">
                                      <p:cBhvr>
                                        <p:cTn id="15" dur="500"/>
                                        <p:tgtEl>
                                          <p:spTgt spid="215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xit" presetSubtype="10" fill="hold" nodeType="clickEffect">
                                  <p:stCondLst>
                                    <p:cond delay="0"/>
                                  </p:stCondLst>
                                  <p:childTnLst>
                                    <p:animEffect transition="out" filter="randombar(horizontal)">
                                      <p:cBhvr>
                                        <p:cTn id="19" dur="500"/>
                                        <p:tgtEl>
                                          <p:spTgt spid="21512"/>
                                        </p:tgtEl>
                                      </p:cBhvr>
                                    </p:animEffect>
                                    <p:set>
                                      <p:cBhvr>
                                        <p:cTn id="20" dur="1" fill="hold">
                                          <p:stCondLst>
                                            <p:cond delay="499"/>
                                          </p:stCondLst>
                                        </p:cTn>
                                        <p:tgtEl>
                                          <p:spTgt spid="21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3193366" y="401392"/>
            <a:ext cx="6428936" cy="523220"/>
          </a:xfrm>
          <a:prstGeom prst="rect">
            <a:avLst/>
          </a:prstGeom>
          <a:noFill/>
          <a:ln w="9525">
            <a:noFill/>
            <a:miter lim="800000"/>
            <a:headEnd/>
            <a:tailEnd/>
          </a:ln>
          <a:effectLst/>
        </p:spPr>
        <p:txBody>
          <a:bodyPr wrap="square">
            <a:spAutoFit/>
          </a:bodyPr>
          <a:lstStyle/>
          <a:p>
            <a:pPr algn="ctr" eaLnBrk="0" hangingPunct="0">
              <a:spcBef>
                <a:spcPct val="50000"/>
              </a:spcBef>
            </a:pPr>
            <a:r>
              <a:rPr lang="en-US" sz="2800" b="1" i="1"/>
              <a:t>Cuộc khởi nghĩa Tây Sơn</a:t>
            </a:r>
            <a:endParaRPr lang="en-US" sz="2800">
              <a:latin typeface="Times New Roman" pitchFamily="18" charset="0"/>
            </a:endParaRPr>
          </a:p>
        </p:txBody>
      </p:sp>
      <p:graphicFrame>
        <p:nvGraphicFramePr>
          <p:cNvPr id="252931" name="Group 3"/>
          <p:cNvGraphicFramePr>
            <a:graphicFrameLocks noGrp="1"/>
          </p:cNvGraphicFramePr>
          <p:nvPr>
            <p:extLst>
              <p:ext uri="{D42A27DB-BD31-4B8C-83A1-F6EECF244321}">
                <p14:modId xmlns:p14="http://schemas.microsoft.com/office/powerpoint/2010/main" val="935956281"/>
              </p:ext>
            </p:extLst>
          </p:nvPr>
        </p:nvGraphicFramePr>
        <p:xfrm>
          <a:off x="140680" y="1295400"/>
          <a:ext cx="11988800" cy="5440250"/>
        </p:xfrm>
        <a:graphic>
          <a:graphicData uri="http://schemas.openxmlformats.org/drawingml/2006/table">
            <a:tbl>
              <a:tblPr>
                <a:tableStyleId>{22838BEF-8BB2-4498-84A7-C5851F593DF1}</a:tableStyleId>
              </a:tblPr>
              <a:tblGrid>
                <a:gridCol w="2664884">
                  <a:extLst>
                    <a:ext uri="{9D8B030D-6E8A-4147-A177-3AD203B41FA5}">
                      <a16:colId xmlns:a16="http://schemas.microsoft.com/office/drawing/2014/main" val="20000"/>
                    </a:ext>
                  </a:extLst>
                </a:gridCol>
                <a:gridCol w="9323916">
                  <a:extLst>
                    <a:ext uri="{9D8B030D-6E8A-4147-A177-3AD203B41FA5}">
                      <a16:colId xmlns:a16="http://schemas.microsoft.com/office/drawing/2014/main" val="20001"/>
                    </a:ext>
                  </a:extLst>
                </a:gridCol>
              </a:tblGrid>
              <a:tr h="12145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Nội dung</a:t>
                      </a:r>
                      <a:endParaRPr kumimoji="0" lang="en-US" sz="2800" b="1" i="0" u="none" strike="noStrike" cap="none" normalizeH="0" baseline="0" dirty="0">
                        <a:ln>
                          <a:noFill/>
                        </a:ln>
                        <a:solidFill>
                          <a:srgbClr val="FF0000"/>
                        </a:solidFill>
                        <a:effectLst/>
                        <a:latin typeface="Arial" charset="0"/>
                        <a:cs typeface="Arial" charset="0"/>
                      </a:endParaRPr>
                    </a:p>
                  </a:txBody>
                  <a:tcPr marL="121920" marR="121920" horzOverflow="overflow"/>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2800" u="none" strike="noStrike" cap="none" normalizeH="0" baseline="0">
                          <a:ln>
                            <a:noFill/>
                          </a:ln>
                          <a:effectLst/>
                        </a:rPr>
                        <a:t>Sự kiện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00"/>
                        </a:solidFill>
                        <a:effectLst/>
                        <a:latin typeface="Arial" charset="0"/>
                        <a:cs typeface="Arial" charset="0"/>
                      </a:endParaRPr>
                    </a:p>
                  </a:txBody>
                  <a:tcPr marL="121920" marR="121920" horzOverflow="overflow"/>
                </a:tc>
                <a:extLst>
                  <a:ext uri="{0D108BD9-81ED-4DB2-BD59-A6C34878D82A}">
                    <a16:rowId xmlns:a16="http://schemas.microsoft.com/office/drawing/2014/main" val="10000"/>
                  </a:ext>
                </a:extLst>
              </a:tr>
              <a:tr h="10564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Lãnh đạo</a:t>
                      </a: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cs typeface="Arial" charset="0"/>
                      </a:endParaRPr>
                    </a:p>
                  </a:txBody>
                  <a:tcPr marL="121920" marR="121920" horzOverflow="overflow"/>
                </a:tc>
                <a:extLst>
                  <a:ext uri="{0D108BD9-81ED-4DB2-BD59-A6C34878D82A}">
                    <a16:rowId xmlns:a16="http://schemas.microsoft.com/office/drawing/2014/main" val="10001"/>
                  </a:ext>
                </a:extLst>
              </a:tr>
              <a:tr h="10564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Căn cứ</a:t>
                      </a: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extLst>
                  <a:ext uri="{0D108BD9-81ED-4DB2-BD59-A6C34878D82A}">
                    <a16:rowId xmlns:a16="http://schemas.microsoft.com/office/drawing/2014/main" val="10002"/>
                  </a:ext>
                </a:extLst>
              </a:tr>
              <a:tr h="10564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Lực lượng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extLst>
                  <a:ext uri="{0D108BD9-81ED-4DB2-BD59-A6C34878D82A}">
                    <a16:rowId xmlns:a16="http://schemas.microsoft.com/office/drawing/2014/main" val="10003"/>
                  </a:ext>
                </a:extLst>
              </a:tr>
              <a:tr h="10564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Khẩu hiệu</a:t>
                      </a: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a:txBody>
                  <a:tcPr marL="121920" marR="121920" horzOverflow="overflow"/>
                </a:tc>
                <a:extLst>
                  <a:ext uri="{0D108BD9-81ED-4DB2-BD59-A6C34878D82A}">
                    <a16:rowId xmlns:a16="http://schemas.microsoft.com/office/drawing/2014/main" val="10004"/>
                  </a:ext>
                </a:extLst>
              </a:tr>
            </a:tbl>
          </a:graphicData>
        </a:graphic>
      </p:graphicFrame>
      <p:sp>
        <p:nvSpPr>
          <p:cNvPr id="252951" name="Text Box 23"/>
          <p:cNvSpPr txBox="1">
            <a:spLocks noChangeArrowheads="1"/>
          </p:cNvSpPr>
          <p:nvPr/>
        </p:nvSpPr>
        <p:spPr bwMode="auto">
          <a:xfrm>
            <a:off x="2946400" y="2347913"/>
            <a:ext cx="7010400" cy="457200"/>
          </a:xfrm>
          <a:prstGeom prst="rect">
            <a:avLst/>
          </a:prstGeom>
          <a:noFill/>
          <a:ln w="9525">
            <a:noFill/>
            <a:miter lim="800000"/>
            <a:headEnd/>
            <a:tailEnd/>
          </a:ln>
          <a:effectLst/>
        </p:spPr>
        <p:txBody>
          <a:bodyPr>
            <a:spAutoFit/>
          </a:bodyPr>
          <a:lstStyle/>
          <a:p>
            <a:pPr algn="ctr" eaLnBrk="0" hangingPunct="0">
              <a:spcBef>
                <a:spcPct val="50000"/>
              </a:spcBef>
            </a:pPr>
            <a:endParaRPr lang="en-US" sz="2400" b="1" i="1">
              <a:solidFill>
                <a:srgbClr val="0000FF"/>
              </a:solidFill>
            </a:endParaRPr>
          </a:p>
        </p:txBody>
      </p:sp>
      <p:sp>
        <p:nvSpPr>
          <p:cNvPr id="252952" name="Text Box 24"/>
          <p:cNvSpPr txBox="1">
            <a:spLocks noChangeArrowheads="1"/>
          </p:cNvSpPr>
          <p:nvPr/>
        </p:nvSpPr>
        <p:spPr bwMode="auto">
          <a:xfrm>
            <a:off x="3048000" y="2805113"/>
            <a:ext cx="90424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b="1" i="1" dirty="0">
                <a:solidFill>
                  <a:srgbClr val="C00000"/>
                </a:solidFill>
                <a:latin typeface="Times New Roman" panose="02020603050405020304" pitchFamily="18" charset="0"/>
                <a:cs typeface="Times New Roman" panose="02020603050405020304" pitchFamily="18" charset="0"/>
              </a:rPr>
              <a:t>Nguyễn Nhạc, Nguyễn Huệ,  Nguyễn Lữ</a:t>
            </a:r>
          </a:p>
        </p:txBody>
      </p:sp>
      <p:sp>
        <p:nvSpPr>
          <p:cNvPr id="252953" name="Text Box 25"/>
          <p:cNvSpPr txBox="1">
            <a:spLocks noChangeArrowheads="1"/>
          </p:cNvSpPr>
          <p:nvPr/>
        </p:nvSpPr>
        <p:spPr bwMode="auto">
          <a:xfrm>
            <a:off x="2946400" y="3869029"/>
            <a:ext cx="8940800" cy="461665"/>
          </a:xfrm>
          <a:prstGeom prst="rect">
            <a:avLst/>
          </a:prstGeom>
          <a:noFill/>
          <a:ln w="9525">
            <a:noFill/>
            <a:miter lim="800000"/>
            <a:headEnd/>
            <a:tailEnd/>
          </a:ln>
          <a:effectLst/>
        </p:spPr>
        <p:txBody>
          <a:bodyPr>
            <a:spAutoFit/>
          </a:bodyPr>
          <a:lstStyle/>
          <a:p>
            <a:pPr algn="ctr" eaLnBrk="0" hangingPunct="0">
              <a:spcBef>
                <a:spcPct val="50000"/>
              </a:spcBef>
            </a:pPr>
            <a:r>
              <a:rPr lang="en-US" sz="2400" b="1" i="1" dirty="0">
                <a:solidFill>
                  <a:srgbClr val="C00000"/>
                </a:solidFill>
                <a:latin typeface="Times New Roman" panose="02020603050405020304" pitchFamily="18" charset="0"/>
                <a:cs typeface="Times New Roman" panose="02020603050405020304" pitchFamily="18" charset="0"/>
              </a:rPr>
              <a:t>Tây Sơn thượng đạo( An Khê), Tây Sơn hạ đạo (Kiên Mĩ)</a:t>
            </a:r>
          </a:p>
        </p:txBody>
      </p:sp>
      <p:sp>
        <p:nvSpPr>
          <p:cNvPr id="252954" name="Text Box 26"/>
          <p:cNvSpPr txBox="1">
            <a:spLocks noChangeArrowheads="1"/>
          </p:cNvSpPr>
          <p:nvPr/>
        </p:nvSpPr>
        <p:spPr bwMode="auto">
          <a:xfrm>
            <a:off x="2946400" y="4900412"/>
            <a:ext cx="8636000" cy="461665"/>
          </a:xfrm>
          <a:prstGeom prst="rect">
            <a:avLst/>
          </a:prstGeom>
          <a:noFill/>
          <a:ln w="9525">
            <a:noFill/>
            <a:miter lim="800000"/>
            <a:headEnd/>
            <a:tailEnd/>
          </a:ln>
          <a:effectLst/>
        </p:spPr>
        <p:txBody>
          <a:bodyPr>
            <a:spAutoFit/>
          </a:bodyPr>
          <a:lstStyle/>
          <a:p>
            <a:pPr algn="ctr" eaLnBrk="0" hangingPunct="0">
              <a:spcBef>
                <a:spcPct val="50000"/>
              </a:spcBef>
            </a:pPr>
            <a:r>
              <a:rPr lang="en-US" sz="2400" b="1" i="1">
                <a:solidFill>
                  <a:srgbClr val="C00000"/>
                </a:solidFill>
                <a:latin typeface="Times New Roman" panose="02020603050405020304" pitchFamily="18" charset="0"/>
                <a:cs typeface="Times New Roman" panose="02020603050405020304" pitchFamily="18" charset="0"/>
              </a:rPr>
              <a:t>Nông dân nghèo và đồng bào dân tộc thiểu số</a:t>
            </a:r>
          </a:p>
        </p:txBody>
      </p:sp>
      <p:sp>
        <p:nvSpPr>
          <p:cNvPr id="252955" name="Text Box 27"/>
          <p:cNvSpPr txBox="1">
            <a:spLocks noChangeArrowheads="1"/>
          </p:cNvSpPr>
          <p:nvPr/>
        </p:nvSpPr>
        <p:spPr bwMode="auto">
          <a:xfrm>
            <a:off x="2844800" y="6108879"/>
            <a:ext cx="91440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b="1" i="1" dirty="0">
                <a:solidFill>
                  <a:srgbClr val="C00000"/>
                </a:solidFill>
                <a:latin typeface="Times New Roman" panose="02020603050405020304" pitchFamily="18" charset="0"/>
                <a:cs typeface="Times New Roman" panose="02020603050405020304" pitchFamily="18" charset="0"/>
              </a:rPr>
              <a:t>Lấy của nhà giàu cho cho người nghèo</a:t>
            </a:r>
          </a:p>
        </p:txBody>
      </p:sp>
    </p:spTree>
    <p:extLst>
      <p:ext uri="{BB962C8B-B14F-4D97-AF65-F5344CB8AC3E}">
        <p14:creationId xmlns:p14="http://schemas.microsoft.com/office/powerpoint/2010/main" val="1701293636"/>
      </p:ext>
    </p:extLst>
  </p:cSld>
  <p:clrMapOvr>
    <a:masterClrMapping/>
  </p:clrMapOvr>
  <p:transition advClick="0"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D Do 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1" y="18762"/>
            <a:ext cx="4995333" cy="670560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0483" name="Freeform 3"/>
          <p:cNvSpPr>
            <a:spLocks/>
          </p:cNvSpPr>
          <p:nvPr/>
        </p:nvSpPr>
        <p:spPr bwMode="auto">
          <a:xfrm>
            <a:off x="7658101" y="145516"/>
            <a:ext cx="3352800" cy="2660650"/>
          </a:xfrm>
          <a:custGeom>
            <a:avLst/>
            <a:gdLst>
              <a:gd name="T0" fmla="*/ 2147483647 w 1584"/>
              <a:gd name="T1" fmla="*/ 2147483647 h 1676"/>
              <a:gd name="T2" fmla="*/ 2147483647 w 1584"/>
              <a:gd name="T3" fmla="*/ 2147483647 h 1676"/>
              <a:gd name="T4" fmla="*/ 2147483647 w 1584"/>
              <a:gd name="T5" fmla="*/ 2147483647 h 1676"/>
              <a:gd name="T6" fmla="*/ 2147483647 w 1584"/>
              <a:gd name="T7" fmla="*/ 2147483647 h 1676"/>
              <a:gd name="T8" fmla="*/ 2147483647 w 1584"/>
              <a:gd name="T9" fmla="*/ 2147483647 h 1676"/>
              <a:gd name="T10" fmla="*/ 2147483647 w 1584"/>
              <a:gd name="T11" fmla="*/ 2147483647 h 1676"/>
              <a:gd name="T12" fmla="*/ 2147483647 w 1584"/>
              <a:gd name="T13" fmla="*/ 2147483647 h 1676"/>
              <a:gd name="T14" fmla="*/ 2147483647 w 1584"/>
              <a:gd name="T15" fmla="*/ 2147483647 h 1676"/>
              <a:gd name="T16" fmla="*/ 2147483647 w 1584"/>
              <a:gd name="T17" fmla="*/ 2147483647 h 1676"/>
              <a:gd name="T18" fmla="*/ 2147483647 w 1584"/>
              <a:gd name="T19" fmla="*/ 2147483647 h 1676"/>
              <a:gd name="T20" fmla="*/ 2147483647 w 1584"/>
              <a:gd name="T21" fmla="*/ 2147483647 h 1676"/>
              <a:gd name="T22" fmla="*/ 2147483647 w 1584"/>
              <a:gd name="T23" fmla="*/ 2147483647 h 1676"/>
              <a:gd name="T24" fmla="*/ 2147483647 w 1584"/>
              <a:gd name="T25" fmla="*/ 2147483647 h 1676"/>
              <a:gd name="T26" fmla="*/ 2147483647 w 1584"/>
              <a:gd name="T27" fmla="*/ 2147483647 h 1676"/>
              <a:gd name="T28" fmla="*/ 2147483647 w 1584"/>
              <a:gd name="T29" fmla="*/ 2147483647 h 1676"/>
              <a:gd name="T30" fmla="*/ 2147483647 w 1584"/>
              <a:gd name="T31" fmla="*/ 2147483647 h 1676"/>
              <a:gd name="T32" fmla="*/ 2147483647 w 1584"/>
              <a:gd name="T33" fmla="*/ 2147483647 h 1676"/>
              <a:gd name="T34" fmla="*/ 2147483647 w 1584"/>
              <a:gd name="T35" fmla="*/ 2147483647 h 1676"/>
              <a:gd name="T36" fmla="*/ 2147483647 w 1584"/>
              <a:gd name="T37" fmla="*/ 2147483647 h 1676"/>
              <a:gd name="T38" fmla="*/ 2147483647 w 1584"/>
              <a:gd name="T39" fmla="*/ 2147483647 h 1676"/>
              <a:gd name="T40" fmla="*/ 2147483647 w 1584"/>
              <a:gd name="T41" fmla="*/ 2147483647 h 1676"/>
              <a:gd name="T42" fmla="*/ 2147483647 w 1584"/>
              <a:gd name="T43" fmla="*/ 2147483647 h 1676"/>
              <a:gd name="T44" fmla="*/ 2147483647 w 1584"/>
              <a:gd name="T45" fmla="*/ 2147483647 h 1676"/>
              <a:gd name="T46" fmla="*/ 2147483647 w 1584"/>
              <a:gd name="T47" fmla="*/ 2147483647 h 1676"/>
              <a:gd name="T48" fmla="*/ 2147483647 w 1584"/>
              <a:gd name="T49" fmla="*/ 2147483647 h 1676"/>
              <a:gd name="T50" fmla="*/ 2147483647 w 1584"/>
              <a:gd name="T51" fmla="*/ 2147483647 h 1676"/>
              <a:gd name="T52" fmla="*/ 2147483647 w 1584"/>
              <a:gd name="T53" fmla="*/ 2147483647 h 1676"/>
              <a:gd name="T54" fmla="*/ 2147483647 w 1584"/>
              <a:gd name="T55" fmla="*/ 2147483647 h 1676"/>
              <a:gd name="T56" fmla="*/ 2147483647 w 1584"/>
              <a:gd name="T57" fmla="*/ 2147483647 h 1676"/>
              <a:gd name="T58" fmla="*/ 2147483647 w 1584"/>
              <a:gd name="T59" fmla="*/ 2147483647 h 1676"/>
              <a:gd name="T60" fmla="*/ 2147483647 w 1584"/>
              <a:gd name="T61" fmla="*/ 2147483647 h 1676"/>
              <a:gd name="T62" fmla="*/ 2147483647 w 1584"/>
              <a:gd name="T63" fmla="*/ 2147483647 h 1676"/>
              <a:gd name="T64" fmla="*/ 2147483647 w 1584"/>
              <a:gd name="T65" fmla="*/ 2147483647 h 1676"/>
              <a:gd name="T66" fmla="*/ 2147483647 w 1584"/>
              <a:gd name="T67" fmla="*/ 2147483647 h 1676"/>
              <a:gd name="T68" fmla="*/ 2147483647 w 1584"/>
              <a:gd name="T69" fmla="*/ 2147483647 h 1676"/>
              <a:gd name="T70" fmla="*/ 2147483647 w 1584"/>
              <a:gd name="T71" fmla="*/ 2147483647 h 1676"/>
              <a:gd name="T72" fmla="*/ 2147483647 w 1584"/>
              <a:gd name="T73" fmla="*/ 2147483647 h 1676"/>
              <a:gd name="T74" fmla="*/ 2147483647 w 1584"/>
              <a:gd name="T75" fmla="*/ 2147483647 h 1676"/>
              <a:gd name="T76" fmla="*/ 2147483647 w 1584"/>
              <a:gd name="T77" fmla="*/ 2147483647 h 1676"/>
              <a:gd name="T78" fmla="*/ 2147483647 w 1584"/>
              <a:gd name="T79" fmla="*/ 2147483647 h 1676"/>
              <a:gd name="T80" fmla="*/ 2147483647 w 1584"/>
              <a:gd name="T81" fmla="*/ 2147483647 h 1676"/>
              <a:gd name="T82" fmla="*/ 2147483647 w 1584"/>
              <a:gd name="T83" fmla="*/ 2147483647 h 1676"/>
              <a:gd name="T84" fmla="*/ 2147483647 w 1584"/>
              <a:gd name="T85" fmla="*/ 2147483647 h 1676"/>
              <a:gd name="T86" fmla="*/ 2147483647 w 1584"/>
              <a:gd name="T87" fmla="*/ 2147483647 h 1676"/>
              <a:gd name="T88" fmla="*/ 2147483647 w 1584"/>
              <a:gd name="T89" fmla="*/ 2147483647 h 1676"/>
              <a:gd name="T90" fmla="*/ 2147483647 w 1584"/>
              <a:gd name="T91" fmla="*/ 2147483647 h 1676"/>
              <a:gd name="T92" fmla="*/ 2147483647 w 1584"/>
              <a:gd name="T93" fmla="*/ 2147483647 h 1676"/>
              <a:gd name="T94" fmla="*/ 2147483647 w 1584"/>
              <a:gd name="T95" fmla="*/ 2147483647 h 1676"/>
              <a:gd name="T96" fmla="*/ 2147483647 w 1584"/>
              <a:gd name="T97" fmla="*/ 2147483647 h 1676"/>
              <a:gd name="T98" fmla="*/ 2147483647 w 1584"/>
              <a:gd name="T99" fmla="*/ 2147483647 h 16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84"/>
              <a:gd name="T151" fmla="*/ 0 h 1676"/>
              <a:gd name="T152" fmla="*/ 1584 w 1584"/>
              <a:gd name="T153" fmla="*/ 1676 h 16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84" h="1676">
                <a:moveTo>
                  <a:pt x="1221" y="1640"/>
                </a:moveTo>
                <a:cubicBezTo>
                  <a:pt x="1219" y="1640"/>
                  <a:pt x="1271" y="1658"/>
                  <a:pt x="1263" y="1658"/>
                </a:cubicBezTo>
                <a:cubicBezTo>
                  <a:pt x="1255" y="1658"/>
                  <a:pt x="1171" y="1645"/>
                  <a:pt x="1170" y="1643"/>
                </a:cubicBezTo>
                <a:cubicBezTo>
                  <a:pt x="1191" y="1643"/>
                  <a:pt x="1280" y="1652"/>
                  <a:pt x="1254" y="1643"/>
                </a:cubicBezTo>
                <a:cubicBezTo>
                  <a:pt x="1267" y="1642"/>
                  <a:pt x="1282" y="1650"/>
                  <a:pt x="1257" y="1652"/>
                </a:cubicBezTo>
                <a:cubicBezTo>
                  <a:pt x="1232" y="1654"/>
                  <a:pt x="1131" y="1658"/>
                  <a:pt x="1101" y="1658"/>
                </a:cubicBezTo>
                <a:cubicBezTo>
                  <a:pt x="1071" y="1658"/>
                  <a:pt x="1081" y="1655"/>
                  <a:pt x="1074" y="1649"/>
                </a:cubicBezTo>
                <a:cubicBezTo>
                  <a:pt x="1054" y="1662"/>
                  <a:pt x="1076" y="1629"/>
                  <a:pt x="1056" y="1622"/>
                </a:cubicBezTo>
                <a:cubicBezTo>
                  <a:pt x="1034" y="1600"/>
                  <a:pt x="1024" y="1570"/>
                  <a:pt x="998" y="1553"/>
                </a:cubicBezTo>
                <a:cubicBezTo>
                  <a:pt x="977" y="1539"/>
                  <a:pt x="981" y="1525"/>
                  <a:pt x="963" y="1505"/>
                </a:cubicBezTo>
                <a:cubicBezTo>
                  <a:pt x="955" y="1497"/>
                  <a:pt x="933" y="1475"/>
                  <a:pt x="933" y="1475"/>
                </a:cubicBezTo>
                <a:cubicBezTo>
                  <a:pt x="918" y="1431"/>
                  <a:pt x="941" y="1504"/>
                  <a:pt x="915" y="1463"/>
                </a:cubicBezTo>
                <a:cubicBezTo>
                  <a:pt x="901" y="1440"/>
                  <a:pt x="907" y="1420"/>
                  <a:pt x="894" y="1397"/>
                </a:cubicBezTo>
                <a:cubicBezTo>
                  <a:pt x="887" y="1384"/>
                  <a:pt x="850" y="1364"/>
                  <a:pt x="846" y="1364"/>
                </a:cubicBezTo>
                <a:cubicBezTo>
                  <a:pt x="835" y="1347"/>
                  <a:pt x="819" y="1346"/>
                  <a:pt x="804" y="1331"/>
                </a:cubicBezTo>
                <a:cubicBezTo>
                  <a:pt x="802" y="1321"/>
                  <a:pt x="804" y="1286"/>
                  <a:pt x="795" y="1277"/>
                </a:cubicBezTo>
                <a:cubicBezTo>
                  <a:pt x="788" y="1270"/>
                  <a:pt x="768" y="1244"/>
                  <a:pt x="768" y="1244"/>
                </a:cubicBezTo>
                <a:cubicBezTo>
                  <a:pt x="761" y="1234"/>
                  <a:pt x="749" y="1241"/>
                  <a:pt x="738" y="1235"/>
                </a:cubicBezTo>
                <a:cubicBezTo>
                  <a:pt x="727" y="1229"/>
                  <a:pt x="712" y="1213"/>
                  <a:pt x="702" y="1208"/>
                </a:cubicBezTo>
                <a:cubicBezTo>
                  <a:pt x="693" y="1201"/>
                  <a:pt x="686" y="1209"/>
                  <a:pt x="678" y="1205"/>
                </a:cubicBezTo>
                <a:cubicBezTo>
                  <a:pt x="670" y="1201"/>
                  <a:pt x="663" y="1191"/>
                  <a:pt x="654" y="1184"/>
                </a:cubicBezTo>
                <a:cubicBezTo>
                  <a:pt x="646" y="1181"/>
                  <a:pt x="621" y="1163"/>
                  <a:pt x="621" y="1163"/>
                </a:cubicBezTo>
                <a:cubicBezTo>
                  <a:pt x="612" y="1149"/>
                  <a:pt x="610" y="1152"/>
                  <a:pt x="594" y="1145"/>
                </a:cubicBezTo>
                <a:cubicBezTo>
                  <a:pt x="586" y="1142"/>
                  <a:pt x="555" y="1130"/>
                  <a:pt x="555" y="1130"/>
                </a:cubicBezTo>
                <a:cubicBezTo>
                  <a:pt x="538" y="1113"/>
                  <a:pt x="529" y="1092"/>
                  <a:pt x="507" y="1088"/>
                </a:cubicBezTo>
                <a:cubicBezTo>
                  <a:pt x="494" y="1078"/>
                  <a:pt x="476" y="1085"/>
                  <a:pt x="471" y="1079"/>
                </a:cubicBezTo>
                <a:cubicBezTo>
                  <a:pt x="468" y="1071"/>
                  <a:pt x="486" y="1044"/>
                  <a:pt x="489" y="1040"/>
                </a:cubicBezTo>
                <a:cubicBezTo>
                  <a:pt x="486" y="1036"/>
                  <a:pt x="487" y="1062"/>
                  <a:pt x="489" y="1058"/>
                </a:cubicBezTo>
                <a:cubicBezTo>
                  <a:pt x="491" y="1054"/>
                  <a:pt x="482" y="1063"/>
                  <a:pt x="486" y="1064"/>
                </a:cubicBezTo>
                <a:cubicBezTo>
                  <a:pt x="491" y="1061"/>
                  <a:pt x="504" y="1032"/>
                  <a:pt x="510" y="1025"/>
                </a:cubicBezTo>
                <a:cubicBezTo>
                  <a:pt x="515" y="1016"/>
                  <a:pt x="513" y="1011"/>
                  <a:pt x="516" y="1007"/>
                </a:cubicBezTo>
                <a:cubicBezTo>
                  <a:pt x="519" y="1003"/>
                  <a:pt x="525" y="1005"/>
                  <a:pt x="531" y="1001"/>
                </a:cubicBezTo>
                <a:cubicBezTo>
                  <a:pt x="537" y="997"/>
                  <a:pt x="548" y="985"/>
                  <a:pt x="552" y="983"/>
                </a:cubicBezTo>
                <a:cubicBezTo>
                  <a:pt x="565" y="971"/>
                  <a:pt x="538" y="988"/>
                  <a:pt x="558" y="986"/>
                </a:cubicBezTo>
                <a:cubicBezTo>
                  <a:pt x="563" y="984"/>
                  <a:pt x="563" y="973"/>
                  <a:pt x="582" y="971"/>
                </a:cubicBezTo>
                <a:cubicBezTo>
                  <a:pt x="601" y="969"/>
                  <a:pt x="646" y="985"/>
                  <a:pt x="672" y="971"/>
                </a:cubicBezTo>
                <a:cubicBezTo>
                  <a:pt x="711" y="950"/>
                  <a:pt x="728" y="915"/>
                  <a:pt x="738" y="884"/>
                </a:cubicBezTo>
                <a:cubicBezTo>
                  <a:pt x="720" y="857"/>
                  <a:pt x="693" y="874"/>
                  <a:pt x="678" y="851"/>
                </a:cubicBezTo>
                <a:cubicBezTo>
                  <a:pt x="665" y="842"/>
                  <a:pt x="656" y="848"/>
                  <a:pt x="651" y="842"/>
                </a:cubicBezTo>
                <a:cubicBezTo>
                  <a:pt x="646" y="836"/>
                  <a:pt x="655" y="823"/>
                  <a:pt x="650" y="813"/>
                </a:cubicBezTo>
                <a:cubicBezTo>
                  <a:pt x="641" y="804"/>
                  <a:pt x="618" y="782"/>
                  <a:pt x="618" y="782"/>
                </a:cubicBezTo>
                <a:cubicBezTo>
                  <a:pt x="607" y="748"/>
                  <a:pt x="626" y="723"/>
                  <a:pt x="594" y="701"/>
                </a:cubicBezTo>
                <a:cubicBezTo>
                  <a:pt x="582" y="682"/>
                  <a:pt x="559" y="687"/>
                  <a:pt x="543" y="680"/>
                </a:cubicBezTo>
                <a:cubicBezTo>
                  <a:pt x="527" y="673"/>
                  <a:pt x="515" y="657"/>
                  <a:pt x="498" y="656"/>
                </a:cubicBezTo>
                <a:cubicBezTo>
                  <a:pt x="479" y="643"/>
                  <a:pt x="460" y="670"/>
                  <a:pt x="438" y="673"/>
                </a:cubicBezTo>
                <a:cubicBezTo>
                  <a:pt x="434" y="677"/>
                  <a:pt x="431" y="674"/>
                  <a:pt x="426" y="677"/>
                </a:cubicBezTo>
                <a:cubicBezTo>
                  <a:pt x="419" y="681"/>
                  <a:pt x="387" y="698"/>
                  <a:pt x="387" y="698"/>
                </a:cubicBezTo>
                <a:cubicBezTo>
                  <a:pt x="372" y="701"/>
                  <a:pt x="342" y="678"/>
                  <a:pt x="327" y="674"/>
                </a:cubicBezTo>
                <a:cubicBezTo>
                  <a:pt x="311" y="667"/>
                  <a:pt x="298" y="660"/>
                  <a:pt x="291" y="656"/>
                </a:cubicBezTo>
                <a:cubicBezTo>
                  <a:pt x="287" y="648"/>
                  <a:pt x="290" y="654"/>
                  <a:pt x="282" y="649"/>
                </a:cubicBezTo>
                <a:cubicBezTo>
                  <a:pt x="270" y="641"/>
                  <a:pt x="233" y="614"/>
                  <a:pt x="219" y="608"/>
                </a:cubicBezTo>
                <a:cubicBezTo>
                  <a:pt x="205" y="598"/>
                  <a:pt x="204" y="595"/>
                  <a:pt x="198" y="590"/>
                </a:cubicBezTo>
                <a:cubicBezTo>
                  <a:pt x="194" y="578"/>
                  <a:pt x="190" y="589"/>
                  <a:pt x="186" y="577"/>
                </a:cubicBezTo>
                <a:cubicBezTo>
                  <a:pt x="185" y="573"/>
                  <a:pt x="182" y="565"/>
                  <a:pt x="182" y="565"/>
                </a:cubicBezTo>
                <a:cubicBezTo>
                  <a:pt x="177" y="443"/>
                  <a:pt x="201" y="493"/>
                  <a:pt x="154" y="461"/>
                </a:cubicBezTo>
                <a:cubicBezTo>
                  <a:pt x="146" y="438"/>
                  <a:pt x="126" y="444"/>
                  <a:pt x="102" y="441"/>
                </a:cubicBezTo>
                <a:cubicBezTo>
                  <a:pt x="97" y="368"/>
                  <a:pt x="111" y="383"/>
                  <a:pt x="78" y="350"/>
                </a:cubicBezTo>
                <a:cubicBezTo>
                  <a:pt x="75" y="340"/>
                  <a:pt x="60" y="306"/>
                  <a:pt x="46" y="301"/>
                </a:cubicBezTo>
                <a:cubicBezTo>
                  <a:pt x="33" y="297"/>
                  <a:pt x="19" y="293"/>
                  <a:pt x="6" y="289"/>
                </a:cubicBezTo>
                <a:cubicBezTo>
                  <a:pt x="0" y="270"/>
                  <a:pt x="5" y="222"/>
                  <a:pt x="22" y="205"/>
                </a:cubicBezTo>
                <a:cubicBezTo>
                  <a:pt x="30" y="197"/>
                  <a:pt x="43" y="199"/>
                  <a:pt x="54" y="197"/>
                </a:cubicBezTo>
                <a:cubicBezTo>
                  <a:pt x="57" y="193"/>
                  <a:pt x="60" y="189"/>
                  <a:pt x="62" y="185"/>
                </a:cubicBezTo>
                <a:cubicBezTo>
                  <a:pt x="64" y="180"/>
                  <a:pt x="63" y="174"/>
                  <a:pt x="66" y="169"/>
                </a:cubicBezTo>
                <a:cubicBezTo>
                  <a:pt x="74" y="156"/>
                  <a:pt x="90" y="153"/>
                  <a:pt x="102" y="145"/>
                </a:cubicBezTo>
                <a:cubicBezTo>
                  <a:pt x="136" y="179"/>
                  <a:pt x="103" y="184"/>
                  <a:pt x="158" y="193"/>
                </a:cubicBezTo>
                <a:cubicBezTo>
                  <a:pt x="165" y="215"/>
                  <a:pt x="157" y="201"/>
                  <a:pt x="190" y="209"/>
                </a:cubicBezTo>
                <a:cubicBezTo>
                  <a:pt x="198" y="211"/>
                  <a:pt x="214" y="217"/>
                  <a:pt x="214" y="217"/>
                </a:cubicBezTo>
                <a:cubicBezTo>
                  <a:pt x="236" y="206"/>
                  <a:pt x="240" y="189"/>
                  <a:pt x="264" y="185"/>
                </a:cubicBezTo>
                <a:cubicBezTo>
                  <a:pt x="276" y="167"/>
                  <a:pt x="302" y="168"/>
                  <a:pt x="322" y="161"/>
                </a:cubicBezTo>
                <a:cubicBezTo>
                  <a:pt x="326" y="162"/>
                  <a:pt x="330" y="165"/>
                  <a:pt x="334" y="165"/>
                </a:cubicBezTo>
                <a:cubicBezTo>
                  <a:pt x="363" y="167"/>
                  <a:pt x="393" y="164"/>
                  <a:pt x="422" y="169"/>
                </a:cubicBezTo>
                <a:cubicBezTo>
                  <a:pt x="426" y="170"/>
                  <a:pt x="423" y="178"/>
                  <a:pt x="426" y="181"/>
                </a:cubicBezTo>
                <a:cubicBezTo>
                  <a:pt x="429" y="184"/>
                  <a:pt x="434" y="184"/>
                  <a:pt x="438" y="185"/>
                </a:cubicBezTo>
                <a:cubicBezTo>
                  <a:pt x="448" y="185"/>
                  <a:pt x="471" y="192"/>
                  <a:pt x="489" y="191"/>
                </a:cubicBezTo>
                <a:cubicBezTo>
                  <a:pt x="504" y="188"/>
                  <a:pt x="519" y="174"/>
                  <a:pt x="528" y="167"/>
                </a:cubicBezTo>
                <a:cubicBezTo>
                  <a:pt x="533" y="166"/>
                  <a:pt x="540" y="153"/>
                  <a:pt x="543" y="149"/>
                </a:cubicBezTo>
                <a:cubicBezTo>
                  <a:pt x="552" y="145"/>
                  <a:pt x="567" y="166"/>
                  <a:pt x="582" y="167"/>
                </a:cubicBezTo>
                <a:cubicBezTo>
                  <a:pt x="595" y="167"/>
                  <a:pt x="608" y="158"/>
                  <a:pt x="624" y="152"/>
                </a:cubicBezTo>
                <a:cubicBezTo>
                  <a:pt x="643" y="124"/>
                  <a:pt x="635" y="134"/>
                  <a:pt x="682" y="129"/>
                </a:cubicBezTo>
                <a:cubicBezTo>
                  <a:pt x="691" y="116"/>
                  <a:pt x="701" y="106"/>
                  <a:pt x="710" y="93"/>
                </a:cubicBezTo>
                <a:cubicBezTo>
                  <a:pt x="711" y="80"/>
                  <a:pt x="709" y="66"/>
                  <a:pt x="714" y="53"/>
                </a:cubicBezTo>
                <a:cubicBezTo>
                  <a:pt x="715" y="49"/>
                  <a:pt x="722" y="51"/>
                  <a:pt x="726" y="49"/>
                </a:cubicBezTo>
                <a:cubicBezTo>
                  <a:pt x="752" y="36"/>
                  <a:pt x="773" y="26"/>
                  <a:pt x="802" y="21"/>
                </a:cubicBezTo>
                <a:cubicBezTo>
                  <a:pt x="805" y="17"/>
                  <a:pt x="806" y="12"/>
                  <a:pt x="810" y="9"/>
                </a:cubicBezTo>
                <a:cubicBezTo>
                  <a:pt x="817" y="5"/>
                  <a:pt x="834" y="1"/>
                  <a:pt x="834" y="1"/>
                </a:cubicBezTo>
                <a:cubicBezTo>
                  <a:pt x="842" y="2"/>
                  <a:pt x="851" y="0"/>
                  <a:pt x="858" y="5"/>
                </a:cubicBezTo>
                <a:cubicBezTo>
                  <a:pt x="872" y="15"/>
                  <a:pt x="848" y="13"/>
                  <a:pt x="870" y="20"/>
                </a:cubicBezTo>
                <a:cubicBezTo>
                  <a:pt x="887" y="26"/>
                  <a:pt x="878" y="48"/>
                  <a:pt x="898" y="53"/>
                </a:cubicBezTo>
                <a:cubicBezTo>
                  <a:pt x="899" y="57"/>
                  <a:pt x="903" y="54"/>
                  <a:pt x="906" y="56"/>
                </a:cubicBezTo>
                <a:cubicBezTo>
                  <a:pt x="913" y="61"/>
                  <a:pt x="926" y="73"/>
                  <a:pt x="926" y="73"/>
                </a:cubicBezTo>
                <a:cubicBezTo>
                  <a:pt x="936" y="103"/>
                  <a:pt x="919" y="64"/>
                  <a:pt x="954" y="89"/>
                </a:cubicBezTo>
                <a:cubicBezTo>
                  <a:pt x="964" y="96"/>
                  <a:pt x="978" y="87"/>
                  <a:pt x="984" y="98"/>
                </a:cubicBezTo>
                <a:cubicBezTo>
                  <a:pt x="988" y="104"/>
                  <a:pt x="1008" y="111"/>
                  <a:pt x="1014" y="113"/>
                </a:cubicBezTo>
                <a:cubicBezTo>
                  <a:pt x="1027" y="115"/>
                  <a:pt x="1044" y="140"/>
                  <a:pt x="1065" y="140"/>
                </a:cubicBezTo>
                <a:cubicBezTo>
                  <a:pt x="1086" y="140"/>
                  <a:pt x="1120" y="115"/>
                  <a:pt x="1143" y="113"/>
                </a:cubicBezTo>
                <a:cubicBezTo>
                  <a:pt x="1166" y="111"/>
                  <a:pt x="1186" y="127"/>
                  <a:pt x="1203" y="131"/>
                </a:cubicBezTo>
                <a:cubicBezTo>
                  <a:pt x="1220" y="135"/>
                  <a:pt x="1229" y="134"/>
                  <a:pt x="1245" y="134"/>
                </a:cubicBezTo>
                <a:cubicBezTo>
                  <a:pt x="1261" y="134"/>
                  <a:pt x="1286" y="116"/>
                  <a:pt x="1298" y="133"/>
                </a:cubicBezTo>
                <a:cubicBezTo>
                  <a:pt x="1310" y="150"/>
                  <a:pt x="1318" y="214"/>
                  <a:pt x="1317" y="236"/>
                </a:cubicBezTo>
                <a:cubicBezTo>
                  <a:pt x="1316" y="258"/>
                  <a:pt x="1298" y="254"/>
                  <a:pt x="1290" y="265"/>
                </a:cubicBezTo>
                <a:cubicBezTo>
                  <a:pt x="1272" y="293"/>
                  <a:pt x="1277" y="280"/>
                  <a:pt x="1270" y="301"/>
                </a:cubicBezTo>
                <a:cubicBezTo>
                  <a:pt x="1281" y="334"/>
                  <a:pt x="1269" y="328"/>
                  <a:pt x="1314" y="333"/>
                </a:cubicBezTo>
                <a:cubicBezTo>
                  <a:pt x="1315" y="341"/>
                  <a:pt x="1313" y="351"/>
                  <a:pt x="1318" y="357"/>
                </a:cubicBezTo>
                <a:cubicBezTo>
                  <a:pt x="1324" y="363"/>
                  <a:pt x="1334" y="362"/>
                  <a:pt x="1342" y="365"/>
                </a:cubicBezTo>
                <a:cubicBezTo>
                  <a:pt x="1346" y="366"/>
                  <a:pt x="1354" y="369"/>
                  <a:pt x="1354" y="369"/>
                </a:cubicBezTo>
                <a:cubicBezTo>
                  <a:pt x="1361" y="372"/>
                  <a:pt x="1370" y="371"/>
                  <a:pt x="1383" y="374"/>
                </a:cubicBezTo>
                <a:cubicBezTo>
                  <a:pt x="1396" y="377"/>
                  <a:pt x="1420" y="385"/>
                  <a:pt x="1430" y="389"/>
                </a:cubicBezTo>
                <a:cubicBezTo>
                  <a:pt x="1434" y="393"/>
                  <a:pt x="1439" y="396"/>
                  <a:pt x="1442" y="401"/>
                </a:cubicBezTo>
                <a:cubicBezTo>
                  <a:pt x="1444" y="405"/>
                  <a:pt x="1443" y="411"/>
                  <a:pt x="1446" y="413"/>
                </a:cubicBezTo>
                <a:cubicBezTo>
                  <a:pt x="1457" y="421"/>
                  <a:pt x="1486" y="423"/>
                  <a:pt x="1498" y="425"/>
                </a:cubicBezTo>
                <a:cubicBezTo>
                  <a:pt x="1511" y="429"/>
                  <a:pt x="1521" y="437"/>
                  <a:pt x="1534" y="441"/>
                </a:cubicBezTo>
                <a:cubicBezTo>
                  <a:pt x="1539" y="449"/>
                  <a:pt x="1577" y="473"/>
                  <a:pt x="1578" y="473"/>
                </a:cubicBezTo>
                <a:cubicBezTo>
                  <a:pt x="1584" y="478"/>
                  <a:pt x="1566" y="488"/>
                  <a:pt x="1574" y="489"/>
                </a:cubicBezTo>
                <a:cubicBezTo>
                  <a:pt x="1569" y="494"/>
                  <a:pt x="1562" y="494"/>
                  <a:pt x="1551" y="497"/>
                </a:cubicBezTo>
                <a:cubicBezTo>
                  <a:pt x="1540" y="500"/>
                  <a:pt x="1527" y="499"/>
                  <a:pt x="1510" y="509"/>
                </a:cubicBezTo>
                <a:cubicBezTo>
                  <a:pt x="1484" y="518"/>
                  <a:pt x="1469" y="538"/>
                  <a:pt x="1450" y="557"/>
                </a:cubicBezTo>
                <a:cubicBezTo>
                  <a:pt x="1438" y="566"/>
                  <a:pt x="1433" y="551"/>
                  <a:pt x="1425" y="554"/>
                </a:cubicBezTo>
                <a:cubicBezTo>
                  <a:pt x="1417" y="557"/>
                  <a:pt x="1411" y="568"/>
                  <a:pt x="1402" y="577"/>
                </a:cubicBezTo>
                <a:cubicBezTo>
                  <a:pt x="1393" y="591"/>
                  <a:pt x="1382" y="597"/>
                  <a:pt x="1370" y="609"/>
                </a:cubicBezTo>
                <a:cubicBezTo>
                  <a:pt x="1361" y="620"/>
                  <a:pt x="1343" y="626"/>
                  <a:pt x="1332" y="632"/>
                </a:cubicBezTo>
                <a:cubicBezTo>
                  <a:pt x="1321" y="638"/>
                  <a:pt x="1316" y="638"/>
                  <a:pt x="1302" y="647"/>
                </a:cubicBezTo>
                <a:cubicBezTo>
                  <a:pt x="1279" y="662"/>
                  <a:pt x="1271" y="675"/>
                  <a:pt x="1246" y="685"/>
                </a:cubicBezTo>
                <a:cubicBezTo>
                  <a:pt x="1240" y="704"/>
                  <a:pt x="1212" y="709"/>
                  <a:pt x="1206" y="728"/>
                </a:cubicBezTo>
                <a:cubicBezTo>
                  <a:pt x="1188" y="776"/>
                  <a:pt x="1202" y="818"/>
                  <a:pt x="1150" y="825"/>
                </a:cubicBezTo>
                <a:cubicBezTo>
                  <a:pt x="1143" y="845"/>
                  <a:pt x="1134" y="854"/>
                  <a:pt x="1114" y="861"/>
                </a:cubicBezTo>
                <a:cubicBezTo>
                  <a:pt x="1102" y="879"/>
                  <a:pt x="1059" y="884"/>
                  <a:pt x="1044" y="899"/>
                </a:cubicBezTo>
                <a:cubicBezTo>
                  <a:pt x="1037" y="919"/>
                  <a:pt x="1010" y="940"/>
                  <a:pt x="990" y="947"/>
                </a:cubicBezTo>
                <a:cubicBezTo>
                  <a:pt x="978" y="959"/>
                  <a:pt x="983" y="985"/>
                  <a:pt x="969" y="995"/>
                </a:cubicBezTo>
                <a:cubicBezTo>
                  <a:pt x="965" y="1007"/>
                  <a:pt x="970" y="1032"/>
                  <a:pt x="963" y="1043"/>
                </a:cubicBezTo>
                <a:cubicBezTo>
                  <a:pt x="958" y="1051"/>
                  <a:pt x="951" y="1076"/>
                  <a:pt x="948" y="1085"/>
                </a:cubicBezTo>
                <a:cubicBezTo>
                  <a:pt x="937" y="1117"/>
                  <a:pt x="932" y="1116"/>
                  <a:pt x="921" y="1148"/>
                </a:cubicBezTo>
                <a:cubicBezTo>
                  <a:pt x="920" y="1170"/>
                  <a:pt x="928" y="1210"/>
                  <a:pt x="933" y="1229"/>
                </a:cubicBezTo>
                <a:cubicBezTo>
                  <a:pt x="938" y="1248"/>
                  <a:pt x="949" y="1258"/>
                  <a:pt x="954" y="1265"/>
                </a:cubicBezTo>
                <a:cubicBezTo>
                  <a:pt x="955" y="1270"/>
                  <a:pt x="963" y="1270"/>
                  <a:pt x="966" y="1273"/>
                </a:cubicBezTo>
                <a:cubicBezTo>
                  <a:pt x="969" y="1276"/>
                  <a:pt x="972" y="1281"/>
                  <a:pt x="974" y="1285"/>
                </a:cubicBezTo>
                <a:cubicBezTo>
                  <a:pt x="988" y="1316"/>
                  <a:pt x="977" y="1337"/>
                  <a:pt x="1014" y="1343"/>
                </a:cubicBezTo>
                <a:cubicBezTo>
                  <a:pt x="1022" y="1355"/>
                  <a:pt x="1053" y="1379"/>
                  <a:pt x="1053" y="1379"/>
                </a:cubicBezTo>
                <a:cubicBezTo>
                  <a:pt x="1062" y="1389"/>
                  <a:pt x="1068" y="1388"/>
                  <a:pt x="1077" y="1394"/>
                </a:cubicBezTo>
                <a:cubicBezTo>
                  <a:pt x="1086" y="1400"/>
                  <a:pt x="1098" y="1408"/>
                  <a:pt x="1104" y="1415"/>
                </a:cubicBezTo>
                <a:cubicBezTo>
                  <a:pt x="1105" y="1424"/>
                  <a:pt x="1112" y="1430"/>
                  <a:pt x="1116" y="1439"/>
                </a:cubicBezTo>
                <a:cubicBezTo>
                  <a:pt x="1118" y="1443"/>
                  <a:pt x="1131" y="1459"/>
                  <a:pt x="1134" y="1463"/>
                </a:cubicBezTo>
                <a:cubicBezTo>
                  <a:pt x="1138" y="1470"/>
                  <a:pt x="1138" y="1457"/>
                  <a:pt x="1138" y="1457"/>
                </a:cubicBezTo>
                <a:cubicBezTo>
                  <a:pt x="1143" y="1499"/>
                  <a:pt x="1136" y="1480"/>
                  <a:pt x="1158" y="1513"/>
                </a:cubicBezTo>
                <a:cubicBezTo>
                  <a:pt x="1163" y="1520"/>
                  <a:pt x="1182" y="1553"/>
                  <a:pt x="1182" y="1553"/>
                </a:cubicBezTo>
                <a:cubicBezTo>
                  <a:pt x="1194" y="1565"/>
                  <a:pt x="1205" y="1578"/>
                  <a:pt x="1221" y="1583"/>
                </a:cubicBezTo>
                <a:cubicBezTo>
                  <a:pt x="1234" y="1603"/>
                  <a:pt x="1222" y="1599"/>
                  <a:pt x="1248" y="1604"/>
                </a:cubicBezTo>
                <a:cubicBezTo>
                  <a:pt x="1253" y="1611"/>
                  <a:pt x="1274" y="1635"/>
                  <a:pt x="1275" y="1643"/>
                </a:cubicBezTo>
                <a:cubicBezTo>
                  <a:pt x="1276" y="1651"/>
                  <a:pt x="1253" y="1656"/>
                  <a:pt x="1254" y="1652"/>
                </a:cubicBezTo>
                <a:cubicBezTo>
                  <a:pt x="1255" y="1648"/>
                  <a:pt x="1276" y="1621"/>
                  <a:pt x="1282" y="1621"/>
                </a:cubicBezTo>
                <a:cubicBezTo>
                  <a:pt x="1283" y="1630"/>
                  <a:pt x="1288" y="1641"/>
                  <a:pt x="1293" y="1649"/>
                </a:cubicBezTo>
                <a:cubicBezTo>
                  <a:pt x="1296" y="1654"/>
                  <a:pt x="1120" y="1650"/>
                  <a:pt x="1122" y="1655"/>
                </a:cubicBezTo>
                <a:cubicBezTo>
                  <a:pt x="1104" y="1676"/>
                  <a:pt x="1210" y="1635"/>
                  <a:pt x="1206" y="1631"/>
                </a:cubicBezTo>
              </a:path>
            </a:pathLst>
          </a:custGeom>
          <a:solidFill>
            <a:srgbClr val="00FF99">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 name="Group 10"/>
          <p:cNvGrpSpPr>
            <a:grpSpLocks/>
          </p:cNvGrpSpPr>
          <p:nvPr/>
        </p:nvGrpSpPr>
        <p:grpSpPr bwMode="auto">
          <a:xfrm>
            <a:off x="8257997" y="2784618"/>
            <a:ext cx="3575049" cy="3778250"/>
            <a:chOff x="2202" y="1798"/>
            <a:chExt cx="1689" cy="2380"/>
          </a:xfrm>
        </p:grpSpPr>
        <p:sp>
          <p:nvSpPr>
            <p:cNvPr id="15391" name="Freeform 11"/>
            <p:cNvSpPr>
              <a:spLocks/>
            </p:cNvSpPr>
            <p:nvPr/>
          </p:nvSpPr>
          <p:spPr bwMode="auto">
            <a:xfrm>
              <a:off x="2451" y="1798"/>
              <a:ext cx="1440" cy="2342"/>
            </a:xfrm>
            <a:custGeom>
              <a:avLst/>
              <a:gdLst>
                <a:gd name="T0" fmla="*/ 723 w 1440"/>
                <a:gd name="T1" fmla="*/ 8 h 2342"/>
                <a:gd name="T2" fmla="*/ 762 w 1440"/>
                <a:gd name="T3" fmla="*/ 41 h 2342"/>
                <a:gd name="T4" fmla="*/ 849 w 1440"/>
                <a:gd name="T5" fmla="*/ 104 h 2342"/>
                <a:gd name="T6" fmla="*/ 933 w 1440"/>
                <a:gd name="T7" fmla="*/ 182 h 2342"/>
                <a:gd name="T8" fmla="*/ 987 w 1440"/>
                <a:gd name="T9" fmla="*/ 230 h 2342"/>
                <a:gd name="T10" fmla="*/ 1059 w 1440"/>
                <a:gd name="T11" fmla="*/ 278 h 2342"/>
                <a:gd name="T12" fmla="*/ 1113 w 1440"/>
                <a:gd name="T13" fmla="*/ 326 h 2342"/>
                <a:gd name="T14" fmla="*/ 1149 w 1440"/>
                <a:gd name="T15" fmla="*/ 434 h 2342"/>
                <a:gd name="T16" fmla="*/ 1197 w 1440"/>
                <a:gd name="T17" fmla="*/ 458 h 2342"/>
                <a:gd name="T18" fmla="*/ 1278 w 1440"/>
                <a:gd name="T19" fmla="*/ 548 h 2342"/>
                <a:gd name="T20" fmla="*/ 1326 w 1440"/>
                <a:gd name="T21" fmla="*/ 683 h 2342"/>
                <a:gd name="T22" fmla="*/ 1389 w 1440"/>
                <a:gd name="T23" fmla="*/ 866 h 2342"/>
                <a:gd name="T24" fmla="*/ 1413 w 1440"/>
                <a:gd name="T25" fmla="*/ 1049 h 2342"/>
                <a:gd name="T26" fmla="*/ 1425 w 1440"/>
                <a:gd name="T27" fmla="*/ 1340 h 2342"/>
                <a:gd name="T28" fmla="*/ 1416 w 1440"/>
                <a:gd name="T29" fmla="*/ 1436 h 2342"/>
                <a:gd name="T30" fmla="*/ 1365 w 1440"/>
                <a:gd name="T31" fmla="*/ 1511 h 2342"/>
                <a:gd name="T32" fmla="*/ 1329 w 1440"/>
                <a:gd name="T33" fmla="*/ 1601 h 2342"/>
                <a:gd name="T34" fmla="*/ 1263 w 1440"/>
                <a:gd name="T35" fmla="*/ 1670 h 2342"/>
                <a:gd name="T36" fmla="*/ 1017 w 1440"/>
                <a:gd name="T37" fmla="*/ 1727 h 2342"/>
                <a:gd name="T38" fmla="*/ 852 w 1440"/>
                <a:gd name="T39" fmla="*/ 1850 h 2342"/>
                <a:gd name="T40" fmla="*/ 711 w 1440"/>
                <a:gd name="T41" fmla="*/ 1886 h 2342"/>
                <a:gd name="T42" fmla="*/ 663 w 1440"/>
                <a:gd name="T43" fmla="*/ 1979 h 2342"/>
                <a:gd name="T44" fmla="*/ 594 w 1440"/>
                <a:gd name="T45" fmla="*/ 2063 h 2342"/>
                <a:gd name="T46" fmla="*/ 480 w 1440"/>
                <a:gd name="T47" fmla="*/ 2150 h 2342"/>
                <a:gd name="T48" fmla="*/ 366 w 1440"/>
                <a:gd name="T49" fmla="*/ 2186 h 2342"/>
                <a:gd name="T50" fmla="*/ 279 w 1440"/>
                <a:gd name="T51" fmla="*/ 2270 h 2342"/>
                <a:gd name="T52" fmla="*/ 114 w 1440"/>
                <a:gd name="T53" fmla="*/ 2342 h 2342"/>
                <a:gd name="T54" fmla="*/ 111 w 1440"/>
                <a:gd name="T55" fmla="*/ 2252 h 2342"/>
                <a:gd name="T56" fmla="*/ 111 w 1440"/>
                <a:gd name="T57" fmla="*/ 2072 h 2342"/>
                <a:gd name="T58" fmla="*/ 150 w 1440"/>
                <a:gd name="T59" fmla="*/ 2039 h 2342"/>
                <a:gd name="T60" fmla="*/ 165 w 1440"/>
                <a:gd name="T61" fmla="*/ 1982 h 2342"/>
                <a:gd name="T62" fmla="*/ 75 w 1440"/>
                <a:gd name="T63" fmla="*/ 1898 h 2342"/>
                <a:gd name="T64" fmla="*/ 36 w 1440"/>
                <a:gd name="T65" fmla="*/ 1868 h 2342"/>
                <a:gd name="T66" fmla="*/ 117 w 1440"/>
                <a:gd name="T67" fmla="*/ 1814 h 2342"/>
                <a:gd name="T68" fmla="*/ 189 w 1440"/>
                <a:gd name="T69" fmla="*/ 1736 h 2342"/>
                <a:gd name="T70" fmla="*/ 327 w 1440"/>
                <a:gd name="T71" fmla="*/ 1706 h 2342"/>
                <a:gd name="T72" fmla="*/ 402 w 1440"/>
                <a:gd name="T73" fmla="*/ 1709 h 2342"/>
                <a:gd name="T74" fmla="*/ 507 w 1440"/>
                <a:gd name="T75" fmla="*/ 1742 h 2342"/>
                <a:gd name="T76" fmla="*/ 447 w 1440"/>
                <a:gd name="T77" fmla="*/ 1664 h 2342"/>
                <a:gd name="T78" fmla="*/ 417 w 1440"/>
                <a:gd name="T79" fmla="*/ 1586 h 2342"/>
                <a:gd name="T80" fmla="*/ 393 w 1440"/>
                <a:gd name="T81" fmla="*/ 1538 h 2342"/>
                <a:gd name="T82" fmla="*/ 504 w 1440"/>
                <a:gd name="T83" fmla="*/ 1502 h 2342"/>
                <a:gd name="T84" fmla="*/ 564 w 1440"/>
                <a:gd name="T85" fmla="*/ 1478 h 2342"/>
                <a:gd name="T86" fmla="*/ 624 w 1440"/>
                <a:gd name="T87" fmla="*/ 1421 h 2342"/>
                <a:gd name="T88" fmla="*/ 732 w 1440"/>
                <a:gd name="T89" fmla="*/ 1394 h 2342"/>
                <a:gd name="T90" fmla="*/ 867 w 1440"/>
                <a:gd name="T91" fmla="*/ 1352 h 2342"/>
                <a:gd name="T92" fmla="*/ 915 w 1440"/>
                <a:gd name="T93" fmla="*/ 1289 h 2342"/>
                <a:gd name="T94" fmla="*/ 897 w 1440"/>
                <a:gd name="T95" fmla="*/ 1202 h 2342"/>
                <a:gd name="T96" fmla="*/ 903 w 1440"/>
                <a:gd name="T97" fmla="*/ 1148 h 2342"/>
                <a:gd name="T98" fmla="*/ 909 w 1440"/>
                <a:gd name="T99" fmla="*/ 1046 h 2342"/>
                <a:gd name="T100" fmla="*/ 867 w 1440"/>
                <a:gd name="T101" fmla="*/ 920 h 2342"/>
                <a:gd name="T102" fmla="*/ 852 w 1440"/>
                <a:gd name="T103" fmla="*/ 785 h 2342"/>
                <a:gd name="T104" fmla="*/ 906 w 1440"/>
                <a:gd name="T105" fmla="*/ 623 h 2342"/>
                <a:gd name="T106" fmla="*/ 891 w 1440"/>
                <a:gd name="T107" fmla="*/ 524 h 2342"/>
                <a:gd name="T108" fmla="*/ 843 w 1440"/>
                <a:gd name="T109" fmla="*/ 464 h 2342"/>
                <a:gd name="T110" fmla="*/ 831 w 1440"/>
                <a:gd name="T111" fmla="*/ 374 h 2342"/>
                <a:gd name="T112" fmla="*/ 771 w 1440"/>
                <a:gd name="T113" fmla="*/ 257 h 2342"/>
                <a:gd name="T114" fmla="*/ 693 w 1440"/>
                <a:gd name="T115" fmla="*/ 212 h 2342"/>
                <a:gd name="T116" fmla="*/ 639 w 1440"/>
                <a:gd name="T117" fmla="*/ 146 h 2342"/>
                <a:gd name="T118" fmla="*/ 609 w 1440"/>
                <a:gd name="T119" fmla="*/ 68 h 2342"/>
                <a:gd name="T120" fmla="*/ 555 w 1440"/>
                <a:gd name="T121" fmla="*/ 32 h 2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0"/>
                <a:gd name="T184" fmla="*/ 0 h 2342"/>
                <a:gd name="T185" fmla="*/ 1440 w 1440"/>
                <a:gd name="T186" fmla="*/ 2342 h 2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0" h="2342">
                  <a:moveTo>
                    <a:pt x="543" y="20"/>
                  </a:moveTo>
                  <a:cubicBezTo>
                    <a:pt x="646" y="7"/>
                    <a:pt x="572" y="0"/>
                    <a:pt x="723" y="8"/>
                  </a:cubicBezTo>
                  <a:cubicBezTo>
                    <a:pt x="737" y="51"/>
                    <a:pt x="715" y="2"/>
                    <a:pt x="753" y="32"/>
                  </a:cubicBezTo>
                  <a:cubicBezTo>
                    <a:pt x="758" y="36"/>
                    <a:pt x="757" y="37"/>
                    <a:pt x="762" y="41"/>
                  </a:cubicBezTo>
                  <a:cubicBezTo>
                    <a:pt x="771" y="48"/>
                    <a:pt x="804" y="64"/>
                    <a:pt x="819" y="74"/>
                  </a:cubicBezTo>
                  <a:cubicBezTo>
                    <a:pt x="834" y="85"/>
                    <a:pt x="837" y="94"/>
                    <a:pt x="849" y="104"/>
                  </a:cubicBezTo>
                  <a:cubicBezTo>
                    <a:pt x="861" y="114"/>
                    <a:pt x="877" y="121"/>
                    <a:pt x="891" y="134"/>
                  </a:cubicBezTo>
                  <a:cubicBezTo>
                    <a:pt x="918" y="161"/>
                    <a:pt x="903" y="164"/>
                    <a:pt x="933" y="182"/>
                  </a:cubicBezTo>
                  <a:cubicBezTo>
                    <a:pt x="939" y="188"/>
                    <a:pt x="949" y="205"/>
                    <a:pt x="954" y="212"/>
                  </a:cubicBezTo>
                  <a:cubicBezTo>
                    <a:pt x="963" y="225"/>
                    <a:pt x="971" y="220"/>
                    <a:pt x="987" y="230"/>
                  </a:cubicBezTo>
                  <a:cubicBezTo>
                    <a:pt x="998" y="237"/>
                    <a:pt x="1011" y="250"/>
                    <a:pt x="1023" y="254"/>
                  </a:cubicBezTo>
                  <a:cubicBezTo>
                    <a:pt x="1037" y="259"/>
                    <a:pt x="1059" y="278"/>
                    <a:pt x="1059" y="278"/>
                  </a:cubicBezTo>
                  <a:cubicBezTo>
                    <a:pt x="1062" y="288"/>
                    <a:pt x="1064" y="281"/>
                    <a:pt x="1074" y="287"/>
                  </a:cubicBezTo>
                  <a:cubicBezTo>
                    <a:pt x="1085" y="294"/>
                    <a:pt x="1101" y="322"/>
                    <a:pt x="1113" y="326"/>
                  </a:cubicBezTo>
                  <a:cubicBezTo>
                    <a:pt x="1119" y="328"/>
                    <a:pt x="1116" y="341"/>
                    <a:pt x="1116" y="341"/>
                  </a:cubicBezTo>
                  <a:cubicBezTo>
                    <a:pt x="1139" y="410"/>
                    <a:pt x="1135" y="334"/>
                    <a:pt x="1149" y="434"/>
                  </a:cubicBezTo>
                  <a:cubicBezTo>
                    <a:pt x="1150" y="440"/>
                    <a:pt x="1149" y="449"/>
                    <a:pt x="1155" y="452"/>
                  </a:cubicBezTo>
                  <a:cubicBezTo>
                    <a:pt x="1168" y="458"/>
                    <a:pt x="1183" y="456"/>
                    <a:pt x="1197" y="458"/>
                  </a:cubicBezTo>
                  <a:cubicBezTo>
                    <a:pt x="1218" y="489"/>
                    <a:pt x="1206" y="511"/>
                    <a:pt x="1242" y="518"/>
                  </a:cubicBezTo>
                  <a:cubicBezTo>
                    <a:pt x="1255" y="530"/>
                    <a:pt x="1269" y="532"/>
                    <a:pt x="1278" y="548"/>
                  </a:cubicBezTo>
                  <a:cubicBezTo>
                    <a:pt x="1287" y="564"/>
                    <a:pt x="1291" y="592"/>
                    <a:pt x="1299" y="614"/>
                  </a:cubicBezTo>
                  <a:cubicBezTo>
                    <a:pt x="1301" y="624"/>
                    <a:pt x="1320" y="666"/>
                    <a:pt x="1326" y="683"/>
                  </a:cubicBezTo>
                  <a:cubicBezTo>
                    <a:pt x="1330" y="695"/>
                    <a:pt x="1320" y="708"/>
                    <a:pt x="1332" y="710"/>
                  </a:cubicBezTo>
                  <a:cubicBezTo>
                    <a:pt x="1365" y="808"/>
                    <a:pt x="1326" y="704"/>
                    <a:pt x="1389" y="866"/>
                  </a:cubicBezTo>
                  <a:cubicBezTo>
                    <a:pt x="1390" y="879"/>
                    <a:pt x="1413" y="944"/>
                    <a:pt x="1413" y="944"/>
                  </a:cubicBezTo>
                  <a:cubicBezTo>
                    <a:pt x="1418" y="988"/>
                    <a:pt x="1425" y="1004"/>
                    <a:pt x="1413" y="1049"/>
                  </a:cubicBezTo>
                  <a:cubicBezTo>
                    <a:pt x="1418" y="1094"/>
                    <a:pt x="1409" y="1148"/>
                    <a:pt x="1419" y="1190"/>
                  </a:cubicBezTo>
                  <a:cubicBezTo>
                    <a:pt x="1440" y="1232"/>
                    <a:pt x="1427" y="1305"/>
                    <a:pt x="1425" y="1340"/>
                  </a:cubicBezTo>
                  <a:cubicBezTo>
                    <a:pt x="1423" y="1375"/>
                    <a:pt x="1409" y="1384"/>
                    <a:pt x="1407" y="1400"/>
                  </a:cubicBezTo>
                  <a:cubicBezTo>
                    <a:pt x="1405" y="1416"/>
                    <a:pt x="1415" y="1422"/>
                    <a:pt x="1416" y="1436"/>
                  </a:cubicBezTo>
                  <a:cubicBezTo>
                    <a:pt x="1417" y="1450"/>
                    <a:pt x="1424" y="1475"/>
                    <a:pt x="1416" y="1487"/>
                  </a:cubicBezTo>
                  <a:cubicBezTo>
                    <a:pt x="1414" y="1502"/>
                    <a:pt x="1375" y="1504"/>
                    <a:pt x="1365" y="1511"/>
                  </a:cubicBezTo>
                  <a:cubicBezTo>
                    <a:pt x="1355" y="1525"/>
                    <a:pt x="1361" y="1559"/>
                    <a:pt x="1353" y="1574"/>
                  </a:cubicBezTo>
                  <a:cubicBezTo>
                    <a:pt x="1345" y="1590"/>
                    <a:pt x="1344" y="1588"/>
                    <a:pt x="1329" y="1601"/>
                  </a:cubicBezTo>
                  <a:cubicBezTo>
                    <a:pt x="1318" y="1610"/>
                    <a:pt x="1295" y="1663"/>
                    <a:pt x="1281" y="1670"/>
                  </a:cubicBezTo>
                  <a:cubicBezTo>
                    <a:pt x="1277" y="1678"/>
                    <a:pt x="1271" y="1667"/>
                    <a:pt x="1263" y="1670"/>
                  </a:cubicBezTo>
                  <a:cubicBezTo>
                    <a:pt x="1236" y="1679"/>
                    <a:pt x="1153" y="1699"/>
                    <a:pt x="1119" y="1703"/>
                  </a:cubicBezTo>
                  <a:cubicBezTo>
                    <a:pt x="1087" y="1711"/>
                    <a:pt x="1049" y="1719"/>
                    <a:pt x="1017" y="1727"/>
                  </a:cubicBezTo>
                  <a:cubicBezTo>
                    <a:pt x="976" y="1754"/>
                    <a:pt x="954" y="1793"/>
                    <a:pt x="921" y="1826"/>
                  </a:cubicBezTo>
                  <a:cubicBezTo>
                    <a:pt x="901" y="1846"/>
                    <a:pt x="877" y="1844"/>
                    <a:pt x="852" y="1850"/>
                  </a:cubicBezTo>
                  <a:cubicBezTo>
                    <a:pt x="818" y="1859"/>
                    <a:pt x="788" y="1879"/>
                    <a:pt x="753" y="1886"/>
                  </a:cubicBezTo>
                  <a:cubicBezTo>
                    <a:pt x="729" y="1892"/>
                    <a:pt x="722" y="1884"/>
                    <a:pt x="711" y="1886"/>
                  </a:cubicBezTo>
                  <a:cubicBezTo>
                    <a:pt x="700" y="1888"/>
                    <a:pt x="692" y="1883"/>
                    <a:pt x="684" y="1898"/>
                  </a:cubicBezTo>
                  <a:cubicBezTo>
                    <a:pt x="671" y="1914"/>
                    <a:pt x="669" y="1957"/>
                    <a:pt x="663" y="1979"/>
                  </a:cubicBezTo>
                  <a:cubicBezTo>
                    <a:pt x="657" y="2001"/>
                    <a:pt x="662" y="2016"/>
                    <a:pt x="651" y="2030"/>
                  </a:cubicBezTo>
                  <a:cubicBezTo>
                    <a:pt x="641" y="2059"/>
                    <a:pt x="619" y="2046"/>
                    <a:pt x="594" y="2063"/>
                  </a:cubicBezTo>
                  <a:cubicBezTo>
                    <a:pt x="577" y="2114"/>
                    <a:pt x="549" y="2075"/>
                    <a:pt x="498" y="2132"/>
                  </a:cubicBezTo>
                  <a:cubicBezTo>
                    <a:pt x="479" y="2144"/>
                    <a:pt x="493" y="2144"/>
                    <a:pt x="480" y="2150"/>
                  </a:cubicBezTo>
                  <a:cubicBezTo>
                    <a:pt x="467" y="2156"/>
                    <a:pt x="439" y="2162"/>
                    <a:pt x="420" y="2168"/>
                  </a:cubicBezTo>
                  <a:cubicBezTo>
                    <a:pt x="398" y="2179"/>
                    <a:pt x="385" y="2177"/>
                    <a:pt x="366" y="2186"/>
                  </a:cubicBezTo>
                  <a:cubicBezTo>
                    <a:pt x="347" y="2195"/>
                    <a:pt x="318" y="2208"/>
                    <a:pt x="303" y="2222"/>
                  </a:cubicBezTo>
                  <a:cubicBezTo>
                    <a:pt x="301" y="2234"/>
                    <a:pt x="284" y="2259"/>
                    <a:pt x="279" y="2270"/>
                  </a:cubicBezTo>
                  <a:cubicBezTo>
                    <a:pt x="276" y="2277"/>
                    <a:pt x="199" y="2329"/>
                    <a:pt x="186" y="2330"/>
                  </a:cubicBezTo>
                  <a:cubicBezTo>
                    <a:pt x="156" y="2333"/>
                    <a:pt x="144" y="2340"/>
                    <a:pt x="114" y="2342"/>
                  </a:cubicBezTo>
                  <a:cubicBezTo>
                    <a:pt x="114" y="2342"/>
                    <a:pt x="108" y="2333"/>
                    <a:pt x="114" y="2309"/>
                  </a:cubicBezTo>
                  <a:cubicBezTo>
                    <a:pt x="112" y="2294"/>
                    <a:pt x="113" y="2276"/>
                    <a:pt x="111" y="2252"/>
                  </a:cubicBezTo>
                  <a:cubicBezTo>
                    <a:pt x="109" y="2228"/>
                    <a:pt x="99" y="2198"/>
                    <a:pt x="99" y="2168"/>
                  </a:cubicBezTo>
                  <a:cubicBezTo>
                    <a:pt x="99" y="2138"/>
                    <a:pt x="104" y="2093"/>
                    <a:pt x="111" y="2072"/>
                  </a:cubicBezTo>
                  <a:cubicBezTo>
                    <a:pt x="118" y="2051"/>
                    <a:pt x="135" y="2047"/>
                    <a:pt x="141" y="2042"/>
                  </a:cubicBezTo>
                  <a:cubicBezTo>
                    <a:pt x="151" y="1994"/>
                    <a:pt x="145" y="2043"/>
                    <a:pt x="150" y="2039"/>
                  </a:cubicBezTo>
                  <a:cubicBezTo>
                    <a:pt x="155" y="2035"/>
                    <a:pt x="169" y="2024"/>
                    <a:pt x="171" y="2015"/>
                  </a:cubicBezTo>
                  <a:cubicBezTo>
                    <a:pt x="173" y="2006"/>
                    <a:pt x="173" y="1994"/>
                    <a:pt x="165" y="1982"/>
                  </a:cubicBezTo>
                  <a:cubicBezTo>
                    <a:pt x="156" y="1965"/>
                    <a:pt x="136" y="1951"/>
                    <a:pt x="120" y="1940"/>
                  </a:cubicBezTo>
                  <a:cubicBezTo>
                    <a:pt x="118" y="1922"/>
                    <a:pt x="85" y="1913"/>
                    <a:pt x="75" y="1898"/>
                  </a:cubicBezTo>
                  <a:cubicBezTo>
                    <a:pt x="68" y="1887"/>
                    <a:pt x="69" y="1893"/>
                    <a:pt x="57" y="1889"/>
                  </a:cubicBezTo>
                  <a:cubicBezTo>
                    <a:pt x="51" y="1887"/>
                    <a:pt x="36" y="1868"/>
                    <a:pt x="36" y="1868"/>
                  </a:cubicBezTo>
                  <a:cubicBezTo>
                    <a:pt x="28" y="1856"/>
                    <a:pt x="0" y="1852"/>
                    <a:pt x="12" y="1844"/>
                  </a:cubicBezTo>
                  <a:cubicBezTo>
                    <a:pt x="71" y="1804"/>
                    <a:pt x="19" y="1821"/>
                    <a:pt x="117" y="1814"/>
                  </a:cubicBezTo>
                  <a:cubicBezTo>
                    <a:pt x="124" y="1792"/>
                    <a:pt x="140" y="1784"/>
                    <a:pt x="159" y="1769"/>
                  </a:cubicBezTo>
                  <a:cubicBezTo>
                    <a:pt x="170" y="1760"/>
                    <a:pt x="189" y="1736"/>
                    <a:pt x="189" y="1736"/>
                  </a:cubicBezTo>
                  <a:cubicBezTo>
                    <a:pt x="200" y="1730"/>
                    <a:pt x="193" y="1714"/>
                    <a:pt x="216" y="1709"/>
                  </a:cubicBezTo>
                  <a:cubicBezTo>
                    <a:pt x="239" y="1704"/>
                    <a:pt x="301" y="1709"/>
                    <a:pt x="327" y="1706"/>
                  </a:cubicBezTo>
                  <a:cubicBezTo>
                    <a:pt x="353" y="1703"/>
                    <a:pt x="360" y="1688"/>
                    <a:pt x="372" y="1688"/>
                  </a:cubicBezTo>
                  <a:cubicBezTo>
                    <a:pt x="384" y="1688"/>
                    <a:pt x="393" y="1703"/>
                    <a:pt x="402" y="1709"/>
                  </a:cubicBezTo>
                  <a:cubicBezTo>
                    <a:pt x="442" y="1709"/>
                    <a:pt x="409" y="1719"/>
                    <a:pt x="426" y="1724"/>
                  </a:cubicBezTo>
                  <a:cubicBezTo>
                    <a:pt x="443" y="1729"/>
                    <a:pt x="494" y="1749"/>
                    <a:pt x="507" y="1742"/>
                  </a:cubicBezTo>
                  <a:cubicBezTo>
                    <a:pt x="505" y="1726"/>
                    <a:pt x="514" y="1697"/>
                    <a:pt x="507" y="1682"/>
                  </a:cubicBezTo>
                  <a:cubicBezTo>
                    <a:pt x="506" y="1680"/>
                    <a:pt x="454" y="1666"/>
                    <a:pt x="447" y="1664"/>
                  </a:cubicBezTo>
                  <a:cubicBezTo>
                    <a:pt x="434" y="1654"/>
                    <a:pt x="422" y="1647"/>
                    <a:pt x="417" y="1634"/>
                  </a:cubicBezTo>
                  <a:cubicBezTo>
                    <a:pt x="412" y="1621"/>
                    <a:pt x="419" y="1601"/>
                    <a:pt x="417" y="1586"/>
                  </a:cubicBezTo>
                  <a:cubicBezTo>
                    <a:pt x="415" y="1571"/>
                    <a:pt x="409" y="1552"/>
                    <a:pt x="405" y="1544"/>
                  </a:cubicBezTo>
                  <a:cubicBezTo>
                    <a:pt x="400" y="1518"/>
                    <a:pt x="377" y="1545"/>
                    <a:pt x="393" y="1538"/>
                  </a:cubicBezTo>
                  <a:cubicBezTo>
                    <a:pt x="401" y="1533"/>
                    <a:pt x="435" y="1517"/>
                    <a:pt x="453" y="1511"/>
                  </a:cubicBezTo>
                  <a:cubicBezTo>
                    <a:pt x="471" y="1505"/>
                    <a:pt x="489" y="1506"/>
                    <a:pt x="504" y="1502"/>
                  </a:cubicBezTo>
                  <a:cubicBezTo>
                    <a:pt x="518" y="1499"/>
                    <a:pt x="531" y="1492"/>
                    <a:pt x="543" y="1484"/>
                  </a:cubicBezTo>
                  <a:cubicBezTo>
                    <a:pt x="549" y="1480"/>
                    <a:pt x="564" y="1478"/>
                    <a:pt x="564" y="1478"/>
                  </a:cubicBezTo>
                  <a:cubicBezTo>
                    <a:pt x="570" y="1472"/>
                    <a:pt x="569" y="1472"/>
                    <a:pt x="579" y="1463"/>
                  </a:cubicBezTo>
                  <a:cubicBezTo>
                    <a:pt x="589" y="1454"/>
                    <a:pt x="610" y="1428"/>
                    <a:pt x="624" y="1421"/>
                  </a:cubicBezTo>
                  <a:cubicBezTo>
                    <a:pt x="638" y="1414"/>
                    <a:pt x="645" y="1422"/>
                    <a:pt x="663" y="1418"/>
                  </a:cubicBezTo>
                  <a:cubicBezTo>
                    <a:pt x="674" y="1407"/>
                    <a:pt x="713" y="1403"/>
                    <a:pt x="732" y="1394"/>
                  </a:cubicBezTo>
                  <a:cubicBezTo>
                    <a:pt x="756" y="1384"/>
                    <a:pt x="782" y="1365"/>
                    <a:pt x="804" y="1358"/>
                  </a:cubicBezTo>
                  <a:cubicBezTo>
                    <a:pt x="826" y="1351"/>
                    <a:pt x="854" y="1355"/>
                    <a:pt x="867" y="1352"/>
                  </a:cubicBezTo>
                  <a:cubicBezTo>
                    <a:pt x="880" y="1349"/>
                    <a:pt x="877" y="1350"/>
                    <a:pt x="885" y="1340"/>
                  </a:cubicBezTo>
                  <a:cubicBezTo>
                    <a:pt x="916" y="1324"/>
                    <a:pt x="911" y="1307"/>
                    <a:pt x="915" y="1289"/>
                  </a:cubicBezTo>
                  <a:cubicBezTo>
                    <a:pt x="919" y="1271"/>
                    <a:pt x="915" y="1246"/>
                    <a:pt x="912" y="1232"/>
                  </a:cubicBezTo>
                  <a:cubicBezTo>
                    <a:pt x="909" y="1218"/>
                    <a:pt x="900" y="1210"/>
                    <a:pt x="897" y="1202"/>
                  </a:cubicBezTo>
                  <a:cubicBezTo>
                    <a:pt x="899" y="1175"/>
                    <a:pt x="890" y="1190"/>
                    <a:pt x="891" y="1181"/>
                  </a:cubicBezTo>
                  <a:cubicBezTo>
                    <a:pt x="892" y="1172"/>
                    <a:pt x="901" y="1163"/>
                    <a:pt x="903" y="1148"/>
                  </a:cubicBezTo>
                  <a:cubicBezTo>
                    <a:pt x="907" y="1127"/>
                    <a:pt x="905" y="1105"/>
                    <a:pt x="906" y="1088"/>
                  </a:cubicBezTo>
                  <a:cubicBezTo>
                    <a:pt x="907" y="1071"/>
                    <a:pt x="909" y="1063"/>
                    <a:pt x="909" y="1046"/>
                  </a:cubicBezTo>
                  <a:cubicBezTo>
                    <a:pt x="909" y="1029"/>
                    <a:pt x="910" y="1004"/>
                    <a:pt x="903" y="983"/>
                  </a:cubicBezTo>
                  <a:cubicBezTo>
                    <a:pt x="894" y="956"/>
                    <a:pt x="876" y="946"/>
                    <a:pt x="867" y="920"/>
                  </a:cubicBezTo>
                  <a:cubicBezTo>
                    <a:pt x="861" y="897"/>
                    <a:pt x="849" y="880"/>
                    <a:pt x="846" y="857"/>
                  </a:cubicBezTo>
                  <a:cubicBezTo>
                    <a:pt x="843" y="834"/>
                    <a:pt x="846" y="810"/>
                    <a:pt x="852" y="785"/>
                  </a:cubicBezTo>
                  <a:cubicBezTo>
                    <a:pt x="858" y="760"/>
                    <a:pt x="873" y="731"/>
                    <a:pt x="882" y="704"/>
                  </a:cubicBezTo>
                  <a:cubicBezTo>
                    <a:pt x="891" y="677"/>
                    <a:pt x="903" y="645"/>
                    <a:pt x="906" y="623"/>
                  </a:cubicBezTo>
                  <a:cubicBezTo>
                    <a:pt x="909" y="601"/>
                    <a:pt x="905" y="585"/>
                    <a:pt x="903" y="569"/>
                  </a:cubicBezTo>
                  <a:cubicBezTo>
                    <a:pt x="901" y="553"/>
                    <a:pt x="895" y="537"/>
                    <a:pt x="891" y="524"/>
                  </a:cubicBezTo>
                  <a:cubicBezTo>
                    <a:pt x="887" y="512"/>
                    <a:pt x="890" y="495"/>
                    <a:pt x="879" y="488"/>
                  </a:cubicBezTo>
                  <a:cubicBezTo>
                    <a:pt x="867" y="480"/>
                    <a:pt x="843" y="464"/>
                    <a:pt x="843" y="464"/>
                  </a:cubicBezTo>
                  <a:cubicBezTo>
                    <a:pt x="834" y="453"/>
                    <a:pt x="818" y="440"/>
                    <a:pt x="816" y="425"/>
                  </a:cubicBezTo>
                  <a:cubicBezTo>
                    <a:pt x="814" y="410"/>
                    <a:pt x="826" y="392"/>
                    <a:pt x="831" y="374"/>
                  </a:cubicBezTo>
                  <a:cubicBezTo>
                    <a:pt x="834" y="353"/>
                    <a:pt x="849" y="314"/>
                    <a:pt x="849" y="314"/>
                  </a:cubicBezTo>
                  <a:cubicBezTo>
                    <a:pt x="821" y="273"/>
                    <a:pt x="820" y="265"/>
                    <a:pt x="771" y="257"/>
                  </a:cubicBezTo>
                  <a:cubicBezTo>
                    <a:pt x="759" y="249"/>
                    <a:pt x="737" y="229"/>
                    <a:pt x="723" y="224"/>
                  </a:cubicBezTo>
                  <a:cubicBezTo>
                    <a:pt x="711" y="220"/>
                    <a:pt x="693" y="212"/>
                    <a:pt x="693" y="212"/>
                  </a:cubicBezTo>
                  <a:cubicBezTo>
                    <a:pt x="682" y="201"/>
                    <a:pt x="658" y="197"/>
                    <a:pt x="651" y="182"/>
                  </a:cubicBezTo>
                  <a:cubicBezTo>
                    <a:pt x="646" y="170"/>
                    <a:pt x="639" y="146"/>
                    <a:pt x="639" y="146"/>
                  </a:cubicBezTo>
                  <a:cubicBezTo>
                    <a:pt x="636" y="122"/>
                    <a:pt x="632" y="115"/>
                    <a:pt x="615" y="98"/>
                  </a:cubicBezTo>
                  <a:cubicBezTo>
                    <a:pt x="611" y="94"/>
                    <a:pt x="615" y="71"/>
                    <a:pt x="609" y="68"/>
                  </a:cubicBezTo>
                  <a:cubicBezTo>
                    <a:pt x="596" y="61"/>
                    <a:pt x="585" y="52"/>
                    <a:pt x="573" y="44"/>
                  </a:cubicBezTo>
                  <a:cubicBezTo>
                    <a:pt x="567" y="40"/>
                    <a:pt x="555" y="32"/>
                    <a:pt x="555" y="32"/>
                  </a:cubicBezTo>
                  <a:cubicBezTo>
                    <a:pt x="563" y="8"/>
                    <a:pt x="567" y="12"/>
                    <a:pt x="543" y="20"/>
                  </a:cubicBezTo>
                  <a:close/>
                </a:path>
              </a:pathLst>
            </a:custGeom>
            <a:solidFill>
              <a:srgbClr val="F1738E">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2" name="Freeform 12"/>
            <p:cNvSpPr>
              <a:spLocks/>
            </p:cNvSpPr>
            <p:nvPr/>
          </p:nvSpPr>
          <p:spPr bwMode="auto">
            <a:xfrm>
              <a:off x="2202" y="3640"/>
              <a:ext cx="66" cy="137"/>
            </a:xfrm>
            <a:custGeom>
              <a:avLst/>
              <a:gdLst>
                <a:gd name="T0" fmla="*/ 15 w 66"/>
                <a:gd name="T1" fmla="*/ 5 h 137"/>
                <a:gd name="T2" fmla="*/ 66 w 66"/>
                <a:gd name="T3" fmla="*/ 20 h 137"/>
                <a:gd name="T4" fmla="*/ 57 w 66"/>
                <a:gd name="T5" fmla="*/ 137 h 137"/>
                <a:gd name="T6" fmla="*/ 15 w 66"/>
                <a:gd name="T7" fmla="*/ 47 h 137"/>
                <a:gd name="T8" fmla="*/ 9 w 66"/>
                <a:gd name="T9" fmla="*/ 8 h 137"/>
                <a:gd name="T10" fmla="*/ 15 w 66"/>
                <a:gd name="T11" fmla="*/ 5 h 137"/>
                <a:gd name="T12" fmla="*/ 0 60000 65536"/>
                <a:gd name="T13" fmla="*/ 0 60000 65536"/>
                <a:gd name="T14" fmla="*/ 0 60000 65536"/>
                <a:gd name="T15" fmla="*/ 0 60000 65536"/>
                <a:gd name="T16" fmla="*/ 0 60000 65536"/>
                <a:gd name="T17" fmla="*/ 0 60000 65536"/>
                <a:gd name="T18" fmla="*/ 0 w 66"/>
                <a:gd name="T19" fmla="*/ 0 h 137"/>
                <a:gd name="T20" fmla="*/ 66 w 66"/>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66" h="137">
                  <a:moveTo>
                    <a:pt x="15" y="5"/>
                  </a:moveTo>
                  <a:cubicBezTo>
                    <a:pt x="35" y="7"/>
                    <a:pt x="59" y="0"/>
                    <a:pt x="66" y="20"/>
                  </a:cubicBezTo>
                  <a:cubicBezTo>
                    <a:pt x="64" y="60"/>
                    <a:pt x="60" y="97"/>
                    <a:pt x="57" y="137"/>
                  </a:cubicBezTo>
                  <a:cubicBezTo>
                    <a:pt x="7" y="129"/>
                    <a:pt x="56" y="74"/>
                    <a:pt x="15" y="47"/>
                  </a:cubicBezTo>
                  <a:cubicBezTo>
                    <a:pt x="10" y="32"/>
                    <a:pt x="0" y="27"/>
                    <a:pt x="9" y="8"/>
                  </a:cubicBezTo>
                  <a:cubicBezTo>
                    <a:pt x="11" y="5"/>
                    <a:pt x="24" y="5"/>
                    <a:pt x="15" y="5"/>
                  </a:cubicBezTo>
                  <a:close/>
                </a:path>
              </a:pathLst>
            </a:custGeom>
            <a:solidFill>
              <a:srgbClr val="F1738E">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3" name="Freeform 13"/>
            <p:cNvSpPr>
              <a:spLocks/>
            </p:cNvSpPr>
            <p:nvPr/>
          </p:nvSpPr>
          <p:spPr bwMode="auto">
            <a:xfrm>
              <a:off x="3117" y="4100"/>
              <a:ext cx="59" cy="48"/>
            </a:xfrm>
            <a:custGeom>
              <a:avLst/>
              <a:gdLst>
                <a:gd name="T0" fmla="*/ 51 w 59"/>
                <a:gd name="T1" fmla="*/ 22 h 48"/>
                <a:gd name="T2" fmla="*/ 0 w 59"/>
                <a:gd name="T3" fmla="*/ 16 h 48"/>
                <a:gd name="T4" fmla="*/ 54 w 59"/>
                <a:gd name="T5" fmla="*/ 28 h 48"/>
                <a:gd name="T6" fmla="*/ 51 w 59"/>
                <a:gd name="T7" fmla="*/ 13 h 48"/>
                <a:gd name="T8" fmla="*/ 51 w 59"/>
                <a:gd name="T9" fmla="*/ 22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51" y="22"/>
                  </a:moveTo>
                  <a:cubicBezTo>
                    <a:pt x="44" y="0"/>
                    <a:pt x="18" y="13"/>
                    <a:pt x="0" y="16"/>
                  </a:cubicBezTo>
                  <a:cubicBezTo>
                    <a:pt x="5" y="43"/>
                    <a:pt x="1" y="48"/>
                    <a:pt x="54" y="28"/>
                  </a:cubicBezTo>
                  <a:cubicBezTo>
                    <a:pt x="59" y="26"/>
                    <a:pt x="53" y="18"/>
                    <a:pt x="51" y="13"/>
                  </a:cubicBezTo>
                  <a:cubicBezTo>
                    <a:pt x="50" y="10"/>
                    <a:pt x="51" y="19"/>
                    <a:pt x="51" y="22"/>
                  </a:cubicBezTo>
                  <a:close/>
                </a:path>
              </a:pathLst>
            </a:custGeom>
            <a:solidFill>
              <a:srgbClr val="F1738E">
                <a:alpha val="4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4" name="Freeform 14"/>
            <p:cNvSpPr>
              <a:spLocks/>
            </p:cNvSpPr>
            <p:nvPr/>
          </p:nvSpPr>
          <p:spPr bwMode="auto">
            <a:xfrm>
              <a:off x="3164" y="4150"/>
              <a:ext cx="27" cy="28"/>
            </a:xfrm>
            <a:custGeom>
              <a:avLst/>
              <a:gdLst>
                <a:gd name="T0" fmla="*/ 25 w 27"/>
                <a:gd name="T1" fmla="*/ 5 h 28"/>
                <a:gd name="T2" fmla="*/ 1 w 27"/>
                <a:gd name="T3" fmla="*/ 14 h 28"/>
                <a:gd name="T4" fmla="*/ 4 w 27"/>
                <a:gd name="T5" fmla="*/ 26 h 28"/>
                <a:gd name="T6" fmla="*/ 16 w 27"/>
                <a:gd name="T7" fmla="*/ 23 h 28"/>
                <a:gd name="T8" fmla="*/ 25 w 27"/>
                <a:gd name="T9" fmla="*/ 20 h 28"/>
                <a:gd name="T10" fmla="*/ 25 w 27"/>
                <a:gd name="T11" fmla="*/ 5 h 28"/>
                <a:gd name="T12" fmla="*/ 0 60000 65536"/>
                <a:gd name="T13" fmla="*/ 0 60000 65536"/>
                <a:gd name="T14" fmla="*/ 0 60000 65536"/>
                <a:gd name="T15" fmla="*/ 0 60000 65536"/>
                <a:gd name="T16" fmla="*/ 0 60000 65536"/>
                <a:gd name="T17" fmla="*/ 0 60000 65536"/>
                <a:gd name="T18" fmla="*/ 0 w 27"/>
                <a:gd name="T19" fmla="*/ 0 h 28"/>
                <a:gd name="T20" fmla="*/ 27 w 2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7" h="28">
                  <a:moveTo>
                    <a:pt x="25" y="5"/>
                  </a:moveTo>
                  <a:cubicBezTo>
                    <a:pt x="12" y="1"/>
                    <a:pt x="6" y="0"/>
                    <a:pt x="1" y="14"/>
                  </a:cubicBezTo>
                  <a:cubicBezTo>
                    <a:pt x="2" y="18"/>
                    <a:pt x="0" y="24"/>
                    <a:pt x="4" y="26"/>
                  </a:cubicBezTo>
                  <a:cubicBezTo>
                    <a:pt x="8" y="28"/>
                    <a:pt x="12" y="24"/>
                    <a:pt x="16" y="23"/>
                  </a:cubicBezTo>
                  <a:cubicBezTo>
                    <a:pt x="19" y="22"/>
                    <a:pt x="24" y="23"/>
                    <a:pt x="25" y="20"/>
                  </a:cubicBezTo>
                  <a:cubicBezTo>
                    <a:pt x="27" y="16"/>
                    <a:pt x="25" y="10"/>
                    <a:pt x="25" y="5"/>
                  </a:cubicBezTo>
                  <a:close/>
                </a:path>
              </a:pathLst>
            </a:custGeom>
            <a:solidFill>
              <a:srgbClr val="F1738E">
                <a:alpha val="4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367" name="Text Box 15"/>
          <p:cNvSpPr txBox="1">
            <a:spLocks noChangeArrowheads="1"/>
          </p:cNvSpPr>
          <p:nvPr/>
        </p:nvSpPr>
        <p:spPr bwMode="auto">
          <a:xfrm>
            <a:off x="0" y="724631"/>
            <a:ext cx="72178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800">
                <a:latin typeface="Times New Roman" pitchFamily="18" charset="0"/>
                <a:cs typeface="Times New Roman" pitchFamily="18" charset="0"/>
              </a:rPr>
              <a:t>- 1771-1773 cuộc khởi nghĩa bùng nổ do ba anh em Nguyễn Nhạc, Nguyễn Huệ, Nguyễn Lữ lãnh đaọ, nhanh chóng làm chủ một vùng rộng lớn ở Đàng Trong.</a:t>
            </a:r>
          </a:p>
        </p:txBody>
      </p:sp>
      <p:sp>
        <p:nvSpPr>
          <p:cNvPr id="15368" name="Rectangle 16"/>
          <p:cNvSpPr>
            <a:spLocks noChangeArrowheads="1"/>
          </p:cNvSpPr>
          <p:nvPr/>
        </p:nvSpPr>
        <p:spPr bwMode="auto">
          <a:xfrm>
            <a:off x="7217878" y="5867400"/>
            <a:ext cx="711200" cy="304800"/>
          </a:xfrm>
          <a:prstGeom prst="rect">
            <a:avLst/>
          </a:prstGeom>
          <a:solidFill>
            <a:srgbClr val="FF5D5D">
              <a:alpha val="74901"/>
            </a:srgbClr>
          </a:solidFill>
          <a:ln w="9525">
            <a:solidFill>
              <a:schemeClr val="tx1"/>
            </a:solidFill>
            <a:miter lim="800000"/>
            <a:headEnd/>
            <a:tailEnd/>
          </a:ln>
        </p:spPr>
        <p:txBody>
          <a:bodyPr wrap="none" anchor="ctr"/>
          <a:lstStyle/>
          <a:p>
            <a:endParaRPr lang="en-US">
              <a:cs typeface="Arial" pitchFamily="34" charset="0"/>
            </a:endParaRPr>
          </a:p>
        </p:txBody>
      </p:sp>
      <p:sp>
        <p:nvSpPr>
          <p:cNvPr id="15369" name="Rectangle 17"/>
          <p:cNvSpPr>
            <a:spLocks noChangeArrowheads="1"/>
          </p:cNvSpPr>
          <p:nvPr/>
        </p:nvSpPr>
        <p:spPr bwMode="auto">
          <a:xfrm>
            <a:off x="7217878" y="4953000"/>
            <a:ext cx="711200" cy="304800"/>
          </a:xfrm>
          <a:prstGeom prst="rect">
            <a:avLst/>
          </a:prstGeom>
          <a:solidFill>
            <a:srgbClr val="00FF99"/>
          </a:solidFill>
          <a:ln w="9525">
            <a:solidFill>
              <a:schemeClr val="tx1"/>
            </a:solidFill>
            <a:miter lim="800000"/>
            <a:headEnd/>
            <a:tailEnd/>
          </a:ln>
        </p:spPr>
        <p:txBody>
          <a:bodyPr wrap="none" anchor="ctr"/>
          <a:lstStyle/>
          <a:p>
            <a:endParaRPr lang="en-US">
              <a:cs typeface="Arial" pitchFamily="34" charset="0"/>
            </a:endParaRPr>
          </a:p>
        </p:txBody>
      </p:sp>
      <p:sp>
        <p:nvSpPr>
          <p:cNvPr id="15370" name="Rectangle 18"/>
          <p:cNvSpPr>
            <a:spLocks noChangeArrowheads="1"/>
          </p:cNvSpPr>
          <p:nvPr/>
        </p:nvSpPr>
        <p:spPr bwMode="auto">
          <a:xfrm>
            <a:off x="7217878" y="5410200"/>
            <a:ext cx="711200" cy="304800"/>
          </a:xfrm>
          <a:prstGeom prst="rect">
            <a:avLst/>
          </a:prstGeom>
          <a:solidFill>
            <a:srgbClr val="FFFF00"/>
          </a:solidFill>
          <a:ln w="9525">
            <a:solidFill>
              <a:schemeClr val="tx1"/>
            </a:solidFill>
            <a:miter lim="800000"/>
            <a:headEnd/>
            <a:tailEnd/>
          </a:ln>
        </p:spPr>
        <p:txBody>
          <a:bodyPr wrap="none" anchor="ctr"/>
          <a:lstStyle/>
          <a:p>
            <a:endParaRPr lang="en-US">
              <a:cs typeface="Arial" pitchFamily="34" charset="0"/>
            </a:endParaRPr>
          </a:p>
        </p:txBody>
      </p:sp>
      <p:grpSp>
        <p:nvGrpSpPr>
          <p:cNvPr id="15371" name="Group 19"/>
          <p:cNvGrpSpPr>
            <a:grpSpLocks/>
          </p:cNvGrpSpPr>
          <p:nvPr/>
        </p:nvGrpSpPr>
        <p:grpSpPr bwMode="auto">
          <a:xfrm>
            <a:off x="7116278" y="6248400"/>
            <a:ext cx="812800" cy="401638"/>
            <a:chOff x="4176" y="3840"/>
            <a:chExt cx="384" cy="253"/>
          </a:xfrm>
        </p:grpSpPr>
        <p:sp>
          <p:nvSpPr>
            <p:cNvPr id="15385" name="Freeform 20"/>
            <p:cNvSpPr>
              <a:spLocks/>
            </p:cNvSpPr>
            <p:nvPr/>
          </p:nvSpPr>
          <p:spPr bwMode="auto">
            <a:xfrm>
              <a:off x="4320" y="3888"/>
              <a:ext cx="192" cy="205"/>
            </a:xfrm>
            <a:custGeom>
              <a:avLst/>
              <a:gdLst>
                <a:gd name="T0" fmla="*/ 1 w 291"/>
                <a:gd name="T1" fmla="*/ 2 h 253"/>
                <a:gd name="T2" fmla="*/ 1 w 291"/>
                <a:gd name="T3" fmla="*/ 2 h 253"/>
                <a:gd name="T4" fmla="*/ 1 w 291"/>
                <a:gd name="T5" fmla="*/ 2 h 253"/>
                <a:gd name="T6" fmla="*/ 1 w 291"/>
                <a:gd name="T7" fmla="*/ 2 h 253"/>
                <a:gd name="T8" fmla="*/ 1 w 291"/>
                <a:gd name="T9" fmla="*/ 4 h 253"/>
                <a:gd name="T10" fmla="*/ 1 w 291"/>
                <a:gd name="T11" fmla="*/ 5 h 253"/>
                <a:gd name="T12" fmla="*/ 1 w 291"/>
                <a:gd name="T13" fmla="*/ 6 h 253"/>
                <a:gd name="T14" fmla="*/ 0 w 291"/>
                <a:gd name="T15" fmla="*/ 6 h 253"/>
                <a:gd name="T16" fmla="*/ 1 w 291"/>
                <a:gd name="T17" fmla="*/ 9 h 253"/>
                <a:gd name="T18" fmla="*/ 1 w 291"/>
                <a:gd name="T19" fmla="*/ 11 h 253"/>
                <a:gd name="T20" fmla="*/ 1 w 291"/>
                <a:gd name="T21" fmla="*/ 14 h 253"/>
                <a:gd name="T22" fmla="*/ 1 w 291"/>
                <a:gd name="T23" fmla="*/ 15 h 253"/>
                <a:gd name="T24" fmla="*/ 1 w 291"/>
                <a:gd name="T25" fmla="*/ 15 h 253"/>
                <a:gd name="T26" fmla="*/ 1 w 291"/>
                <a:gd name="T27" fmla="*/ 16 h 253"/>
                <a:gd name="T28" fmla="*/ 1 w 291"/>
                <a:gd name="T29" fmla="*/ 16 h 253"/>
                <a:gd name="T30" fmla="*/ 1 w 291"/>
                <a:gd name="T31" fmla="*/ 15 h 253"/>
                <a:gd name="T32" fmla="*/ 1 w 291"/>
                <a:gd name="T33" fmla="*/ 11 h 253"/>
                <a:gd name="T34" fmla="*/ 1 w 291"/>
                <a:gd name="T35" fmla="*/ 2 h 253"/>
                <a:gd name="T36" fmla="*/ 1 w 291"/>
                <a:gd name="T37" fmla="*/ 2 h 253"/>
                <a:gd name="T38" fmla="*/ 1 w 291"/>
                <a:gd name="T39" fmla="*/ 2 h 253"/>
                <a:gd name="T40" fmla="*/ 1 w 291"/>
                <a:gd name="T41" fmla="*/ 2 h 2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1"/>
                <a:gd name="T64" fmla="*/ 0 h 253"/>
                <a:gd name="T65" fmla="*/ 291 w 291"/>
                <a:gd name="T66" fmla="*/ 253 h 2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1" h="253">
                  <a:moveTo>
                    <a:pt x="255" y="21"/>
                  </a:moveTo>
                  <a:cubicBezTo>
                    <a:pt x="237" y="18"/>
                    <a:pt x="222" y="14"/>
                    <a:pt x="204" y="12"/>
                  </a:cubicBezTo>
                  <a:cubicBezTo>
                    <a:pt x="167" y="0"/>
                    <a:pt x="192" y="6"/>
                    <a:pt x="126" y="9"/>
                  </a:cubicBezTo>
                  <a:cubicBezTo>
                    <a:pt x="107" y="11"/>
                    <a:pt x="88" y="10"/>
                    <a:pt x="72" y="21"/>
                  </a:cubicBezTo>
                  <a:cubicBezTo>
                    <a:pt x="61" y="38"/>
                    <a:pt x="47" y="53"/>
                    <a:pt x="30" y="63"/>
                  </a:cubicBezTo>
                  <a:cubicBezTo>
                    <a:pt x="22" y="93"/>
                    <a:pt x="34" y="62"/>
                    <a:pt x="18" y="78"/>
                  </a:cubicBezTo>
                  <a:cubicBezTo>
                    <a:pt x="13" y="83"/>
                    <a:pt x="10" y="90"/>
                    <a:pt x="6" y="96"/>
                  </a:cubicBezTo>
                  <a:cubicBezTo>
                    <a:pt x="4" y="99"/>
                    <a:pt x="0" y="105"/>
                    <a:pt x="0" y="105"/>
                  </a:cubicBezTo>
                  <a:cubicBezTo>
                    <a:pt x="3" y="129"/>
                    <a:pt x="0" y="131"/>
                    <a:pt x="21" y="138"/>
                  </a:cubicBezTo>
                  <a:cubicBezTo>
                    <a:pt x="25" y="172"/>
                    <a:pt x="26" y="167"/>
                    <a:pt x="60" y="171"/>
                  </a:cubicBezTo>
                  <a:cubicBezTo>
                    <a:pt x="73" y="210"/>
                    <a:pt x="69" y="212"/>
                    <a:pt x="117" y="216"/>
                  </a:cubicBezTo>
                  <a:cubicBezTo>
                    <a:pt x="123" y="218"/>
                    <a:pt x="129" y="220"/>
                    <a:pt x="135" y="222"/>
                  </a:cubicBezTo>
                  <a:cubicBezTo>
                    <a:pt x="138" y="223"/>
                    <a:pt x="144" y="225"/>
                    <a:pt x="144" y="225"/>
                  </a:cubicBezTo>
                  <a:cubicBezTo>
                    <a:pt x="163" y="253"/>
                    <a:pt x="197" y="247"/>
                    <a:pt x="228" y="252"/>
                  </a:cubicBezTo>
                  <a:cubicBezTo>
                    <a:pt x="243" y="251"/>
                    <a:pt x="258" y="252"/>
                    <a:pt x="273" y="249"/>
                  </a:cubicBezTo>
                  <a:cubicBezTo>
                    <a:pt x="277" y="248"/>
                    <a:pt x="278" y="243"/>
                    <a:pt x="279" y="240"/>
                  </a:cubicBezTo>
                  <a:cubicBezTo>
                    <a:pt x="287" y="209"/>
                    <a:pt x="275" y="198"/>
                    <a:pt x="291" y="174"/>
                  </a:cubicBezTo>
                  <a:cubicBezTo>
                    <a:pt x="286" y="126"/>
                    <a:pt x="276" y="90"/>
                    <a:pt x="261" y="45"/>
                  </a:cubicBezTo>
                  <a:cubicBezTo>
                    <a:pt x="260" y="38"/>
                    <a:pt x="260" y="31"/>
                    <a:pt x="258" y="24"/>
                  </a:cubicBezTo>
                  <a:cubicBezTo>
                    <a:pt x="257" y="21"/>
                    <a:pt x="255" y="18"/>
                    <a:pt x="252" y="15"/>
                  </a:cubicBezTo>
                  <a:cubicBezTo>
                    <a:pt x="250" y="13"/>
                    <a:pt x="254" y="19"/>
                    <a:pt x="255" y="21"/>
                  </a:cubicBezTo>
                  <a:close/>
                </a:path>
              </a:pathLst>
            </a:custGeom>
            <a:solidFill>
              <a:srgbClr val="F1738E">
                <a:alpha val="65097"/>
              </a:srgbClr>
            </a:solidFill>
            <a:ln w="3175">
              <a:solidFill>
                <a:srgbClr val="F1738E"/>
              </a:solidFill>
              <a:round/>
              <a:headEnd/>
              <a:tailEnd/>
            </a:ln>
          </p:spPr>
          <p:txBody>
            <a:bodyPr/>
            <a:lstStyle/>
            <a:p>
              <a:endParaRPr lang="en-US"/>
            </a:p>
          </p:txBody>
        </p:sp>
        <p:grpSp>
          <p:nvGrpSpPr>
            <p:cNvPr id="15386" name="Group 21"/>
            <p:cNvGrpSpPr>
              <a:grpSpLocks/>
            </p:cNvGrpSpPr>
            <p:nvPr/>
          </p:nvGrpSpPr>
          <p:grpSpPr bwMode="auto">
            <a:xfrm>
              <a:off x="4176" y="3840"/>
              <a:ext cx="384" cy="219"/>
              <a:chOff x="3435" y="2668"/>
              <a:chExt cx="336" cy="171"/>
            </a:xfrm>
          </p:grpSpPr>
          <p:grpSp>
            <p:nvGrpSpPr>
              <p:cNvPr id="15387" name="Group 22"/>
              <p:cNvGrpSpPr>
                <a:grpSpLocks/>
              </p:cNvGrpSpPr>
              <p:nvPr/>
            </p:nvGrpSpPr>
            <p:grpSpPr bwMode="auto">
              <a:xfrm>
                <a:off x="3648" y="2668"/>
                <a:ext cx="96" cy="114"/>
                <a:chOff x="2352" y="2007"/>
                <a:chExt cx="96" cy="114"/>
              </a:xfrm>
            </p:grpSpPr>
            <p:sp>
              <p:nvSpPr>
                <p:cNvPr id="15389" name="AutoShape 23"/>
                <p:cNvSpPr>
                  <a:spLocks noChangeArrowheads="1"/>
                </p:cNvSpPr>
                <p:nvPr/>
              </p:nvSpPr>
              <p:spPr bwMode="auto">
                <a:xfrm>
                  <a:off x="2352" y="2016"/>
                  <a:ext cx="96" cy="72"/>
                </a:xfrm>
                <a:prstGeom prst="flowChartPunchedTape">
                  <a:avLst/>
                </a:prstGeom>
                <a:solidFill>
                  <a:srgbClr val="FF0000"/>
                </a:solidFill>
                <a:ln w="9525">
                  <a:solidFill>
                    <a:srgbClr val="990000"/>
                  </a:solidFill>
                  <a:miter lim="800000"/>
                  <a:headEnd/>
                  <a:tailEnd/>
                </a:ln>
              </p:spPr>
              <p:txBody>
                <a:bodyPr wrap="none" anchor="ctr"/>
                <a:lstStyle/>
                <a:p>
                  <a:endParaRPr lang="en-US">
                    <a:cs typeface="Arial" pitchFamily="34" charset="0"/>
                  </a:endParaRPr>
                </a:p>
              </p:txBody>
            </p:sp>
            <p:sp>
              <p:nvSpPr>
                <p:cNvPr id="15390" name="Line 24"/>
                <p:cNvSpPr>
                  <a:spLocks noChangeShapeType="1"/>
                </p:cNvSpPr>
                <p:nvPr/>
              </p:nvSpPr>
              <p:spPr bwMode="auto">
                <a:xfrm>
                  <a:off x="2352" y="2007"/>
                  <a:ext cx="0" cy="114"/>
                </a:xfrm>
                <a:prstGeom prst="line">
                  <a:avLst/>
                </a:prstGeom>
                <a:noFill/>
                <a:ln w="19050">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8" name="Rectangle 25"/>
              <p:cNvSpPr>
                <a:spLocks noChangeArrowheads="1"/>
              </p:cNvSpPr>
              <p:nvPr/>
            </p:nvSpPr>
            <p:spPr bwMode="auto">
              <a:xfrm>
                <a:off x="3435" y="2743"/>
                <a:ext cx="3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800" b="1">
                    <a:cs typeface="Arial" pitchFamily="34" charset="0"/>
                  </a:rPr>
                  <a:t>Tây Sơn</a:t>
                </a:r>
              </a:p>
            </p:txBody>
          </p:sp>
        </p:grpSp>
      </p:grpSp>
      <p:sp>
        <p:nvSpPr>
          <p:cNvPr id="15372" name="Text Box 26"/>
          <p:cNvSpPr txBox="1">
            <a:spLocks noChangeArrowheads="1"/>
          </p:cNvSpPr>
          <p:nvPr/>
        </p:nvSpPr>
        <p:spPr bwMode="auto">
          <a:xfrm>
            <a:off x="8030678" y="5897564"/>
            <a:ext cx="203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cs typeface="Arial" pitchFamily="34" charset="0"/>
              </a:rPr>
              <a:t>Tây Sơn làm chủ</a:t>
            </a:r>
          </a:p>
        </p:txBody>
      </p:sp>
      <p:sp>
        <p:nvSpPr>
          <p:cNvPr id="15373" name="Text Box 27"/>
          <p:cNvSpPr txBox="1">
            <a:spLocks noChangeArrowheads="1"/>
          </p:cNvSpPr>
          <p:nvPr/>
        </p:nvSpPr>
        <p:spPr bwMode="auto">
          <a:xfrm>
            <a:off x="8030678" y="4978400"/>
            <a:ext cx="1930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cs typeface="Arial" pitchFamily="34" charset="0"/>
              </a:rPr>
              <a:t>Đàng Ngoài</a:t>
            </a:r>
          </a:p>
        </p:txBody>
      </p:sp>
      <p:sp>
        <p:nvSpPr>
          <p:cNvPr id="15374" name="Text Box 28"/>
          <p:cNvSpPr txBox="1">
            <a:spLocks noChangeArrowheads="1"/>
          </p:cNvSpPr>
          <p:nvPr/>
        </p:nvSpPr>
        <p:spPr bwMode="auto">
          <a:xfrm>
            <a:off x="8030678" y="5465764"/>
            <a:ext cx="193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cs typeface="Arial" pitchFamily="34" charset="0"/>
              </a:rPr>
              <a:t>Đàng Trong</a:t>
            </a:r>
          </a:p>
        </p:txBody>
      </p:sp>
      <p:sp>
        <p:nvSpPr>
          <p:cNvPr id="15375" name="Text Box 29"/>
          <p:cNvSpPr txBox="1">
            <a:spLocks noChangeArrowheads="1"/>
          </p:cNvSpPr>
          <p:nvPr/>
        </p:nvSpPr>
        <p:spPr bwMode="auto">
          <a:xfrm>
            <a:off x="8009483" y="6330974"/>
            <a:ext cx="284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cs typeface="Arial" pitchFamily="34" charset="0"/>
              </a:rPr>
              <a:t>Khởi nghĩa Tây Sơn</a:t>
            </a:r>
          </a:p>
        </p:txBody>
      </p:sp>
      <p:sp>
        <p:nvSpPr>
          <p:cNvPr id="15376" name="Text Box 30"/>
          <p:cNvSpPr txBox="1">
            <a:spLocks noChangeArrowheads="1"/>
          </p:cNvSpPr>
          <p:nvPr/>
        </p:nvSpPr>
        <p:spPr bwMode="auto">
          <a:xfrm>
            <a:off x="8335478" y="4678364"/>
            <a:ext cx="1117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u="sng">
                <a:cs typeface="Arial" pitchFamily="34" charset="0"/>
              </a:rPr>
              <a:t>GHI CHÚ</a:t>
            </a:r>
          </a:p>
        </p:txBody>
      </p:sp>
      <p:grpSp>
        <p:nvGrpSpPr>
          <p:cNvPr id="7" name="Group 33"/>
          <p:cNvGrpSpPr>
            <a:grpSpLocks/>
          </p:cNvGrpSpPr>
          <p:nvPr/>
        </p:nvGrpSpPr>
        <p:grpSpPr bwMode="auto">
          <a:xfrm>
            <a:off x="10655301" y="3835401"/>
            <a:ext cx="711200" cy="271462"/>
            <a:chOff x="3435" y="2668"/>
            <a:chExt cx="336" cy="171"/>
          </a:xfrm>
        </p:grpSpPr>
        <p:grpSp>
          <p:nvGrpSpPr>
            <p:cNvPr id="15381" name="Group 34"/>
            <p:cNvGrpSpPr>
              <a:grpSpLocks/>
            </p:cNvGrpSpPr>
            <p:nvPr/>
          </p:nvGrpSpPr>
          <p:grpSpPr bwMode="auto">
            <a:xfrm>
              <a:off x="3648" y="2668"/>
              <a:ext cx="96" cy="114"/>
              <a:chOff x="2352" y="2007"/>
              <a:chExt cx="96" cy="114"/>
            </a:xfrm>
          </p:grpSpPr>
          <p:sp>
            <p:nvSpPr>
              <p:cNvPr id="15383" name="AutoShape 35"/>
              <p:cNvSpPr>
                <a:spLocks noChangeArrowheads="1"/>
              </p:cNvSpPr>
              <p:nvPr/>
            </p:nvSpPr>
            <p:spPr bwMode="auto">
              <a:xfrm>
                <a:off x="2352" y="2016"/>
                <a:ext cx="96" cy="72"/>
              </a:xfrm>
              <a:prstGeom prst="flowChartPunchedTape">
                <a:avLst/>
              </a:prstGeom>
              <a:solidFill>
                <a:srgbClr val="FF0000"/>
              </a:solidFill>
              <a:ln w="9525">
                <a:solidFill>
                  <a:srgbClr val="990000"/>
                </a:solidFill>
                <a:miter lim="800000"/>
                <a:headEnd/>
                <a:tailEnd/>
              </a:ln>
            </p:spPr>
            <p:txBody>
              <a:bodyPr wrap="none" anchor="ctr"/>
              <a:lstStyle/>
              <a:p>
                <a:endParaRPr lang="en-US">
                  <a:cs typeface="Arial" pitchFamily="34" charset="0"/>
                </a:endParaRPr>
              </a:p>
            </p:txBody>
          </p:sp>
          <p:sp>
            <p:nvSpPr>
              <p:cNvPr id="15384" name="Line 36"/>
              <p:cNvSpPr>
                <a:spLocks noChangeShapeType="1"/>
              </p:cNvSpPr>
              <p:nvPr/>
            </p:nvSpPr>
            <p:spPr bwMode="auto">
              <a:xfrm>
                <a:off x="2352" y="2007"/>
                <a:ext cx="0" cy="114"/>
              </a:xfrm>
              <a:prstGeom prst="line">
                <a:avLst/>
              </a:prstGeom>
              <a:noFill/>
              <a:ln w="19050">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2" name="Rectangle 37"/>
            <p:cNvSpPr>
              <a:spLocks noChangeArrowheads="1"/>
            </p:cNvSpPr>
            <p:nvPr/>
          </p:nvSpPr>
          <p:spPr bwMode="auto">
            <a:xfrm>
              <a:off x="3435" y="2743"/>
              <a:ext cx="3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800" b="1">
                  <a:cs typeface="Arial" pitchFamily="34" charset="0"/>
                </a:rPr>
                <a:t>Tây Sơn</a:t>
              </a:r>
            </a:p>
          </p:txBody>
        </p:sp>
      </p:grpSp>
      <p:sp>
        <p:nvSpPr>
          <p:cNvPr id="31764" name="Freeform 38"/>
          <p:cNvSpPr>
            <a:spLocks/>
          </p:cNvSpPr>
          <p:nvPr/>
        </p:nvSpPr>
        <p:spPr bwMode="auto">
          <a:xfrm>
            <a:off x="10972800" y="3719514"/>
            <a:ext cx="615949" cy="401637"/>
          </a:xfrm>
          <a:custGeom>
            <a:avLst/>
            <a:gdLst>
              <a:gd name="T0" fmla="*/ 2147483647 w 291"/>
              <a:gd name="T1" fmla="*/ 2147483647 h 253"/>
              <a:gd name="T2" fmla="*/ 2147483647 w 291"/>
              <a:gd name="T3" fmla="*/ 2147483647 h 253"/>
              <a:gd name="T4" fmla="*/ 2147483647 w 291"/>
              <a:gd name="T5" fmla="*/ 2147483647 h 253"/>
              <a:gd name="T6" fmla="*/ 2147483647 w 291"/>
              <a:gd name="T7" fmla="*/ 2147483647 h 253"/>
              <a:gd name="T8" fmla="*/ 2147483647 w 291"/>
              <a:gd name="T9" fmla="*/ 2147483647 h 253"/>
              <a:gd name="T10" fmla="*/ 2147483647 w 291"/>
              <a:gd name="T11" fmla="*/ 2147483647 h 253"/>
              <a:gd name="T12" fmla="*/ 2147483647 w 291"/>
              <a:gd name="T13" fmla="*/ 2147483647 h 253"/>
              <a:gd name="T14" fmla="*/ 0 w 291"/>
              <a:gd name="T15" fmla="*/ 2147483647 h 253"/>
              <a:gd name="T16" fmla="*/ 2147483647 w 291"/>
              <a:gd name="T17" fmla="*/ 2147483647 h 253"/>
              <a:gd name="T18" fmla="*/ 2147483647 w 291"/>
              <a:gd name="T19" fmla="*/ 2147483647 h 253"/>
              <a:gd name="T20" fmla="*/ 2147483647 w 291"/>
              <a:gd name="T21" fmla="*/ 2147483647 h 253"/>
              <a:gd name="T22" fmla="*/ 2147483647 w 291"/>
              <a:gd name="T23" fmla="*/ 2147483647 h 253"/>
              <a:gd name="T24" fmla="*/ 2147483647 w 291"/>
              <a:gd name="T25" fmla="*/ 2147483647 h 253"/>
              <a:gd name="T26" fmla="*/ 2147483647 w 291"/>
              <a:gd name="T27" fmla="*/ 2147483647 h 253"/>
              <a:gd name="T28" fmla="*/ 2147483647 w 291"/>
              <a:gd name="T29" fmla="*/ 2147483647 h 253"/>
              <a:gd name="T30" fmla="*/ 2147483647 w 291"/>
              <a:gd name="T31" fmla="*/ 2147483647 h 253"/>
              <a:gd name="T32" fmla="*/ 2147483647 w 291"/>
              <a:gd name="T33" fmla="*/ 2147483647 h 253"/>
              <a:gd name="T34" fmla="*/ 2147483647 w 291"/>
              <a:gd name="T35" fmla="*/ 2147483647 h 253"/>
              <a:gd name="T36" fmla="*/ 2147483647 w 291"/>
              <a:gd name="T37" fmla="*/ 2147483647 h 253"/>
              <a:gd name="T38" fmla="*/ 2147483647 w 291"/>
              <a:gd name="T39" fmla="*/ 2147483647 h 253"/>
              <a:gd name="T40" fmla="*/ 2147483647 w 291"/>
              <a:gd name="T41" fmla="*/ 2147483647 h 2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1"/>
              <a:gd name="T64" fmla="*/ 0 h 253"/>
              <a:gd name="T65" fmla="*/ 291 w 291"/>
              <a:gd name="T66" fmla="*/ 253 h 2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1" h="253">
                <a:moveTo>
                  <a:pt x="255" y="21"/>
                </a:moveTo>
                <a:cubicBezTo>
                  <a:pt x="237" y="18"/>
                  <a:pt x="222" y="14"/>
                  <a:pt x="204" y="12"/>
                </a:cubicBezTo>
                <a:cubicBezTo>
                  <a:pt x="167" y="0"/>
                  <a:pt x="192" y="6"/>
                  <a:pt x="126" y="9"/>
                </a:cubicBezTo>
                <a:cubicBezTo>
                  <a:pt x="107" y="11"/>
                  <a:pt x="88" y="10"/>
                  <a:pt x="72" y="21"/>
                </a:cubicBezTo>
                <a:cubicBezTo>
                  <a:pt x="61" y="38"/>
                  <a:pt x="47" y="53"/>
                  <a:pt x="30" y="63"/>
                </a:cubicBezTo>
                <a:cubicBezTo>
                  <a:pt x="22" y="93"/>
                  <a:pt x="34" y="62"/>
                  <a:pt x="18" y="78"/>
                </a:cubicBezTo>
                <a:cubicBezTo>
                  <a:pt x="13" y="83"/>
                  <a:pt x="10" y="90"/>
                  <a:pt x="6" y="96"/>
                </a:cubicBezTo>
                <a:cubicBezTo>
                  <a:pt x="4" y="99"/>
                  <a:pt x="0" y="105"/>
                  <a:pt x="0" y="105"/>
                </a:cubicBezTo>
                <a:cubicBezTo>
                  <a:pt x="3" y="129"/>
                  <a:pt x="0" y="131"/>
                  <a:pt x="21" y="138"/>
                </a:cubicBezTo>
                <a:cubicBezTo>
                  <a:pt x="25" y="172"/>
                  <a:pt x="26" y="167"/>
                  <a:pt x="60" y="171"/>
                </a:cubicBezTo>
                <a:cubicBezTo>
                  <a:pt x="73" y="210"/>
                  <a:pt x="69" y="212"/>
                  <a:pt x="117" y="216"/>
                </a:cubicBezTo>
                <a:cubicBezTo>
                  <a:pt x="123" y="218"/>
                  <a:pt x="129" y="220"/>
                  <a:pt x="135" y="222"/>
                </a:cubicBezTo>
                <a:cubicBezTo>
                  <a:pt x="138" y="223"/>
                  <a:pt x="144" y="225"/>
                  <a:pt x="144" y="225"/>
                </a:cubicBezTo>
                <a:cubicBezTo>
                  <a:pt x="163" y="253"/>
                  <a:pt x="197" y="247"/>
                  <a:pt x="228" y="252"/>
                </a:cubicBezTo>
                <a:cubicBezTo>
                  <a:pt x="243" y="251"/>
                  <a:pt x="258" y="252"/>
                  <a:pt x="273" y="249"/>
                </a:cubicBezTo>
                <a:cubicBezTo>
                  <a:pt x="277" y="248"/>
                  <a:pt x="278" y="243"/>
                  <a:pt x="279" y="240"/>
                </a:cubicBezTo>
                <a:cubicBezTo>
                  <a:pt x="287" y="209"/>
                  <a:pt x="275" y="198"/>
                  <a:pt x="291" y="174"/>
                </a:cubicBezTo>
                <a:cubicBezTo>
                  <a:pt x="286" y="126"/>
                  <a:pt x="276" y="90"/>
                  <a:pt x="261" y="45"/>
                </a:cubicBezTo>
                <a:cubicBezTo>
                  <a:pt x="260" y="38"/>
                  <a:pt x="260" y="31"/>
                  <a:pt x="258" y="24"/>
                </a:cubicBezTo>
                <a:cubicBezTo>
                  <a:pt x="257" y="21"/>
                  <a:pt x="255" y="18"/>
                  <a:pt x="252" y="15"/>
                </a:cubicBezTo>
                <a:cubicBezTo>
                  <a:pt x="250" y="13"/>
                  <a:pt x="254" y="19"/>
                  <a:pt x="255" y="21"/>
                </a:cubicBezTo>
                <a:close/>
              </a:path>
            </a:pathLst>
          </a:custGeom>
          <a:solidFill>
            <a:srgbClr val="F1738E">
              <a:alpha val="65097"/>
            </a:srgbClr>
          </a:solidFill>
          <a:ln w="3175">
            <a:solidFill>
              <a:srgbClr val="F1738E"/>
            </a:solidFill>
            <a:round/>
            <a:headEnd/>
            <a:tailEnd/>
          </a:ln>
        </p:spPr>
        <p:txBody>
          <a:bodyPr/>
          <a:lstStyle/>
          <a:p>
            <a:endParaRPr lang="en-US"/>
          </a:p>
        </p:txBody>
      </p:sp>
      <p:sp>
        <p:nvSpPr>
          <p:cNvPr id="15377" name="Rectangle 31"/>
          <p:cNvSpPr>
            <a:spLocks noChangeArrowheads="1"/>
          </p:cNvSpPr>
          <p:nvPr/>
        </p:nvSpPr>
        <p:spPr bwMode="auto">
          <a:xfrm>
            <a:off x="7184011" y="4572000"/>
            <a:ext cx="3488267" cy="22860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pitchFamily="34" charset="0"/>
            </a:endParaRPr>
          </a:p>
        </p:txBody>
      </p:sp>
      <p:sp>
        <p:nvSpPr>
          <p:cNvPr id="40" name="Freeform 9"/>
          <p:cNvSpPr>
            <a:spLocks/>
          </p:cNvSpPr>
          <p:nvPr/>
        </p:nvSpPr>
        <p:spPr bwMode="auto">
          <a:xfrm rot="19158931">
            <a:off x="10460466" y="2516503"/>
            <a:ext cx="501649" cy="1314450"/>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41" name="Freeform 9"/>
          <p:cNvSpPr>
            <a:spLocks/>
          </p:cNvSpPr>
          <p:nvPr/>
        </p:nvSpPr>
        <p:spPr bwMode="auto">
          <a:xfrm rot="13734276">
            <a:off x="10200507" y="5096918"/>
            <a:ext cx="501649" cy="639935"/>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42" name="Freeform 9"/>
          <p:cNvSpPr>
            <a:spLocks/>
          </p:cNvSpPr>
          <p:nvPr/>
        </p:nvSpPr>
        <p:spPr bwMode="auto">
          <a:xfrm rot="13239869">
            <a:off x="10855325" y="4099091"/>
            <a:ext cx="501649" cy="1314450"/>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43" name="Freeform 9"/>
          <p:cNvSpPr>
            <a:spLocks/>
          </p:cNvSpPr>
          <p:nvPr/>
        </p:nvSpPr>
        <p:spPr bwMode="auto">
          <a:xfrm rot="20505097">
            <a:off x="9345736" y="1313502"/>
            <a:ext cx="501649" cy="1314450"/>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4" name="Rectangle 3"/>
          <p:cNvSpPr/>
          <p:nvPr/>
        </p:nvSpPr>
        <p:spPr>
          <a:xfrm>
            <a:off x="-1" y="3197821"/>
            <a:ext cx="7184011" cy="2062103"/>
          </a:xfrm>
          <a:prstGeom prst="rect">
            <a:avLst/>
          </a:prstGeom>
        </p:spPr>
        <p:txBody>
          <a:bodyPr wrap="square">
            <a:spAutoFit/>
          </a:bodyPr>
          <a:lstStyle/>
          <a:p>
            <a:pPr algn="just"/>
            <a:r>
              <a:rPr lang="en-US" sz="3200">
                <a:latin typeface="Times New Roman" pitchFamily="18" charset="0"/>
                <a:cs typeface="Times New Roman" pitchFamily="18" charset="0"/>
              </a:rPr>
              <a:t>- 1774-1786: Nghĩa quân Tây sơn tập trung tiêu diệt các tập đoàn phong kiến Trịnh-Nguyễn.</a:t>
            </a:r>
          </a:p>
          <a:p>
            <a:pPr algn="just"/>
            <a:r>
              <a:rPr lang="en-US" sz="3200">
                <a:latin typeface="Times New Roman" pitchFamily="18" charset="0"/>
                <a:cs typeface="Times New Roman" pitchFamily="18" charset="0"/>
              </a:rPr>
              <a:t>- 1786: lật đổ chính quyền chúa Trịnh.</a:t>
            </a:r>
          </a:p>
        </p:txBody>
      </p:sp>
    </p:spTree>
    <p:extLst>
      <p:ext uri="{BB962C8B-B14F-4D97-AF65-F5344CB8AC3E}">
        <p14:creationId xmlns:p14="http://schemas.microsoft.com/office/powerpoint/2010/main" val="177631179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1764"/>
                                        </p:tgtEl>
                                      </p:cBhvr>
                                    </p:animEffect>
                                    <p:animScale>
                                      <p:cBhvr>
                                        <p:cTn id="7" dur="250" autoRev="1" fill="hold"/>
                                        <p:tgtEl>
                                          <p:spTgt spid="3176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20483"/>
                                        </p:tgtEl>
                                      </p:cBhvr>
                                    </p:animEffect>
                                    <p:set>
                                      <p:cBhvr>
                                        <p:cTn id="19" dur="1" fill="hold">
                                          <p:stCondLst>
                                            <p:cond delay="499"/>
                                          </p:stCondLst>
                                        </p:cTn>
                                        <p:tgtEl>
                                          <p:spTgt spid="2048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367"/>
                                        </p:tgtEl>
                                        <p:attrNameLst>
                                          <p:attrName>style.visibility</p:attrName>
                                        </p:attrNameLst>
                                      </p:cBhvr>
                                      <p:to>
                                        <p:strVal val="visible"/>
                                      </p:to>
                                    </p:set>
                                    <p:animEffect transition="in" filter="circle(in)">
                                      <p:cBhvr>
                                        <p:cTn id="24" dur="500"/>
                                        <p:tgtEl>
                                          <p:spTgt spid="1536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arn(inVertical)">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15367" grpId="0"/>
      <p:bldP spid="31764" grpId="0" animBg="1"/>
      <p:bldP spid="40" grpId="0" animBg="1"/>
      <p:bldP spid="41" grpId="0" animBg="1"/>
      <p:bldP spid="42" grpId="0" animBg="1"/>
      <p:bldP spid="4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686557" y="2039687"/>
            <a:ext cx="1081892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HÌNH THÀNH KIẾN THỨC</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65E38454-CA52-4830-B004-9715157DDA52}"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Tree>
    <p:extLst>
      <p:ext uri="{BB962C8B-B14F-4D97-AF65-F5344CB8AC3E}">
        <p14:creationId xmlns:p14="http://schemas.microsoft.com/office/powerpoint/2010/main" val="125150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D Do 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67" y="46820"/>
            <a:ext cx="4995333" cy="67056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7" name="Freeform 26"/>
          <p:cNvSpPr/>
          <p:nvPr/>
        </p:nvSpPr>
        <p:spPr>
          <a:xfrm>
            <a:off x="10256830" y="4095534"/>
            <a:ext cx="1835151" cy="1639888"/>
          </a:xfrm>
          <a:custGeom>
            <a:avLst/>
            <a:gdLst>
              <a:gd name="connsiteX0" fmla="*/ 1146629 w 1376438"/>
              <a:gd name="connsiteY0" fmla="*/ 0 h 1640114"/>
              <a:gd name="connsiteX1" fmla="*/ 1277257 w 1376438"/>
              <a:gd name="connsiteY1" fmla="*/ 159657 h 1640114"/>
              <a:gd name="connsiteX2" fmla="*/ 1349829 w 1376438"/>
              <a:gd name="connsiteY2" fmla="*/ 406400 h 1640114"/>
              <a:gd name="connsiteX3" fmla="*/ 1349829 w 1376438"/>
              <a:gd name="connsiteY3" fmla="*/ 725714 h 1640114"/>
              <a:gd name="connsiteX4" fmla="*/ 1320800 w 1376438"/>
              <a:gd name="connsiteY4" fmla="*/ 1045028 h 1640114"/>
              <a:gd name="connsiteX5" fmla="*/ 1016000 w 1376438"/>
              <a:gd name="connsiteY5" fmla="*/ 1407885 h 1640114"/>
              <a:gd name="connsiteX6" fmla="*/ 0 w 1376438"/>
              <a:gd name="connsiteY6" fmla="*/ 1640114 h 16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438" h="1640114">
                <a:moveTo>
                  <a:pt x="1146629" y="0"/>
                </a:moveTo>
                <a:cubicBezTo>
                  <a:pt x="1195009" y="45962"/>
                  <a:pt x="1243390" y="91924"/>
                  <a:pt x="1277257" y="159657"/>
                </a:cubicBezTo>
                <a:cubicBezTo>
                  <a:pt x="1311124" y="227390"/>
                  <a:pt x="1337734" y="312057"/>
                  <a:pt x="1349829" y="406400"/>
                </a:cubicBezTo>
                <a:cubicBezTo>
                  <a:pt x="1361924" y="500743"/>
                  <a:pt x="1354667" y="619276"/>
                  <a:pt x="1349829" y="725714"/>
                </a:cubicBezTo>
                <a:cubicBezTo>
                  <a:pt x="1344991" y="832152"/>
                  <a:pt x="1376438" y="931333"/>
                  <a:pt x="1320800" y="1045028"/>
                </a:cubicBezTo>
                <a:cubicBezTo>
                  <a:pt x="1265162" y="1158723"/>
                  <a:pt x="1236133" y="1308704"/>
                  <a:pt x="1016000" y="1407885"/>
                </a:cubicBezTo>
                <a:cubicBezTo>
                  <a:pt x="795867" y="1507066"/>
                  <a:pt x="397933" y="1573590"/>
                  <a:pt x="0" y="1640114"/>
                </a:cubicBez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Rectangle 28"/>
          <p:cNvSpPr/>
          <p:nvPr/>
        </p:nvSpPr>
        <p:spPr>
          <a:xfrm rot="16619138">
            <a:off x="7980892" y="3038475"/>
            <a:ext cx="8572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HOÀNG SA</a:t>
            </a:r>
          </a:p>
        </p:txBody>
      </p:sp>
      <p:sp>
        <p:nvSpPr>
          <p:cNvPr id="30" name="Rectangle 29"/>
          <p:cNvSpPr/>
          <p:nvPr/>
        </p:nvSpPr>
        <p:spPr>
          <a:xfrm rot="18211316">
            <a:off x="7674770" y="6096794"/>
            <a:ext cx="107156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TRƯỜNG SA</a:t>
            </a:r>
          </a:p>
        </p:txBody>
      </p:sp>
      <p:sp>
        <p:nvSpPr>
          <p:cNvPr id="7" name="Content Placeholder 6"/>
          <p:cNvSpPr txBox="1">
            <a:spLocks/>
          </p:cNvSpPr>
          <p:nvPr/>
        </p:nvSpPr>
        <p:spPr>
          <a:xfrm>
            <a:off x="0" y="46820"/>
            <a:ext cx="7196667" cy="273354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Georgia" pitchFamily="18" charset="0"/>
              <a:buNone/>
            </a:pPr>
            <a:r>
              <a:rPr lang="en-US" sz="2000" b="1">
                <a:solidFill>
                  <a:schemeClr val="tx1"/>
                </a:solidFill>
                <a:latin typeface="Times New Roman" panose="02020603050405020304" pitchFamily="18" charset="0"/>
                <a:cs typeface="Times New Roman" panose="02020603050405020304" pitchFamily="18" charset="0"/>
              </a:rPr>
              <a:t>Kháng chiến chống quân Xiêm 1785</a:t>
            </a:r>
            <a:endParaRPr lang="en-US" sz="2000">
              <a:solidFill>
                <a:schemeClr val="tx1"/>
              </a:solidFill>
              <a:latin typeface="Times New Roman" panose="02020603050405020304" pitchFamily="18" charset="0"/>
              <a:cs typeface="Times New Roman" panose="02020603050405020304" pitchFamily="18" charset="0"/>
            </a:endParaRPr>
          </a:p>
          <a:p>
            <a:pPr marL="0" indent="0" algn="just">
              <a:buFont typeface="Georgia" pitchFamily="18" charset="0"/>
              <a:buNone/>
            </a:pPr>
            <a:r>
              <a:rPr lang="en-US" sz="2000" i="1" u="sng">
                <a:solidFill>
                  <a:schemeClr val="tx1"/>
                </a:solidFill>
                <a:latin typeface="Times New Roman" panose="02020603050405020304" pitchFamily="18" charset="0"/>
                <a:cs typeface="Times New Roman" panose="02020603050405020304" pitchFamily="18" charset="0"/>
              </a:rPr>
              <a:t>a. Nguyên nhân</a:t>
            </a:r>
            <a:endParaRPr lang="en-US" sz="2000">
              <a:solidFill>
                <a:schemeClr val="tx1"/>
              </a:solidFill>
              <a:latin typeface="Times New Roman" panose="02020603050405020304" pitchFamily="18" charset="0"/>
              <a:cs typeface="Times New Roman" panose="02020603050405020304" pitchFamily="18" charset="0"/>
            </a:endParaRPr>
          </a:p>
          <a:p>
            <a:pPr marL="0" indent="0" algn="just">
              <a:buFont typeface="Georgia" pitchFamily="18" charset="0"/>
              <a:buNone/>
            </a:pPr>
            <a:r>
              <a:rPr lang="en-US" sz="2000">
                <a:solidFill>
                  <a:schemeClr val="tx1"/>
                </a:solidFill>
                <a:latin typeface="Times New Roman" panose="02020603050405020304" pitchFamily="18" charset="0"/>
                <a:cs typeface="Times New Roman" panose="02020603050405020304" pitchFamily="18" charset="0"/>
              </a:rPr>
              <a:t>- Nguyễn Ánh cầu viện quân Xiêm </a:t>
            </a:r>
            <a:r>
              <a:rPr lang="en-US" sz="200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sz="2000">
                <a:solidFill>
                  <a:schemeClr val="tx1"/>
                </a:solidFill>
                <a:latin typeface="Times New Roman" panose="02020603050405020304" pitchFamily="18" charset="0"/>
                <a:cs typeface="Times New Roman" panose="02020603050405020304" pitchFamily="18" charset="0"/>
              </a:rPr>
              <a:t> 5 vạn quân Xiêm hầu vào nước ta.</a:t>
            </a:r>
          </a:p>
          <a:p>
            <a:pPr marL="0" indent="0" algn="just">
              <a:buFont typeface="Georgia" pitchFamily="18" charset="0"/>
              <a:buNone/>
            </a:pPr>
            <a:r>
              <a:rPr lang="en-US" sz="2000" i="1" u="sng">
                <a:solidFill>
                  <a:schemeClr val="tx1"/>
                </a:solidFill>
                <a:latin typeface="Times New Roman" panose="02020603050405020304" pitchFamily="18" charset="0"/>
                <a:cs typeface="Times New Roman" panose="02020603050405020304" pitchFamily="18" charset="0"/>
              </a:rPr>
              <a:t>b. Diễn biến</a:t>
            </a:r>
            <a:endParaRPr lang="en-US" sz="2000">
              <a:solidFill>
                <a:schemeClr val="tx1"/>
              </a:solidFill>
              <a:latin typeface="Times New Roman" panose="02020603050405020304" pitchFamily="18" charset="0"/>
              <a:cs typeface="Times New Roman" panose="02020603050405020304" pitchFamily="18" charset="0"/>
            </a:endParaRPr>
          </a:p>
          <a:p>
            <a:pPr marL="0" indent="0" algn="just">
              <a:buFont typeface="Georgia" pitchFamily="18" charset="0"/>
              <a:buNone/>
            </a:pPr>
            <a:r>
              <a:rPr lang="en-US" sz="2000">
                <a:solidFill>
                  <a:schemeClr val="tx1"/>
                </a:solidFill>
                <a:latin typeface="Times New Roman" panose="02020603050405020304" pitchFamily="18" charset="0"/>
                <a:cs typeface="Times New Roman" panose="02020603050405020304" pitchFamily="18" charset="0"/>
              </a:rPr>
              <a:t>- Năm 1785 Nguyễn Huệ đã tổ chức trận Rạch Gầm – Xoài Mút đánh tan quân Xiêm, Nguyễn Ánh phải chạy sang Xiêm.</a:t>
            </a:r>
          </a:p>
        </p:txBody>
      </p:sp>
      <p:pic>
        <p:nvPicPr>
          <p:cNvPr id="8" name="Picture 2" descr="Dựa vào lược đồ, em hãy trình bày diễn biến trận Rạch Gầm - Xoà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28914"/>
            <a:ext cx="7196667" cy="3458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266915"/>
            <a:ext cx="7196666" cy="4674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TRẬN RẠCH GẦM-XOÀI MÚT</a:t>
            </a:r>
          </a:p>
        </p:txBody>
      </p:sp>
    </p:spTree>
    <p:extLst>
      <p:ext uri="{BB962C8B-B14F-4D97-AF65-F5344CB8AC3E}">
        <p14:creationId xmlns:p14="http://schemas.microsoft.com/office/powerpoint/2010/main" val="1365470713"/>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anim calcmode="lin" valueType="num">
                                      <p:cBhvr>
                                        <p:cTn id="15" dur="500" fill="hold"/>
                                        <p:tgtEl>
                                          <p:spTgt spid="7">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7">
                                            <p:txEl>
                                              <p:pRg st="1" end="1"/>
                                            </p:txEl>
                                          </p:spTgt>
                                        </p:tgtEl>
                                      </p:cBhvr>
                                    </p:animEffect>
                                    <p:anim calcmode="lin" valueType="num">
                                      <p:cBhvr>
                                        <p:cTn id="24" dur="500" fill="hold"/>
                                        <p:tgtEl>
                                          <p:spTgt spid="7">
                                            <p:txEl>
                                              <p:pRg st="1" end="1"/>
                                            </p:txEl>
                                          </p:spTgt>
                                        </p:tgtEl>
                                        <p:attrNameLst>
                                          <p:attrName>ppt_x</p:attrName>
                                        </p:attrNameLst>
                                      </p:cBhvr>
                                      <p:tavLst>
                                        <p:tav tm="0">
                                          <p:val>
                                            <p:fltVal val="0.5"/>
                                          </p:val>
                                        </p:tav>
                                        <p:tav tm="100000">
                                          <p:val>
                                            <p:strVal val="#ppt_x"/>
                                          </p:val>
                                        </p:tav>
                                      </p:tavLst>
                                    </p:anim>
                                    <p:anim calcmode="lin" valueType="num">
                                      <p:cBhvr>
                                        <p:cTn id="25" dur="500" fill="hold"/>
                                        <p:tgtEl>
                                          <p:spTgt spid="7">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7">
                                            <p:txEl>
                                              <p:pRg st="2" end="2"/>
                                            </p:txEl>
                                          </p:spTgt>
                                        </p:tgtEl>
                                      </p:cBhvr>
                                    </p:animEffect>
                                    <p:anim calcmode="lin" valueType="num">
                                      <p:cBhvr>
                                        <p:cTn id="33" dur="500" fill="hold"/>
                                        <p:tgtEl>
                                          <p:spTgt spid="7">
                                            <p:txEl>
                                              <p:pRg st="2" end="2"/>
                                            </p:txEl>
                                          </p:spTgt>
                                        </p:tgtEl>
                                        <p:attrNameLst>
                                          <p:attrName>ppt_x</p:attrName>
                                        </p:attrNameLst>
                                      </p:cBhvr>
                                      <p:tavLst>
                                        <p:tav tm="0">
                                          <p:val>
                                            <p:fltVal val="0.5"/>
                                          </p:val>
                                        </p:tav>
                                        <p:tav tm="100000">
                                          <p:val>
                                            <p:strVal val="#ppt_x"/>
                                          </p:val>
                                        </p:tav>
                                      </p:tavLst>
                                    </p:anim>
                                    <p:anim calcmode="lin" valueType="num">
                                      <p:cBhvr>
                                        <p:cTn id="34" dur="500" fill="hold"/>
                                        <p:tgtEl>
                                          <p:spTgt spid="7">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calcmode="lin" valueType="num">
                                      <p:cBhvr>
                                        <p:cTn id="3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7">
                                            <p:txEl>
                                              <p:pRg st="3" end="3"/>
                                            </p:txEl>
                                          </p:spTgt>
                                        </p:tgtEl>
                                      </p:cBhvr>
                                    </p:animEffect>
                                    <p:anim calcmode="lin" valueType="num">
                                      <p:cBhvr>
                                        <p:cTn id="42" dur="500" fill="hold"/>
                                        <p:tgtEl>
                                          <p:spTgt spid="7">
                                            <p:txEl>
                                              <p:pRg st="3" end="3"/>
                                            </p:txEl>
                                          </p:spTgt>
                                        </p:tgtEl>
                                        <p:attrNameLst>
                                          <p:attrName>ppt_x</p:attrName>
                                        </p:attrNameLst>
                                      </p:cBhvr>
                                      <p:tavLst>
                                        <p:tav tm="0">
                                          <p:val>
                                            <p:fltVal val="0.5"/>
                                          </p:val>
                                        </p:tav>
                                        <p:tav tm="100000">
                                          <p:val>
                                            <p:strVal val="#ppt_x"/>
                                          </p:val>
                                        </p:tav>
                                      </p:tavLst>
                                    </p:anim>
                                    <p:anim calcmode="lin" valueType="num">
                                      <p:cBhvr>
                                        <p:cTn id="43" dur="500" fill="hold"/>
                                        <p:tgtEl>
                                          <p:spTgt spid="7">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p:cTn id="4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7">
                                            <p:txEl>
                                              <p:pRg st="4" end="4"/>
                                            </p:txEl>
                                          </p:spTgt>
                                        </p:tgtEl>
                                      </p:cBhvr>
                                    </p:animEffect>
                                    <p:anim calcmode="lin" valueType="num">
                                      <p:cBhvr>
                                        <p:cTn id="51" dur="500" fill="hold"/>
                                        <p:tgtEl>
                                          <p:spTgt spid="7">
                                            <p:txEl>
                                              <p:pRg st="4" end="4"/>
                                            </p:txEl>
                                          </p:spTgt>
                                        </p:tgtEl>
                                        <p:attrNameLst>
                                          <p:attrName>ppt_x</p:attrName>
                                        </p:attrNameLst>
                                      </p:cBhvr>
                                      <p:tavLst>
                                        <p:tav tm="0">
                                          <p:val>
                                            <p:fltVal val="0.5"/>
                                          </p:val>
                                        </p:tav>
                                        <p:tav tm="100000">
                                          <p:val>
                                            <p:strVal val="#ppt_x"/>
                                          </p:val>
                                        </p:tav>
                                      </p:tavLst>
                                    </p:anim>
                                    <p:anim calcmode="lin" valueType="num">
                                      <p:cBhvr>
                                        <p:cTn id="52" dur="500" fill="hold"/>
                                        <p:tgtEl>
                                          <p:spTgt spid="7">
                                            <p:txEl>
                                              <p:pRg st="4" end="4"/>
                                            </p:txEl>
                                          </p:spTgt>
                                        </p:tgtEl>
                                        <p:attrNameLst>
                                          <p:attrName>ppt_y</p:attrName>
                                        </p:attrNameLst>
                                      </p:cBhvr>
                                      <p:tavLst>
                                        <p:tav tm="0">
                                          <p:val>
                                            <p:fltVal val="0.5"/>
                                          </p:val>
                                        </p:tav>
                                        <p:tav tm="100000">
                                          <p:val>
                                            <p:strVal val="#ppt_y"/>
                                          </p:val>
                                        </p:tav>
                                      </p:tavLst>
                                    </p:anim>
                                  </p:childTnLst>
                                </p:cTn>
                              </p:par>
                              <p:par>
                                <p:cTn id="53" presetID="6" presetClass="entr" presetSubtype="16"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ircle(in)">
                                      <p:cBhvr>
                                        <p:cTn id="55" dur="2000"/>
                                        <p:tgtEl>
                                          <p:spTgt spid="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circle(in)">
                                      <p:cBhvr>
                                        <p:cTn id="5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build="p"/>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http://res.vtc.vn/media/vtcnews/2013/02/05/Rach_gam_xoai_m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26" y="142874"/>
            <a:ext cx="5889674" cy="6511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700" name="Rectangle 4"/>
          <p:cNvSpPr>
            <a:spLocks noChangeArrowheads="1"/>
          </p:cNvSpPr>
          <p:nvPr/>
        </p:nvSpPr>
        <p:spPr bwMode="auto">
          <a:xfrm>
            <a:off x="6302326" y="5905533"/>
            <a:ext cx="5889673" cy="70788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a:t>Nguyễn Huệ chỉ huy trận thủy chiến </a:t>
            </a:r>
          </a:p>
          <a:p>
            <a:pPr algn="ctr"/>
            <a:r>
              <a:rPr lang="en-US" sz="2000" b="1"/>
              <a:t>Rạch Gầm – Xoài Mút (tranh ghép gốm màu)</a:t>
            </a:r>
          </a:p>
        </p:txBody>
      </p:sp>
      <p:pic>
        <p:nvPicPr>
          <p:cNvPr id="5" name="Picture 2" descr="F:\Picture 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6203324"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4931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3"/>
          <p:cNvGrpSpPr>
            <a:grpSpLocks/>
          </p:cNvGrpSpPr>
          <p:nvPr/>
        </p:nvGrpSpPr>
        <p:grpSpPr bwMode="auto">
          <a:xfrm>
            <a:off x="0" y="0"/>
            <a:ext cx="12192000" cy="6858000"/>
            <a:chOff x="0" y="0"/>
            <a:chExt cx="5760" cy="4320"/>
          </a:xfrm>
        </p:grpSpPr>
        <p:grpSp>
          <p:nvGrpSpPr>
            <p:cNvPr id="35853" name="Group 4"/>
            <p:cNvGrpSpPr>
              <a:grpSpLocks/>
            </p:cNvGrpSpPr>
            <p:nvPr/>
          </p:nvGrpSpPr>
          <p:grpSpPr bwMode="auto">
            <a:xfrm>
              <a:off x="0" y="0"/>
              <a:ext cx="2799" cy="4320"/>
              <a:chOff x="0" y="0"/>
              <a:chExt cx="2799" cy="4320"/>
            </a:xfrm>
          </p:grpSpPr>
          <p:pic>
            <p:nvPicPr>
              <p:cNvPr id="35855" name="Picture 5" descr="BandoV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99" cy="43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5856" name="Group 6"/>
              <p:cNvGrpSpPr>
                <a:grpSpLocks/>
              </p:cNvGrpSpPr>
              <p:nvPr/>
            </p:nvGrpSpPr>
            <p:grpSpPr bwMode="auto">
              <a:xfrm>
                <a:off x="368" y="96"/>
                <a:ext cx="2224" cy="3760"/>
                <a:chOff x="368" y="96"/>
                <a:chExt cx="2224" cy="3760"/>
              </a:xfrm>
            </p:grpSpPr>
            <p:sp>
              <p:nvSpPr>
                <p:cNvPr id="35857" name="AutoShape 7"/>
                <p:cNvSpPr>
                  <a:spLocks noChangeArrowheads="1"/>
                </p:cNvSpPr>
                <p:nvPr/>
              </p:nvSpPr>
              <p:spPr bwMode="auto">
                <a:xfrm>
                  <a:off x="1074" y="800"/>
                  <a:ext cx="96" cy="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1111C"/>
                </a:solidFill>
                <a:ln w="9525">
                  <a:solidFill>
                    <a:schemeClr val="tx1"/>
                  </a:solidFill>
                  <a:round/>
                  <a:headEnd/>
                  <a:tailEnd/>
                </a:ln>
              </p:spPr>
              <p:txBody>
                <a:bodyPr wrap="none" anchor="ctr"/>
                <a:lstStyle/>
                <a:p>
                  <a:endParaRPr lang="en-US"/>
                </a:p>
              </p:txBody>
            </p:sp>
            <p:sp>
              <p:nvSpPr>
                <p:cNvPr id="35858" name="Oval 8"/>
                <p:cNvSpPr>
                  <a:spLocks noChangeArrowheads="1"/>
                </p:cNvSpPr>
                <p:nvPr/>
              </p:nvSpPr>
              <p:spPr bwMode="auto">
                <a:xfrm rot="-143156" flipH="1" flipV="1">
                  <a:off x="1331" y="3616"/>
                  <a:ext cx="47" cy="47"/>
                </a:xfrm>
                <a:prstGeom prst="ellipse">
                  <a:avLst/>
                </a:prstGeom>
                <a:solidFill>
                  <a:srgbClr val="F1111C"/>
                </a:solidFill>
                <a:ln w="9525">
                  <a:solidFill>
                    <a:schemeClr val="tx1"/>
                  </a:solidFill>
                  <a:round/>
                  <a:headEnd/>
                  <a:tailEnd/>
                </a:ln>
              </p:spPr>
              <p:txBody>
                <a:bodyPr wrap="none" anchor="ctr"/>
                <a:lstStyle/>
                <a:p>
                  <a:endParaRPr lang="en-US"/>
                </a:p>
              </p:txBody>
            </p:sp>
            <p:sp>
              <p:nvSpPr>
                <p:cNvPr id="35859" name="Oval 9"/>
                <p:cNvSpPr>
                  <a:spLocks noChangeArrowheads="1"/>
                </p:cNvSpPr>
                <p:nvPr/>
              </p:nvSpPr>
              <p:spPr bwMode="auto">
                <a:xfrm>
                  <a:off x="1992" y="235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0" name="Oval 10"/>
                <p:cNvSpPr>
                  <a:spLocks noChangeArrowheads="1"/>
                </p:cNvSpPr>
                <p:nvPr/>
              </p:nvSpPr>
              <p:spPr bwMode="auto">
                <a:xfrm>
                  <a:off x="1596" y="1995"/>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1" name="Oval 11"/>
                <p:cNvSpPr>
                  <a:spLocks noChangeArrowheads="1"/>
                </p:cNvSpPr>
                <p:nvPr/>
              </p:nvSpPr>
              <p:spPr bwMode="auto">
                <a:xfrm>
                  <a:off x="1767" y="210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2" name="Oval 12"/>
                <p:cNvSpPr>
                  <a:spLocks noChangeArrowheads="1"/>
                </p:cNvSpPr>
                <p:nvPr/>
              </p:nvSpPr>
              <p:spPr bwMode="auto">
                <a:xfrm>
                  <a:off x="2115" y="2727"/>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3" name="Oval 13"/>
                <p:cNvSpPr>
                  <a:spLocks noChangeArrowheads="1"/>
                </p:cNvSpPr>
                <p:nvPr/>
              </p:nvSpPr>
              <p:spPr bwMode="auto">
                <a:xfrm>
                  <a:off x="1104" y="144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4" name="Oval 14"/>
                <p:cNvSpPr>
                  <a:spLocks noChangeArrowheads="1"/>
                </p:cNvSpPr>
                <p:nvPr/>
              </p:nvSpPr>
              <p:spPr bwMode="auto">
                <a:xfrm>
                  <a:off x="1952" y="321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5" name="Oval 15"/>
                <p:cNvSpPr>
                  <a:spLocks noChangeArrowheads="1"/>
                </p:cNvSpPr>
                <p:nvPr/>
              </p:nvSpPr>
              <p:spPr bwMode="auto">
                <a:xfrm>
                  <a:off x="2143" y="30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6" name="Oval 16"/>
                <p:cNvSpPr>
                  <a:spLocks noChangeArrowheads="1"/>
                </p:cNvSpPr>
                <p:nvPr/>
              </p:nvSpPr>
              <p:spPr bwMode="auto">
                <a:xfrm>
                  <a:off x="1048" y="380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7" name="Oval 17"/>
                <p:cNvSpPr>
                  <a:spLocks noChangeArrowheads="1"/>
                </p:cNvSpPr>
                <p:nvPr/>
              </p:nvSpPr>
              <p:spPr bwMode="auto">
                <a:xfrm>
                  <a:off x="1064" y="12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8" name="Oval 18"/>
                <p:cNvSpPr>
                  <a:spLocks noChangeArrowheads="1"/>
                </p:cNvSpPr>
                <p:nvPr/>
              </p:nvSpPr>
              <p:spPr bwMode="auto">
                <a:xfrm>
                  <a:off x="1152" y="110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69" name="Oval 19"/>
                <p:cNvSpPr>
                  <a:spLocks noChangeArrowheads="1"/>
                </p:cNvSpPr>
                <p:nvPr/>
              </p:nvSpPr>
              <p:spPr bwMode="auto">
                <a:xfrm>
                  <a:off x="584" y="6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0" name="Oval 20"/>
                <p:cNvSpPr>
                  <a:spLocks noChangeArrowheads="1"/>
                </p:cNvSpPr>
                <p:nvPr/>
              </p:nvSpPr>
              <p:spPr bwMode="auto">
                <a:xfrm>
                  <a:off x="968" y="57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1" name="Oval 21"/>
                <p:cNvSpPr>
                  <a:spLocks noChangeArrowheads="1"/>
                </p:cNvSpPr>
                <p:nvPr/>
              </p:nvSpPr>
              <p:spPr bwMode="auto">
                <a:xfrm>
                  <a:off x="1112" y="62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2" name="Oval 22"/>
                <p:cNvSpPr>
                  <a:spLocks noChangeArrowheads="1"/>
                </p:cNvSpPr>
                <p:nvPr/>
              </p:nvSpPr>
              <p:spPr bwMode="auto">
                <a:xfrm>
                  <a:off x="368" y="45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3" name="Oval 23"/>
                <p:cNvSpPr>
                  <a:spLocks noChangeArrowheads="1"/>
                </p:cNvSpPr>
                <p:nvPr/>
              </p:nvSpPr>
              <p:spPr bwMode="auto">
                <a:xfrm>
                  <a:off x="912" y="2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4" name="Oval 24"/>
                <p:cNvSpPr>
                  <a:spLocks noChangeArrowheads="1"/>
                </p:cNvSpPr>
                <p:nvPr/>
              </p:nvSpPr>
              <p:spPr bwMode="auto">
                <a:xfrm>
                  <a:off x="1288" y="33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5" name="Oval 25"/>
                <p:cNvSpPr>
                  <a:spLocks noChangeArrowheads="1"/>
                </p:cNvSpPr>
                <p:nvPr/>
              </p:nvSpPr>
              <p:spPr bwMode="auto">
                <a:xfrm>
                  <a:off x="1144" y="4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6" name="Oval 26"/>
                <p:cNvSpPr>
                  <a:spLocks noChangeArrowheads="1"/>
                </p:cNvSpPr>
                <p:nvPr/>
              </p:nvSpPr>
              <p:spPr bwMode="auto">
                <a:xfrm>
                  <a:off x="1392" y="53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77" name="Text Box 27"/>
                <p:cNvSpPr txBox="1">
                  <a:spLocks noChangeArrowheads="1"/>
                </p:cNvSpPr>
                <p:nvPr/>
              </p:nvSpPr>
              <p:spPr bwMode="auto">
                <a:xfrm>
                  <a:off x="1488" y="96"/>
                  <a:ext cx="110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500" b="1">
                      <a:latin typeface="VNI-Times" pitchFamily="2" charset="0"/>
                    </a:rPr>
                    <a:t>TRUNG  QUOÁC</a:t>
                  </a:r>
                </a:p>
              </p:txBody>
            </p:sp>
            <p:sp>
              <p:nvSpPr>
                <p:cNvPr id="35878" name="Text Box 28"/>
                <p:cNvSpPr txBox="1">
                  <a:spLocks noChangeArrowheads="1"/>
                </p:cNvSpPr>
                <p:nvPr/>
              </p:nvSpPr>
              <p:spPr bwMode="auto">
                <a:xfrm>
                  <a:off x="1176" y="3462"/>
                  <a:ext cx="57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500" b="1">
                      <a:latin typeface="VNI-Times" pitchFamily="2" charset="0"/>
                    </a:rPr>
                    <a:t>Saøi Goøn</a:t>
                  </a:r>
                </a:p>
              </p:txBody>
            </p:sp>
          </p:grpSp>
        </p:grpSp>
        <p:sp>
          <p:nvSpPr>
            <p:cNvPr id="25629" name="Text Box 29"/>
            <p:cNvSpPr txBox="1">
              <a:spLocks noChangeArrowheads="1"/>
            </p:cNvSpPr>
            <p:nvPr/>
          </p:nvSpPr>
          <p:spPr bwMode="auto">
            <a:xfrm>
              <a:off x="2832" y="38"/>
              <a:ext cx="2928" cy="250"/>
            </a:xfrm>
            <a:prstGeom prst="rect">
              <a:avLst/>
            </a:prstGeom>
            <a:solidFill>
              <a:srgbClr val="E0F1F2"/>
            </a:solidFill>
            <a:ln>
              <a:noFill/>
            </a:ln>
            <a:effectLst/>
          </p:spPr>
          <p:txBody>
            <a:bodyPr>
              <a:spAutoFit/>
            </a:bodyPr>
            <a:lstStyle/>
            <a:p>
              <a:pPr>
                <a:spcBef>
                  <a:spcPct val="50000"/>
                </a:spcBef>
                <a:defRPr/>
              </a:pPr>
              <a:endParaRPr lang="en-US" sz="2000" b="1">
                <a:solidFill>
                  <a:srgbClr val="FF0000"/>
                </a:solidFill>
                <a:effectLst>
                  <a:outerShdw blurRad="38100" dist="38100" dir="2700000" algn="tl">
                    <a:srgbClr val="000000"/>
                  </a:outerShdw>
                </a:effectLst>
                <a:latin typeface="Arial" charset="0"/>
              </a:endParaRPr>
            </a:p>
          </p:txBody>
        </p:sp>
      </p:grpSp>
      <p:sp>
        <p:nvSpPr>
          <p:cNvPr id="35843" name="Text Box 30"/>
          <p:cNvSpPr txBox="1">
            <a:spLocks noChangeArrowheads="1"/>
          </p:cNvSpPr>
          <p:nvPr/>
        </p:nvSpPr>
        <p:spPr bwMode="auto">
          <a:xfrm>
            <a:off x="1117600" y="952500"/>
            <a:ext cx="2133600" cy="3365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0066"/>
                </a:solidFill>
              </a:rPr>
              <a:t>THĂNG LONG</a:t>
            </a:r>
          </a:p>
        </p:txBody>
      </p:sp>
      <p:sp>
        <p:nvSpPr>
          <p:cNvPr id="35844" name="Rectangle 31"/>
          <p:cNvSpPr>
            <a:spLocks noChangeArrowheads="1"/>
          </p:cNvSpPr>
          <p:nvPr/>
        </p:nvSpPr>
        <p:spPr bwMode="auto">
          <a:xfrm>
            <a:off x="0" y="1447800"/>
            <a:ext cx="1625600" cy="3048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t>Tam Điệp</a:t>
            </a:r>
          </a:p>
        </p:txBody>
      </p:sp>
      <p:sp>
        <p:nvSpPr>
          <p:cNvPr id="35845" name="Rectangle 32"/>
          <p:cNvSpPr>
            <a:spLocks noChangeArrowheads="1"/>
          </p:cNvSpPr>
          <p:nvPr/>
        </p:nvSpPr>
        <p:spPr bwMode="auto">
          <a:xfrm>
            <a:off x="2336800" y="2057400"/>
            <a:ext cx="1727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t>Biện Sơn</a:t>
            </a:r>
          </a:p>
        </p:txBody>
      </p:sp>
      <p:sp>
        <p:nvSpPr>
          <p:cNvPr id="35846" name="AutoShape 61"/>
          <p:cNvSpPr>
            <a:spLocks noChangeArrowheads="1"/>
          </p:cNvSpPr>
          <p:nvPr/>
        </p:nvSpPr>
        <p:spPr bwMode="auto">
          <a:xfrm>
            <a:off x="2133600" y="1600200"/>
            <a:ext cx="101600" cy="76200"/>
          </a:xfrm>
          <a:prstGeom prst="flowChartConnector">
            <a:avLst/>
          </a:prstGeom>
          <a:solidFill>
            <a:srgbClr val="FF0066"/>
          </a:solidFill>
          <a:ln w="9525">
            <a:solidFill>
              <a:schemeClr val="tx1"/>
            </a:solidFill>
            <a:round/>
            <a:headEnd/>
            <a:tailEnd/>
          </a:ln>
        </p:spPr>
        <p:txBody>
          <a:bodyPr wrap="none" anchor="ctr"/>
          <a:lstStyle/>
          <a:p>
            <a:endParaRPr lang="en-US"/>
          </a:p>
        </p:txBody>
      </p:sp>
      <p:grpSp>
        <p:nvGrpSpPr>
          <p:cNvPr id="5" name="Group 66"/>
          <p:cNvGrpSpPr>
            <a:grpSpLocks/>
          </p:cNvGrpSpPr>
          <p:nvPr/>
        </p:nvGrpSpPr>
        <p:grpSpPr bwMode="auto">
          <a:xfrm>
            <a:off x="2032000" y="1752600"/>
            <a:ext cx="1219200" cy="1447800"/>
            <a:chOff x="960" y="1104"/>
            <a:chExt cx="576" cy="912"/>
          </a:xfrm>
        </p:grpSpPr>
        <p:sp>
          <p:nvSpPr>
            <p:cNvPr id="35850" name="Freeform 33"/>
            <p:cNvSpPr>
              <a:spLocks/>
            </p:cNvSpPr>
            <p:nvPr/>
          </p:nvSpPr>
          <p:spPr bwMode="auto">
            <a:xfrm>
              <a:off x="960" y="1104"/>
              <a:ext cx="576" cy="912"/>
            </a:xfrm>
            <a:custGeom>
              <a:avLst/>
              <a:gdLst>
                <a:gd name="T0" fmla="*/ 825 w 536"/>
                <a:gd name="T1" fmla="*/ 912 h 912"/>
                <a:gd name="T2" fmla="*/ 233 w 536"/>
                <a:gd name="T3" fmla="*/ 528 h 912"/>
                <a:gd name="T4" fmla="*/ 14 w 536"/>
                <a:gd name="T5" fmla="*/ 144 h 912"/>
                <a:gd name="T6" fmla="*/ 160 w 536"/>
                <a:gd name="T7" fmla="*/ 0 h 912"/>
                <a:gd name="T8" fmla="*/ 0 60000 65536"/>
                <a:gd name="T9" fmla="*/ 0 60000 65536"/>
                <a:gd name="T10" fmla="*/ 0 60000 65536"/>
                <a:gd name="T11" fmla="*/ 0 60000 65536"/>
                <a:gd name="T12" fmla="*/ 0 w 536"/>
                <a:gd name="T13" fmla="*/ 0 h 912"/>
                <a:gd name="T14" fmla="*/ 536 w 536"/>
                <a:gd name="T15" fmla="*/ 912 h 912"/>
              </a:gdLst>
              <a:ahLst/>
              <a:cxnLst>
                <a:cxn ang="T8">
                  <a:pos x="T0" y="T1"/>
                </a:cxn>
                <a:cxn ang="T9">
                  <a:pos x="T2" y="T3"/>
                </a:cxn>
                <a:cxn ang="T10">
                  <a:pos x="T4" y="T5"/>
                </a:cxn>
                <a:cxn ang="T11">
                  <a:pos x="T6" y="T7"/>
                </a:cxn>
              </a:cxnLst>
              <a:rect l="T12" t="T13" r="T14" b="T15"/>
              <a:pathLst>
                <a:path w="536" h="912">
                  <a:moveTo>
                    <a:pt x="536" y="912"/>
                  </a:moveTo>
                  <a:cubicBezTo>
                    <a:pt x="388" y="784"/>
                    <a:pt x="240" y="656"/>
                    <a:pt x="152" y="528"/>
                  </a:cubicBezTo>
                  <a:cubicBezTo>
                    <a:pt x="64" y="400"/>
                    <a:pt x="16" y="232"/>
                    <a:pt x="8" y="144"/>
                  </a:cubicBezTo>
                  <a:cubicBezTo>
                    <a:pt x="0" y="56"/>
                    <a:pt x="52" y="28"/>
                    <a:pt x="104" y="0"/>
                  </a:cubicBezTo>
                </a:path>
              </a:pathLst>
            </a:custGeom>
            <a:noFill/>
            <a:ln w="7620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1" name="Line 62"/>
            <p:cNvSpPr>
              <a:spLocks noChangeShapeType="1"/>
            </p:cNvSpPr>
            <p:nvPr/>
          </p:nvSpPr>
          <p:spPr bwMode="auto">
            <a:xfrm flipV="1">
              <a:off x="960" y="1200"/>
              <a:ext cx="192" cy="96"/>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2" name="Line 63"/>
            <p:cNvSpPr>
              <a:spLocks noChangeShapeType="1"/>
            </p:cNvSpPr>
            <p:nvPr/>
          </p:nvSpPr>
          <p:spPr bwMode="auto">
            <a:xfrm rot="18491494" flipV="1">
              <a:off x="1033" y="1415"/>
              <a:ext cx="144" cy="1"/>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5848" name="AutoShape 64"/>
          <p:cNvSpPr>
            <a:spLocks noChangeArrowheads="1"/>
          </p:cNvSpPr>
          <p:nvPr/>
        </p:nvSpPr>
        <p:spPr bwMode="auto">
          <a:xfrm>
            <a:off x="2438400" y="1752600"/>
            <a:ext cx="101600" cy="76200"/>
          </a:xfrm>
          <a:prstGeom prst="flowChartConnector">
            <a:avLst/>
          </a:prstGeom>
          <a:solidFill>
            <a:srgbClr val="FF0066"/>
          </a:solidFill>
          <a:ln w="9525">
            <a:solidFill>
              <a:schemeClr val="tx1"/>
            </a:solidFill>
            <a:round/>
            <a:headEnd/>
            <a:tailEnd/>
          </a:ln>
        </p:spPr>
        <p:txBody>
          <a:bodyPr wrap="none" anchor="ctr"/>
          <a:lstStyle/>
          <a:p>
            <a:endParaRPr lang="en-US"/>
          </a:p>
        </p:txBody>
      </p:sp>
      <p:sp>
        <p:nvSpPr>
          <p:cNvPr id="35849" name="AutoShape 68"/>
          <p:cNvSpPr>
            <a:spLocks noChangeArrowheads="1"/>
          </p:cNvSpPr>
          <p:nvPr/>
        </p:nvSpPr>
        <p:spPr bwMode="auto">
          <a:xfrm>
            <a:off x="3378200" y="3162300"/>
            <a:ext cx="101600" cy="76200"/>
          </a:xfrm>
          <a:prstGeom prst="flowChartConnector">
            <a:avLst/>
          </a:prstGeom>
          <a:solidFill>
            <a:srgbClr val="FF0066"/>
          </a:solidFill>
          <a:ln w="9525">
            <a:solidFill>
              <a:schemeClr val="tx1"/>
            </a:solidFill>
            <a:round/>
            <a:headEnd/>
            <a:tailEnd/>
          </a:ln>
        </p:spPr>
        <p:txBody>
          <a:bodyPr wrap="none" anchor="ctr"/>
          <a:lstStyle/>
          <a:p>
            <a:endParaRPr lang="en-US"/>
          </a:p>
        </p:txBody>
      </p:sp>
      <p:pic>
        <p:nvPicPr>
          <p:cNvPr id="39" name="Picture 2" descr="C:\Users\ACER\Desktop\THỰC TẬP 2\23\1002d664fb78045026abc509322a60cb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38101"/>
            <a:ext cx="6197600" cy="253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5914889" y="2483476"/>
            <a:ext cx="6267451"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dirty="0" err="1">
                <a:solidFill>
                  <a:srgbClr val="FF0000"/>
                </a:solidFill>
              </a:rPr>
              <a:t>Năm</a:t>
            </a:r>
            <a:r>
              <a:rPr lang="en-US" dirty="0">
                <a:solidFill>
                  <a:srgbClr val="FF0000"/>
                </a:solidFill>
              </a:rPr>
              <a:t> 1788</a:t>
            </a:r>
            <a:r>
              <a:rPr lang="en-US">
                <a:solidFill>
                  <a:srgbClr val="FF0000"/>
                </a:solidFill>
              </a:rPr>
              <a:t>, Nguyễn Huệ lên </a:t>
            </a:r>
            <a:r>
              <a:rPr lang="en-US" dirty="0" err="1">
                <a:solidFill>
                  <a:srgbClr val="FF0000"/>
                </a:solidFill>
              </a:rPr>
              <a:t>ngôi</a:t>
            </a:r>
            <a:r>
              <a:rPr lang="en-US" dirty="0">
                <a:solidFill>
                  <a:srgbClr val="FF0000"/>
                </a:solidFill>
              </a:rPr>
              <a:t> </a:t>
            </a:r>
            <a:r>
              <a:rPr lang="en-US" dirty="0" err="1">
                <a:solidFill>
                  <a:srgbClr val="FF0000"/>
                </a:solidFill>
              </a:rPr>
              <a:t>Hoàng</a:t>
            </a:r>
            <a:r>
              <a:rPr lang="en-US" dirty="0">
                <a:solidFill>
                  <a:srgbClr val="FF0000"/>
                </a:solidFill>
              </a:rPr>
              <a:t> </a:t>
            </a:r>
            <a:r>
              <a:rPr lang="en-US" dirty="0" err="1">
                <a:solidFill>
                  <a:srgbClr val="FF0000"/>
                </a:solidFill>
              </a:rPr>
              <a:t>đế</a:t>
            </a:r>
            <a:r>
              <a:rPr lang="en-US" dirty="0">
                <a:solidFill>
                  <a:srgbClr val="FF0000"/>
                </a:solidFill>
              </a:rPr>
              <a:t> </a:t>
            </a:r>
            <a:r>
              <a:rPr lang="en-US" dirty="0" err="1">
                <a:solidFill>
                  <a:srgbClr val="FF0000"/>
                </a:solidFill>
              </a:rPr>
              <a:t>tại</a:t>
            </a:r>
            <a:r>
              <a:rPr lang="en-US" dirty="0">
                <a:solidFill>
                  <a:srgbClr val="FF0000"/>
                </a:solidFill>
              </a:rPr>
              <a:t> </a:t>
            </a:r>
            <a:r>
              <a:rPr lang="en-US" err="1">
                <a:solidFill>
                  <a:srgbClr val="FF0000"/>
                </a:solidFill>
              </a:rPr>
              <a:t>núi</a:t>
            </a:r>
            <a:r>
              <a:rPr lang="en-US">
                <a:solidFill>
                  <a:srgbClr val="FF0000"/>
                </a:solidFill>
              </a:rPr>
              <a:t> Bân lấy hiệu Quang Trung.</a:t>
            </a:r>
            <a:endParaRPr lang="en-US" dirty="0">
              <a:solidFill>
                <a:srgbClr val="FF0000"/>
              </a:solidFill>
            </a:endParaRPr>
          </a:p>
        </p:txBody>
      </p:sp>
      <p:pic>
        <p:nvPicPr>
          <p:cNvPr id="41" name="Picture 2" descr="Tôi đã xây dựng triết lý quản trị kinh doanh từ bài học Lịch sử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1" y="3016876"/>
            <a:ext cx="6257790" cy="337104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5924551" y="6307428"/>
            <a:ext cx="6267451"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a:solidFill>
                  <a:srgbClr val="FF0000"/>
                </a:solidFill>
              </a:rPr>
              <a:t>Lời hiểu dụ của vua Quang Trung trước khi tiến quân ra Bắc tiêu diệt quân Thanh</a:t>
            </a:r>
            <a:endParaRPr lang="en-US" dirty="0">
              <a:solidFill>
                <a:srgbClr val="FF0000"/>
              </a:solidFill>
            </a:endParaRPr>
          </a:p>
        </p:txBody>
      </p:sp>
    </p:spTree>
    <p:extLst>
      <p:ext uri="{BB962C8B-B14F-4D97-AF65-F5344CB8AC3E}">
        <p14:creationId xmlns:p14="http://schemas.microsoft.com/office/powerpoint/2010/main" val="3627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goc Hoi -Dong D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3" y="0"/>
            <a:ext cx="12073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Freeform 3"/>
          <p:cNvSpPr>
            <a:spLocks/>
          </p:cNvSpPr>
          <p:nvPr/>
        </p:nvSpPr>
        <p:spPr bwMode="auto">
          <a:xfrm rot="-2136105">
            <a:off x="8805334" y="4114800"/>
            <a:ext cx="497417" cy="622300"/>
          </a:xfrm>
          <a:custGeom>
            <a:avLst/>
            <a:gdLst>
              <a:gd name="T0" fmla="*/ 0 w 230"/>
              <a:gd name="T1" fmla="*/ 2147483647 h 766"/>
              <a:gd name="T2" fmla="*/ 2147483647 w 230"/>
              <a:gd name="T3" fmla="*/ 0 h 766"/>
              <a:gd name="T4" fmla="*/ 2147483647 w 230"/>
              <a:gd name="T5" fmla="*/ 2147483647 h 766"/>
              <a:gd name="T6" fmla="*/ 2147483647 w 230"/>
              <a:gd name="T7" fmla="*/ 2147483647 h 766"/>
              <a:gd name="T8" fmla="*/ 2147483647 w 230"/>
              <a:gd name="T9" fmla="*/ 2147483647 h 766"/>
              <a:gd name="T10" fmla="*/ 2147483647 w 230"/>
              <a:gd name="T11" fmla="*/ 2147483647 h 766"/>
              <a:gd name="T12" fmla="*/ 2147483647 w 230"/>
              <a:gd name="T13" fmla="*/ 2147483647 h 766"/>
              <a:gd name="T14" fmla="*/ 2147483647 w 230"/>
              <a:gd name="T15" fmla="*/ 2147483647 h 766"/>
              <a:gd name="T16" fmla="*/ 0 w 230"/>
              <a:gd name="T17" fmla="*/ 2147483647 h 7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766"/>
              <a:gd name="T29" fmla="*/ 230 w 230"/>
              <a:gd name="T30" fmla="*/ 766 h 7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766">
                <a:moveTo>
                  <a:pt x="0" y="165"/>
                </a:moveTo>
                <a:lnTo>
                  <a:pt x="38" y="0"/>
                </a:lnTo>
                <a:lnTo>
                  <a:pt x="121" y="147"/>
                </a:lnTo>
                <a:lnTo>
                  <a:pt x="77" y="132"/>
                </a:lnTo>
                <a:lnTo>
                  <a:pt x="230" y="748"/>
                </a:lnTo>
                <a:lnTo>
                  <a:pt x="152" y="595"/>
                </a:lnTo>
                <a:lnTo>
                  <a:pt x="109" y="766"/>
                </a:lnTo>
                <a:lnTo>
                  <a:pt x="45" y="138"/>
                </a:lnTo>
                <a:lnTo>
                  <a:pt x="0" y="165"/>
                </a:lnTo>
                <a:close/>
              </a:path>
            </a:pathLst>
          </a:custGeom>
          <a:gradFill rotWithShape="1">
            <a:gsLst>
              <a:gs pos="0">
                <a:srgbClr val="FF0000"/>
              </a:gs>
              <a:gs pos="50000">
                <a:srgbClr val="FFFF00"/>
              </a:gs>
              <a:gs pos="100000">
                <a:srgbClr val="FF0000"/>
              </a:gs>
            </a:gsLst>
            <a:lin ang="5400000" scaled="1"/>
          </a:gradFill>
          <a:ln w="9525">
            <a:solidFill>
              <a:schemeClr val="tx1"/>
            </a:solidFill>
            <a:round/>
            <a:headEnd/>
            <a:tailEnd/>
          </a:ln>
        </p:spPr>
        <p:txBody>
          <a:bodyPr/>
          <a:lstStyle/>
          <a:p>
            <a:endParaRPr lang="en-US"/>
          </a:p>
        </p:txBody>
      </p:sp>
      <p:sp>
        <p:nvSpPr>
          <p:cNvPr id="8196" name="Freeform 4"/>
          <p:cNvSpPr>
            <a:spLocks/>
          </p:cNvSpPr>
          <p:nvPr/>
        </p:nvSpPr>
        <p:spPr bwMode="auto">
          <a:xfrm rot="-1179381">
            <a:off x="10024534" y="4686300"/>
            <a:ext cx="497417" cy="622300"/>
          </a:xfrm>
          <a:custGeom>
            <a:avLst/>
            <a:gdLst>
              <a:gd name="T0" fmla="*/ 0 w 230"/>
              <a:gd name="T1" fmla="*/ 2147483647 h 766"/>
              <a:gd name="T2" fmla="*/ 2147483647 w 230"/>
              <a:gd name="T3" fmla="*/ 0 h 766"/>
              <a:gd name="T4" fmla="*/ 2147483647 w 230"/>
              <a:gd name="T5" fmla="*/ 2147483647 h 766"/>
              <a:gd name="T6" fmla="*/ 2147483647 w 230"/>
              <a:gd name="T7" fmla="*/ 2147483647 h 766"/>
              <a:gd name="T8" fmla="*/ 2147483647 w 230"/>
              <a:gd name="T9" fmla="*/ 2147483647 h 766"/>
              <a:gd name="T10" fmla="*/ 2147483647 w 230"/>
              <a:gd name="T11" fmla="*/ 2147483647 h 766"/>
              <a:gd name="T12" fmla="*/ 2147483647 w 230"/>
              <a:gd name="T13" fmla="*/ 2147483647 h 766"/>
              <a:gd name="T14" fmla="*/ 2147483647 w 230"/>
              <a:gd name="T15" fmla="*/ 2147483647 h 766"/>
              <a:gd name="T16" fmla="*/ 0 w 230"/>
              <a:gd name="T17" fmla="*/ 2147483647 h 7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766"/>
              <a:gd name="T29" fmla="*/ 230 w 230"/>
              <a:gd name="T30" fmla="*/ 766 h 7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766">
                <a:moveTo>
                  <a:pt x="0" y="165"/>
                </a:moveTo>
                <a:lnTo>
                  <a:pt x="38" y="0"/>
                </a:lnTo>
                <a:lnTo>
                  <a:pt x="121" y="147"/>
                </a:lnTo>
                <a:lnTo>
                  <a:pt x="77" y="132"/>
                </a:lnTo>
                <a:lnTo>
                  <a:pt x="230" y="748"/>
                </a:lnTo>
                <a:lnTo>
                  <a:pt x="152" y="595"/>
                </a:lnTo>
                <a:lnTo>
                  <a:pt x="109" y="766"/>
                </a:lnTo>
                <a:lnTo>
                  <a:pt x="45" y="138"/>
                </a:lnTo>
                <a:lnTo>
                  <a:pt x="0" y="165"/>
                </a:lnTo>
                <a:close/>
              </a:path>
            </a:pathLst>
          </a:custGeom>
          <a:gradFill rotWithShape="1">
            <a:gsLst>
              <a:gs pos="0">
                <a:srgbClr val="FF0000"/>
              </a:gs>
              <a:gs pos="50000">
                <a:srgbClr val="FFFF00"/>
              </a:gs>
              <a:gs pos="100000">
                <a:srgbClr val="FF0000"/>
              </a:gs>
            </a:gsLst>
            <a:lin ang="5400000" scaled="1"/>
          </a:gradFill>
          <a:ln w="9525">
            <a:solidFill>
              <a:schemeClr val="tx1"/>
            </a:solidFill>
            <a:round/>
            <a:headEnd/>
            <a:tailEnd/>
          </a:ln>
        </p:spPr>
        <p:txBody>
          <a:bodyPr/>
          <a:lstStyle/>
          <a:p>
            <a:endParaRPr lang="en-US"/>
          </a:p>
        </p:txBody>
      </p:sp>
      <p:sp>
        <p:nvSpPr>
          <p:cNvPr id="8197" name="Freeform 5"/>
          <p:cNvSpPr>
            <a:spLocks/>
          </p:cNvSpPr>
          <p:nvPr/>
        </p:nvSpPr>
        <p:spPr bwMode="auto">
          <a:xfrm rot="1246133">
            <a:off x="10251017" y="5360989"/>
            <a:ext cx="406400" cy="509587"/>
          </a:xfrm>
          <a:custGeom>
            <a:avLst/>
            <a:gdLst>
              <a:gd name="T0" fmla="*/ 0 w 230"/>
              <a:gd name="T1" fmla="*/ 2147483647 h 766"/>
              <a:gd name="T2" fmla="*/ 2147483647 w 230"/>
              <a:gd name="T3" fmla="*/ 0 h 766"/>
              <a:gd name="T4" fmla="*/ 2147483647 w 230"/>
              <a:gd name="T5" fmla="*/ 2147483647 h 766"/>
              <a:gd name="T6" fmla="*/ 2147483647 w 230"/>
              <a:gd name="T7" fmla="*/ 2147483647 h 766"/>
              <a:gd name="T8" fmla="*/ 2147483647 w 230"/>
              <a:gd name="T9" fmla="*/ 2147483647 h 766"/>
              <a:gd name="T10" fmla="*/ 2147483647 w 230"/>
              <a:gd name="T11" fmla="*/ 2147483647 h 766"/>
              <a:gd name="T12" fmla="*/ 2147483647 w 230"/>
              <a:gd name="T13" fmla="*/ 2147483647 h 766"/>
              <a:gd name="T14" fmla="*/ 2147483647 w 230"/>
              <a:gd name="T15" fmla="*/ 2147483647 h 766"/>
              <a:gd name="T16" fmla="*/ 0 w 230"/>
              <a:gd name="T17" fmla="*/ 2147483647 h 7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766"/>
              <a:gd name="T29" fmla="*/ 230 w 230"/>
              <a:gd name="T30" fmla="*/ 766 h 7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766">
                <a:moveTo>
                  <a:pt x="0" y="165"/>
                </a:moveTo>
                <a:lnTo>
                  <a:pt x="38" y="0"/>
                </a:lnTo>
                <a:lnTo>
                  <a:pt x="121" y="147"/>
                </a:lnTo>
                <a:lnTo>
                  <a:pt x="77" y="132"/>
                </a:lnTo>
                <a:lnTo>
                  <a:pt x="230" y="748"/>
                </a:lnTo>
                <a:lnTo>
                  <a:pt x="152" y="595"/>
                </a:lnTo>
                <a:lnTo>
                  <a:pt x="109" y="766"/>
                </a:lnTo>
                <a:lnTo>
                  <a:pt x="45" y="138"/>
                </a:lnTo>
                <a:lnTo>
                  <a:pt x="0" y="165"/>
                </a:lnTo>
                <a:close/>
              </a:path>
            </a:pathLst>
          </a:custGeom>
          <a:gradFill rotWithShape="1">
            <a:gsLst>
              <a:gs pos="0">
                <a:srgbClr val="FF0000"/>
              </a:gs>
              <a:gs pos="50000">
                <a:srgbClr val="FFFF00"/>
              </a:gs>
              <a:gs pos="100000">
                <a:srgbClr val="FF0000"/>
              </a:gs>
            </a:gsLst>
            <a:lin ang="5400000" scaled="1"/>
          </a:gradFill>
          <a:ln w="9525">
            <a:solidFill>
              <a:schemeClr val="tx1"/>
            </a:solidFill>
            <a:round/>
            <a:headEnd/>
            <a:tailEnd/>
          </a:ln>
        </p:spPr>
        <p:txBody>
          <a:bodyPr/>
          <a:lstStyle/>
          <a:p>
            <a:endParaRPr lang="en-US"/>
          </a:p>
        </p:txBody>
      </p:sp>
      <p:sp>
        <p:nvSpPr>
          <p:cNvPr id="8198" name="Freeform 6"/>
          <p:cNvSpPr>
            <a:spLocks/>
          </p:cNvSpPr>
          <p:nvPr/>
        </p:nvSpPr>
        <p:spPr bwMode="auto">
          <a:xfrm rot="3008011">
            <a:off x="9732434" y="5503334"/>
            <a:ext cx="209550" cy="1204383"/>
          </a:xfrm>
          <a:custGeom>
            <a:avLst/>
            <a:gdLst>
              <a:gd name="T0" fmla="*/ 0 w 230"/>
              <a:gd name="T1" fmla="*/ 2147483647 h 766"/>
              <a:gd name="T2" fmla="*/ 2147483647 w 230"/>
              <a:gd name="T3" fmla="*/ 0 h 766"/>
              <a:gd name="T4" fmla="*/ 2147483647 w 230"/>
              <a:gd name="T5" fmla="*/ 2147483647 h 766"/>
              <a:gd name="T6" fmla="*/ 2147483647 w 230"/>
              <a:gd name="T7" fmla="*/ 2147483647 h 766"/>
              <a:gd name="T8" fmla="*/ 2147483647 w 230"/>
              <a:gd name="T9" fmla="*/ 2147483647 h 766"/>
              <a:gd name="T10" fmla="*/ 2147483647 w 230"/>
              <a:gd name="T11" fmla="*/ 2147483647 h 766"/>
              <a:gd name="T12" fmla="*/ 2147483647 w 230"/>
              <a:gd name="T13" fmla="*/ 2147483647 h 766"/>
              <a:gd name="T14" fmla="*/ 2147483647 w 230"/>
              <a:gd name="T15" fmla="*/ 2147483647 h 766"/>
              <a:gd name="T16" fmla="*/ 0 w 230"/>
              <a:gd name="T17" fmla="*/ 2147483647 h 7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766"/>
              <a:gd name="T29" fmla="*/ 230 w 230"/>
              <a:gd name="T30" fmla="*/ 766 h 7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766">
                <a:moveTo>
                  <a:pt x="0" y="165"/>
                </a:moveTo>
                <a:lnTo>
                  <a:pt x="38" y="0"/>
                </a:lnTo>
                <a:lnTo>
                  <a:pt x="121" y="147"/>
                </a:lnTo>
                <a:lnTo>
                  <a:pt x="77" y="132"/>
                </a:lnTo>
                <a:lnTo>
                  <a:pt x="230" y="748"/>
                </a:lnTo>
                <a:lnTo>
                  <a:pt x="152" y="595"/>
                </a:lnTo>
                <a:lnTo>
                  <a:pt x="109" y="766"/>
                </a:lnTo>
                <a:lnTo>
                  <a:pt x="45" y="138"/>
                </a:lnTo>
                <a:lnTo>
                  <a:pt x="0" y="165"/>
                </a:lnTo>
                <a:close/>
              </a:path>
            </a:pathLst>
          </a:custGeom>
          <a:gradFill rotWithShape="1">
            <a:gsLst>
              <a:gs pos="0">
                <a:srgbClr val="FF0000"/>
              </a:gs>
              <a:gs pos="50000">
                <a:srgbClr val="FFFF00"/>
              </a:gs>
              <a:gs pos="100000">
                <a:srgbClr val="FF0000"/>
              </a:gs>
            </a:gsLst>
            <a:lin ang="5400000" scaled="1"/>
          </a:gradFill>
          <a:ln w="9525">
            <a:solidFill>
              <a:schemeClr val="tx1"/>
            </a:solidFill>
            <a:round/>
            <a:headEnd/>
            <a:tailEnd/>
          </a:ln>
        </p:spPr>
        <p:txBody>
          <a:bodyPr/>
          <a:lstStyle/>
          <a:p>
            <a:endParaRPr lang="en-US"/>
          </a:p>
        </p:txBody>
      </p:sp>
      <p:sp>
        <p:nvSpPr>
          <p:cNvPr id="8199" name="Freeform 7"/>
          <p:cNvSpPr>
            <a:spLocks/>
          </p:cNvSpPr>
          <p:nvPr/>
        </p:nvSpPr>
        <p:spPr bwMode="auto">
          <a:xfrm rot="-520775">
            <a:off x="6944784" y="2012950"/>
            <a:ext cx="609600" cy="1600200"/>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00" name="Freeform 8"/>
          <p:cNvSpPr>
            <a:spLocks/>
          </p:cNvSpPr>
          <p:nvPr/>
        </p:nvSpPr>
        <p:spPr bwMode="auto">
          <a:xfrm rot="4021677">
            <a:off x="4043892" y="1553105"/>
            <a:ext cx="171450" cy="2573867"/>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01" name="Freeform 9"/>
          <p:cNvSpPr>
            <a:spLocks/>
          </p:cNvSpPr>
          <p:nvPr/>
        </p:nvSpPr>
        <p:spPr bwMode="auto">
          <a:xfrm rot="1771954">
            <a:off x="5052485" y="4519613"/>
            <a:ext cx="501649" cy="1314450"/>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02" name="Freeform 10"/>
          <p:cNvSpPr>
            <a:spLocks/>
          </p:cNvSpPr>
          <p:nvPr/>
        </p:nvSpPr>
        <p:spPr bwMode="auto">
          <a:xfrm rot="-922386">
            <a:off x="7518401" y="4249739"/>
            <a:ext cx="328084" cy="534987"/>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03" name="Freeform 11"/>
          <p:cNvSpPr>
            <a:spLocks/>
          </p:cNvSpPr>
          <p:nvPr/>
        </p:nvSpPr>
        <p:spPr bwMode="auto">
          <a:xfrm rot="-765175">
            <a:off x="8032752" y="5048250"/>
            <a:ext cx="501649" cy="1257300"/>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04" name="Freeform 12"/>
          <p:cNvSpPr>
            <a:spLocks/>
          </p:cNvSpPr>
          <p:nvPr/>
        </p:nvSpPr>
        <p:spPr bwMode="auto">
          <a:xfrm>
            <a:off x="6366933" y="4457700"/>
            <a:ext cx="1354667" cy="400050"/>
          </a:xfrm>
          <a:custGeom>
            <a:avLst/>
            <a:gdLst>
              <a:gd name="T0" fmla="*/ 2147483647 w 480"/>
              <a:gd name="T1" fmla="*/ 2147483647 h 336"/>
              <a:gd name="T2" fmla="*/ 2147483647 w 480"/>
              <a:gd name="T3" fmla="*/ 2147483647 h 336"/>
              <a:gd name="T4" fmla="*/ 2147483647 w 480"/>
              <a:gd name="T5" fmla="*/ 2147483647 h 336"/>
              <a:gd name="T6" fmla="*/ 0 w 480"/>
              <a:gd name="T7" fmla="*/ 0 h 336"/>
              <a:gd name="T8" fmla="*/ 0 60000 65536"/>
              <a:gd name="T9" fmla="*/ 0 60000 65536"/>
              <a:gd name="T10" fmla="*/ 0 60000 65536"/>
              <a:gd name="T11" fmla="*/ 0 60000 65536"/>
              <a:gd name="T12" fmla="*/ 0 w 480"/>
              <a:gd name="T13" fmla="*/ 0 h 336"/>
              <a:gd name="T14" fmla="*/ 480 w 480"/>
              <a:gd name="T15" fmla="*/ 336 h 336"/>
            </a:gdLst>
            <a:ahLst/>
            <a:cxnLst>
              <a:cxn ang="T8">
                <a:pos x="T0" y="T1"/>
              </a:cxn>
              <a:cxn ang="T9">
                <a:pos x="T2" y="T3"/>
              </a:cxn>
              <a:cxn ang="T10">
                <a:pos x="T4" y="T5"/>
              </a:cxn>
              <a:cxn ang="T11">
                <a:pos x="T6" y="T7"/>
              </a:cxn>
            </a:cxnLst>
            <a:rect l="T12" t="T13" r="T14" b="T15"/>
            <a:pathLst>
              <a:path w="480" h="336">
                <a:moveTo>
                  <a:pt x="480" y="336"/>
                </a:moveTo>
                <a:cubicBezTo>
                  <a:pt x="452" y="288"/>
                  <a:pt x="424" y="240"/>
                  <a:pt x="384" y="192"/>
                </a:cubicBezTo>
                <a:cubicBezTo>
                  <a:pt x="344" y="144"/>
                  <a:pt x="304" y="80"/>
                  <a:pt x="240" y="48"/>
                </a:cubicBezTo>
                <a:cubicBezTo>
                  <a:pt x="176" y="16"/>
                  <a:pt x="40" y="8"/>
                  <a:pt x="0" y="0"/>
                </a:cubicBezTo>
              </a:path>
            </a:pathLst>
          </a:custGeom>
          <a:noFill/>
          <a:ln w="76200">
            <a:solidFill>
              <a:srgbClr val="003399"/>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5" name="Freeform 13"/>
          <p:cNvSpPr>
            <a:spLocks/>
          </p:cNvSpPr>
          <p:nvPr/>
        </p:nvSpPr>
        <p:spPr bwMode="auto">
          <a:xfrm>
            <a:off x="6908800" y="971550"/>
            <a:ext cx="474133" cy="685800"/>
          </a:xfrm>
          <a:custGeom>
            <a:avLst/>
            <a:gdLst>
              <a:gd name="T0" fmla="*/ 0 w 168"/>
              <a:gd name="T1" fmla="*/ 2147483647 h 576"/>
              <a:gd name="T2" fmla="*/ 2147483647 w 168"/>
              <a:gd name="T3" fmla="*/ 2147483647 h 576"/>
              <a:gd name="T4" fmla="*/ 2147483647 w 168"/>
              <a:gd name="T5" fmla="*/ 2147483647 h 576"/>
              <a:gd name="T6" fmla="*/ 2147483647 w 168"/>
              <a:gd name="T7" fmla="*/ 2147483647 h 576"/>
              <a:gd name="T8" fmla="*/ 2147483647 w 168"/>
              <a:gd name="T9" fmla="*/ 2147483647 h 576"/>
              <a:gd name="T10" fmla="*/ 2147483647 w 168"/>
              <a:gd name="T11" fmla="*/ 0 h 576"/>
              <a:gd name="T12" fmla="*/ 0 60000 65536"/>
              <a:gd name="T13" fmla="*/ 0 60000 65536"/>
              <a:gd name="T14" fmla="*/ 0 60000 65536"/>
              <a:gd name="T15" fmla="*/ 0 60000 65536"/>
              <a:gd name="T16" fmla="*/ 0 60000 65536"/>
              <a:gd name="T17" fmla="*/ 0 60000 65536"/>
              <a:gd name="T18" fmla="*/ 0 w 168"/>
              <a:gd name="T19" fmla="*/ 0 h 576"/>
              <a:gd name="T20" fmla="*/ 168 w 16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68" h="576">
                <a:moveTo>
                  <a:pt x="0" y="576"/>
                </a:moveTo>
                <a:cubicBezTo>
                  <a:pt x="60" y="548"/>
                  <a:pt x="120" y="520"/>
                  <a:pt x="144" y="480"/>
                </a:cubicBezTo>
                <a:cubicBezTo>
                  <a:pt x="168" y="440"/>
                  <a:pt x="160" y="376"/>
                  <a:pt x="144" y="336"/>
                </a:cubicBezTo>
                <a:cubicBezTo>
                  <a:pt x="128" y="296"/>
                  <a:pt x="64" y="272"/>
                  <a:pt x="48" y="240"/>
                </a:cubicBezTo>
                <a:cubicBezTo>
                  <a:pt x="32" y="208"/>
                  <a:pt x="32" y="184"/>
                  <a:pt x="48" y="144"/>
                </a:cubicBezTo>
                <a:cubicBezTo>
                  <a:pt x="64" y="104"/>
                  <a:pt x="104" y="52"/>
                  <a:pt x="144" y="0"/>
                </a:cubicBezTo>
              </a:path>
            </a:pathLst>
          </a:custGeom>
          <a:noFill/>
          <a:ln w="76200">
            <a:solidFill>
              <a:srgbClr val="003399"/>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 name="Freeform 14"/>
          <p:cNvSpPr>
            <a:spLocks/>
          </p:cNvSpPr>
          <p:nvPr/>
        </p:nvSpPr>
        <p:spPr bwMode="auto">
          <a:xfrm>
            <a:off x="7315200" y="628651"/>
            <a:ext cx="4064000" cy="1228725"/>
          </a:xfrm>
          <a:custGeom>
            <a:avLst/>
            <a:gdLst>
              <a:gd name="T0" fmla="*/ 0 w 1440"/>
              <a:gd name="T1" fmla="*/ 2147483647 h 1032"/>
              <a:gd name="T2" fmla="*/ 2147483647 w 1440"/>
              <a:gd name="T3" fmla="*/ 2147483647 h 1032"/>
              <a:gd name="T4" fmla="*/ 2147483647 w 1440"/>
              <a:gd name="T5" fmla="*/ 2147483647 h 1032"/>
              <a:gd name="T6" fmla="*/ 2147483647 w 1440"/>
              <a:gd name="T7" fmla="*/ 2147483647 h 1032"/>
              <a:gd name="T8" fmla="*/ 2147483647 w 1440"/>
              <a:gd name="T9" fmla="*/ 2147483647 h 1032"/>
              <a:gd name="T10" fmla="*/ 2147483647 w 1440"/>
              <a:gd name="T11" fmla="*/ 2147483647 h 1032"/>
              <a:gd name="T12" fmla="*/ 2147483647 w 1440"/>
              <a:gd name="T13" fmla="*/ 2147483647 h 1032"/>
              <a:gd name="T14" fmla="*/ 2147483647 w 1440"/>
              <a:gd name="T15" fmla="*/ 2147483647 h 1032"/>
              <a:gd name="T16" fmla="*/ 2147483647 w 1440"/>
              <a:gd name="T17" fmla="*/ 2147483647 h 1032"/>
              <a:gd name="T18" fmla="*/ 2147483647 w 1440"/>
              <a:gd name="T19" fmla="*/ 0 h 10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0"/>
              <a:gd name="T31" fmla="*/ 0 h 1032"/>
              <a:gd name="T32" fmla="*/ 1440 w 1440"/>
              <a:gd name="T33" fmla="*/ 1032 h 10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0" h="1032">
                <a:moveTo>
                  <a:pt x="0" y="912"/>
                </a:moveTo>
                <a:cubicBezTo>
                  <a:pt x="24" y="892"/>
                  <a:pt x="48" y="872"/>
                  <a:pt x="96" y="864"/>
                </a:cubicBezTo>
                <a:cubicBezTo>
                  <a:pt x="144" y="856"/>
                  <a:pt x="248" y="840"/>
                  <a:pt x="288" y="864"/>
                </a:cubicBezTo>
                <a:cubicBezTo>
                  <a:pt x="328" y="888"/>
                  <a:pt x="304" y="984"/>
                  <a:pt x="336" y="1008"/>
                </a:cubicBezTo>
                <a:cubicBezTo>
                  <a:pt x="368" y="1032"/>
                  <a:pt x="440" y="1024"/>
                  <a:pt x="480" y="1008"/>
                </a:cubicBezTo>
                <a:cubicBezTo>
                  <a:pt x="520" y="992"/>
                  <a:pt x="544" y="968"/>
                  <a:pt x="576" y="912"/>
                </a:cubicBezTo>
                <a:cubicBezTo>
                  <a:pt x="608" y="856"/>
                  <a:pt x="616" y="728"/>
                  <a:pt x="672" y="672"/>
                </a:cubicBezTo>
                <a:cubicBezTo>
                  <a:pt x="728" y="616"/>
                  <a:pt x="848" y="632"/>
                  <a:pt x="912" y="576"/>
                </a:cubicBezTo>
                <a:cubicBezTo>
                  <a:pt x="976" y="520"/>
                  <a:pt x="968" y="432"/>
                  <a:pt x="1056" y="336"/>
                </a:cubicBezTo>
                <a:cubicBezTo>
                  <a:pt x="1144" y="240"/>
                  <a:pt x="1292" y="120"/>
                  <a:pt x="1440" y="0"/>
                </a:cubicBezTo>
              </a:path>
            </a:pathLst>
          </a:custGeom>
          <a:noFill/>
          <a:ln w="76200">
            <a:solidFill>
              <a:srgbClr val="003399"/>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5"/>
          <p:cNvGrpSpPr>
            <a:grpSpLocks/>
          </p:cNvGrpSpPr>
          <p:nvPr/>
        </p:nvGrpSpPr>
        <p:grpSpPr bwMode="auto">
          <a:xfrm>
            <a:off x="5486400" y="2314575"/>
            <a:ext cx="1286933" cy="228600"/>
            <a:chOff x="1944" y="1944"/>
            <a:chExt cx="456" cy="192"/>
          </a:xfrm>
        </p:grpSpPr>
        <p:sp>
          <p:nvSpPr>
            <p:cNvPr id="40988" name="AutoShape 16"/>
            <p:cNvSpPr>
              <a:spLocks noChangeArrowheads="1"/>
            </p:cNvSpPr>
            <p:nvPr/>
          </p:nvSpPr>
          <p:spPr bwMode="auto">
            <a:xfrm>
              <a:off x="1944" y="1944"/>
              <a:ext cx="96" cy="192"/>
            </a:xfrm>
            <a:prstGeom prst="rightArrowCallout">
              <a:avLst>
                <a:gd name="adj1" fmla="val 50000"/>
                <a:gd name="adj2" fmla="val 62500"/>
                <a:gd name="adj3" fmla="val 31667"/>
                <a:gd name="adj4" fmla="val 33333"/>
              </a:avLst>
            </a:prstGeom>
            <a:solidFill>
              <a:srgbClr val="FF0000"/>
            </a:solidFill>
            <a:ln w="9525">
              <a:solidFill>
                <a:schemeClr val="tx1"/>
              </a:solidFill>
              <a:miter lim="800000"/>
              <a:headEnd/>
              <a:tailEnd/>
            </a:ln>
          </p:spPr>
          <p:txBody>
            <a:bodyPr wrap="none" anchor="ctr"/>
            <a:lstStyle/>
            <a:p>
              <a:endParaRPr lang="en-US"/>
            </a:p>
          </p:txBody>
        </p:sp>
        <p:sp>
          <p:nvSpPr>
            <p:cNvPr id="40989" name="AutoShape 17"/>
            <p:cNvSpPr>
              <a:spLocks noChangeArrowheads="1"/>
            </p:cNvSpPr>
            <p:nvPr/>
          </p:nvSpPr>
          <p:spPr bwMode="auto">
            <a:xfrm rot="10800000">
              <a:off x="2304" y="1968"/>
              <a:ext cx="96" cy="144"/>
            </a:xfrm>
            <a:prstGeom prst="rightArrowCallout">
              <a:avLst>
                <a:gd name="adj1" fmla="val 37500"/>
                <a:gd name="adj2" fmla="val 46875"/>
                <a:gd name="adj3" fmla="val 31667"/>
                <a:gd name="adj4" fmla="val 33333"/>
              </a:avLst>
            </a:prstGeom>
            <a:solidFill>
              <a:srgbClr val="FF0000"/>
            </a:solidFill>
            <a:ln w="9525">
              <a:solidFill>
                <a:schemeClr val="tx1"/>
              </a:solidFill>
              <a:miter lim="800000"/>
              <a:headEnd/>
              <a:tailEnd/>
            </a:ln>
          </p:spPr>
          <p:txBody>
            <a:bodyPr wrap="none" anchor="ctr"/>
            <a:lstStyle/>
            <a:p>
              <a:endParaRPr lang="en-US"/>
            </a:p>
          </p:txBody>
        </p:sp>
      </p:grpSp>
      <p:grpSp>
        <p:nvGrpSpPr>
          <p:cNvPr id="3" name="Group 18"/>
          <p:cNvGrpSpPr>
            <a:grpSpLocks/>
          </p:cNvGrpSpPr>
          <p:nvPr/>
        </p:nvGrpSpPr>
        <p:grpSpPr bwMode="auto">
          <a:xfrm>
            <a:off x="8172451" y="6305550"/>
            <a:ext cx="1286933" cy="228600"/>
            <a:chOff x="2896" y="5296"/>
            <a:chExt cx="456" cy="192"/>
          </a:xfrm>
        </p:grpSpPr>
        <p:sp>
          <p:nvSpPr>
            <p:cNvPr id="40986" name="AutoShape 19"/>
            <p:cNvSpPr>
              <a:spLocks noChangeArrowheads="1"/>
            </p:cNvSpPr>
            <p:nvPr/>
          </p:nvSpPr>
          <p:spPr bwMode="auto">
            <a:xfrm>
              <a:off x="2896" y="5296"/>
              <a:ext cx="96" cy="192"/>
            </a:xfrm>
            <a:prstGeom prst="rightArrowCallout">
              <a:avLst>
                <a:gd name="adj1" fmla="val 50000"/>
                <a:gd name="adj2" fmla="val 62500"/>
                <a:gd name="adj3" fmla="val 31667"/>
                <a:gd name="adj4" fmla="val 33333"/>
              </a:avLst>
            </a:prstGeom>
            <a:solidFill>
              <a:srgbClr val="FF0000"/>
            </a:solidFill>
            <a:ln w="9525">
              <a:solidFill>
                <a:schemeClr val="tx1"/>
              </a:solidFill>
              <a:miter lim="800000"/>
              <a:headEnd/>
              <a:tailEnd/>
            </a:ln>
          </p:spPr>
          <p:txBody>
            <a:bodyPr wrap="none" anchor="ctr"/>
            <a:lstStyle/>
            <a:p>
              <a:endParaRPr lang="en-US"/>
            </a:p>
          </p:txBody>
        </p:sp>
        <p:sp>
          <p:nvSpPr>
            <p:cNvPr id="40987" name="AutoShape 20"/>
            <p:cNvSpPr>
              <a:spLocks noChangeArrowheads="1"/>
            </p:cNvSpPr>
            <p:nvPr/>
          </p:nvSpPr>
          <p:spPr bwMode="auto">
            <a:xfrm rot="10800000">
              <a:off x="3256" y="5320"/>
              <a:ext cx="96" cy="144"/>
            </a:xfrm>
            <a:prstGeom prst="rightArrowCallout">
              <a:avLst>
                <a:gd name="adj1" fmla="val 37500"/>
                <a:gd name="adj2" fmla="val 46875"/>
                <a:gd name="adj3" fmla="val 31667"/>
                <a:gd name="adj4" fmla="val 33333"/>
              </a:avLst>
            </a:prstGeom>
            <a:solidFill>
              <a:srgbClr val="FF0000"/>
            </a:solidFill>
            <a:ln w="9525">
              <a:solidFill>
                <a:schemeClr val="tx1"/>
              </a:solidFill>
              <a:miter lim="800000"/>
              <a:headEnd/>
              <a:tailEnd/>
            </a:ln>
          </p:spPr>
          <p:txBody>
            <a:bodyPr wrap="none" anchor="ctr"/>
            <a:lstStyle/>
            <a:p>
              <a:endParaRPr lang="en-US"/>
            </a:p>
          </p:txBody>
        </p:sp>
      </p:grpSp>
      <p:sp>
        <p:nvSpPr>
          <p:cNvPr id="8213" name="AutoShape 21"/>
          <p:cNvSpPr>
            <a:spLocks noChangeArrowheads="1"/>
          </p:cNvSpPr>
          <p:nvPr/>
        </p:nvSpPr>
        <p:spPr bwMode="auto">
          <a:xfrm>
            <a:off x="6546851" y="1866900"/>
            <a:ext cx="541867" cy="228600"/>
          </a:xfrm>
          <a:prstGeom prst="irregularSeal1">
            <a:avLst/>
          </a:prstGeom>
          <a:solidFill>
            <a:srgbClr val="FF0000"/>
          </a:solidFill>
          <a:ln w="9525">
            <a:solidFill>
              <a:schemeClr val="tx1"/>
            </a:solidFill>
            <a:miter lim="800000"/>
            <a:headEnd/>
            <a:tailEnd/>
          </a:ln>
        </p:spPr>
        <p:txBody>
          <a:bodyPr wrap="none" anchor="ctr"/>
          <a:lstStyle/>
          <a:p>
            <a:endParaRPr lang="en-US"/>
          </a:p>
        </p:txBody>
      </p:sp>
      <p:sp>
        <p:nvSpPr>
          <p:cNvPr id="8214" name="AutoShape 22"/>
          <p:cNvSpPr>
            <a:spLocks noChangeArrowheads="1"/>
          </p:cNvSpPr>
          <p:nvPr/>
        </p:nvSpPr>
        <p:spPr bwMode="auto">
          <a:xfrm>
            <a:off x="5848351" y="4324350"/>
            <a:ext cx="541867" cy="228600"/>
          </a:xfrm>
          <a:prstGeom prst="irregularSeal1">
            <a:avLst/>
          </a:prstGeom>
          <a:solidFill>
            <a:srgbClr val="FF0000"/>
          </a:solidFill>
          <a:ln w="9525">
            <a:solidFill>
              <a:schemeClr val="tx1"/>
            </a:solidFill>
            <a:miter lim="800000"/>
            <a:headEnd/>
            <a:tailEnd/>
          </a:ln>
        </p:spPr>
        <p:txBody>
          <a:bodyPr wrap="none" anchor="ctr"/>
          <a:lstStyle/>
          <a:p>
            <a:endParaRPr lang="en-US"/>
          </a:p>
        </p:txBody>
      </p:sp>
      <p:sp>
        <p:nvSpPr>
          <p:cNvPr id="8215" name="AutoShape 23"/>
          <p:cNvSpPr>
            <a:spLocks noChangeArrowheads="1"/>
          </p:cNvSpPr>
          <p:nvPr/>
        </p:nvSpPr>
        <p:spPr bwMode="auto">
          <a:xfrm>
            <a:off x="8557684" y="6457950"/>
            <a:ext cx="541867" cy="228600"/>
          </a:xfrm>
          <a:prstGeom prst="irregularSeal1">
            <a:avLst/>
          </a:prstGeom>
          <a:solidFill>
            <a:srgbClr val="FF0000"/>
          </a:solidFill>
          <a:ln w="9525">
            <a:solidFill>
              <a:schemeClr val="tx1"/>
            </a:solidFill>
            <a:miter lim="800000"/>
            <a:headEnd/>
            <a:tailEnd/>
          </a:ln>
        </p:spPr>
        <p:txBody>
          <a:bodyPr wrap="none" anchor="ctr"/>
          <a:lstStyle/>
          <a:p>
            <a:endParaRPr lang="en-US"/>
          </a:p>
        </p:txBody>
      </p:sp>
      <p:sp>
        <p:nvSpPr>
          <p:cNvPr id="8216" name="Freeform 24"/>
          <p:cNvSpPr>
            <a:spLocks/>
          </p:cNvSpPr>
          <p:nvPr/>
        </p:nvSpPr>
        <p:spPr bwMode="auto">
          <a:xfrm rot="4744547">
            <a:off x="7773988" y="6045730"/>
            <a:ext cx="193675" cy="1361016"/>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17" name="Freeform 25"/>
          <p:cNvSpPr>
            <a:spLocks/>
          </p:cNvSpPr>
          <p:nvPr/>
        </p:nvSpPr>
        <p:spPr bwMode="auto">
          <a:xfrm rot="-3984908">
            <a:off x="9894359" y="5940425"/>
            <a:ext cx="177800" cy="1543051"/>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0000"/>
          </a:solidFill>
          <a:ln w="9525">
            <a:solidFill>
              <a:schemeClr val="tx1"/>
            </a:solidFill>
            <a:round/>
            <a:headEnd/>
            <a:tailEnd/>
          </a:ln>
        </p:spPr>
        <p:txBody>
          <a:bodyPr/>
          <a:lstStyle/>
          <a:p>
            <a:endParaRPr lang="en-US"/>
          </a:p>
        </p:txBody>
      </p:sp>
      <p:sp>
        <p:nvSpPr>
          <p:cNvPr id="8218" name="Text Box 26"/>
          <p:cNvSpPr txBox="1">
            <a:spLocks noChangeArrowheads="1"/>
          </p:cNvSpPr>
          <p:nvPr/>
        </p:nvSpPr>
        <p:spPr bwMode="auto">
          <a:xfrm rot="-1468557">
            <a:off x="2438400" y="2707889"/>
            <a:ext cx="203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200" b="1"/>
              <a:t>Đô đốc Long</a:t>
            </a:r>
          </a:p>
        </p:txBody>
      </p:sp>
      <p:sp>
        <p:nvSpPr>
          <p:cNvPr id="8219" name="Text Box 27"/>
          <p:cNvSpPr txBox="1">
            <a:spLocks noChangeArrowheads="1"/>
          </p:cNvSpPr>
          <p:nvPr/>
        </p:nvSpPr>
        <p:spPr bwMode="auto">
          <a:xfrm rot="-3622467">
            <a:off x="4286251" y="5112693"/>
            <a:ext cx="85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200" b="1"/>
              <a:t>Đô đốc Bảo</a:t>
            </a:r>
          </a:p>
        </p:txBody>
      </p:sp>
      <p:sp>
        <p:nvSpPr>
          <p:cNvPr id="8220" name="Text Box 28"/>
          <p:cNvSpPr txBox="1">
            <a:spLocks noChangeArrowheads="1"/>
          </p:cNvSpPr>
          <p:nvPr/>
        </p:nvSpPr>
        <p:spPr bwMode="auto">
          <a:xfrm rot="-6223167">
            <a:off x="7187143" y="2798118"/>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200" b="1"/>
              <a:t>Quang Trung</a:t>
            </a:r>
          </a:p>
        </p:txBody>
      </p:sp>
      <p:sp>
        <p:nvSpPr>
          <p:cNvPr id="8221" name="Text Box 29"/>
          <p:cNvSpPr txBox="1">
            <a:spLocks noChangeArrowheads="1"/>
          </p:cNvSpPr>
          <p:nvPr/>
        </p:nvSpPr>
        <p:spPr bwMode="auto">
          <a:xfrm rot="-6073309">
            <a:off x="7561792" y="5655618"/>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200" b="1"/>
              <a:t>Quang Trung</a:t>
            </a:r>
          </a:p>
        </p:txBody>
      </p:sp>
    </p:spTree>
    <p:extLst>
      <p:ext uri="{BB962C8B-B14F-4D97-AF65-F5344CB8AC3E}">
        <p14:creationId xmlns:p14="http://schemas.microsoft.com/office/powerpoint/2010/main" val="3347070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repeatCount="3000" fill="hold" grpId="0" nodeType="clickEffect">
                                  <p:stCondLst>
                                    <p:cond delay="0"/>
                                  </p:stCondLst>
                                  <p:childTnLst>
                                    <p:set>
                                      <p:cBhvr>
                                        <p:cTn id="6" dur="1" fill="hold">
                                          <p:stCondLst>
                                            <p:cond delay="0"/>
                                          </p:stCondLst>
                                        </p:cTn>
                                        <p:tgtEl>
                                          <p:spTgt spid="8217"/>
                                        </p:tgtEl>
                                        <p:attrNameLst>
                                          <p:attrName>style.visibility</p:attrName>
                                        </p:attrNameLst>
                                      </p:cBhvr>
                                      <p:to>
                                        <p:strVal val="visible"/>
                                      </p:to>
                                    </p:set>
                                    <p:animEffect transition="in" filter="wipe(right)">
                                      <p:cBhvr>
                                        <p:cTn id="7" dur="500"/>
                                        <p:tgtEl>
                                          <p:spTgt spid="8217"/>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8216"/>
                                        </p:tgtEl>
                                        <p:attrNameLst>
                                          <p:attrName>style.visibility</p:attrName>
                                        </p:attrNameLst>
                                      </p:cBhvr>
                                      <p:to>
                                        <p:strVal val="visible"/>
                                      </p:to>
                                    </p:set>
                                    <p:animEffect transition="in" filter="wipe(left)">
                                      <p:cBhvr>
                                        <p:cTn id="10" dur="500"/>
                                        <p:tgtEl>
                                          <p:spTgt spid="8216"/>
                                        </p:tgtEl>
                                      </p:cBhvr>
                                    </p:animEffect>
                                  </p:childTnLst>
                                </p:cTn>
                              </p:par>
                              <p:par>
                                <p:cTn id="11" presetID="13" presetClass="entr" presetSubtype="16" repeatCount="3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plus(in)">
                                      <p:cBhvr>
                                        <p:cTn id="13" dur="500"/>
                                        <p:tgtEl>
                                          <p:spTgt spid="3"/>
                                        </p:tgtEl>
                                      </p:cBhvr>
                                    </p:animEffect>
                                  </p:childTnLst>
                                </p:cTn>
                              </p:par>
                            </p:childTnLst>
                          </p:cTn>
                        </p:par>
                        <p:par>
                          <p:cTn id="14" fill="hold" nodeType="afterGroup">
                            <p:stCondLst>
                              <p:cond delay="1500"/>
                            </p:stCondLst>
                            <p:childTnLst>
                              <p:par>
                                <p:cTn id="15" presetID="23" presetClass="entr" presetSubtype="16" repeatCount="3000" fill="hold" grpId="0" nodeType="afterEffect">
                                  <p:stCondLst>
                                    <p:cond delay="0"/>
                                  </p:stCondLst>
                                  <p:childTnLst>
                                    <p:set>
                                      <p:cBhvr>
                                        <p:cTn id="16" dur="1" fill="hold">
                                          <p:stCondLst>
                                            <p:cond delay="0"/>
                                          </p:stCondLst>
                                        </p:cTn>
                                        <p:tgtEl>
                                          <p:spTgt spid="8215"/>
                                        </p:tgtEl>
                                        <p:attrNameLst>
                                          <p:attrName>style.visibility</p:attrName>
                                        </p:attrNameLst>
                                      </p:cBhvr>
                                      <p:to>
                                        <p:strVal val="visible"/>
                                      </p:to>
                                    </p:set>
                                    <p:anim calcmode="lin" valueType="num">
                                      <p:cBhvr>
                                        <p:cTn id="17" dur="500" fill="hold"/>
                                        <p:tgtEl>
                                          <p:spTgt spid="8215"/>
                                        </p:tgtEl>
                                        <p:attrNameLst>
                                          <p:attrName>ppt_w</p:attrName>
                                        </p:attrNameLst>
                                      </p:cBhvr>
                                      <p:tavLst>
                                        <p:tav tm="0">
                                          <p:val>
                                            <p:fltVal val="0"/>
                                          </p:val>
                                        </p:tav>
                                        <p:tav tm="100000">
                                          <p:val>
                                            <p:strVal val="#ppt_w"/>
                                          </p:val>
                                        </p:tav>
                                      </p:tavLst>
                                    </p:anim>
                                    <p:anim calcmode="lin" valueType="num">
                                      <p:cBhvr>
                                        <p:cTn id="18" dur="500" fill="hold"/>
                                        <p:tgtEl>
                                          <p:spTgt spid="821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repeatCount="3000" fill="hold" grpId="0" nodeType="clickEffect">
                                  <p:stCondLst>
                                    <p:cond delay="0"/>
                                  </p:stCondLst>
                                  <p:childTnLst>
                                    <p:set>
                                      <p:cBhvr>
                                        <p:cTn id="22" dur="1" fill="hold">
                                          <p:stCondLst>
                                            <p:cond delay="0"/>
                                          </p:stCondLst>
                                        </p:cTn>
                                        <p:tgtEl>
                                          <p:spTgt spid="8203"/>
                                        </p:tgtEl>
                                        <p:attrNameLst>
                                          <p:attrName>style.visibility</p:attrName>
                                        </p:attrNameLst>
                                      </p:cBhvr>
                                      <p:to>
                                        <p:strVal val="visible"/>
                                      </p:to>
                                    </p:set>
                                    <p:animEffect transition="in" filter="wipe(down)">
                                      <p:cBhvr>
                                        <p:cTn id="23" dur="500"/>
                                        <p:tgtEl>
                                          <p:spTgt spid="820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221"/>
                                        </p:tgtEl>
                                        <p:attrNameLst>
                                          <p:attrName>style.visibility</p:attrName>
                                        </p:attrNameLst>
                                      </p:cBhvr>
                                      <p:to>
                                        <p:strVal val="visible"/>
                                      </p:to>
                                    </p:set>
                                    <p:animEffect transition="in" filter="wipe(down)">
                                      <p:cBhvr>
                                        <p:cTn id="26" dur="500"/>
                                        <p:tgtEl>
                                          <p:spTgt spid="82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repeatCount="3000" fill="hold" grpId="0" nodeType="clickEffect">
                                  <p:stCondLst>
                                    <p:cond delay="0"/>
                                  </p:stCondLst>
                                  <p:childTnLst>
                                    <p:set>
                                      <p:cBhvr>
                                        <p:cTn id="30" dur="1" fill="hold">
                                          <p:stCondLst>
                                            <p:cond delay="0"/>
                                          </p:stCondLst>
                                        </p:cTn>
                                        <p:tgtEl>
                                          <p:spTgt spid="8204"/>
                                        </p:tgtEl>
                                        <p:attrNameLst>
                                          <p:attrName>style.visibility</p:attrName>
                                        </p:attrNameLst>
                                      </p:cBhvr>
                                      <p:to>
                                        <p:strVal val="visible"/>
                                      </p:to>
                                    </p:set>
                                    <p:animEffect transition="in" filter="wipe(down)">
                                      <p:cBhvr>
                                        <p:cTn id="31" dur="500"/>
                                        <p:tgtEl>
                                          <p:spTgt spid="8204"/>
                                        </p:tgtEl>
                                      </p:cBhvr>
                                    </p:animEffect>
                                  </p:childTnLst>
                                </p:cTn>
                              </p:par>
                            </p:childTnLst>
                          </p:cTn>
                        </p:par>
                        <p:par>
                          <p:cTn id="32" fill="hold" nodeType="afterGroup">
                            <p:stCondLst>
                              <p:cond delay="1500"/>
                            </p:stCondLst>
                            <p:childTnLst>
                              <p:par>
                                <p:cTn id="33" presetID="22" presetClass="entr" presetSubtype="4" repeatCount="3000" fill="hold" grpId="0" nodeType="afterEffect">
                                  <p:stCondLst>
                                    <p:cond delay="0"/>
                                  </p:stCondLst>
                                  <p:childTnLst>
                                    <p:set>
                                      <p:cBhvr>
                                        <p:cTn id="34" dur="1" fill="hold">
                                          <p:stCondLst>
                                            <p:cond delay="0"/>
                                          </p:stCondLst>
                                        </p:cTn>
                                        <p:tgtEl>
                                          <p:spTgt spid="8201"/>
                                        </p:tgtEl>
                                        <p:attrNameLst>
                                          <p:attrName>style.visibility</p:attrName>
                                        </p:attrNameLst>
                                      </p:cBhvr>
                                      <p:to>
                                        <p:strVal val="visible"/>
                                      </p:to>
                                    </p:set>
                                    <p:animEffect transition="in" filter="wipe(down)">
                                      <p:cBhvr>
                                        <p:cTn id="35" dur="500"/>
                                        <p:tgtEl>
                                          <p:spTgt spid="820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219"/>
                                        </p:tgtEl>
                                        <p:attrNameLst>
                                          <p:attrName>style.visibility</p:attrName>
                                        </p:attrNameLst>
                                      </p:cBhvr>
                                      <p:to>
                                        <p:strVal val="visible"/>
                                      </p:to>
                                    </p:set>
                                    <p:animEffect transition="in" filter="wipe(down)">
                                      <p:cBhvr>
                                        <p:cTn id="38" dur="500"/>
                                        <p:tgtEl>
                                          <p:spTgt spid="8219"/>
                                        </p:tgtEl>
                                      </p:cBhvr>
                                    </p:animEffect>
                                  </p:childTnLst>
                                </p:cTn>
                              </p:par>
                            </p:childTnLst>
                          </p:cTn>
                        </p:par>
                        <p:par>
                          <p:cTn id="39" fill="hold" nodeType="afterGroup">
                            <p:stCondLst>
                              <p:cond delay="3000"/>
                            </p:stCondLst>
                            <p:childTnLst>
                              <p:par>
                                <p:cTn id="40" presetID="23" presetClass="entr" presetSubtype="16" repeatCount="3000" fill="hold" grpId="0" nodeType="afterEffect">
                                  <p:stCondLst>
                                    <p:cond delay="0"/>
                                  </p:stCondLst>
                                  <p:childTnLst>
                                    <p:set>
                                      <p:cBhvr>
                                        <p:cTn id="41" dur="1" fill="hold">
                                          <p:stCondLst>
                                            <p:cond delay="0"/>
                                          </p:stCondLst>
                                        </p:cTn>
                                        <p:tgtEl>
                                          <p:spTgt spid="8214"/>
                                        </p:tgtEl>
                                        <p:attrNameLst>
                                          <p:attrName>style.visibility</p:attrName>
                                        </p:attrNameLst>
                                      </p:cBhvr>
                                      <p:to>
                                        <p:strVal val="visible"/>
                                      </p:to>
                                    </p:set>
                                    <p:anim calcmode="lin" valueType="num">
                                      <p:cBhvr>
                                        <p:cTn id="42" dur="500" fill="hold"/>
                                        <p:tgtEl>
                                          <p:spTgt spid="8214"/>
                                        </p:tgtEl>
                                        <p:attrNameLst>
                                          <p:attrName>ppt_w</p:attrName>
                                        </p:attrNameLst>
                                      </p:cBhvr>
                                      <p:tavLst>
                                        <p:tav tm="0">
                                          <p:val>
                                            <p:fltVal val="0"/>
                                          </p:val>
                                        </p:tav>
                                        <p:tav tm="100000">
                                          <p:val>
                                            <p:strVal val="#ppt_w"/>
                                          </p:val>
                                        </p:tav>
                                      </p:tavLst>
                                    </p:anim>
                                    <p:anim calcmode="lin" valueType="num">
                                      <p:cBhvr>
                                        <p:cTn id="43" dur="500" fill="hold"/>
                                        <p:tgtEl>
                                          <p:spTgt spid="8214"/>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repeatCount="3000" fill="hold" grpId="0" nodeType="clickEffect">
                                  <p:stCondLst>
                                    <p:cond delay="0"/>
                                  </p:stCondLst>
                                  <p:childTnLst>
                                    <p:set>
                                      <p:cBhvr>
                                        <p:cTn id="47" dur="1" fill="hold">
                                          <p:stCondLst>
                                            <p:cond delay="0"/>
                                          </p:stCondLst>
                                        </p:cTn>
                                        <p:tgtEl>
                                          <p:spTgt spid="8198"/>
                                        </p:tgtEl>
                                        <p:attrNameLst>
                                          <p:attrName>style.visibility</p:attrName>
                                        </p:attrNameLst>
                                      </p:cBhvr>
                                      <p:to>
                                        <p:strVal val="visible"/>
                                      </p:to>
                                    </p:set>
                                    <p:animEffect transition="in" filter="wipe(down)">
                                      <p:cBhvr>
                                        <p:cTn id="48" dur="500"/>
                                        <p:tgtEl>
                                          <p:spTgt spid="8198"/>
                                        </p:tgtEl>
                                      </p:cBhvr>
                                    </p:animEffect>
                                  </p:childTnLst>
                                </p:cTn>
                              </p:par>
                            </p:childTnLst>
                          </p:cTn>
                        </p:par>
                        <p:par>
                          <p:cTn id="49" fill="hold" nodeType="afterGroup">
                            <p:stCondLst>
                              <p:cond delay="1500"/>
                            </p:stCondLst>
                            <p:childTnLst>
                              <p:par>
                                <p:cTn id="50" presetID="22" presetClass="entr" presetSubtype="4" repeatCount="3000" fill="hold" grpId="0" nodeType="afterEffect">
                                  <p:stCondLst>
                                    <p:cond delay="0"/>
                                  </p:stCondLst>
                                  <p:childTnLst>
                                    <p:set>
                                      <p:cBhvr>
                                        <p:cTn id="51" dur="1" fill="hold">
                                          <p:stCondLst>
                                            <p:cond delay="0"/>
                                          </p:stCondLst>
                                        </p:cTn>
                                        <p:tgtEl>
                                          <p:spTgt spid="8197"/>
                                        </p:tgtEl>
                                        <p:attrNameLst>
                                          <p:attrName>style.visibility</p:attrName>
                                        </p:attrNameLst>
                                      </p:cBhvr>
                                      <p:to>
                                        <p:strVal val="visible"/>
                                      </p:to>
                                    </p:set>
                                    <p:animEffect transition="in" filter="wipe(down)">
                                      <p:cBhvr>
                                        <p:cTn id="52" dur="500"/>
                                        <p:tgtEl>
                                          <p:spTgt spid="8197"/>
                                        </p:tgtEl>
                                      </p:cBhvr>
                                    </p:animEffect>
                                  </p:childTnLst>
                                </p:cTn>
                              </p:par>
                            </p:childTnLst>
                          </p:cTn>
                        </p:par>
                        <p:par>
                          <p:cTn id="53" fill="hold" nodeType="afterGroup">
                            <p:stCondLst>
                              <p:cond delay="3000"/>
                            </p:stCondLst>
                            <p:childTnLst>
                              <p:par>
                                <p:cTn id="54" presetID="22" presetClass="entr" presetSubtype="4" repeatCount="3000" fill="hold" grpId="0" nodeType="afterEffect">
                                  <p:stCondLst>
                                    <p:cond delay="0"/>
                                  </p:stCondLst>
                                  <p:childTnLst>
                                    <p:set>
                                      <p:cBhvr>
                                        <p:cTn id="55" dur="1" fill="hold">
                                          <p:stCondLst>
                                            <p:cond delay="0"/>
                                          </p:stCondLst>
                                        </p:cTn>
                                        <p:tgtEl>
                                          <p:spTgt spid="8196"/>
                                        </p:tgtEl>
                                        <p:attrNameLst>
                                          <p:attrName>style.visibility</p:attrName>
                                        </p:attrNameLst>
                                      </p:cBhvr>
                                      <p:to>
                                        <p:strVal val="visible"/>
                                      </p:to>
                                    </p:set>
                                    <p:animEffect transition="in" filter="wipe(down)">
                                      <p:cBhvr>
                                        <p:cTn id="56" dur="500"/>
                                        <p:tgtEl>
                                          <p:spTgt spid="8196"/>
                                        </p:tgtEl>
                                      </p:cBhvr>
                                    </p:animEffect>
                                  </p:childTnLst>
                                </p:cTn>
                              </p:par>
                            </p:childTnLst>
                          </p:cTn>
                        </p:par>
                        <p:par>
                          <p:cTn id="57" fill="hold" nodeType="afterGroup">
                            <p:stCondLst>
                              <p:cond delay="4500"/>
                            </p:stCondLst>
                            <p:childTnLst>
                              <p:par>
                                <p:cTn id="58" presetID="22" presetClass="entr" presetSubtype="4" repeatCount="3000" fill="hold" grpId="0" nodeType="afterEffect">
                                  <p:stCondLst>
                                    <p:cond delay="0"/>
                                  </p:stCondLst>
                                  <p:childTnLst>
                                    <p:set>
                                      <p:cBhvr>
                                        <p:cTn id="59" dur="1" fill="hold">
                                          <p:stCondLst>
                                            <p:cond delay="0"/>
                                          </p:stCondLst>
                                        </p:cTn>
                                        <p:tgtEl>
                                          <p:spTgt spid="8195"/>
                                        </p:tgtEl>
                                        <p:attrNameLst>
                                          <p:attrName>style.visibility</p:attrName>
                                        </p:attrNameLst>
                                      </p:cBhvr>
                                      <p:to>
                                        <p:strVal val="visible"/>
                                      </p:to>
                                    </p:set>
                                    <p:animEffect transition="in" filter="wipe(down)">
                                      <p:cBhvr>
                                        <p:cTn id="60" dur="500"/>
                                        <p:tgtEl>
                                          <p:spTgt spid="8195"/>
                                        </p:tgtEl>
                                      </p:cBhvr>
                                    </p:animEffect>
                                  </p:childTnLst>
                                </p:cTn>
                              </p:par>
                            </p:childTnLst>
                          </p:cTn>
                        </p:par>
                        <p:par>
                          <p:cTn id="61" fill="hold" nodeType="afterGroup">
                            <p:stCondLst>
                              <p:cond delay="6000"/>
                            </p:stCondLst>
                            <p:childTnLst>
                              <p:par>
                                <p:cTn id="62" presetID="22" presetClass="entr" presetSubtype="4" repeatCount="3000" fill="hold" grpId="0" nodeType="afterEffect">
                                  <p:stCondLst>
                                    <p:cond delay="0"/>
                                  </p:stCondLst>
                                  <p:childTnLst>
                                    <p:set>
                                      <p:cBhvr>
                                        <p:cTn id="63" dur="1" fill="hold">
                                          <p:stCondLst>
                                            <p:cond delay="0"/>
                                          </p:stCondLst>
                                        </p:cTn>
                                        <p:tgtEl>
                                          <p:spTgt spid="8202"/>
                                        </p:tgtEl>
                                        <p:attrNameLst>
                                          <p:attrName>style.visibility</p:attrName>
                                        </p:attrNameLst>
                                      </p:cBhvr>
                                      <p:to>
                                        <p:strVal val="visible"/>
                                      </p:to>
                                    </p:set>
                                    <p:animEffect transition="in" filter="wipe(down)">
                                      <p:cBhvr>
                                        <p:cTn id="64" dur="500"/>
                                        <p:tgtEl>
                                          <p:spTgt spid="820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repeatCount="3000" fill="hold" grpId="0" nodeType="clickEffect">
                                  <p:stCondLst>
                                    <p:cond delay="0"/>
                                  </p:stCondLst>
                                  <p:childTnLst>
                                    <p:set>
                                      <p:cBhvr>
                                        <p:cTn id="68" dur="1" fill="hold">
                                          <p:stCondLst>
                                            <p:cond delay="0"/>
                                          </p:stCondLst>
                                        </p:cTn>
                                        <p:tgtEl>
                                          <p:spTgt spid="8200"/>
                                        </p:tgtEl>
                                        <p:attrNameLst>
                                          <p:attrName>style.visibility</p:attrName>
                                        </p:attrNameLst>
                                      </p:cBhvr>
                                      <p:to>
                                        <p:strVal val="visible"/>
                                      </p:to>
                                    </p:set>
                                    <p:animEffect transition="in" filter="wipe(left)">
                                      <p:cBhvr>
                                        <p:cTn id="69" dur="500"/>
                                        <p:tgtEl>
                                          <p:spTgt spid="8200"/>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8218"/>
                                        </p:tgtEl>
                                        <p:attrNameLst>
                                          <p:attrName>style.visibility</p:attrName>
                                        </p:attrNameLst>
                                      </p:cBhvr>
                                      <p:to>
                                        <p:strVal val="visible"/>
                                      </p:to>
                                    </p:set>
                                    <p:animEffect transition="in" filter="wipe(down)">
                                      <p:cBhvr>
                                        <p:cTn id="72" dur="500"/>
                                        <p:tgtEl>
                                          <p:spTgt spid="8218"/>
                                        </p:tgtEl>
                                      </p:cBhvr>
                                    </p:animEffect>
                                  </p:childTnLst>
                                </p:cTn>
                              </p:par>
                            </p:childTnLst>
                          </p:cTn>
                        </p:par>
                        <p:par>
                          <p:cTn id="73" fill="hold" nodeType="afterGroup">
                            <p:stCondLst>
                              <p:cond delay="1500"/>
                            </p:stCondLst>
                            <p:childTnLst>
                              <p:par>
                                <p:cTn id="74" presetID="13" presetClass="entr" presetSubtype="16" repeatCount="3000" fill="hold"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plus(in)">
                                      <p:cBhvr>
                                        <p:cTn id="76" dur="500"/>
                                        <p:tgtEl>
                                          <p:spTgt spid="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repeatCount="3000" fill="hold" grpId="0" nodeType="clickEffect">
                                  <p:stCondLst>
                                    <p:cond delay="0"/>
                                  </p:stCondLst>
                                  <p:childTnLst>
                                    <p:set>
                                      <p:cBhvr>
                                        <p:cTn id="80" dur="1" fill="hold">
                                          <p:stCondLst>
                                            <p:cond delay="0"/>
                                          </p:stCondLst>
                                        </p:cTn>
                                        <p:tgtEl>
                                          <p:spTgt spid="8199"/>
                                        </p:tgtEl>
                                        <p:attrNameLst>
                                          <p:attrName>style.visibility</p:attrName>
                                        </p:attrNameLst>
                                      </p:cBhvr>
                                      <p:to>
                                        <p:strVal val="visible"/>
                                      </p:to>
                                    </p:set>
                                    <p:animEffect transition="in" filter="wipe(down)">
                                      <p:cBhvr>
                                        <p:cTn id="81" dur="500"/>
                                        <p:tgtEl>
                                          <p:spTgt spid="819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8220"/>
                                        </p:tgtEl>
                                        <p:attrNameLst>
                                          <p:attrName>style.visibility</p:attrName>
                                        </p:attrNameLst>
                                      </p:cBhvr>
                                      <p:to>
                                        <p:strVal val="visible"/>
                                      </p:to>
                                    </p:set>
                                    <p:animEffect transition="in" filter="wipe(down)">
                                      <p:cBhvr>
                                        <p:cTn id="84" dur="500"/>
                                        <p:tgtEl>
                                          <p:spTgt spid="8220"/>
                                        </p:tgtEl>
                                      </p:cBhvr>
                                    </p:animEffect>
                                  </p:childTnLst>
                                </p:cTn>
                              </p:par>
                            </p:childTnLst>
                          </p:cTn>
                        </p:par>
                        <p:par>
                          <p:cTn id="85" fill="hold" nodeType="afterGroup">
                            <p:stCondLst>
                              <p:cond delay="1500"/>
                            </p:stCondLst>
                            <p:childTnLst>
                              <p:par>
                                <p:cTn id="86" presetID="23" presetClass="entr" presetSubtype="16" repeatCount="3000" fill="hold" grpId="0" nodeType="afterEffect">
                                  <p:stCondLst>
                                    <p:cond delay="0"/>
                                  </p:stCondLst>
                                  <p:childTnLst>
                                    <p:set>
                                      <p:cBhvr>
                                        <p:cTn id="87" dur="1" fill="hold">
                                          <p:stCondLst>
                                            <p:cond delay="0"/>
                                          </p:stCondLst>
                                        </p:cTn>
                                        <p:tgtEl>
                                          <p:spTgt spid="8213"/>
                                        </p:tgtEl>
                                        <p:attrNameLst>
                                          <p:attrName>style.visibility</p:attrName>
                                        </p:attrNameLst>
                                      </p:cBhvr>
                                      <p:to>
                                        <p:strVal val="visible"/>
                                      </p:to>
                                    </p:set>
                                    <p:anim calcmode="lin" valueType="num">
                                      <p:cBhvr>
                                        <p:cTn id="88" dur="500" fill="hold"/>
                                        <p:tgtEl>
                                          <p:spTgt spid="8213"/>
                                        </p:tgtEl>
                                        <p:attrNameLst>
                                          <p:attrName>ppt_w</p:attrName>
                                        </p:attrNameLst>
                                      </p:cBhvr>
                                      <p:tavLst>
                                        <p:tav tm="0">
                                          <p:val>
                                            <p:fltVal val="0"/>
                                          </p:val>
                                        </p:tav>
                                        <p:tav tm="100000">
                                          <p:val>
                                            <p:strVal val="#ppt_w"/>
                                          </p:val>
                                        </p:tav>
                                      </p:tavLst>
                                    </p:anim>
                                    <p:anim calcmode="lin" valueType="num">
                                      <p:cBhvr>
                                        <p:cTn id="89" dur="500" fill="hold"/>
                                        <p:tgtEl>
                                          <p:spTgt spid="8213"/>
                                        </p:tgtEl>
                                        <p:attrNameLst>
                                          <p:attrName>ppt_h</p:attrName>
                                        </p:attrNameLst>
                                      </p:cBhvr>
                                      <p:tavLst>
                                        <p:tav tm="0">
                                          <p:val>
                                            <p:fltVal val="0"/>
                                          </p:val>
                                        </p:tav>
                                        <p:tav tm="100000">
                                          <p:val>
                                            <p:strVal val="#ppt_h"/>
                                          </p:val>
                                        </p:tav>
                                      </p:tavLst>
                                    </p:anim>
                                  </p:childTnLst>
                                </p:cTn>
                              </p:par>
                            </p:childTnLst>
                          </p:cTn>
                        </p:par>
                        <p:par>
                          <p:cTn id="90" fill="hold" nodeType="afterGroup">
                            <p:stCondLst>
                              <p:cond delay="3000"/>
                            </p:stCondLst>
                            <p:childTnLst>
                              <p:par>
                                <p:cTn id="91" presetID="22" presetClass="entr" presetSubtype="4" repeatCount="3000" fill="hold" grpId="0" nodeType="afterEffect">
                                  <p:stCondLst>
                                    <p:cond delay="0"/>
                                  </p:stCondLst>
                                  <p:childTnLst>
                                    <p:set>
                                      <p:cBhvr>
                                        <p:cTn id="92" dur="1" fill="hold">
                                          <p:stCondLst>
                                            <p:cond delay="0"/>
                                          </p:stCondLst>
                                        </p:cTn>
                                        <p:tgtEl>
                                          <p:spTgt spid="8205"/>
                                        </p:tgtEl>
                                        <p:attrNameLst>
                                          <p:attrName>style.visibility</p:attrName>
                                        </p:attrNameLst>
                                      </p:cBhvr>
                                      <p:to>
                                        <p:strVal val="visible"/>
                                      </p:to>
                                    </p:set>
                                    <p:animEffect transition="in" filter="wipe(down)">
                                      <p:cBhvr>
                                        <p:cTn id="93" dur="500"/>
                                        <p:tgtEl>
                                          <p:spTgt spid="8205"/>
                                        </p:tgtEl>
                                      </p:cBhvr>
                                    </p:animEffect>
                                  </p:childTnLst>
                                </p:cTn>
                              </p:par>
                              <p:par>
                                <p:cTn id="94" presetID="22" presetClass="entr" presetSubtype="8" repeatCount="3000" fill="hold" grpId="0" nodeType="withEffect">
                                  <p:stCondLst>
                                    <p:cond delay="0"/>
                                  </p:stCondLst>
                                  <p:childTnLst>
                                    <p:set>
                                      <p:cBhvr>
                                        <p:cTn id="95" dur="1" fill="hold">
                                          <p:stCondLst>
                                            <p:cond delay="0"/>
                                          </p:stCondLst>
                                        </p:cTn>
                                        <p:tgtEl>
                                          <p:spTgt spid="8206"/>
                                        </p:tgtEl>
                                        <p:attrNameLst>
                                          <p:attrName>style.visibility</p:attrName>
                                        </p:attrNameLst>
                                      </p:cBhvr>
                                      <p:to>
                                        <p:strVal val="visible"/>
                                      </p:to>
                                    </p:set>
                                    <p:animEffect transition="in" filter="wipe(left)">
                                      <p:cBhvr>
                                        <p:cTn id="96"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animBg="1"/>
      <p:bldP spid="8197" grpId="0" animBg="1"/>
      <p:bldP spid="8198" grpId="0" animBg="1"/>
      <p:bldP spid="8199" grpId="0" animBg="1"/>
      <p:bldP spid="8200" grpId="0" animBg="1"/>
      <p:bldP spid="8201" grpId="0" animBg="1"/>
      <p:bldP spid="8202" grpId="0" animBg="1"/>
      <p:bldP spid="8203" grpId="0" animBg="1"/>
      <p:bldP spid="8204" grpId="0" animBg="1"/>
      <p:bldP spid="8205" grpId="0" animBg="1"/>
      <p:bldP spid="8206" grpId="0" animBg="1"/>
      <p:bldP spid="8213" grpId="0" animBg="1"/>
      <p:bldP spid="8214" grpId="0" animBg="1"/>
      <p:bldP spid="8215" grpId="0" animBg="1"/>
      <p:bldP spid="8216" grpId="0" animBg="1"/>
      <p:bldP spid="8217" grpId="0" animBg="1"/>
      <p:bldP spid="8218" grpId="0"/>
      <p:bldP spid="8219" grpId="0"/>
      <p:bldP spid="8220" grpId="0"/>
      <p:bldP spid="82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77" y="0"/>
            <a:ext cx="12192000" cy="71437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a:solidFill>
                  <a:srgbClr val="FF0000"/>
                </a:solidFill>
              </a:rPr>
              <a:t>Kế sách của Quang Trung khi tấn công đồn Ngọc Hồi – Đống Đa.</a:t>
            </a:r>
            <a:endParaRPr lang="en-US" sz="2400" dirty="0">
              <a:solidFill>
                <a:srgbClr val="FF0000"/>
              </a:solidFill>
            </a:endParaRPr>
          </a:p>
        </p:txBody>
      </p:sp>
      <p:pic>
        <p:nvPicPr>
          <p:cNvPr id="3074" name="Picture 2" descr="C:\Users\Administrator\Pictures\tải xuống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714375"/>
            <a:ext cx="5644445" cy="31164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Pictures\tải xuống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577" y="714375"/>
            <a:ext cx="6096000" cy="31164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strator\Pictures\Dong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228" y="3830836"/>
            <a:ext cx="5973589" cy="302716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2578" y="3830836"/>
            <a:ext cx="2517423" cy="10269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Kết khiên bằng rơm ướt để tránh hỏa lực của địch</a:t>
            </a:r>
          </a:p>
        </p:txBody>
      </p:sp>
      <p:sp>
        <p:nvSpPr>
          <p:cNvPr id="7" name="Rounded Rectangle 6"/>
          <p:cNvSpPr/>
          <p:nvPr/>
        </p:nvSpPr>
        <p:spPr>
          <a:xfrm>
            <a:off x="8940801" y="3830836"/>
            <a:ext cx="2517423" cy="10269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Sử dụng lực lượng tượng binh để công thành</a:t>
            </a:r>
          </a:p>
        </p:txBody>
      </p:sp>
      <p:sp>
        <p:nvSpPr>
          <p:cNvPr id="8" name="Rounded Rectangle 7"/>
          <p:cNvSpPr/>
          <p:nvPr/>
        </p:nvSpPr>
        <p:spPr>
          <a:xfrm>
            <a:off x="2844801" y="6344541"/>
            <a:ext cx="5809017" cy="5134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Dùng quả cầu lửa công thành</a:t>
            </a:r>
          </a:p>
        </p:txBody>
      </p:sp>
    </p:spTree>
    <p:extLst>
      <p:ext uri="{BB962C8B-B14F-4D97-AF65-F5344CB8AC3E}">
        <p14:creationId xmlns:p14="http://schemas.microsoft.com/office/powerpoint/2010/main" val="725502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292628" y="6396335"/>
            <a:ext cx="5899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Tôn Sĩ Nghị hoảng hốt bỏ chạy thoát thân</a:t>
            </a:r>
          </a:p>
        </p:txBody>
      </p:sp>
      <p:pic>
        <p:nvPicPr>
          <p:cNvPr id="41987" name="Picture 5" descr="https://encrypted-tbn2.gstatic.com/images?q=tbn:ANd9GcS5utai5zMFu7ln2AwYRZkKcLdkwG2DTdx4U1pO8hBObwn0kGw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0" y="-1"/>
            <a:ext cx="5842000" cy="639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2027"/>
            <a:ext cx="6292628" cy="830997"/>
          </a:xfrm>
          <a:prstGeom prst="rect">
            <a:avLst/>
          </a:prstGeom>
        </p:spPr>
        <p:txBody>
          <a:bodyPr wrap="square">
            <a:spAutoFit/>
          </a:bodyPr>
          <a:lstStyle/>
          <a:p>
            <a:pPr algn="just"/>
            <a:r>
              <a:rPr lang="en-US" sz="2400"/>
              <a:t>1789 chiến thắng Ngọc Hồi-Đống Đa, đánh tan 29 vạn quân Thanh.</a:t>
            </a:r>
          </a:p>
        </p:txBody>
      </p:sp>
      <p:pic>
        <p:nvPicPr>
          <p:cNvPr id="5" name="Picture 2" descr="http://www.vietlist.us/Images_history/75_Nhi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3023"/>
            <a:ext cx="6292627" cy="556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60951" y="6317902"/>
            <a:ext cx="64109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a:t>Quân ta cắt cầu phao chặn đường rút lui của quân Thanh</a:t>
            </a:r>
          </a:p>
        </p:txBody>
      </p:sp>
    </p:spTree>
    <p:extLst>
      <p:ext uri="{BB962C8B-B14F-4D97-AF65-F5344CB8AC3E}">
        <p14:creationId xmlns:p14="http://schemas.microsoft.com/office/powerpoint/2010/main" val="1483954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Pictures\z4578768059778_f9ed8d020a5653c78c7cc8a020ee5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921" y="16098"/>
            <a:ext cx="5713256" cy="6841902"/>
          </a:xfrm>
          <a:prstGeom prst="ellipse">
            <a:avLst/>
          </a:prstGeom>
          <a:ln>
            <a:noFill/>
          </a:ln>
          <a:effectLst>
            <a:softEdge rad="112500"/>
          </a:effectLst>
        </p:spPr>
      </p:pic>
      <p:sp>
        <p:nvSpPr>
          <p:cNvPr id="2" name="Rectangle 1"/>
          <p:cNvSpPr/>
          <p:nvPr/>
        </p:nvSpPr>
        <p:spPr>
          <a:xfrm>
            <a:off x="57459" y="16098"/>
            <a:ext cx="1687963" cy="461665"/>
          </a:xfrm>
          <a:prstGeom prst="rect">
            <a:avLst/>
          </a:prstGeom>
        </p:spPr>
        <p:txBody>
          <a:bodyPr wrap="none">
            <a:spAutoFit/>
          </a:bodyPr>
          <a:lstStyle/>
          <a:p>
            <a:pPr marL="45720" indent="0">
              <a:buNone/>
            </a:pPr>
            <a:r>
              <a:rPr lang="en-US" sz="2400" b="1" i="1"/>
              <a:t>c. Ý nghĩa</a:t>
            </a:r>
            <a:endParaRPr lang="en-US" sz="2400" i="1"/>
          </a:p>
        </p:txBody>
      </p:sp>
      <p:sp>
        <p:nvSpPr>
          <p:cNvPr id="3" name="Rectangle 2"/>
          <p:cNvSpPr/>
          <p:nvPr/>
        </p:nvSpPr>
        <p:spPr>
          <a:xfrm>
            <a:off x="57459" y="1170260"/>
            <a:ext cx="6096000" cy="1384995"/>
          </a:xfrm>
          <a:prstGeom prst="rect">
            <a:avLst/>
          </a:prstGeom>
        </p:spPr>
        <p:txBody>
          <a:bodyPr>
            <a:spAutoFit/>
          </a:bodyPr>
          <a:lstStyle/>
          <a:p>
            <a:pPr algn="just">
              <a:buFont typeface="Wingdings" pitchFamily="2" charset="2"/>
              <a:buChar char="ü"/>
            </a:pPr>
            <a:r>
              <a:rPr lang="en-US" sz="2800">
                <a:solidFill>
                  <a:schemeClr val="bg2">
                    <a:lumMod val="50000"/>
                  </a:schemeClr>
                </a:solidFill>
              </a:rPr>
              <a:t> Lật đổ chính quyền phong kiến Trịnh-Nguyễn, xóa bỏ tình trạng chia cắt đất nước.</a:t>
            </a:r>
          </a:p>
        </p:txBody>
      </p:sp>
      <p:sp>
        <p:nvSpPr>
          <p:cNvPr id="4" name="Rectangle 3"/>
          <p:cNvSpPr/>
          <p:nvPr/>
        </p:nvSpPr>
        <p:spPr>
          <a:xfrm>
            <a:off x="57459" y="3429000"/>
            <a:ext cx="6096000" cy="1384995"/>
          </a:xfrm>
          <a:prstGeom prst="rect">
            <a:avLst/>
          </a:prstGeom>
        </p:spPr>
        <p:txBody>
          <a:bodyPr>
            <a:spAutoFit/>
          </a:bodyPr>
          <a:lstStyle/>
          <a:p>
            <a:pPr marL="55563" indent="-11113" algn="just">
              <a:buFont typeface="Wingdings" pitchFamily="2" charset="2"/>
              <a:buChar char="ü"/>
            </a:pPr>
            <a:r>
              <a:rPr lang="en-US" sz="2800">
                <a:solidFill>
                  <a:schemeClr val="bg2">
                    <a:lumMod val="50000"/>
                  </a:schemeClr>
                </a:solidFill>
              </a:rPr>
              <a:t> Đánh tan thế lực ngoại xâm hùng mạnh, bảo vệ độc lập dân tộc và chủ quyền lãnh thổ Tổ quốc.</a:t>
            </a:r>
            <a:endParaRPr lang="en-US" sz="2800" b="1" dirty="0">
              <a:solidFill>
                <a:schemeClr val="bg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000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GV TRẦN THỦY</a:t>
            </a:r>
          </a:p>
        </p:txBody>
      </p:sp>
      <p:sp>
        <p:nvSpPr>
          <p:cNvPr id="4" name="TextBox 3"/>
          <p:cNvSpPr txBox="1"/>
          <p:nvPr/>
        </p:nvSpPr>
        <p:spPr>
          <a:xfrm>
            <a:off x="0" y="90152"/>
            <a:ext cx="5715000" cy="584775"/>
          </a:xfrm>
          <a:prstGeom prst="rect">
            <a:avLst/>
          </a:prstGeom>
          <a:noFill/>
        </p:spPr>
        <p:txBody>
          <a:bodyPr wrap="square" rtlCol="0">
            <a:spAutoFit/>
          </a:bodyPr>
          <a:lstStyle/>
          <a:p>
            <a:r>
              <a:rPr lang="en-US" sz="3200">
                <a:solidFill>
                  <a:schemeClr val="accent6"/>
                </a:solidFill>
                <a:latin typeface="Times New Roman" pitchFamily="18" charset="0"/>
                <a:cs typeface="Times New Roman" pitchFamily="18" charset="0"/>
              </a:rPr>
              <a:t>4. Những bài học lịch sử chính</a:t>
            </a:r>
          </a:p>
        </p:txBody>
      </p:sp>
      <p:sp>
        <p:nvSpPr>
          <p:cNvPr id="5" name="Rounded Rectangle 4"/>
          <p:cNvSpPr/>
          <p:nvPr/>
        </p:nvSpPr>
        <p:spPr>
          <a:xfrm>
            <a:off x="5715000" y="939621"/>
            <a:ext cx="2667000" cy="1143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sz="2000">
                <a:solidFill>
                  <a:schemeClr val="tx1"/>
                </a:solidFill>
                <a:latin typeface="Times New Roman" pitchFamily="18" charset="0"/>
                <a:cs typeface="Times New Roman" pitchFamily="18" charset="0"/>
              </a:rPr>
              <a:t>BÀI HỌC LỊCH SỬ</a:t>
            </a:r>
          </a:p>
        </p:txBody>
      </p:sp>
      <p:sp>
        <p:nvSpPr>
          <p:cNvPr id="6" name="Rectangle 5"/>
          <p:cNvSpPr/>
          <p:nvPr/>
        </p:nvSpPr>
        <p:spPr>
          <a:xfrm>
            <a:off x="2667000" y="3371850"/>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7" name="Rectangle 6"/>
          <p:cNvSpPr/>
          <p:nvPr/>
        </p:nvSpPr>
        <p:spPr>
          <a:xfrm>
            <a:off x="4953000" y="3371850"/>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8" name="Rectangle 7"/>
          <p:cNvSpPr/>
          <p:nvPr/>
        </p:nvSpPr>
        <p:spPr>
          <a:xfrm>
            <a:off x="9677400" y="3494680"/>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cxnSp>
        <p:nvCxnSpPr>
          <p:cNvPr id="10" name="Straight Connector 9"/>
          <p:cNvCxnSpPr>
            <a:stCxn id="5" idx="1"/>
          </p:cNvCxnSpPr>
          <p:nvPr/>
        </p:nvCxnSpPr>
        <p:spPr>
          <a:xfrm flipH="1">
            <a:off x="3276600" y="1511121"/>
            <a:ext cx="24384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1" name="Straight Connector 10"/>
          <p:cNvCxnSpPr/>
          <p:nvPr/>
        </p:nvCxnSpPr>
        <p:spPr>
          <a:xfrm flipH="1">
            <a:off x="8382000" y="1504950"/>
            <a:ext cx="19050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2" name="Straight Connector 11"/>
          <p:cNvCxnSpPr/>
          <p:nvPr/>
        </p:nvCxnSpPr>
        <p:spPr>
          <a:xfrm flipV="1">
            <a:off x="3276600" y="1504950"/>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4" name="Straight Connector 13"/>
          <p:cNvCxnSpPr/>
          <p:nvPr/>
        </p:nvCxnSpPr>
        <p:spPr>
          <a:xfrm flipV="1">
            <a:off x="5410200" y="1504950"/>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5" name="Straight Connector 14"/>
          <p:cNvCxnSpPr/>
          <p:nvPr/>
        </p:nvCxnSpPr>
        <p:spPr>
          <a:xfrm flipV="1">
            <a:off x="10287000" y="1627780"/>
            <a:ext cx="0" cy="1866900"/>
          </a:xfrm>
          <a:prstGeom prst="line">
            <a:avLst/>
          </a:prstGeom>
        </p:spPr>
        <p:style>
          <a:lnRef idx="1">
            <a:schemeClr val="accent5"/>
          </a:lnRef>
          <a:fillRef idx="2">
            <a:schemeClr val="accent5"/>
          </a:fillRef>
          <a:effectRef idx="1">
            <a:schemeClr val="accent5"/>
          </a:effectRef>
          <a:fontRef idx="minor">
            <a:schemeClr val="dk1"/>
          </a:fontRef>
        </p:style>
      </p:cxnSp>
    </p:spTree>
    <p:extLst>
      <p:ext uri="{BB962C8B-B14F-4D97-AF65-F5344CB8AC3E}">
        <p14:creationId xmlns:p14="http://schemas.microsoft.com/office/powerpoint/2010/main" val="3011409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5" name="Rounded Rectangle 4"/>
          <p:cNvSpPr/>
          <p:nvPr/>
        </p:nvSpPr>
        <p:spPr>
          <a:xfrm>
            <a:off x="4838700" y="561080"/>
            <a:ext cx="2667000" cy="1143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t>BÀI HỌC LỊCH SỬ</a:t>
            </a:r>
          </a:p>
        </p:txBody>
      </p:sp>
      <p:sp>
        <p:nvSpPr>
          <p:cNvPr id="6" name="Rectangle 5"/>
          <p:cNvSpPr/>
          <p:nvPr/>
        </p:nvSpPr>
        <p:spPr>
          <a:xfrm>
            <a:off x="1790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r>
              <a:rPr lang="en-US" sz="2000"/>
              <a:t>Bài học về xây dựng lực lượng quần chúng nhân dân</a:t>
            </a:r>
          </a:p>
        </p:txBody>
      </p:sp>
      <p:sp>
        <p:nvSpPr>
          <p:cNvPr id="7" name="Rectangle 6"/>
          <p:cNvSpPr/>
          <p:nvPr/>
        </p:nvSpPr>
        <p:spPr>
          <a:xfrm>
            <a:off x="4076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8" name="Rectangle 7"/>
          <p:cNvSpPr/>
          <p:nvPr/>
        </p:nvSpPr>
        <p:spPr>
          <a:xfrm>
            <a:off x="88011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cxnSp>
        <p:nvCxnSpPr>
          <p:cNvPr id="10" name="Straight Connector 9"/>
          <p:cNvCxnSpPr>
            <a:stCxn id="5" idx="1"/>
          </p:cNvCxnSpPr>
          <p:nvPr/>
        </p:nvCxnSpPr>
        <p:spPr>
          <a:xfrm flipH="1">
            <a:off x="2400300" y="1132580"/>
            <a:ext cx="24384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1" name="Straight Connector 10"/>
          <p:cNvCxnSpPr/>
          <p:nvPr/>
        </p:nvCxnSpPr>
        <p:spPr>
          <a:xfrm flipH="1">
            <a:off x="7505700" y="1126409"/>
            <a:ext cx="19050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2" name="Straight Connector 11"/>
          <p:cNvCxnSpPr/>
          <p:nvPr/>
        </p:nvCxnSpPr>
        <p:spPr>
          <a:xfrm flipV="1">
            <a:off x="24003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4" name="Straight Connector 13"/>
          <p:cNvCxnSpPr/>
          <p:nvPr/>
        </p:nvCxnSpPr>
        <p:spPr>
          <a:xfrm flipV="1">
            <a:off x="45339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5" name="Straight Connector 14"/>
          <p:cNvCxnSpPr/>
          <p:nvPr/>
        </p:nvCxnSpPr>
        <p:spPr>
          <a:xfrm flipV="1">
            <a:off x="94107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spTree>
    <p:extLst>
      <p:ext uri="{BB962C8B-B14F-4D97-AF65-F5344CB8AC3E}">
        <p14:creationId xmlns:p14="http://schemas.microsoft.com/office/powerpoint/2010/main" val="3784011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Rectangle 3"/>
          <p:cNvSpPr/>
          <p:nvPr/>
        </p:nvSpPr>
        <p:spPr>
          <a:xfrm>
            <a:off x="0" y="0"/>
            <a:ext cx="6426558" cy="317009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ts val="600"/>
              </a:spcBef>
              <a:spcAft>
                <a:spcPts val="600"/>
              </a:spcAft>
            </a:pPr>
            <a:r>
              <a:rPr lang="nl-NL" sz="3200" i="1">
                <a:solidFill>
                  <a:srgbClr val="FF0000"/>
                </a:solidFill>
                <a:latin typeface="Times New Roman" pitchFamily="18" charset="0"/>
                <a:cs typeface="Times New Roman" pitchFamily="18" charset="0"/>
              </a:rPr>
              <a:t>“Một xin rửa sạch nước thù</a:t>
            </a:r>
            <a:endParaRPr lang="en-US" sz="3200" i="1">
              <a:solidFill>
                <a:srgbClr val="FF0000"/>
              </a:solidFill>
              <a:latin typeface="Times New Roman" pitchFamily="18" charset="0"/>
              <a:cs typeface="Times New Roman" pitchFamily="18" charset="0"/>
            </a:endParaRPr>
          </a:p>
          <a:p>
            <a:pPr algn="ctr">
              <a:spcBef>
                <a:spcPts val="600"/>
              </a:spcBef>
              <a:spcAft>
                <a:spcPts val="600"/>
              </a:spcAft>
            </a:pPr>
            <a:r>
              <a:rPr lang="nl-NL" sz="3200" i="1">
                <a:solidFill>
                  <a:srgbClr val="FF0000"/>
                </a:solidFill>
                <a:latin typeface="Times New Roman" pitchFamily="18" charset="0"/>
                <a:cs typeface="Times New Roman" pitchFamily="18" charset="0"/>
              </a:rPr>
              <a:t>Hai xin đem lại nghiệp xưa họ Hùng.</a:t>
            </a:r>
            <a:endParaRPr lang="en-US" sz="3200" i="1">
              <a:solidFill>
                <a:srgbClr val="FF0000"/>
              </a:solidFill>
              <a:latin typeface="Times New Roman" pitchFamily="18" charset="0"/>
              <a:cs typeface="Times New Roman" pitchFamily="18" charset="0"/>
            </a:endParaRPr>
          </a:p>
          <a:p>
            <a:pPr algn="ctr">
              <a:spcBef>
                <a:spcPts val="600"/>
              </a:spcBef>
              <a:spcAft>
                <a:spcPts val="600"/>
              </a:spcAft>
            </a:pPr>
            <a:r>
              <a:rPr lang="nl-NL" sz="3200" i="1">
                <a:solidFill>
                  <a:srgbClr val="FF0000"/>
                </a:solidFill>
                <a:latin typeface="Times New Roman" pitchFamily="18" charset="0"/>
                <a:cs typeface="Times New Roman" pitchFamily="18" charset="0"/>
              </a:rPr>
              <a:t>Ba kẻo oan ức lòng chồng</a:t>
            </a:r>
            <a:endParaRPr lang="en-US" sz="3200" i="1">
              <a:solidFill>
                <a:srgbClr val="FF0000"/>
              </a:solidFill>
              <a:latin typeface="Times New Roman" pitchFamily="18" charset="0"/>
              <a:cs typeface="Times New Roman" pitchFamily="18" charset="0"/>
            </a:endParaRPr>
          </a:p>
          <a:p>
            <a:pPr algn="ctr">
              <a:spcBef>
                <a:spcPts val="600"/>
              </a:spcBef>
              <a:spcAft>
                <a:spcPts val="600"/>
              </a:spcAft>
            </a:pPr>
            <a:r>
              <a:rPr lang="nl-NL" sz="3200" i="1">
                <a:solidFill>
                  <a:srgbClr val="FF0000"/>
                </a:solidFill>
                <a:latin typeface="Times New Roman" pitchFamily="18" charset="0"/>
                <a:cs typeface="Times New Roman" pitchFamily="18" charset="0"/>
              </a:rPr>
              <a:t>Bốn xin vẹn vẹn sở công lênh này”.</a:t>
            </a:r>
          </a:p>
          <a:p>
            <a:pPr algn="ctr">
              <a:spcBef>
                <a:spcPts val="600"/>
              </a:spcBef>
              <a:spcAft>
                <a:spcPts val="600"/>
              </a:spcAft>
            </a:pPr>
            <a:r>
              <a:rPr lang="nl-NL" sz="3200" i="1">
                <a:solidFill>
                  <a:schemeClr val="tx1"/>
                </a:solidFill>
                <a:latin typeface="Times New Roman" pitchFamily="18" charset="0"/>
                <a:cs typeface="Times New Roman" pitchFamily="18" charset="0"/>
              </a:rPr>
              <a:t>Trích Thiên Nam ngữ lục, TK XVIII</a:t>
            </a:r>
            <a:endParaRPr lang="en-US" sz="3200" i="1">
              <a:solidFill>
                <a:schemeClr val="tx1"/>
              </a:solidFill>
              <a:latin typeface="Times New Roman" pitchFamily="18" charset="0"/>
              <a:cs typeface="Times New Roman" pitchFamily="18" charset="0"/>
            </a:endParaRPr>
          </a:p>
        </p:txBody>
      </p:sp>
      <p:pic>
        <p:nvPicPr>
          <p:cNvPr id="5" name="Picture 2" descr="Tôi đã xây dựng triết lý quản trị kinh doanh từ bài học Lịch s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557" y="0"/>
            <a:ext cx="575578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005330"/>
            <a:ext cx="6426557" cy="1200329"/>
          </a:xfrm>
          <a:prstGeom prst="rect">
            <a:avLst/>
          </a:prstGeom>
          <a:noFill/>
        </p:spPr>
        <p:txBody>
          <a:bodyPr wrap="square" rtlCol="0">
            <a:spAutoFit/>
          </a:bodyPr>
          <a:lstStyle/>
          <a:p>
            <a:pPr algn="just"/>
            <a:r>
              <a:rPr lang="en-US" sz="2400"/>
              <a:t>Lãnh tụ các cuộc khởi nghĩa biết phát động khẩu hiệu để phân hóa kẻ thù, tập hợp sức mạnh quần chúng</a:t>
            </a:r>
          </a:p>
        </p:txBody>
      </p:sp>
    </p:spTree>
    <p:extLst>
      <p:ext uri="{BB962C8B-B14F-4D97-AF65-F5344CB8AC3E}">
        <p14:creationId xmlns:p14="http://schemas.microsoft.com/office/powerpoint/2010/main" val="294392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6201" y="4644959"/>
            <a:ext cx="345451" cy="49527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19896" y="6141232"/>
            <a:ext cx="239797" cy="40472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01420" y="279944"/>
            <a:ext cx="240469" cy="40585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59349" b="60397"/>
          <a:stretch>
            <a:fillRect/>
          </a:stretch>
        </p:blipFill>
        <p:spPr>
          <a:xfrm>
            <a:off x="446151" y="973180"/>
            <a:ext cx="391844" cy="501096"/>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3796" flipV="1">
            <a:off x="310418" y="5457267"/>
            <a:ext cx="3821879" cy="1180005"/>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682" y="5146683"/>
            <a:ext cx="271471" cy="389207"/>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59349" b="60397"/>
          <a:stretch>
            <a:fillRect/>
          </a:stretch>
        </p:blipFill>
        <p:spPr>
          <a:xfrm>
            <a:off x="11600695" y="1059994"/>
            <a:ext cx="501919" cy="641863"/>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8425442" y="279944"/>
            <a:ext cx="3253487" cy="1004514"/>
          </a:xfrm>
          <a:prstGeom prst="rect">
            <a:avLst/>
          </a:prstGeom>
        </p:spPr>
      </p:pic>
      <p:sp>
        <p:nvSpPr>
          <p:cNvPr id="15" name="TextBox 15"/>
          <p:cNvSpPr txBox="1"/>
          <p:nvPr/>
        </p:nvSpPr>
        <p:spPr>
          <a:xfrm>
            <a:off x="446153" y="58590"/>
            <a:ext cx="11405501" cy="1477328"/>
          </a:xfrm>
          <a:prstGeom prst="rect">
            <a:avLst/>
          </a:prstGeom>
        </p:spPr>
        <p:txBody>
          <a:bodyPr lIns="0" tIns="0" rIns="0" bIns="0" rtlCol="0" anchor="t">
            <a:spAutoFit/>
          </a:bodyPr>
          <a:lstStyle/>
          <a:p>
            <a:pPr algn="ctr"/>
            <a:r>
              <a:rPr lang="en-US" sz="3200" b="1">
                <a:solidFill>
                  <a:schemeClr val="accent6"/>
                </a:solidFill>
              </a:rPr>
              <a:t>BÀI 8. MỘT SỐ CUỘC KHỞI NGHĨA VÀ CHIẾN TRANH GIẢI PHÓNG TRONG LỊCH SỬ VIỆT NAM (TỪ TK III TCN ĐẾN CUỐI TK XIX)</a:t>
            </a:r>
            <a:endParaRPr lang="en-US" sz="3200">
              <a:solidFill>
                <a:schemeClr val="accent6"/>
              </a:solidFill>
            </a:endParaRPr>
          </a:p>
        </p:txBody>
      </p:sp>
      <p:sp>
        <p:nvSpPr>
          <p:cNvPr id="17" name="Date Placeholder 16"/>
          <p:cNvSpPr>
            <a:spLocks noGrp="1"/>
          </p:cNvSpPr>
          <p:nvPr>
            <p:ph type="dt" sz="half" idx="10"/>
          </p:nvPr>
        </p:nvSpPr>
        <p:spPr/>
        <p:txBody>
          <a:bodyPr/>
          <a:lstStyle/>
          <a:p>
            <a:fld id="{7F39C33C-F4EE-4A28-B165-DA3396DF1C2E}" type="datetime1">
              <a:rPr lang="en-US" smtClean="0"/>
              <a:t>2/19/2024</a:t>
            </a:fld>
            <a:endParaRPr lang="en-US"/>
          </a:p>
        </p:txBody>
      </p:sp>
      <p:sp>
        <p:nvSpPr>
          <p:cNvPr id="18" name="Footer Placeholder 17"/>
          <p:cNvSpPr>
            <a:spLocks noGrp="1"/>
          </p:cNvSpPr>
          <p:nvPr>
            <p:ph type="ftr" sz="quarter" idx="11"/>
          </p:nvPr>
        </p:nvSpPr>
        <p:spPr/>
        <p:txBody>
          <a:bodyPr/>
          <a:lstStyle/>
          <a:p>
            <a:r>
              <a:rPr lang="en-US"/>
              <a:t>GV TRẦN THỦY</a:t>
            </a:r>
          </a:p>
        </p:txBody>
      </p:sp>
      <p:pic>
        <p:nvPicPr>
          <p:cNvPr id="19"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953697"/>
            <a:ext cx="12162168" cy="483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24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5" name="Rounded Rectangle 4"/>
          <p:cNvSpPr/>
          <p:nvPr/>
        </p:nvSpPr>
        <p:spPr>
          <a:xfrm>
            <a:off x="4838700" y="561080"/>
            <a:ext cx="2667000" cy="1143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t>BÀI HỌC LỊCH SỬ</a:t>
            </a:r>
          </a:p>
        </p:txBody>
      </p:sp>
      <p:sp>
        <p:nvSpPr>
          <p:cNvPr id="6" name="Rectangle 5"/>
          <p:cNvSpPr/>
          <p:nvPr/>
        </p:nvSpPr>
        <p:spPr>
          <a:xfrm>
            <a:off x="1790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r>
              <a:rPr lang="en-US" sz="2000"/>
              <a:t>Bài học về xây dựng lực lượng quần chúng nhân dân</a:t>
            </a:r>
          </a:p>
        </p:txBody>
      </p:sp>
      <p:sp>
        <p:nvSpPr>
          <p:cNvPr id="7" name="Rectangle 6"/>
          <p:cNvSpPr/>
          <p:nvPr/>
        </p:nvSpPr>
        <p:spPr>
          <a:xfrm>
            <a:off x="4076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r>
              <a:rPr lang="en-US" sz="2000"/>
              <a:t>Bài học về xây dựng khối đại đoàn kết dân tộc.</a:t>
            </a:r>
          </a:p>
        </p:txBody>
      </p:sp>
      <p:sp>
        <p:nvSpPr>
          <p:cNvPr id="8" name="Rectangle 7"/>
          <p:cNvSpPr/>
          <p:nvPr/>
        </p:nvSpPr>
        <p:spPr>
          <a:xfrm>
            <a:off x="8259739" y="3011406"/>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cxnSp>
        <p:nvCxnSpPr>
          <p:cNvPr id="10" name="Straight Connector 9"/>
          <p:cNvCxnSpPr>
            <a:stCxn id="5" idx="1"/>
          </p:cNvCxnSpPr>
          <p:nvPr/>
        </p:nvCxnSpPr>
        <p:spPr>
          <a:xfrm flipH="1">
            <a:off x="2400300" y="1132580"/>
            <a:ext cx="24384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1" name="Straight Connector 10"/>
          <p:cNvCxnSpPr/>
          <p:nvPr/>
        </p:nvCxnSpPr>
        <p:spPr>
          <a:xfrm flipH="1" flipV="1">
            <a:off x="7505700" y="1126409"/>
            <a:ext cx="1392640" cy="6171"/>
          </a:xfrm>
          <a:prstGeom prst="line">
            <a:avLst/>
          </a:prstGeom>
        </p:spPr>
        <p:style>
          <a:lnRef idx="1">
            <a:schemeClr val="accent5"/>
          </a:lnRef>
          <a:fillRef idx="2">
            <a:schemeClr val="accent5"/>
          </a:fillRef>
          <a:effectRef idx="1">
            <a:schemeClr val="accent5"/>
          </a:effectRef>
          <a:fontRef idx="minor">
            <a:schemeClr val="dk1"/>
          </a:fontRef>
        </p:style>
      </p:cxnSp>
      <p:cxnSp>
        <p:nvCxnSpPr>
          <p:cNvPr id="12" name="Straight Connector 11"/>
          <p:cNvCxnSpPr/>
          <p:nvPr/>
        </p:nvCxnSpPr>
        <p:spPr>
          <a:xfrm flipV="1">
            <a:off x="24003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4" name="Straight Connector 13"/>
          <p:cNvCxnSpPr/>
          <p:nvPr/>
        </p:nvCxnSpPr>
        <p:spPr>
          <a:xfrm flipV="1">
            <a:off x="45339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5" name="Straight Connector 14"/>
          <p:cNvCxnSpPr/>
          <p:nvPr/>
        </p:nvCxnSpPr>
        <p:spPr>
          <a:xfrm flipV="1">
            <a:off x="8869339" y="1132580"/>
            <a:ext cx="0" cy="1866900"/>
          </a:xfrm>
          <a:prstGeom prst="line">
            <a:avLst/>
          </a:prstGeom>
        </p:spPr>
        <p:style>
          <a:lnRef idx="1">
            <a:schemeClr val="accent5"/>
          </a:lnRef>
          <a:fillRef idx="2">
            <a:schemeClr val="accent5"/>
          </a:fillRef>
          <a:effectRef idx="1">
            <a:schemeClr val="accent5"/>
          </a:effectRef>
          <a:fontRef idx="minor">
            <a:schemeClr val="dk1"/>
          </a:fontRef>
        </p:style>
      </p:cxnSp>
    </p:spTree>
    <p:extLst>
      <p:ext uri="{BB962C8B-B14F-4D97-AF65-F5344CB8AC3E}">
        <p14:creationId xmlns:p14="http://schemas.microsoft.com/office/powerpoint/2010/main" val="3390762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GV TRẦN THỦY</a:t>
            </a:r>
          </a:p>
        </p:txBody>
      </p:sp>
      <p:pic>
        <p:nvPicPr>
          <p:cNvPr id="4" name="Picture 3" descr="8 LÊ LOEIJ DUHNGJ CỜ KHỞI NGHĨA">
            <a:extLst>
              <a:ext uri="{FF2B5EF4-FFF2-40B4-BE49-F238E27FC236}">
                <a16:creationId xmlns:a16="http://schemas.microsoft.com/office/drawing/2014/main" id="{77EAEFDA-64E3-9341-E37F-D8CBEEC0C96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9"/>
            <a:ext cx="6207617" cy="5870318"/>
          </a:xfrm>
          <a:prstGeom prst="rect">
            <a:avLst/>
          </a:prstGeom>
        </p:spPr>
      </p:pic>
      <p:sp>
        <p:nvSpPr>
          <p:cNvPr id="5" name="TextBox 4"/>
          <p:cNvSpPr txBox="1"/>
          <p:nvPr/>
        </p:nvSpPr>
        <p:spPr>
          <a:xfrm>
            <a:off x="-90152" y="5908218"/>
            <a:ext cx="6387921" cy="923330"/>
          </a:xfrm>
          <a:prstGeom prst="rect">
            <a:avLst/>
          </a:prstGeom>
          <a:noFill/>
        </p:spPr>
        <p:txBody>
          <a:bodyPr wrap="square" rtlCol="0">
            <a:spAutoFit/>
          </a:bodyPr>
          <a:lstStyle/>
          <a:p>
            <a:pPr algn="ctr"/>
            <a:r>
              <a:rPr lang="en-US" i="1"/>
              <a:t>Năm 1416 Lê Lợi cùng 18 người cùng chí hướng tổ chức hội thề Lũng Nhai, thể hiện tình đoàn kết cùng chung một nghĩa lớn</a:t>
            </a:r>
          </a:p>
        </p:txBody>
      </p:sp>
      <p:pic>
        <p:nvPicPr>
          <p:cNvPr id="6" name="Picture 4" descr="C:\Users\Administrator\Pictures\doi-quan-ki-la-nhat-trong-lich-su-viet-n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769" y="14289"/>
            <a:ext cx="5894231" cy="5870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97769" y="5908218"/>
            <a:ext cx="6025166" cy="369332"/>
          </a:xfrm>
          <a:prstGeom prst="rect">
            <a:avLst/>
          </a:prstGeom>
          <a:noFill/>
        </p:spPr>
        <p:txBody>
          <a:bodyPr wrap="square" rtlCol="0">
            <a:spAutoFit/>
          </a:bodyPr>
          <a:lstStyle/>
          <a:p>
            <a:pPr algn="ctr"/>
            <a:r>
              <a:rPr lang="en-US" i="1"/>
              <a:t>Đội quân Sát Thát của nhà Trần</a:t>
            </a:r>
          </a:p>
        </p:txBody>
      </p:sp>
    </p:spTree>
    <p:extLst>
      <p:ext uri="{BB962C8B-B14F-4D97-AF65-F5344CB8AC3E}">
        <p14:creationId xmlns:p14="http://schemas.microsoft.com/office/powerpoint/2010/main" val="2862673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5" name="Rounded Rectangle 4"/>
          <p:cNvSpPr/>
          <p:nvPr/>
        </p:nvSpPr>
        <p:spPr>
          <a:xfrm>
            <a:off x="4838700" y="561080"/>
            <a:ext cx="2667000" cy="1143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t>BÀI HỌC LỊCH SỬ</a:t>
            </a:r>
          </a:p>
        </p:txBody>
      </p:sp>
      <p:sp>
        <p:nvSpPr>
          <p:cNvPr id="6" name="Rectangle 5"/>
          <p:cNvSpPr/>
          <p:nvPr/>
        </p:nvSpPr>
        <p:spPr>
          <a:xfrm>
            <a:off x="1790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r>
              <a:rPr lang="en-US" sz="2000"/>
              <a:t>Bài học về xây dựng lực lượng quần chúng nhân dân</a:t>
            </a:r>
          </a:p>
        </p:txBody>
      </p:sp>
      <p:sp>
        <p:nvSpPr>
          <p:cNvPr id="7" name="Rectangle 6"/>
          <p:cNvSpPr/>
          <p:nvPr/>
        </p:nvSpPr>
        <p:spPr>
          <a:xfrm>
            <a:off x="4076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r>
              <a:rPr lang="en-US" sz="2000"/>
              <a:t>Bài học về xây dựng khối đại đoàn kết dân tộc.</a:t>
            </a:r>
          </a:p>
        </p:txBody>
      </p:sp>
      <p:sp>
        <p:nvSpPr>
          <p:cNvPr id="8" name="Rectangle 7"/>
          <p:cNvSpPr/>
          <p:nvPr/>
        </p:nvSpPr>
        <p:spPr>
          <a:xfrm>
            <a:off x="8801100" y="3025054"/>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US"/>
              <a:t>Bài học về nghệ thuật quân sự với những kinh nghiệm đánh giặc mưu trí, độc đáo.</a:t>
            </a:r>
          </a:p>
        </p:txBody>
      </p:sp>
      <p:cxnSp>
        <p:nvCxnSpPr>
          <p:cNvPr id="10" name="Straight Connector 9"/>
          <p:cNvCxnSpPr>
            <a:stCxn id="5" idx="1"/>
          </p:cNvCxnSpPr>
          <p:nvPr/>
        </p:nvCxnSpPr>
        <p:spPr>
          <a:xfrm flipH="1">
            <a:off x="2400300" y="1132580"/>
            <a:ext cx="24384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1" name="Straight Connector 10"/>
          <p:cNvCxnSpPr/>
          <p:nvPr/>
        </p:nvCxnSpPr>
        <p:spPr>
          <a:xfrm flipH="1">
            <a:off x="7505700" y="1126409"/>
            <a:ext cx="19050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2" name="Straight Connector 11"/>
          <p:cNvCxnSpPr/>
          <p:nvPr/>
        </p:nvCxnSpPr>
        <p:spPr>
          <a:xfrm flipV="1">
            <a:off x="24003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4" name="Straight Connector 13"/>
          <p:cNvCxnSpPr/>
          <p:nvPr/>
        </p:nvCxnSpPr>
        <p:spPr>
          <a:xfrm flipV="1">
            <a:off x="45339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5" name="Straight Connector 14"/>
          <p:cNvCxnSpPr/>
          <p:nvPr/>
        </p:nvCxnSpPr>
        <p:spPr>
          <a:xfrm flipV="1">
            <a:off x="9410700" y="1132580"/>
            <a:ext cx="0" cy="1866900"/>
          </a:xfrm>
          <a:prstGeom prst="line">
            <a:avLst/>
          </a:prstGeom>
        </p:spPr>
        <p:style>
          <a:lnRef idx="1">
            <a:schemeClr val="accent5"/>
          </a:lnRef>
          <a:fillRef idx="2">
            <a:schemeClr val="accent5"/>
          </a:fillRef>
          <a:effectRef idx="1">
            <a:schemeClr val="accent5"/>
          </a:effectRef>
          <a:fontRef idx="minor">
            <a:schemeClr val="dk1"/>
          </a:fontRef>
        </p:style>
      </p:cxnSp>
    </p:spTree>
    <p:extLst>
      <p:ext uri="{BB962C8B-B14F-4D97-AF65-F5344CB8AC3E}">
        <p14:creationId xmlns:p14="http://schemas.microsoft.com/office/powerpoint/2010/main" val="2066972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Title 1"/>
          <p:cNvSpPr txBox="1">
            <a:spLocks/>
          </p:cNvSpPr>
          <p:nvPr/>
        </p:nvSpPr>
        <p:spPr>
          <a:xfrm>
            <a:off x="-1" y="5913406"/>
            <a:ext cx="6390069" cy="486653"/>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a:normAutofit fontScale="75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vi-VN" sz="2000">
                <a:solidFill>
                  <a:schemeClr val="tx1"/>
                </a:solidFill>
                <a:latin typeface="Times New Roman" pitchFamily="18" charset="0"/>
                <a:cs typeface="Times New Roman" pitchFamily="18" charset="0"/>
              </a:rPr>
              <a:t>Hịch Tướng Sĩ _Hưng Đạo Đại Vương Trần Quốc Tuấn</a:t>
            </a:r>
            <a:r>
              <a:rPr lang="en-US" sz="2000">
                <a:solidFill>
                  <a:schemeClr val="tx1"/>
                </a:solidFill>
                <a:latin typeface="Times New Roman" pitchFamily="18" charset="0"/>
                <a:cs typeface="Times New Roman" pitchFamily="18" charset="0"/>
              </a:rPr>
              <a:t>, đã khích lệ động viên tinh thần quân sĩ nhà Trần.</a:t>
            </a:r>
            <a:r>
              <a:rPr lang="vi-VN" sz="2000">
                <a:solidFill>
                  <a:schemeClr val="tx1"/>
                </a:solidFill>
                <a:latin typeface="Times New Roman" pitchFamily="18" charset="0"/>
                <a:cs typeface="Times New Roman" pitchFamily="18" charset="0"/>
              </a:rPr>
              <a:t> </a:t>
            </a:r>
            <a:endParaRPr lang="en-US" sz="2000">
              <a:solidFill>
                <a:schemeClr val="tx1"/>
              </a:solidFill>
              <a:latin typeface="Times New Roman" pitchFamily="18" charset="0"/>
              <a:cs typeface="Times New Roman" pitchFamily="18" charset="0"/>
            </a:endParaRPr>
          </a:p>
        </p:txBody>
      </p:sp>
      <p:pic>
        <p:nvPicPr>
          <p:cNvPr id="5" name="Picture 2" descr="D:\Lộc\images (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6490"/>
            <a:ext cx="6390068" cy="58769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m-quoc-son-ha"/>
          <p:cNvPicPr>
            <a:picLocks noChangeAspect="1" noChangeArrowheads="1"/>
          </p:cNvPicPr>
          <p:nvPr/>
        </p:nvPicPr>
        <p:blipFill>
          <a:blip r:embed="rId3" cstate="print"/>
          <a:srcRect/>
          <a:stretch>
            <a:fillRect/>
          </a:stretch>
        </p:blipFill>
        <p:spPr>
          <a:xfrm>
            <a:off x="6390068" y="36490"/>
            <a:ext cx="5801932" cy="5876916"/>
          </a:xfrm>
          <a:prstGeom prst="rect">
            <a:avLst/>
          </a:prstGeom>
          <a:solidFill>
            <a:srgbClr val="FF9966"/>
          </a:solidFill>
          <a:ln>
            <a:solidFill>
              <a:srgbClr val="FF0000"/>
            </a:solidFill>
          </a:ln>
        </p:spPr>
      </p:pic>
      <p:sp>
        <p:nvSpPr>
          <p:cNvPr id="8" name="Title 1"/>
          <p:cNvSpPr txBox="1">
            <a:spLocks/>
          </p:cNvSpPr>
          <p:nvPr/>
        </p:nvSpPr>
        <p:spPr>
          <a:xfrm>
            <a:off x="6390069" y="5887505"/>
            <a:ext cx="5801932" cy="732236"/>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2000">
                <a:solidFill>
                  <a:schemeClr val="tx1"/>
                </a:solidFill>
                <a:latin typeface="Times New Roman" pitchFamily="18" charset="0"/>
                <a:cs typeface="Times New Roman" pitchFamily="18" charset="0"/>
              </a:rPr>
              <a:t>Nghệ thuật đánh vào tâm lí kẻ thù.</a:t>
            </a:r>
          </a:p>
        </p:txBody>
      </p:sp>
    </p:spTree>
    <p:extLst>
      <p:ext uri="{BB962C8B-B14F-4D97-AF65-F5344CB8AC3E}">
        <p14:creationId xmlns:p14="http://schemas.microsoft.com/office/powerpoint/2010/main" val="260405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5" name="Rounded Rectangle 4"/>
          <p:cNvSpPr/>
          <p:nvPr/>
        </p:nvSpPr>
        <p:spPr>
          <a:xfrm>
            <a:off x="4838700" y="561080"/>
            <a:ext cx="2667000" cy="1143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t>BÀI HỌC LỊCH SỬ</a:t>
            </a:r>
          </a:p>
        </p:txBody>
      </p:sp>
      <p:sp>
        <p:nvSpPr>
          <p:cNvPr id="6" name="Rectangle 5"/>
          <p:cNvSpPr/>
          <p:nvPr/>
        </p:nvSpPr>
        <p:spPr>
          <a:xfrm>
            <a:off x="1790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just"/>
            <a:r>
              <a:rPr lang="en-US"/>
              <a:t>Bài học về xây dựng lực lượng quần chúng nhân dân</a:t>
            </a:r>
          </a:p>
        </p:txBody>
      </p:sp>
      <p:sp>
        <p:nvSpPr>
          <p:cNvPr id="7" name="Rectangle 6"/>
          <p:cNvSpPr/>
          <p:nvPr/>
        </p:nvSpPr>
        <p:spPr>
          <a:xfrm>
            <a:off x="4076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just"/>
            <a:r>
              <a:rPr lang="en-US"/>
              <a:t>Bài học về xây dựng khối đại đoàn kết dân tộc.</a:t>
            </a:r>
          </a:p>
        </p:txBody>
      </p:sp>
      <p:sp>
        <p:nvSpPr>
          <p:cNvPr id="8" name="Rectangle 7"/>
          <p:cNvSpPr/>
          <p:nvPr/>
        </p:nvSpPr>
        <p:spPr>
          <a:xfrm>
            <a:off x="7886700" y="2993309"/>
            <a:ext cx="1219200" cy="2971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US"/>
              <a:t>Bài học về nghệ thuật quân sự với những kinh nghiệm đánh giặc mưu trí, độc đáo.</a:t>
            </a:r>
          </a:p>
        </p:txBody>
      </p:sp>
      <p:cxnSp>
        <p:nvCxnSpPr>
          <p:cNvPr id="10" name="Straight Connector 9"/>
          <p:cNvCxnSpPr>
            <a:stCxn id="5" idx="1"/>
          </p:cNvCxnSpPr>
          <p:nvPr/>
        </p:nvCxnSpPr>
        <p:spPr>
          <a:xfrm flipH="1">
            <a:off x="2400300" y="1132580"/>
            <a:ext cx="2438400" cy="0"/>
          </a:xfrm>
          <a:prstGeom prst="line">
            <a:avLst/>
          </a:prstGeom>
        </p:spPr>
        <p:style>
          <a:lnRef idx="1">
            <a:schemeClr val="accent5"/>
          </a:lnRef>
          <a:fillRef idx="2">
            <a:schemeClr val="accent5"/>
          </a:fillRef>
          <a:effectRef idx="1">
            <a:schemeClr val="accent5"/>
          </a:effectRef>
          <a:fontRef idx="minor">
            <a:schemeClr val="dk1"/>
          </a:fontRef>
        </p:style>
      </p:cxnSp>
      <p:cxnSp>
        <p:nvCxnSpPr>
          <p:cNvPr id="11" name="Straight Connector 10"/>
          <p:cNvCxnSpPr/>
          <p:nvPr/>
        </p:nvCxnSpPr>
        <p:spPr>
          <a:xfrm flipH="1" flipV="1">
            <a:off x="7505700" y="1126409"/>
            <a:ext cx="990600" cy="6171"/>
          </a:xfrm>
          <a:prstGeom prst="line">
            <a:avLst/>
          </a:prstGeom>
        </p:spPr>
        <p:style>
          <a:lnRef idx="1">
            <a:schemeClr val="accent5"/>
          </a:lnRef>
          <a:fillRef idx="2">
            <a:schemeClr val="accent5"/>
          </a:fillRef>
          <a:effectRef idx="1">
            <a:schemeClr val="accent5"/>
          </a:effectRef>
          <a:fontRef idx="minor">
            <a:schemeClr val="dk1"/>
          </a:fontRef>
        </p:style>
      </p:cxnSp>
      <p:cxnSp>
        <p:nvCxnSpPr>
          <p:cNvPr id="12" name="Straight Connector 11"/>
          <p:cNvCxnSpPr/>
          <p:nvPr/>
        </p:nvCxnSpPr>
        <p:spPr>
          <a:xfrm flipV="1">
            <a:off x="24003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4" name="Straight Connector 13"/>
          <p:cNvCxnSpPr/>
          <p:nvPr/>
        </p:nvCxnSpPr>
        <p:spPr>
          <a:xfrm flipV="1">
            <a:off x="4533900" y="1126409"/>
            <a:ext cx="0" cy="1866900"/>
          </a:xfrm>
          <a:prstGeom prst="line">
            <a:avLst/>
          </a:prstGeom>
        </p:spPr>
        <p:style>
          <a:lnRef idx="1">
            <a:schemeClr val="accent5"/>
          </a:lnRef>
          <a:fillRef idx="2">
            <a:schemeClr val="accent5"/>
          </a:fillRef>
          <a:effectRef idx="1">
            <a:schemeClr val="accent5"/>
          </a:effectRef>
          <a:fontRef idx="minor">
            <a:schemeClr val="dk1"/>
          </a:fontRef>
        </p:style>
      </p:cxnSp>
      <p:cxnSp>
        <p:nvCxnSpPr>
          <p:cNvPr id="15" name="Straight Connector 14"/>
          <p:cNvCxnSpPr/>
          <p:nvPr/>
        </p:nvCxnSpPr>
        <p:spPr>
          <a:xfrm flipV="1">
            <a:off x="8494594" y="1132580"/>
            <a:ext cx="0" cy="1866900"/>
          </a:xfrm>
          <a:prstGeom prst="line">
            <a:avLst/>
          </a:prstGeom>
        </p:spPr>
        <p:style>
          <a:lnRef idx="1">
            <a:schemeClr val="accent5"/>
          </a:lnRef>
          <a:fillRef idx="2">
            <a:schemeClr val="accent5"/>
          </a:fillRef>
          <a:effectRef idx="1">
            <a:schemeClr val="accent5"/>
          </a:effectRef>
          <a:fontRef idx="minor">
            <a:schemeClr val="dk1"/>
          </a:fontRef>
        </p:style>
      </p:cxnSp>
    </p:spTree>
    <p:extLst>
      <p:ext uri="{BB962C8B-B14F-4D97-AF65-F5344CB8AC3E}">
        <p14:creationId xmlns:p14="http://schemas.microsoft.com/office/powerpoint/2010/main" val="1264706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7A118-2AC8-48A5-A21A-19E781013104}"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pic>
        <p:nvPicPr>
          <p:cNvPr id="6146" name="Picture 2" descr="C:\Users\Administrator\Pictures\tải xuống (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6898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descr="C:\Users\Administrator\Pictures\images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80" y="0"/>
            <a:ext cx="6023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74198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474566" y="2357735"/>
            <a:ext cx="72428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Date Placeholder 2"/>
          <p:cNvSpPr>
            <a:spLocks noGrp="1"/>
          </p:cNvSpPr>
          <p:nvPr>
            <p:ph type="dt" sz="half" idx="10"/>
          </p:nvPr>
        </p:nvSpPr>
        <p:spPr/>
        <p:txBody>
          <a:bodyPr/>
          <a:lstStyle/>
          <a:p>
            <a:fld id="{172C4FC7-245B-479F-B02F-0499E8FAB16F}"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Tree>
    <p:extLst>
      <p:ext uri="{BB962C8B-B14F-4D97-AF65-F5344CB8AC3E}">
        <p14:creationId xmlns:p14="http://schemas.microsoft.com/office/powerpoint/2010/main" val="1295662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3BCF72C6-39C1-F3B2-5373-044FD662181E}"/>
              </a:ext>
            </a:extLst>
          </p:cNvPr>
          <p:cNvSpPr/>
          <p:nvPr/>
        </p:nvSpPr>
        <p:spPr>
          <a:xfrm>
            <a:off x="0" y="2"/>
            <a:ext cx="12192000" cy="8757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t>Lập bảng thống kê về các cuộc khởi nghĩa và chiến tranh giải phóng dân tộc trong lịch sử VN theo gợi ý sau:</a:t>
            </a:r>
            <a:endParaRPr lang="en-US" sz="2000">
              <a:solidFill>
                <a:srgbClr val="FF0000"/>
              </a:solidFill>
            </a:endParaRPr>
          </a:p>
        </p:txBody>
      </p:sp>
      <p:sp>
        <p:nvSpPr>
          <p:cNvPr id="2" name="Date Placeholder 1"/>
          <p:cNvSpPr>
            <a:spLocks noGrp="1"/>
          </p:cNvSpPr>
          <p:nvPr>
            <p:ph type="dt" sz="half" idx="10"/>
          </p:nvPr>
        </p:nvSpPr>
        <p:spPr/>
        <p:txBody>
          <a:bodyPr/>
          <a:lstStyle/>
          <a:p>
            <a:fld id="{414B288F-1668-4449-A043-6DBB5D7D077E}"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graphicFrame>
        <p:nvGraphicFramePr>
          <p:cNvPr id="6" name="Table 5"/>
          <p:cNvGraphicFramePr>
            <a:graphicFrameLocks noGrp="1"/>
          </p:cNvGraphicFramePr>
          <p:nvPr>
            <p:extLst>
              <p:ext uri="{D42A27DB-BD31-4B8C-83A1-F6EECF244321}">
                <p14:modId xmlns:p14="http://schemas.microsoft.com/office/powerpoint/2010/main" val="2347223280"/>
              </p:ext>
            </p:extLst>
          </p:nvPr>
        </p:nvGraphicFramePr>
        <p:xfrm>
          <a:off x="2" y="875762"/>
          <a:ext cx="12191998" cy="6023876"/>
        </p:xfrm>
        <a:graphic>
          <a:graphicData uri="http://schemas.openxmlformats.org/drawingml/2006/table">
            <a:tbl>
              <a:tblPr firstRow="1" firstCol="1" bandRow="1">
                <a:tableStyleId>{7DF18680-E054-41AD-8BC1-D1AEF772440D}</a:tableStyleId>
              </a:tblPr>
              <a:tblGrid>
                <a:gridCol w="823202">
                  <a:extLst>
                    <a:ext uri="{9D8B030D-6E8A-4147-A177-3AD203B41FA5}">
                      <a16:colId xmlns:a16="http://schemas.microsoft.com/office/drawing/2014/main" val="20000"/>
                    </a:ext>
                  </a:extLst>
                </a:gridCol>
                <a:gridCol w="2410632">
                  <a:extLst>
                    <a:ext uri="{9D8B030D-6E8A-4147-A177-3AD203B41FA5}">
                      <a16:colId xmlns:a16="http://schemas.microsoft.com/office/drawing/2014/main" val="20001"/>
                    </a:ext>
                  </a:extLst>
                </a:gridCol>
                <a:gridCol w="1900738">
                  <a:extLst>
                    <a:ext uri="{9D8B030D-6E8A-4147-A177-3AD203B41FA5}">
                      <a16:colId xmlns:a16="http://schemas.microsoft.com/office/drawing/2014/main" val="20002"/>
                    </a:ext>
                  </a:extLst>
                </a:gridCol>
                <a:gridCol w="3103596">
                  <a:extLst>
                    <a:ext uri="{9D8B030D-6E8A-4147-A177-3AD203B41FA5}">
                      <a16:colId xmlns:a16="http://schemas.microsoft.com/office/drawing/2014/main" val="20003"/>
                    </a:ext>
                  </a:extLst>
                </a:gridCol>
                <a:gridCol w="2927898">
                  <a:extLst>
                    <a:ext uri="{9D8B030D-6E8A-4147-A177-3AD203B41FA5}">
                      <a16:colId xmlns:a16="http://schemas.microsoft.com/office/drawing/2014/main" val="20004"/>
                    </a:ext>
                  </a:extLst>
                </a:gridCol>
                <a:gridCol w="1025932">
                  <a:extLst>
                    <a:ext uri="{9D8B030D-6E8A-4147-A177-3AD203B41FA5}">
                      <a16:colId xmlns:a16="http://schemas.microsoft.com/office/drawing/2014/main" val="20005"/>
                    </a:ext>
                  </a:extLst>
                </a:gridCol>
              </a:tblGrid>
              <a:tr h="1094706">
                <a:tc>
                  <a:txBody>
                    <a:bodyPr/>
                    <a:lstStyle/>
                    <a:p>
                      <a:pPr algn="ctr">
                        <a:lnSpc>
                          <a:spcPct val="115000"/>
                        </a:lnSpc>
                        <a:spcAft>
                          <a:spcPts val="600"/>
                        </a:spcAft>
                      </a:pPr>
                      <a:r>
                        <a:rPr lang="en-US" sz="2800">
                          <a:solidFill>
                            <a:schemeClr val="tx1"/>
                          </a:solidFill>
                          <a:effectLst/>
                          <a:latin typeface="Times New Roman" pitchFamily="18" charset="0"/>
                          <a:cs typeface="Times New Roman" pitchFamily="18" charset="0"/>
                        </a:rPr>
                        <a:t>STT</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800">
                          <a:solidFill>
                            <a:schemeClr val="tx1"/>
                          </a:solidFill>
                          <a:effectLst/>
                          <a:latin typeface="Times New Roman" pitchFamily="18" charset="0"/>
                          <a:cs typeface="Times New Roman" pitchFamily="18" charset="0"/>
                        </a:rPr>
                        <a:t>TÊN CUỘC KN</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800">
                          <a:solidFill>
                            <a:schemeClr val="tx1"/>
                          </a:solidFill>
                          <a:effectLst/>
                          <a:latin typeface="Times New Roman" pitchFamily="18" charset="0"/>
                          <a:cs typeface="Times New Roman" pitchFamily="18" charset="0"/>
                        </a:rPr>
                        <a:t>THỜI GIAN</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800">
                          <a:solidFill>
                            <a:schemeClr val="tx1"/>
                          </a:solidFill>
                          <a:effectLst/>
                          <a:latin typeface="Times New Roman" pitchFamily="18" charset="0"/>
                          <a:cs typeface="Times New Roman" pitchFamily="18" charset="0"/>
                        </a:rPr>
                        <a:t>NGƯỜI LÃNH ĐẠO</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800">
                          <a:solidFill>
                            <a:schemeClr val="tx1"/>
                          </a:solidFill>
                          <a:effectLst/>
                          <a:latin typeface="Times New Roman" pitchFamily="18" charset="0"/>
                          <a:cs typeface="Times New Roman" pitchFamily="18" charset="0"/>
                        </a:rPr>
                        <a:t>TRẬN ĐÁNH LỚN</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800">
                          <a:solidFill>
                            <a:schemeClr val="tx1"/>
                          </a:solidFill>
                          <a:effectLst/>
                          <a:latin typeface="Times New Roman" pitchFamily="18" charset="0"/>
                          <a:cs typeface="Times New Roman" pitchFamily="18" charset="0"/>
                        </a:rPr>
                        <a:t>KẾT QUẢ</a:t>
                      </a: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985834">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985834">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985834">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800">
                          <a:solidFill>
                            <a:schemeClr val="tx1"/>
                          </a:solidFill>
                          <a:effectLst/>
                          <a:latin typeface="Times New Roman" pitchFamily="18" charset="0"/>
                          <a:cs typeface="Times New Roman" pitchFamily="18" charset="0"/>
                        </a:rPr>
                        <a:t> </a:t>
                      </a: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985834">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985834">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182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0953E-F7BE-4D6C-8166-258716544FC5}"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graphicFrame>
        <p:nvGraphicFramePr>
          <p:cNvPr id="6" name="Table 5"/>
          <p:cNvGraphicFramePr>
            <a:graphicFrameLocks noGrp="1"/>
          </p:cNvGraphicFramePr>
          <p:nvPr>
            <p:extLst>
              <p:ext uri="{D42A27DB-BD31-4B8C-83A1-F6EECF244321}">
                <p14:modId xmlns:p14="http://schemas.microsoft.com/office/powerpoint/2010/main" val="2326544997"/>
              </p:ext>
            </p:extLst>
          </p:nvPr>
        </p:nvGraphicFramePr>
        <p:xfrm>
          <a:off x="1" y="0"/>
          <a:ext cx="12191999" cy="7074392"/>
        </p:xfrm>
        <a:graphic>
          <a:graphicData uri="http://schemas.openxmlformats.org/drawingml/2006/table">
            <a:tbl>
              <a:tblPr firstRow="1" firstCol="1" bandRow="1">
                <a:tableStyleId>{7DF18680-E054-41AD-8BC1-D1AEF772440D}</a:tableStyleId>
              </a:tblPr>
              <a:tblGrid>
                <a:gridCol w="869893">
                  <a:extLst>
                    <a:ext uri="{9D8B030D-6E8A-4147-A177-3AD203B41FA5}">
                      <a16:colId xmlns:a16="http://schemas.microsoft.com/office/drawing/2014/main" val="20000"/>
                    </a:ext>
                  </a:extLst>
                </a:gridCol>
                <a:gridCol w="2394659">
                  <a:extLst>
                    <a:ext uri="{9D8B030D-6E8A-4147-A177-3AD203B41FA5}">
                      <a16:colId xmlns:a16="http://schemas.microsoft.com/office/drawing/2014/main" val="20001"/>
                    </a:ext>
                  </a:extLst>
                </a:gridCol>
                <a:gridCol w="1889679">
                  <a:extLst>
                    <a:ext uri="{9D8B030D-6E8A-4147-A177-3AD203B41FA5}">
                      <a16:colId xmlns:a16="http://schemas.microsoft.com/office/drawing/2014/main" val="20002"/>
                    </a:ext>
                  </a:extLst>
                </a:gridCol>
                <a:gridCol w="1944971">
                  <a:extLst>
                    <a:ext uri="{9D8B030D-6E8A-4147-A177-3AD203B41FA5}">
                      <a16:colId xmlns:a16="http://schemas.microsoft.com/office/drawing/2014/main" val="20003"/>
                    </a:ext>
                  </a:extLst>
                </a:gridCol>
                <a:gridCol w="2620734">
                  <a:extLst>
                    <a:ext uri="{9D8B030D-6E8A-4147-A177-3AD203B41FA5}">
                      <a16:colId xmlns:a16="http://schemas.microsoft.com/office/drawing/2014/main" val="20004"/>
                    </a:ext>
                  </a:extLst>
                </a:gridCol>
                <a:gridCol w="2472063">
                  <a:extLst>
                    <a:ext uri="{9D8B030D-6E8A-4147-A177-3AD203B41FA5}">
                      <a16:colId xmlns:a16="http://schemas.microsoft.com/office/drawing/2014/main" val="20005"/>
                    </a:ext>
                  </a:extLst>
                </a:gridCol>
              </a:tblGrid>
              <a:tr h="784489">
                <a:tc>
                  <a:txBody>
                    <a:bodyPr/>
                    <a:lstStyle/>
                    <a:p>
                      <a:pPr algn="ctr">
                        <a:lnSpc>
                          <a:spcPct val="115000"/>
                        </a:lnSpc>
                        <a:spcAft>
                          <a:spcPts val="600"/>
                        </a:spcAft>
                      </a:pPr>
                      <a:r>
                        <a:rPr lang="en-US" sz="2000">
                          <a:effectLst/>
                          <a:latin typeface="Times New Roman" pitchFamily="18" charset="0"/>
                          <a:cs typeface="Times New Roman" pitchFamily="18" charset="0"/>
                        </a:rPr>
                        <a:t>STT</a:t>
                      </a:r>
                      <a:endParaRPr lang="en-US" sz="2000">
                        <a:effectLst/>
                        <a:latin typeface="Times New Roman" pitchFamily="18" charset="0"/>
                        <a:ea typeface="Calibri"/>
                        <a:cs typeface="Times New Roman" pitchFamily="18" charset="0"/>
                      </a:endParaRPr>
                    </a:p>
                  </a:txBody>
                  <a:tcPr marL="42984" marR="42984" marT="0" marB="0"/>
                </a:tc>
                <a:tc>
                  <a:txBody>
                    <a:bodyPr/>
                    <a:lstStyle/>
                    <a:p>
                      <a:pPr algn="ctr">
                        <a:lnSpc>
                          <a:spcPct val="115000"/>
                        </a:lnSpc>
                        <a:spcAft>
                          <a:spcPts val="600"/>
                        </a:spcAft>
                      </a:pPr>
                      <a:r>
                        <a:rPr lang="en-US" sz="2000">
                          <a:effectLst/>
                          <a:latin typeface="Times New Roman" pitchFamily="18" charset="0"/>
                          <a:cs typeface="Times New Roman" pitchFamily="18" charset="0"/>
                        </a:rPr>
                        <a:t>TÊN CUỘC KN</a:t>
                      </a:r>
                      <a:endParaRPr lang="en-US" sz="2000">
                        <a:effectLst/>
                        <a:latin typeface="Times New Roman" pitchFamily="18" charset="0"/>
                        <a:ea typeface="Calibri"/>
                        <a:cs typeface="Times New Roman" pitchFamily="18" charset="0"/>
                      </a:endParaRPr>
                    </a:p>
                  </a:txBody>
                  <a:tcPr marL="42984" marR="42984" marT="0" marB="0"/>
                </a:tc>
                <a:tc>
                  <a:txBody>
                    <a:bodyPr/>
                    <a:lstStyle/>
                    <a:p>
                      <a:pPr algn="ctr">
                        <a:lnSpc>
                          <a:spcPct val="115000"/>
                        </a:lnSpc>
                        <a:spcAft>
                          <a:spcPts val="600"/>
                        </a:spcAft>
                      </a:pPr>
                      <a:r>
                        <a:rPr lang="en-US" sz="2000">
                          <a:effectLst/>
                          <a:latin typeface="Times New Roman" pitchFamily="18" charset="0"/>
                          <a:cs typeface="Times New Roman" pitchFamily="18" charset="0"/>
                        </a:rPr>
                        <a:t>THỜI GIAN</a:t>
                      </a:r>
                      <a:endParaRPr lang="en-US" sz="2000">
                        <a:effectLst/>
                        <a:latin typeface="Times New Roman" pitchFamily="18" charset="0"/>
                        <a:ea typeface="Calibri"/>
                        <a:cs typeface="Times New Roman" pitchFamily="18" charset="0"/>
                      </a:endParaRPr>
                    </a:p>
                  </a:txBody>
                  <a:tcPr marL="42984" marR="42984" marT="0" marB="0"/>
                </a:tc>
                <a:tc>
                  <a:txBody>
                    <a:bodyPr/>
                    <a:lstStyle/>
                    <a:p>
                      <a:pPr algn="ctr">
                        <a:lnSpc>
                          <a:spcPct val="115000"/>
                        </a:lnSpc>
                        <a:spcAft>
                          <a:spcPts val="600"/>
                        </a:spcAft>
                      </a:pPr>
                      <a:r>
                        <a:rPr lang="en-US" sz="2000">
                          <a:effectLst/>
                          <a:latin typeface="Times New Roman" pitchFamily="18" charset="0"/>
                          <a:cs typeface="Times New Roman" pitchFamily="18" charset="0"/>
                        </a:rPr>
                        <a:t>NGƯỜI LÃNH ĐẠO</a:t>
                      </a:r>
                      <a:endParaRPr lang="en-US" sz="2000">
                        <a:effectLst/>
                        <a:latin typeface="Times New Roman" pitchFamily="18" charset="0"/>
                        <a:ea typeface="Calibri"/>
                        <a:cs typeface="Times New Roman" pitchFamily="18" charset="0"/>
                      </a:endParaRPr>
                    </a:p>
                  </a:txBody>
                  <a:tcPr marL="42984" marR="42984" marT="0" marB="0"/>
                </a:tc>
                <a:tc>
                  <a:txBody>
                    <a:bodyPr/>
                    <a:lstStyle/>
                    <a:p>
                      <a:pPr algn="ctr">
                        <a:lnSpc>
                          <a:spcPct val="115000"/>
                        </a:lnSpc>
                        <a:spcAft>
                          <a:spcPts val="600"/>
                        </a:spcAft>
                      </a:pPr>
                      <a:r>
                        <a:rPr lang="en-US" sz="2000">
                          <a:effectLst/>
                          <a:latin typeface="Times New Roman" pitchFamily="18" charset="0"/>
                          <a:cs typeface="Times New Roman" pitchFamily="18" charset="0"/>
                        </a:rPr>
                        <a:t>TRẬN ĐÁNH LỚN</a:t>
                      </a:r>
                      <a:endParaRPr lang="en-US" sz="2000">
                        <a:effectLst/>
                        <a:latin typeface="Times New Roman" pitchFamily="18" charset="0"/>
                        <a:ea typeface="Calibri"/>
                        <a:cs typeface="Times New Roman" pitchFamily="18" charset="0"/>
                      </a:endParaRPr>
                    </a:p>
                  </a:txBody>
                  <a:tcPr marL="42984" marR="42984" marT="0" marB="0"/>
                </a:tc>
                <a:tc>
                  <a:txBody>
                    <a:bodyPr/>
                    <a:lstStyle/>
                    <a:p>
                      <a:pPr algn="ctr">
                        <a:lnSpc>
                          <a:spcPct val="115000"/>
                        </a:lnSpc>
                        <a:spcAft>
                          <a:spcPts val="600"/>
                        </a:spcAft>
                      </a:pPr>
                      <a:r>
                        <a:rPr lang="en-US" sz="2000">
                          <a:effectLst/>
                          <a:latin typeface="Times New Roman" pitchFamily="18" charset="0"/>
                          <a:cs typeface="Times New Roman" pitchFamily="18" charset="0"/>
                        </a:rPr>
                        <a:t>KẾT QUẢ</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0"/>
                  </a:ext>
                </a:extLst>
              </a:tr>
              <a:tr h="522990">
                <a:tc>
                  <a:txBody>
                    <a:bodyPr/>
                    <a:lstStyle/>
                    <a:p>
                      <a:pPr algn="just">
                        <a:lnSpc>
                          <a:spcPct val="115000"/>
                        </a:lnSpc>
                        <a:spcAft>
                          <a:spcPts val="600"/>
                        </a:spcAft>
                      </a:pPr>
                      <a:r>
                        <a:rPr lang="en-US" sz="2000">
                          <a:effectLst/>
                          <a:latin typeface="Times New Roman" pitchFamily="18" charset="0"/>
                          <a:cs typeface="Times New Roman" pitchFamily="18" charset="0"/>
                        </a:rPr>
                        <a:t>1</a:t>
                      </a:r>
                      <a:endParaRPr lang="en-US" sz="2000">
                        <a:effectLst/>
                        <a:latin typeface="Times New Roman" pitchFamily="18" charset="0"/>
                        <a:ea typeface="Calibri"/>
                        <a:cs typeface="Times New Roman" pitchFamily="18" charset="0"/>
                      </a:endParaRPr>
                    </a:p>
                  </a:txBody>
                  <a:tcPr marL="42984" marR="42984" marT="0" marB="0"/>
                </a:tc>
                <a:tc>
                  <a:txBody>
                    <a:bodyPr/>
                    <a:lstStyle/>
                    <a:p>
                      <a:pPr>
                        <a:lnSpc>
                          <a:spcPct val="115000"/>
                        </a:lnSpc>
                        <a:spcAft>
                          <a:spcPts val="600"/>
                        </a:spcAft>
                      </a:pPr>
                      <a:r>
                        <a:rPr lang="en-US" sz="2000">
                          <a:effectLst/>
                          <a:latin typeface="Times New Roman" pitchFamily="18" charset="0"/>
                          <a:cs typeface="Times New Roman" pitchFamily="18" charset="0"/>
                        </a:rPr>
                        <a:t>Hai Bà Trưng</a:t>
                      </a:r>
                      <a:endParaRPr lang="en-US" sz="2000">
                        <a:effectLst/>
                        <a:latin typeface="Times New Roman" pitchFamily="18" charset="0"/>
                        <a:ea typeface="Calibri"/>
                        <a:cs typeface="Times New Roman" pitchFamily="18" charset="0"/>
                      </a:endParaRPr>
                    </a:p>
                  </a:txBody>
                  <a:tcPr marL="42984" marR="42984" marT="0" marB="0"/>
                </a:tc>
                <a:tc>
                  <a:txBody>
                    <a:bodyPr/>
                    <a:lstStyle/>
                    <a:p>
                      <a:pPr>
                        <a:lnSpc>
                          <a:spcPct val="115000"/>
                        </a:lnSpc>
                        <a:spcAft>
                          <a:spcPts val="600"/>
                        </a:spcAft>
                      </a:pPr>
                      <a:r>
                        <a:rPr lang="en-US" sz="2000">
                          <a:effectLst/>
                          <a:latin typeface="Times New Roman" pitchFamily="18" charset="0"/>
                          <a:cs typeface="Times New Roman" pitchFamily="18" charset="0"/>
                        </a:rPr>
                        <a:t>40 -42</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Hai Bà Trưng</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 Hát Môn (40)</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 Giành lại độc lập, tự chủ.</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1"/>
                  </a:ext>
                </a:extLst>
              </a:tr>
              <a:tr h="784489">
                <a:tc>
                  <a:txBody>
                    <a:bodyPr/>
                    <a:lstStyle/>
                    <a:p>
                      <a:pPr algn="just">
                        <a:lnSpc>
                          <a:spcPct val="115000"/>
                        </a:lnSpc>
                        <a:spcAft>
                          <a:spcPts val="600"/>
                        </a:spcAft>
                      </a:pPr>
                      <a:r>
                        <a:rPr lang="en-US" sz="2000">
                          <a:effectLst/>
                          <a:latin typeface="Times New Roman" pitchFamily="18" charset="0"/>
                          <a:cs typeface="Times New Roman" pitchFamily="18" charset="0"/>
                        </a:rPr>
                        <a:t>2</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Khởi nghĩa Bà Triệu</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248</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Triệu Thi Trinh</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 KN nổ ra ở vùng núi Nưa Thanh Hóa.</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Cuộc KN bị đàn áp, Bà Triệu hi sinh.</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2"/>
                  </a:ext>
                </a:extLst>
              </a:tr>
              <a:tr h="784489">
                <a:tc>
                  <a:txBody>
                    <a:bodyPr/>
                    <a:lstStyle/>
                    <a:p>
                      <a:pPr algn="just">
                        <a:lnSpc>
                          <a:spcPct val="115000"/>
                        </a:lnSpc>
                        <a:spcAft>
                          <a:spcPts val="600"/>
                        </a:spcAft>
                      </a:pPr>
                      <a:r>
                        <a:rPr lang="en-US" sz="2000">
                          <a:effectLst/>
                          <a:latin typeface="Times New Roman" pitchFamily="18" charset="0"/>
                          <a:cs typeface="Times New Roman" pitchFamily="18" charset="0"/>
                        </a:rPr>
                        <a:t>3</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KN Lí Bí</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542-544</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Lí Bí</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 </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Khôi phục nền độc lập, dựng nước Vạn Xuân</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3"/>
                  </a:ext>
                </a:extLst>
              </a:tr>
              <a:tr h="1150114">
                <a:tc>
                  <a:txBody>
                    <a:bodyPr/>
                    <a:lstStyle/>
                    <a:p>
                      <a:pPr algn="just">
                        <a:lnSpc>
                          <a:spcPct val="115000"/>
                        </a:lnSpc>
                        <a:spcAft>
                          <a:spcPts val="600"/>
                        </a:spcAft>
                      </a:pPr>
                      <a:r>
                        <a:rPr lang="en-US" sz="2000">
                          <a:effectLst/>
                          <a:latin typeface="Times New Roman" pitchFamily="18" charset="0"/>
                          <a:cs typeface="Times New Roman" pitchFamily="18" charset="0"/>
                        </a:rPr>
                        <a:t>4</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KN Phùng Hưng</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766-791</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Phùng Hưng</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- 782 đánh chiếm thành Tống Bình.</a:t>
                      </a:r>
                    </a:p>
                    <a:p>
                      <a:pPr algn="just">
                        <a:lnSpc>
                          <a:spcPct val="115000"/>
                        </a:lnSpc>
                        <a:spcAft>
                          <a:spcPts val="600"/>
                        </a:spcAft>
                        <a:tabLst>
                          <a:tab pos="76200" algn="l"/>
                        </a:tabLst>
                      </a:pPr>
                      <a:r>
                        <a:rPr lang="en-US" sz="2000">
                          <a:effectLst/>
                          <a:latin typeface="Times New Roman" pitchFamily="18" charset="0"/>
                          <a:cs typeface="Times New Roman" pitchFamily="18" charset="0"/>
                        </a:rPr>
                        <a:t> </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Xây dựng, củng cố chính quyền tự chủ.</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4"/>
                  </a:ext>
                </a:extLst>
              </a:tr>
              <a:tr h="1523951">
                <a:tc>
                  <a:txBody>
                    <a:bodyPr/>
                    <a:lstStyle/>
                    <a:p>
                      <a:pPr algn="just">
                        <a:lnSpc>
                          <a:spcPct val="115000"/>
                        </a:lnSpc>
                        <a:spcAft>
                          <a:spcPts val="600"/>
                        </a:spcAft>
                      </a:pPr>
                      <a:r>
                        <a:rPr lang="en-US" sz="2000">
                          <a:effectLst/>
                          <a:latin typeface="Times New Roman" pitchFamily="18" charset="0"/>
                          <a:cs typeface="Times New Roman" pitchFamily="18" charset="0"/>
                        </a:rPr>
                        <a:t>5</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KN Lam Sơn</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1418-1427</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Lê lợi</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 Đông Quan.</a:t>
                      </a:r>
                    </a:p>
                    <a:p>
                      <a:pPr algn="just">
                        <a:lnSpc>
                          <a:spcPct val="115000"/>
                        </a:lnSpc>
                        <a:spcAft>
                          <a:spcPts val="600"/>
                        </a:spcAft>
                        <a:tabLst>
                          <a:tab pos="76200" algn="l"/>
                        </a:tabLst>
                      </a:pPr>
                      <a:r>
                        <a:rPr lang="en-US" sz="2000">
                          <a:effectLst/>
                          <a:latin typeface="Times New Roman" pitchFamily="18" charset="0"/>
                          <a:cs typeface="Times New Roman" pitchFamily="18" charset="0"/>
                        </a:rPr>
                        <a:t>- Chi Lăng-Xương Giang</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Chấm dứt ách thống trị của nhà Minh, giành lại nền độc lập dân tộc.</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5"/>
                  </a:ext>
                </a:extLst>
              </a:tr>
              <a:tr h="1307479">
                <a:tc>
                  <a:txBody>
                    <a:bodyPr/>
                    <a:lstStyle/>
                    <a:p>
                      <a:pPr algn="just">
                        <a:lnSpc>
                          <a:spcPct val="115000"/>
                        </a:lnSpc>
                        <a:spcAft>
                          <a:spcPts val="600"/>
                        </a:spcAft>
                      </a:pPr>
                      <a:r>
                        <a:rPr lang="en-US" sz="2000">
                          <a:effectLst/>
                          <a:latin typeface="Times New Roman" pitchFamily="18" charset="0"/>
                          <a:cs typeface="Times New Roman" pitchFamily="18" charset="0"/>
                        </a:rPr>
                        <a:t>6</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Phong trào Tây Sơn</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1771-1789</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Nguyễn Huệ, Nguyễn Nhạc, Nguyễn Lữ.</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tabLst>
                          <a:tab pos="76200" algn="l"/>
                        </a:tabLst>
                      </a:pPr>
                      <a:r>
                        <a:rPr lang="en-US" sz="2000">
                          <a:effectLst/>
                          <a:latin typeface="Times New Roman" pitchFamily="18" charset="0"/>
                          <a:cs typeface="Times New Roman" pitchFamily="18" charset="0"/>
                        </a:rPr>
                        <a:t>- Rạch Gầm, Xoài Mút.</a:t>
                      </a:r>
                    </a:p>
                    <a:p>
                      <a:pPr algn="just">
                        <a:lnSpc>
                          <a:spcPct val="115000"/>
                        </a:lnSpc>
                        <a:spcAft>
                          <a:spcPts val="600"/>
                        </a:spcAft>
                        <a:tabLst>
                          <a:tab pos="76200" algn="l"/>
                        </a:tabLst>
                      </a:pPr>
                      <a:r>
                        <a:rPr lang="en-US" sz="2000">
                          <a:effectLst/>
                          <a:latin typeface="Times New Roman" pitchFamily="18" charset="0"/>
                          <a:cs typeface="Times New Roman" pitchFamily="18" charset="0"/>
                        </a:rPr>
                        <a:t>- Ngọc Hồi-Đống Đa</a:t>
                      </a:r>
                      <a:endParaRPr lang="en-US" sz="2000">
                        <a:effectLst/>
                        <a:latin typeface="Times New Roman" pitchFamily="18" charset="0"/>
                        <a:ea typeface="Calibri"/>
                        <a:cs typeface="Times New Roman" pitchFamily="18" charset="0"/>
                      </a:endParaRPr>
                    </a:p>
                  </a:txBody>
                  <a:tcPr marL="42984" marR="42984" marT="0" marB="0"/>
                </a:tc>
                <a:tc>
                  <a:txBody>
                    <a:bodyPr/>
                    <a:lstStyle/>
                    <a:p>
                      <a:pPr algn="just">
                        <a:lnSpc>
                          <a:spcPct val="115000"/>
                        </a:lnSpc>
                        <a:spcAft>
                          <a:spcPts val="600"/>
                        </a:spcAft>
                      </a:pPr>
                      <a:r>
                        <a:rPr lang="en-US" sz="2000">
                          <a:effectLst/>
                          <a:latin typeface="Times New Roman" pitchFamily="18" charset="0"/>
                          <a:cs typeface="Times New Roman" pitchFamily="18" charset="0"/>
                        </a:rPr>
                        <a:t>- Lật đổ chính quyền Trịnh, Nguyễn, bước đầu thống nhất đất nước.</a:t>
                      </a:r>
                      <a:endParaRPr lang="en-US" sz="2000">
                        <a:effectLst/>
                        <a:latin typeface="Times New Roman" pitchFamily="18" charset="0"/>
                        <a:ea typeface="Calibri"/>
                        <a:cs typeface="Times New Roman" pitchFamily="18" charset="0"/>
                      </a:endParaRPr>
                    </a:p>
                  </a:txBody>
                  <a:tcPr marL="42984" marR="4298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030667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702292" y="2357735"/>
            <a:ext cx="67874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Date Placeholder 2"/>
          <p:cNvSpPr>
            <a:spLocks noGrp="1"/>
          </p:cNvSpPr>
          <p:nvPr>
            <p:ph type="dt" sz="half" idx="10"/>
          </p:nvPr>
        </p:nvSpPr>
        <p:spPr/>
        <p:txBody>
          <a:bodyPr/>
          <a:lstStyle/>
          <a:p>
            <a:fld id="{0AC4B09C-C78E-4311-84DF-2F8A2EAE025D}" type="datetime1">
              <a:rPr lang="en-US" smtClean="0"/>
              <a:t>2/19/2024</a:t>
            </a:fld>
            <a:endParaRPr lang="en-US"/>
          </a:p>
        </p:txBody>
      </p:sp>
      <p:sp>
        <p:nvSpPr>
          <p:cNvPr id="4" name="Footer Placeholder 3"/>
          <p:cNvSpPr>
            <a:spLocks noGrp="1"/>
          </p:cNvSpPr>
          <p:nvPr>
            <p:ph type="ftr" sz="quarter" idx="11"/>
          </p:nvPr>
        </p:nvSpPr>
        <p:spPr/>
        <p:txBody>
          <a:bodyPr/>
          <a:lstStyle/>
          <a:p>
            <a:r>
              <a:rPr lang="en-US"/>
              <a:t>GV TRẦN THỦY</a:t>
            </a:r>
          </a:p>
        </p:txBody>
      </p:sp>
    </p:spTree>
    <p:extLst>
      <p:ext uri="{BB962C8B-B14F-4D97-AF65-F5344CB8AC3E}">
        <p14:creationId xmlns:p14="http://schemas.microsoft.com/office/powerpoint/2010/main" val="3773273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B17F5-D19D-4736-ABCC-EB70C472D036}" type="datetime1">
              <a:rPr lang="en-US" smtClean="0"/>
              <a:t>2/19/2024</a:t>
            </a:fld>
            <a:endParaRPr lang="en-US"/>
          </a:p>
        </p:txBody>
      </p:sp>
      <p:sp>
        <p:nvSpPr>
          <p:cNvPr id="4" name="Footer Placeholder 3"/>
          <p:cNvSpPr>
            <a:spLocks noGrp="1"/>
          </p:cNvSpPr>
          <p:nvPr>
            <p:ph type="ftr" sz="quarter" idx="11"/>
          </p:nvPr>
        </p:nvSpPr>
        <p:spPr>
          <a:xfrm>
            <a:off x="609600" y="6172203"/>
            <a:ext cx="1257837" cy="365125"/>
          </a:xfrm>
        </p:spPr>
        <p:txBody>
          <a:bodyPr/>
          <a:lstStyle/>
          <a:p>
            <a:r>
              <a:rPr lang="en-US"/>
              <a:t>GV TRẦN THỦY</a:t>
            </a:r>
          </a:p>
        </p:txBody>
      </p:sp>
      <p:grpSp>
        <p:nvGrpSpPr>
          <p:cNvPr id="5" name="Google Shape;1410;p48"/>
          <p:cNvGrpSpPr/>
          <p:nvPr/>
        </p:nvGrpSpPr>
        <p:grpSpPr>
          <a:xfrm>
            <a:off x="2640165" y="38637"/>
            <a:ext cx="7379595" cy="581534"/>
            <a:chOff x="7728915" y="1917859"/>
            <a:chExt cx="1034486" cy="222599"/>
          </a:xfrm>
        </p:grpSpPr>
        <p:sp>
          <p:nvSpPr>
            <p:cNvPr id="6" name="Google Shape;1411;p48"/>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412;p48"/>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rgbClr val="CCB1F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413;p48"/>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rgbClr val="CCB1F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414;p48"/>
            <p:cNvSpPr/>
            <p:nvPr/>
          </p:nvSpPr>
          <p:spPr>
            <a:xfrm>
              <a:off x="7869820" y="1922736"/>
              <a:ext cx="868333"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000000"/>
                  </a:solidFill>
                  <a:effectLst/>
                  <a:uLnTx/>
                  <a:uFillTx/>
                  <a:latin typeface="Palatino Linotype" panose="02040502050505030304" pitchFamily="18" charset="0"/>
                  <a:ea typeface="+mn-ea"/>
                  <a:cs typeface="Arial" panose="020B0604020202020204"/>
                  <a:sym typeface="Arial" panose="020B0604020202020204"/>
                </a:rPr>
                <a:t>NỘI</a:t>
              </a:r>
              <a:r>
                <a:rPr kumimoji="0" lang="en-US" sz="2800" b="1" i="0" u="none" strike="noStrike" kern="0" cap="none" spc="0" normalizeH="0" noProof="0">
                  <a:ln>
                    <a:noFill/>
                  </a:ln>
                  <a:solidFill>
                    <a:srgbClr val="000000"/>
                  </a:solidFill>
                  <a:effectLst/>
                  <a:uLnTx/>
                  <a:uFillTx/>
                  <a:latin typeface="Palatino Linotype" panose="02040502050505030304" pitchFamily="18" charset="0"/>
                  <a:ea typeface="+mn-ea"/>
                  <a:cs typeface="Arial" panose="020B0604020202020204"/>
                  <a:sym typeface="Arial" panose="020B0604020202020204"/>
                </a:rPr>
                <a:t> DUNG BÀI HỌC</a:t>
              </a:r>
              <a:endParaRPr kumimoji="0" sz="2800" b="1" i="0" u="none" strike="noStrike" kern="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a:sym typeface="Arial" panose="020B0604020202020204"/>
              </a:endParaRPr>
            </a:p>
          </p:txBody>
        </p:sp>
        <p:sp>
          <p:nvSpPr>
            <p:cNvPr id="10" name="Google Shape;1415;p48"/>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416;p48"/>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417;p48"/>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418;p48"/>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419;p48"/>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420;p48"/>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421;p48"/>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422;p48"/>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423;p48"/>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424;p48"/>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425;p48"/>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426;p48"/>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427;p48"/>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428;p48"/>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429;p48"/>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430;p48"/>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431;p48"/>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432;p48"/>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433;p48"/>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434;p48"/>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435;p48"/>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436;p48"/>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437;p48"/>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438;p48"/>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439;p48"/>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440;p48"/>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441;p48"/>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442;p48"/>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443;p48"/>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444;p48"/>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445;p48"/>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446;p48"/>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447;p48"/>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448;p48"/>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449;p48"/>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5" name="Group 44">
            <a:extLst>
              <a:ext uri="{FF2B5EF4-FFF2-40B4-BE49-F238E27FC236}">
                <a16:creationId xmlns:a16="http://schemas.microsoft.com/office/drawing/2014/main" id="{C05C1392-3CF6-3CE8-9E59-0148FFC37563}"/>
              </a:ext>
            </a:extLst>
          </p:cNvPr>
          <p:cNvGrpSpPr/>
          <p:nvPr/>
        </p:nvGrpSpPr>
        <p:grpSpPr>
          <a:xfrm>
            <a:off x="221773" y="847964"/>
            <a:ext cx="11898619" cy="1260846"/>
            <a:chOff x="1095662" y="242699"/>
            <a:chExt cx="3754021" cy="1038179"/>
          </a:xfrm>
        </p:grpSpPr>
        <p:sp>
          <p:nvSpPr>
            <p:cNvPr id="46" name="Rounded Rectangle"/>
            <p:cNvSpPr/>
            <p:nvPr/>
          </p:nvSpPr>
          <p:spPr>
            <a:xfrm>
              <a:off x="1095662" y="242699"/>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9" name="TextBox 52"/>
            <p:cNvSpPr txBox="1"/>
            <p:nvPr/>
          </p:nvSpPr>
          <p:spPr>
            <a:xfrm>
              <a:off x="1504279" y="490597"/>
              <a:ext cx="2589451" cy="532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 Một</a:t>
              </a:r>
              <a:r>
                <a:rPr kumimoji="0" lang="en-US" sz="36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số cuộc khởi nghĩa thời Bắc thuộc.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2A72F9A3-C62E-9A5E-214E-2B615BB4B103}"/>
              </a:ext>
            </a:extLst>
          </p:cNvPr>
          <p:cNvGrpSpPr/>
          <p:nvPr/>
        </p:nvGrpSpPr>
        <p:grpSpPr>
          <a:xfrm>
            <a:off x="221773" y="2610364"/>
            <a:ext cx="11898619" cy="1209258"/>
            <a:chOff x="2611738" y="1987795"/>
            <a:chExt cx="6188393" cy="1219956"/>
          </a:xfrm>
        </p:grpSpPr>
        <p:sp>
          <p:nvSpPr>
            <p:cNvPr id="51"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54" name="TextBox 52"/>
            <p:cNvSpPr txBox="1"/>
            <p:nvPr/>
          </p:nvSpPr>
          <p:spPr>
            <a:xfrm>
              <a:off x="3264899" y="2311011"/>
              <a:ext cx="4621634" cy="652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2. Khởi</a:t>
              </a:r>
              <a:r>
                <a:rPr kumimoji="0" lang="en-US" sz="3600" b="0" i="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rPr>
                <a:t> nghĩa Lam Sơn</a:t>
              </a:r>
              <a:endParaRPr kumimoji="0"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45676B24-74C1-85F4-FBD0-BAEAB3ED7A30}"/>
              </a:ext>
            </a:extLst>
          </p:cNvPr>
          <p:cNvGrpSpPr/>
          <p:nvPr/>
        </p:nvGrpSpPr>
        <p:grpSpPr>
          <a:xfrm>
            <a:off x="221773" y="4257503"/>
            <a:ext cx="11860040" cy="1235226"/>
            <a:chOff x="2148972" y="3129779"/>
            <a:chExt cx="6924298" cy="1038180"/>
          </a:xfrm>
        </p:grpSpPr>
        <p:sp>
          <p:nvSpPr>
            <p:cNvPr id="56" name="Rounded Rectangle"/>
            <p:cNvSpPr/>
            <p:nvPr/>
          </p:nvSpPr>
          <p:spPr>
            <a:xfrm>
              <a:off x="2148972" y="3129779"/>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59" name="TextBox 52"/>
            <p:cNvSpPr txBox="1"/>
            <p:nvPr/>
          </p:nvSpPr>
          <p:spPr>
            <a:xfrm>
              <a:off x="2882182" y="3325313"/>
              <a:ext cx="5047941" cy="543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3. Phong trào</a:t>
              </a:r>
              <a:r>
                <a:rPr kumimoji="0" lang="en-US" sz="36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Tây Sơn</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45676B24-74C1-85F4-FBD0-BAEAB3ED7A30}"/>
              </a:ext>
            </a:extLst>
          </p:cNvPr>
          <p:cNvGrpSpPr/>
          <p:nvPr/>
        </p:nvGrpSpPr>
        <p:grpSpPr>
          <a:xfrm>
            <a:off x="216484" y="5762216"/>
            <a:ext cx="11860040" cy="1038180"/>
            <a:chOff x="2148972" y="2885633"/>
            <a:chExt cx="6924298" cy="1038180"/>
          </a:xfrm>
        </p:grpSpPr>
        <p:sp>
          <p:nvSpPr>
            <p:cNvPr id="62" name="Rounded Rectangle"/>
            <p:cNvSpPr/>
            <p:nvPr/>
          </p:nvSpPr>
          <p:spPr>
            <a:xfrm>
              <a:off x="2148972" y="2885633"/>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65" name="TextBox 52"/>
            <p:cNvSpPr txBox="1"/>
            <p:nvPr/>
          </p:nvSpPr>
          <p:spPr>
            <a:xfrm>
              <a:off x="2908206" y="3120353"/>
              <a:ext cx="5021917"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4. Một</a:t>
              </a:r>
              <a:r>
                <a:rPr kumimoji="0" lang="en-US" sz="36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số bài học lịch sử</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8000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D9BBE4-D2CF-40BD-88F6-173EE659515A}" type="datetime1">
              <a:rPr lang="en-US" smtClean="0"/>
              <a:t>2/19/2024</a:t>
            </a:fld>
            <a:endParaRPr lang="en-US"/>
          </a:p>
        </p:txBody>
      </p:sp>
      <p:sp>
        <p:nvSpPr>
          <p:cNvPr id="5" name="Footer Placeholder 4"/>
          <p:cNvSpPr>
            <a:spLocks noGrp="1"/>
          </p:cNvSpPr>
          <p:nvPr>
            <p:ph type="ftr" sz="quarter" idx="11"/>
          </p:nvPr>
        </p:nvSpPr>
        <p:spPr/>
        <p:txBody>
          <a:bodyPr/>
          <a:lstStyle/>
          <a:p>
            <a:r>
              <a:rPr lang="en-US"/>
              <a:t>GV TRẦN THỦY</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224020028"/>
              </p:ext>
            </p:extLst>
          </p:nvPr>
        </p:nvGraphicFramePr>
        <p:xfrm>
          <a:off x="0" y="0"/>
          <a:ext cx="12192000" cy="685800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0000"/>
                    </a:ext>
                  </a:extLst>
                </a:gridCol>
              </a:tblGrid>
              <a:tr h="6858000">
                <a:tc>
                  <a:txBody>
                    <a:bodyPr/>
                    <a:lstStyle/>
                    <a:p>
                      <a:pPr indent="0" algn="ctr">
                        <a:buNone/>
                      </a:pPr>
                      <a:r>
                        <a:rPr lang="en-US" sz="2000" b="1" dirty="0">
                          <a:latin typeface="Times New Roman" panose="02020603050405020304" pitchFamily="18" charset="0"/>
                          <a:cs typeface="Times New Roman" panose="02020603050405020304" pitchFamily="18" charset="0"/>
                        </a:rPr>
                        <a:t>PHIẾU </a:t>
                      </a:r>
                      <a:r>
                        <a:rPr lang="en-US" sz="2000" b="1">
                          <a:latin typeface="Times New Roman" panose="02020603050405020304" pitchFamily="18" charset="0"/>
                          <a:cs typeface="Times New Roman" panose="02020603050405020304" pitchFamily="18" charset="0"/>
                        </a:rPr>
                        <a:t>HỌC TẬP</a:t>
                      </a:r>
                    </a:p>
                    <a:p>
                      <a:pPr indent="0">
                        <a:buNone/>
                      </a:pPr>
                      <a:r>
                        <a:rPr lang="en-US" sz="2000" b="1">
                          <a:latin typeface="Times New Roman" panose="02020603050405020304" pitchFamily="18" charset="0"/>
                          <a:cs typeface="Times New Roman" panose="02020603050405020304" pitchFamily="18" charset="0"/>
                        </a:rPr>
                        <a:t>Yêu </a:t>
                      </a:r>
                      <a:r>
                        <a:rPr lang="en-US" sz="2000" b="1" dirty="0" err="1">
                          <a:latin typeface="Times New Roman" panose="02020603050405020304" pitchFamily="18" charset="0"/>
                          <a:cs typeface="Times New Roman" panose="02020603050405020304" pitchFamily="18" charset="0"/>
                        </a:rPr>
                        <a:t>cầu:</a:t>
                      </a:r>
                      <a:r>
                        <a:rPr lang="en-US" sz="2000" b="0" dirty="0" err="1">
                          <a:latin typeface="Times New Roman" panose="02020603050405020304" pitchFamily="18" charset="0"/>
                          <a:cs typeface="Times New Roman" panose="02020603050405020304" pitchFamily="18" charset="0"/>
                        </a:rPr>
                        <a:t>HS</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đọc</a:t>
                      </a:r>
                      <a:r>
                        <a:rPr lang="en-US" sz="2000" b="0" dirty="0">
                          <a:latin typeface="Times New Roman" panose="02020603050405020304" pitchFamily="18" charset="0"/>
                          <a:cs typeface="Times New Roman" panose="02020603050405020304" pitchFamily="18" charset="0"/>
                        </a:rPr>
                        <a:t> SGK, </a:t>
                      </a:r>
                      <a:r>
                        <a:rPr lang="en-US" sz="2000" b="0" dirty="0" err="1">
                          <a:latin typeface="Times New Roman" panose="02020603050405020304" pitchFamily="18" charset="0"/>
                          <a:cs typeface="Times New Roman" panose="02020603050405020304" pitchFamily="18" charset="0"/>
                        </a:rPr>
                        <a:t>tham</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khảo</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thông</a:t>
                      </a:r>
                      <a:r>
                        <a:rPr lang="en-US" sz="2000" b="0" dirty="0">
                          <a:latin typeface="Times New Roman" panose="02020603050405020304" pitchFamily="18" charset="0"/>
                          <a:cs typeface="Times New Roman" panose="02020603050405020304" pitchFamily="18" charset="0"/>
                        </a:rPr>
                        <a:t> tin </a:t>
                      </a:r>
                      <a:r>
                        <a:rPr lang="en-US" sz="2000" b="0" dirty="0" err="1">
                          <a:latin typeface="Times New Roman" panose="02020603050405020304" pitchFamily="18" charset="0"/>
                          <a:cs typeface="Times New Roman" panose="02020603050405020304" pitchFamily="18" charset="0"/>
                        </a:rPr>
                        <a:t>trên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mạng</a:t>
                      </a:r>
                      <a:r>
                        <a:rPr lang="en-US" sz="2000" b="0" dirty="0">
                          <a:latin typeface="Times New Roman" panose="02020603050405020304" pitchFamily="18" charset="0"/>
                          <a:cs typeface="Times New Roman" panose="02020603050405020304" pitchFamily="18" charset="0"/>
                        </a:rPr>
                        <a:t> internet </a:t>
                      </a:r>
                      <a:r>
                        <a:rPr lang="en-US" sz="2000" b="0" dirty="0" err="1">
                          <a:latin typeface="Times New Roman" panose="02020603050405020304" pitchFamily="18" charset="0"/>
                          <a:cs typeface="Times New Roman" panose="02020603050405020304" pitchFamily="18" charset="0"/>
                        </a:rPr>
                        <a:t>để</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thực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nhiệm</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vụ</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sau</a:t>
                      </a:r>
                      <a:r>
                        <a:rPr lang="en-US" sz="2000" b="0" dirty="0">
                          <a:latin typeface="Times New Roman" panose="02020603050405020304" pitchFamily="18" charset="0"/>
                          <a:cs typeface="Times New Roman" panose="02020603050405020304" pitchFamily="18" charset="0"/>
                        </a:rPr>
                        <a:t>: </a:t>
                      </a:r>
                    </a:p>
                    <a:p>
                      <a:pPr algn="just"/>
                      <a:r>
                        <a:rPr lang="en-US" sz="2400" i="1" kern="1200">
                          <a:solidFill>
                            <a:schemeClr val="tx1"/>
                          </a:solidFill>
                          <a:effectLst/>
                          <a:latin typeface="Times New Roman" pitchFamily="18" charset="0"/>
                          <a:ea typeface="+mn-ea"/>
                          <a:cs typeface="Times New Roman" pitchFamily="18" charset="0"/>
                        </a:rPr>
                        <a:t>- Nhiệm vụ 1: Sưu tầm tư liêu trên Internet viết một đoạn văn ngắn (300 từ)/ làm video/ sơ đồ tư duy/ bài ppt  giới thiệu về một trận đánh quan trọng trong các cuộc khởi nghĩa và chiến tranh bảo vệ tổ quốc.</a:t>
                      </a:r>
                      <a:endParaRPr lang="en-US" sz="2400" i="1">
                        <a:effectLst/>
                        <a:latin typeface="Times New Roman" pitchFamily="18" charset="0"/>
                        <a:cs typeface="Times New Roman" pitchFamily="18" charset="0"/>
                      </a:endParaRPr>
                    </a:p>
                    <a:p>
                      <a:pPr algn="just"/>
                      <a:r>
                        <a:rPr lang="en-US" sz="2400" i="1" kern="1200">
                          <a:solidFill>
                            <a:schemeClr val="tx1"/>
                          </a:solidFill>
                          <a:effectLst/>
                          <a:latin typeface="Times New Roman" pitchFamily="18" charset="0"/>
                          <a:ea typeface="+mn-ea"/>
                          <a:cs typeface="Times New Roman" pitchFamily="18" charset="0"/>
                        </a:rPr>
                        <a:t>- Nhiệm vụ 2: Theo em các bài học của các cuộc khởi nghĩa và chiến tranh bảo vệ tổ quốc có ý nghĩa như thế nào đối với sự nghiệp xây dựng và bảo vệ tổ quốc hiện nay? Cho ví dụ.</a:t>
                      </a:r>
                      <a:endParaRPr lang="en-US" sz="2400" i="1">
                        <a:effectLst/>
                        <a:latin typeface="Times New Roman" pitchFamily="18" charset="0"/>
                        <a:cs typeface="Times New Roman" pitchFamily="18" charset="0"/>
                      </a:endParaRPr>
                    </a:p>
                    <a:p>
                      <a:pPr algn="just"/>
                      <a:r>
                        <a:rPr lang="en-US" sz="2400" i="1" kern="1200">
                          <a:solidFill>
                            <a:schemeClr val="tx1"/>
                          </a:solidFill>
                          <a:effectLst/>
                          <a:latin typeface="Times New Roman" pitchFamily="18" charset="0"/>
                          <a:ea typeface="+mn-ea"/>
                          <a:cs typeface="Times New Roman" pitchFamily="18" charset="0"/>
                        </a:rPr>
                        <a:t>- Nhiệm vụ 3: Phân biệt khái nhiệm khởi nghĩa và chiến tranh giải phóng dân tộc.</a:t>
                      </a:r>
                      <a:endParaRPr lang="en-US" sz="2400" i="1">
                        <a:effectLst/>
                        <a:latin typeface="Times New Roman" pitchFamily="18" charset="0"/>
                        <a:cs typeface="Times New Roman" pitchFamily="18" charset="0"/>
                      </a:endParaRPr>
                    </a:p>
                    <a:p>
                      <a:pPr indent="0">
                        <a:buNone/>
                      </a:pPr>
                      <a:r>
                        <a:rPr lang="en-US" sz="2000" b="0">
                          <a:latin typeface="Times New Roman" panose="02020603050405020304" pitchFamily="18" charset="0"/>
                          <a:cs typeface="Times New Roman" panose="02020603050405020304" pitchFamily="18" charset="0"/>
                        </a:rPr>
                        <a:t>…………………………………………………………………………………………...………………………………………………………………………………………………...........................................................................................</a:t>
                      </a:r>
                      <a:endParaRPr lang="en-US" sz="2000" b="0" dirty="0">
                        <a:latin typeface="Times New Roman" panose="02020603050405020304" pitchFamily="18" charset="0"/>
                        <a:cs typeface="Times New Roman" panose="02020603050405020304" pitchFamily="18" charset="0"/>
                      </a:endParaRPr>
                    </a:p>
                    <a:p>
                      <a:pPr indent="0">
                        <a:buNone/>
                      </a:pPr>
                      <a:r>
                        <a:rPr lang="en-US" sz="2000">
                          <a:latin typeface="Times New Roman" panose="02020603050405020304" pitchFamily="18" charset="0"/>
                          <a:cs typeface="Times New Roman" panose="02020603050405020304" pitchFamily="18" charset="0"/>
                          <a:sym typeface="+mn-ea"/>
                        </a:rPr>
                        <a:t>…………………………………………………………………………………………...………………………………………………………………………………………………..........................................................................................</a:t>
                      </a:r>
                      <a:endParaRPr lang="en-US" sz="2000" b="0" dirty="0">
                        <a:latin typeface="Times New Roman" panose="02020603050405020304" pitchFamily="18" charset="0"/>
                        <a:cs typeface="Times New Roman" panose="02020603050405020304" pitchFamily="18" charset="0"/>
                      </a:endParaRPr>
                    </a:p>
                    <a:p>
                      <a:pPr indent="0">
                        <a:buNone/>
                      </a:pPr>
                      <a:r>
                        <a:rPr lang="en-US" sz="2000">
                          <a:latin typeface="Times New Roman" panose="02020603050405020304" pitchFamily="18" charset="0"/>
                          <a:cs typeface="Times New Roman" panose="02020603050405020304" pitchFamily="18" charset="0"/>
                          <a:sym typeface="+mn-ea"/>
                        </a:rPr>
                        <a:t>…………………………………………………………………………………………...………………………………………………………………………………………………............................................................................................</a:t>
                      </a:r>
                      <a:endParaRPr lang="en-US" sz="2000" b="0" dirty="0">
                        <a:latin typeface="Times New Roman" panose="02020603050405020304" pitchFamily="18" charset="0"/>
                        <a:cs typeface="Times New Roman" panose="02020603050405020304" pitchFamily="18" charset="0"/>
                      </a:endParaRPr>
                    </a:p>
                    <a:p>
                      <a:pPr indent="0">
                        <a:buNone/>
                      </a:pPr>
                      <a:r>
                        <a:rPr lang="en-US" sz="2000">
                          <a:latin typeface="Times New Roman" panose="02020603050405020304" pitchFamily="18" charset="0"/>
                          <a:cs typeface="Times New Roman" panose="02020603050405020304" pitchFamily="18" charset="0"/>
                          <a:sym typeface="+mn-ea"/>
                        </a:rPr>
                        <a:t>…………………………………………………………………………………………...………………………………………………………………………………………………...........................................................................................</a:t>
                      </a:r>
                      <a:endParaRPr lang="en-US" sz="2000" b="0" dirty="0">
                        <a:latin typeface="Times New Roman" panose="02020603050405020304" pitchFamily="18" charset="0"/>
                        <a:cs typeface="Times New Roman" panose="02020603050405020304" pitchFamily="18" charset="0"/>
                      </a:endParaRPr>
                    </a:p>
                    <a:p>
                      <a:pPr indent="0">
                        <a:buNone/>
                      </a:pPr>
                      <a:r>
                        <a:rPr lang="en-US" sz="2000">
                          <a:latin typeface="Times New Roman" panose="02020603050405020304" pitchFamily="18" charset="0"/>
                          <a:cs typeface="Times New Roman" panose="02020603050405020304" pitchFamily="18" charset="0"/>
                          <a:sym typeface="+mn-ea"/>
                        </a:rPr>
                        <a:t>…………………………………………………………………………………………...……………………………………………………………………………………………….............................................................................................</a:t>
                      </a:r>
                      <a:endParaRPr lang="en-US" sz="2000" dirty="0">
                        <a:latin typeface="Times New Roman" panose="02020603050405020304" pitchFamily="18" charset="0"/>
                        <a:cs typeface="Times New Roman" panose="02020603050405020304" pitchFamily="18" charset="0"/>
                        <a:sym typeface="+mn-ea"/>
                      </a:endParaRPr>
                    </a:p>
                    <a:p>
                      <a:pPr indent="0">
                        <a:buNone/>
                      </a:pP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Họ</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và</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tên</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Lớp</a:t>
                      </a:r>
                      <a:r>
                        <a:rPr lang="en-US" sz="2000" dirty="0">
                          <a:latin typeface="Times New Roman" panose="02020603050405020304" pitchFamily="18" charset="0"/>
                          <a:cs typeface="Times New Roman" panose="02020603050405020304" pitchFamily="18" charset="0"/>
                          <a:sym typeface="+mn-ea"/>
                        </a:rPr>
                        <a:t>..........</a:t>
                      </a:r>
                      <a:endParaRPr lang="en-US" sz="2000" b="0" dirty="0">
                        <a:latin typeface="Times New Roman" panose="02020603050405020304" pitchFamily="18" charset="0"/>
                        <a:cs typeface="Times New Roman" panose="02020603050405020304" pitchFamily="18" charset="0"/>
                      </a:endParaRPr>
                    </a:p>
                    <a:p>
                      <a:pPr indent="0">
                        <a:buNone/>
                      </a:pP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rgbClr val="FDE9D9"/>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8E238-407B-4C9A-BB15-5FA534F5A83D}" type="datetime1">
              <a:rPr lang="en-US" smtClean="0"/>
              <a:t>2/19/2024</a:t>
            </a:fld>
            <a:endParaRPr lang="en-US"/>
          </a:p>
        </p:txBody>
      </p:sp>
      <p:sp>
        <p:nvSpPr>
          <p:cNvPr id="3" name="Footer Placeholder 2"/>
          <p:cNvSpPr>
            <a:spLocks noGrp="1"/>
          </p:cNvSpPr>
          <p:nvPr>
            <p:ph type="ftr" sz="quarter" idx="11"/>
          </p:nvPr>
        </p:nvSpPr>
        <p:spPr/>
        <p:txBody>
          <a:bodyPr/>
          <a:lstStyle/>
          <a:p>
            <a:r>
              <a:rPr lang="en-US"/>
              <a:t>GV TRẦN THỦY</a:t>
            </a:r>
          </a:p>
        </p:txBody>
      </p:sp>
      <p:sp>
        <p:nvSpPr>
          <p:cNvPr id="4" name="Rectangle 3">
            <a:extLst>
              <a:ext uri="{FF2B5EF4-FFF2-40B4-BE49-F238E27FC236}">
                <a16:creationId xmlns:a16="http://schemas.microsoft.com/office/drawing/2014/main" id="{E7782757-80D1-3A9E-8F05-68DCA889E315}"/>
              </a:ext>
            </a:extLst>
          </p:cNvPr>
          <p:cNvSpPr/>
          <p:nvPr/>
        </p:nvSpPr>
        <p:spPr>
          <a:xfrm>
            <a:off x="4683231" y="2039687"/>
            <a:ext cx="282558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 1</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30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TotalTime>
  <Words>5368</Words>
  <Application>Microsoft Office PowerPoint</Application>
  <PresentationFormat>Widescreen</PresentationFormat>
  <Paragraphs>725</Paragraphs>
  <Slides>80</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80</vt:i4>
      </vt:variant>
    </vt:vector>
  </HeadingPairs>
  <TitlesOfParts>
    <vt:vector size="94" baseType="lpstr">
      <vt:lpstr>Arial</vt:lpstr>
      <vt:lpstr>Calibri</vt:lpstr>
      <vt:lpstr>Georgia</vt:lpstr>
      <vt:lpstr>Helvetica</vt:lpstr>
      <vt:lpstr>Palatino Linotype</vt:lpstr>
      <vt:lpstr>Tahoma</vt:lpstr>
      <vt:lpstr>Tiffany-Heavy</vt:lpstr>
      <vt:lpstr>Times New Roman</vt:lpstr>
      <vt:lpstr>Trebuchet MS</vt:lpstr>
      <vt:lpstr>Verdana</vt:lpstr>
      <vt:lpstr>VNI-Times</vt:lpstr>
      <vt:lpstr>Wingdings</vt:lpstr>
      <vt:lpstr>Slipstream</vt:lpstr>
      <vt:lpstr>1_Slipstream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Ý nghĩa lịch sử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Kim</dc:creator>
  <cp:lastModifiedBy>Administrator</cp:lastModifiedBy>
  <cp:revision>370</cp:revision>
  <dcterms:created xsi:type="dcterms:W3CDTF">2022-08-24T01:49:00Z</dcterms:created>
  <dcterms:modified xsi:type="dcterms:W3CDTF">2024-02-19T13:44:40Z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30144CEEDFF64DD3AB66710E7B61E4F8</vt:lpwstr>
  </property>
  <property fmtid="{D5CDD505-2E9C-101B-9397-08002B2CF9AE}" pid="3" name="KSOProductBuildVer">
    <vt:lpwstr>1033-11.2.0.11341</vt:lpwstr>
  </property>
</Properties>
</file>