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8" r:id="rId3"/>
    <p:sldMasterId id="2147483700" r:id="rId4"/>
  </p:sldMasterIdLst>
  <p:notesMasterIdLst>
    <p:notesMasterId r:id="rId3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346" r:id="rId28"/>
    <p:sldId id="391" r:id="rId29"/>
    <p:sldId id="393" r:id="rId30"/>
    <p:sldId id="394" r:id="rId31"/>
    <p:sldId id="392" r:id="rId32"/>
    <p:sldId id="313" r:id="rId33"/>
  </p:sldIdLst>
  <p:sldSz cx="18288000" cy="10287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Cambria Math" panose="02040503050406030204" pitchFamily="18" charset="0"/>
      <p:regular r:id="rId41"/>
    </p:embeddedFont>
    <p:embeddedFont>
      <p:font typeface="Garet" panose="020B0604020202020204" charset="0"/>
      <p:regular r:id="rId42"/>
    </p:embeddedFont>
    <p:embeddedFont>
      <p:font typeface="Garet Bold" panose="020B0604020202020204" charset="0"/>
      <p:regular r:id="rId43"/>
    </p:embeddedFont>
    <p:embeddedFont>
      <p:font typeface="Muli Bold" panose="020B0604020202020204" charset="0"/>
      <p:regular r:id="rId44"/>
    </p:embeddedFont>
    <p:embeddedFont>
      <p:font typeface="Muli Bold Bold" panose="020B0604020202020204" charset="0"/>
      <p:regular r:id="rId45"/>
    </p:embeddedFont>
    <p:embeddedFont>
      <p:font typeface="ไอติม" panose="020B0604020202020204" charset="-34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317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6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079DB-9259-42AC-A115-E20928FECEA2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53194-64B2-4867-A69B-878C6C31A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59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93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0661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38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4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88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561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79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73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201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4444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791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5E26B-E5E1-427D-85EF-EB0FA7EFD6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D16248-7078-4D55-8B59-D265843820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2A809-96F4-4E75-9D04-6123019D0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1BB5-7B03-4E0D-B1C0-0BE83E2DA00E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69BAA-E9F9-4D7B-A9EA-DC6B8B41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51D5B-1B2A-4732-AEDF-87051FC0D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3E523-BC3E-44D8-8D2A-998435BB2D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6233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8C416-39B7-44FF-8517-A363CB818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3CC56-D384-41E3-9011-2AE624667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926A09-EF03-4C59-A559-34C695A50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1BB5-7B03-4E0D-B1C0-0BE83E2DA00E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9A8CB-FF3E-4437-8160-7F4044AFF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FD127-EA9F-4EA7-ADE8-61590785A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3E523-BC3E-44D8-8D2A-998435BB2D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3733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6AA1E-B76E-4CB9-8AD7-5BDF1B247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812AA6-7973-4FB6-BA15-2F568B892C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B9788-E923-4443-8FCC-16734E5F6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1BB5-7B03-4E0D-B1C0-0BE83E2DA00E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FF5D0-3A4B-4713-8995-CE6C8CA63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CC134-9AE0-4304-A0C2-B2F06ABF2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3E523-BC3E-44D8-8D2A-998435BB2D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982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C8D95-43DE-486A-8477-C5C5CBFC2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4545B-F10F-434D-AB55-31745F38C1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0D9370-76A5-49C6-B71B-F8945E3C3B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44C3BB-2B38-4CB1-94F1-C2CE678E6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1BB5-7B03-4E0D-B1C0-0BE83E2DA00E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7B51C-5304-41A5-B745-751991ADE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B0FAE4-C389-414E-87DD-00C9E6549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3E523-BC3E-44D8-8D2A-998435BB2D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631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AC90E-397B-49EE-8F56-7906177B4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2BCC74-929E-4DB6-9F2F-0468AAE34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AB00F3-FD78-443B-9219-70D4E0F0DB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4927E2-B47F-441C-B93A-64D2C97034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61294B-2DBF-4E2D-BE15-5E5EE05B2D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3B4FB1-0021-4DCB-9E35-6C0167E19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1BB5-7B03-4E0D-B1C0-0BE83E2DA00E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C35C11-4897-4A1A-98DB-7A2CF7326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96BAB5-28E4-4D62-B56A-41E28550D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3E523-BC3E-44D8-8D2A-998435BB2D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052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A17B0-DD85-4642-9D6D-67BBEE370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7A9A7A-50F5-47BF-A061-7685922D6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1BB5-7B03-4E0D-B1C0-0BE83E2DA00E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7DEE1-0EAC-4836-BB08-703525CB0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985B0E-F4BE-40C1-A8A2-4948C0B70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3E523-BC3E-44D8-8D2A-998435BB2D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349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E6605E-ECE0-47CF-8644-4FECC31AD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1BB5-7B03-4E0D-B1C0-0BE83E2DA00E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B077CE-9C74-4585-A615-0AD4D2C1E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197B82-7614-4509-B229-8570609E4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3E523-BC3E-44D8-8D2A-998435BB2D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55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BDF3F-34A0-47A6-AA4B-8D9D6BE70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9C76E-1EAE-4626-A9A3-FDC01EC19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9F8A45-BA3A-49EC-9304-1A6C8B5D4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D0387B-53FE-40A0-8BC1-95BAB159F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1BB5-7B03-4E0D-B1C0-0BE83E2DA00E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DDAF8-4AC4-440A-A553-B8E4C257B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E649C2-3A70-4807-82B8-6141F5B68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3E523-BC3E-44D8-8D2A-998435BB2D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3820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20EBD-8A02-4DFD-A15C-ADA444AE0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5FD6C3-8EE4-4714-B632-AE07821F1C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01DC36-1505-4DA6-8396-A298F02E5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96CFA3-11B0-406B-8152-D6EB789FB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1BB5-7B03-4E0D-B1C0-0BE83E2DA00E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A06A1A-396E-4B30-BACE-DA1CEFED6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314F9-94EE-4794-A953-DA03E633A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3E523-BC3E-44D8-8D2A-998435BB2D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3072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5F926-C579-4F4C-95B8-58609ACD3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404A69-0956-428B-B12E-45FA4E269E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038A7-C570-4048-9AF5-DBFCFB23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1BB5-7B03-4E0D-B1C0-0BE83E2DA00E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11E8C-6F5A-48C2-8309-B3F0BFE2A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211CA-6B91-4C10-8C8F-D2DFEBD48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3E523-BC3E-44D8-8D2A-998435BB2D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858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994110-BB41-4B2D-A8B3-812B95E96B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D5FBE-73FB-423E-84DF-055FCFE109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DBEC6-F90B-4643-B9A2-62299D2A5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1BB5-7B03-4E0D-B1C0-0BE83E2DA00E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76F1E-589A-4653-9BDA-D8E89F16C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499A1-C837-435B-96AA-47246B7C8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3E523-BC3E-44D8-8D2A-998435BB2D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765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914400" y="9715502"/>
            <a:ext cx="4267200" cy="36671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6248400" y="9715502"/>
            <a:ext cx="5791200" cy="36671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3106400" y="9715502"/>
            <a:ext cx="4267200" cy="36671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8B7C88A-5EF9-4B9F-825F-E6056C14217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gray">
          <a:xfrm>
            <a:off x="736601" y="592932"/>
            <a:ext cx="27686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4200" b="1" i="1">
                <a:solidFill>
                  <a:schemeClr val="accent2"/>
                </a:solidFill>
              </a:rPr>
              <a:t>LOGO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7620000" y="7543800"/>
            <a:ext cx="9448800" cy="571500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>
              <a:buFont typeface="Wingdings" pitchFamily="2" charset="2"/>
              <a:buNone/>
              <a:defRPr sz="27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086102"/>
            <a:ext cx="12192000" cy="1023938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798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36DD0-5D89-4980-838F-EE3869FCE637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954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769C3-8330-4B4A-8366-64F767691841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475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400300"/>
            <a:ext cx="8153400" cy="6972300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20200" y="2400300"/>
            <a:ext cx="8153400" cy="6972300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12C20-A471-4104-A2E6-9C46A8D846DD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392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6DFB1-DCB9-46E0-B7E1-41408DD981F0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155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31105-D6C9-4543-B9D5-D49708E8D926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095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D9B9A-1C0E-47E6-BCF8-895A8F641595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963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AAFCB-7272-4082-ADB5-7B4F47CE7BBF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357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90BE8-3587-42C9-811A-B2E4108E2028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484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F830A-B642-4AFD-90CF-59EEFB57C525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14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182600" y="983457"/>
            <a:ext cx="4191000" cy="838914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83457"/>
            <a:ext cx="12268200" cy="838914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5B180-8180-4B4F-A018-D34FBD9BCDD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799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83457"/>
            <a:ext cx="9906000" cy="8453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62000" y="2400300"/>
            <a:ext cx="16611600" cy="6972300"/>
          </a:xfrm>
        </p:spPr>
        <p:txBody>
          <a:bodyPr/>
          <a:lstStyle/>
          <a:p>
            <a:r>
              <a:rPr lang="en-US"/>
              <a:t>Click icon to add chart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9601200"/>
            <a:ext cx="42672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92000" y="9601200"/>
            <a:ext cx="57912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43600" y="9601200"/>
            <a:ext cx="42672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60CB0-BA49-4152-B917-94EE92DAC269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033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83457"/>
            <a:ext cx="9906000" cy="8453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62000" y="2400300"/>
            <a:ext cx="16611600" cy="6972300"/>
          </a:xfrm>
        </p:spPr>
        <p:txBody>
          <a:bodyPr/>
          <a:lstStyle/>
          <a:p>
            <a:r>
              <a:rPr lang="en-US"/>
              <a:t>Click icon to add table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9601200"/>
            <a:ext cx="42672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92000" y="9601200"/>
            <a:ext cx="57912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43600" y="9601200"/>
            <a:ext cx="42672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60CB0-BA49-4152-B917-94EE92DAC269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029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9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4400" y="9367838"/>
            <a:ext cx="4267200" cy="7143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248400" y="9367838"/>
            <a:ext cx="5791200" cy="7143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3106400" y="9367838"/>
            <a:ext cx="4267200" cy="714375"/>
          </a:xfrm>
        </p:spPr>
        <p:txBody>
          <a:bodyPr/>
          <a:lstStyle>
            <a:lvl1pPr>
              <a:defRPr/>
            </a:lvl1pPr>
          </a:lstStyle>
          <a:p>
            <a:fld id="{D53039C5-DB7C-4111-9A55-451EC979B5AD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515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17F71-3C0C-4A8B-9EB8-468D9DF93E3D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68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DFB753-3DF0-419C-B26C-EED95B6C2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76A55-B0AD-4B55-A3A5-4F6287712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CE289-F7E3-435E-A700-CA521BB41A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71BB5-7B03-4E0D-B1C0-0BE83E2DA00E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FF448-5CB7-4811-BD36-71AC0559AF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39525-5981-4133-8931-357C6BC677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3E523-BC3E-44D8-8D2A-998435BB2D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69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2400300"/>
            <a:ext cx="16611600" cy="697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609600" y="9601200"/>
            <a:ext cx="42672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12192000" y="9601200"/>
            <a:ext cx="57912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5943600" y="9601200"/>
            <a:ext cx="42672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00"/>
            </a:lvl1pPr>
          </a:lstStyle>
          <a:p>
            <a:pPr>
              <a:defRPr/>
            </a:pPr>
            <a:fld id="{1DA60CB0-BA49-4152-B917-94EE92DAC269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609600" y="983457"/>
            <a:ext cx="9906000" cy="845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4617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5pPr>
      <a:lvl6pPr marL="6858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6pPr>
      <a:lvl7pPr marL="13716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7pPr>
      <a:lvl8pPr marL="20574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8pPr>
      <a:lvl9pPr marL="27432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9pPr>
    </p:titleStyle>
    <p:bodyStyle>
      <a:lvl1pPr marL="514350" indent="-5143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4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3600">
          <a:solidFill>
            <a:schemeClr val="tx1"/>
          </a:solidFill>
          <a:latin typeface="+mn-lt"/>
        </a:defRPr>
      </a:lvl2pPr>
      <a:lvl3pPr marL="17145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3000">
          <a:solidFill>
            <a:schemeClr val="tx1"/>
          </a:solidFill>
          <a:latin typeface="+mn-lt"/>
        </a:defRPr>
      </a:lvl3pPr>
      <a:lvl4pPr marL="2400300" indent="-3429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3086100" indent="-3429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3771900" indent="-3429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4457700" indent="-3429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5143500" indent="-3429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5829300" indent="-3429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5" Type="http://schemas.openxmlformats.org/officeDocument/2006/relationships/image" Target="../media/image27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24" Type="http://schemas.openxmlformats.org/officeDocument/2006/relationships/image" Target="../media/image26.pn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23" Type="http://schemas.openxmlformats.org/officeDocument/2006/relationships/image" Target="../media/image25.svg"/><Relationship Id="rId28" Type="http://schemas.openxmlformats.org/officeDocument/2006/relationships/image" Target="../media/image30.pn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31" Type="http://schemas.openxmlformats.org/officeDocument/2006/relationships/image" Target="../media/image33.gif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svg"/><Relationship Id="rId30" Type="http://schemas.openxmlformats.org/officeDocument/2006/relationships/image" Target="../media/image3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40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4.gif"/><Relationship Id="rId4" Type="http://schemas.openxmlformats.org/officeDocument/2006/relationships/image" Target="../media/image63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4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4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openxmlformats.org/officeDocument/2006/relationships/image" Target="../media/image7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73.png"/><Relationship Id="rId5" Type="http://schemas.openxmlformats.org/officeDocument/2006/relationships/audio" Target="../media/audio2.wav"/><Relationship Id="rId10" Type="http://schemas.openxmlformats.org/officeDocument/2006/relationships/image" Target="../media/image72.png"/><Relationship Id="rId4" Type="http://schemas.openxmlformats.org/officeDocument/2006/relationships/audio" Target="../media/audio1.wav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3.wav"/><Relationship Id="rId12" Type="http://schemas.openxmlformats.org/officeDocument/2006/relationships/image" Target="../media/image7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73.png"/><Relationship Id="rId5" Type="http://schemas.openxmlformats.org/officeDocument/2006/relationships/audio" Target="../media/audio4.wav"/><Relationship Id="rId10" Type="http://schemas.openxmlformats.org/officeDocument/2006/relationships/image" Target="../media/image72.png"/><Relationship Id="rId4" Type="http://schemas.openxmlformats.org/officeDocument/2006/relationships/audio" Target="../media/audio1.wav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80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9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7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2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3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5.png"/><Relationship Id="rId4" Type="http://schemas.openxmlformats.org/officeDocument/2006/relationships/image" Target="../media/image84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gif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oleObject" Target="../embeddings/oleObject2.bin"/><Relationship Id="rId3" Type="http://schemas.openxmlformats.org/officeDocument/2006/relationships/image" Target="../media/image39.png"/><Relationship Id="rId7" Type="http://schemas.openxmlformats.org/officeDocument/2006/relationships/image" Target="../media/image45.svg"/><Relationship Id="rId12" Type="http://schemas.openxmlformats.org/officeDocument/2006/relationships/image" Target="../media/image47.em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43.png"/><Relationship Id="rId10" Type="http://schemas.openxmlformats.org/officeDocument/2006/relationships/image" Target="../media/image42.svg"/><Relationship Id="rId4" Type="http://schemas.openxmlformats.org/officeDocument/2006/relationships/image" Target="../media/image40.svg"/><Relationship Id="rId9" Type="http://schemas.openxmlformats.org/officeDocument/2006/relationships/image" Target="../media/image41.png"/><Relationship Id="rId14" Type="http://schemas.openxmlformats.org/officeDocument/2006/relationships/image" Target="../media/image4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4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4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image" Target="../media/image39.png"/><Relationship Id="rId7" Type="http://schemas.openxmlformats.org/officeDocument/2006/relationships/oleObject" Target="../embeddings/oleObject4.bin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711664">
            <a:off x="-2029230" y="7116323"/>
            <a:ext cx="5387298" cy="30756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702144">
            <a:off x="15545321" y="7886133"/>
            <a:ext cx="4134082" cy="205200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445426">
            <a:off x="15389446" y="-1390877"/>
            <a:ext cx="5023980" cy="46037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405818" y="911019"/>
            <a:ext cx="3762641" cy="19518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543273">
            <a:off x="15451524" y="8382181"/>
            <a:ext cx="3901747" cy="17522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662230" y="8487274"/>
            <a:ext cx="651930" cy="355011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566613" y="-1437403"/>
            <a:ext cx="4206008" cy="42213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1498288" y="-1427878"/>
            <a:ext cx="3924730" cy="404990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3129873" y="-2027187"/>
            <a:ext cx="1077795" cy="372822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4547705" y="8487274"/>
            <a:ext cx="880980" cy="82972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6156667" y="3650557"/>
            <a:ext cx="405308" cy="4413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4213502" y="6839994"/>
            <a:ext cx="210719" cy="2294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4108142" y="7413498"/>
            <a:ext cx="210719" cy="22943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4117455" y="930474"/>
            <a:ext cx="180427" cy="19645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3205947" y="5573779"/>
            <a:ext cx="981159" cy="103378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5627209" y="3540230"/>
            <a:ext cx="202654" cy="22065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4592036" y="837664"/>
            <a:ext cx="265666" cy="28926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15342735" y="6090673"/>
            <a:ext cx="2839212" cy="41148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>
          <a:xfrm>
            <a:off x="39085" y="5772153"/>
            <a:ext cx="3973807" cy="4490178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664419" y="4251474"/>
            <a:ext cx="17623581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spc="-126">
                <a:solidFill>
                  <a:srgbClr val="A61105"/>
                </a:solidFill>
                <a:latin typeface="ไอติม"/>
              </a:rPr>
              <a:t>BÀI 1. KHÁI NIỆM VỀ CÂN BẰNG HÓA HỌC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64077" y="2736331"/>
            <a:ext cx="17623581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 spc="-136">
                <a:solidFill>
                  <a:srgbClr val="FF3131"/>
                </a:solidFill>
                <a:latin typeface="ไอติม"/>
              </a:rPr>
              <a:t>CHƯƠNG I. CÂN BẰNG HÓA HỌC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90403" y="241959"/>
            <a:ext cx="17003922" cy="71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A61105"/>
                </a:solidFill>
                <a:latin typeface="Muli Bold Bold"/>
              </a:rPr>
              <a:t>III. SỰ CHUYỂN DỊCH CÂN BẰNG HÓA HỌC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04718" y="1751542"/>
            <a:ext cx="18083282" cy="1386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38"/>
              </a:lnSpc>
              <a:spcBef>
                <a:spcPct val="0"/>
              </a:spcBef>
            </a:pPr>
            <a:r>
              <a:rPr lang="en-US" sz="4944">
                <a:solidFill>
                  <a:srgbClr val="004AAD"/>
                </a:solidFill>
                <a:latin typeface="Muli Bold Bold"/>
              </a:rPr>
              <a:t>Sự dịch chuyển cân bằng hóa học là sự dịch chuyển từ</a:t>
            </a:r>
            <a:r>
              <a:rPr lang="en-US" sz="4944">
                <a:solidFill>
                  <a:srgbClr val="FF3131"/>
                </a:solidFill>
                <a:latin typeface="Muli Bold Bold"/>
              </a:rPr>
              <a:t> trạng thái cân bằng này </a:t>
            </a:r>
            <a:r>
              <a:rPr lang="en-US" sz="4944">
                <a:solidFill>
                  <a:srgbClr val="004AAD"/>
                </a:solidFill>
                <a:latin typeface="Muli Bold Bold"/>
              </a:rPr>
              <a:t>sang</a:t>
            </a:r>
            <a:r>
              <a:rPr lang="en-US" sz="4944">
                <a:solidFill>
                  <a:srgbClr val="FF3131"/>
                </a:solidFill>
                <a:latin typeface="Muli Bold Bold"/>
              </a:rPr>
              <a:t> trạng thái cân bằng khác.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906E304-A1E7-3626-219D-93CD028471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829804" y="8138831"/>
            <a:ext cx="1729041" cy="232086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644AA927-48FD-6FC0-DFDF-EEA4C082E4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8270562"/>
            <a:ext cx="1429751" cy="19754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0EF86DB7-B855-064E-C41D-20679EDFA4AF}"/>
              </a:ext>
            </a:extLst>
          </p:cNvPr>
          <p:cNvSpPr txBox="1"/>
          <p:nvPr/>
        </p:nvSpPr>
        <p:spPr>
          <a:xfrm>
            <a:off x="690403" y="241959"/>
            <a:ext cx="17003922" cy="666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4500">
                <a:solidFill>
                  <a:srgbClr val="A61105"/>
                </a:solidFill>
                <a:latin typeface="Muli Bold Bold"/>
              </a:rPr>
              <a:t>IV. CÁC YẾU TỐ ẢNH H</a:t>
            </a:r>
            <a:r>
              <a:rPr lang="vi-VN" sz="4500">
                <a:solidFill>
                  <a:srgbClr val="A61105"/>
                </a:solidFill>
                <a:latin typeface="Muli Bold Bold"/>
              </a:rPr>
              <a:t>ƯỞNG</a:t>
            </a:r>
            <a:r>
              <a:rPr lang="en-US" sz="4500">
                <a:solidFill>
                  <a:srgbClr val="A61105"/>
                </a:solidFill>
                <a:latin typeface="Muli Bold Bold"/>
              </a:rPr>
              <a:t> ĐẾN CÂN BẰNG HÓA HỌC</a:t>
            </a:r>
          </a:p>
        </p:txBody>
      </p:sp>
      <p:sp>
        <p:nvSpPr>
          <p:cNvPr id="3" name="Text Box 1">
            <a:extLst>
              <a:ext uri="{FF2B5EF4-FFF2-40B4-BE49-F238E27FC236}">
                <a16:creationId xmlns:a16="http://schemas.microsoft.com/office/drawing/2014/main" id="{C40B325F-77A1-D461-23DE-9396CC5FDF1E}"/>
              </a:ext>
            </a:extLst>
          </p:cNvPr>
          <p:cNvSpPr txBox="1"/>
          <p:nvPr/>
        </p:nvSpPr>
        <p:spPr>
          <a:xfrm>
            <a:off x="350520" y="1181100"/>
            <a:ext cx="17313325" cy="367158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0805" marR="81915" lvl="0" algn="just">
              <a:lnSpc>
                <a:spcPct val="150000"/>
              </a:lnSpc>
              <a:spcBef>
                <a:spcPts val="175"/>
              </a:spcBef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- Nguyên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lý chuyển dịch cân bằng Le Chatelier: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 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Một 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phản </a:t>
            </a:r>
            <a:r>
              <a:rPr kumimoji="0" sz="4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ứng 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thuận </a:t>
            </a:r>
            <a:r>
              <a:rPr kumimoji="0" sz="4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nghịch</a:t>
            </a:r>
            <a:r>
              <a:rPr kumimoji="0" sz="4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 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đang ở </a:t>
            </a:r>
            <a:r>
              <a:rPr kumimoji="0" sz="4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trạng 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thái 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cân  bằng</a:t>
            </a:r>
            <a:r>
              <a:rPr kumimoji="0" sz="4000" b="0" i="0" u="none" strike="noStrike" kern="1200" cap="none" spc="17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 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khi</a:t>
            </a:r>
            <a:r>
              <a:rPr kumimoji="0" sz="4000" b="0" i="0" u="none" strike="noStrike" kern="1200" cap="none" spc="17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 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chịu</a:t>
            </a:r>
            <a:r>
              <a:rPr kumimoji="0" sz="4000" b="0" i="0" u="none" strike="noStrike" kern="1200" cap="none" spc="165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 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một</a:t>
            </a:r>
            <a:r>
              <a:rPr kumimoji="0" sz="4000" b="0" i="0" u="none" strike="noStrike" kern="1200" cap="none" spc="175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 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tác</a:t>
            </a:r>
            <a:r>
              <a:rPr kumimoji="0" sz="4000" b="0" i="0" u="none" strike="noStrike" kern="1200" cap="none" spc="18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 </a:t>
            </a:r>
            <a:r>
              <a:rPr kumimoji="0" sz="4000" b="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động</a:t>
            </a:r>
            <a:r>
              <a:rPr kumimoji="0" sz="4000" b="0" i="0" u="none" strike="noStrike" kern="1200" cap="none" spc="185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 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từ</a:t>
            </a:r>
            <a:r>
              <a:rPr kumimoji="0" sz="4000" b="0" i="0" u="none" strike="noStrike" kern="1200" cap="none" spc="17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 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bên</a:t>
            </a:r>
            <a:r>
              <a:rPr kumimoji="0" sz="4000" b="0" i="0" u="none" strike="noStrike" kern="1200" cap="none" spc="18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 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ngoài</a:t>
            </a:r>
            <a:r>
              <a:rPr kumimoji="0" sz="4000" b="0" i="0" u="none" strike="noStrike" kern="1200" cap="none" spc="165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 </a:t>
            </a:r>
            <a:r>
              <a:rPr kumimoji="0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như </a:t>
            </a:r>
            <a:r>
              <a:rPr kumimoji="0" sz="40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biến </a:t>
            </a:r>
            <a:r>
              <a:rPr kumimoji="0" sz="4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đổi 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về </a:t>
            </a:r>
            <a:r>
              <a:rPr kumimoji="0" sz="4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nồng 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độ, </a:t>
            </a:r>
            <a:r>
              <a:rPr kumimoji="0" sz="4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nhiệt 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độ, áp suất 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thì cân  </a:t>
            </a:r>
            <a:r>
              <a:rPr kumimoji="0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bằng sẽ</a:t>
            </a:r>
            <a:r>
              <a:rPr kumimoji="0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 </a:t>
            </a:r>
            <a:r>
              <a:rPr kumimoji="0" sz="4000" b="0" i="0" u="none" strike="noStrike" kern="1200" cap="none" spc="-5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dịch</a:t>
            </a:r>
            <a:r>
              <a:rPr lang="en-US" sz="4000">
                <a:solidFill>
                  <a:prstClr val="black"/>
                </a:solidFill>
                <a:latin typeface="Arial" panose="020B0604020202020204"/>
                <a:cs typeface="Arial" panose="020B0604020202020204"/>
                <a:sym typeface="+mn-ea"/>
              </a:rPr>
              <a:t> </a:t>
            </a:r>
            <a:r>
              <a:rPr lang="en-US" sz="4000">
                <a:latin typeface="Arial" panose="020B0604020202020204"/>
                <a:cs typeface="Arial" panose="020B0604020202020204"/>
                <a:sym typeface="+mn-ea"/>
              </a:rPr>
              <a:t>chuyển</a:t>
            </a:r>
            <a:r>
              <a:rPr kumimoji="0" sz="4000" b="0" i="0" u="none" strike="noStrike" kern="1200" cap="none" spc="-5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 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theo chiều làm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 giảm tác </a:t>
            </a:r>
            <a:r>
              <a:rPr kumimoji="0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động</a:t>
            </a:r>
            <a:r>
              <a:rPr kumimoji="0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 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.</a:t>
            </a:r>
          </a:p>
        </p:txBody>
      </p:sp>
      <p:sp>
        <p:nvSpPr>
          <p:cNvPr id="11" name="object 23">
            <a:extLst>
              <a:ext uri="{FF2B5EF4-FFF2-40B4-BE49-F238E27FC236}">
                <a16:creationId xmlns:a16="http://schemas.microsoft.com/office/drawing/2014/main" id="{44A5059F-5867-B9DA-62DC-CB762266A07D}"/>
              </a:ext>
            </a:extLst>
          </p:cNvPr>
          <p:cNvSpPr txBox="1"/>
          <p:nvPr/>
        </p:nvSpPr>
        <p:spPr>
          <a:xfrm>
            <a:off x="690403" y="5062587"/>
            <a:ext cx="11702541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US" sz="4000" b="1" spc="-5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- </a:t>
            </a:r>
            <a:r>
              <a:rPr sz="4000" b="1" spc="-5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Những </a:t>
            </a:r>
            <a:r>
              <a:rPr sz="4000" b="1" spc="-15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yếu </a:t>
            </a:r>
            <a:r>
              <a:rPr sz="4000" b="1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tố làm </a:t>
            </a:r>
            <a:r>
              <a:rPr sz="4000" b="1" spc="-10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chuyển </a:t>
            </a:r>
            <a:r>
              <a:rPr sz="4000" b="1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dịch </a:t>
            </a:r>
            <a:r>
              <a:rPr sz="4000" b="1" spc="-5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cân </a:t>
            </a:r>
            <a:r>
              <a:rPr sz="4000" b="1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bằng</a:t>
            </a:r>
            <a:r>
              <a:rPr sz="4000" b="1" spc="-35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4000" b="1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là</a:t>
            </a:r>
            <a:endParaRPr sz="4000" dirty="0">
              <a:solidFill>
                <a:prstClr val="black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12" name="object 24">
            <a:extLst>
              <a:ext uri="{FF2B5EF4-FFF2-40B4-BE49-F238E27FC236}">
                <a16:creationId xmlns:a16="http://schemas.microsoft.com/office/drawing/2014/main" id="{3DBD703F-4346-E4FF-F901-5653AB65CE99}"/>
              </a:ext>
            </a:extLst>
          </p:cNvPr>
          <p:cNvSpPr/>
          <p:nvPr/>
        </p:nvSpPr>
        <p:spPr>
          <a:xfrm>
            <a:off x="6130164" y="6085514"/>
            <a:ext cx="2577643" cy="721360"/>
          </a:xfrm>
          <a:custGeom>
            <a:avLst/>
            <a:gdLst/>
            <a:ahLst/>
            <a:cxnLst/>
            <a:rect l="l" t="t" r="r" b="b"/>
            <a:pathLst>
              <a:path w="1856739" h="721360">
                <a:moveTo>
                  <a:pt x="1736089" y="0"/>
                </a:moveTo>
                <a:lnTo>
                  <a:pt x="120141" y="0"/>
                </a:lnTo>
                <a:lnTo>
                  <a:pt x="73402" y="9449"/>
                </a:lnTo>
                <a:lnTo>
                  <a:pt x="35210" y="35210"/>
                </a:lnTo>
                <a:lnTo>
                  <a:pt x="9449" y="73402"/>
                </a:lnTo>
                <a:lnTo>
                  <a:pt x="0" y="120141"/>
                </a:lnTo>
                <a:lnTo>
                  <a:pt x="0" y="600709"/>
                </a:lnTo>
                <a:lnTo>
                  <a:pt x="9449" y="647471"/>
                </a:lnTo>
                <a:lnTo>
                  <a:pt x="35210" y="685660"/>
                </a:lnTo>
                <a:lnTo>
                  <a:pt x="73402" y="711409"/>
                </a:lnTo>
                <a:lnTo>
                  <a:pt x="120141" y="720851"/>
                </a:lnTo>
                <a:lnTo>
                  <a:pt x="1736089" y="720851"/>
                </a:lnTo>
                <a:lnTo>
                  <a:pt x="1782829" y="711409"/>
                </a:lnTo>
                <a:lnTo>
                  <a:pt x="1821021" y="685660"/>
                </a:lnTo>
                <a:lnTo>
                  <a:pt x="1846782" y="647471"/>
                </a:lnTo>
                <a:lnTo>
                  <a:pt x="1856232" y="600709"/>
                </a:lnTo>
                <a:lnTo>
                  <a:pt x="1856232" y="120141"/>
                </a:lnTo>
                <a:lnTo>
                  <a:pt x="1846782" y="73402"/>
                </a:lnTo>
                <a:lnTo>
                  <a:pt x="1821021" y="35210"/>
                </a:lnTo>
                <a:lnTo>
                  <a:pt x="1782829" y="9449"/>
                </a:lnTo>
                <a:lnTo>
                  <a:pt x="1736089" y="0"/>
                </a:lnTo>
                <a:close/>
              </a:path>
            </a:pathLst>
          </a:cu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24">
            <a:extLst>
              <a:ext uri="{FF2B5EF4-FFF2-40B4-BE49-F238E27FC236}">
                <a16:creationId xmlns:a16="http://schemas.microsoft.com/office/drawing/2014/main" id="{66D89818-6AAA-96F9-C9FA-3E42D7AB467E}"/>
              </a:ext>
            </a:extLst>
          </p:cNvPr>
          <p:cNvSpPr/>
          <p:nvPr/>
        </p:nvSpPr>
        <p:spPr>
          <a:xfrm>
            <a:off x="3088674" y="6052953"/>
            <a:ext cx="2577643" cy="721360"/>
          </a:xfrm>
          <a:custGeom>
            <a:avLst/>
            <a:gdLst/>
            <a:ahLst/>
            <a:cxnLst/>
            <a:rect l="l" t="t" r="r" b="b"/>
            <a:pathLst>
              <a:path w="1856739" h="721360">
                <a:moveTo>
                  <a:pt x="1736089" y="0"/>
                </a:moveTo>
                <a:lnTo>
                  <a:pt x="120141" y="0"/>
                </a:lnTo>
                <a:lnTo>
                  <a:pt x="73402" y="9449"/>
                </a:lnTo>
                <a:lnTo>
                  <a:pt x="35210" y="35210"/>
                </a:lnTo>
                <a:lnTo>
                  <a:pt x="9449" y="73402"/>
                </a:lnTo>
                <a:lnTo>
                  <a:pt x="0" y="120141"/>
                </a:lnTo>
                <a:lnTo>
                  <a:pt x="0" y="600709"/>
                </a:lnTo>
                <a:lnTo>
                  <a:pt x="9449" y="647471"/>
                </a:lnTo>
                <a:lnTo>
                  <a:pt x="35210" y="685660"/>
                </a:lnTo>
                <a:lnTo>
                  <a:pt x="73402" y="711409"/>
                </a:lnTo>
                <a:lnTo>
                  <a:pt x="120141" y="720851"/>
                </a:lnTo>
                <a:lnTo>
                  <a:pt x="1736089" y="720851"/>
                </a:lnTo>
                <a:lnTo>
                  <a:pt x="1782829" y="711409"/>
                </a:lnTo>
                <a:lnTo>
                  <a:pt x="1821021" y="685660"/>
                </a:lnTo>
                <a:lnTo>
                  <a:pt x="1846782" y="647471"/>
                </a:lnTo>
                <a:lnTo>
                  <a:pt x="1856232" y="600709"/>
                </a:lnTo>
                <a:lnTo>
                  <a:pt x="1856232" y="120141"/>
                </a:lnTo>
                <a:lnTo>
                  <a:pt x="1846782" y="73402"/>
                </a:lnTo>
                <a:lnTo>
                  <a:pt x="1821021" y="35210"/>
                </a:lnTo>
                <a:lnTo>
                  <a:pt x="1782829" y="9449"/>
                </a:lnTo>
                <a:lnTo>
                  <a:pt x="1736089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24">
            <a:extLst>
              <a:ext uri="{FF2B5EF4-FFF2-40B4-BE49-F238E27FC236}">
                <a16:creationId xmlns:a16="http://schemas.microsoft.com/office/drawing/2014/main" id="{4E1FC341-EC80-3807-BEFF-DAB27985C5D5}"/>
              </a:ext>
            </a:extLst>
          </p:cNvPr>
          <p:cNvSpPr/>
          <p:nvPr/>
        </p:nvSpPr>
        <p:spPr>
          <a:xfrm>
            <a:off x="9251680" y="6101976"/>
            <a:ext cx="2577643" cy="721360"/>
          </a:xfrm>
          <a:custGeom>
            <a:avLst/>
            <a:gdLst/>
            <a:ahLst/>
            <a:cxnLst/>
            <a:rect l="l" t="t" r="r" b="b"/>
            <a:pathLst>
              <a:path w="1856739" h="721360">
                <a:moveTo>
                  <a:pt x="1736089" y="0"/>
                </a:moveTo>
                <a:lnTo>
                  <a:pt x="120141" y="0"/>
                </a:lnTo>
                <a:lnTo>
                  <a:pt x="73402" y="9449"/>
                </a:lnTo>
                <a:lnTo>
                  <a:pt x="35210" y="35210"/>
                </a:lnTo>
                <a:lnTo>
                  <a:pt x="9449" y="73402"/>
                </a:lnTo>
                <a:lnTo>
                  <a:pt x="0" y="120141"/>
                </a:lnTo>
                <a:lnTo>
                  <a:pt x="0" y="600709"/>
                </a:lnTo>
                <a:lnTo>
                  <a:pt x="9449" y="647471"/>
                </a:lnTo>
                <a:lnTo>
                  <a:pt x="35210" y="685660"/>
                </a:lnTo>
                <a:lnTo>
                  <a:pt x="73402" y="711409"/>
                </a:lnTo>
                <a:lnTo>
                  <a:pt x="120141" y="720851"/>
                </a:lnTo>
                <a:lnTo>
                  <a:pt x="1736089" y="720851"/>
                </a:lnTo>
                <a:lnTo>
                  <a:pt x="1782829" y="711409"/>
                </a:lnTo>
                <a:lnTo>
                  <a:pt x="1821021" y="685660"/>
                </a:lnTo>
                <a:lnTo>
                  <a:pt x="1846782" y="647471"/>
                </a:lnTo>
                <a:lnTo>
                  <a:pt x="1856232" y="600709"/>
                </a:lnTo>
                <a:lnTo>
                  <a:pt x="1856232" y="120141"/>
                </a:lnTo>
                <a:lnTo>
                  <a:pt x="1846782" y="73402"/>
                </a:lnTo>
                <a:lnTo>
                  <a:pt x="1821021" y="35210"/>
                </a:lnTo>
                <a:lnTo>
                  <a:pt x="1782829" y="9449"/>
                </a:lnTo>
                <a:lnTo>
                  <a:pt x="1736089" y="0"/>
                </a:lnTo>
                <a:close/>
              </a:path>
            </a:pathLst>
          </a:custGeom>
          <a:solidFill>
            <a:srgbClr val="70AD47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 Box 1">
            <a:extLst>
              <a:ext uri="{FF2B5EF4-FFF2-40B4-BE49-F238E27FC236}">
                <a16:creationId xmlns:a16="http://schemas.microsoft.com/office/drawing/2014/main" id="{B7F82175-CBBA-F2F5-A71F-F9029ABB7C53}"/>
              </a:ext>
            </a:extLst>
          </p:cNvPr>
          <p:cNvSpPr txBox="1"/>
          <p:nvPr/>
        </p:nvSpPr>
        <p:spPr>
          <a:xfrm>
            <a:off x="9362314" y="6098988"/>
            <a:ext cx="2356376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sz="4000" spc="-5" dirty="0">
                <a:solidFill>
                  <a:prstClr val="black"/>
                </a:solidFill>
                <a:latin typeface="Arial" panose="020B0604020202020204"/>
                <a:cs typeface="Arial" panose="020B0604020202020204"/>
                <a:sym typeface="+mn-ea"/>
              </a:rPr>
              <a:t> </a:t>
            </a:r>
            <a:r>
              <a:rPr sz="4000" spc="-15" dirty="0">
                <a:solidFill>
                  <a:prstClr val="black"/>
                </a:solidFill>
                <a:latin typeface="Arial" panose="020B0604020202020204"/>
                <a:cs typeface="Arial" panose="020B0604020202020204"/>
                <a:sym typeface="+mn-ea"/>
              </a:rPr>
              <a:t>Nhiệt</a:t>
            </a:r>
            <a:r>
              <a:rPr sz="4000" spc="37" dirty="0">
                <a:solidFill>
                  <a:prstClr val="black"/>
                </a:solidFill>
                <a:latin typeface="Arial" panose="020B0604020202020204"/>
                <a:cs typeface="Arial" panose="020B0604020202020204"/>
                <a:sym typeface="+mn-ea"/>
              </a:rPr>
              <a:t> </a:t>
            </a:r>
            <a:r>
              <a:rPr sz="4000" spc="-7" dirty="0">
                <a:solidFill>
                  <a:prstClr val="black"/>
                </a:solidFill>
                <a:latin typeface="Arial" panose="020B0604020202020204"/>
                <a:cs typeface="Arial" panose="020B0604020202020204"/>
                <a:sym typeface="+mn-ea"/>
              </a:rPr>
              <a:t>đ</a:t>
            </a:r>
            <a:r>
              <a:rPr lang="en-US" sz="4000" spc="-7" dirty="0">
                <a:solidFill>
                  <a:prstClr val="black"/>
                </a:solidFill>
                <a:latin typeface="Arial" panose="020B0604020202020204"/>
                <a:cs typeface="Arial" panose="020B0604020202020204"/>
                <a:sym typeface="+mn-ea"/>
              </a:rPr>
              <a:t>ộ</a:t>
            </a:r>
            <a:endParaRPr lang="en-US" sz="4000" spc="-7" baseline="1000" dirty="0">
              <a:solidFill>
                <a:prstClr val="black"/>
              </a:solidFill>
              <a:latin typeface="Arial" panose="020B0604020202020204"/>
              <a:cs typeface="Arial" panose="020B0604020202020204"/>
              <a:sym typeface="+mn-ea"/>
            </a:endParaRP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2D7A166D-DBAE-7EF9-C75B-7A78C0041D6C}"/>
              </a:ext>
            </a:extLst>
          </p:cNvPr>
          <p:cNvSpPr txBox="1"/>
          <p:nvPr/>
        </p:nvSpPr>
        <p:spPr>
          <a:xfrm>
            <a:off x="2934844" y="6098988"/>
            <a:ext cx="288530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sz="4000" spc="-5" dirty="0">
                <a:solidFill>
                  <a:prstClr val="black"/>
                </a:solidFill>
                <a:latin typeface="Arial" panose="020B0604020202020204"/>
                <a:cs typeface="Arial" panose="020B0604020202020204"/>
                <a:sym typeface="+mn-ea"/>
              </a:rPr>
              <a:t>Nồng</a:t>
            </a:r>
            <a:r>
              <a:rPr sz="4000" spc="5" dirty="0">
                <a:solidFill>
                  <a:prstClr val="black"/>
                </a:solidFill>
                <a:latin typeface="Arial" panose="020B0604020202020204"/>
                <a:cs typeface="Arial" panose="020B0604020202020204"/>
                <a:sym typeface="+mn-ea"/>
              </a:rPr>
              <a:t> </a:t>
            </a:r>
            <a:r>
              <a:rPr sz="4000" spc="-5" dirty="0">
                <a:solidFill>
                  <a:prstClr val="black"/>
                </a:solidFill>
                <a:latin typeface="Arial" panose="020B0604020202020204"/>
                <a:cs typeface="Arial" panose="020B0604020202020204"/>
                <a:sym typeface="+mn-ea"/>
              </a:rPr>
              <a:t>độ     </a:t>
            </a:r>
            <a:endParaRPr lang="en-US" sz="4000" spc="-5" dirty="0">
              <a:solidFill>
                <a:prstClr val="black"/>
              </a:solidFill>
              <a:latin typeface="Arial" panose="020B0604020202020204"/>
              <a:cs typeface="Arial" panose="020B0604020202020204"/>
              <a:sym typeface="+mn-ea"/>
            </a:endParaRPr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5974CF87-7B3E-2F64-E313-76CED4478113}"/>
              </a:ext>
            </a:extLst>
          </p:cNvPr>
          <p:cNvSpPr txBox="1"/>
          <p:nvPr/>
        </p:nvSpPr>
        <p:spPr>
          <a:xfrm>
            <a:off x="6130164" y="6098988"/>
            <a:ext cx="2608499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sz="4000" dirty="0">
                <a:solidFill>
                  <a:prstClr val="black"/>
                </a:solidFill>
                <a:latin typeface="Arial" panose="020B0604020202020204"/>
                <a:cs typeface="Arial" panose="020B0604020202020204"/>
                <a:sym typeface="+mn-ea"/>
              </a:rPr>
              <a:t>Áp</a:t>
            </a:r>
            <a:r>
              <a:rPr sz="4000" spc="-95" dirty="0">
                <a:solidFill>
                  <a:prstClr val="black"/>
                </a:solidFill>
                <a:latin typeface="Arial" panose="020B0604020202020204"/>
                <a:cs typeface="Arial" panose="020B0604020202020204"/>
                <a:sym typeface="+mn-ea"/>
              </a:rPr>
              <a:t> </a:t>
            </a:r>
            <a:r>
              <a:rPr sz="4000" dirty="0">
                <a:solidFill>
                  <a:prstClr val="black"/>
                </a:solidFill>
                <a:latin typeface="Arial" panose="020B0604020202020204"/>
                <a:cs typeface="Arial" panose="020B0604020202020204"/>
                <a:sym typeface="+mn-ea"/>
              </a:rPr>
              <a:t>suất</a:t>
            </a:r>
            <a:endParaRPr lang="en-US" sz="4000" dirty="0">
              <a:solidFill>
                <a:prstClr val="black"/>
              </a:solidFill>
              <a:latin typeface="Arial" panose="020B0604020202020204"/>
              <a:cs typeface="Arial" panose="020B0604020202020204"/>
              <a:sym typeface="+mn-ea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4912D1F5-BAAD-8462-DD83-F3E3DB6FCC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829804" y="8138831"/>
            <a:ext cx="1729041" cy="2320860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A8533A86-39BA-BADE-C373-969D9A53FD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8270562"/>
            <a:ext cx="1429751" cy="19754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1" grpId="0"/>
      <p:bldP spid="11" grpId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0EF86DB7-B855-064E-C41D-20679EDFA4AF}"/>
              </a:ext>
            </a:extLst>
          </p:cNvPr>
          <p:cNvSpPr txBox="1"/>
          <p:nvPr/>
        </p:nvSpPr>
        <p:spPr>
          <a:xfrm>
            <a:off x="690403" y="241959"/>
            <a:ext cx="17003922" cy="666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4500">
                <a:solidFill>
                  <a:srgbClr val="A61105"/>
                </a:solidFill>
                <a:latin typeface="Muli Bold Bold"/>
              </a:rPr>
              <a:t>IV. CÁC YẾU TỐ ẢNH H</a:t>
            </a:r>
            <a:r>
              <a:rPr lang="vi-VN" sz="4500">
                <a:solidFill>
                  <a:srgbClr val="A61105"/>
                </a:solidFill>
                <a:latin typeface="Muli Bold Bold"/>
              </a:rPr>
              <a:t>ƯỞNG</a:t>
            </a:r>
            <a:r>
              <a:rPr lang="en-US" sz="4500">
                <a:solidFill>
                  <a:srgbClr val="A61105"/>
                </a:solidFill>
                <a:latin typeface="Muli Bold Bold"/>
              </a:rPr>
              <a:t> ĐẾN CÂN BẰNG HÓA HỌC</a:t>
            </a:r>
          </a:p>
        </p:txBody>
      </p:sp>
      <p:graphicFrame>
        <p:nvGraphicFramePr>
          <p:cNvPr id="4" name="Content Placeholder 1">
            <a:hlinkClick r:id="" action="ppaction://ole?verb=0"/>
            <a:extLst>
              <a:ext uri="{FF2B5EF4-FFF2-40B4-BE49-F238E27FC236}">
                <a16:creationId xmlns:a16="http://schemas.microsoft.com/office/drawing/2014/main" id="{400080AE-E54F-B92E-215A-BB9DECA2D0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2563522"/>
              </p:ext>
            </p:extLst>
          </p:nvPr>
        </p:nvGraphicFramePr>
        <p:xfrm>
          <a:off x="1524000" y="5981700"/>
          <a:ext cx="10603900" cy="1880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914400" imgH="215900" progId="Equation.KSEE3">
                  <p:embed/>
                </p:oleObj>
              </mc:Choice>
              <mc:Fallback>
                <p:oleObj r:id="rId2" imgW="914400" imgH="215900" progId="Equation.KSEE3">
                  <p:embed/>
                  <p:pic>
                    <p:nvPicPr>
                      <p:cNvPr id="2" name="Content Placeholder 1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24000" y="5981700"/>
                        <a:ext cx="10603900" cy="18803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bject 23">
            <a:extLst>
              <a:ext uri="{FF2B5EF4-FFF2-40B4-BE49-F238E27FC236}">
                <a16:creationId xmlns:a16="http://schemas.microsoft.com/office/drawing/2014/main" id="{AB09AEE4-B799-24B9-656B-8F01D14FCFF5}"/>
              </a:ext>
            </a:extLst>
          </p:cNvPr>
          <p:cNvSpPr txBox="1"/>
          <p:nvPr/>
        </p:nvSpPr>
        <p:spPr>
          <a:xfrm>
            <a:off x="411137" y="1811437"/>
            <a:ext cx="17465725" cy="3708131"/>
          </a:xfrm>
          <a:prstGeom prst="rect">
            <a:avLst/>
          </a:prstGeom>
        </p:spPr>
        <p:txBody>
          <a:bodyPr vert="horz" wrap="square" lIns="0" tIns="102235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marL="2413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80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Phản ứng hóa học kèm theo sự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giải phóng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năng lượng dưới dạng nhiệt được gọi là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phản ứng tỏa nhiệt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(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Nhiệt phản ứng 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∆H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&lt;</a:t>
            </a:r>
            <a:r>
              <a:rPr kumimoji="0" sz="4000" b="0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</a:t>
            </a:r>
            <a:r>
              <a:rPr kumimoji="0" sz="4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0</a:t>
            </a:r>
            <a:r>
              <a:rPr kumimoji="0" sz="4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)</a:t>
            </a:r>
            <a:r>
              <a:rPr kumimoji="0" lang="en-US" sz="4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.</a:t>
            </a: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  <a:p>
            <a:pPr marL="241300" marR="5080" lvl="0" indent="-241300" algn="just" defTabSz="914400" rtl="0" eaLnBrk="1" fontAlgn="auto" latinLnBrk="0" hangingPunct="1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Phản ứng hóa học kèm theo sự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hấp thụ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 năng lượng dưới dạng nhiệt được gọi là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phản ứng thu nhiệt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 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(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Nhiệt phản ứng 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∆H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&gt;</a:t>
            </a:r>
            <a:r>
              <a:rPr kumimoji="0" sz="4000" b="0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 </a:t>
            </a:r>
            <a:r>
              <a:rPr kumimoji="0" sz="4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0</a:t>
            </a:r>
            <a:r>
              <a:rPr kumimoji="0" sz="4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)</a:t>
            </a:r>
            <a:r>
              <a:rPr kumimoji="0" lang="en-US" sz="4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+mn-ea"/>
              </a:rPr>
              <a:t>.</a:t>
            </a:r>
            <a:r>
              <a:rPr kumimoji="0" sz="4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58332CC4-F2CC-677A-E36C-F3CC7DB87D49}"/>
              </a:ext>
            </a:extLst>
          </p:cNvPr>
          <p:cNvSpPr txBox="1"/>
          <p:nvPr/>
        </p:nvSpPr>
        <p:spPr>
          <a:xfrm>
            <a:off x="838200" y="1077377"/>
            <a:ext cx="13523723" cy="71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5E17EB"/>
                </a:solidFill>
                <a:latin typeface="Muli Bold Bold"/>
              </a:rPr>
              <a:t>1. Ảnh h</a:t>
            </a:r>
            <a:r>
              <a:rPr lang="vi-VN" sz="5000">
                <a:solidFill>
                  <a:srgbClr val="5E17EB"/>
                </a:solidFill>
                <a:latin typeface="Muli Bold Bold"/>
              </a:rPr>
              <a:t>ưởn</a:t>
            </a:r>
            <a:r>
              <a:rPr lang="en-US" sz="5000">
                <a:solidFill>
                  <a:srgbClr val="5E17EB"/>
                </a:solidFill>
                <a:latin typeface="Muli Bold Bold"/>
              </a:rPr>
              <a:t>g của nhiệt độ</a:t>
            </a:r>
            <a:endParaRPr lang="en-US" sz="5000">
              <a:solidFill>
                <a:srgbClr val="FF3131"/>
              </a:solidFill>
              <a:latin typeface="Muli Bold Bold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2F024CD-247D-5F61-C5CF-B8A2417C2C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829804" y="8138831"/>
            <a:ext cx="1729041" cy="232086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B0B7999C-247F-580B-8340-A2D7DD5D87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8270562"/>
            <a:ext cx="1429751" cy="197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0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0EF86DB7-B855-064E-C41D-20679EDFA4AF}"/>
              </a:ext>
            </a:extLst>
          </p:cNvPr>
          <p:cNvSpPr txBox="1"/>
          <p:nvPr/>
        </p:nvSpPr>
        <p:spPr>
          <a:xfrm>
            <a:off x="690403" y="241959"/>
            <a:ext cx="17003922" cy="666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4500">
                <a:solidFill>
                  <a:srgbClr val="A61105"/>
                </a:solidFill>
                <a:latin typeface="Muli Bold Bold"/>
              </a:rPr>
              <a:t>IV. CÁC YẾU TỐ ẢNH H</a:t>
            </a:r>
            <a:r>
              <a:rPr lang="vi-VN" sz="4500">
                <a:solidFill>
                  <a:srgbClr val="A61105"/>
                </a:solidFill>
                <a:latin typeface="Muli Bold Bold"/>
              </a:rPr>
              <a:t>ƯỞNG</a:t>
            </a:r>
            <a:r>
              <a:rPr lang="en-US" sz="4500">
                <a:solidFill>
                  <a:srgbClr val="A61105"/>
                </a:solidFill>
                <a:latin typeface="Muli Bold Bold"/>
              </a:rPr>
              <a:t> ĐẾN CÂN BẰNG HÓA HỌC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58332CC4-F2CC-677A-E36C-F3CC7DB87D49}"/>
              </a:ext>
            </a:extLst>
          </p:cNvPr>
          <p:cNvSpPr txBox="1"/>
          <p:nvPr/>
        </p:nvSpPr>
        <p:spPr>
          <a:xfrm>
            <a:off x="838200" y="1077377"/>
            <a:ext cx="13523723" cy="71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5E17EB"/>
                </a:solidFill>
                <a:latin typeface="Muli Bold Bold"/>
              </a:rPr>
              <a:t>1. Ảnh h</a:t>
            </a:r>
            <a:r>
              <a:rPr lang="vi-VN" sz="5000">
                <a:solidFill>
                  <a:srgbClr val="5E17EB"/>
                </a:solidFill>
                <a:latin typeface="Muli Bold Bold"/>
              </a:rPr>
              <a:t>ưởn</a:t>
            </a:r>
            <a:r>
              <a:rPr lang="en-US" sz="5000">
                <a:solidFill>
                  <a:srgbClr val="5E17EB"/>
                </a:solidFill>
                <a:latin typeface="Muli Bold Bold"/>
              </a:rPr>
              <a:t>g của nhiệt độ</a:t>
            </a:r>
            <a:endParaRPr lang="en-US" sz="5000">
              <a:solidFill>
                <a:srgbClr val="FF3131"/>
              </a:solidFill>
              <a:latin typeface="Muli Bold Bold"/>
            </a:endParaRPr>
          </a:p>
        </p:txBody>
      </p:sp>
      <p:pic>
        <p:nvPicPr>
          <p:cNvPr id="7" name="MODULE3 VIDEO1 Ảnh hưởng của nhiệt độ đến sự chuyển dịch cân bằng hóa học">
            <a:hlinkClick r:id="" action="ppaction://media"/>
            <a:extLst>
              <a:ext uri="{FF2B5EF4-FFF2-40B4-BE49-F238E27FC236}">
                <a16:creationId xmlns:a16="http://schemas.microsoft.com/office/drawing/2014/main" id="{C0C95F6A-388E-923B-D969-68D568A2C54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577" end="415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058" y="1805363"/>
            <a:ext cx="17857677" cy="848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0EF86DB7-B855-064E-C41D-20679EDFA4AF}"/>
              </a:ext>
            </a:extLst>
          </p:cNvPr>
          <p:cNvSpPr txBox="1"/>
          <p:nvPr/>
        </p:nvSpPr>
        <p:spPr>
          <a:xfrm>
            <a:off x="690403" y="241959"/>
            <a:ext cx="17003922" cy="666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4500">
                <a:solidFill>
                  <a:srgbClr val="A61105"/>
                </a:solidFill>
                <a:latin typeface="Muli Bold Bold"/>
              </a:rPr>
              <a:t>IV. CÁC YẾU TỐ ẢNH H</a:t>
            </a:r>
            <a:r>
              <a:rPr lang="vi-VN" sz="4500">
                <a:solidFill>
                  <a:srgbClr val="A61105"/>
                </a:solidFill>
                <a:latin typeface="Muli Bold Bold"/>
              </a:rPr>
              <a:t>ƯỞNG</a:t>
            </a:r>
            <a:r>
              <a:rPr lang="en-US" sz="4500">
                <a:solidFill>
                  <a:srgbClr val="A61105"/>
                </a:solidFill>
                <a:latin typeface="Muli Bold Bold"/>
              </a:rPr>
              <a:t> ĐẾN CÂN BẰNG HÓA HỌC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58332CC4-F2CC-677A-E36C-F3CC7DB87D49}"/>
              </a:ext>
            </a:extLst>
          </p:cNvPr>
          <p:cNvSpPr txBox="1"/>
          <p:nvPr/>
        </p:nvSpPr>
        <p:spPr>
          <a:xfrm>
            <a:off x="838200" y="1077377"/>
            <a:ext cx="13523723" cy="71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5E17EB"/>
                </a:solidFill>
                <a:latin typeface="Muli Bold Bold"/>
              </a:rPr>
              <a:t>1. Ảnh h</a:t>
            </a:r>
            <a:r>
              <a:rPr lang="vi-VN" sz="5000">
                <a:solidFill>
                  <a:srgbClr val="5E17EB"/>
                </a:solidFill>
                <a:latin typeface="Muli Bold Bold"/>
              </a:rPr>
              <a:t>ưởn</a:t>
            </a:r>
            <a:r>
              <a:rPr lang="en-US" sz="5000">
                <a:solidFill>
                  <a:srgbClr val="5E17EB"/>
                </a:solidFill>
                <a:latin typeface="Muli Bold Bold"/>
              </a:rPr>
              <a:t>g của nhiệt độ</a:t>
            </a:r>
            <a:endParaRPr lang="en-US" sz="5000">
              <a:solidFill>
                <a:srgbClr val="FF3131"/>
              </a:solidFill>
              <a:latin typeface="Muli Bold Bold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CC48B4-089E-0B28-3869-F00F65436DC2}"/>
              </a:ext>
            </a:extLst>
          </p:cNvPr>
          <p:cNvSpPr txBox="1"/>
          <p:nvPr/>
        </p:nvSpPr>
        <p:spPr>
          <a:xfrm>
            <a:off x="457200" y="2171700"/>
            <a:ext cx="17003922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165" marR="204470" lvl="0" indent="0" algn="just" defTabSz="914400" rtl="0" eaLnBrk="1" fontAlgn="auto" latinLnBrk="0" hangingPunct="1">
              <a:lnSpc>
                <a:spcPct val="150000"/>
              </a:lnSpc>
              <a:spcBef>
                <a:spcPts val="425"/>
              </a:spcBef>
              <a:spcAft>
                <a:spcPts val="0"/>
              </a:spcAft>
              <a:buClrTx/>
              <a:buSzTx/>
              <a:buFontTx/>
              <a:buNone/>
              <a:tabLst>
                <a:tab pos="494030" algn="l"/>
                <a:tab pos="494665" algn="l"/>
              </a:tabLst>
              <a:defRPr/>
            </a:pPr>
            <a:r>
              <a:rPr kumimoji="0" lang="en-US" sz="40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Khi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tăng nhiệt </a:t>
            </a:r>
            <a:r>
              <a:rPr kumimoji="0" lang="en-US" sz="4000" b="1" i="0" u="none" strike="noStrike" kern="1200" cap="none" spc="-5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độ</a:t>
            </a:r>
            <a:r>
              <a:rPr kumimoji="0" lang="en-US" sz="40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,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cân </a:t>
            </a:r>
            <a:r>
              <a:rPr kumimoji="0" lang="en-US" sz="40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bằng </a:t>
            </a:r>
            <a:r>
              <a:rPr kumimoji="0" lang="en-US" sz="4000" b="1" i="0" u="none" strike="noStrike" kern="120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chuyển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dịch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theo chiều </a:t>
            </a:r>
            <a:r>
              <a:rPr kumimoji="0" lang="en-US" sz="40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phản  ứng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thu nhiệt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(chống </a:t>
            </a:r>
            <a:r>
              <a:rPr kumimoji="0" lang="en-US" sz="40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lại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sự tăng</a:t>
            </a:r>
            <a:r>
              <a:rPr kumimoji="0" lang="en-US" sz="4000" b="0" i="0" u="none" strike="noStrike" kern="1200" cap="none" spc="-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</a:t>
            </a:r>
            <a:r>
              <a:rPr kumimoji="0" lang="en-US" sz="40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nhiệt).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  <a:p>
            <a:pPr marL="74930" marR="5588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Khi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C16B9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giảm </a:t>
            </a:r>
            <a:r>
              <a:rPr kumimoji="0" lang="en-US" sz="4000" b="1" i="0" u="none" strike="noStrike" kern="1200" cap="none" spc="-5" normalizeH="0" baseline="0" noProof="0">
                <a:ln>
                  <a:noFill/>
                </a:ln>
                <a:solidFill>
                  <a:srgbClr val="2C16B9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nhiệt độ</a:t>
            </a:r>
            <a:r>
              <a:rPr kumimoji="0" lang="en-US" sz="40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,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cân </a:t>
            </a:r>
            <a:r>
              <a:rPr kumimoji="0" lang="en-US" sz="40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bằng </a:t>
            </a:r>
            <a:r>
              <a:rPr kumimoji="0" lang="en-US" sz="4000" b="1" i="0" u="none" strike="noStrike" kern="120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chuyển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dịch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theo chiều </a:t>
            </a:r>
            <a:r>
              <a:rPr kumimoji="0" lang="en-US" sz="40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phản  ứng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C16B9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tỏa nhiệt </a:t>
            </a:r>
            <a:r>
              <a:rPr kumimoji="0" lang="en-US" sz="40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(chống lại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sự </a:t>
            </a:r>
            <a:r>
              <a:rPr kumimoji="0" lang="en-US" sz="40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giảm</a:t>
            </a:r>
            <a:r>
              <a:rPr kumimoji="0" lang="en-US" sz="4000" b="0" i="0" u="none" strike="noStrike" kern="120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</a:t>
            </a:r>
            <a:r>
              <a:rPr kumimoji="0" lang="en-US" sz="40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nhiệt).</a:t>
            </a:r>
            <a:endParaRPr kumimoji="0" lang="en-US" sz="40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EC858E6-21D9-3402-0C22-92E115FBB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404" y="6059912"/>
            <a:ext cx="17003922" cy="3080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45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 nâng cao hiệu suất phản ứng sản xuất vôi, cần điều chỉnh nhiệt độ như thế nào? Giải thích. </a:t>
            </a:r>
            <a:endParaRPr kumimoji="0" lang="en-US" altLang="en-US" sz="4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234513C2-DA25-5659-C174-DF7E98AEB3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1251676"/>
              </p:ext>
            </p:extLst>
          </p:nvPr>
        </p:nvGraphicFramePr>
        <p:xfrm>
          <a:off x="1828800" y="8394283"/>
          <a:ext cx="12363709" cy="916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302000" imgH="241300" progId="Equation.DSMT4">
                  <p:embed/>
                </p:oleObj>
              </mc:Choice>
              <mc:Fallback>
                <p:oleObj name="Equation" r:id="rId2" imgW="3302000" imgH="2413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8394283"/>
                        <a:ext cx="12363709" cy="9162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2">
            <a:extLst>
              <a:ext uri="{FF2B5EF4-FFF2-40B4-BE49-F238E27FC236}">
                <a16:creationId xmlns:a16="http://schemas.microsoft.com/office/drawing/2014/main" id="{B11769FA-2BF1-C90F-67AF-D6C78B5BB3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829804" y="8138831"/>
            <a:ext cx="1729041" cy="232086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0C7C3998-6BD3-6778-4D3A-B11E340E36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8270562"/>
            <a:ext cx="1429751" cy="197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4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0EF86DB7-B855-064E-C41D-20679EDFA4AF}"/>
              </a:ext>
            </a:extLst>
          </p:cNvPr>
          <p:cNvSpPr txBox="1"/>
          <p:nvPr/>
        </p:nvSpPr>
        <p:spPr>
          <a:xfrm>
            <a:off x="690403" y="241959"/>
            <a:ext cx="17003922" cy="666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4500">
                <a:solidFill>
                  <a:srgbClr val="A61105"/>
                </a:solidFill>
                <a:latin typeface="Muli Bold Bold"/>
              </a:rPr>
              <a:t>IV. CÁC YẾU TỐ ẢNH H</a:t>
            </a:r>
            <a:r>
              <a:rPr lang="vi-VN" sz="4500">
                <a:solidFill>
                  <a:srgbClr val="A61105"/>
                </a:solidFill>
                <a:latin typeface="Muli Bold Bold"/>
              </a:rPr>
              <a:t>ƯỞNG</a:t>
            </a:r>
            <a:r>
              <a:rPr lang="en-US" sz="4500">
                <a:solidFill>
                  <a:srgbClr val="A61105"/>
                </a:solidFill>
                <a:latin typeface="Muli Bold Bold"/>
              </a:rPr>
              <a:t> ĐẾN CÂN BẰNG HÓA HỌC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58332CC4-F2CC-677A-E36C-F3CC7DB87D49}"/>
              </a:ext>
            </a:extLst>
          </p:cNvPr>
          <p:cNvSpPr txBox="1"/>
          <p:nvPr/>
        </p:nvSpPr>
        <p:spPr>
          <a:xfrm>
            <a:off x="838201" y="1077377"/>
            <a:ext cx="8458200" cy="711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5E17EB"/>
                </a:solidFill>
                <a:latin typeface="Muli Bold Bold"/>
              </a:rPr>
              <a:t>2. Ảnh h</a:t>
            </a:r>
            <a:r>
              <a:rPr lang="vi-VN" sz="5000">
                <a:solidFill>
                  <a:srgbClr val="5E17EB"/>
                </a:solidFill>
                <a:latin typeface="Muli Bold Bold"/>
              </a:rPr>
              <a:t>ưởn</a:t>
            </a:r>
            <a:r>
              <a:rPr lang="en-US" sz="5000">
                <a:solidFill>
                  <a:srgbClr val="5E17EB"/>
                </a:solidFill>
                <a:latin typeface="Muli Bold Bold"/>
              </a:rPr>
              <a:t>g của áp suất</a:t>
            </a:r>
            <a:endParaRPr lang="en-US" sz="5000">
              <a:solidFill>
                <a:srgbClr val="FF3131"/>
              </a:solidFill>
              <a:latin typeface="Muli Bold Bold"/>
            </a:endParaRPr>
          </a:p>
        </p:txBody>
      </p:sp>
      <p:sp>
        <p:nvSpPr>
          <p:cNvPr id="3" name="Text Box 1">
            <a:extLst>
              <a:ext uri="{FF2B5EF4-FFF2-40B4-BE49-F238E27FC236}">
                <a16:creationId xmlns:a16="http://schemas.microsoft.com/office/drawing/2014/main" id="{A2212471-94EA-2C75-22EA-F34BCDCF0D89}"/>
              </a:ext>
            </a:extLst>
          </p:cNvPr>
          <p:cNvSpPr txBox="1"/>
          <p:nvPr/>
        </p:nvSpPr>
        <p:spPr>
          <a:xfrm>
            <a:off x="2720111" y="1978979"/>
            <a:ext cx="1181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Xét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hệ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nhiệt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thường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N</a:t>
            </a:r>
            <a:r>
              <a:rPr kumimoji="0" lang="en-US" sz="45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2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O</a:t>
            </a:r>
            <a:r>
              <a:rPr kumimoji="0" lang="en-US" sz="45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4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45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(k)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       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2NO</a:t>
            </a:r>
            <a:r>
              <a:rPr kumimoji="0" lang="en-US" sz="45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2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45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(k)</a:t>
            </a:r>
            <a:endParaRPr kumimoji="0" lang="en-US" sz="45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		</a:t>
            </a:r>
            <a:r>
              <a:rPr kumimoji="0" lang="en-US" sz="45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         </a:t>
            </a:r>
            <a:r>
              <a:rPr kumimoji="0" lang="en-US" sz="45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không</a:t>
            </a:r>
            <a:r>
              <a:rPr kumimoji="0" lang="en-US" sz="45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45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màu</a:t>
            </a:r>
            <a:r>
              <a:rPr kumimoji="0" lang="en-US" sz="45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	</a:t>
            </a:r>
            <a:r>
              <a:rPr kumimoji="0" lang="en-US" sz="45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	      </a:t>
            </a:r>
            <a:r>
              <a:rPr kumimoji="0" lang="en-US" sz="4500" b="0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nâu </a:t>
            </a:r>
            <a:r>
              <a:rPr kumimoji="0" lang="en-US" sz="45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đỏ</a:t>
            </a:r>
            <a:endParaRPr kumimoji="0" lang="en-US" sz="45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object 19">
            <a:extLst>
              <a:ext uri="{FF2B5EF4-FFF2-40B4-BE49-F238E27FC236}">
                <a16:creationId xmlns:a16="http://schemas.microsoft.com/office/drawing/2014/main" id="{7E8F579C-5B13-C2F5-41E1-B6E35C12CED1}"/>
              </a:ext>
            </a:extLst>
          </p:cNvPr>
          <p:cNvGrpSpPr/>
          <p:nvPr/>
        </p:nvGrpSpPr>
        <p:grpSpPr>
          <a:xfrm>
            <a:off x="5638800" y="4112970"/>
            <a:ext cx="4662635" cy="1727201"/>
            <a:chOff x="3366516" y="3439159"/>
            <a:chExt cx="4876800" cy="1727200"/>
          </a:xfrm>
        </p:grpSpPr>
        <p:sp>
          <p:nvSpPr>
            <p:cNvPr id="7" name="object 22">
              <a:extLst>
                <a:ext uri="{FF2B5EF4-FFF2-40B4-BE49-F238E27FC236}">
                  <a16:creationId xmlns:a16="http://schemas.microsoft.com/office/drawing/2014/main" id="{227DA931-CED1-7964-66D6-EEFFCECF9173}"/>
                </a:ext>
              </a:extLst>
            </p:cNvPr>
            <p:cNvSpPr/>
            <p:nvPr/>
          </p:nvSpPr>
          <p:spPr>
            <a:xfrm>
              <a:off x="3366516" y="3439159"/>
              <a:ext cx="4876800" cy="1727200"/>
            </a:xfrm>
            <a:custGeom>
              <a:avLst/>
              <a:gdLst/>
              <a:ahLst/>
              <a:cxnLst/>
              <a:rect l="l" t="t" r="r" b="b"/>
              <a:pathLst>
                <a:path w="4876800" h="1727200">
                  <a:moveTo>
                    <a:pt x="4834128" y="1286764"/>
                  </a:moveTo>
                  <a:lnTo>
                    <a:pt x="4812792" y="1286764"/>
                  </a:lnTo>
                  <a:lnTo>
                    <a:pt x="4812792" y="1663192"/>
                  </a:lnTo>
                  <a:lnTo>
                    <a:pt x="4834128" y="1663192"/>
                  </a:lnTo>
                  <a:lnTo>
                    <a:pt x="4834128" y="1286764"/>
                  </a:lnTo>
                  <a:close/>
                </a:path>
                <a:path w="4876800" h="1727200">
                  <a:moveTo>
                    <a:pt x="4834128" y="43180"/>
                  </a:moveTo>
                  <a:lnTo>
                    <a:pt x="42672" y="43180"/>
                  </a:lnTo>
                  <a:lnTo>
                    <a:pt x="42672" y="56896"/>
                  </a:lnTo>
                  <a:lnTo>
                    <a:pt x="42672" y="64770"/>
                  </a:lnTo>
                  <a:lnTo>
                    <a:pt x="42672" y="1663700"/>
                  </a:lnTo>
                  <a:lnTo>
                    <a:pt x="42672" y="1676908"/>
                  </a:lnTo>
                  <a:lnTo>
                    <a:pt x="42672" y="1684020"/>
                  </a:lnTo>
                  <a:lnTo>
                    <a:pt x="4834128" y="1684020"/>
                  </a:lnTo>
                  <a:lnTo>
                    <a:pt x="4834128" y="1676908"/>
                  </a:lnTo>
                  <a:lnTo>
                    <a:pt x="4834128" y="1663700"/>
                  </a:lnTo>
                  <a:lnTo>
                    <a:pt x="3811524" y="1663700"/>
                  </a:lnTo>
                  <a:lnTo>
                    <a:pt x="3811524" y="1676908"/>
                  </a:lnTo>
                  <a:lnTo>
                    <a:pt x="2182368" y="1676908"/>
                  </a:lnTo>
                  <a:lnTo>
                    <a:pt x="2182368" y="1663700"/>
                  </a:lnTo>
                  <a:lnTo>
                    <a:pt x="60960" y="1663700"/>
                  </a:lnTo>
                  <a:lnTo>
                    <a:pt x="60960" y="64770"/>
                  </a:lnTo>
                  <a:lnTo>
                    <a:pt x="4812792" y="64770"/>
                  </a:lnTo>
                  <a:lnTo>
                    <a:pt x="4812792" y="439420"/>
                  </a:lnTo>
                  <a:lnTo>
                    <a:pt x="4834128" y="439420"/>
                  </a:lnTo>
                  <a:lnTo>
                    <a:pt x="4834128" y="64770"/>
                  </a:lnTo>
                  <a:lnTo>
                    <a:pt x="4834128" y="64516"/>
                  </a:lnTo>
                  <a:lnTo>
                    <a:pt x="4834128" y="56896"/>
                  </a:lnTo>
                  <a:lnTo>
                    <a:pt x="4834128" y="43180"/>
                  </a:lnTo>
                  <a:close/>
                </a:path>
                <a:path w="4876800" h="1727200">
                  <a:moveTo>
                    <a:pt x="4876800" y="21844"/>
                  </a:moveTo>
                  <a:lnTo>
                    <a:pt x="4855464" y="21844"/>
                  </a:lnTo>
                  <a:lnTo>
                    <a:pt x="4855464" y="439420"/>
                  </a:lnTo>
                  <a:lnTo>
                    <a:pt x="4876800" y="439420"/>
                  </a:lnTo>
                  <a:lnTo>
                    <a:pt x="4876800" y="21844"/>
                  </a:lnTo>
                  <a:close/>
                </a:path>
                <a:path w="4876800" h="1727200">
                  <a:moveTo>
                    <a:pt x="487680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0" y="1705610"/>
                  </a:lnTo>
                  <a:lnTo>
                    <a:pt x="0" y="1727200"/>
                  </a:lnTo>
                  <a:lnTo>
                    <a:pt x="4876800" y="1727200"/>
                  </a:lnTo>
                  <a:lnTo>
                    <a:pt x="4876800" y="1705864"/>
                  </a:lnTo>
                  <a:lnTo>
                    <a:pt x="4876800" y="1705610"/>
                  </a:lnTo>
                  <a:lnTo>
                    <a:pt x="4876800" y="1286764"/>
                  </a:lnTo>
                  <a:lnTo>
                    <a:pt x="4855464" y="1286764"/>
                  </a:lnTo>
                  <a:lnTo>
                    <a:pt x="4855464" y="1705610"/>
                  </a:lnTo>
                  <a:lnTo>
                    <a:pt x="21336" y="1705610"/>
                  </a:lnTo>
                  <a:lnTo>
                    <a:pt x="21336" y="21590"/>
                  </a:lnTo>
                  <a:lnTo>
                    <a:pt x="4876800" y="21590"/>
                  </a:lnTo>
                  <a:lnTo>
                    <a:pt x="4876800" y="0"/>
                  </a:lnTo>
                  <a:close/>
                </a:path>
              </a:pathLst>
            </a:custGeom>
            <a:solidFill>
              <a:srgbClr val="0D0D0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23">
              <a:extLst>
                <a:ext uri="{FF2B5EF4-FFF2-40B4-BE49-F238E27FC236}">
                  <a16:creationId xmlns:a16="http://schemas.microsoft.com/office/drawing/2014/main" id="{3C0C2234-C1E3-DF50-88AC-B6EDFC214D14}"/>
                </a:ext>
              </a:extLst>
            </p:cNvPr>
            <p:cNvSpPr/>
            <p:nvPr/>
          </p:nvSpPr>
          <p:spPr>
            <a:xfrm>
              <a:off x="3427153" y="3505199"/>
              <a:ext cx="2089173" cy="1610994"/>
            </a:xfrm>
            <a:custGeom>
              <a:avLst/>
              <a:gdLst/>
              <a:ahLst/>
              <a:cxnLst/>
              <a:rect l="l" t="t" r="r" b="b"/>
              <a:pathLst>
                <a:path w="2121535" h="1610995">
                  <a:moveTo>
                    <a:pt x="0" y="1610868"/>
                  </a:moveTo>
                  <a:lnTo>
                    <a:pt x="2121408" y="1610868"/>
                  </a:lnTo>
                  <a:lnTo>
                    <a:pt x="2121408" y="0"/>
                  </a:lnTo>
                  <a:lnTo>
                    <a:pt x="0" y="0"/>
                  </a:lnTo>
                  <a:lnTo>
                    <a:pt x="0" y="1610868"/>
                  </a:lnTo>
                  <a:close/>
                </a:path>
              </a:pathLst>
            </a:custGeom>
            <a:solidFill>
              <a:srgbClr val="E1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24">
              <a:extLst>
                <a:ext uri="{FF2B5EF4-FFF2-40B4-BE49-F238E27FC236}">
                  <a16:creationId xmlns:a16="http://schemas.microsoft.com/office/drawing/2014/main" id="{E0CEB704-3819-0D3C-85BA-5486C52E1DB6}"/>
                </a:ext>
              </a:extLst>
            </p:cNvPr>
            <p:cNvSpPr/>
            <p:nvPr/>
          </p:nvSpPr>
          <p:spPr>
            <a:xfrm>
              <a:off x="5632704" y="4209287"/>
              <a:ext cx="1780539" cy="160020"/>
            </a:xfrm>
            <a:custGeom>
              <a:avLst/>
              <a:gdLst/>
              <a:ahLst/>
              <a:cxnLst/>
              <a:rect l="l" t="t" r="r" b="b"/>
              <a:pathLst>
                <a:path w="1780540" h="160020">
                  <a:moveTo>
                    <a:pt x="1780031" y="0"/>
                  </a:moveTo>
                  <a:lnTo>
                    <a:pt x="0" y="0"/>
                  </a:lnTo>
                  <a:lnTo>
                    <a:pt x="0" y="160020"/>
                  </a:lnTo>
                  <a:lnTo>
                    <a:pt x="1780031" y="160020"/>
                  </a:lnTo>
                  <a:lnTo>
                    <a:pt x="1780031" y="0"/>
                  </a:lnTo>
                  <a:close/>
                </a:path>
              </a:pathLst>
            </a:custGeom>
            <a:solidFill>
              <a:srgbClr val="538235">
                <a:alpha val="16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26">
              <a:extLst>
                <a:ext uri="{FF2B5EF4-FFF2-40B4-BE49-F238E27FC236}">
                  <a16:creationId xmlns:a16="http://schemas.microsoft.com/office/drawing/2014/main" id="{2A7C5D97-A939-DCA9-E373-8F7A535C7AAC}"/>
                </a:ext>
              </a:extLst>
            </p:cNvPr>
            <p:cNvSpPr/>
            <p:nvPr/>
          </p:nvSpPr>
          <p:spPr>
            <a:xfrm>
              <a:off x="5548884" y="3496056"/>
              <a:ext cx="166370" cy="1620520"/>
            </a:xfrm>
            <a:custGeom>
              <a:avLst/>
              <a:gdLst/>
              <a:ahLst/>
              <a:cxnLst/>
              <a:rect l="l" t="t" r="r" b="b"/>
              <a:pathLst>
                <a:path w="166370" h="1620520">
                  <a:moveTo>
                    <a:pt x="166115" y="0"/>
                  </a:moveTo>
                  <a:lnTo>
                    <a:pt x="0" y="0"/>
                  </a:lnTo>
                  <a:lnTo>
                    <a:pt x="0" y="1620012"/>
                  </a:lnTo>
                  <a:lnTo>
                    <a:pt x="166115" y="1620012"/>
                  </a:lnTo>
                  <a:lnTo>
                    <a:pt x="166115" y="0"/>
                  </a:lnTo>
                  <a:close/>
                </a:path>
              </a:pathLst>
            </a:custGeom>
            <a:solidFill>
              <a:srgbClr val="538235">
                <a:alpha val="16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27">
              <a:extLst>
                <a:ext uri="{FF2B5EF4-FFF2-40B4-BE49-F238E27FC236}">
                  <a16:creationId xmlns:a16="http://schemas.microsoft.com/office/drawing/2014/main" id="{2D40A7DF-D244-E9F3-D042-001B47B46D68}"/>
                </a:ext>
              </a:extLst>
            </p:cNvPr>
            <p:cNvSpPr/>
            <p:nvPr/>
          </p:nvSpPr>
          <p:spPr>
            <a:xfrm>
              <a:off x="5516450" y="3496056"/>
              <a:ext cx="166370" cy="1620520"/>
            </a:xfrm>
            <a:custGeom>
              <a:avLst/>
              <a:gdLst/>
              <a:ahLst/>
              <a:cxnLst/>
              <a:rect l="l" t="t" r="r" b="b"/>
              <a:pathLst>
                <a:path w="166370" h="1620520">
                  <a:moveTo>
                    <a:pt x="0" y="1620012"/>
                  </a:moveTo>
                  <a:lnTo>
                    <a:pt x="166115" y="1620012"/>
                  </a:lnTo>
                  <a:lnTo>
                    <a:pt x="166115" y="0"/>
                  </a:lnTo>
                  <a:lnTo>
                    <a:pt x="0" y="0"/>
                  </a:lnTo>
                  <a:lnTo>
                    <a:pt x="0" y="162001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192">
              <a:solidFill>
                <a:srgbClr val="0D0D0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28">
              <a:extLst>
                <a:ext uri="{FF2B5EF4-FFF2-40B4-BE49-F238E27FC236}">
                  <a16:creationId xmlns:a16="http://schemas.microsoft.com/office/drawing/2014/main" id="{7A475CFC-E03D-4424-D8FD-B6102FF6EC74}"/>
                </a:ext>
              </a:extLst>
            </p:cNvPr>
            <p:cNvSpPr/>
            <p:nvPr/>
          </p:nvSpPr>
          <p:spPr>
            <a:xfrm>
              <a:off x="7417307" y="4128516"/>
              <a:ext cx="128270" cy="320040"/>
            </a:xfrm>
            <a:custGeom>
              <a:avLst/>
              <a:gdLst/>
              <a:ahLst/>
              <a:cxnLst/>
              <a:rect l="l" t="t" r="r" b="b"/>
              <a:pathLst>
                <a:path w="128270" h="320039">
                  <a:moveTo>
                    <a:pt x="128016" y="0"/>
                  </a:moveTo>
                  <a:lnTo>
                    <a:pt x="0" y="0"/>
                  </a:lnTo>
                  <a:lnTo>
                    <a:pt x="0" y="320040"/>
                  </a:lnTo>
                  <a:lnTo>
                    <a:pt x="128016" y="320040"/>
                  </a:lnTo>
                  <a:lnTo>
                    <a:pt x="128016" y="0"/>
                  </a:lnTo>
                  <a:close/>
                </a:path>
              </a:pathLst>
            </a:custGeom>
            <a:solidFill>
              <a:srgbClr val="538235">
                <a:alpha val="16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29">
              <a:extLst>
                <a:ext uri="{FF2B5EF4-FFF2-40B4-BE49-F238E27FC236}">
                  <a16:creationId xmlns:a16="http://schemas.microsoft.com/office/drawing/2014/main" id="{36AEA849-F830-7726-85E2-E238D086AB3F}"/>
                </a:ext>
              </a:extLst>
            </p:cNvPr>
            <p:cNvSpPr/>
            <p:nvPr/>
          </p:nvSpPr>
          <p:spPr>
            <a:xfrm>
              <a:off x="7465958" y="4143756"/>
              <a:ext cx="128270" cy="320040"/>
            </a:xfrm>
            <a:custGeom>
              <a:avLst/>
              <a:gdLst/>
              <a:ahLst/>
              <a:cxnLst/>
              <a:rect l="l" t="t" r="r" b="b"/>
              <a:pathLst>
                <a:path w="128270" h="320039">
                  <a:moveTo>
                    <a:pt x="0" y="320040"/>
                  </a:moveTo>
                  <a:lnTo>
                    <a:pt x="128016" y="320040"/>
                  </a:lnTo>
                  <a:lnTo>
                    <a:pt x="128016" y="0"/>
                  </a:lnTo>
                  <a:lnTo>
                    <a:pt x="0" y="0"/>
                  </a:lnTo>
                  <a:lnTo>
                    <a:pt x="0" y="320040"/>
                  </a:lnTo>
                  <a:close/>
                </a:path>
              </a:pathLst>
            </a:custGeom>
            <a:solidFill>
              <a:srgbClr val="538235"/>
            </a:solidFill>
            <a:ln w="12192">
              <a:solidFill>
                <a:srgbClr val="0D0D0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25">
              <a:extLst>
                <a:ext uri="{FF2B5EF4-FFF2-40B4-BE49-F238E27FC236}">
                  <a16:creationId xmlns:a16="http://schemas.microsoft.com/office/drawing/2014/main" id="{84336930-6213-9A0F-AB2A-C88DA8BEFE45}"/>
                </a:ext>
              </a:extLst>
            </p:cNvPr>
            <p:cNvSpPr/>
            <p:nvPr/>
          </p:nvSpPr>
          <p:spPr>
            <a:xfrm>
              <a:off x="5676470" y="4224527"/>
              <a:ext cx="1780539" cy="160020"/>
            </a:xfrm>
            <a:custGeom>
              <a:avLst/>
              <a:gdLst/>
              <a:ahLst/>
              <a:cxnLst/>
              <a:rect l="l" t="t" r="r" b="b"/>
              <a:pathLst>
                <a:path w="1780540" h="160020">
                  <a:moveTo>
                    <a:pt x="0" y="160020"/>
                  </a:moveTo>
                  <a:lnTo>
                    <a:pt x="1780031" y="160020"/>
                  </a:lnTo>
                  <a:lnTo>
                    <a:pt x="1780031" y="0"/>
                  </a:lnTo>
                  <a:lnTo>
                    <a:pt x="0" y="0"/>
                  </a:lnTo>
                  <a:lnTo>
                    <a:pt x="0" y="16002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192">
              <a:solidFill>
                <a:srgbClr val="0D0D0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7" name="Content Placeholder 99">
            <a:extLst>
              <a:ext uri="{FF2B5EF4-FFF2-40B4-BE49-F238E27FC236}">
                <a16:creationId xmlns:a16="http://schemas.microsoft.com/office/drawing/2014/main" id="{73DD537E-0964-0569-1439-5B695B3A3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2858683"/>
            <a:ext cx="891381" cy="413558"/>
          </a:xfrm>
          <a:prstGeom prst="rect">
            <a:avLst/>
          </a:prstGeom>
        </p:spPr>
      </p:pic>
      <p:sp>
        <p:nvSpPr>
          <p:cNvPr id="18" name="Text Box 2">
            <a:extLst>
              <a:ext uri="{FF2B5EF4-FFF2-40B4-BE49-F238E27FC236}">
                <a16:creationId xmlns:a16="http://schemas.microsoft.com/office/drawing/2014/main" id="{8B63CCB7-FAED-BAA8-3714-955443532CC6}"/>
              </a:ext>
            </a:extLst>
          </p:cNvPr>
          <p:cNvSpPr txBox="1"/>
          <p:nvPr/>
        </p:nvSpPr>
        <p:spPr>
          <a:xfrm>
            <a:off x="838201" y="5676900"/>
            <a:ext cx="16856124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Nhận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xét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Cứ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phân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NO</a:t>
            </a:r>
            <a:r>
              <a:rPr kumimoji="0" lang="en-US" sz="45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phản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ứng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phân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</a:t>
            </a:r>
            <a:r>
              <a:rPr kumimoji="0" lang="en-US" sz="45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en-US" sz="45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mol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khí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,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mol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khí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lệ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thuận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áp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suất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19" name="Content Placeholder 10">
            <a:hlinkClick r:id="" action="ppaction://ole?verb=0"/>
            <a:extLst>
              <a:ext uri="{FF2B5EF4-FFF2-40B4-BE49-F238E27FC236}">
                <a16:creationId xmlns:a16="http://schemas.microsoft.com/office/drawing/2014/main" id="{373698E0-A288-70E4-AEE9-3C533BCE27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7010362"/>
              </p:ext>
            </p:extLst>
          </p:nvPr>
        </p:nvGraphicFramePr>
        <p:xfrm>
          <a:off x="7361238" y="6768628"/>
          <a:ext cx="1782762" cy="12709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20700" imgH="393700" progId="Equation.KSEE3">
                  <p:embed/>
                </p:oleObj>
              </mc:Choice>
              <mc:Fallback>
                <p:oleObj r:id="rId3" imgW="520700" imgH="393700" progId="Equation.KSEE3">
                  <p:embed/>
                  <p:pic>
                    <p:nvPicPr>
                      <p:cNvPr id="11" name="Content Placeholder 10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61238" y="6768628"/>
                        <a:ext cx="1782762" cy="12709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2">
            <a:extLst>
              <a:ext uri="{FF2B5EF4-FFF2-40B4-BE49-F238E27FC236}">
                <a16:creationId xmlns:a16="http://schemas.microsoft.com/office/drawing/2014/main" id="{F25FB88D-D10F-9C7A-D0E0-B8C6ECF35BE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829804" y="8138831"/>
            <a:ext cx="1729041" cy="2320860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F85BDAD5-ADD7-B215-02D4-2565C60D3F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8270562"/>
            <a:ext cx="1429751" cy="197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1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8" grpId="0"/>
      <p:bldP spid="1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0EF86DB7-B855-064E-C41D-20679EDFA4AF}"/>
              </a:ext>
            </a:extLst>
          </p:cNvPr>
          <p:cNvSpPr txBox="1"/>
          <p:nvPr/>
        </p:nvSpPr>
        <p:spPr>
          <a:xfrm>
            <a:off x="690403" y="241959"/>
            <a:ext cx="17003922" cy="666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4500">
                <a:solidFill>
                  <a:srgbClr val="A61105"/>
                </a:solidFill>
                <a:latin typeface="Muli Bold Bold"/>
              </a:rPr>
              <a:t>IV. CÁC YẾU TỐ ẢNH H</a:t>
            </a:r>
            <a:r>
              <a:rPr lang="vi-VN" sz="4500">
                <a:solidFill>
                  <a:srgbClr val="A61105"/>
                </a:solidFill>
                <a:latin typeface="Muli Bold Bold"/>
              </a:rPr>
              <a:t>ƯỞNG</a:t>
            </a:r>
            <a:r>
              <a:rPr lang="en-US" sz="4500">
                <a:solidFill>
                  <a:srgbClr val="A61105"/>
                </a:solidFill>
                <a:latin typeface="Muli Bold Bold"/>
              </a:rPr>
              <a:t> ĐẾN CÂN BẰNG HÓA HỌC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58332CC4-F2CC-677A-E36C-F3CC7DB87D49}"/>
              </a:ext>
            </a:extLst>
          </p:cNvPr>
          <p:cNvSpPr txBox="1"/>
          <p:nvPr/>
        </p:nvSpPr>
        <p:spPr>
          <a:xfrm>
            <a:off x="838201" y="1077377"/>
            <a:ext cx="8458200" cy="711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5E17EB"/>
                </a:solidFill>
                <a:latin typeface="Muli Bold Bold"/>
              </a:rPr>
              <a:t>2. Ảnh h</a:t>
            </a:r>
            <a:r>
              <a:rPr lang="vi-VN" sz="5000">
                <a:solidFill>
                  <a:srgbClr val="5E17EB"/>
                </a:solidFill>
                <a:latin typeface="Muli Bold Bold"/>
              </a:rPr>
              <a:t>ưởn</a:t>
            </a:r>
            <a:r>
              <a:rPr lang="en-US" sz="5000">
                <a:solidFill>
                  <a:srgbClr val="5E17EB"/>
                </a:solidFill>
                <a:latin typeface="Muli Bold Bold"/>
              </a:rPr>
              <a:t>g của áp suất</a:t>
            </a:r>
            <a:endParaRPr lang="en-US" sz="5000">
              <a:solidFill>
                <a:srgbClr val="FF3131"/>
              </a:solidFill>
              <a:latin typeface="Muli Bold Bold"/>
            </a:endParaRPr>
          </a:p>
        </p:txBody>
      </p:sp>
      <p:pic>
        <p:nvPicPr>
          <p:cNvPr id="3" name="mô phỏng ảnh hưởng của áp suất">
            <a:hlinkClick r:id="" action="ppaction://media"/>
            <a:extLst>
              <a:ext uri="{FF2B5EF4-FFF2-40B4-BE49-F238E27FC236}">
                <a16:creationId xmlns:a16="http://schemas.microsoft.com/office/drawing/2014/main" id="{C5E8649C-EB5D-095D-D003-D70878C8DD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1" y="1781057"/>
            <a:ext cx="15163800" cy="8529635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097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0EF86DB7-B855-064E-C41D-20679EDFA4AF}"/>
              </a:ext>
            </a:extLst>
          </p:cNvPr>
          <p:cNvSpPr txBox="1"/>
          <p:nvPr/>
        </p:nvSpPr>
        <p:spPr>
          <a:xfrm>
            <a:off x="690403" y="241959"/>
            <a:ext cx="17003922" cy="666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4500">
                <a:solidFill>
                  <a:srgbClr val="A61105"/>
                </a:solidFill>
                <a:latin typeface="Muli Bold Bold"/>
              </a:rPr>
              <a:t>IV. CÁC YẾU TỐ ẢNH H</a:t>
            </a:r>
            <a:r>
              <a:rPr lang="vi-VN" sz="4500">
                <a:solidFill>
                  <a:srgbClr val="A61105"/>
                </a:solidFill>
                <a:latin typeface="Muli Bold Bold"/>
              </a:rPr>
              <a:t>ƯỞNG</a:t>
            </a:r>
            <a:r>
              <a:rPr lang="en-US" sz="4500">
                <a:solidFill>
                  <a:srgbClr val="A61105"/>
                </a:solidFill>
                <a:latin typeface="Muli Bold Bold"/>
              </a:rPr>
              <a:t> ĐẾN CÂN BẰNG HÓA HỌC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58332CC4-F2CC-677A-E36C-F3CC7DB87D49}"/>
              </a:ext>
            </a:extLst>
          </p:cNvPr>
          <p:cNvSpPr txBox="1"/>
          <p:nvPr/>
        </p:nvSpPr>
        <p:spPr>
          <a:xfrm>
            <a:off x="838201" y="1077377"/>
            <a:ext cx="8458200" cy="711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5E17EB"/>
                </a:solidFill>
                <a:latin typeface="Muli Bold Bold"/>
              </a:rPr>
              <a:t>2. Ảnh h</a:t>
            </a:r>
            <a:r>
              <a:rPr lang="vi-VN" sz="5000">
                <a:solidFill>
                  <a:srgbClr val="5E17EB"/>
                </a:solidFill>
                <a:latin typeface="Muli Bold Bold"/>
              </a:rPr>
              <a:t>ưởn</a:t>
            </a:r>
            <a:r>
              <a:rPr lang="en-US" sz="5000">
                <a:solidFill>
                  <a:srgbClr val="5E17EB"/>
                </a:solidFill>
                <a:latin typeface="Muli Bold Bold"/>
              </a:rPr>
              <a:t>g của áp suất</a:t>
            </a:r>
            <a:endParaRPr lang="en-US" sz="5000">
              <a:solidFill>
                <a:srgbClr val="FF3131"/>
              </a:solidFill>
              <a:latin typeface="Muli Bold Bold"/>
            </a:endParaRPr>
          </a:p>
        </p:txBody>
      </p:sp>
      <p:grpSp>
        <p:nvGrpSpPr>
          <p:cNvPr id="3" name="object 19">
            <a:extLst>
              <a:ext uri="{FF2B5EF4-FFF2-40B4-BE49-F238E27FC236}">
                <a16:creationId xmlns:a16="http://schemas.microsoft.com/office/drawing/2014/main" id="{E09B0F4C-F437-FDD9-26CF-CC4CB9BB02FE}"/>
              </a:ext>
            </a:extLst>
          </p:cNvPr>
          <p:cNvGrpSpPr/>
          <p:nvPr/>
        </p:nvGrpSpPr>
        <p:grpSpPr>
          <a:xfrm>
            <a:off x="2156481" y="4217205"/>
            <a:ext cx="4392036" cy="1727201"/>
            <a:chOff x="3366516" y="3439159"/>
            <a:chExt cx="4876800" cy="1727200"/>
          </a:xfrm>
        </p:grpSpPr>
        <p:sp>
          <p:nvSpPr>
            <p:cNvPr id="4" name="object 22">
              <a:extLst>
                <a:ext uri="{FF2B5EF4-FFF2-40B4-BE49-F238E27FC236}">
                  <a16:creationId xmlns:a16="http://schemas.microsoft.com/office/drawing/2014/main" id="{C5AA0D22-AF46-C520-1EB8-023AE9683ED5}"/>
                </a:ext>
              </a:extLst>
            </p:cNvPr>
            <p:cNvSpPr/>
            <p:nvPr/>
          </p:nvSpPr>
          <p:spPr>
            <a:xfrm>
              <a:off x="3366516" y="3439159"/>
              <a:ext cx="4876800" cy="1727200"/>
            </a:xfrm>
            <a:custGeom>
              <a:avLst/>
              <a:gdLst/>
              <a:ahLst/>
              <a:cxnLst/>
              <a:rect l="l" t="t" r="r" b="b"/>
              <a:pathLst>
                <a:path w="4876800" h="1727200">
                  <a:moveTo>
                    <a:pt x="4834128" y="1286764"/>
                  </a:moveTo>
                  <a:lnTo>
                    <a:pt x="4812792" y="1286764"/>
                  </a:lnTo>
                  <a:lnTo>
                    <a:pt x="4812792" y="1663192"/>
                  </a:lnTo>
                  <a:lnTo>
                    <a:pt x="4834128" y="1663192"/>
                  </a:lnTo>
                  <a:lnTo>
                    <a:pt x="4834128" y="1286764"/>
                  </a:lnTo>
                  <a:close/>
                </a:path>
                <a:path w="4876800" h="1727200">
                  <a:moveTo>
                    <a:pt x="4834128" y="43180"/>
                  </a:moveTo>
                  <a:lnTo>
                    <a:pt x="42672" y="43180"/>
                  </a:lnTo>
                  <a:lnTo>
                    <a:pt x="42672" y="56896"/>
                  </a:lnTo>
                  <a:lnTo>
                    <a:pt x="42672" y="64770"/>
                  </a:lnTo>
                  <a:lnTo>
                    <a:pt x="42672" y="1663700"/>
                  </a:lnTo>
                  <a:lnTo>
                    <a:pt x="42672" y="1676908"/>
                  </a:lnTo>
                  <a:lnTo>
                    <a:pt x="42672" y="1684020"/>
                  </a:lnTo>
                  <a:lnTo>
                    <a:pt x="4834128" y="1684020"/>
                  </a:lnTo>
                  <a:lnTo>
                    <a:pt x="4834128" y="1676908"/>
                  </a:lnTo>
                  <a:lnTo>
                    <a:pt x="4834128" y="1663700"/>
                  </a:lnTo>
                  <a:lnTo>
                    <a:pt x="3811524" y="1663700"/>
                  </a:lnTo>
                  <a:lnTo>
                    <a:pt x="3811524" y="1676908"/>
                  </a:lnTo>
                  <a:lnTo>
                    <a:pt x="2182368" y="1676908"/>
                  </a:lnTo>
                  <a:lnTo>
                    <a:pt x="2182368" y="1663700"/>
                  </a:lnTo>
                  <a:lnTo>
                    <a:pt x="60960" y="1663700"/>
                  </a:lnTo>
                  <a:lnTo>
                    <a:pt x="60960" y="64770"/>
                  </a:lnTo>
                  <a:lnTo>
                    <a:pt x="4812792" y="64770"/>
                  </a:lnTo>
                  <a:lnTo>
                    <a:pt x="4812792" y="439420"/>
                  </a:lnTo>
                  <a:lnTo>
                    <a:pt x="4834128" y="439420"/>
                  </a:lnTo>
                  <a:lnTo>
                    <a:pt x="4834128" y="64770"/>
                  </a:lnTo>
                  <a:lnTo>
                    <a:pt x="4834128" y="64516"/>
                  </a:lnTo>
                  <a:lnTo>
                    <a:pt x="4834128" y="56896"/>
                  </a:lnTo>
                  <a:lnTo>
                    <a:pt x="4834128" y="43180"/>
                  </a:lnTo>
                  <a:close/>
                </a:path>
                <a:path w="4876800" h="1727200">
                  <a:moveTo>
                    <a:pt x="4876800" y="21844"/>
                  </a:moveTo>
                  <a:lnTo>
                    <a:pt x="4855464" y="21844"/>
                  </a:lnTo>
                  <a:lnTo>
                    <a:pt x="4855464" y="439420"/>
                  </a:lnTo>
                  <a:lnTo>
                    <a:pt x="4876800" y="439420"/>
                  </a:lnTo>
                  <a:lnTo>
                    <a:pt x="4876800" y="21844"/>
                  </a:lnTo>
                  <a:close/>
                </a:path>
                <a:path w="4876800" h="1727200">
                  <a:moveTo>
                    <a:pt x="487680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0" y="1705610"/>
                  </a:lnTo>
                  <a:lnTo>
                    <a:pt x="0" y="1727200"/>
                  </a:lnTo>
                  <a:lnTo>
                    <a:pt x="4876800" y="1727200"/>
                  </a:lnTo>
                  <a:lnTo>
                    <a:pt x="4876800" y="1705864"/>
                  </a:lnTo>
                  <a:lnTo>
                    <a:pt x="4876800" y="1705610"/>
                  </a:lnTo>
                  <a:lnTo>
                    <a:pt x="4876800" y="1286764"/>
                  </a:lnTo>
                  <a:lnTo>
                    <a:pt x="4855464" y="1286764"/>
                  </a:lnTo>
                  <a:lnTo>
                    <a:pt x="4855464" y="1705610"/>
                  </a:lnTo>
                  <a:lnTo>
                    <a:pt x="21336" y="1705610"/>
                  </a:lnTo>
                  <a:lnTo>
                    <a:pt x="21336" y="21590"/>
                  </a:lnTo>
                  <a:lnTo>
                    <a:pt x="4876800" y="21590"/>
                  </a:lnTo>
                  <a:lnTo>
                    <a:pt x="4876800" y="0"/>
                  </a:lnTo>
                  <a:close/>
                </a:path>
              </a:pathLst>
            </a:custGeom>
            <a:solidFill>
              <a:srgbClr val="0D0D0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23">
              <a:extLst>
                <a:ext uri="{FF2B5EF4-FFF2-40B4-BE49-F238E27FC236}">
                  <a16:creationId xmlns:a16="http://schemas.microsoft.com/office/drawing/2014/main" id="{960891B8-AD3D-D0A2-5926-98425A60B9A2}"/>
                </a:ext>
              </a:extLst>
            </p:cNvPr>
            <p:cNvSpPr/>
            <p:nvPr/>
          </p:nvSpPr>
          <p:spPr>
            <a:xfrm>
              <a:off x="3427153" y="3505199"/>
              <a:ext cx="1384086" cy="1610994"/>
            </a:xfrm>
            <a:custGeom>
              <a:avLst/>
              <a:gdLst/>
              <a:ahLst/>
              <a:cxnLst/>
              <a:rect l="l" t="t" r="r" b="b"/>
              <a:pathLst>
                <a:path w="2121535" h="1610995">
                  <a:moveTo>
                    <a:pt x="0" y="1610868"/>
                  </a:moveTo>
                  <a:lnTo>
                    <a:pt x="2121408" y="1610868"/>
                  </a:lnTo>
                  <a:lnTo>
                    <a:pt x="2121408" y="0"/>
                  </a:lnTo>
                  <a:lnTo>
                    <a:pt x="0" y="0"/>
                  </a:lnTo>
                  <a:lnTo>
                    <a:pt x="0" y="1610868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24">
              <a:extLst>
                <a:ext uri="{FF2B5EF4-FFF2-40B4-BE49-F238E27FC236}">
                  <a16:creationId xmlns:a16="http://schemas.microsoft.com/office/drawing/2014/main" id="{1514C1CF-BDA2-5D15-6661-C23126D8F782}"/>
                </a:ext>
              </a:extLst>
            </p:cNvPr>
            <p:cNvSpPr/>
            <p:nvPr/>
          </p:nvSpPr>
          <p:spPr>
            <a:xfrm>
              <a:off x="5632704" y="4209287"/>
              <a:ext cx="1780539" cy="160020"/>
            </a:xfrm>
            <a:custGeom>
              <a:avLst/>
              <a:gdLst/>
              <a:ahLst/>
              <a:cxnLst/>
              <a:rect l="l" t="t" r="r" b="b"/>
              <a:pathLst>
                <a:path w="1780540" h="160020">
                  <a:moveTo>
                    <a:pt x="1780031" y="0"/>
                  </a:moveTo>
                  <a:lnTo>
                    <a:pt x="0" y="0"/>
                  </a:lnTo>
                  <a:lnTo>
                    <a:pt x="0" y="160020"/>
                  </a:lnTo>
                  <a:lnTo>
                    <a:pt x="1780031" y="160020"/>
                  </a:lnTo>
                  <a:lnTo>
                    <a:pt x="1780031" y="0"/>
                  </a:lnTo>
                  <a:close/>
                </a:path>
              </a:pathLst>
            </a:custGeom>
            <a:solidFill>
              <a:srgbClr val="538235">
                <a:alpha val="16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26">
              <a:extLst>
                <a:ext uri="{FF2B5EF4-FFF2-40B4-BE49-F238E27FC236}">
                  <a16:creationId xmlns:a16="http://schemas.microsoft.com/office/drawing/2014/main" id="{0E1A9041-247C-0220-0FDD-198DBAECBE8C}"/>
                </a:ext>
              </a:extLst>
            </p:cNvPr>
            <p:cNvSpPr/>
            <p:nvPr/>
          </p:nvSpPr>
          <p:spPr>
            <a:xfrm>
              <a:off x="5548884" y="3496056"/>
              <a:ext cx="166370" cy="1620520"/>
            </a:xfrm>
            <a:custGeom>
              <a:avLst/>
              <a:gdLst/>
              <a:ahLst/>
              <a:cxnLst/>
              <a:rect l="l" t="t" r="r" b="b"/>
              <a:pathLst>
                <a:path w="166370" h="1620520">
                  <a:moveTo>
                    <a:pt x="166115" y="0"/>
                  </a:moveTo>
                  <a:lnTo>
                    <a:pt x="0" y="0"/>
                  </a:lnTo>
                  <a:lnTo>
                    <a:pt x="0" y="1620012"/>
                  </a:lnTo>
                  <a:lnTo>
                    <a:pt x="166115" y="1620012"/>
                  </a:lnTo>
                  <a:lnTo>
                    <a:pt x="166115" y="0"/>
                  </a:lnTo>
                  <a:close/>
                </a:path>
              </a:pathLst>
            </a:custGeom>
            <a:solidFill>
              <a:srgbClr val="538235">
                <a:alpha val="16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27">
              <a:extLst>
                <a:ext uri="{FF2B5EF4-FFF2-40B4-BE49-F238E27FC236}">
                  <a16:creationId xmlns:a16="http://schemas.microsoft.com/office/drawing/2014/main" id="{4B1A88C8-DE8B-0B8D-9B6A-66EFA62372D4}"/>
                </a:ext>
              </a:extLst>
            </p:cNvPr>
            <p:cNvSpPr/>
            <p:nvPr/>
          </p:nvSpPr>
          <p:spPr>
            <a:xfrm>
              <a:off x="4786685" y="3496056"/>
              <a:ext cx="166370" cy="1620520"/>
            </a:xfrm>
            <a:custGeom>
              <a:avLst/>
              <a:gdLst/>
              <a:ahLst/>
              <a:cxnLst/>
              <a:rect l="l" t="t" r="r" b="b"/>
              <a:pathLst>
                <a:path w="166370" h="1620520">
                  <a:moveTo>
                    <a:pt x="0" y="1620012"/>
                  </a:moveTo>
                  <a:lnTo>
                    <a:pt x="166115" y="1620012"/>
                  </a:lnTo>
                  <a:lnTo>
                    <a:pt x="166115" y="0"/>
                  </a:lnTo>
                  <a:lnTo>
                    <a:pt x="0" y="0"/>
                  </a:lnTo>
                  <a:lnTo>
                    <a:pt x="0" y="162001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192">
              <a:solidFill>
                <a:srgbClr val="0D0D0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28">
              <a:extLst>
                <a:ext uri="{FF2B5EF4-FFF2-40B4-BE49-F238E27FC236}">
                  <a16:creationId xmlns:a16="http://schemas.microsoft.com/office/drawing/2014/main" id="{4C8489B2-92E2-89A2-DEB5-31CEF4A64751}"/>
                </a:ext>
              </a:extLst>
            </p:cNvPr>
            <p:cNvSpPr/>
            <p:nvPr/>
          </p:nvSpPr>
          <p:spPr>
            <a:xfrm>
              <a:off x="7417307" y="4128516"/>
              <a:ext cx="128270" cy="320040"/>
            </a:xfrm>
            <a:custGeom>
              <a:avLst/>
              <a:gdLst/>
              <a:ahLst/>
              <a:cxnLst/>
              <a:rect l="l" t="t" r="r" b="b"/>
              <a:pathLst>
                <a:path w="128270" h="320039">
                  <a:moveTo>
                    <a:pt x="128016" y="0"/>
                  </a:moveTo>
                  <a:lnTo>
                    <a:pt x="0" y="0"/>
                  </a:lnTo>
                  <a:lnTo>
                    <a:pt x="0" y="320040"/>
                  </a:lnTo>
                  <a:lnTo>
                    <a:pt x="128016" y="320040"/>
                  </a:lnTo>
                  <a:lnTo>
                    <a:pt x="128016" y="0"/>
                  </a:lnTo>
                  <a:close/>
                </a:path>
              </a:pathLst>
            </a:custGeom>
            <a:solidFill>
              <a:srgbClr val="538235">
                <a:alpha val="16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29">
              <a:extLst>
                <a:ext uri="{FF2B5EF4-FFF2-40B4-BE49-F238E27FC236}">
                  <a16:creationId xmlns:a16="http://schemas.microsoft.com/office/drawing/2014/main" id="{21F6BC30-A2DD-1604-5A78-4F6B83511E6D}"/>
                </a:ext>
              </a:extLst>
            </p:cNvPr>
            <p:cNvSpPr/>
            <p:nvPr/>
          </p:nvSpPr>
          <p:spPr>
            <a:xfrm>
              <a:off x="6736193" y="4143756"/>
              <a:ext cx="128270" cy="320040"/>
            </a:xfrm>
            <a:custGeom>
              <a:avLst/>
              <a:gdLst/>
              <a:ahLst/>
              <a:cxnLst/>
              <a:rect l="l" t="t" r="r" b="b"/>
              <a:pathLst>
                <a:path w="128270" h="320039">
                  <a:moveTo>
                    <a:pt x="0" y="320040"/>
                  </a:moveTo>
                  <a:lnTo>
                    <a:pt x="128016" y="320040"/>
                  </a:lnTo>
                  <a:lnTo>
                    <a:pt x="128016" y="0"/>
                  </a:lnTo>
                  <a:lnTo>
                    <a:pt x="0" y="0"/>
                  </a:lnTo>
                  <a:lnTo>
                    <a:pt x="0" y="320040"/>
                  </a:lnTo>
                  <a:close/>
                </a:path>
              </a:pathLst>
            </a:custGeom>
            <a:solidFill>
              <a:srgbClr val="538235"/>
            </a:solidFill>
            <a:ln w="12192">
              <a:solidFill>
                <a:srgbClr val="0D0D0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25">
              <a:extLst>
                <a:ext uri="{FF2B5EF4-FFF2-40B4-BE49-F238E27FC236}">
                  <a16:creationId xmlns:a16="http://schemas.microsoft.com/office/drawing/2014/main" id="{839C547B-FB70-155E-522B-F5AFA2B5149B}"/>
                </a:ext>
              </a:extLst>
            </p:cNvPr>
            <p:cNvSpPr/>
            <p:nvPr/>
          </p:nvSpPr>
          <p:spPr>
            <a:xfrm>
              <a:off x="4962922" y="4224527"/>
              <a:ext cx="1780539" cy="160020"/>
            </a:xfrm>
            <a:custGeom>
              <a:avLst/>
              <a:gdLst/>
              <a:ahLst/>
              <a:cxnLst/>
              <a:rect l="l" t="t" r="r" b="b"/>
              <a:pathLst>
                <a:path w="1780540" h="160020">
                  <a:moveTo>
                    <a:pt x="0" y="160020"/>
                  </a:moveTo>
                  <a:lnTo>
                    <a:pt x="1780031" y="160020"/>
                  </a:lnTo>
                  <a:lnTo>
                    <a:pt x="1780031" y="0"/>
                  </a:lnTo>
                  <a:lnTo>
                    <a:pt x="0" y="0"/>
                  </a:lnTo>
                  <a:lnTo>
                    <a:pt x="0" y="16002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192">
              <a:solidFill>
                <a:srgbClr val="0D0D0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object 30">
            <a:extLst>
              <a:ext uri="{FF2B5EF4-FFF2-40B4-BE49-F238E27FC236}">
                <a16:creationId xmlns:a16="http://schemas.microsoft.com/office/drawing/2014/main" id="{033ACB26-CF7D-AC05-0E4A-2ED68E918B36}"/>
              </a:ext>
            </a:extLst>
          </p:cNvPr>
          <p:cNvSpPr/>
          <p:nvPr/>
        </p:nvSpPr>
        <p:spPr>
          <a:xfrm>
            <a:off x="7025005" y="4236361"/>
            <a:ext cx="2706965" cy="1727201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35">
            <a:extLst>
              <a:ext uri="{FF2B5EF4-FFF2-40B4-BE49-F238E27FC236}">
                <a16:creationId xmlns:a16="http://schemas.microsoft.com/office/drawing/2014/main" id="{98699F5B-1CAC-197F-AE09-06D7940D911D}"/>
              </a:ext>
            </a:extLst>
          </p:cNvPr>
          <p:cNvSpPr txBox="1"/>
          <p:nvPr/>
        </p:nvSpPr>
        <p:spPr>
          <a:xfrm>
            <a:off x="7393816" y="4376350"/>
            <a:ext cx="2338154" cy="136492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lvl="0" indent="168910" algn="l" defTabSz="914400" rtl="0" eaLnBrk="1" fontAlgn="auto" latinLnBrk="0" hangingPunct="1">
              <a:lnSpc>
                <a:spcPct val="101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TĂNG</a:t>
            </a:r>
            <a:r>
              <a:rPr kumimoji="0" sz="4500" b="1" i="0" u="none" strike="noStrike" kern="120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 </a:t>
            </a:r>
            <a:r>
              <a:rPr kumimoji="0" sz="4500" b="1" i="0" u="none" strike="noStrike" kern="1200" cap="none" spc="-3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ÁP</a:t>
            </a:r>
            <a:r>
              <a:rPr kumimoji="0" sz="4500" b="1" i="0" u="none" strike="noStrike" kern="1200" cap="none" spc="-2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</a:t>
            </a:r>
            <a:r>
              <a:rPr kumimoji="0" sz="4500" b="1" i="0" u="none" strike="noStrike" kern="1200" cap="none" spc="-3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SUẤT</a:t>
            </a:r>
            <a:endParaRPr kumimoji="0" sz="4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6" name="Text Box 39">
            <a:extLst>
              <a:ext uri="{FF2B5EF4-FFF2-40B4-BE49-F238E27FC236}">
                <a16:creationId xmlns:a16="http://schemas.microsoft.com/office/drawing/2014/main" id="{7183C92A-09E8-E000-75A2-4CC796140A66}"/>
              </a:ext>
            </a:extLst>
          </p:cNvPr>
          <p:cNvSpPr txBox="1"/>
          <p:nvPr/>
        </p:nvSpPr>
        <p:spPr>
          <a:xfrm>
            <a:off x="1826845" y="1874789"/>
            <a:ext cx="10506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Xét hệ cân bằng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N</a:t>
            </a:r>
            <a:r>
              <a:rPr kumimoji="0" lang="en-US" sz="45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2</a:t>
            </a: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O</a:t>
            </a:r>
            <a:r>
              <a:rPr kumimoji="0" lang="en-US" sz="45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4</a:t>
            </a: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45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(k)</a:t>
            </a: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        </a:t>
            </a: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2NO</a:t>
            </a:r>
            <a:r>
              <a:rPr kumimoji="0" lang="en-US" sz="4500" b="0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2</a:t>
            </a: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4500" b="0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(k)</a:t>
            </a:r>
            <a:endParaRPr kumimoji="0" lang="en-US" sz="4500" b="0" i="0" u="none" strike="noStrike" kern="1200" cap="none" spc="0" normalizeH="0" baseline="-250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		      không màu		    </a:t>
            </a:r>
            <a:r>
              <a:rPr kumimoji="0" lang="en-US" sz="4500" b="0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nâu đỏ</a:t>
            </a:r>
            <a:endParaRPr kumimoji="0" lang="en-US" sz="4500" b="0" i="0" u="none" strike="noStrike" kern="1200" cap="none" spc="0" normalizeH="0" baseline="-250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Content Placeholder 99">
            <a:extLst>
              <a:ext uri="{FF2B5EF4-FFF2-40B4-BE49-F238E27FC236}">
                <a16:creationId xmlns:a16="http://schemas.microsoft.com/office/drawing/2014/main" id="{D13DD3B7-539B-9524-79B8-B33735EE6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517" y="2707533"/>
            <a:ext cx="906383" cy="446427"/>
          </a:xfrm>
          <a:prstGeom prst="rect">
            <a:avLst/>
          </a:prstGeom>
        </p:spPr>
      </p:pic>
      <p:sp>
        <p:nvSpPr>
          <p:cNvPr id="18" name="Text Box 17">
            <a:extLst>
              <a:ext uri="{FF2B5EF4-FFF2-40B4-BE49-F238E27FC236}">
                <a16:creationId xmlns:a16="http://schemas.microsoft.com/office/drawing/2014/main" id="{C67552CB-0DF4-C6CD-42ED-6246951B613F}"/>
              </a:ext>
            </a:extLst>
          </p:cNvPr>
          <p:cNvSpPr txBox="1"/>
          <p:nvPr/>
        </p:nvSpPr>
        <p:spPr>
          <a:xfrm>
            <a:off x="690403" y="6258561"/>
            <a:ext cx="17597597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Đẩy pít tông → V chung của hệ giảm → số mol khí NO</a:t>
            </a:r>
            <a:r>
              <a:rPr kumimoji="0" lang="en-US" sz="45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sẽ giảm đồng thời số mol N</a:t>
            </a:r>
            <a:r>
              <a:rPr kumimoji="0" lang="en-US" sz="45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en-US" sz="45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tăng thêm (nghĩa là CBCD theo chiều nghịch).</a:t>
            </a:r>
          </a:p>
        </p:txBody>
      </p:sp>
      <p:sp>
        <p:nvSpPr>
          <p:cNvPr id="19" name="Text Box 42">
            <a:extLst>
              <a:ext uri="{FF2B5EF4-FFF2-40B4-BE49-F238E27FC236}">
                <a16:creationId xmlns:a16="http://schemas.microsoft.com/office/drawing/2014/main" id="{EBEC6DDF-898B-642F-9462-687A0A3E963F}"/>
              </a:ext>
            </a:extLst>
          </p:cNvPr>
          <p:cNvSpPr txBox="1"/>
          <p:nvPr/>
        </p:nvSpPr>
        <p:spPr>
          <a:xfrm>
            <a:off x="690403" y="9502170"/>
            <a:ext cx="142365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 ý: Khi tăng P CBCD theo chiều P↓ là chiều n</a:t>
            </a:r>
            <a:r>
              <a:rPr kumimoji="0" lang="en-US" sz="4500" b="0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khí </a:t>
            </a: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↓.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6B5EE491-9A8C-804E-F164-5E2650A712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829804" y="8138831"/>
            <a:ext cx="1729041" cy="2320860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D8BE0AA1-4191-52AC-C657-7B2048CF98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496238" y="241959"/>
            <a:ext cx="1429751" cy="197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73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8" grpId="0"/>
      <p:bldP spid="19" grpId="0"/>
      <p:bldP spid="1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0EF86DB7-B855-064E-C41D-20679EDFA4AF}"/>
              </a:ext>
            </a:extLst>
          </p:cNvPr>
          <p:cNvSpPr txBox="1"/>
          <p:nvPr/>
        </p:nvSpPr>
        <p:spPr>
          <a:xfrm>
            <a:off x="690403" y="241959"/>
            <a:ext cx="17003922" cy="666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4500">
                <a:solidFill>
                  <a:srgbClr val="A61105"/>
                </a:solidFill>
                <a:latin typeface="Muli Bold Bold"/>
              </a:rPr>
              <a:t>IV. CÁC YẾU TỐ ẢNH H</a:t>
            </a:r>
            <a:r>
              <a:rPr lang="vi-VN" sz="4500">
                <a:solidFill>
                  <a:srgbClr val="A61105"/>
                </a:solidFill>
                <a:latin typeface="Muli Bold Bold"/>
              </a:rPr>
              <a:t>ƯỞNG</a:t>
            </a:r>
            <a:r>
              <a:rPr lang="en-US" sz="4500">
                <a:solidFill>
                  <a:srgbClr val="A61105"/>
                </a:solidFill>
                <a:latin typeface="Muli Bold Bold"/>
              </a:rPr>
              <a:t> ĐẾN CÂN BẰNG HÓA HỌC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58332CC4-F2CC-677A-E36C-F3CC7DB87D49}"/>
              </a:ext>
            </a:extLst>
          </p:cNvPr>
          <p:cNvSpPr txBox="1"/>
          <p:nvPr/>
        </p:nvSpPr>
        <p:spPr>
          <a:xfrm>
            <a:off x="838201" y="1077377"/>
            <a:ext cx="8458200" cy="711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5E17EB"/>
                </a:solidFill>
                <a:latin typeface="Muli Bold Bold"/>
              </a:rPr>
              <a:t>2. Ảnh h</a:t>
            </a:r>
            <a:r>
              <a:rPr lang="vi-VN" sz="5000">
                <a:solidFill>
                  <a:srgbClr val="5E17EB"/>
                </a:solidFill>
                <a:latin typeface="Muli Bold Bold"/>
              </a:rPr>
              <a:t>ưởn</a:t>
            </a:r>
            <a:r>
              <a:rPr lang="en-US" sz="5000">
                <a:solidFill>
                  <a:srgbClr val="5E17EB"/>
                </a:solidFill>
                <a:latin typeface="Muli Bold Bold"/>
              </a:rPr>
              <a:t>g của áp suất</a:t>
            </a:r>
            <a:endParaRPr lang="en-US" sz="5000">
              <a:solidFill>
                <a:srgbClr val="FF3131"/>
              </a:solidFill>
              <a:latin typeface="Muli Bold Bold"/>
            </a:endParaRPr>
          </a:p>
        </p:txBody>
      </p:sp>
      <p:sp>
        <p:nvSpPr>
          <p:cNvPr id="3" name="object 34">
            <a:extLst>
              <a:ext uri="{FF2B5EF4-FFF2-40B4-BE49-F238E27FC236}">
                <a16:creationId xmlns:a16="http://schemas.microsoft.com/office/drawing/2014/main" id="{75AB56A8-11DB-B0C0-1F91-BF69697E81C0}"/>
              </a:ext>
            </a:extLst>
          </p:cNvPr>
          <p:cNvSpPr/>
          <p:nvPr/>
        </p:nvSpPr>
        <p:spPr>
          <a:xfrm>
            <a:off x="7972906" y="4351527"/>
            <a:ext cx="2580157" cy="1727201"/>
          </a:xfrm>
          <a:prstGeom prst="rect">
            <a:avLst/>
          </a:prstGeom>
          <a:solidFill>
            <a:schemeClr val="accent1">
              <a:lumMod val="50000"/>
              <a:alpha val="56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object 19">
            <a:extLst>
              <a:ext uri="{FF2B5EF4-FFF2-40B4-BE49-F238E27FC236}">
                <a16:creationId xmlns:a16="http://schemas.microsoft.com/office/drawing/2014/main" id="{34A1BF31-1B58-FDCD-47CC-FB00F472E9D7}"/>
              </a:ext>
            </a:extLst>
          </p:cNvPr>
          <p:cNvGrpSpPr/>
          <p:nvPr/>
        </p:nvGrpSpPr>
        <p:grpSpPr>
          <a:xfrm>
            <a:off x="3109590" y="4370705"/>
            <a:ext cx="4625349" cy="1727201"/>
            <a:chOff x="3366516" y="3439159"/>
            <a:chExt cx="5135864" cy="1727200"/>
          </a:xfrm>
        </p:grpSpPr>
        <p:sp>
          <p:nvSpPr>
            <p:cNvPr id="5" name="object 23">
              <a:extLst>
                <a:ext uri="{FF2B5EF4-FFF2-40B4-BE49-F238E27FC236}">
                  <a16:creationId xmlns:a16="http://schemas.microsoft.com/office/drawing/2014/main" id="{A5122ECB-10F8-A425-586E-F2EF247624A0}"/>
                </a:ext>
              </a:extLst>
            </p:cNvPr>
            <p:cNvSpPr/>
            <p:nvPr/>
          </p:nvSpPr>
          <p:spPr>
            <a:xfrm>
              <a:off x="3427153" y="3505199"/>
              <a:ext cx="2997325" cy="1610994"/>
            </a:xfrm>
            <a:custGeom>
              <a:avLst/>
              <a:gdLst/>
              <a:ahLst/>
              <a:cxnLst/>
              <a:rect l="l" t="t" r="r" b="b"/>
              <a:pathLst>
                <a:path w="2121535" h="1610995">
                  <a:moveTo>
                    <a:pt x="0" y="1610868"/>
                  </a:moveTo>
                  <a:lnTo>
                    <a:pt x="2121408" y="1610868"/>
                  </a:lnTo>
                  <a:lnTo>
                    <a:pt x="2121408" y="0"/>
                  </a:lnTo>
                  <a:lnTo>
                    <a:pt x="0" y="0"/>
                  </a:lnTo>
                  <a:lnTo>
                    <a:pt x="0" y="161086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22">
              <a:extLst>
                <a:ext uri="{FF2B5EF4-FFF2-40B4-BE49-F238E27FC236}">
                  <a16:creationId xmlns:a16="http://schemas.microsoft.com/office/drawing/2014/main" id="{C4BB23A4-D5F7-956B-21D4-C2D25B34A3C5}"/>
                </a:ext>
              </a:extLst>
            </p:cNvPr>
            <p:cNvSpPr/>
            <p:nvPr/>
          </p:nvSpPr>
          <p:spPr>
            <a:xfrm>
              <a:off x="3366516" y="3439159"/>
              <a:ext cx="4876800" cy="1727200"/>
            </a:xfrm>
            <a:custGeom>
              <a:avLst/>
              <a:gdLst/>
              <a:ahLst/>
              <a:cxnLst/>
              <a:rect l="l" t="t" r="r" b="b"/>
              <a:pathLst>
                <a:path w="4876800" h="1727200">
                  <a:moveTo>
                    <a:pt x="4834128" y="1286764"/>
                  </a:moveTo>
                  <a:lnTo>
                    <a:pt x="4812792" y="1286764"/>
                  </a:lnTo>
                  <a:lnTo>
                    <a:pt x="4812792" y="1663192"/>
                  </a:lnTo>
                  <a:lnTo>
                    <a:pt x="4834128" y="1663192"/>
                  </a:lnTo>
                  <a:lnTo>
                    <a:pt x="4834128" y="1286764"/>
                  </a:lnTo>
                  <a:close/>
                </a:path>
                <a:path w="4876800" h="1727200">
                  <a:moveTo>
                    <a:pt x="4834128" y="43180"/>
                  </a:moveTo>
                  <a:lnTo>
                    <a:pt x="42672" y="43180"/>
                  </a:lnTo>
                  <a:lnTo>
                    <a:pt x="42672" y="56896"/>
                  </a:lnTo>
                  <a:lnTo>
                    <a:pt x="42672" y="64770"/>
                  </a:lnTo>
                  <a:lnTo>
                    <a:pt x="42672" y="1663700"/>
                  </a:lnTo>
                  <a:lnTo>
                    <a:pt x="42672" y="1676908"/>
                  </a:lnTo>
                  <a:lnTo>
                    <a:pt x="42672" y="1684020"/>
                  </a:lnTo>
                  <a:lnTo>
                    <a:pt x="4834128" y="1684020"/>
                  </a:lnTo>
                  <a:lnTo>
                    <a:pt x="4834128" y="1676908"/>
                  </a:lnTo>
                  <a:lnTo>
                    <a:pt x="4834128" y="1663700"/>
                  </a:lnTo>
                  <a:lnTo>
                    <a:pt x="3811524" y="1663700"/>
                  </a:lnTo>
                  <a:lnTo>
                    <a:pt x="3811524" y="1676908"/>
                  </a:lnTo>
                  <a:lnTo>
                    <a:pt x="2182368" y="1676908"/>
                  </a:lnTo>
                  <a:lnTo>
                    <a:pt x="2182368" y="1663700"/>
                  </a:lnTo>
                  <a:lnTo>
                    <a:pt x="60960" y="1663700"/>
                  </a:lnTo>
                  <a:lnTo>
                    <a:pt x="60960" y="64770"/>
                  </a:lnTo>
                  <a:lnTo>
                    <a:pt x="4812792" y="64770"/>
                  </a:lnTo>
                  <a:lnTo>
                    <a:pt x="4812792" y="439420"/>
                  </a:lnTo>
                  <a:lnTo>
                    <a:pt x="4834128" y="439420"/>
                  </a:lnTo>
                  <a:lnTo>
                    <a:pt x="4834128" y="64770"/>
                  </a:lnTo>
                  <a:lnTo>
                    <a:pt x="4834128" y="64516"/>
                  </a:lnTo>
                  <a:lnTo>
                    <a:pt x="4834128" y="56896"/>
                  </a:lnTo>
                  <a:lnTo>
                    <a:pt x="4834128" y="43180"/>
                  </a:lnTo>
                  <a:close/>
                </a:path>
                <a:path w="4876800" h="1727200">
                  <a:moveTo>
                    <a:pt x="4876800" y="21844"/>
                  </a:moveTo>
                  <a:lnTo>
                    <a:pt x="4855464" y="21844"/>
                  </a:lnTo>
                  <a:lnTo>
                    <a:pt x="4855464" y="439420"/>
                  </a:lnTo>
                  <a:lnTo>
                    <a:pt x="4876800" y="439420"/>
                  </a:lnTo>
                  <a:lnTo>
                    <a:pt x="4876800" y="21844"/>
                  </a:lnTo>
                  <a:close/>
                </a:path>
                <a:path w="4876800" h="1727200">
                  <a:moveTo>
                    <a:pt x="487680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0" y="1705610"/>
                  </a:lnTo>
                  <a:lnTo>
                    <a:pt x="0" y="1727200"/>
                  </a:lnTo>
                  <a:lnTo>
                    <a:pt x="4876800" y="1727200"/>
                  </a:lnTo>
                  <a:lnTo>
                    <a:pt x="4876800" y="1705864"/>
                  </a:lnTo>
                  <a:lnTo>
                    <a:pt x="4876800" y="1705610"/>
                  </a:lnTo>
                  <a:lnTo>
                    <a:pt x="4876800" y="1286764"/>
                  </a:lnTo>
                  <a:lnTo>
                    <a:pt x="4855464" y="1286764"/>
                  </a:lnTo>
                  <a:lnTo>
                    <a:pt x="4855464" y="1705610"/>
                  </a:lnTo>
                  <a:lnTo>
                    <a:pt x="21336" y="1705610"/>
                  </a:lnTo>
                  <a:lnTo>
                    <a:pt x="21336" y="21590"/>
                  </a:lnTo>
                  <a:lnTo>
                    <a:pt x="4876800" y="21590"/>
                  </a:lnTo>
                  <a:lnTo>
                    <a:pt x="4876800" y="0"/>
                  </a:lnTo>
                  <a:close/>
                </a:path>
              </a:pathLst>
            </a:custGeom>
            <a:solidFill>
              <a:srgbClr val="0D0D0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24">
              <a:extLst>
                <a:ext uri="{FF2B5EF4-FFF2-40B4-BE49-F238E27FC236}">
                  <a16:creationId xmlns:a16="http://schemas.microsoft.com/office/drawing/2014/main" id="{6DB66013-126D-8714-69CE-566495247A1C}"/>
                </a:ext>
              </a:extLst>
            </p:cNvPr>
            <p:cNvSpPr/>
            <p:nvPr/>
          </p:nvSpPr>
          <p:spPr>
            <a:xfrm>
              <a:off x="5632704" y="4224527"/>
              <a:ext cx="1780539" cy="160020"/>
            </a:xfrm>
            <a:custGeom>
              <a:avLst/>
              <a:gdLst/>
              <a:ahLst/>
              <a:cxnLst/>
              <a:rect l="l" t="t" r="r" b="b"/>
              <a:pathLst>
                <a:path w="1780540" h="160020">
                  <a:moveTo>
                    <a:pt x="1780031" y="0"/>
                  </a:moveTo>
                  <a:lnTo>
                    <a:pt x="0" y="0"/>
                  </a:lnTo>
                  <a:lnTo>
                    <a:pt x="0" y="160020"/>
                  </a:lnTo>
                  <a:lnTo>
                    <a:pt x="1780031" y="160020"/>
                  </a:lnTo>
                  <a:lnTo>
                    <a:pt x="1780031" y="0"/>
                  </a:lnTo>
                  <a:close/>
                </a:path>
              </a:pathLst>
            </a:custGeom>
            <a:solidFill>
              <a:srgbClr val="538235">
                <a:alpha val="16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25">
              <a:extLst>
                <a:ext uri="{FF2B5EF4-FFF2-40B4-BE49-F238E27FC236}">
                  <a16:creationId xmlns:a16="http://schemas.microsoft.com/office/drawing/2014/main" id="{0404EF67-9CD6-F8BC-26CC-A2ADEFA96751}"/>
                </a:ext>
              </a:extLst>
            </p:cNvPr>
            <p:cNvSpPr/>
            <p:nvPr/>
          </p:nvSpPr>
          <p:spPr>
            <a:xfrm>
              <a:off x="6593788" y="4203572"/>
              <a:ext cx="1780539" cy="160020"/>
            </a:xfrm>
            <a:custGeom>
              <a:avLst/>
              <a:gdLst/>
              <a:ahLst/>
              <a:cxnLst/>
              <a:rect l="l" t="t" r="r" b="b"/>
              <a:pathLst>
                <a:path w="1780540" h="160020">
                  <a:moveTo>
                    <a:pt x="0" y="160020"/>
                  </a:moveTo>
                  <a:lnTo>
                    <a:pt x="1780031" y="160020"/>
                  </a:lnTo>
                  <a:lnTo>
                    <a:pt x="1780031" y="0"/>
                  </a:lnTo>
                  <a:lnTo>
                    <a:pt x="0" y="0"/>
                  </a:lnTo>
                  <a:lnTo>
                    <a:pt x="0" y="160020"/>
                  </a:lnTo>
                  <a:close/>
                </a:path>
              </a:pathLst>
            </a:custGeom>
            <a:solidFill>
              <a:srgbClr val="538235"/>
            </a:solidFill>
            <a:ln w="12192">
              <a:solidFill>
                <a:srgbClr val="0D0D0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26">
              <a:extLst>
                <a:ext uri="{FF2B5EF4-FFF2-40B4-BE49-F238E27FC236}">
                  <a16:creationId xmlns:a16="http://schemas.microsoft.com/office/drawing/2014/main" id="{A64DEB91-97E0-936F-47DE-6717DF2C187F}"/>
                </a:ext>
              </a:extLst>
            </p:cNvPr>
            <p:cNvSpPr/>
            <p:nvPr/>
          </p:nvSpPr>
          <p:spPr>
            <a:xfrm>
              <a:off x="5548884" y="3496056"/>
              <a:ext cx="166370" cy="1620520"/>
            </a:xfrm>
            <a:custGeom>
              <a:avLst/>
              <a:gdLst/>
              <a:ahLst/>
              <a:cxnLst/>
              <a:rect l="l" t="t" r="r" b="b"/>
              <a:pathLst>
                <a:path w="166370" h="1620520">
                  <a:moveTo>
                    <a:pt x="166115" y="0"/>
                  </a:moveTo>
                  <a:lnTo>
                    <a:pt x="0" y="0"/>
                  </a:lnTo>
                  <a:lnTo>
                    <a:pt x="0" y="1620012"/>
                  </a:lnTo>
                  <a:lnTo>
                    <a:pt x="166115" y="1620012"/>
                  </a:lnTo>
                  <a:lnTo>
                    <a:pt x="166115" y="0"/>
                  </a:lnTo>
                  <a:close/>
                </a:path>
              </a:pathLst>
            </a:custGeom>
            <a:solidFill>
              <a:srgbClr val="538235">
                <a:alpha val="16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27">
              <a:extLst>
                <a:ext uri="{FF2B5EF4-FFF2-40B4-BE49-F238E27FC236}">
                  <a16:creationId xmlns:a16="http://schemas.microsoft.com/office/drawing/2014/main" id="{6A22476B-6964-EDB3-FB1B-DDE9B6C7F31F}"/>
                </a:ext>
              </a:extLst>
            </p:cNvPr>
            <p:cNvSpPr/>
            <p:nvPr/>
          </p:nvSpPr>
          <p:spPr>
            <a:xfrm>
              <a:off x="6424602" y="3496056"/>
              <a:ext cx="166370" cy="1620520"/>
            </a:xfrm>
            <a:custGeom>
              <a:avLst/>
              <a:gdLst/>
              <a:ahLst/>
              <a:cxnLst/>
              <a:rect l="l" t="t" r="r" b="b"/>
              <a:pathLst>
                <a:path w="166370" h="1620520">
                  <a:moveTo>
                    <a:pt x="0" y="1620012"/>
                  </a:moveTo>
                  <a:lnTo>
                    <a:pt x="166115" y="1620012"/>
                  </a:lnTo>
                  <a:lnTo>
                    <a:pt x="166115" y="0"/>
                  </a:lnTo>
                  <a:lnTo>
                    <a:pt x="0" y="0"/>
                  </a:lnTo>
                  <a:lnTo>
                    <a:pt x="0" y="1620012"/>
                  </a:lnTo>
                  <a:close/>
                </a:path>
              </a:pathLst>
            </a:custGeom>
            <a:solidFill>
              <a:srgbClr val="538235"/>
            </a:solidFill>
            <a:ln w="12192">
              <a:solidFill>
                <a:srgbClr val="0D0D0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28">
              <a:extLst>
                <a:ext uri="{FF2B5EF4-FFF2-40B4-BE49-F238E27FC236}">
                  <a16:creationId xmlns:a16="http://schemas.microsoft.com/office/drawing/2014/main" id="{07B8178D-B4F7-AEA6-96BE-45B1F0C004BD}"/>
                </a:ext>
              </a:extLst>
            </p:cNvPr>
            <p:cNvSpPr/>
            <p:nvPr/>
          </p:nvSpPr>
          <p:spPr>
            <a:xfrm>
              <a:off x="7417307" y="4143756"/>
              <a:ext cx="128270" cy="320040"/>
            </a:xfrm>
            <a:custGeom>
              <a:avLst/>
              <a:gdLst/>
              <a:ahLst/>
              <a:cxnLst/>
              <a:rect l="l" t="t" r="r" b="b"/>
              <a:pathLst>
                <a:path w="128270" h="320039">
                  <a:moveTo>
                    <a:pt x="128016" y="0"/>
                  </a:moveTo>
                  <a:lnTo>
                    <a:pt x="0" y="0"/>
                  </a:lnTo>
                  <a:lnTo>
                    <a:pt x="0" y="320040"/>
                  </a:lnTo>
                  <a:lnTo>
                    <a:pt x="128016" y="320040"/>
                  </a:lnTo>
                  <a:lnTo>
                    <a:pt x="128016" y="0"/>
                  </a:lnTo>
                  <a:close/>
                </a:path>
              </a:pathLst>
            </a:custGeom>
            <a:solidFill>
              <a:srgbClr val="538235">
                <a:alpha val="16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29">
              <a:extLst>
                <a:ext uri="{FF2B5EF4-FFF2-40B4-BE49-F238E27FC236}">
                  <a16:creationId xmlns:a16="http://schemas.microsoft.com/office/drawing/2014/main" id="{CA51B846-03AB-457F-FC22-FB92B1E41C08}"/>
                </a:ext>
              </a:extLst>
            </p:cNvPr>
            <p:cNvSpPr/>
            <p:nvPr/>
          </p:nvSpPr>
          <p:spPr>
            <a:xfrm>
              <a:off x="8374110" y="4143756"/>
              <a:ext cx="128270" cy="320040"/>
            </a:xfrm>
            <a:custGeom>
              <a:avLst/>
              <a:gdLst/>
              <a:ahLst/>
              <a:cxnLst/>
              <a:rect l="l" t="t" r="r" b="b"/>
              <a:pathLst>
                <a:path w="128270" h="320039">
                  <a:moveTo>
                    <a:pt x="0" y="320040"/>
                  </a:moveTo>
                  <a:lnTo>
                    <a:pt x="128016" y="320040"/>
                  </a:lnTo>
                  <a:lnTo>
                    <a:pt x="128016" y="0"/>
                  </a:lnTo>
                  <a:lnTo>
                    <a:pt x="0" y="0"/>
                  </a:lnTo>
                  <a:lnTo>
                    <a:pt x="0" y="320040"/>
                  </a:lnTo>
                  <a:close/>
                </a:path>
              </a:pathLst>
            </a:custGeom>
            <a:solidFill>
              <a:srgbClr val="538235"/>
            </a:solidFill>
            <a:ln w="12192">
              <a:solidFill>
                <a:srgbClr val="0D0D0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object 35">
            <a:extLst>
              <a:ext uri="{FF2B5EF4-FFF2-40B4-BE49-F238E27FC236}">
                <a16:creationId xmlns:a16="http://schemas.microsoft.com/office/drawing/2014/main" id="{5FD9D2C4-F606-30FA-88C2-79217EA6489A}"/>
              </a:ext>
            </a:extLst>
          </p:cNvPr>
          <p:cNvSpPr txBox="1"/>
          <p:nvPr/>
        </p:nvSpPr>
        <p:spPr>
          <a:xfrm>
            <a:off x="7994332" y="4431180"/>
            <a:ext cx="2299335" cy="136492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lvl="0" indent="168910" algn="l" defTabSz="914400" rtl="0" eaLnBrk="1" fontAlgn="auto" latinLnBrk="0" hangingPunct="1">
              <a:lnSpc>
                <a:spcPct val="101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GIẢM</a:t>
            </a:r>
            <a:r>
              <a:rPr kumimoji="0" sz="4500" b="1" i="0" u="none" strike="noStrike" kern="120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</a:t>
            </a:r>
            <a:r>
              <a:rPr kumimoji="0" sz="4500" b="1" i="0" u="none" strike="noStrike" kern="1200" cap="none" spc="-3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ÁP</a:t>
            </a:r>
            <a:r>
              <a:rPr kumimoji="0" sz="4500" b="1" i="0" u="none" strike="noStrike" kern="1200" cap="none" spc="-2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</a:t>
            </a:r>
            <a:r>
              <a:rPr kumimoji="0" sz="4500" b="1" i="0" u="none" strike="noStrike" kern="1200" cap="none" spc="-3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SUẤT</a:t>
            </a:r>
            <a:endParaRPr kumimoji="0" sz="4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5" name="Text Box 39">
            <a:extLst>
              <a:ext uri="{FF2B5EF4-FFF2-40B4-BE49-F238E27FC236}">
                <a16:creationId xmlns:a16="http://schemas.microsoft.com/office/drawing/2014/main" id="{274E159F-0637-F721-0B91-A51E8048BE69}"/>
              </a:ext>
            </a:extLst>
          </p:cNvPr>
          <p:cNvSpPr txBox="1"/>
          <p:nvPr/>
        </p:nvSpPr>
        <p:spPr>
          <a:xfrm>
            <a:off x="1516380" y="1980842"/>
            <a:ext cx="78117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Xét hệ cân bằng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N</a:t>
            </a:r>
            <a:r>
              <a:rPr kumimoji="0" lang="en-US" sz="45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2</a:t>
            </a: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O</a:t>
            </a:r>
            <a:r>
              <a:rPr kumimoji="0" lang="en-US" sz="45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4</a:t>
            </a: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45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(k)</a:t>
            </a: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        </a:t>
            </a: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2NO</a:t>
            </a:r>
            <a:r>
              <a:rPr kumimoji="0" lang="en-US" sz="4500" b="0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2</a:t>
            </a: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4500" b="0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(k)</a:t>
            </a:r>
            <a:endParaRPr kumimoji="0" lang="en-US" sz="4500" b="0" i="0" u="none" strike="noStrike" kern="1200" cap="none" spc="0" normalizeH="0" baseline="-250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	 không màu		</a:t>
            </a:r>
            <a:r>
              <a:rPr kumimoji="0" lang="en-US" sz="4500" b="0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nâu đỏ</a:t>
            </a:r>
            <a:endParaRPr kumimoji="0" lang="en-US" sz="4500" b="0" i="0" u="none" strike="noStrike" kern="1200" cap="none" spc="0" normalizeH="0" baseline="-250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 Box 41">
            <a:extLst>
              <a:ext uri="{FF2B5EF4-FFF2-40B4-BE49-F238E27FC236}">
                <a16:creationId xmlns:a16="http://schemas.microsoft.com/office/drawing/2014/main" id="{22996C08-E0B0-373D-13EA-87A2CF4B8D22}"/>
              </a:ext>
            </a:extLst>
          </p:cNvPr>
          <p:cNvSpPr txBox="1"/>
          <p:nvPr/>
        </p:nvSpPr>
        <p:spPr>
          <a:xfrm>
            <a:off x="487680" y="6548777"/>
            <a:ext cx="17830800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Kéo pít tông → V chung của hệ tăng → số mol khí NO</a:t>
            </a:r>
            <a:r>
              <a:rPr kumimoji="0" lang="en-US" sz="45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sẽ tăng thêm đồng thời số mol N</a:t>
            </a:r>
            <a:r>
              <a:rPr kumimoji="0" lang="en-US" sz="45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en-US" sz="45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giảm (nghĩa là  CBCD theo chiều thuận).</a:t>
            </a:r>
          </a:p>
        </p:txBody>
      </p:sp>
      <p:sp>
        <p:nvSpPr>
          <p:cNvPr id="17" name="Text Box 42">
            <a:extLst>
              <a:ext uri="{FF2B5EF4-FFF2-40B4-BE49-F238E27FC236}">
                <a16:creationId xmlns:a16="http://schemas.microsoft.com/office/drawing/2014/main" id="{4C8D4ABE-E5F3-19E4-A3CA-DE5926FBC37F}"/>
              </a:ext>
            </a:extLst>
          </p:cNvPr>
          <p:cNvSpPr txBox="1"/>
          <p:nvPr/>
        </p:nvSpPr>
        <p:spPr>
          <a:xfrm>
            <a:off x="487680" y="8817208"/>
            <a:ext cx="16154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 ý: Khi giảm P CBCD theo chiều P↑ là chiều n</a:t>
            </a:r>
            <a:r>
              <a:rPr kumimoji="0" lang="en-US" sz="4500" b="0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khí </a:t>
            </a: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↑.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E3DFB68C-A2B6-BE74-241B-3E46E36315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829804" y="8138831"/>
            <a:ext cx="1729041" cy="2320860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6E9C9DB6-89E6-A9FD-BDBC-B16434BBE0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642080" y="66268"/>
            <a:ext cx="1429751" cy="1975477"/>
          </a:xfrm>
          <a:prstGeom prst="rect">
            <a:avLst/>
          </a:prstGeom>
        </p:spPr>
      </p:pic>
      <p:pic>
        <p:nvPicPr>
          <p:cNvPr id="20" name="Content Placeholder 99">
            <a:extLst>
              <a:ext uri="{FF2B5EF4-FFF2-40B4-BE49-F238E27FC236}">
                <a16:creationId xmlns:a16="http://schemas.microsoft.com/office/drawing/2014/main" id="{34B690FE-8955-D5B6-8D1A-65958F6C9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9917" y="2849455"/>
            <a:ext cx="891381" cy="41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9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6" grpId="0"/>
      <p:bldP spid="16" grpId="1"/>
      <p:bldP spid="17" grpId="0"/>
      <p:bldP spid="1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0EF86DB7-B855-064E-C41D-20679EDFA4AF}"/>
              </a:ext>
            </a:extLst>
          </p:cNvPr>
          <p:cNvSpPr txBox="1"/>
          <p:nvPr/>
        </p:nvSpPr>
        <p:spPr>
          <a:xfrm>
            <a:off x="690403" y="241959"/>
            <a:ext cx="17003922" cy="666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4500">
                <a:solidFill>
                  <a:srgbClr val="A61105"/>
                </a:solidFill>
                <a:latin typeface="Muli Bold Bold"/>
              </a:rPr>
              <a:t>IV. CÁC YẾU TỐ ẢNH H</a:t>
            </a:r>
            <a:r>
              <a:rPr lang="vi-VN" sz="4500">
                <a:solidFill>
                  <a:srgbClr val="A61105"/>
                </a:solidFill>
                <a:latin typeface="Muli Bold Bold"/>
              </a:rPr>
              <a:t>ƯỞNG</a:t>
            </a:r>
            <a:r>
              <a:rPr lang="en-US" sz="4500">
                <a:solidFill>
                  <a:srgbClr val="A61105"/>
                </a:solidFill>
                <a:latin typeface="Muli Bold Bold"/>
              </a:rPr>
              <a:t> ĐẾN CÂN BẰNG HÓA HỌC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58332CC4-F2CC-677A-E36C-F3CC7DB87D49}"/>
              </a:ext>
            </a:extLst>
          </p:cNvPr>
          <p:cNvSpPr txBox="1"/>
          <p:nvPr/>
        </p:nvSpPr>
        <p:spPr>
          <a:xfrm>
            <a:off x="838201" y="1077377"/>
            <a:ext cx="8458200" cy="711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5E17EB"/>
                </a:solidFill>
                <a:latin typeface="Muli Bold Bold"/>
              </a:rPr>
              <a:t>2. Ảnh h</a:t>
            </a:r>
            <a:r>
              <a:rPr lang="vi-VN" sz="5000">
                <a:solidFill>
                  <a:srgbClr val="5E17EB"/>
                </a:solidFill>
                <a:latin typeface="Muli Bold Bold"/>
              </a:rPr>
              <a:t>ưởn</a:t>
            </a:r>
            <a:r>
              <a:rPr lang="en-US" sz="5000">
                <a:solidFill>
                  <a:srgbClr val="5E17EB"/>
                </a:solidFill>
                <a:latin typeface="Muli Bold Bold"/>
              </a:rPr>
              <a:t>g của áp suất</a:t>
            </a:r>
            <a:endParaRPr lang="en-US" sz="5000">
              <a:solidFill>
                <a:srgbClr val="FF3131"/>
              </a:solidFill>
              <a:latin typeface="Muli Bold Bol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085BAD-C15C-7EFC-D774-40ED66708229}"/>
              </a:ext>
            </a:extLst>
          </p:cNvPr>
          <p:cNvSpPr txBox="1"/>
          <p:nvPr/>
        </p:nvSpPr>
        <p:spPr>
          <a:xfrm>
            <a:off x="497601" y="1964701"/>
            <a:ext cx="17292797" cy="1537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5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hệ đang ở trạng thái cân bằng, nếu </a:t>
            </a:r>
            <a:r>
              <a:rPr lang="en-US" sz="45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45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45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 </a:t>
            </a:r>
            <a:r>
              <a:rPr lang="en-US" sz="45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 suất của hệ, cân bằng dịch chuyển theo chiều làm </a:t>
            </a:r>
            <a:r>
              <a:rPr lang="en-US" sz="45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 </a:t>
            </a:r>
            <a:r>
              <a:rPr lang="fr-FR" sz="45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5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45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5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 suất của hệ.</a:t>
            </a:r>
            <a:endParaRPr lang="en-US" sz="45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154B20-E404-B9C2-73CF-AD1AFF5AC264}"/>
              </a:ext>
            </a:extLst>
          </p:cNvPr>
          <p:cNvSpPr txBox="1"/>
          <p:nvPr/>
        </p:nvSpPr>
        <p:spPr>
          <a:xfrm>
            <a:off x="497601" y="4305300"/>
            <a:ext cx="17196723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5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hệ cân bằng có tổng hệ số tỉ lượng của các chất khí ở hai vế của phương trình hóa học</a:t>
            </a:r>
            <a:r>
              <a:rPr lang="fr-FR" sz="45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5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 nhau </a:t>
            </a:r>
            <a:r>
              <a:rPr lang="fr-FR" sz="45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 trong hệ không có chất khí, việc </a:t>
            </a:r>
            <a:r>
              <a:rPr lang="en-US" sz="45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45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45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 </a:t>
            </a:r>
            <a:r>
              <a:rPr lang="fr-FR" sz="45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 suất </a:t>
            </a:r>
            <a:r>
              <a:rPr lang="fr-FR" sz="45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 làm </a:t>
            </a:r>
            <a:r>
              <a:rPr lang="fr-FR" sz="45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 chuyển cân bằng của hệ.</a:t>
            </a:r>
            <a:endParaRPr lang="en-US" sz="4500"/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8FA9C9BA-169D-E953-19BB-A9907314D2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829804" y="8138831"/>
            <a:ext cx="1729041" cy="2320860"/>
          </a:xfrm>
          <a:prstGeom prst="rect">
            <a:avLst/>
          </a:prstGeom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E7EAB58A-D954-EC32-23DE-2EE28955AA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8270562"/>
            <a:ext cx="1429751" cy="197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37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0983" y="1681863"/>
            <a:ext cx="5512745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99"/>
              </a:lnSpc>
              <a:spcBef>
                <a:spcPct val="0"/>
              </a:spcBef>
            </a:pPr>
            <a:r>
              <a:rPr lang="en-US" sz="8499" spc="-84">
                <a:solidFill>
                  <a:srgbClr val="A61105"/>
                </a:solidFill>
                <a:latin typeface="Muli Bold"/>
              </a:rPr>
              <a:t>NỘI DUNG</a:t>
            </a:r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-1306086" y="4784384"/>
            <a:ext cx="4985461" cy="4317433"/>
            <a:chOff x="0" y="0"/>
            <a:chExt cx="3619627" cy="31346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4651"/>
            </a:solid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3061137" y="7468788"/>
            <a:ext cx="3480308" cy="3013963"/>
            <a:chOff x="0" y="0"/>
            <a:chExt cx="3619627" cy="313461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A4E473"/>
            </a:solidFill>
          </p:spPr>
        </p:sp>
      </p:grpSp>
      <p:grpSp>
        <p:nvGrpSpPr>
          <p:cNvPr id="7" name="Group 7"/>
          <p:cNvGrpSpPr/>
          <p:nvPr/>
        </p:nvGrpSpPr>
        <p:grpSpPr>
          <a:xfrm rot="-10800000">
            <a:off x="2780085" y="4005595"/>
            <a:ext cx="1798578" cy="1557577"/>
            <a:chOff x="0" y="0"/>
            <a:chExt cx="3619627" cy="313461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grpSp>
        <p:nvGrpSpPr>
          <p:cNvPr id="9" name="Group 9"/>
          <p:cNvGrpSpPr/>
          <p:nvPr/>
        </p:nvGrpSpPr>
        <p:grpSpPr>
          <a:xfrm rot="-10800000">
            <a:off x="300983" y="7795449"/>
            <a:ext cx="3378391" cy="2925703"/>
            <a:chOff x="0" y="0"/>
            <a:chExt cx="3619627" cy="313461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7912131" y="1110856"/>
            <a:ext cx="9864075" cy="161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>
                <a:solidFill>
                  <a:srgbClr val="00BF63"/>
                </a:solidFill>
                <a:latin typeface="Muli Bold Bold"/>
              </a:rPr>
              <a:t>PHẢN ỨNG MỘT CHIỀU, PHẢN ỨNG THUẬN NGHỊCH VÀ CÂN BẰNG HÓA HỌC</a:t>
            </a:r>
          </a:p>
          <a:p>
            <a:pPr>
              <a:lnSpc>
                <a:spcPts val="4320"/>
              </a:lnSpc>
              <a:spcBef>
                <a:spcPct val="0"/>
              </a:spcBef>
            </a:pPr>
            <a:endParaRPr lang="en-US" sz="3600">
              <a:solidFill>
                <a:srgbClr val="00BF63"/>
              </a:solidFill>
              <a:latin typeface="Muli Bold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912131" y="3520138"/>
            <a:ext cx="9864075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  <a:spcBef>
                <a:spcPct val="0"/>
              </a:spcBef>
            </a:pPr>
            <a:r>
              <a:rPr lang="en-US" sz="3600">
                <a:solidFill>
                  <a:srgbClr val="5E17EB"/>
                </a:solidFill>
                <a:latin typeface="Muli Bold Bold"/>
              </a:rPr>
              <a:t>HẰNG SỐ CÂN BẰNG CỦA PHẢN ỨNG THUẬN NGHỊCH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912110" y="5929421"/>
            <a:ext cx="9864137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>
                <a:solidFill>
                  <a:srgbClr val="FFBD59"/>
                </a:solidFill>
                <a:latin typeface="Muli Bold Bold"/>
              </a:rPr>
              <a:t>SỰ CHUYỂN DỊCH CÂN BẰNG HÓA HỌC</a:t>
            </a:r>
          </a:p>
          <a:p>
            <a:pPr>
              <a:lnSpc>
                <a:spcPts val="4320"/>
              </a:lnSpc>
              <a:spcBef>
                <a:spcPct val="0"/>
              </a:spcBef>
            </a:pPr>
            <a:endParaRPr lang="en-US" sz="3600">
              <a:solidFill>
                <a:srgbClr val="FFBD59"/>
              </a:solidFill>
              <a:latin typeface="Muli Bold Bold"/>
            </a:endParaRPr>
          </a:p>
        </p:txBody>
      </p:sp>
      <p:sp>
        <p:nvSpPr>
          <p:cNvPr id="14" name="AutoShape 14"/>
          <p:cNvSpPr/>
          <p:nvPr/>
        </p:nvSpPr>
        <p:spPr>
          <a:xfrm flipV="1">
            <a:off x="7912131" y="2315275"/>
            <a:ext cx="9864075" cy="4762"/>
          </a:xfrm>
          <a:prstGeom prst="line">
            <a:avLst/>
          </a:prstGeom>
          <a:ln w="85725" cap="flat">
            <a:solidFill>
              <a:srgbClr val="ED945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 flipV="1">
            <a:off x="7912131" y="4784384"/>
            <a:ext cx="9864096" cy="4762"/>
          </a:xfrm>
          <a:prstGeom prst="line">
            <a:avLst/>
          </a:prstGeom>
          <a:ln w="85725" cap="flat">
            <a:solidFill>
              <a:srgbClr val="F1CC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 flipV="1">
            <a:off x="7912089" y="6895475"/>
            <a:ext cx="9864096" cy="4762"/>
          </a:xfrm>
          <a:prstGeom prst="line">
            <a:avLst/>
          </a:prstGeom>
          <a:ln w="85725" cap="flat">
            <a:solidFill>
              <a:srgbClr val="00A1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TextBox 17"/>
          <p:cNvSpPr txBox="1"/>
          <p:nvPr/>
        </p:nvSpPr>
        <p:spPr>
          <a:xfrm>
            <a:off x="7912069" y="7796321"/>
            <a:ext cx="9864137" cy="161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>
                <a:solidFill>
                  <a:srgbClr val="004AAD"/>
                </a:solidFill>
                <a:latin typeface="Muli Bold Bold"/>
              </a:rPr>
              <a:t>CÁC YẾU TỐ ẢNH HƯỞNG ĐẾN CÂN BẰNG HÓA HỌC</a:t>
            </a:r>
          </a:p>
          <a:p>
            <a:pPr>
              <a:lnSpc>
                <a:spcPts val="4320"/>
              </a:lnSpc>
              <a:spcBef>
                <a:spcPct val="0"/>
              </a:spcBef>
            </a:pPr>
            <a:endParaRPr lang="en-US" sz="3600">
              <a:solidFill>
                <a:srgbClr val="004AAD"/>
              </a:solidFill>
              <a:latin typeface="Muli Bold Bold"/>
            </a:endParaRPr>
          </a:p>
        </p:txBody>
      </p:sp>
      <p:sp>
        <p:nvSpPr>
          <p:cNvPr id="18" name="AutoShape 18"/>
          <p:cNvSpPr/>
          <p:nvPr/>
        </p:nvSpPr>
        <p:spPr>
          <a:xfrm flipV="1">
            <a:off x="7912151" y="9144679"/>
            <a:ext cx="9864096" cy="4762"/>
          </a:xfrm>
          <a:prstGeom prst="line">
            <a:avLst/>
          </a:prstGeom>
          <a:ln w="85725" cap="flat">
            <a:solidFill>
              <a:srgbClr val="004AAD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0EF86DB7-B855-064E-C41D-20679EDFA4AF}"/>
              </a:ext>
            </a:extLst>
          </p:cNvPr>
          <p:cNvSpPr txBox="1"/>
          <p:nvPr/>
        </p:nvSpPr>
        <p:spPr>
          <a:xfrm>
            <a:off x="690403" y="241959"/>
            <a:ext cx="17003922" cy="666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4500">
                <a:solidFill>
                  <a:srgbClr val="A61105"/>
                </a:solidFill>
                <a:latin typeface="Muli Bold Bold"/>
              </a:rPr>
              <a:t>IV. CÁC YẾU TỐ ẢNH H</a:t>
            </a:r>
            <a:r>
              <a:rPr lang="vi-VN" sz="4500">
                <a:solidFill>
                  <a:srgbClr val="A61105"/>
                </a:solidFill>
                <a:latin typeface="Muli Bold Bold"/>
              </a:rPr>
              <a:t>ƯỞNG</a:t>
            </a:r>
            <a:r>
              <a:rPr lang="en-US" sz="4500">
                <a:solidFill>
                  <a:srgbClr val="A61105"/>
                </a:solidFill>
                <a:latin typeface="Muli Bold Bold"/>
              </a:rPr>
              <a:t> ĐẾN CÂN BẰNG HÓA HỌC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58332CC4-F2CC-677A-E36C-F3CC7DB87D49}"/>
              </a:ext>
            </a:extLst>
          </p:cNvPr>
          <p:cNvSpPr txBox="1"/>
          <p:nvPr/>
        </p:nvSpPr>
        <p:spPr>
          <a:xfrm>
            <a:off x="838201" y="1077377"/>
            <a:ext cx="8458200" cy="711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5E17EB"/>
                </a:solidFill>
                <a:latin typeface="Muli Bold Bold"/>
              </a:rPr>
              <a:t>3. Ảnh h</a:t>
            </a:r>
            <a:r>
              <a:rPr lang="vi-VN" sz="5000">
                <a:solidFill>
                  <a:srgbClr val="5E17EB"/>
                </a:solidFill>
                <a:latin typeface="Muli Bold Bold"/>
              </a:rPr>
              <a:t>ưởn</a:t>
            </a:r>
            <a:r>
              <a:rPr lang="en-US" sz="5000">
                <a:solidFill>
                  <a:srgbClr val="5E17EB"/>
                </a:solidFill>
                <a:latin typeface="Muli Bold Bold"/>
              </a:rPr>
              <a:t>g của nồng độ</a:t>
            </a:r>
            <a:endParaRPr lang="en-US" sz="5000">
              <a:solidFill>
                <a:srgbClr val="FF3131"/>
              </a:solidFill>
              <a:latin typeface="Muli Bold Bold"/>
            </a:endParaRPr>
          </a:p>
        </p:txBody>
      </p:sp>
      <p:sp>
        <p:nvSpPr>
          <p:cNvPr id="7" name="object 30">
            <a:extLst>
              <a:ext uri="{FF2B5EF4-FFF2-40B4-BE49-F238E27FC236}">
                <a16:creationId xmlns:a16="http://schemas.microsoft.com/office/drawing/2014/main" id="{2C07CDD6-747D-2FD3-546E-9A209B195EBF}"/>
              </a:ext>
            </a:extLst>
          </p:cNvPr>
          <p:cNvSpPr txBox="1"/>
          <p:nvPr/>
        </p:nvSpPr>
        <p:spPr>
          <a:xfrm>
            <a:off x="1326642" y="1947925"/>
            <a:ext cx="12160758" cy="814967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121285" rIns="0" bIns="0" rtlCol="0">
            <a:spAutoFit/>
          </a:bodyPr>
          <a:lstStyle/>
          <a:p>
            <a:pPr marL="538480" marR="0" lvl="0" indent="0" algn="l" defTabSz="914400" rtl="0" eaLnBrk="1" fontAlgn="auto" latinLnBrk="0" hangingPunct="1">
              <a:lnSpc>
                <a:spcPct val="100000"/>
              </a:lnSpc>
              <a:spcBef>
                <a:spcPts val="955"/>
              </a:spcBef>
              <a:spcAft>
                <a:spcPts val="0"/>
              </a:spcAft>
              <a:buClrTx/>
              <a:buSzTx/>
              <a:buFontTx/>
              <a:buNone/>
              <a:tabLst>
                <a:tab pos="3282315" algn="l"/>
              </a:tabLst>
              <a:defRPr/>
            </a:pPr>
            <a:r>
              <a:rPr kumimoji="0" lang="en-US" sz="4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Xét hệ cân bằng:</a:t>
            </a:r>
            <a:r>
              <a:rPr kumimoji="0" sz="4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	N</a:t>
            </a:r>
            <a:r>
              <a:rPr kumimoji="0" sz="4500" b="0" i="0" u="none" strike="noStrike" kern="1200" cap="none" spc="-7" normalizeH="0" baseline="-21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2 </a:t>
            </a:r>
            <a:r>
              <a:rPr kumimoji="0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+ </a:t>
            </a:r>
            <a:r>
              <a:rPr kumimoji="0" sz="45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3H</a:t>
            </a:r>
            <a:r>
              <a:rPr kumimoji="0" sz="4500" b="0" i="0" u="none" strike="noStrike" kern="1200" cap="none" spc="-15" normalizeH="0" baseline="-21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2             </a:t>
            </a:r>
            <a:r>
              <a:rPr kumimoji="0" sz="4500" b="0" i="0" u="none" strike="noStrike" kern="1200" cap="none" spc="-4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/>
                <a:ea typeface="+mn-ea"/>
                <a:cs typeface="DejaVu Serif Condensed"/>
              </a:rPr>
              <a:t> </a:t>
            </a:r>
            <a:r>
              <a:rPr kumimoji="0" sz="4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2NH</a:t>
            </a:r>
            <a:r>
              <a:rPr kumimoji="0" sz="4500" b="0" i="0" u="none" strike="noStrike" kern="1200" cap="none" spc="-7" normalizeH="0" baseline="-21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3</a:t>
            </a:r>
            <a:endParaRPr kumimoji="0" sz="4500" b="0" i="0" u="none" strike="noStrike" kern="1200" cap="none" spc="0" normalizeH="0" baseline="-21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pic>
        <p:nvPicPr>
          <p:cNvPr id="8" name="Content Placeholder 99">
            <a:extLst>
              <a:ext uri="{FF2B5EF4-FFF2-40B4-BE49-F238E27FC236}">
                <a16:creationId xmlns:a16="http://schemas.microsoft.com/office/drawing/2014/main" id="{A9D2D3E6-387F-4847-853A-26D97823C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4962" y="2195929"/>
            <a:ext cx="1062038" cy="52309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029F71D-7685-457C-EDED-C3DAC7CE5ECB}"/>
              </a:ext>
            </a:extLst>
          </p:cNvPr>
          <p:cNvGrpSpPr/>
          <p:nvPr/>
        </p:nvGrpSpPr>
        <p:grpSpPr>
          <a:xfrm>
            <a:off x="1708785" y="3614737"/>
            <a:ext cx="8039100" cy="2873375"/>
            <a:chOff x="4042" y="4274"/>
            <a:chExt cx="12660" cy="4525"/>
          </a:xfrm>
        </p:grpSpPr>
        <p:sp>
          <p:nvSpPr>
            <p:cNvPr id="10" name="object 24">
              <a:extLst>
                <a:ext uri="{FF2B5EF4-FFF2-40B4-BE49-F238E27FC236}">
                  <a16:creationId xmlns:a16="http://schemas.microsoft.com/office/drawing/2014/main" id="{13E08F0C-9C5E-2A9D-26FE-DA645672E536}"/>
                </a:ext>
              </a:extLst>
            </p:cNvPr>
            <p:cNvSpPr/>
            <p:nvPr/>
          </p:nvSpPr>
          <p:spPr>
            <a:xfrm>
              <a:off x="13466" y="4274"/>
              <a:ext cx="3236" cy="4522"/>
            </a:xfrm>
            <a:custGeom>
              <a:avLst/>
              <a:gdLst/>
              <a:ahLst/>
              <a:cxnLst/>
              <a:rect l="l" t="t" r="r" b="b"/>
              <a:pathLst>
                <a:path w="2054859" h="2871470">
                  <a:moveTo>
                    <a:pt x="0" y="2871216"/>
                  </a:moveTo>
                  <a:lnTo>
                    <a:pt x="2054352" y="2871216"/>
                  </a:lnTo>
                  <a:lnTo>
                    <a:pt x="2054352" y="0"/>
                  </a:lnTo>
                  <a:lnTo>
                    <a:pt x="0" y="0"/>
                  </a:lnTo>
                  <a:lnTo>
                    <a:pt x="0" y="2871216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26">
              <a:extLst>
                <a:ext uri="{FF2B5EF4-FFF2-40B4-BE49-F238E27FC236}">
                  <a16:creationId xmlns:a16="http://schemas.microsoft.com/office/drawing/2014/main" id="{041DAE58-4F54-04BC-4E02-99A58A3833E7}"/>
                </a:ext>
              </a:extLst>
            </p:cNvPr>
            <p:cNvSpPr/>
            <p:nvPr/>
          </p:nvSpPr>
          <p:spPr>
            <a:xfrm>
              <a:off x="8868" y="4291"/>
              <a:ext cx="3548" cy="4508"/>
            </a:xfrm>
            <a:custGeom>
              <a:avLst/>
              <a:gdLst/>
              <a:ahLst/>
              <a:cxnLst/>
              <a:rect l="l" t="t" r="r" b="b"/>
              <a:pathLst>
                <a:path w="2252979" h="2862579">
                  <a:moveTo>
                    <a:pt x="0" y="2862072"/>
                  </a:moveTo>
                  <a:lnTo>
                    <a:pt x="2252472" y="2862072"/>
                  </a:lnTo>
                  <a:lnTo>
                    <a:pt x="2252472" y="0"/>
                  </a:lnTo>
                  <a:lnTo>
                    <a:pt x="0" y="0"/>
                  </a:lnTo>
                  <a:lnTo>
                    <a:pt x="0" y="2862072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28">
              <a:extLst>
                <a:ext uri="{FF2B5EF4-FFF2-40B4-BE49-F238E27FC236}">
                  <a16:creationId xmlns:a16="http://schemas.microsoft.com/office/drawing/2014/main" id="{212C9D80-46D8-4381-52B4-CB4102C74626}"/>
                </a:ext>
              </a:extLst>
            </p:cNvPr>
            <p:cNvSpPr/>
            <p:nvPr/>
          </p:nvSpPr>
          <p:spPr>
            <a:xfrm>
              <a:off x="4042" y="4291"/>
              <a:ext cx="3759" cy="4508"/>
            </a:xfrm>
            <a:custGeom>
              <a:avLst/>
              <a:gdLst/>
              <a:ahLst/>
              <a:cxnLst/>
              <a:rect l="l" t="t" r="r" b="b"/>
              <a:pathLst>
                <a:path w="2386965" h="2862579">
                  <a:moveTo>
                    <a:pt x="0" y="2862072"/>
                  </a:moveTo>
                  <a:lnTo>
                    <a:pt x="2386584" y="2862072"/>
                  </a:lnTo>
                  <a:lnTo>
                    <a:pt x="2386584" y="0"/>
                  </a:lnTo>
                  <a:lnTo>
                    <a:pt x="0" y="0"/>
                  </a:lnTo>
                  <a:lnTo>
                    <a:pt x="0" y="2862072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23">
            <a:extLst>
              <a:ext uri="{FF2B5EF4-FFF2-40B4-BE49-F238E27FC236}">
                <a16:creationId xmlns:a16="http://schemas.microsoft.com/office/drawing/2014/main" id="{C8594EDA-EF14-9586-7BA1-6AD1FDC177D5}"/>
              </a:ext>
            </a:extLst>
          </p:cNvPr>
          <p:cNvSpPr/>
          <p:nvPr/>
        </p:nvSpPr>
        <p:spPr>
          <a:xfrm>
            <a:off x="7693026" y="3675249"/>
            <a:ext cx="2054860" cy="28109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25">
            <a:extLst>
              <a:ext uri="{FF2B5EF4-FFF2-40B4-BE49-F238E27FC236}">
                <a16:creationId xmlns:a16="http://schemas.microsoft.com/office/drawing/2014/main" id="{CA1E70F4-B51A-68F3-9CB9-30AE84D140B1}"/>
              </a:ext>
            </a:extLst>
          </p:cNvPr>
          <p:cNvSpPr/>
          <p:nvPr/>
        </p:nvSpPr>
        <p:spPr>
          <a:xfrm>
            <a:off x="4773295" y="3675250"/>
            <a:ext cx="2252981" cy="28109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27">
            <a:extLst>
              <a:ext uri="{FF2B5EF4-FFF2-40B4-BE49-F238E27FC236}">
                <a16:creationId xmlns:a16="http://schemas.microsoft.com/office/drawing/2014/main" id="{C9014B01-8752-A2F5-2E1E-190DF5C19EC3}"/>
              </a:ext>
            </a:extLst>
          </p:cNvPr>
          <p:cNvSpPr/>
          <p:nvPr/>
        </p:nvSpPr>
        <p:spPr>
          <a:xfrm>
            <a:off x="1708784" y="3675249"/>
            <a:ext cx="2372996" cy="26874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22">
            <a:extLst>
              <a:ext uri="{FF2B5EF4-FFF2-40B4-BE49-F238E27FC236}">
                <a16:creationId xmlns:a16="http://schemas.microsoft.com/office/drawing/2014/main" id="{75AC8F82-7974-492F-D6F8-F94D3023C342}"/>
              </a:ext>
            </a:extLst>
          </p:cNvPr>
          <p:cNvSpPr/>
          <p:nvPr/>
        </p:nvSpPr>
        <p:spPr>
          <a:xfrm>
            <a:off x="10665442" y="3858035"/>
            <a:ext cx="1673225" cy="23218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32">
            <a:extLst>
              <a:ext uri="{FF2B5EF4-FFF2-40B4-BE49-F238E27FC236}">
                <a16:creationId xmlns:a16="http://schemas.microsoft.com/office/drawing/2014/main" id="{79BDF171-B502-67A9-D214-D7984E718E76}"/>
              </a:ext>
            </a:extLst>
          </p:cNvPr>
          <p:cNvSpPr txBox="1"/>
          <p:nvPr/>
        </p:nvSpPr>
        <p:spPr>
          <a:xfrm>
            <a:off x="1066800" y="6547689"/>
            <a:ext cx="14279880" cy="850874"/>
          </a:xfrm>
          <a:prstGeom prst="rect">
            <a:avLst/>
          </a:prstGeom>
          <a:ln w="38100">
            <a:solidFill>
              <a:srgbClr val="00AFEF"/>
            </a:solidFill>
          </a:ln>
        </p:spPr>
        <p:txBody>
          <a:bodyPr vert="horz" wrap="square" lIns="0" tIns="15684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SO </a:t>
            </a:r>
            <a:r>
              <a:rPr kumimoji="0" sz="45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SÁNH </a:t>
            </a:r>
            <a:r>
              <a:rPr kumimoji="0" lang="en-US" sz="45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SỐ PHÂN TỬ NH</a:t>
            </a:r>
            <a:r>
              <a:rPr kumimoji="0" lang="en-US" sz="4500" b="1" i="0" u="none" strike="noStrike" kern="1200" cap="none" spc="-5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3 </a:t>
            </a:r>
            <a:r>
              <a:rPr kumimoji="0" lang="en-US" sz="45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Ở </a:t>
            </a:r>
            <a:r>
              <a:rPr kumimoji="0" sz="45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HÌNH </a:t>
            </a:r>
            <a:r>
              <a:rPr kumimoji="0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(a) </a:t>
            </a:r>
            <a:r>
              <a:rPr kumimoji="0" sz="45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VÀ </a:t>
            </a:r>
            <a:r>
              <a:rPr kumimoji="0" sz="45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HÌNH</a:t>
            </a:r>
            <a:r>
              <a:rPr kumimoji="0" sz="4500" b="1" i="0" u="none" strike="noStrike" kern="1200" cap="none" spc="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</a:t>
            </a:r>
            <a:r>
              <a:rPr kumimoji="0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(c)</a:t>
            </a:r>
            <a:r>
              <a:rPr kumimoji="0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?</a:t>
            </a:r>
            <a:endParaRPr kumimoji="0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508A81-491D-B6CF-38B4-E9194F78448B}"/>
              </a:ext>
            </a:extLst>
          </p:cNvPr>
          <p:cNvSpPr txBox="1"/>
          <p:nvPr/>
        </p:nvSpPr>
        <p:spPr>
          <a:xfrm>
            <a:off x="9192364" y="1702206"/>
            <a:ext cx="31463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45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,xt</a:t>
            </a:r>
            <a:endParaRPr kumimoji="0" lang="en-US" sz="45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22">
            <a:extLst>
              <a:ext uri="{FF2B5EF4-FFF2-40B4-BE49-F238E27FC236}">
                <a16:creationId xmlns:a16="http://schemas.microsoft.com/office/drawing/2014/main" id="{736D3D31-0146-201D-D20F-C82F66BA0C67}"/>
              </a:ext>
            </a:extLst>
          </p:cNvPr>
          <p:cNvSpPr txBox="1"/>
          <p:nvPr/>
        </p:nvSpPr>
        <p:spPr>
          <a:xfrm>
            <a:off x="419100" y="7648683"/>
            <a:ext cx="17449799" cy="3121880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73025" marR="0" lvl="0" indent="0" algn="l" defTabSz="914400" rtl="0" eaLnBrk="1" fontAlgn="auto" latinLnBrk="0" hangingPunct="1">
              <a:lnSpc>
                <a:spcPct val="100000"/>
              </a:lnSpc>
              <a:spcBef>
                <a:spcPts val="10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Nhận xét:</a:t>
            </a:r>
            <a:endParaRPr kumimoji="0" sz="4500" b="0" i="0" u="none" strike="noStrike" kern="1200" cap="none" spc="-5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  <a:p>
            <a:pPr marL="73025" marR="0" lvl="0" indent="0" algn="just" defTabSz="914400" rtl="0" eaLnBrk="1" fontAlgn="auto" latinLnBrk="0" hangingPunct="1">
              <a:lnSpc>
                <a:spcPct val="100000"/>
              </a:lnSpc>
              <a:spcBef>
                <a:spcPts val="10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T</a:t>
            </a:r>
            <a:r>
              <a:rPr kumimoji="0" lang="en-US" sz="4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hêm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khí</a:t>
            </a:r>
            <a:r>
              <a:rPr kumimoji="0" sz="4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</a:t>
            </a:r>
            <a:r>
              <a:rPr kumimoji="0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N</a:t>
            </a:r>
            <a:r>
              <a:rPr kumimoji="0" sz="4500" b="0" i="0" u="none" strike="noStrike" kern="1200" cap="none" spc="0" normalizeH="0" baseline="-21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2 </a:t>
            </a:r>
            <a:r>
              <a:rPr kumimoji="0" sz="4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" panose="05000000000000000000"/>
                <a:ea typeface="+mn-ea"/>
                <a:cs typeface="Wingdings" panose="05000000000000000000"/>
              </a:rPr>
              <a:t></a:t>
            </a:r>
            <a:r>
              <a:rPr kumimoji="0" lang="en-US" sz="4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phản ứng tạo ra nhiều phân tử NH</a:t>
            </a:r>
            <a:r>
              <a:rPr kumimoji="0" lang="en-US" sz="4500" b="0" i="0" u="none" strike="noStrike" kern="1200" cap="none" spc="-5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4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→</a:t>
            </a:r>
            <a:r>
              <a:rPr kumimoji="0" lang="en-US" sz="4500" b="0" i="0" u="none" strike="noStrike" kern="1200" cap="none" spc="-5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4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cân </a:t>
            </a:r>
            <a:r>
              <a:rPr kumimoji="0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bằng chuyển </a:t>
            </a:r>
            <a:r>
              <a:rPr kumimoji="0" sz="4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dịch </a:t>
            </a:r>
            <a:r>
              <a:rPr kumimoji="0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về bên p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h</a:t>
            </a:r>
            <a:r>
              <a:rPr kumimoji="0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ải  </a:t>
            </a:r>
            <a:r>
              <a:rPr kumimoji="0" sz="4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(tạo</a:t>
            </a:r>
            <a:r>
              <a:rPr kumimoji="0" sz="45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</a:t>
            </a:r>
            <a:r>
              <a:rPr kumimoji="0" sz="4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NH</a:t>
            </a:r>
            <a:r>
              <a:rPr kumimoji="0" sz="4500" b="0" i="0" u="none" strike="noStrike" kern="1200" cap="none" spc="-7" normalizeH="0" baseline="-21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3</a:t>
            </a:r>
            <a:r>
              <a:rPr kumimoji="0" sz="4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)</a:t>
            </a:r>
            <a:r>
              <a:rPr kumimoji="0" lang="en-US" sz="4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.</a:t>
            </a:r>
            <a:endParaRPr kumimoji="0" sz="45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  <a:p>
            <a:pPr marL="38100" marR="43180" lvl="0" indent="9144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0" b="1" i="0" u="none" strike="noStrike" kern="1200" cap="none" spc="-70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>
                  <a:solidFill>
                    <a:srgbClr val="000000"/>
                  </a:solidFill>
                </a:uFill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endParaRPr kumimoji="0" lang="en-US" sz="4500" b="0" i="0" u="none" strike="noStrike" kern="120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1694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3" grpId="0" animBg="1"/>
      <p:bldP spid="14" grpId="0" animBg="1"/>
      <p:bldP spid="15" grpId="0" animBg="1"/>
      <p:bldP spid="16" grpId="0" animBg="1"/>
      <p:bldP spid="17" grpId="0" bldLvl="0" animBg="1"/>
      <p:bldP spid="18" grpId="0"/>
      <p:bldP spid="18" grpId="1"/>
      <p:bldP spid="1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0EF86DB7-B855-064E-C41D-20679EDFA4AF}"/>
              </a:ext>
            </a:extLst>
          </p:cNvPr>
          <p:cNvSpPr txBox="1"/>
          <p:nvPr/>
        </p:nvSpPr>
        <p:spPr>
          <a:xfrm>
            <a:off x="690403" y="241959"/>
            <a:ext cx="17003922" cy="666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4500">
                <a:solidFill>
                  <a:srgbClr val="A61105"/>
                </a:solidFill>
                <a:latin typeface="Muli Bold Bold"/>
              </a:rPr>
              <a:t>IV. CÁC YẾU TỐ ẢNH H</a:t>
            </a:r>
            <a:r>
              <a:rPr lang="vi-VN" sz="4500">
                <a:solidFill>
                  <a:srgbClr val="A61105"/>
                </a:solidFill>
                <a:latin typeface="Muli Bold Bold"/>
              </a:rPr>
              <a:t>ƯỞNG</a:t>
            </a:r>
            <a:r>
              <a:rPr lang="en-US" sz="4500">
                <a:solidFill>
                  <a:srgbClr val="A61105"/>
                </a:solidFill>
                <a:latin typeface="Muli Bold Bold"/>
              </a:rPr>
              <a:t> ĐẾN CÂN BẰNG HÓA HỌC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58332CC4-F2CC-677A-E36C-F3CC7DB87D49}"/>
              </a:ext>
            </a:extLst>
          </p:cNvPr>
          <p:cNvSpPr txBox="1"/>
          <p:nvPr/>
        </p:nvSpPr>
        <p:spPr>
          <a:xfrm>
            <a:off x="838201" y="1077377"/>
            <a:ext cx="8458200" cy="711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5E17EB"/>
                </a:solidFill>
                <a:latin typeface="Muli Bold Bold"/>
              </a:rPr>
              <a:t>3. Ảnh h</a:t>
            </a:r>
            <a:r>
              <a:rPr lang="vi-VN" sz="5000">
                <a:solidFill>
                  <a:srgbClr val="5E17EB"/>
                </a:solidFill>
                <a:latin typeface="Muli Bold Bold"/>
              </a:rPr>
              <a:t>ưởn</a:t>
            </a:r>
            <a:r>
              <a:rPr lang="en-US" sz="5000">
                <a:solidFill>
                  <a:srgbClr val="5E17EB"/>
                </a:solidFill>
                <a:latin typeface="Muli Bold Bold"/>
              </a:rPr>
              <a:t>g của nồng độ</a:t>
            </a:r>
            <a:endParaRPr lang="en-US" sz="5000">
              <a:solidFill>
                <a:srgbClr val="FF3131"/>
              </a:solidFill>
              <a:latin typeface="Muli Bold 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035E7C-60FC-FC88-E8CC-2C9349FBCF45}"/>
              </a:ext>
            </a:extLst>
          </p:cNvPr>
          <p:cNvSpPr txBox="1"/>
          <p:nvPr/>
        </p:nvSpPr>
        <p:spPr>
          <a:xfrm>
            <a:off x="469765" y="2171700"/>
            <a:ext cx="17445197" cy="413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5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fr-FR" sz="45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5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fr-FR" sz="45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hoặc </a:t>
            </a:r>
            <a:r>
              <a:rPr lang="fr-FR" sz="45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fr-FR" sz="45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5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nồng độ một chất trong cân bằng thì cân bằng chuyển dịch theo chiều làm</a:t>
            </a:r>
            <a:r>
              <a:rPr lang="fr-FR" sz="45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5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fr-FR" sz="45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tác động của việc </a:t>
            </a:r>
            <a:r>
              <a:rPr lang="fr-FR" sz="45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fr-FR" sz="45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hoặc </a:t>
            </a:r>
            <a:r>
              <a:rPr lang="fr-FR" sz="45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fr-FR" sz="45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5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nồng độ của chất đó, nghĩa là cân bằng sẽ chuyển dịch tương ứng theo chiều làm </a:t>
            </a:r>
            <a:r>
              <a:rPr lang="fr-FR" sz="45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fr-FR" sz="45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hoặc </a:t>
            </a:r>
            <a:r>
              <a:rPr lang="fr-FR" sz="45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fr-FR" sz="45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5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nồng độ của chất đó.</a:t>
            </a:r>
            <a:endParaRPr lang="en-US" sz="45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C1B45F-916D-CBA3-43D5-28604E51F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829804" y="8138831"/>
            <a:ext cx="1729041" cy="23208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65CE6D-07F4-07AA-3C15-E50CEE59C1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8270562"/>
            <a:ext cx="1429751" cy="1975477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6B822CF1-A067-8418-F60C-1459426EA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765" y="6308025"/>
            <a:ext cx="1584688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5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cho biết cân bằng chuyển dịch theo chiều n</a:t>
            </a:r>
            <a:r>
              <a:rPr kumimoji="0" lang="en-US" altLang="en-US" sz="45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US" sz="45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khi thêm một lượng kh</a:t>
            </a:r>
            <a:r>
              <a:rPr kumimoji="0" lang="en-US" altLang="en-US" sz="45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en-US" sz="45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 v</a:t>
            </a:r>
            <a:r>
              <a:rPr kumimoji="0" lang="en-US" altLang="en-US" sz="45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US" sz="45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hệ cân bằng: </a:t>
            </a:r>
            <a:endParaRPr kumimoji="0" lang="en-US" altLang="en-US" sz="4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B48E939-85F1-04DC-9A78-EEBFED8CC4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8775087"/>
              </p:ext>
            </p:extLst>
          </p:nvPr>
        </p:nvGraphicFramePr>
        <p:xfrm>
          <a:off x="7950200" y="6878638"/>
          <a:ext cx="6299200" cy="96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841400" imgH="253800" progId="Equation.DSMT4">
                  <p:embed/>
                </p:oleObj>
              </mc:Choice>
              <mc:Fallback>
                <p:oleObj name="Equation" r:id="rId5" imgW="1841400" imgH="2538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0200" y="6878638"/>
                        <a:ext cx="6299200" cy="9636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86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5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516" y="1573966"/>
            <a:ext cx="1892972" cy="2514818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314" y="1144160"/>
            <a:ext cx="1892972" cy="2944623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630" y="1967191"/>
            <a:ext cx="1170534" cy="2121593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478" y="5170240"/>
            <a:ext cx="887045" cy="887045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60019" y="5580992"/>
            <a:ext cx="17967960" cy="15577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spcBef>
                <a:spcPct val="50000"/>
              </a:spcBef>
            </a:pPr>
            <a:r>
              <a:rPr lang="en-US" altLang="en-US" sz="5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en-US" alt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4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Hằng số cân bằng K</a:t>
            </a:r>
            <a:r>
              <a:rPr lang="en-US" sz="4500" baseline="-250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45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của một phản ứng thuận nghịch phụ thuộc vào yếu tố nào sau đây?</a:t>
            </a:r>
            <a:endParaRPr lang="en-US" altLang="en-US" sz="4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60019" y="7265886"/>
            <a:ext cx="8540459" cy="133601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 defTabSz="1371600">
              <a:spcBef>
                <a:spcPct val="50000"/>
              </a:spcBef>
              <a:buFontTx/>
              <a:buAutoNum type="alphaUcPeriod"/>
            </a:pPr>
            <a:r>
              <a:rPr lang="en-US" altLang="en-US" sz="4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độ</a:t>
            </a:r>
            <a:endParaRPr lang="en-US" altLang="en-US" sz="5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60018" y="8826896"/>
            <a:ext cx="8540459" cy="133601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C</a:t>
            </a:r>
            <a:r>
              <a:rPr lang="en-US" sz="4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xúc tác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9587521" y="7265886"/>
            <a:ext cx="8540459" cy="133601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spcBef>
                <a:spcPct val="50000"/>
              </a:spcBef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</a:t>
            </a:r>
            <a:r>
              <a:rPr lang="en-US" sz="4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5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 độ</a:t>
            </a:r>
            <a:endParaRPr lang="en-US" altLang="en-US" sz="5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9587519" y="8792661"/>
            <a:ext cx="8540459" cy="133601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spcBef>
                <a:spcPct val="50000"/>
              </a:spcBef>
            </a:pPr>
            <a:r>
              <a:rPr lang="en-US" sz="4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D. Áp suất</a:t>
            </a:r>
            <a:endParaRPr lang="en-US" altLang="en-US" sz="5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168" y="83363"/>
            <a:ext cx="4334631" cy="2121593"/>
          </a:xfrm>
          <a:prstGeom prst="rect">
            <a:avLst/>
          </a:prstGeom>
        </p:spPr>
      </p:pic>
      <p:pic>
        <p:nvPicPr>
          <p:cNvPr id="14" name="crys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788742" y="332037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869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5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"/>
                            </p:stCondLst>
                            <p:childTnLst>
                              <p:par>
                                <p:cTn id="8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9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50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50"/>
                            </p:stCondLst>
                            <p:childTnLst>
                              <p:par>
                                <p:cTn id="1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1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1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516" y="1573966"/>
            <a:ext cx="1892972" cy="2514818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717" y="1144160"/>
            <a:ext cx="1892972" cy="2944623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238" y="1805479"/>
            <a:ext cx="1170534" cy="2121593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478" y="5170240"/>
            <a:ext cx="887045" cy="887045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60019" y="5580992"/>
            <a:ext cx="17967960" cy="15577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spcBef>
                <a:spcPct val="50000"/>
              </a:spcBef>
            </a:pP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r>
              <a:rPr lang="en-US" altLang="en-US" sz="4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5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Yếu tố nào sau đây luôn luôn </a:t>
            </a:r>
            <a:r>
              <a:rPr lang="en-US" sz="45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 </a:t>
            </a:r>
            <a:r>
              <a:rPr lang="en-US" sz="45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 dịch chuyển cân bằng của hệ phản ứng?</a:t>
            </a:r>
            <a:endParaRPr lang="en-US" altLang="en-US" sz="4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60019" y="7265886"/>
            <a:ext cx="8540459" cy="133601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6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Nhiệt độ</a:t>
            </a:r>
            <a:endParaRPr lang="en-US" sz="6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60018" y="8826896"/>
            <a:ext cx="8540459" cy="133601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6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Áp suất</a:t>
            </a:r>
            <a:endParaRPr lang="en-US" sz="6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9587521" y="7265886"/>
            <a:ext cx="8540459" cy="133601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6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Chất xúc tác</a:t>
            </a:r>
            <a:endParaRPr lang="en-US" sz="6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9587519" y="8792661"/>
            <a:ext cx="8540459" cy="133601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6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Nồng độ</a:t>
            </a:r>
            <a:endParaRPr lang="en-US" sz="6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418" y="19792"/>
            <a:ext cx="4334631" cy="2121593"/>
          </a:xfrm>
          <a:prstGeom prst="rect">
            <a:avLst/>
          </a:prstGeom>
        </p:spPr>
      </p:pic>
      <p:pic>
        <p:nvPicPr>
          <p:cNvPr id="14" name="crys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788742" y="332037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560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5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5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"/>
                            </p:stCondLst>
                            <p:childTnLst>
                              <p:par>
                                <p:cTn id="8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9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50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50"/>
                            </p:stCondLst>
                            <p:childTnLst>
                              <p:par>
                                <p:cTn id="1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8073 -0.43449 " pathEditMode="relative" rAng="0" ptsTypes="AA">
                                      <p:cBhvr>
                                        <p:cTn id="1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073 -0.43449 L 0.18073 -0.22824 " pathEditMode="relative" rAng="0" ptsTypes="AA">
                                      <p:cBhvr>
                                        <p:cTn id="1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1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0.00231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116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185988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0AF76B2-4D0F-DAFA-841E-F14F3BB46C99}"/>
              </a:ext>
            </a:extLst>
          </p:cNvPr>
          <p:cNvSpPr txBox="1"/>
          <p:nvPr/>
        </p:nvSpPr>
        <p:spPr>
          <a:xfrm>
            <a:off x="2185988" y="797466"/>
            <a:ext cx="8686205" cy="1015663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 defTabSz="1371600">
              <a:spcBef>
                <a:spcPct val="50000"/>
              </a:spcBef>
            </a:pPr>
            <a:r>
              <a:rPr lang="en-US" altLang="en-US" sz="6000" b="1">
                <a:solidFill>
                  <a:srgbClr val="0070C0"/>
                </a:solidFill>
                <a:latin typeface="Times New Roman" panose="02020603050405020304" pitchFamily="18" charset="0"/>
              </a:rPr>
              <a:t>BÀI TẬP VẬN DỤNG</a:t>
            </a:r>
            <a:endParaRPr lang="en-US" altLang="en-US" sz="6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572A348-A2B3-A371-1967-F08648117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7240" y="-102163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1371600"/>
            <a:endParaRPr lang="vi-VN" sz="27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82841EA8-73DC-6D2D-DCBB-407749D48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2580025"/>
            <a:ext cx="139827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3716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500" b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r>
              <a:rPr lang="en-US" altLang="en-US" sz="45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>
                <a:solidFill>
                  <a:srgbClr val="FF0000"/>
                </a:solidFill>
              </a:rPr>
              <a:t>Viết biểu thức tính K</a:t>
            </a:r>
            <a:r>
              <a:rPr lang="en-US" sz="4500" baseline="-25000">
                <a:solidFill>
                  <a:srgbClr val="FF0000"/>
                </a:solidFill>
              </a:rPr>
              <a:t>C</a:t>
            </a:r>
            <a:r>
              <a:rPr lang="en-US" sz="4500">
                <a:solidFill>
                  <a:srgbClr val="FF0000"/>
                </a:solidFill>
              </a:rPr>
              <a:t> cho các phản ứng sau</a:t>
            </a:r>
            <a:r>
              <a:rPr lang="vi-VN" sz="4500">
                <a:solidFill>
                  <a:srgbClr val="FF0000"/>
                </a:solidFill>
              </a:rPr>
              <a:t>:</a:t>
            </a:r>
            <a:r>
              <a:rPr lang="en-US" alt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en-US" sz="4500" b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9ACC15A-8794-B263-DFC2-14EDB6BFDF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0040317"/>
              </p:ext>
            </p:extLst>
          </p:nvPr>
        </p:nvGraphicFramePr>
        <p:xfrm>
          <a:off x="3103056" y="3872064"/>
          <a:ext cx="12081886" cy="1042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09919" imgH="228239" progId="Equation.DSMT4">
                  <p:embed/>
                </p:oleObj>
              </mc:Choice>
              <mc:Fallback>
                <p:oleObj name="Equation" r:id="rId3" imgW="2109919" imgH="228239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E9C4B0F6-D46A-B063-0374-1C89827CAA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03056" y="3872064"/>
                        <a:ext cx="12081886" cy="10429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5DD9E23-442D-B339-1561-3B9BAAD01D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053220"/>
              </p:ext>
            </p:extLst>
          </p:nvPr>
        </p:nvGraphicFramePr>
        <p:xfrm>
          <a:off x="3118296" y="5997092"/>
          <a:ext cx="10155744" cy="1813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147994" imgH="399329" progId="Equation.DSMT4">
                  <p:embed/>
                </p:oleObj>
              </mc:Choice>
              <mc:Fallback>
                <p:oleObj name="Equation" r:id="rId5" imgW="2147994" imgH="399329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D7B6A29E-AE27-DFD5-102A-CAF7481924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18296" y="5997092"/>
                        <a:ext cx="10155744" cy="18134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4">
            <a:extLst>
              <a:ext uri="{FF2B5EF4-FFF2-40B4-BE49-F238E27FC236}">
                <a16:creationId xmlns:a16="http://schemas.microsoft.com/office/drawing/2014/main" id="{7C36BBEB-FD0D-1CEC-C7FF-A93EE0CCB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8296" y="5204642"/>
            <a:ext cx="5263704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3716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500" b="1" u="sng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  <a:r>
              <a:rPr lang="en-US" altLang="en-US" sz="4500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5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>
                <a:solidFill>
                  <a:schemeClr val="accent1">
                    <a:lumMod val="75000"/>
                  </a:schemeClr>
                </a:solidFill>
              </a:rPr>
              <a:t>K</a:t>
            </a:r>
            <a:r>
              <a:rPr lang="en-US" sz="4500" baseline="-2500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n-US" sz="4500">
                <a:solidFill>
                  <a:schemeClr val="accent1">
                    <a:lumMod val="75000"/>
                  </a:schemeClr>
                </a:solidFill>
              </a:rPr>
              <a:t> = [CO</a:t>
            </a:r>
            <a:r>
              <a:rPr lang="en-US" sz="4500" baseline="-2500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4500">
                <a:solidFill>
                  <a:schemeClr val="accent1">
                    <a:lumMod val="75000"/>
                  </a:schemeClr>
                </a:solidFill>
              </a:rPr>
              <a:t>].</a:t>
            </a:r>
            <a:endParaRPr lang="en-US" altLang="en-US" sz="4500" b="1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 Box 4">
                <a:extLst>
                  <a:ext uri="{FF2B5EF4-FFF2-40B4-BE49-F238E27FC236}">
                    <a16:creationId xmlns:a16="http://schemas.microsoft.com/office/drawing/2014/main" id="{AE7EC4E3-E4D3-463D-FE06-C228962F2D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52800" y="7810500"/>
                <a:ext cx="5263704" cy="1450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339966"/>
                    </a:solidFill>
                  </a14:hiddenFill>
                </a:ext>
                <a:ext uri="{91240B29-F687-4F45-9708-019B960494DF}">
                  <a14:hiddenLine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defTabSz="1371600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en-US" sz="4500" b="1" u="sng"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 lời</a:t>
                </a:r>
                <a:r>
                  <a:rPr lang="en-US" altLang="en-US" sz="4500" b="1"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en-US" sz="450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>
                    <a:solidFill>
                      <a:schemeClr val="accent1">
                        <a:lumMod val="75000"/>
                      </a:schemeClr>
                    </a:solidFill>
                  </a:rPr>
                  <a:t>K</a:t>
                </a:r>
                <a:r>
                  <a:rPr lang="en-US" sz="4500" baseline="-25000">
                    <a:solidFill>
                      <a:schemeClr val="accent1">
                        <a:lumMod val="75000"/>
                      </a:schemeClr>
                    </a:solidFill>
                  </a:rPr>
                  <a:t>C</a:t>
                </a:r>
                <a:r>
                  <a:rPr lang="en-US" sz="4500">
                    <a:solidFill>
                      <a:schemeClr val="accent1">
                        <a:lumMod val="75000"/>
                      </a:schemeClr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45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450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</a:rPr>
                              <m:t>[</m:t>
                            </m:r>
                            <m:r>
                              <m:rPr>
                                <m:nor/>
                              </m:rPr>
                              <a:rPr lang="en-US" sz="450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</a:rPr>
                              <m:t>O</m:t>
                            </m:r>
                            <m:r>
                              <m:rPr>
                                <m:nor/>
                              </m:rPr>
                              <a:rPr lang="en-US" sz="4500" baseline="-2500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en-US" sz="450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</a:rPr>
                              <m:t>]</m:t>
                            </m:r>
                          </m:e>
                          <m:sup>
                            <m:f>
                              <m:fPr>
                                <m:ctrlPr>
                                  <a:rPr lang="en-US" sz="450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5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45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</m:den>
                    </m:f>
                    <m:r>
                      <a:rPr lang="en-US" sz="45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en-US" sz="4500" b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 Box 4">
                <a:extLst>
                  <a:ext uri="{FF2B5EF4-FFF2-40B4-BE49-F238E27FC236}">
                    <a16:creationId xmlns:a16="http://schemas.microsoft.com/office/drawing/2014/main" id="{AE7EC4E3-E4D3-463D-FE06-C228962F2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2800" y="7810500"/>
                <a:ext cx="5263704" cy="1450012"/>
              </a:xfrm>
              <a:prstGeom prst="rect">
                <a:avLst/>
              </a:prstGeom>
              <a:blipFill>
                <a:blip r:embed="rId7"/>
                <a:stretch>
                  <a:fillRect l="-5098" t="-84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9966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013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185988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0AF76B2-4D0F-DAFA-841E-F14F3BB46C99}"/>
              </a:ext>
            </a:extLst>
          </p:cNvPr>
          <p:cNvSpPr txBox="1"/>
          <p:nvPr/>
        </p:nvSpPr>
        <p:spPr>
          <a:xfrm>
            <a:off x="2185988" y="797466"/>
            <a:ext cx="8686205" cy="1015663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 defTabSz="1371600">
              <a:spcBef>
                <a:spcPct val="50000"/>
              </a:spcBef>
            </a:pPr>
            <a:r>
              <a:rPr lang="en-US" altLang="en-US" sz="6000" b="1">
                <a:solidFill>
                  <a:srgbClr val="0070C0"/>
                </a:solidFill>
                <a:latin typeface="Times New Roman" panose="02020603050405020304" pitchFamily="18" charset="0"/>
              </a:rPr>
              <a:t>BÀI TẬP VẬN DỤNG</a:t>
            </a:r>
            <a:endParaRPr lang="en-US" altLang="en-US" sz="6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572A348-A2B3-A371-1967-F08648117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7240" y="-102163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1371600"/>
            <a:endParaRPr lang="vi-VN" sz="27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69D78A41-EE67-6BD0-205A-44100DEE4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2095500"/>
            <a:ext cx="139827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3716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500" b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  <a:r>
              <a:rPr lang="en-US" altLang="en-US" sz="45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4500">
                <a:solidFill>
                  <a:srgbClr val="FF0000"/>
                </a:solidFill>
              </a:rPr>
              <a:t>Xét các hệ cân bằng sau trong một bình kín:</a:t>
            </a:r>
            <a:endParaRPr lang="en-US" sz="4500">
              <a:solidFill>
                <a:srgbClr val="FF0000"/>
              </a:solidFill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FB79A051-1AD7-9E33-9145-11DF17EDD0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9342824"/>
              </p:ext>
            </p:extLst>
          </p:nvPr>
        </p:nvGraphicFramePr>
        <p:xfrm>
          <a:off x="3657600" y="2972142"/>
          <a:ext cx="11261187" cy="153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497494" imgH="475528" progId="Equation.DSMT4">
                  <p:embed/>
                </p:oleObj>
              </mc:Choice>
              <mc:Fallback>
                <p:oleObj name="Equation" r:id="rId3" imgW="3497494" imgH="475528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1DF82436-1316-F72A-E90F-0B2E2C1F7C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57600" y="2972142"/>
                        <a:ext cx="11261187" cy="1533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66CFABC-8420-5732-C07A-35F3A477FB40}"/>
              </a:ext>
            </a:extLst>
          </p:cNvPr>
          <p:cNvSpPr txBox="1"/>
          <p:nvPr/>
        </p:nvSpPr>
        <p:spPr>
          <a:xfrm>
            <a:off x="1371600" y="4415649"/>
            <a:ext cx="16611600" cy="5042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  <a:tabLst>
                <a:tab pos="180340" algn="l"/>
              </a:tabLst>
            </a:pPr>
            <a:r>
              <a:rPr lang="it-IT" sz="45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cân bằng trên dịch chuyển theo chiều nào khi thay đổi một trong các điều kiện sau?</a:t>
            </a:r>
            <a:endParaRPr lang="en-US" sz="45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arenBoth"/>
              <a:tabLst>
                <a:tab pos="180340" algn="l"/>
              </a:tabLst>
            </a:pPr>
            <a:r>
              <a:rPr lang="it-IT" sz="45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Tăng nhiệt độ.</a:t>
            </a:r>
          </a:p>
          <a:p>
            <a:pPr marL="342900" lvl="0" indent="-342900" algn="just">
              <a:buFont typeface="+mj-lt"/>
              <a:buAutoNum type="arabicParenBoth"/>
              <a:tabLst>
                <a:tab pos="180340" algn="l"/>
              </a:tabLst>
            </a:pPr>
            <a:r>
              <a:rPr lang="it-IT" sz="45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Thêm l</a:t>
            </a:r>
            <a:r>
              <a:rPr lang="vi-VN" sz="45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ượng</a:t>
            </a:r>
            <a:r>
              <a:rPr lang="en-US" sz="45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</a:t>
            </a:r>
            <a:r>
              <a:rPr lang="vi-VN" sz="45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</a:t>
            </a:r>
            <a:r>
              <a:rPr lang="en-US" sz="45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n</a:t>
            </a:r>
            <a:r>
              <a:rPr lang="vi-VN" sz="45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45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vào hệ.</a:t>
            </a:r>
          </a:p>
          <a:p>
            <a:pPr marL="342900" lvl="0" indent="-342900" algn="just">
              <a:buFont typeface="+mj-lt"/>
              <a:buAutoNum type="arabicParenBoth"/>
              <a:tabLst>
                <a:tab pos="180340" algn="l"/>
              </a:tabLst>
            </a:pPr>
            <a:r>
              <a:rPr lang="en-US" sz="45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Thêm khí H</a:t>
            </a:r>
            <a:r>
              <a:rPr lang="en-US" sz="4500" baseline="-250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45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vào hệ.</a:t>
            </a:r>
          </a:p>
          <a:p>
            <a:pPr marL="342900" indent="-342900" algn="just">
              <a:buFont typeface="+mj-lt"/>
              <a:buAutoNum type="arabicParenBoth"/>
              <a:tabLst>
                <a:tab pos="180340" algn="l"/>
              </a:tabLst>
            </a:pPr>
            <a:r>
              <a:rPr lang="en-US" sz="45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45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 áp suất chung bằng cách nén cho thể tích của hệ giảm xuống.</a:t>
            </a:r>
            <a:endParaRPr lang="en-US" sz="450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arenBoth"/>
              <a:tabLst>
                <a:tab pos="180340" algn="l"/>
              </a:tabLst>
            </a:pPr>
            <a:r>
              <a:rPr lang="en-US" sz="45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Dùng chất xúc tác.</a:t>
            </a:r>
          </a:p>
        </p:txBody>
      </p:sp>
    </p:spTree>
    <p:extLst>
      <p:ext uri="{BB962C8B-B14F-4D97-AF65-F5344CB8AC3E}">
        <p14:creationId xmlns:p14="http://schemas.microsoft.com/office/powerpoint/2010/main" val="402875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185988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0AF76B2-4D0F-DAFA-841E-F14F3BB46C99}"/>
              </a:ext>
            </a:extLst>
          </p:cNvPr>
          <p:cNvSpPr txBox="1"/>
          <p:nvPr/>
        </p:nvSpPr>
        <p:spPr>
          <a:xfrm>
            <a:off x="2185988" y="797466"/>
            <a:ext cx="8686205" cy="1015663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 defTabSz="1371600">
              <a:spcBef>
                <a:spcPct val="50000"/>
              </a:spcBef>
            </a:pPr>
            <a:r>
              <a:rPr lang="en-US" altLang="en-US" sz="6000" b="1">
                <a:solidFill>
                  <a:srgbClr val="0070C0"/>
                </a:solidFill>
                <a:latin typeface="Times New Roman" panose="02020603050405020304" pitchFamily="18" charset="0"/>
              </a:rPr>
              <a:t>BÀI TẬP VẬN DỤNG</a:t>
            </a:r>
            <a:endParaRPr lang="en-US" altLang="en-US" sz="6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572A348-A2B3-A371-1967-F08648117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7240" y="-102163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1371600"/>
            <a:endParaRPr lang="vi-VN" sz="27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69D78A41-EE67-6BD0-205A-44100DEE4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2095500"/>
            <a:ext cx="139827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3716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500" b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  <a:r>
              <a:rPr lang="en-US" altLang="en-US" sz="45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4500">
                <a:solidFill>
                  <a:srgbClr val="FF0000"/>
                </a:solidFill>
              </a:rPr>
              <a:t>Xét các hệ cân bằng sau trong một bình kín:</a:t>
            </a:r>
            <a:endParaRPr lang="en-US" sz="4500">
              <a:solidFill>
                <a:srgbClr val="FF0000"/>
              </a:solidFill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FB79A051-1AD7-9E33-9145-11DF17EDD0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7339647"/>
              </p:ext>
            </p:extLst>
          </p:nvPr>
        </p:nvGraphicFramePr>
        <p:xfrm>
          <a:off x="3695700" y="2870114"/>
          <a:ext cx="1059180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288960" imgH="241200" progId="Equation.DSMT4">
                  <p:embed/>
                </p:oleObj>
              </mc:Choice>
              <mc:Fallback>
                <p:oleObj name="Equation" r:id="rId3" imgW="3288960" imgH="2412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FB79A051-1AD7-9E33-9145-11DF17EDD0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95700" y="2870114"/>
                        <a:ext cx="10591800" cy="777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66CFABC-8420-5732-C07A-35F3A477FB40}"/>
              </a:ext>
            </a:extLst>
          </p:cNvPr>
          <p:cNvSpPr txBox="1"/>
          <p:nvPr/>
        </p:nvSpPr>
        <p:spPr>
          <a:xfrm>
            <a:off x="685800" y="3467100"/>
            <a:ext cx="16611600" cy="5734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  <a:tabLst>
                <a:tab pos="180340" algn="l"/>
              </a:tabLst>
            </a:pPr>
            <a:r>
              <a:rPr lang="en-US" altLang="en-US" sz="4000" b="1" u="sng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  <a:r>
              <a:rPr lang="en-US" altLang="en-US" sz="4000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arenBoth"/>
              <a:tabLst>
                <a:tab pos="180340" algn="l"/>
              </a:tabLst>
            </a:pPr>
            <a:r>
              <a:rPr lang="it-IT" sz="40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Tăng nhiệt độ =&gt; CB chuyển dịch theo chiều thu nhiệt =&gt; Chiều thuận.</a:t>
            </a:r>
          </a:p>
          <a:p>
            <a:pPr marL="342900" indent="-342900" algn="just">
              <a:buFont typeface="+mj-lt"/>
              <a:buAutoNum type="arabicParenBoth"/>
              <a:tabLst>
                <a:tab pos="180340" algn="l"/>
              </a:tabLst>
            </a:pPr>
            <a:r>
              <a:rPr lang="it-IT" sz="400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Thêm l</a:t>
            </a:r>
            <a:r>
              <a:rPr lang="vi-VN" sz="400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ượng</a:t>
            </a:r>
            <a:r>
              <a:rPr lang="en-US" sz="400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</a:t>
            </a:r>
            <a:r>
              <a:rPr lang="vi-VN" sz="400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</a:t>
            </a:r>
            <a:r>
              <a:rPr lang="en-US" sz="400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n</a:t>
            </a:r>
            <a:r>
              <a:rPr lang="vi-VN" sz="400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400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vào hệ </a:t>
            </a:r>
            <a:r>
              <a:rPr lang="it-IT" sz="40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=&gt; CB chuyển dịch theo chiều làm giảm [H</a:t>
            </a:r>
            <a:r>
              <a:rPr lang="it-IT" sz="4000" baseline="-250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it-IT" sz="40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O]</a:t>
            </a:r>
            <a:r>
              <a:rPr lang="en-US" sz="40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40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=&gt; Chiều thuận.</a:t>
            </a:r>
            <a:endParaRPr lang="en-US" sz="400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arenBoth"/>
              <a:tabLst>
                <a:tab pos="180340" algn="l"/>
              </a:tabLst>
            </a:pPr>
            <a:r>
              <a:rPr lang="en-US" sz="40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Thêm khí H</a:t>
            </a:r>
            <a:r>
              <a:rPr lang="en-US" sz="4000" baseline="-250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40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vào hệ </a:t>
            </a:r>
            <a:r>
              <a:rPr lang="it-IT" sz="40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=&gt; CB chuyển dịch theo chiều làm giảm [H</a:t>
            </a:r>
            <a:r>
              <a:rPr lang="it-IT" sz="4000" baseline="-250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it-IT" sz="40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]</a:t>
            </a:r>
            <a:r>
              <a:rPr lang="en-US" sz="40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40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=&gt; Chiều nghịch.</a:t>
            </a:r>
          </a:p>
          <a:p>
            <a:pPr marL="342900" lvl="0" indent="-342900" algn="just">
              <a:buFont typeface="+mj-lt"/>
              <a:buAutoNum type="arabicParenBoth"/>
              <a:tabLst>
                <a:tab pos="180340" algn="l"/>
              </a:tabLst>
            </a:pPr>
            <a:r>
              <a:rPr lang="en-US" sz="400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400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 áp suất </a:t>
            </a:r>
            <a:r>
              <a:rPr lang="it-IT" sz="40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 =&gt; CB chuyển dịch theo chiều tạo ra số mol khí ít h</a:t>
            </a:r>
            <a:r>
              <a:rPr lang="vi-VN" sz="40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40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40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=&gt; Chiều nghịch.</a:t>
            </a:r>
            <a:endParaRPr lang="en-US" sz="400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arenBoth"/>
              <a:tabLst>
                <a:tab pos="180340" algn="l"/>
              </a:tabLst>
            </a:pPr>
            <a:r>
              <a:rPr lang="en-US" sz="400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Dùng chất xúc tác </a:t>
            </a:r>
            <a:r>
              <a:rPr lang="it-IT" sz="40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=&gt; CB không chuyển dịch. </a:t>
            </a:r>
            <a:endParaRPr lang="en-US" sz="400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454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185988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0AF76B2-4D0F-DAFA-841E-F14F3BB46C99}"/>
              </a:ext>
            </a:extLst>
          </p:cNvPr>
          <p:cNvSpPr txBox="1"/>
          <p:nvPr/>
        </p:nvSpPr>
        <p:spPr>
          <a:xfrm>
            <a:off x="2185988" y="797466"/>
            <a:ext cx="8686205" cy="1015663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 defTabSz="1371600">
              <a:spcBef>
                <a:spcPct val="50000"/>
              </a:spcBef>
            </a:pPr>
            <a:r>
              <a:rPr lang="en-US" altLang="en-US" sz="6000" b="1">
                <a:solidFill>
                  <a:srgbClr val="0070C0"/>
                </a:solidFill>
                <a:latin typeface="Times New Roman" panose="02020603050405020304" pitchFamily="18" charset="0"/>
              </a:rPr>
              <a:t>BÀI TẬP VẬN DỤNG</a:t>
            </a:r>
            <a:endParaRPr lang="en-US" altLang="en-US" sz="6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572A348-A2B3-A371-1967-F08648117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7240" y="-102163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1371600"/>
            <a:endParaRPr lang="vi-VN" sz="27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69D78A41-EE67-6BD0-205A-44100DEE4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2095500"/>
            <a:ext cx="139827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3716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500" b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  <a:r>
              <a:rPr lang="en-US" altLang="en-US" sz="45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4500">
                <a:solidFill>
                  <a:srgbClr val="FF0000"/>
                </a:solidFill>
              </a:rPr>
              <a:t>Xét các hệ cân bằng sau trong một bình kín:</a:t>
            </a:r>
            <a:endParaRPr lang="en-US" sz="4500">
              <a:solidFill>
                <a:srgbClr val="FF0000"/>
              </a:solidFill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FB79A051-1AD7-9E33-9145-11DF17EDD0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7734518"/>
              </p:ext>
            </p:extLst>
          </p:nvPr>
        </p:nvGraphicFramePr>
        <p:xfrm>
          <a:off x="3733800" y="2773763"/>
          <a:ext cx="11287125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504960" imgH="241200" progId="Equation.DSMT4">
                  <p:embed/>
                </p:oleObj>
              </mc:Choice>
              <mc:Fallback>
                <p:oleObj name="Equation" r:id="rId3" imgW="3504960" imgH="2412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FB79A051-1AD7-9E33-9145-11DF17EDD0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33800" y="2773763"/>
                        <a:ext cx="11287125" cy="777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05AAAD9-7861-1E59-2C71-CB25499F75FE}"/>
              </a:ext>
            </a:extLst>
          </p:cNvPr>
          <p:cNvSpPr txBox="1"/>
          <p:nvPr/>
        </p:nvSpPr>
        <p:spPr>
          <a:xfrm>
            <a:off x="685800" y="3467100"/>
            <a:ext cx="16611600" cy="5734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  <a:tabLst>
                <a:tab pos="180340" algn="l"/>
              </a:tabLst>
            </a:pPr>
            <a:r>
              <a:rPr lang="en-US" altLang="en-US" sz="4000" b="1" u="sng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  <a:r>
              <a:rPr lang="en-US" altLang="en-US" sz="4000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arenBoth"/>
              <a:tabLst>
                <a:tab pos="180340" algn="l"/>
              </a:tabLst>
            </a:pPr>
            <a:r>
              <a:rPr lang="it-IT" sz="40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Tăng nhiệt độ =&gt; CB chuyển dịch theo chiều thu nhiệt =&gt; Chiều nghịch.</a:t>
            </a:r>
          </a:p>
          <a:p>
            <a:pPr marL="342900" indent="-342900" algn="just">
              <a:buFont typeface="+mj-lt"/>
              <a:buAutoNum type="arabicParenBoth"/>
              <a:tabLst>
                <a:tab pos="180340" algn="l"/>
              </a:tabLst>
            </a:pPr>
            <a:r>
              <a:rPr lang="it-IT" sz="400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Thêm l</a:t>
            </a:r>
            <a:r>
              <a:rPr lang="vi-VN" sz="400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ượng</a:t>
            </a:r>
            <a:r>
              <a:rPr lang="en-US" sz="400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</a:t>
            </a:r>
            <a:r>
              <a:rPr lang="vi-VN" sz="400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</a:t>
            </a:r>
            <a:r>
              <a:rPr lang="en-US" sz="400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n</a:t>
            </a:r>
            <a:r>
              <a:rPr lang="vi-VN" sz="400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400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vào hệ </a:t>
            </a:r>
            <a:r>
              <a:rPr lang="it-IT" sz="40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=&gt; CB chuyển dịch theo chiều làm giảm [H</a:t>
            </a:r>
            <a:r>
              <a:rPr lang="it-IT" sz="4000" baseline="-250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it-IT" sz="40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O]</a:t>
            </a:r>
            <a:r>
              <a:rPr lang="en-US" sz="40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40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=&gt; Chiều thuận.</a:t>
            </a:r>
            <a:endParaRPr lang="en-US" sz="400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arenBoth"/>
              <a:tabLst>
                <a:tab pos="180340" algn="l"/>
              </a:tabLst>
            </a:pPr>
            <a:r>
              <a:rPr lang="en-US" sz="40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Thêm khí H</a:t>
            </a:r>
            <a:r>
              <a:rPr lang="en-US" sz="4000" baseline="-250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40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vào hệ </a:t>
            </a:r>
            <a:r>
              <a:rPr lang="it-IT" sz="40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=&gt; CB chuyển dịch theo chiều làm giảm [H</a:t>
            </a:r>
            <a:r>
              <a:rPr lang="it-IT" sz="4000" baseline="-250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it-IT" sz="40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]</a:t>
            </a:r>
            <a:r>
              <a:rPr lang="en-US" sz="40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40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=&gt; Chiều nghịch.</a:t>
            </a:r>
          </a:p>
          <a:p>
            <a:pPr marL="342900" lvl="0" indent="-342900" algn="just">
              <a:buFont typeface="+mj-lt"/>
              <a:buAutoNum type="arabicParenBoth"/>
              <a:tabLst>
                <a:tab pos="180340" algn="l"/>
              </a:tabLst>
            </a:pPr>
            <a:r>
              <a:rPr lang="en-US" sz="400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400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 áp suất </a:t>
            </a:r>
            <a:r>
              <a:rPr lang="it-IT" sz="40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 =&gt; CB không chuyển dịch </a:t>
            </a:r>
            <a:r>
              <a:rPr lang="en-US" sz="40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(vì số mol khí 2 vế ph</a:t>
            </a:r>
            <a:r>
              <a:rPr lang="vi-VN" sz="40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ươ</a:t>
            </a:r>
            <a:r>
              <a:rPr lang="en-US" sz="40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 trình bằng nhau).</a:t>
            </a:r>
            <a:endParaRPr lang="en-US" sz="400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arenBoth"/>
              <a:tabLst>
                <a:tab pos="180340" algn="l"/>
              </a:tabLst>
            </a:pPr>
            <a:r>
              <a:rPr lang="en-US" sz="400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Dùng chất xúc tác </a:t>
            </a:r>
            <a:r>
              <a:rPr lang="it-IT" sz="40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=&gt; CB không chuyển dịch. </a:t>
            </a:r>
            <a:endParaRPr lang="en-US" sz="400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818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185988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0AF76B2-4D0F-DAFA-841E-F14F3BB46C99}"/>
              </a:ext>
            </a:extLst>
          </p:cNvPr>
          <p:cNvSpPr txBox="1"/>
          <p:nvPr/>
        </p:nvSpPr>
        <p:spPr>
          <a:xfrm>
            <a:off x="2185988" y="797466"/>
            <a:ext cx="8686205" cy="1015663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 defTabSz="1371600">
              <a:spcBef>
                <a:spcPct val="50000"/>
              </a:spcBef>
            </a:pPr>
            <a:r>
              <a:rPr lang="en-US" altLang="en-US" sz="6000" b="1">
                <a:solidFill>
                  <a:srgbClr val="0070C0"/>
                </a:solidFill>
                <a:latin typeface="Times New Roman" panose="02020603050405020304" pitchFamily="18" charset="0"/>
              </a:rPr>
              <a:t>BÀI TẬP VẬN DỤNG</a:t>
            </a:r>
            <a:endParaRPr lang="en-US" altLang="en-US" sz="6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572A348-A2B3-A371-1967-F08648117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7240" y="-102163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1371600"/>
            <a:endParaRPr lang="vi-VN" sz="27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D4372F4D-0157-644B-AF37-848DF8222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9001" y="2265293"/>
            <a:ext cx="139827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3716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500" b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5</a:t>
            </a:r>
            <a:r>
              <a:rPr lang="en-US" altLang="en-US" sz="45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4500">
                <a:solidFill>
                  <a:srgbClr val="FF0000"/>
                </a:solidFill>
              </a:rPr>
              <a:t>Cho phản ứng sau:</a:t>
            </a:r>
            <a:endParaRPr lang="en-US" sz="4500">
              <a:solidFill>
                <a:srgbClr val="FF0000"/>
              </a:solidFill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943794D-339A-926C-9DD5-06ACA49080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7371522"/>
              </p:ext>
            </p:extLst>
          </p:nvPr>
        </p:nvGraphicFramePr>
        <p:xfrm>
          <a:off x="3582551" y="3162116"/>
          <a:ext cx="10342522" cy="788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250367" imgH="247289" progId="Equation.DSMT4">
                  <p:embed/>
                </p:oleObj>
              </mc:Choice>
              <mc:Fallback>
                <p:oleObj name="Equation" r:id="rId3" imgW="3250367" imgH="247289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240B1014-64AE-1A1E-74BA-8FA4E12D02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82551" y="3162116"/>
                        <a:ext cx="10342522" cy="7881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F4A2701-5510-0DAD-53B2-4ACA106482D4}"/>
              </a:ext>
            </a:extLst>
          </p:cNvPr>
          <p:cNvSpPr txBox="1"/>
          <p:nvPr/>
        </p:nvSpPr>
        <p:spPr>
          <a:xfrm>
            <a:off x="1675249" y="3896261"/>
            <a:ext cx="14937502" cy="2058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180340" algn="l"/>
              </a:tabLst>
            </a:pPr>
            <a:r>
              <a:rPr lang="en-US" sz="45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trạng thái cân bằng, nếu nồng độ CO và Cl</a:t>
            </a:r>
            <a:r>
              <a:rPr lang="en-US" sz="4500" baseline="-250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5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đều bằng 0,15 M thì nồng độ COCl</a:t>
            </a:r>
            <a:r>
              <a:rPr lang="en-US" sz="4500" baseline="-250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5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bao nhiêu?</a:t>
            </a:r>
            <a:endParaRPr lang="en-US" sz="45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Box 4">
                <a:extLst>
                  <a:ext uri="{FF2B5EF4-FFF2-40B4-BE49-F238E27FC236}">
                    <a16:creationId xmlns:a16="http://schemas.microsoft.com/office/drawing/2014/main" id="{906597EE-846F-CD71-8AA5-E026FC2ADB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05728" y="5904409"/>
                <a:ext cx="15591671" cy="23636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339966"/>
                    </a:solidFill>
                  </a14:hiddenFill>
                </a:ext>
                <a:ext uri="{91240B29-F687-4F45-9708-019B960494DF}">
                  <a14:hiddenLine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defTabSz="1371600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en-US" sz="4500" b="1" u="sng"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 lời</a:t>
                </a:r>
                <a:r>
                  <a:rPr lang="en-US" altLang="en-US" sz="4500" b="1"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en-US" sz="450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>
                    <a:solidFill>
                      <a:schemeClr val="accent1">
                        <a:lumMod val="75000"/>
                      </a:schemeClr>
                    </a:solidFill>
                  </a:rPr>
                  <a:t>K</a:t>
                </a:r>
                <a:r>
                  <a:rPr lang="en-US" sz="4500" baseline="-25000">
                    <a:solidFill>
                      <a:schemeClr val="accent1">
                        <a:lumMod val="75000"/>
                      </a:schemeClr>
                    </a:solidFill>
                  </a:rPr>
                  <a:t>C</a:t>
                </a:r>
                <a:r>
                  <a:rPr lang="en-US" sz="4500">
                    <a:solidFill>
                      <a:schemeClr val="accent1">
                        <a:lumMod val="75000"/>
                      </a:schemeClr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500">
                            <a:solidFill>
                              <a:schemeClr val="accent1">
                                <a:lumMod val="75000"/>
                              </a:schemeClr>
                            </a:solidFill>
                          </a:rPr>
                          <m:t>[</m:t>
                        </m:r>
                        <m:r>
                          <m:rPr>
                            <m:nor/>
                          </m:rPr>
                          <a:rPr lang="en-US" sz="4500">
                            <a:solidFill>
                              <a:schemeClr val="accent1">
                                <a:lumMod val="75000"/>
                              </a:schemeClr>
                            </a:solidFill>
                          </a:rPr>
                          <m:t>CO</m:t>
                        </m:r>
                        <m:r>
                          <m:rPr>
                            <m:nor/>
                          </m:rPr>
                          <a:rPr lang="en-US" sz="4500">
                            <a:solidFill>
                              <a:schemeClr val="accent1">
                                <a:lumMod val="75000"/>
                              </a:schemeClr>
                            </a:solidFill>
                          </a:rPr>
                          <m:t>].[</m:t>
                        </m:r>
                        <m:sSub>
                          <m:sSubPr>
                            <m:ctrlPr>
                              <a:rPr lang="en-US" sz="45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450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</a:rPr>
                              <m:t>Cl</m:t>
                            </m:r>
                          </m:e>
                          <m:sub>
                            <m:r>
                              <a:rPr lang="en-US" sz="45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4500">
                            <a:solidFill>
                              <a:schemeClr val="accent1">
                                <a:lumMod val="75000"/>
                              </a:schemeClr>
                            </a:solidFill>
                          </a:rPr>
                          <m:t>]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500">
                            <a:solidFill>
                              <a:schemeClr val="accent1">
                                <a:lumMod val="75000"/>
                              </a:schemeClr>
                            </a:solidFill>
                          </a:rPr>
                          <m:t>[</m:t>
                        </m:r>
                        <m:r>
                          <m:rPr>
                            <m:nor/>
                          </m:rPr>
                          <a:rPr lang="en-US" sz="4500">
                            <a:solidFill>
                              <a:schemeClr val="accent1">
                                <a:lumMod val="75000"/>
                              </a:schemeClr>
                            </a:solidFill>
                          </a:rPr>
                          <m:t>CO</m:t>
                        </m:r>
                        <m:sSub>
                          <m:sSubPr>
                            <m:ctrlPr>
                              <a:rPr lang="en-US" sz="45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450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</a:rPr>
                              <m:t>Cl</m:t>
                            </m:r>
                          </m:e>
                          <m:sub>
                            <m:r>
                              <a:rPr lang="en-US" sz="45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4500">
                            <a:solidFill>
                              <a:schemeClr val="accent1">
                                <a:lumMod val="75000"/>
                              </a:schemeClr>
                            </a:solidFill>
                          </a:rPr>
                          <m:t>]</m:t>
                        </m:r>
                      </m:den>
                    </m:f>
                  </m:oMath>
                </a14:m>
                <a:r>
                  <a:rPr lang="en-US" altLang="en-US" sz="4500" b="1"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5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0,15.0,15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500">
                            <a:solidFill>
                              <a:schemeClr val="accent1">
                                <a:lumMod val="75000"/>
                              </a:schemeClr>
                            </a:solidFill>
                          </a:rPr>
                          <m:t>[</m:t>
                        </m:r>
                        <m:r>
                          <m:rPr>
                            <m:nor/>
                          </m:rPr>
                          <a:rPr lang="en-US" sz="4500">
                            <a:solidFill>
                              <a:schemeClr val="accent1">
                                <a:lumMod val="75000"/>
                              </a:schemeClr>
                            </a:solidFill>
                          </a:rPr>
                          <m:t>CO</m:t>
                        </m:r>
                        <m:sSub>
                          <m:sSubPr>
                            <m:ctrlPr>
                              <a:rPr lang="en-US" sz="45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450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</a:rPr>
                              <m:t>Cl</m:t>
                            </m:r>
                          </m:e>
                          <m:sub>
                            <m:r>
                              <a:rPr lang="en-US" sz="45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4500">
                            <a:solidFill>
                              <a:schemeClr val="accent1">
                                <a:lumMod val="75000"/>
                              </a:schemeClr>
                            </a:solidFill>
                          </a:rPr>
                          <m:t>]</m:t>
                        </m:r>
                      </m:den>
                    </m:f>
                    <m:r>
                      <a:rPr lang="en-US" sz="45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=8,2.</m:t>
                    </m:r>
                    <m:sSup>
                      <m:sSupPr>
                        <m:ctrlPr>
                          <a:rPr lang="en-US" sz="45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5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45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en-US" sz="4500" b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</a:endParaRPr>
              </a:p>
              <a:p>
                <a:pPr defTabSz="1371600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en-US" sz="4500" b="1"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</a:rPr>
                  <a:t>		=&gt;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50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m:t>[</m:t>
                    </m:r>
                    <m:r>
                      <m:rPr>
                        <m:nor/>
                      </m:rPr>
                      <a:rPr lang="en-US" sz="450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m:t>CO</m:t>
                    </m:r>
                    <m:sSub>
                      <m:sSubPr>
                        <m:ctrlPr>
                          <a:rPr lang="en-US" sz="45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4500">
                            <a:solidFill>
                              <a:schemeClr val="accent1">
                                <a:lumMod val="75000"/>
                              </a:schemeClr>
                            </a:solidFill>
                          </a:rPr>
                          <m:t>Cl</m:t>
                        </m:r>
                      </m:e>
                      <m:sub>
                        <m:r>
                          <a:rPr lang="en-US" sz="45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4500" i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en-US" sz="450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</a:rPr>
                  <a:t>= 0,2744 M.</a:t>
                </a:r>
              </a:p>
            </p:txBody>
          </p:sp>
        </mc:Choice>
        <mc:Fallback>
          <p:sp>
            <p:nvSpPr>
              <p:cNvPr id="5" name="Text Box 4">
                <a:extLst>
                  <a:ext uri="{FF2B5EF4-FFF2-40B4-BE49-F238E27FC236}">
                    <a16:creationId xmlns:a16="http://schemas.microsoft.com/office/drawing/2014/main" id="{906597EE-846F-CD71-8AA5-E026FC2AD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05728" y="5904409"/>
                <a:ext cx="15591671" cy="2363660"/>
              </a:xfrm>
              <a:prstGeom prst="rect">
                <a:avLst/>
              </a:prstGeom>
              <a:blipFill>
                <a:blip r:embed="rId5"/>
                <a:stretch>
                  <a:fillRect l="-1721" b="-1395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9966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38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Ã¬nh áº£nh cÃ³ liÃ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997" y="1155472"/>
            <a:ext cx="14575632" cy="740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213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0403" y="3820945"/>
            <a:ext cx="17003922" cy="2967891"/>
            <a:chOff x="0" y="-38100"/>
            <a:chExt cx="4875057" cy="850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75057" cy="729133"/>
            </a:xfrm>
            <a:custGeom>
              <a:avLst/>
              <a:gdLst/>
              <a:ahLst/>
              <a:cxnLst/>
              <a:rect l="l" t="t" r="r" b="b"/>
              <a:pathLst>
                <a:path w="4875057" h="729133">
                  <a:moveTo>
                    <a:pt x="0" y="0"/>
                  </a:moveTo>
                  <a:lnTo>
                    <a:pt x="4875057" y="0"/>
                  </a:lnTo>
                  <a:lnTo>
                    <a:pt x="4875057" y="729133"/>
                  </a:lnTo>
                  <a:lnTo>
                    <a:pt x="0" y="729133"/>
                  </a:lnTo>
                  <a:close/>
                </a:path>
              </a:pathLst>
            </a:custGeom>
            <a:solidFill>
              <a:srgbClr val="F2FEFF"/>
            </a:solidFill>
            <a:ln w="19050">
              <a:solidFill>
                <a:srgbClr val="FF3131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4732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5850"/>
                </a:lnSpc>
              </a:pPr>
              <a:r>
                <a:rPr lang="en-US" sz="4500">
                  <a:solidFill>
                    <a:srgbClr val="FF0000"/>
                  </a:solidFill>
                  <a:latin typeface="Garet Bold"/>
                </a:rPr>
                <a:t>Phản ứng một chiều</a:t>
              </a:r>
              <a:r>
                <a:rPr lang="en-US" sz="4500">
                  <a:solidFill>
                    <a:srgbClr val="000000"/>
                  </a:solidFill>
                  <a:latin typeface="Garet"/>
                </a:rPr>
                <a:t> là phản ứng chỉ xảy ra theo chiều từ  </a:t>
              </a:r>
              <a:r>
                <a:rPr lang="en-US" sz="4500">
                  <a:solidFill>
                    <a:srgbClr val="004AAD"/>
                  </a:solidFill>
                  <a:latin typeface="Garet"/>
                </a:rPr>
                <a:t>chất tham gia</a:t>
              </a:r>
              <a:r>
                <a:rPr lang="en-US" sz="4500">
                  <a:solidFill>
                    <a:srgbClr val="000000"/>
                  </a:solidFill>
                  <a:latin typeface="Garet"/>
                </a:rPr>
                <a:t> tạo thành </a:t>
              </a:r>
              <a:r>
                <a:rPr lang="en-US" sz="4500">
                  <a:solidFill>
                    <a:srgbClr val="004AAD"/>
                  </a:solidFill>
                  <a:latin typeface="Garet"/>
                </a:rPr>
                <a:t>sản phẩm</a:t>
              </a:r>
              <a:r>
                <a:rPr lang="en-US" sz="4500">
                  <a:solidFill>
                    <a:srgbClr val="000000"/>
                  </a:solidFill>
                  <a:latin typeface="Garet"/>
                </a:rPr>
                <a:t> mà </a:t>
              </a:r>
              <a:r>
                <a:rPr lang="en-US" sz="4500">
                  <a:solidFill>
                    <a:srgbClr val="004AAD"/>
                  </a:solidFill>
                  <a:latin typeface="Garet"/>
                </a:rPr>
                <a:t>sản phẩm</a:t>
              </a:r>
              <a:r>
                <a:rPr lang="en-US" sz="4500">
                  <a:solidFill>
                    <a:srgbClr val="000000"/>
                  </a:solidFill>
                  <a:latin typeface="Garet"/>
                </a:rPr>
                <a:t> không thể tác dụng với nhau để tạo thành chất ban đầu.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7966140"/>
            <a:ext cx="1729041" cy="23208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821734" y="8820734"/>
            <a:ext cx="1466266" cy="14662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75503" y="2504742"/>
            <a:ext cx="12871360" cy="144909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01AA40A-E39B-4988-FEC5-5439743F9873}"/>
              </a:ext>
            </a:extLst>
          </p:cNvPr>
          <p:cNvGrpSpPr/>
          <p:nvPr/>
        </p:nvGrpSpPr>
        <p:grpSpPr>
          <a:xfrm>
            <a:off x="642039" y="6582234"/>
            <a:ext cx="17003922" cy="1383907"/>
            <a:chOff x="642039" y="6582234"/>
            <a:chExt cx="17003922" cy="1383907"/>
          </a:xfrm>
        </p:grpSpPr>
        <p:grpSp>
          <p:nvGrpSpPr>
            <p:cNvPr id="8" name="Group 8"/>
            <p:cNvGrpSpPr/>
            <p:nvPr/>
          </p:nvGrpSpPr>
          <p:grpSpPr>
            <a:xfrm>
              <a:off x="642039" y="6582234"/>
              <a:ext cx="17003922" cy="1383907"/>
              <a:chOff x="0" y="-38100"/>
              <a:chExt cx="4875057" cy="39676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875057" cy="335893"/>
              </a:xfrm>
              <a:custGeom>
                <a:avLst/>
                <a:gdLst/>
                <a:ahLst/>
                <a:cxnLst/>
                <a:rect l="l" t="t" r="r" b="b"/>
                <a:pathLst>
                  <a:path w="4875057" h="335893">
                    <a:moveTo>
                      <a:pt x="0" y="0"/>
                    </a:moveTo>
                    <a:lnTo>
                      <a:pt x="4875057" y="0"/>
                    </a:lnTo>
                    <a:lnTo>
                      <a:pt x="4875057" y="335893"/>
                    </a:lnTo>
                    <a:lnTo>
                      <a:pt x="0" y="335893"/>
                    </a:lnTo>
                    <a:close/>
                  </a:path>
                </a:pathLst>
              </a:custGeom>
              <a:solidFill>
                <a:srgbClr val="F2FEFF"/>
              </a:solidFill>
              <a:ln w="19050">
                <a:solidFill>
                  <a:srgbClr val="FF3131"/>
                </a:solidFill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3311396" cy="3967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5850"/>
                  </a:lnSpc>
                </a:pPr>
                <a:r>
                  <a:rPr lang="en-US" sz="4500">
                    <a:solidFill>
                      <a:srgbClr val="FF0000"/>
                    </a:solidFill>
                    <a:latin typeface="Garet Bold"/>
                  </a:rPr>
                  <a:t>Kí hiệu:                </a:t>
                </a:r>
                <a:r>
                  <a:rPr lang="en-US" sz="4500">
                    <a:solidFill>
                      <a:srgbClr val="000000"/>
                    </a:solidFill>
                    <a:latin typeface="Garet"/>
                  </a:rPr>
                  <a:t>chỉ chiều phản ứng.</a:t>
                </a:r>
              </a:p>
            </p:txBody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871158" y="6886290"/>
              <a:ext cx="1842768" cy="829245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156283" y="8270562"/>
            <a:ext cx="1429751" cy="1975477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3382742" y="5011770"/>
            <a:ext cx="6773333" cy="4114800"/>
            <a:chOff x="0" y="0"/>
            <a:chExt cx="9031111" cy="5486400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031111" cy="5486400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621021" y="1639064"/>
              <a:ext cx="7789069" cy="1438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EC1D24"/>
                  </a:solidFill>
                  <a:latin typeface="Muli Bold"/>
                </a:rPr>
                <a:t>Viết một số phương trình</a:t>
              </a:r>
            </a:p>
            <a:p>
              <a:pPr algn="ctr">
                <a:lnSpc>
                  <a:spcPts val="4320"/>
                </a:lnSpc>
                <a:spcBef>
                  <a:spcPct val="0"/>
                </a:spcBef>
              </a:pPr>
              <a:r>
                <a:rPr lang="en-US" sz="3600">
                  <a:solidFill>
                    <a:srgbClr val="EC1D24"/>
                  </a:solidFill>
                  <a:latin typeface="Muli Bold"/>
                </a:rPr>
                <a:t> phản ứng một chiều khác?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90403" y="241959"/>
            <a:ext cx="17003922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A61105"/>
                </a:solidFill>
                <a:latin typeface="Muli Bold Bold"/>
              </a:rPr>
              <a:t>I. PHẢN ỨNG MỘT CHIỀU, PHẢN ỨNG THUẬN NGHỊCH VÀ CÂN BẰNG HÓA HỌC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90403" y="1696109"/>
            <a:ext cx="17003922" cy="71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1" lvl="1">
              <a:lnSpc>
                <a:spcPts val="5500"/>
              </a:lnSpc>
            </a:pPr>
            <a:r>
              <a:rPr lang="en-US" sz="5000">
                <a:solidFill>
                  <a:srgbClr val="5E17EB"/>
                </a:solidFill>
                <a:latin typeface="Muli Bold Bold"/>
              </a:rPr>
              <a:t>1. Phản ứng một chiều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0403" y="3303864"/>
            <a:ext cx="17003922" cy="2967891"/>
            <a:chOff x="0" y="-186348"/>
            <a:chExt cx="4875057" cy="850900"/>
          </a:xfrm>
        </p:grpSpPr>
        <p:sp>
          <p:nvSpPr>
            <p:cNvPr id="3" name="Freeform 3"/>
            <p:cNvSpPr/>
            <p:nvPr/>
          </p:nvSpPr>
          <p:spPr>
            <a:xfrm>
              <a:off x="0" y="-105857"/>
              <a:ext cx="4875057" cy="621985"/>
            </a:xfrm>
            <a:custGeom>
              <a:avLst/>
              <a:gdLst/>
              <a:ahLst/>
              <a:cxnLst/>
              <a:rect l="l" t="t" r="r" b="b"/>
              <a:pathLst>
                <a:path w="4875057" h="516128">
                  <a:moveTo>
                    <a:pt x="0" y="0"/>
                  </a:moveTo>
                  <a:lnTo>
                    <a:pt x="4875057" y="0"/>
                  </a:lnTo>
                  <a:lnTo>
                    <a:pt x="4875057" y="516128"/>
                  </a:lnTo>
                  <a:lnTo>
                    <a:pt x="0" y="516128"/>
                  </a:lnTo>
                  <a:close/>
                </a:path>
              </a:pathLst>
            </a:custGeom>
            <a:solidFill>
              <a:srgbClr val="F2FEFF"/>
            </a:solidFill>
            <a:ln w="19050">
              <a:solidFill>
                <a:srgbClr val="FF3131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86348"/>
              <a:ext cx="484732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5850"/>
                </a:lnSpc>
              </a:pPr>
              <a:r>
                <a:rPr lang="en-US" sz="4500">
                  <a:solidFill>
                    <a:srgbClr val="FF0000"/>
                  </a:solidFill>
                  <a:latin typeface="Garet Bold"/>
                </a:rPr>
                <a:t>Phản ứng thuận nghịch</a:t>
              </a:r>
              <a:r>
                <a:rPr lang="en-US" sz="4500">
                  <a:solidFill>
                    <a:srgbClr val="000000"/>
                  </a:solidFill>
                  <a:latin typeface="Garet"/>
                </a:rPr>
                <a:t> là phản ứng xảy ra theo hai chiều trái ngược nhau.  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7966140"/>
            <a:ext cx="1729041" cy="232086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56283" y="8270562"/>
            <a:ext cx="1429751" cy="197547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53109" y="2543005"/>
            <a:ext cx="9910303" cy="116318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A76EC89-400A-30E1-0834-C8588DE0114C}"/>
              </a:ext>
            </a:extLst>
          </p:cNvPr>
          <p:cNvGrpSpPr/>
          <p:nvPr/>
        </p:nvGrpSpPr>
        <p:grpSpPr>
          <a:xfrm>
            <a:off x="642039" y="5868820"/>
            <a:ext cx="17003922" cy="2967891"/>
            <a:chOff x="642039" y="5868820"/>
            <a:chExt cx="17003922" cy="2967891"/>
          </a:xfrm>
        </p:grpSpPr>
        <p:grpSp>
          <p:nvGrpSpPr>
            <p:cNvPr id="6" name="Group 6"/>
            <p:cNvGrpSpPr/>
            <p:nvPr/>
          </p:nvGrpSpPr>
          <p:grpSpPr>
            <a:xfrm>
              <a:off x="642039" y="5868820"/>
              <a:ext cx="17003922" cy="2967891"/>
              <a:chOff x="0" y="-38100"/>
              <a:chExt cx="4875057" cy="8509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875057" cy="810512"/>
              </a:xfrm>
              <a:custGeom>
                <a:avLst/>
                <a:gdLst/>
                <a:ahLst/>
                <a:cxnLst/>
                <a:rect l="l" t="t" r="r" b="b"/>
                <a:pathLst>
                  <a:path w="4875057" h="810512">
                    <a:moveTo>
                      <a:pt x="0" y="0"/>
                    </a:moveTo>
                    <a:lnTo>
                      <a:pt x="4875057" y="0"/>
                    </a:lnTo>
                    <a:lnTo>
                      <a:pt x="4875057" y="810512"/>
                    </a:lnTo>
                    <a:lnTo>
                      <a:pt x="0" y="810512"/>
                    </a:lnTo>
                    <a:close/>
                  </a:path>
                </a:pathLst>
              </a:custGeom>
              <a:solidFill>
                <a:srgbClr val="F2FEFF"/>
              </a:solidFill>
              <a:ln w="19050">
                <a:solidFill>
                  <a:srgbClr val="FF3131"/>
                </a:solidFill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875057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5850"/>
                  </a:lnSpc>
                </a:pPr>
                <a:r>
                  <a:rPr lang="en-US" sz="4500">
                    <a:solidFill>
                      <a:srgbClr val="FF0000"/>
                    </a:solidFill>
                    <a:latin typeface="Garet Bold"/>
                  </a:rPr>
                  <a:t>Kí hiệu:                </a:t>
                </a:r>
                <a:r>
                  <a:rPr lang="en-US" sz="4500">
                    <a:solidFill>
                      <a:srgbClr val="000000"/>
                    </a:solidFill>
                    <a:latin typeface="Garet"/>
                  </a:rPr>
                  <a:t>chỉ chiều phản ứng.</a:t>
                </a:r>
              </a:p>
              <a:p>
                <a:pPr algn="just">
                  <a:lnSpc>
                    <a:spcPts val="7380"/>
                  </a:lnSpc>
                </a:pPr>
                <a:r>
                  <a:rPr lang="en-US" sz="4500">
                    <a:solidFill>
                      <a:srgbClr val="000000"/>
                    </a:solidFill>
                    <a:latin typeface="Garet"/>
                  </a:rPr>
                  <a:t>Chiều từ trái sang phải là </a:t>
                </a:r>
                <a:r>
                  <a:rPr lang="en-US" sz="4500">
                    <a:solidFill>
                      <a:srgbClr val="5E17EB"/>
                    </a:solidFill>
                    <a:latin typeface="Garet"/>
                  </a:rPr>
                  <a:t>chiều thuận</a:t>
                </a:r>
                <a:r>
                  <a:rPr lang="en-US" sz="4500">
                    <a:solidFill>
                      <a:srgbClr val="000000"/>
                    </a:solidFill>
                    <a:latin typeface="Garet"/>
                  </a:rPr>
                  <a:t>, chiều từ phải sang trái là </a:t>
                </a:r>
                <a:r>
                  <a:rPr lang="en-US" sz="4500">
                    <a:solidFill>
                      <a:srgbClr val="5E17EB"/>
                    </a:solidFill>
                    <a:latin typeface="Garet"/>
                  </a:rPr>
                  <a:t>chiều nghịch.</a:t>
                </a:r>
              </a:p>
            </p:txBody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178235" y="6204944"/>
              <a:ext cx="1569454" cy="765109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508251" y="9076381"/>
            <a:ext cx="1779749" cy="118575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690403" y="241959"/>
            <a:ext cx="17003922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A61105"/>
                </a:solidFill>
                <a:latin typeface="Muli Bold Bold"/>
              </a:rPr>
              <a:t>I. PHẢN ỨNG MỘT CHIỀU, PHẢN ỨNG THUẬN NGHỊCH VÀ CÂN BẰNG HÓA HỌC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90403" y="1696109"/>
            <a:ext cx="17003922" cy="71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5E17EB"/>
                </a:solidFill>
                <a:latin typeface="Muli Bold Bold"/>
              </a:rPr>
              <a:t>2. Phản ứng thuận nghịch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4B10E2-0D77-FC80-5007-5D18B30D3F59}"/>
              </a:ext>
            </a:extLst>
          </p:cNvPr>
          <p:cNvGrpSpPr/>
          <p:nvPr/>
        </p:nvGrpSpPr>
        <p:grpSpPr>
          <a:xfrm>
            <a:off x="3556129" y="69415"/>
            <a:ext cx="14041468" cy="10671224"/>
            <a:chOff x="3556129" y="69415"/>
            <a:chExt cx="14041468" cy="10671224"/>
          </a:xfrm>
        </p:grpSpPr>
        <p:grpSp>
          <p:nvGrpSpPr>
            <p:cNvPr id="12" name="Group 12"/>
            <p:cNvGrpSpPr/>
            <p:nvPr/>
          </p:nvGrpSpPr>
          <p:grpSpPr>
            <a:xfrm>
              <a:off x="3556129" y="69415"/>
              <a:ext cx="14041468" cy="10671224"/>
              <a:chOff x="0" y="0"/>
              <a:chExt cx="12092092" cy="9284459"/>
            </a:xfrm>
          </p:grpSpPr>
          <p:pic>
            <p:nvPicPr>
              <p:cNvPr id="13" name="Picture 13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l="10439" r="10439"/>
              <a:stretch>
                <a:fillRect/>
              </a:stretch>
            </p:blipFill>
            <p:spPr>
              <a:xfrm>
                <a:off x="0" y="0"/>
                <a:ext cx="12092092" cy="9284459"/>
              </a:xfrm>
              <a:prstGeom prst="rect">
                <a:avLst/>
              </a:prstGeom>
            </p:spPr>
          </p:pic>
          <p:sp>
            <p:nvSpPr>
              <p:cNvPr id="14" name="TextBox 14"/>
              <p:cNvSpPr txBox="1"/>
              <p:nvPr/>
            </p:nvSpPr>
            <p:spPr>
              <a:xfrm>
                <a:off x="831508" y="2191376"/>
                <a:ext cx="11260584" cy="382769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5784"/>
                  </a:lnSpc>
                </a:pPr>
                <a:r>
                  <a:rPr lang="en-US" sz="4000">
                    <a:solidFill>
                      <a:srgbClr val="EC1D24"/>
                    </a:solidFill>
                    <a:latin typeface="Muli Bold"/>
                  </a:rPr>
                  <a:t>Trên thực tế có các phản ứng sau:</a:t>
                </a:r>
              </a:p>
              <a:p>
                <a:pPr algn="ctr">
                  <a:lnSpc>
                    <a:spcPts val="5784"/>
                  </a:lnSpc>
                </a:pPr>
                <a:endParaRPr lang="en-US" sz="4000">
                  <a:solidFill>
                    <a:srgbClr val="EC1D24"/>
                  </a:solidFill>
                  <a:latin typeface="Muli Bold"/>
                </a:endParaRPr>
              </a:p>
              <a:p>
                <a:pPr algn="ctr">
                  <a:lnSpc>
                    <a:spcPts val="5784"/>
                  </a:lnSpc>
                  <a:spcBef>
                    <a:spcPct val="0"/>
                  </a:spcBef>
                </a:pPr>
                <a:endParaRPr lang="en-US" sz="4000">
                  <a:solidFill>
                    <a:srgbClr val="EC1D24"/>
                  </a:solidFill>
                  <a:latin typeface="Muli Bold"/>
                </a:endParaRPr>
              </a:p>
              <a:p>
                <a:pPr>
                  <a:lnSpc>
                    <a:spcPts val="5784"/>
                  </a:lnSpc>
                  <a:spcBef>
                    <a:spcPct val="0"/>
                  </a:spcBef>
                </a:pPr>
                <a:endParaRPr lang="en-US" sz="4000">
                  <a:solidFill>
                    <a:srgbClr val="EC1D24"/>
                  </a:solidFill>
                  <a:latin typeface="Muli Bold"/>
                </a:endParaRPr>
              </a:p>
              <a:p>
                <a:pPr>
                  <a:lnSpc>
                    <a:spcPts val="5784"/>
                  </a:lnSpc>
                  <a:spcBef>
                    <a:spcPct val="0"/>
                  </a:spcBef>
                </a:pPr>
                <a:r>
                  <a:rPr lang="en-US" sz="4000">
                    <a:solidFill>
                      <a:srgbClr val="EC1D24"/>
                    </a:solidFill>
                    <a:latin typeface="Muli Bold"/>
                  </a:rPr>
                  <a:t>Vậy có thể viết:                                        được không? tại sao?</a:t>
                </a:r>
              </a:p>
            </p:txBody>
          </p:sp>
        </p:grpSp>
        <p:graphicFrame>
          <p:nvGraphicFramePr>
            <p:cNvPr id="18" name="Object 17">
              <a:extLst>
                <a:ext uri="{FF2B5EF4-FFF2-40B4-BE49-F238E27FC236}">
                  <a16:creationId xmlns:a16="http://schemas.microsoft.com/office/drawing/2014/main" id="{B1D1D729-2D59-184C-310C-805879E272C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86558023"/>
                </p:ext>
              </p:extLst>
            </p:nvPr>
          </p:nvGraphicFramePr>
          <p:xfrm>
            <a:off x="7707425" y="3370195"/>
            <a:ext cx="6670077" cy="15919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1995694" imgH="475528" progId="Equation.DSMT4">
                    <p:embed/>
                  </p:oleObj>
                </mc:Choice>
                <mc:Fallback>
                  <p:oleObj name="Equation" r:id="rId11" imgW="1995694" imgH="475528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7707425" y="3370195"/>
                          <a:ext cx="6670077" cy="15919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id="{103C3EC9-DD87-0A29-7491-CBD4907B5F4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76915293"/>
                </p:ext>
              </p:extLst>
            </p:nvPr>
          </p:nvGraphicFramePr>
          <p:xfrm>
            <a:off x="8475380" y="5475419"/>
            <a:ext cx="5394526" cy="9833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1254672" imgH="228239" progId="Equation.DSMT4">
                    <p:embed/>
                  </p:oleObj>
                </mc:Choice>
                <mc:Fallback>
                  <p:oleObj name="Equation" r:id="rId13" imgW="1254672" imgH="228239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8475380" y="5475419"/>
                          <a:ext cx="5394526" cy="98330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829804" y="8138831"/>
            <a:ext cx="1729041" cy="23208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17964" y="8270561"/>
            <a:ext cx="1429751" cy="19754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537384" y="3624800"/>
            <a:ext cx="11241021" cy="48504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4629" y="2407309"/>
            <a:ext cx="10316393" cy="122297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90403" y="241959"/>
            <a:ext cx="17003922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A61105"/>
                </a:solidFill>
                <a:latin typeface="Muli Bold Bold"/>
              </a:rPr>
              <a:t>I. PHẢN ỨNG MỘT CHIỀU, PHẢN ỨNG THUẬN NGHỊCH VÀ CÂN BẰNG HÓA HỌC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90403" y="1696109"/>
            <a:ext cx="17003922" cy="71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5E17EB"/>
                </a:solidFill>
                <a:latin typeface="Muli Bold Bold"/>
              </a:rPr>
              <a:t>3. Trạng thái cân bằng của phản ứng thuận nghịch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703638" y="3491909"/>
            <a:ext cx="7584362" cy="4983370"/>
            <a:chOff x="0" y="-38100"/>
            <a:chExt cx="2174451" cy="142874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74451" cy="1390642"/>
            </a:xfrm>
            <a:custGeom>
              <a:avLst/>
              <a:gdLst/>
              <a:ahLst/>
              <a:cxnLst/>
              <a:rect l="l" t="t" r="r" b="b"/>
              <a:pathLst>
                <a:path w="2174451" h="1390642">
                  <a:moveTo>
                    <a:pt x="0" y="0"/>
                  </a:moveTo>
                  <a:lnTo>
                    <a:pt x="2174451" y="0"/>
                  </a:lnTo>
                  <a:lnTo>
                    <a:pt x="2174451" y="1390642"/>
                  </a:lnTo>
                  <a:lnTo>
                    <a:pt x="0" y="1390642"/>
                  </a:lnTo>
                  <a:close/>
                </a:path>
              </a:pathLst>
            </a:custGeom>
            <a:solidFill>
              <a:srgbClr val="F2FEFF"/>
            </a:solidFill>
            <a:ln w="19050">
              <a:solidFill>
                <a:srgbClr val="FF3131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174451" cy="1216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5850"/>
                </a:lnSpc>
              </a:pPr>
              <a:r>
                <a:rPr lang="en-US" sz="4500">
                  <a:solidFill>
                    <a:srgbClr val="FF0000"/>
                  </a:solidFill>
                  <a:latin typeface="Garet Bold"/>
                </a:rPr>
                <a:t>Nhận xét:</a:t>
              </a:r>
            </a:p>
            <a:p>
              <a:pPr algn="just">
                <a:lnSpc>
                  <a:spcPts val="5850"/>
                </a:lnSpc>
              </a:pPr>
              <a:r>
                <a:rPr lang="en-US" sz="4500">
                  <a:solidFill>
                    <a:srgbClr val="0070C0"/>
                  </a:solidFill>
                  <a:latin typeface="Garet"/>
                </a:rPr>
                <a:t>-</a:t>
              </a:r>
              <a:r>
                <a:rPr lang="en-US" sz="4500">
                  <a:solidFill>
                    <a:srgbClr val="5E17EB"/>
                  </a:solidFill>
                  <a:latin typeface="Garet"/>
                </a:rPr>
                <a:t> Nồng độ H</a:t>
              </a:r>
              <a:r>
                <a:rPr lang="en-US" sz="4500" baseline="-25000">
                  <a:solidFill>
                    <a:srgbClr val="5E17EB"/>
                  </a:solidFill>
                  <a:latin typeface="Garet"/>
                </a:rPr>
                <a:t>2</a:t>
              </a:r>
              <a:r>
                <a:rPr lang="en-US" sz="4500">
                  <a:solidFill>
                    <a:srgbClr val="5E17EB"/>
                  </a:solidFill>
                  <a:latin typeface="Garet"/>
                </a:rPr>
                <a:t> và N</a:t>
              </a:r>
              <a:r>
                <a:rPr lang="en-US" sz="4500" baseline="-25000">
                  <a:solidFill>
                    <a:srgbClr val="5E17EB"/>
                  </a:solidFill>
                  <a:latin typeface="Garet"/>
                </a:rPr>
                <a:t>2</a:t>
              </a:r>
              <a:r>
                <a:rPr lang="en-US" sz="4500">
                  <a:solidFill>
                    <a:srgbClr val="5E17EB"/>
                  </a:solidFill>
                  <a:latin typeface="Garet"/>
                </a:rPr>
                <a:t> giảm, rồi không đổi.</a:t>
              </a:r>
            </a:p>
            <a:p>
              <a:pPr algn="just">
                <a:lnSpc>
                  <a:spcPts val="5850"/>
                </a:lnSpc>
              </a:pPr>
              <a:r>
                <a:rPr lang="en-US" sz="4500">
                  <a:solidFill>
                    <a:srgbClr val="5E17EB"/>
                  </a:solidFill>
                  <a:latin typeface="Garet"/>
                </a:rPr>
                <a:t>- Nồng độ NH</a:t>
              </a:r>
              <a:r>
                <a:rPr lang="en-US" sz="4500" baseline="-25000">
                  <a:solidFill>
                    <a:srgbClr val="5E17EB"/>
                  </a:solidFill>
                  <a:latin typeface="Garet"/>
                </a:rPr>
                <a:t>3</a:t>
              </a:r>
              <a:r>
                <a:rPr lang="en-US" sz="4500">
                  <a:solidFill>
                    <a:srgbClr val="5E17EB"/>
                  </a:solidFill>
                  <a:latin typeface="Garet"/>
                </a:rPr>
                <a:t> tăng, rồi không đổi.</a:t>
              </a:r>
              <a:r>
                <a:rPr lang="en-US" sz="4500">
                  <a:solidFill>
                    <a:srgbClr val="000000"/>
                  </a:solidFill>
                  <a:latin typeface="Garet Bold"/>
                </a:rPr>
                <a:t>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28763D-939C-6D50-FB82-1633711EA92A}"/>
              </a:ext>
            </a:extLst>
          </p:cNvPr>
          <p:cNvGrpSpPr/>
          <p:nvPr/>
        </p:nvGrpSpPr>
        <p:grpSpPr>
          <a:xfrm>
            <a:off x="11083897" y="4242499"/>
            <a:ext cx="7474948" cy="4541031"/>
            <a:chOff x="10554648" y="3729530"/>
            <a:chExt cx="7474948" cy="4541031"/>
          </a:xfrm>
        </p:grpSpPr>
        <p:pic>
          <p:nvPicPr>
            <p:cNvPr id="11" name="Picture 14">
              <a:extLst>
                <a:ext uri="{FF2B5EF4-FFF2-40B4-BE49-F238E27FC236}">
                  <a16:creationId xmlns:a16="http://schemas.microsoft.com/office/drawing/2014/main" id="{F68F51E4-40A7-EFE6-D353-18F12AD90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0554648" y="3729530"/>
              <a:ext cx="7474948" cy="4541031"/>
            </a:xfrm>
            <a:prstGeom prst="rect">
              <a:avLst/>
            </a:prstGeom>
          </p:spPr>
        </p:pic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AA5A5B90-C722-CDAB-0629-85971E5B81D1}"/>
                </a:ext>
              </a:extLst>
            </p:cNvPr>
            <p:cNvSpPr txBox="1"/>
            <p:nvPr/>
          </p:nvSpPr>
          <p:spPr>
            <a:xfrm>
              <a:off x="12115800" y="4866025"/>
              <a:ext cx="5298926" cy="20315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500"/>
                </a:lnSpc>
              </a:pPr>
              <a:r>
                <a:rPr lang="en-US" sz="3000">
                  <a:solidFill>
                    <a:srgbClr val="FF0000"/>
                  </a:solidFill>
                  <a:latin typeface="Muli Bold Bold"/>
                </a:rPr>
                <a:t>Nhận xét nồng độ của các chất phản ứng và sản phẩm thay đổi nh</a:t>
              </a:r>
              <a:r>
                <a:rPr lang="vi-VN" sz="3000">
                  <a:solidFill>
                    <a:srgbClr val="FF0000"/>
                  </a:solidFill>
                  <a:latin typeface="Muli Bold Bold"/>
                </a:rPr>
                <a:t>ư</a:t>
              </a:r>
              <a:r>
                <a:rPr lang="en-US" sz="3000">
                  <a:solidFill>
                    <a:srgbClr val="FF0000"/>
                  </a:solidFill>
                  <a:latin typeface="Muli Bold Bold"/>
                </a:rPr>
                <a:t> thế nào?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829804" y="8138831"/>
            <a:ext cx="1729041" cy="23208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8270562"/>
            <a:ext cx="1429751" cy="197547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801544" y="2437355"/>
            <a:ext cx="8486456" cy="6037924"/>
            <a:chOff x="0" y="-38100"/>
            <a:chExt cx="2433083" cy="173108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3083" cy="1692984"/>
            </a:xfrm>
            <a:custGeom>
              <a:avLst/>
              <a:gdLst/>
              <a:ahLst/>
              <a:cxnLst/>
              <a:rect l="l" t="t" r="r" b="b"/>
              <a:pathLst>
                <a:path w="2433083" h="1692984">
                  <a:moveTo>
                    <a:pt x="0" y="0"/>
                  </a:moveTo>
                  <a:lnTo>
                    <a:pt x="2433083" y="0"/>
                  </a:lnTo>
                  <a:lnTo>
                    <a:pt x="2433083" y="1692984"/>
                  </a:lnTo>
                  <a:lnTo>
                    <a:pt x="0" y="1692984"/>
                  </a:lnTo>
                  <a:close/>
                </a:path>
              </a:pathLst>
            </a:custGeom>
            <a:solidFill>
              <a:srgbClr val="F2FEFF"/>
            </a:solidFill>
            <a:ln w="19050">
              <a:solidFill>
                <a:srgbClr val="FF3131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67543" cy="14531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5850"/>
                </a:lnSpc>
              </a:pPr>
              <a:r>
                <a:rPr lang="en-US" sz="45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Trạng thái cân bằng </a:t>
              </a:r>
              <a:r>
                <a:rPr lang="en-US" sz="4500">
                  <a:solidFill>
                    <a:srgbClr val="5E17E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 phản ứng thuận nghịch là trạng thái mà tại đó </a:t>
              </a:r>
              <a:r>
                <a:rPr lang="en-US" sz="4500">
                  <a:solidFill>
                    <a:srgbClr val="FF31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tốc độ phản ứng thuận</a:t>
              </a:r>
              <a:r>
                <a:rPr lang="en-US" sz="4500">
                  <a:solidFill>
                    <a:srgbClr val="5E17E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bằng </a:t>
              </a:r>
              <a:r>
                <a:rPr lang="en-US" sz="4500">
                  <a:solidFill>
                    <a:srgbClr val="FF31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tốc độ phản ứng nghịch</a:t>
              </a:r>
              <a:r>
                <a:rPr lang="en-US" sz="4500">
                  <a:solidFill>
                    <a:srgbClr val="5E17E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292" y="2570246"/>
            <a:ext cx="9784251" cy="590503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90403" y="241959"/>
            <a:ext cx="17003922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A61105"/>
                </a:solidFill>
                <a:latin typeface="Muli Bold Bold"/>
              </a:rPr>
              <a:t>I. PHẢN ỨNG MỘT CHIỀU, PHẢN ỨNG THUẬN NGHỊCH VÀ CÂN BẰNG HÓA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0403" y="1696109"/>
            <a:ext cx="17003922" cy="71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5E17EB"/>
                </a:solidFill>
                <a:latin typeface="Muli Bold Bold"/>
              </a:rPr>
              <a:t>3. Trạng thái cân bằng của phản ứng thuận nghịch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829804" y="8138831"/>
            <a:ext cx="1729041" cy="23208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8270562"/>
            <a:ext cx="1429751" cy="19754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81215" y="1535603"/>
            <a:ext cx="5911038" cy="19317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9813" y="3235192"/>
            <a:ext cx="11335197" cy="515236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57371" y="228815"/>
            <a:ext cx="18207197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A61105"/>
                </a:solidFill>
                <a:latin typeface="Muli Bold Bold"/>
              </a:rPr>
              <a:t>II. HẰNG SỐ CÂN BẰNG CỦA PHẢN ỨNG THUẬN NGHỊCH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0403" y="1696109"/>
            <a:ext cx="5309429" cy="71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5E17EB"/>
                </a:solidFill>
                <a:latin typeface="Muli Bold Bold"/>
              </a:rPr>
              <a:t>Xét hệ cân bằng: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8FD55C2-A099-1EBE-D68F-5EA9D2EA1099}"/>
              </a:ext>
            </a:extLst>
          </p:cNvPr>
          <p:cNvGrpSpPr/>
          <p:nvPr/>
        </p:nvGrpSpPr>
        <p:grpSpPr>
          <a:xfrm>
            <a:off x="12034823" y="3467315"/>
            <a:ext cx="6429745" cy="4187825"/>
            <a:chOff x="11355271" y="978535"/>
            <a:chExt cx="6429745" cy="4187825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4782800" y="1535603"/>
              <a:ext cx="1414127" cy="1326655"/>
            </a:xfrm>
            <a:prstGeom prst="rect">
              <a:avLst/>
            </a:prstGeom>
          </p:spPr>
        </p:pic>
        <p:sp>
          <p:nvSpPr>
            <p:cNvPr id="9" name="TextBox 9"/>
            <p:cNvSpPr txBox="1"/>
            <p:nvPr/>
          </p:nvSpPr>
          <p:spPr>
            <a:xfrm>
              <a:off x="11355271" y="978535"/>
              <a:ext cx="6429745" cy="4187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5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FF0000"/>
                  </a:solidFill>
                  <a:latin typeface="Muli Bold"/>
                </a:rPr>
                <a:t>Hãy tính giá trị của biểu thức:  </a:t>
              </a:r>
            </a:p>
            <a:p>
              <a:pPr>
                <a:lnSpc>
                  <a:spcPts val="5500"/>
                </a:lnSpc>
                <a:spcBef>
                  <a:spcPct val="0"/>
                </a:spcBef>
              </a:pPr>
              <a:endParaRPr lang="en-US" sz="5000">
                <a:solidFill>
                  <a:srgbClr val="FF0000"/>
                </a:solidFill>
                <a:latin typeface="Muli Bold"/>
              </a:endParaRPr>
            </a:p>
            <a:p>
              <a:pPr>
                <a:lnSpc>
                  <a:spcPts val="55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FF0000"/>
                  </a:solidFill>
                  <a:latin typeface="Muli Bold"/>
                </a:rPr>
                <a:t>trong 5 thí nghiệm. Nhận xét giá trị thu được?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829804" y="8138831"/>
            <a:ext cx="1729041" cy="23208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8270562"/>
            <a:ext cx="1429751" cy="197547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5945DE6-6E5B-8B60-11FD-95C6F2C3457F}"/>
              </a:ext>
            </a:extLst>
          </p:cNvPr>
          <p:cNvGrpSpPr/>
          <p:nvPr/>
        </p:nvGrpSpPr>
        <p:grpSpPr>
          <a:xfrm>
            <a:off x="690403" y="1696109"/>
            <a:ext cx="13523723" cy="711200"/>
            <a:chOff x="690403" y="1696109"/>
            <a:chExt cx="13523723" cy="711200"/>
          </a:xfrm>
        </p:grpSpPr>
        <p:sp>
          <p:nvSpPr>
            <p:cNvPr id="4" name="TextBox 4"/>
            <p:cNvSpPr txBox="1"/>
            <p:nvPr/>
          </p:nvSpPr>
          <p:spPr>
            <a:xfrm>
              <a:off x="690403" y="1696109"/>
              <a:ext cx="13523723" cy="711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500"/>
                </a:lnSpc>
              </a:pPr>
              <a:r>
                <a:rPr lang="en-US" sz="5000">
                  <a:solidFill>
                    <a:srgbClr val="5E17EB"/>
                  </a:solidFill>
                  <a:latin typeface="Muli Bold Bold"/>
                </a:rPr>
                <a:t>Tổng quát: </a:t>
              </a:r>
              <a:r>
                <a:rPr lang="en-US" sz="5000">
                  <a:solidFill>
                    <a:srgbClr val="FF3131"/>
                  </a:solidFill>
                  <a:latin typeface="Muli Bold Bold"/>
                </a:rPr>
                <a:t>aA + bB          cC + dD</a:t>
              </a:r>
            </a:p>
          </p:txBody>
        </p:sp>
        <p:sp>
          <p:nvSpPr>
            <p:cNvPr id="5" name="AutoShape 5"/>
            <p:cNvSpPr/>
            <p:nvPr/>
          </p:nvSpPr>
          <p:spPr>
            <a:xfrm>
              <a:off x="7016603" y="2046947"/>
              <a:ext cx="1195172" cy="0"/>
            </a:xfrm>
            <a:prstGeom prst="line">
              <a:avLst/>
            </a:prstGeom>
            <a:ln w="38100" cap="flat">
              <a:solidFill>
                <a:srgbClr val="FF3131"/>
              </a:solidFill>
              <a:prstDash val="solid"/>
              <a:headEnd type="none" w="sm" len="sm"/>
              <a:tailEnd type="triangle" w="lg" len="med"/>
            </a:ln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57200" y="2510009"/>
            <a:ext cx="5341421" cy="226060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57003" y="160938"/>
            <a:ext cx="18130997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A61105"/>
                </a:solidFill>
                <a:latin typeface="Muli Bold Bold"/>
              </a:rPr>
              <a:t>II. HẰNG SỐ CÂN BẰNG CỦA PHẢN ỨNG THUẬN NGHỊCH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05643" y="5629096"/>
            <a:ext cx="17253085" cy="195572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500">
                <a:solidFill>
                  <a:srgbClr val="002060"/>
                </a:solidFill>
                <a:latin typeface="Muli Bold Bold"/>
              </a:rPr>
              <a:t>- Chất rắn không xuất hiện trong biểu thức hằng số cân bằng.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500">
                <a:solidFill>
                  <a:srgbClr val="002060"/>
                </a:solidFill>
                <a:latin typeface="Muli Bold Bold"/>
              </a:rPr>
              <a:t>- K</a:t>
            </a:r>
            <a:r>
              <a:rPr lang="en-US" sz="4500" baseline="-25000">
                <a:solidFill>
                  <a:srgbClr val="002060"/>
                </a:solidFill>
                <a:latin typeface="Muli Bold Bold"/>
              </a:rPr>
              <a:t>C</a:t>
            </a:r>
            <a:r>
              <a:rPr lang="en-US" sz="4500">
                <a:solidFill>
                  <a:srgbClr val="002060"/>
                </a:solidFill>
                <a:latin typeface="Muli Bold Bold"/>
              </a:rPr>
              <a:t> của phản ứng chỉ phụ thuộc vào nhiệt độ.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551BD988-AE6D-A826-34E0-25A35C06D5CD}"/>
              </a:ext>
            </a:extLst>
          </p:cNvPr>
          <p:cNvSpPr txBox="1"/>
          <p:nvPr/>
        </p:nvSpPr>
        <p:spPr>
          <a:xfrm>
            <a:off x="6095999" y="2486534"/>
            <a:ext cx="11598325" cy="2821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0"/>
              </a:lnSpc>
              <a:spcBef>
                <a:spcPct val="0"/>
              </a:spcBef>
            </a:pPr>
            <a:r>
              <a:rPr lang="en-US" sz="5000">
                <a:solidFill>
                  <a:srgbClr val="FF0000"/>
                </a:solidFill>
                <a:latin typeface="Muli Bold Bold"/>
              </a:rPr>
              <a:t>Trong đó: </a:t>
            </a:r>
          </a:p>
          <a:p>
            <a:pPr>
              <a:lnSpc>
                <a:spcPts val="5500"/>
              </a:lnSpc>
              <a:spcBef>
                <a:spcPct val="0"/>
              </a:spcBef>
            </a:pPr>
            <a:r>
              <a:rPr lang="en-US" sz="5000">
                <a:solidFill>
                  <a:srgbClr val="002060"/>
                </a:solidFill>
                <a:latin typeface="Muli Bold Bold"/>
              </a:rPr>
              <a:t>+[A], [B], [C], [D] là nồng độ mol A, B, C, D ở trạng thái cân bằng.</a:t>
            </a:r>
          </a:p>
          <a:p>
            <a:pPr>
              <a:lnSpc>
                <a:spcPts val="5500"/>
              </a:lnSpc>
              <a:spcBef>
                <a:spcPct val="0"/>
              </a:spcBef>
            </a:pPr>
            <a:r>
              <a:rPr lang="en-US" sz="5000">
                <a:solidFill>
                  <a:srgbClr val="002060"/>
                </a:solidFill>
                <a:latin typeface="Muli Bold Bold"/>
              </a:rPr>
              <a:t>+ a, b, c, d: hệ số tỉ l</a:t>
            </a:r>
            <a:r>
              <a:rPr lang="vi-VN" sz="5000">
                <a:solidFill>
                  <a:srgbClr val="002060"/>
                </a:solidFill>
                <a:latin typeface="Muli Bold Bold"/>
              </a:rPr>
              <a:t>ượng</a:t>
            </a:r>
            <a:r>
              <a:rPr lang="en-US" sz="5000">
                <a:solidFill>
                  <a:srgbClr val="002060"/>
                </a:solidFill>
                <a:latin typeface="Muli Bold Bold"/>
              </a:rPr>
              <a:t> trong pthh.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F99EC7F-662D-3591-9FDE-0C67D5BFE23D}"/>
              </a:ext>
            </a:extLst>
          </p:cNvPr>
          <p:cNvGrpSpPr/>
          <p:nvPr/>
        </p:nvGrpSpPr>
        <p:grpSpPr>
          <a:xfrm>
            <a:off x="1460231" y="7893108"/>
            <a:ext cx="14996967" cy="1429013"/>
            <a:chOff x="1493343" y="7893108"/>
            <a:chExt cx="15931451" cy="1429013"/>
          </a:xfrm>
        </p:grpSpPr>
        <p:sp>
          <p:nvSpPr>
            <p:cNvPr id="10" name="TextBox 10"/>
            <p:cNvSpPr txBox="1"/>
            <p:nvPr/>
          </p:nvSpPr>
          <p:spPr>
            <a:xfrm>
              <a:off x="1493343" y="7965211"/>
              <a:ext cx="15931451" cy="13569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500"/>
                </a:lnSpc>
                <a:spcBef>
                  <a:spcPct val="0"/>
                </a:spcBef>
              </a:pPr>
              <a:r>
                <a:rPr lang="en-US" sz="4000" b="1">
                  <a:solidFill>
                    <a:srgbClr val="FF0000"/>
                  </a:solidFill>
                  <a:latin typeface="Muli Bold Bold"/>
                </a:rPr>
                <a:t>Cho hệ cân bằng sau:   </a:t>
              </a:r>
            </a:p>
            <a:p>
              <a:pPr>
                <a:lnSpc>
                  <a:spcPts val="5500"/>
                </a:lnSpc>
                <a:spcBef>
                  <a:spcPct val="0"/>
                </a:spcBef>
              </a:pPr>
              <a:r>
                <a:rPr lang="en-US" sz="4000" b="1">
                  <a:solidFill>
                    <a:srgbClr val="FF0000"/>
                  </a:solidFill>
                  <a:latin typeface="Muli Bold Bold"/>
                </a:rPr>
                <a:t>Viết biểu thức tính hằng số cân bằng KC của phản ứng trên.</a:t>
              </a:r>
            </a:p>
          </p:txBody>
        </p: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7227455" y="7893108"/>
              <a:ext cx="7169816" cy="96044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90403" y="241959"/>
            <a:ext cx="17003922" cy="71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A61105"/>
                </a:solidFill>
                <a:latin typeface="Muli Bold Bold"/>
              </a:rPr>
              <a:t>III. SỰ CHUYỂN DỊCH CÂN BẰNG HÓA HỌC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295400" y="1027093"/>
            <a:ext cx="14358819" cy="71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  <a:spcBef>
                <a:spcPct val="0"/>
              </a:spcBef>
            </a:pPr>
            <a:r>
              <a:rPr lang="en-US" sz="5000">
                <a:solidFill>
                  <a:srgbClr val="FF3131"/>
                </a:solidFill>
                <a:latin typeface="Muli Bold Bold"/>
              </a:rPr>
              <a:t>  Quan sát thí nghiệm và hoàn thành bảng sau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AABBEC4-9930-9677-906B-214BFE2CC4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829804" y="8138831"/>
            <a:ext cx="1729041" cy="2320860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B54BEE6-0B6B-910E-C4A4-2FB56F5842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8270562"/>
            <a:ext cx="1429751" cy="1975477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7B4D9F1-140A-AA68-DB04-A5CCA5D514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086364"/>
              </p:ext>
            </p:extLst>
          </p:nvPr>
        </p:nvGraphicFramePr>
        <p:xfrm>
          <a:off x="690403" y="1943100"/>
          <a:ext cx="17227917" cy="78486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28579">
                  <a:extLst>
                    <a:ext uri="{9D8B030D-6E8A-4147-A177-3AD203B41FA5}">
                      <a16:colId xmlns:a16="http://schemas.microsoft.com/office/drawing/2014/main" val="989271739"/>
                    </a:ext>
                  </a:extLst>
                </a:gridCol>
                <a:gridCol w="7856699">
                  <a:extLst>
                    <a:ext uri="{9D8B030D-6E8A-4147-A177-3AD203B41FA5}">
                      <a16:colId xmlns:a16="http://schemas.microsoft.com/office/drawing/2014/main" val="2610578459"/>
                    </a:ext>
                  </a:extLst>
                </a:gridCol>
                <a:gridCol w="5742639">
                  <a:extLst>
                    <a:ext uri="{9D8B030D-6E8A-4147-A177-3AD203B41FA5}">
                      <a16:colId xmlns:a16="http://schemas.microsoft.com/office/drawing/2014/main" val="1785973424"/>
                    </a:ext>
                  </a:extLst>
                </a:gridCol>
              </a:tblGrid>
              <a:tr h="2872884">
                <a:tc>
                  <a:txBody>
                    <a:bodyPr/>
                    <a:lstStyle/>
                    <a:p>
                      <a:pPr algn="ctr"/>
                      <a:r>
                        <a:rPr lang="en-US" sz="4500"/>
                        <a:t>Thí nghiệm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TN1: Sự dịch chuyển cân bằng của phản ứng:</a:t>
                      </a:r>
                    </a:p>
                    <a:p>
                      <a:pPr algn="ctr"/>
                      <a:endParaRPr lang="en-US" sz="4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TN2: Sự dịch chuyển cân bằng của phản ứng:</a:t>
                      </a:r>
                    </a:p>
                    <a:p>
                      <a:pPr algn="ctr"/>
                      <a:endParaRPr lang="en-US" sz="4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488135"/>
                  </a:ext>
                </a:extLst>
              </a:tr>
              <a:tr h="2102832">
                <a:tc>
                  <a:txBody>
                    <a:bodyPr/>
                    <a:lstStyle/>
                    <a:p>
                      <a:pPr algn="ctr"/>
                      <a:endParaRPr lang="en-US" sz="4500"/>
                    </a:p>
                    <a:p>
                      <a:pPr algn="ctr"/>
                      <a:r>
                        <a:rPr lang="en-US" sz="4500"/>
                        <a:t>Hiện t</a:t>
                      </a:r>
                      <a:r>
                        <a:rPr lang="vi-VN" sz="4500"/>
                        <a:t>ượng</a:t>
                      </a:r>
                      <a:endParaRPr lang="en-US" sz="4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450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6982201"/>
                  </a:ext>
                </a:extLst>
              </a:tr>
              <a:tr h="2872884">
                <a:tc>
                  <a:txBody>
                    <a:bodyPr/>
                    <a:lstStyle/>
                    <a:p>
                      <a:pPr algn="ctr"/>
                      <a:endParaRPr lang="en-US" sz="4500"/>
                    </a:p>
                    <a:p>
                      <a:pPr algn="ctr"/>
                      <a:r>
                        <a:rPr lang="en-US" sz="4500"/>
                        <a:t>Nhận xét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264669"/>
                  </a:ext>
                </a:extLst>
              </a:tr>
            </a:tbl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C52C11E-4888-5354-40AD-0874764BC8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7277413"/>
              </p:ext>
            </p:extLst>
          </p:nvPr>
        </p:nvGraphicFramePr>
        <p:xfrm>
          <a:off x="5562600" y="2552700"/>
          <a:ext cx="5419196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10852" imgH="456479" progId="Equation.DSMT4">
                  <p:embed/>
                </p:oleObj>
              </mc:Choice>
              <mc:Fallback>
                <p:oleObj name="Equation" r:id="rId5" imgW="1710852" imgH="45647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62600" y="2552700"/>
                        <a:ext cx="5419196" cy="144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11D811AB-0993-9CE6-92AA-B95A0AA06E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5950133"/>
              </p:ext>
            </p:extLst>
          </p:nvPr>
        </p:nvGraphicFramePr>
        <p:xfrm>
          <a:off x="12583638" y="2800967"/>
          <a:ext cx="5029199" cy="124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841400" imgH="457200" progId="Equation.DSMT4">
                  <p:embed/>
                </p:oleObj>
              </mc:Choice>
              <mc:Fallback>
                <p:oleObj name="Equation" r:id="rId7" imgW="18414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583638" y="2800967"/>
                        <a:ext cx="5029199" cy="1248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84E7BB0-E677-39C8-51AC-7650079D1619}"/>
              </a:ext>
            </a:extLst>
          </p:cNvPr>
          <p:cNvSpPr txBox="1"/>
          <p:nvPr/>
        </p:nvSpPr>
        <p:spPr>
          <a:xfrm>
            <a:off x="4572000" y="4990441"/>
            <a:ext cx="716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FF0000"/>
                </a:solidFill>
              </a:rPr>
              <a:t>- Bình 2 nhạt màu</a:t>
            </a:r>
          </a:p>
          <a:p>
            <a:pPr algn="just"/>
            <a:r>
              <a:rPr lang="en-US" sz="4000">
                <a:solidFill>
                  <a:srgbClr val="FF0000"/>
                </a:solidFill>
              </a:rPr>
              <a:t>- Bình 3 màu nâu đỏ đậm dần</a:t>
            </a:r>
          </a:p>
          <a:p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01FCA6-8087-0E3B-02D7-0145953F297E}"/>
              </a:ext>
            </a:extLst>
          </p:cNvPr>
          <p:cNvSpPr txBox="1"/>
          <p:nvPr/>
        </p:nvSpPr>
        <p:spPr>
          <a:xfrm>
            <a:off x="4572000" y="6955596"/>
            <a:ext cx="7162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làm lạnh bình 2, các phân tử khí NO</a:t>
            </a:r>
            <a:r>
              <a:rPr lang="en-US" sz="4000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đã phản ứng thêm với nhau để tạo ra nhiều phân tử N</a:t>
            </a:r>
            <a:r>
              <a:rPr lang="en-US" sz="4000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000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ng</a:t>
            </a:r>
            <a:r>
              <a:rPr lang="vi-VN" sz="4000">
                <a:solidFill>
                  <a:srgbClr val="FF0000"/>
                </a:solidFill>
                <a:cs typeface="Arial" panose="020B0604020202020204" pitchFamily="34" charset="0"/>
              </a:rPr>
              <a:t>ược</a:t>
            </a:r>
            <a:r>
              <a:rPr lang="en-US" sz="4000">
                <a:solidFill>
                  <a:srgbClr val="FF0000"/>
                </a:solidFill>
                <a:cs typeface="Arial" panose="020B0604020202020204" pitchFamily="34" charset="0"/>
              </a:rPr>
              <a:t> lại.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4B5A3B-CCDF-384D-649D-6E920E359BCB}"/>
              </a:ext>
            </a:extLst>
          </p:cNvPr>
          <p:cNvSpPr txBox="1"/>
          <p:nvPr/>
        </p:nvSpPr>
        <p:spPr>
          <a:xfrm>
            <a:off x="12214403" y="4981572"/>
            <a:ext cx="5703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FF0000"/>
                </a:solidFill>
              </a:rPr>
              <a:t>Khi đun nóng bình 1 xuất hiện màu hồng.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5BBD23-3A53-FDCC-728D-4B6F1B85CB44}"/>
              </a:ext>
            </a:extLst>
          </p:cNvPr>
          <p:cNvSpPr txBox="1"/>
          <p:nvPr/>
        </p:nvSpPr>
        <p:spPr>
          <a:xfrm>
            <a:off x="12183923" y="6955596"/>
            <a:ext cx="57039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FF0000"/>
                </a:solidFill>
              </a:rPr>
              <a:t>Khi đun nóng bình 1 chuyển dịch theo chiều thuận.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922tgp_connection_light">
  <a:themeElements>
    <a:clrScheme name="1922tgp_connection_light 2">
      <a:dk1>
        <a:srgbClr val="000000"/>
      </a:dk1>
      <a:lt1>
        <a:srgbClr val="FFFFFF"/>
      </a:lt1>
      <a:dk2>
        <a:srgbClr val="37399B"/>
      </a:dk2>
      <a:lt2>
        <a:srgbClr val="C0C0C0"/>
      </a:lt2>
      <a:accent1>
        <a:srgbClr val="4987E3"/>
      </a:accent1>
      <a:accent2>
        <a:srgbClr val="D23516"/>
      </a:accent2>
      <a:accent3>
        <a:srgbClr val="FFFFFF"/>
      </a:accent3>
      <a:accent4>
        <a:srgbClr val="000000"/>
      </a:accent4>
      <a:accent5>
        <a:srgbClr val="B1C3EF"/>
      </a:accent5>
      <a:accent6>
        <a:srgbClr val="BE2F13"/>
      </a:accent6>
      <a:hlink>
        <a:srgbClr val="36A1B6"/>
      </a:hlink>
      <a:folHlink>
        <a:srgbClr val="7FB242"/>
      </a:folHlink>
    </a:clrScheme>
    <a:fontScheme name="Time New Rom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922tgp_connection_light 1">
        <a:dk1>
          <a:srgbClr val="000000"/>
        </a:dk1>
        <a:lt1>
          <a:srgbClr val="FFFFFF"/>
        </a:lt1>
        <a:dk2>
          <a:srgbClr val="165E86"/>
        </a:dk2>
        <a:lt2>
          <a:srgbClr val="969696"/>
        </a:lt2>
        <a:accent1>
          <a:srgbClr val="2AA08A"/>
        </a:accent1>
        <a:accent2>
          <a:srgbClr val="AA67DD"/>
        </a:accent2>
        <a:accent3>
          <a:srgbClr val="FFFFFF"/>
        </a:accent3>
        <a:accent4>
          <a:srgbClr val="000000"/>
        </a:accent4>
        <a:accent5>
          <a:srgbClr val="ACCDC4"/>
        </a:accent5>
        <a:accent6>
          <a:srgbClr val="9A5DC8"/>
        </a:accent6>
        <a:hlink>
          <a:srgbClr val="7D96D3"/>
        </a:hlink>
        <a:folHlink>
          <a:srgbClr val="DEDB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22tgp_connection_light 2">
        <a:dk1>
          <a:srgbClr val="000000"/>
        </a:dk1>
        <a:lt1>
          <a:srgbClr val="FFFFFF"/>
        </a:lt1>
        <a:dk2>
          <a:srgbClr val="37399B"/>
        </a:dk2>
        <a:lt2>
          <a:srgbClr val="C0C0C0"/>
        </a:lt2>
        <a:accent1>
          <a:srgbClr val="4987E3"/>
        </a:accent1>
        <a:accent2>
          <a:srgbClr val="D23516"/>
        </a:accent2>
        <a:accent3>
          <a:srgbClr val="FFFFFF"/>
        </a:accent3>
        <a:accent4>
          <a:srgbClr val="000000"/>
        </a:accent4>
        <a:accent5>
          <a:srgbClr val="B1C3EF"/>
        </a:accent5>
        <a:accent6>
          <a:srgbClr val="BE2F13"/>
        </a:accent6>
        <a:hlink>
          <a:srgbClr val="36A1B6"/>
        </a:hlink>
        <a:folHlink>
          <a:srgbClr val="7FB2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22tgp_connection_light 3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117AC1"/>
        </a:accent1>
        <a:accent2>
          <a:srgbClr val="3E9887"/>
        </a:accent2>
        <a:accent3>
          <a:srgbClr val="FFFFFF"/>
        </a:accent3>
        <a:accent4>
          <a:srgbClr val="000000"/>
        </a:accent4>
        <a:accent5>
          <a:srgbClr val="AABEDD"/>
        </a:accent5>
        <a:accent6>
          <a:srgbClr val="37897A"/>
        </a:accent6>
        <a:hlink>
          <a:srgbClr val="D17FB6"/>
        </a:hlink>
        <a:folHlink>
          <a:srgbClr val="E398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1986</Words>
  <Application>Microsoft Office PowerPoint</Application>
  <PresentationFormat>Custom</PresentationFormat>
  <Paragraphs>163</Paragraphs>
  <Slides>29</Slides>
  <Notes>0</Notes>
  <HiddenSlides>0</HiddenSlides>
  <MMClips>4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8" baseType="lpstr">
      <vt:lpstr>Calibri Light</vt:lpstr>
      <vt:lpstr>Muli Bold Bold</vt:lpstr>
      <vt:lpstr>Arial</vt:lpstr>
      <vt:lpstr>Cambria Math</vt:lpstr>
      <vt:lpstr>ไอติม</vt:lpstr>
      <vt:lpstr>Calibri</vt:lpstr>
      <vt:lpstr>Garet</vt:lpstr>
      <vt:lpstr>Wingdings</vt:lpstr>
      <vt:lpstr>Muli Bold</vt:lpstr>
      <vt:lpstr>DejaVu Serif Condensed</vt:lpstr>
      <vt:lpstr>Garet Bold</vt:lpstr>
      <vt:lpstr>Times New Roman</vt:lpstr>
      <vt:lpstr>Office Theme</vt:lpstr>
      <vt:lpstr>1_Office Theme</vt:lpstr>
      <vt:lpstr>2_Office Theme</vt:lpstr>
      <vt:lpstr>1922tgp_connection_light</vt:lpstr>
      <vt:lpstr>Equation</vt:lpstr>
      <vt:lpstr>Equation.KSEE3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B1. Khái niệm về cân bằng hóa học</dc:title>
  <cp:lastModifiedBy>Phuc NV</cp:lastModifiedBy>
  <cp:revision>15</cp:revision>
  <dcterms:created xsi:type="dcterms:W3CDTF">2006-08-16T00:00:00Z</dcterms:created>
  <dcterms:modified xsi:type="dcterms:W3CDTF">2023-04-29T11:46:32Z</dcterms:modified>
  <dc:identifier>DAFhADzZWVU</dc:identifier>
</cp:coreProperties>
</file>