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84" r:id="rId2"/>
    <p:sldId id="339" r:id="rId3"/>
    <p:sldId id="369" r:id="rId4"/>
    <p:sldId id="371" r:id="rId5"/>
    <p:sldId id="370" r:id="rId6"/>
    <p:sldId id="372" r:id="rId7"/>
    <p:sldId id="400" r:id="rId8"/>
    <p:sldId id="373" r:id="rId9"/>
    <p:sldId id="401" r:id="rId10"/>
    <p:sldId id="382" r:id="rId11"/>
    <p:sldId id="374" r:id="rId12"/>
    <p:sldId id="392" r:id="rId13"/>
    <p:sldId id="394" r:id="rId14"/>
    <p:sldId id="380" r:id="rId15"/>
    <p:sldId id="376" r:id="rId16"/>
    <p:sldId id="375" r:id="rId17"/>
    <p:sldId id="33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4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954" y="54"/>
      </p:cViewPr>
      <p:guideLst>
        <p:guide orient="horz" pos="207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6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57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63751" y="1701800"/>
            <a:ext cx="9211733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63751" y="2927350"/>
            <a:ext cx="9218083" cy="175260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5A09EB5A-2272-4789-9964-8A286C74BFD6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467" y="0"/>
            <a:ext cx="12200467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5A09EB5A-2272-4789-9964-8A286C74BFD6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GI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BD3"/>
            </a:gs>
            <a:gs pos="100000">
              <a:srgbClr val="034373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700" y="3746377"/>
            <a:ext cx="3298825" cy="3647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207" y="3876350"/>
            <a:ext cx="3298825" cy="351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WordArt 15"/>
          <p:cNvSpPr>
            <a:spLocks noChangeArrowheads="1" noChangeShapeType="1" noTextEdit="1"/>
          </p:cNvSpPr>
          <p:nvPr/>
        </p:nvSpPr>
        <p:spPr bwMode="auto">
          <a:xfrm>
            <a:off x="1500186" y="-1"/>
            <a:ext cx="9730191" cy="2047741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2542"/>
              </a:avLst>
            </a:prstTxWarp>
          </a:bodyPr>
          <a:lstStyle/>
          <a:p>
            <a:pPr algn="ctr"/>
            <a:r>
              <a:rPr lang="en-US" sz="7200" b="1" kern="1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200" b="1" kern="1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7200" b="1" kern="1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7200" b="1" kern="1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7200" b="1" kern="1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7200" b="1" kern="1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7200" b="1" kern="1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082959" y="2062639"/>
            <a:ext cx="4257675" cy="14282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3600" b="1" kern="10" dirty="0">
              <a:ln w="12700">
                <a:solidFill>
                  <a:srgbClr val="FF0000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WordArt 8"/>
          <p:cNvSpPr>
            <a:spLocks noChangeArrowheads="1" noChangeShapeType="1" noTextEdit="1"/>
          </p:cNvSpPr>
          <p:nvPr/>
        </p:nvSpPr>
        <p:spPr bwMode="auto">
          <a:xfrm>
            <a:off x="3684234" y="5450889"/>
            <a:ext cx="5060272" cy="1011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kern="10" dirty="0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</a:t>
            </a:r>
            <a:r>
              <a:rPr lang="vi-VN" sz="3200" kern="10" dirty="0" smtClean="0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3200" kern="10" dirty="0">
              <a:ln w="9525">
                <a:solidFill>
                  <a:srgbClr val="FF0000"/>
                </a:solidFill>
                <a:rou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kern="10" dirty="0" err="1" smtClean="0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Đặng</a:t>
            </a:r>
            <a:r>
              <a:rPr lang="en-US" sz="3200" kern="10" dirty="0" smtClean="0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" dirty="0" err="1" smtClean="0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kern="10" dirty="0" smtClean="0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" dirty="0" err="1" smtClean="0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endParaRPr lang="vi-VN" sz="3200" kern="10" dirty="0">
              <a:ln w="9525">
                <a:solidFill>
                  <a:srgbClr val="FF0000"/>
                </a:solidFill>
                <a:rou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248403" y="3357428"/>
            <a:ext cx="3583576" cy="914400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5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WordArt 12"/>
          <p:cNvSpPr>
            <a:spLocks noChangeArrowheads="1" noChangeShapeType="1" noTextEdit="1"/>
          </p:cNvSpPr>
          <p:nvPr/>
        </p:nvSpPr>
        <p:spPr bwMode="auto">
          <a:xfrm>
            <a:off x="-33583124" y="1314556"/>
            <a:ext cx="42498523" cy="4228590"/>
          </a:xfrm>
          <a:prstGeom prst="rect">
            <a:avLst/>
          </a:prstGeom>
          <a:ln>
            <a:noFill/>
          </a:ln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bliqueBottomRight"/>
              <a:lightRig rig="threePt" dir="t"/>
            </a:scene3d>
          </a:bodyPr>
          <a:lstStyle/>
          <a:p>
            <a:pPr algn="ctr">
              <a:defRPr/>
            </a:pPr>
            <a:r>
              <a:rPr lang="en-US" sz="4800" b="1" kern="10" dirty="0">
                <a:ln w="28575">
                  <a:solidFill>
                    <a:srgbClr val="FFFF00"/>
                  </a:solidFill>
                </a:ln>
                <a:blipFill>
                  <a:blip r:embed="rId4"/>
                </a:blip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27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Tahoma" panose="020B0604030504040204"/>
                <a:ea typeface="Tahoma" panose="020B0604030504040204"/>
                <a:cs typeface="Tahoma" panose="020B0604030504040204"/>
              </a:rPr>
              <a:t>XIN CHÀO CÁC EM ĐẾN VỚI TIẾT HỌC </a:t>
            </a:r>
            <a:r>
              <a:rPr lang="en-US" sz="4800" b="1" kern="10" dirty="0" smtClean="0">
                <a:ln w="28575">
                  <a:solidFill>
                    <a:srgbClr val="FFFF00"/>
                  </a:solidFill>
                </a:ln>
                <a:blipFill>
                  <a:blip r:embed="rId4"/>
                </a:blip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27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Tahoma" panose="020B0604030504040204"/>
                <a:ea typeface="Tahoma" panose="020B0604030504040204"/>
                <a:cs typeface="Tahoma" panose="020B0604030504040204"/>
              </a:rPr>
              <a:t>MĨ </a:t>
            </a:r>
            <a:r>
              <a:rPr lang="en-US" sz="4800" b="1" kern="10" dirty="0">
                <a:ln w="28575">
                  <a:solidFill>
                    <a:srgbClr val="FFFF00"/>
                  </a:solidFill>
                </a:ln>
                <a:blipFill>
                  <a:blip r:embed="rId4"/>
                </a:blip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27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Tahoma" panose="020B0604030504040204"/>
                <a:ea typeface="Tahoma" panose="020B0604030504040204"/>
                <a:cs typeface="Tahoma" panose="020B0604030504040204"/>
              </a:rPr>
              <a:t>THUẬT </a:t>
            </a:r>
            <a:r>
              <a:rPr lang="en-US" sz="4800" b="1" kern="10" dirty="0" smtClean="0">
                <a:ln w="28575">
                  <a:solidFill>
                    <a:srgbClr val="FFFF00"/>
                  </a:solidFill>
                </a:ln>
                <a:blipFill>
                  <a:blip r:embed="rId4"/>
                </a:blip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27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Tahoma" panose="020B0604030504040204"/>
                <a:ea typeface="Tahoma" panose="020B0604030504040204"/>
                <a:cs typeface="Tahoma" panose="020B0604030504040204"/>
              </a:rPr>
              <a:t>8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922" y="4377238"/>
            <a:ext cx="3298825" cy="301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963" y="4271828"/>
            <a:ext cx="3298825" cy="301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1181" y="3876054"/>
            <a:ext cx="977153" cy="9771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5431" y="4020834"/>
            <a:ext cx="977153" cy="9771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2026" y="4100844"/>
            <a:ext cx="977153" cy="9771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761" y="3746514"/>
            <a:ext cx="977153" cy="977153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ounded Rectangular Callout 2"/>
          <p:cNvSpPr/>
          <p:nvPr/>
        </p:nvSpPr>
        <p:spPr>
          <a:xfrm>
            <a:off x="1246505" y="123190"/>
            <a:ext cx="10750550" cy="720090"/>
          </a:xfrm>
          <a:prstGeom prst="wedgeRoundRectCallout">
            <a:avLst>
              <a:gd name="adj1" fmla="val -56538"/>
              <a:gd name="adj2" fmla="val 32627"/>
              <a:gd name="adj3" fmla="val 16667"/>
            </a:avLst>
          </a:prstGeom>
          <a:blipFill rotWithShape="0">
            <a:blip r:embed="rId3"/>
          </a:blip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2. </a:t>
            </a:r>
            <a:r>
              <a:rPr lang="en-US" sz="3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Cách</a:t>
            </a:r>
            <a:r>
              <a:rPr lang="en-US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vẽ</a:t>
            </a:r>
            <a:r>
              <a:rPr lang="en-US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mô</a:t>
            </a:r>
            <a:r>
              <a:rPr lang="en-US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phỏng</a:t>
            </a:r>
            <a:r>
              <a:rPr lang="en-US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tranh</a:t>
            </a:r>
            <a:r>
              <a:rPr lang="en-US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lụa</a:t>
            </a:r>
            <a:r>
              <a:rPr lang="en-US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bằng</a:t>
            </a:r>
            <a:r>
              <a:rPr lang="en-US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màu</a:t>
            </a:r>
            <a:r>
              <a:rPr lang="en-US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nước</a:t>
            </a:r>
            <a:endParaRPr kumimoji="0" lang="en-US" altLang="en-US" sz="3200" b="1" i="0" u="none" strike="noStrike" cap="none" normalizeH="0" baseline="0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sym typeface="+mn-ea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624205" y="1057910"/>
            <a:ext cx="10953750" cy="5517515"/>
          </a:xfrm>
          <a:prstGeom prst="wedgeEllipseCallout">
            <a:avLst>
              <a:gd name="adj1" fmla="val -51260"/>
              <a:gd name="adj2" fmla="val -55621"/>
            </a:avLst>
          </a:prstGeom>
          <a:blipFill rotWithShape="0">
            <a:blip r:embed="rId4"/>
          </a:blipFill>
          <a:ln w="7620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7160" y="1737360"/>
            <a:ext cx="7059930" cy="4158615"/>
          </a:xfrm>
          <a:prstGeom prst="flowChartAlternateProcess">
            <a:avLst/>
          </a:prstGeom>
          <a:ln w="76200">
            <a:solidFill>
              <a:srgbClr val="FF9933"/>
            </a:solidFill>
            <a:prstDash val="sysDot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6" grpId="0" bldLvl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080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465580" y="1054100"/>
            <a:ext cx="9796780" cy="948055"/>
          </a:xfrm>
          <a:ln w="38100">
            <a:solidFill>
              <a:srgbClr val="996633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dirty="0" err="1">
                <a:solidFill>
                  <a:schemeClr val="accent4"/>
                </a:solidFill>
              </a:rPr>
              <a:t>Lựa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chọn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bức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 smtClean="0">
                <a:solidFill>
                  <a:schemeClr val="accent4"/>
                </a:solidFill>
              </a:rPr>
              <a:t>tranh</a:t>
            </a:r>
            <a:r>
              <a:rPr lang="en-US" sz="2800" dirty="0" smtClean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lụa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của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họa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sĩ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Nguyễn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Phan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Chánh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br>
              <a:rPr lang="en-US" sz="2800" dirty="0">
                <a:solidFill>
                  <a:schemeClr val="accent4"/>
                </a:solidFill>
              </a:rPr>
            </a:br>
            <a:r>
              <a:rPr lang="en-US" sz="2800" dirty="0" err="1">
                <a:solidFill>
                  <a:schemeClr val="accent4"/>
                </a:solidFill>
              </a:rPr>
              <a:t>mà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em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thích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để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mô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phỏng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và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thực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hiện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theo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hướng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dẫn</a:t>
            </a:r>
            <a:r>
              <a:rPr lang="en-US" sz="2800" dirty="0">
                <a:solidFill>
                  <a:schemeClr val="accent4"/>
                </a:solidFill>
              </a:rPr>
              <a:t>  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810895" y="160655"/>
            <a:ext cx="11270615" cy="777875"/>
          </a:xfrm>
          <a:prstGeom prst="wedgeRectCallout">
            <a:avLst>
              <a:gd name="adj1" fmla="val -52991"/>
              <a:gd name="adj2" fmla="val 16367"/>
            </a:avLst>
          </a:prstGeom>
          <a:blipFill>
            <a:blip r:embed="rId3"/>
          </a:blipFill>
          <a:ln w="38100">
            <a:solidFill>
              <a:srgbClr val="FFFF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3.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Vẽ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mô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phỏng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tranh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lụa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của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họa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sĩ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Nguyễn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Phan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Chánh</a:t>
            </a:r>
            <a:endParaRPr lang="en-US" sz="3200" b="1" dirty="0" smtClean="0">
              <a:solidFill>
                <a:schemeClr val="bg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lum bright="30000" contrast="36000"/>
          </a:blip>
          <a:stretch>
            <a:fillRect/>
          </a:stretch>
        </p:blipFill>
        <p:spPr>
          <a:xfrm>
            <a:off x="460375" y="3173095"/>
            <a:ext cx="5198745" cy="3673475"/>
          </a:xfrm>
          <a:prstGeom prst="rect">
            <a:avLst/>
          </a:prstGeom>
          <a:ln w="57150">
            <a:solidFill>
              <a:srgbClr val="FF9933"/>
            </a:solidFill>
          </a:ln>
        </p:spPr>
      </p:pic>
      <p:sp>
        <p:nvSpPr>
          <p:cNvPr id="4" name="Wave 3"/>
          <p:cNvSpPr/>
          <p:nvPr/>
        </p:nvSpPr>
        <p:spPr>
          <a:xfrm>
            <a:off x="3373120" y="2127250"/>
            <a:ext cx="5446395" cy="892175"/>
          </a:xfrm>
          <a:prstGeom prst="wav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Một số kĩ thuật vẽ màu nước cơ bản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lum bright="12000" contrast="-6000"/>
          </a:blip>
          <a:stretch>
            <a:fillRect/>
          </a:stretch>
        </p:blipFill>
        <p:spPr>
          <a:xfrm>
            <a:off x="6425565" y="3144520"/>
            <a:ext cx="5290185" cy="3678555"/>
          </a:xfrm>
          <a:prstGeom prst="rect">
            <a:avLst/>
          </a:prstGeom>
          <a:ln w="57150">
            <a:solidFill>
              <a:srgbClr val="FF9933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6" grpId="0" animBg="1"/>
      <p:bldP spid="26" grpId="1" animBg="1"/>
      <p:bldP spid="4" grpId="0" animBg="1"/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800735" y="160655"/>
            <a:ext cx="11270615" cy="777875"/>
          </a:xfrm>
          <a:prstGeom prst="wedgeRectCallout">
            <a:avLst>
              <a:gd name="adj1" fmla="val -52991"/>
              <a:gd name="adj2" fmla="val 16367"/>
            </a:avLst>
          </a:prstGeom>
          <a:blipFill>
            <a:blip r:embed="rId3"/>
          </a:blipFill>
          <a:ln w="38100">
            <a:solidFill>
              <a:srgbClr val="FFFF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3.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Vẽ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mô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phỏng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tranh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lụa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của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họa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sĩ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Nguyễn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Phan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Chánh</a:t>
            </a:r>
            <a:endParaRPr lang="en-US" sz="3200" b="1" dirty="0" smtClean="0">
              <a:solidFill>
                <a:schemeClr val="bg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063751" y="1671320"/>
            <a:ext cx="9211733" cy="108267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Wave 6"/>
          <p:cNvSpPr/>
          <p:nvPr/>
        </p:nvSpPr>
        <p:spPr>
          <a:xfrm>
            <a:off x="3180080" y="970915"/>
            <a:ext cx="5446395" cy="892175"/>
          </a:xfrm>
          <a:prstGeom prst="wav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Một số kĩ thuật vẽ màu nước cơ bản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" y="1955165"/>
            <a:ext cx="5470525" cy="4368800"/>
          </a:xfrm>
          <a:prstGeom prst="rect">
            <a:avLst/>
          </a:prstGeom>
          <a:ln w="57150">
            <a:solidFill>
              <a:srgbClr val="FF9933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1080" y="1955165"/>
            <a:ext cx="5970270" cy="4300855"/>
          </a:xfrm>
          <a:prstGeom prst="rect">
            <a:avLst/>
          </a:prstGeom>
          <a:ln w="57150">
            <a:solidFill>
              <a:srgbClr val="FF9933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7" grpId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4295" y="918845"/>
            <a:ext cx="4487545" cy="575945"/>
          </a:xfrm>
          <a:ln w="38100">
            <a:solidFill>
              <a:srgbClr val="996633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800" b="1">
                <a:solidFill>
                  <a:schemeClr val="accent4"/>
                </a:solidFill>
              </a:rPr>
              <a:t>Sản phẩm của học sinh. </a:t>
            </a:r>
          </a:p>
        </p:txBody>
      </p:sp>
      <p:sp>
        <p:nvSpPr>
          <p:cNvPr id="4" name="Rectangular Callout 3"/>
          <p:cNvSpPr/>
          <p:nvPr/>
        </p:nvSpPr>
        <p:spPr>
          <a:xfrm>
            <a:off x="864235" y="55880"/>
            <a:ext cx="11270615" cy="777875"/>
          </a:xfrm>
          <a:prstGeom prst="wedgeRectCallout">
            <a:avLst>
              <a:gd name="adj1" fmla="val -53172"/>
              <a:gd name="adj2" fmla="val 33265"/>
            </a:avLst>
          </a:prstGeom>
          <a:blipFill>
            <a:blip r:embed="rId3"/>
          </a:blipFill>
          <a:ln w="38100">
            <a:solidFill>
              <a:srgbClr val="FFFF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3.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Vẽ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mô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phỏng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tranh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lụa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của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họa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sĩ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Nguyễn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Phan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Chánh</a:t>
            </a:r>
            <a:endParaRPr lang="en-US" sz="3200" b="1" dirty="0" smtClean="0">
              <a:solidFill>
                <a:schemeClr val="bg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5" y="1656080"/>
            <a:ext cx="3658235" cy="5139055"/>
          </a:xfrm>
          <a:prstGeom prst="rect">
            <a:avLst/>
          </a:prstGeom>
          <a:ln w="57150">
            <a:solidFill>
              <a:srgbClr val="996633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9065" y="1182370"/>
            <a:ext cx="5276850" cy="3970020"/>
          </a:xfrm>
          <a:prstGeom prst="rect">
            <a:avLst/>
          </a:prstGeom>
          <a:ln w="57150">
            <a:solidFill>
              <a:srgbClr val="996633"/>
            </a:solidFill>
          </a:ln>
        </p:spPr>
      </p:pic>
      <p:sp>
        <p:nvSpPr>
          <p:cNvPr id="7" name="Left Arrow Callout 6"/>
          <p:cNvSpPr/>
          <p:nvPr/>
        </p:nvSpPr>
        <p:spPr>
          <a:xfrm>
            <a:off x="3662045" y="2161540"/>
            <a:ext cx="2330450" cy="4128135"/>
          </a:xfrm>
          <a:prstGeom prst="leftArrowCallout">
            <a:avLst/>
          </a:prstGeom>
          <a:ln w="38100">
            <a:solidFill>
              <a:srgbClr val="FF9933"/>
            </a:solidFill>
            <a:prstDash val="sysDash"/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400" b="1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Hà</a:t>
            </a:r>
            <a:r>
              <a:rPr lang="en-US" altLang="zh-CN" sz="2400" b="1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zh-CN" sz="2400" b="1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Lê</a:t>
            </a:r>
            <a:r>
              <a:rPr lang="en-US" altLang="zh-CN" sz="2400" b="1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400" b="1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(</a:t>
            </a:r>
            <a:r>
              <a:rPr lang="en-US" altLang="zh-CN" sz="2400" b="1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Hà</a:t>
            </a:r>
            <a:r>
              <a:rPr lang="en-US" altLang="zh-CN" sz="2400" b="1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zh-CN" sz="2400" b="1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Nội</a:t>
            </a:r>
            <a:r>
              <a:rPr lang="en-US" altLang="zh-CN" sz="2400" b="1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),</a:t>
            </a:r>
            <a:endParaRPr kumimoji="0" lang="en-US" altLang="zh-CN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400" b="1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Người</a:t>
            </a:r>
            <a:r>
              <a:rPr lang="en-US" altLang="zh-CN" sz="2400" b="1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  <a:endParaRPr kumimoji="0" lang="en-US" altLang="zh-CN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400" b="1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bán</a:t>
            </a:r>
            <a:r>
              <a:rPr lang="en-US" altLang="zh-CN" sz="2400" b="1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ố</a:t>
            </a:r>
            <a:r>
              <a:rPr lang="en-US" altLang="zh-CN" sz="2400" b="1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c</a:t>
            </a:r>
            <a:r>
              <a:rPr lang="en-US" altLang="zh-CN" sz="2400" b="1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, </a:t>
            </a:r>
            <a:endParaRPr kumimoji="0" lang="en-US" altLang="zh-CN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400" b="1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Màu</a:t>
            </a:r>
            <a:r>
              <a:rPr lang="en-US" altLang="zh-CN" sz="2400" b="1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zh-CN" sz="2400" b="1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nước</a:t>
            </a:r>
            <a:endParaRPr kumimoji="0" lang="en-US" altLang="zh-CN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Up Arrow Callout 7"/>
          <p:cNvSpPr/>
          <p:nvPr/>
        </p:nvSpPr>
        <p:spPr>
          <a:xfrm>
            <a:off x="6901180" y="5045710"/>
            <a:ext cx="4452620" cy="1651635"/>
          </a:xfrm>
          <a:prstGeom prst="upArrowCallout">
            <a:avLst/>
          </a:prstGeom>
          <a:ln w="38100">
            <a:solidFill>
              <a:srgbClr val="FF9933"/>
            </a:solidFill>
            <a:prstDash val="sysDash"/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Tiến</a:t>
            </a:r>
            <a:r>
              <a:rPr kumimoji="0" lang="en-US" altLang="zh-CN" sz="2400" b="1" i="0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400" b="1" i="0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Phúc</a:t>
            </a:r>
            <a:r>
              <a:rPr kumimoji="0" lang="en-US" altLang="zh-CN" sz="2400" b="1" i="0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(</a:t>
            </a:r>
            <a:r>
              <a:rPr kumimoji="0" lang="en-US" altLang="zh-CN" sz="2400" b="1" i="0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Hưng</a:t>
            </a:r>
            <a:r>
              <a:rPr kumimoji="0" lang="en-US" altLang="zh-CN" sz="2400" b="1" i="0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400" b="1" i="0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Yên</a:t>
            </a:r>
            <a:r>
              <a:rPr kumimoji="0" lang="en-US" altLang="zh-CN" sz="2400" b="1" i="0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),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T</a:t>
            </a:r>
            <a:r>
              <a:rPr kumimoji="0" lang="en-US" altLang="zh-CN" sz="2400" b="1" i="0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hợ</a:t>
            </a:r>
            <a:r>
              <a:rPr kumimoji="0" lang="en-US" altLang="zh-CN" sz="2400" b="1" i="0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400" b="1" i="0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khâu</a:t>
            </a:r>
            <a:r>
              <a:rPr kumimoji="0" lang="en-US" altLang="zh-CN" sz="2400" b="1" i="0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, </a:t>
            </a:r>
            <a:r>
              <a:rPr kumimoji="0" lang="en-US" altLang="zh-CN" sz="2400" b="1" i="0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màu</a:t>
            </a:r>
            <a:r>
              <a:rPr kumimoji="0" lang="en-US" altLang="zh-CN" sz="2400" b="1" i="0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400" b="1" i="0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nước</a:t>
            </a:r>
            <a:r>
              <a:rPr kumimoji="0" lang="en-US" altLang="zh-CN" sz="2400" b="1" i="0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. </a:t>
            </a:r>
            <a:endParaRPr kumimoji="0" lang="en-US" altLang="zh-CN" sz="2400" b="1" i="0" u="none" strike="noStrike" cap="none" normalizeH="0" baseline="0" dirty="0" smtClean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575" y="1656080"/>
            <a:ext cx="3656965" cy="5139055"/>
          </a:xfrm>
          <a:prstGeom prst="rect">
            <a:avLst/>
          </a:prstGeom>
          <a:ln w="57150">
            <a:solidFill>
              <a:srgbClr val="FF9933"/>
            </a:solidFill>
          </a:ln>
        </p:spPr>
      </p:pic>
      <p:sp>
        <p:nvSpPr>
          <p:cNvPr id="10" name="Left Arrow Callout 9"/>
          <p:cNvSpPr/>
          <p:nvPr/>
        </p:nvSpPr>
        <p:spPr>
          <a:xfrm>
            <a:off x="3621405" y="2161540"/>
            <a:ext cx="2411730" cy="4125595"/>
          </a:xfrm>
          <a:prstGeom prst="leftArrowCallou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810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Tiến</a:t>
            </a:r>
            <a:r>
              <a:rPr kumimoji="0" lang="en-US" altLang="zh-CN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An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(</a:t>
            </a:r>
            <a:r>
              <a:rPr kumimoji="0" lang="en-US" altLang="zh-CN" sz="28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Hải</a:t>
            </a:r>
            <a:endParaRPr kumimoji="0" lang="en-US" altLang="zh-CN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8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Dương</a:t>
            </a:r>
            <a:r>
              <a:rPr kumimoji="0" lang="en-US" altLang="zh-CN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),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Rửa</a:t>
            </a:r>
            <a:r>
              <a:rPr kumimoji="0" lang="en-US" altLang="zh-CN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8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rau</a:t>
            </a:r>
            <a:r>
              <a:rPr kumimoji="0" lang="en-US" altLang="zh-CN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cầu</a:t>
            </a:r>
            <a:r>
              <a:rPr kumimoji="0" lang="en-US" altLang="zh-CN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8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ao</a:t>
            </a:r>
            <a:r>
              <a:rPr kumimoji="0" lang="en-US" altLang="zh-CN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,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màu</a:t>
            </a:r>
            <a:r>
              <a:rPr kumimoji="0" lang="en-US" altLang="zh-CN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800" b="1" dirty="0" err="1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n</a:t>
            </a:r>
            <a:r>
              <a:rPr kumimoji="0" lang="en-US" altLang="zh-CN" sz="28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ước</a:t>
            </a:r>
            <a:r>
              <a:rPr kumimoji="0" lang="en-US" altLang="zh-CN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.  </a:t>
            </a:r>
            <a:endParaRPr kumimoji="0" lang="en-US" altLang="zh-CN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 animBg="1"/>
      <p:bldP spid="4" grpId="1" animBg="1"/>
      <p:bldP spid="7" grpId="0" animBg="1"/>
      <p:bldP spid="7" grpId="1" animBg="1"/>
      <p:bldP spid="8" grpId="0" bldLvl="0" animBg="1"/>
      <p:bldP spid="8" grpId="1" animBg="1"/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-166370" y="-160655"/>
            <a:ext cx="1560195" cy="1560195"/>
          </a:xfrm>
          <a:prstGeom prst="rect">
            <a:avLst/>
          </a:prstGeom>
        </p:spPr>
      </p:pic>
      <p:sp>
        <p:nvSpPr>
          <p:cNvPr id="27" name="Cloud Callout 26"/>
          <p:cNvSpPr/>
          <p:nvPr/>
        </p:nvSpPr>
        <p:spPr>
          <a:xfrm>
            <a:off x="1196975" y="189865"/>
            <a:ext cx="10385425" cy="859155"/>
          </a:xfrm>
          <a:prstGeom prst="cloudCallout">
            <a:avLst>
              <a:gd name="adj1" fmla="val -53479"/>
              <a:gd name="adj2" fmla="val 53791"/>
            </a:avLst>
          </a:prstGeom>
          <a:blipFill>
            <a:blip r:embed="rId3"/>
          </a:blipFill>
          <a:ln w="38100">
            <a:solidFill>
              <a:srgbClr val="FFFF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2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4. Trưng bày sản phẩm và chia sẻ</a:t>
            </a:r>
          </a:p>
        </p:txBody>
      </p:sp>
      <p:sp>
        <p:nvSpPr>
          <p:cNvPr id="7" name="Horizontal Scroll 6"/>
          <p:cNvSpPr/>
          <p:nvPr/>
        </p:nvSpPr>
        <p:spPr>
          <a:xfrm>
            <a:off x="346710" y="670560"/>
            <a:ext cx="11499215" cy="6268720"/>
          </a:xfrm>
          <a:prstGeom prst="horizontalScroll">
            <a:avLst/>
          </a:prstGeom>
          <a:blipFill rotWithShape="0">
            <a:blip r:embed="rId4"/>
          </a:blip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reflection blurRad="6350" stA="50000" endA="300" endPos="90000" dist="50800" dir="5400000" sy="-100000" algn="bl" rotWithShape="0"/>
          </a:effectLst>
        </p:spPr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v"/>
            </a:pPr>
            <a:r>
              <a:rPr kumimoji="0" lang="en-US" altLang="zh-CN" sz="3200" b="1" i="1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- </a:t>
            </a:r>
            <a:r>
              <a:rPr kumimoji="0" lang="en-US" altLang="zh-CN" sz="3200" b="1" i="1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Nêu</a:t>
            </a:r>
            <a:r>
              <a:rPr kumimoji="0" lang="en-US" altLang="zh-CN" sz="3200" b="1" i="1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1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cảm</a:t>
            </a:r>
            <a:r>
              <a:rPr kumimoji="0" lang="en-US" altLang="zh-CN" sz="3200" b="1" i="1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1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nhận</a:t>
            </a:r>
            <a:r>
              <a:rPr kumimoji="0" lang="en-US" altLang="zh-CN" sz="3200" b="1" i="1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1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và</a:t>
            </a:r>
            <a:r>
              <a:rPr kumimoji="0" lang="en-US" altLang="zh-CN" sz="3200" b="1" i="1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1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phân</a:t>
            </a:r>
            <a:r>
              <a:rPr kumimoji="0" lang="en-US" altLang="zh-CN" sz="3200" b="1" i="1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1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tích</a:t>
            </a:r>
            <a:r>
              <a:rPr kumimoji="0" lang="en-US" altLang="zh-CN" sz="3200" b="1" i="1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1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về</a:t>
            </a:r>
            <a:r>
              <a:rPr kumimoji="0" lang="en-US" altLang="zh-CN" sz="3200" b="1" i="1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:</a:t>
            </a:r>
            <a:r>
              <a:rPr kumimoji="0" lang="en-US" altLang="zh-CN" sz="3200" b="1" i="0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</a:pPr>
            <a:r>
              <a:rPr kumimoji="0" lang="en-US" altLang="zh-CN" sz="3200" b="1" i="0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Bài</a:t>
            </a:r>
            <a:r>
              <a:rPr kumimoji="0" lang="en-US" altLang="zh-CN" sz="3200" b="1" i="0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0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vẽ</a:t>
            </a:r>
            <a:r>
              <a:rPr kumimoji="0" lang="en-US" altLang="zh-CN" sz="3200" b="1" i="0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0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em</a:t>
            </a:r>
            <a:r>
              <a:rPr kumimoji="0" lang="en-US" altLang="zh-CN" sz="3200" b="1" i="0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0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yêu</a:t>
            </a:r>
            <a:r>
              <a:rPr kumimoji="0" lang="en-US" altLang="zh-CN" sz="3200" b="1" i="0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0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thích</a:t>
            </a:r>
            <a:r>
              <a:rPr kumimoji="0" lang="en-US" altLang="zh-CN" sz="3200" b="1" i="0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.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</a:pPr>
            <a:r>
              <a:rPr kumimoji="0" lang="en-US" altLang="zh-CN" sz="3200" b="1" i="0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Màu</a:t>
            </a:r>
            <a:r>
              <a:rPr kumimoji="0" lang="en-US" altLang="zh-CN" sz="3200" b="1" i="0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0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sắc</a:t>
            </a:r>
            <a:r>
              <a:rPr kumimoji="0" lang="en-US" altLang="zh-CN" sz="3200" b="1" i="0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, </a:t>
            </a:r>
            <a:r>
              <a:rPr kumimoji="0" lang="en-US" altLang="zh-CN" sz="3200" b="1" i="0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đậm</a:t>
            </a:r>
            <a:r>
              <a:rPr kumimoji="0" lang="en-US" altLang="zh-CN" sz="3200" b="1" i="0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0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nhạt</a:t>
            </a:r>
            <a:r>
              <a:rPr kumimoji="0" lang="en-US" altLang="zh-CN" sz="3200" b="1" i="0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0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trong</a:t>
            </a:r>
            <a:r>
              <a:rPr kumimoji="0" lang="en-US" altLang="zh-CN" sz="3200" b="1" i="0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0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bài</a:t>
            </a:r>
            <a:r>
              <a:rPr kumimoji="0" lang="en-US" altLang="zh-CN" sz="3200" b="1" i="0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0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vẽ</a:t>
            </a:r>
            <a:r>
              <a:rPr kumimoji="0" lang="en-US" altLang="zh-CN" sz="3200" b="1" i="0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.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</a:pPr>
            <a:r>
              <a:rPr kumimoji="0" lang="en-US" altLang="zh-CN" sz="3200" b="1" i="0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Cách</a:t>
            </a:r>
            <a:r>
              <a:rPr kumimoji="0" lang="en-US" altLang="zh-CN" sz="3200" b="1" i="0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0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thể</a:t>
            </a:r>
            <a:r>
              <a:rPr kumimoji="0" lang="en-US" altLang="zh-CN" sz="3200" b="1" i="0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0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hiện</a:t>
            </a:r>
            <a:r>
              <a:rPr kumimoji="0" lang="en-US" altLang="zh-CN" sz="3200" b="1" i="0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0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trong</a:t>
            </a:r>
            <a:r>
              <a:rPr kumimoji="0" lang="en-US" altLang="zh-CN" sz="3200" b="1" i="0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0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bài</a:t>
            </a:r>
            <a:r>
              <a:rPr kumimoji="0" lang="en-US" altLang="zh-CN" sz="3200" b="1" i="0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0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vẽ</a:t>
            </a:r>
            <a:r>
              <a:rPr kumimoji="0" lang="en-US" altLang="zh-CN" sz="3200" b="1" i="0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so </a:t>
            </a:r>
            <a:r>
              <a:rPr kumimoji="0" lang="en-US" altLang="zh-CN" sz="3200" b="1" i="0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với</a:t>
            </a:r>
            <a:r>
              <a:rPr kumimoji="0" lang="en-US" altLang="zh-CN" sz="3200" b="1" i="0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0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tranh</a:t>
            </a:r>
            <a:r>
              <a:rPr kumimoji="0" lang="en-US" altLang="zh-CN" sz="3200" b="1" i="0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0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của</a:t>
            </a:r>
            <a:r>
              <a:rPr kumimoji="0" lang="en-US" altLang="zh-CN" sz="3200" b="1" i="0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0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họa</a:t>
            </a:r>
            <a:r>
              <a:rPr kumimoji="0" lang="en-US" altLang="zh-CN" sz="3200" b="1" i="0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0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sĩ</a:t>
            </a:r>
            <a:r>
              <a:rPr kumimoji="0" lang="en-US" altLang="zh-CN" sz="3200" b="1" i="0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.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</a:pPr>
            <a:r>
              <a:rPr kumimoji="0" lang="en-US" altLang="zh-CN" sz="3200" b="1" i="0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Kĩ</a:t>
            </a:r>
            <a:r>
              <a:rPr kumimoji="0" lang="en-US" altLang="zh-CN" sz="3200" b="1" i="0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0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thuật</a:t>
            </a:r>
            <a:r>
              <a:rPr kumimoji="0" lang="en-US" altLang="zh-CN" sz="3200" b="1" i="0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0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sử</a:t>
            </a:r>
            <a:r>
              <a:rPr kumimoji="0" lang="en-US" altLang="zh-CN" sz="3200" b="1" i="0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0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dụng</a:t>
            </a:r>
            <a:r>
              <a:rPr kumimoji="0" lang="en-US" altLang="zh-CN" sz="3200" b="1" i="0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0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chất</a:t>
            </a:r>
            <a:r>
              <a:rPr kumimoji="0" lang="en-US" altLang="zh-CN" sz="3200" b="1" i="0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0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liệu</a:t>
            </a:r>
            <a:r>
              <a:rPr kumimoji="0" lang="en-US" altLang="zh-CN" sz="3200" b="1" i="0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.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</a:pPr>
            <a:r>
              <a:rPr kumimoji="0" lang="en-US" altLang="zh-CN" sz="3200" b="1" i="0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Ý </a:t>
            </a:r>
            <a:r>
              <a:rPr kumimoji="0" lang="en-US" altLang="zh-CN" sz="3200" b="1" i="0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tưởng</a:t>
            </a:r>
            <a:r>
              <a:rPr kumimoji="0" lang="en-US" altLang="zh-CN" sz="3200" b="1" i="0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0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điều</a:t>
            </a:r>
            <a:r>
              <a:rPr kumimoji="0" lang="en-US" altLang="zh-CN" sz="3200" b="1" i="0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0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chỉnh</a:t>
            </a:r>
            <a:r>
              <a:rPr kumimoji="0" lang="en-US" altLang="zh-CN" sz="3200" b="1" i="0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0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để</a:t>
            </a:r>
            <a:r>
              <a:rPr kumimoji="0" lang="en-US" altLang="zh-CN" sz="3200" b="1" i="0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0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bài</a:t>
            </a:r>
            <a:r>
              <a:rPr kumimoji="0" lang="en-US" altLang="zh-CN" sz="3200" b="1" i="0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0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vẽ</a:t>
            </a:r>
            <a:r>
              <a:rPr kumimoji="0" lang="en-US" altLang="zh-CN" sz="3200" b="1" i="0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đẹp</a:t>
            </a:r>
            <a:r>
              <a:rPr lang="en-US" altLang="zh-CN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và</a:t>
            </a:r>
            <a:r>
              <a:rPr lang="en-US" altLang="zh-CN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0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hoàn</a:t>
            </a:r>
            <a:r>
              <a:rPr kumimoji="0" lang="en-US" altLang="zh-CN" sz="3200" b="1" i="0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0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thiện</a:t>
            </a:r>
            <a:r>
              <a:rPr kumimoji="0" lang="en-US" altLang="zh-CN" sz="3200" b="1" i="0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0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hơn</a:t>
            </a:r>
            <a:r>
              <a:rPr kumimoji="0" lang="en-US" altLang="zh-CN" sz="3200" b="1" i="0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. 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v"/>
            </a:pPr>
            <a:r>
              <a:rPr kumimoji="0" lang="en-US" altLang="zh-CN" sz="3200" b="1" i="0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1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- Chia </a:t>
            </a:r>
            <a:r>
              <a:rPr kumimoji="0" lang="en-US" altLang="zh-CN" sz="3200" b="1" i="1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sẻ</a:t>
            </a:r>
            <a:r>
              <a:rPr kumimoji="0" lang="en-US" altLang="zh-CN" sz="3200" b="1" i="1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1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về</a:t>
            </a:r>
            <a:r>
              <a:rPr kumimoji="0" lang="en-US" altLang="zh-CN" sz="3200" b="1" i="1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1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một</a:t>
            </a:r>
            <a:r>
              <a:rPr kumimoji="0" lang="en-US" altLang="zh-CN" sz="3200" b="1" i="1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1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số</a:t>
            </a:r>
            <a:r>
              <a:rPr kumimoji="0" lang="en-US" altLang="zh-CN" sz="3200" b="1" i="1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1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tác</a:t>
            </a:r>
            <a:r>
              <a:rPr kumimoji="0" lang="en-US" altLang="zh-CN" sz="3200" b="1" i="1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1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phẩm</a:t>
            </a:r>
            <a:r>
              <a:rPr kumimoji="0" lang="en-US" altLang="zh-CN" sz="3200" b="1" i="1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1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tranh</a:t>
            </a:r>
            <a:r>
              <a:rPr kumimoji="0" lang="en-US" altLang="zh-CN" sz="3200" b="1" i="1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1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lụa</a:t>
            </a:r>
            <a:r>
              <a:rPr kumimoji="0" lang="en-US" altLang="zh-CN" sz="3200" b="1" i="1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1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của</a:t>
            </a:r>
            <a:r>
              <a:rPr kumimoji="0" lang="en-US" altLang="zh-CN" sz="3200" b="1" i="1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1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họa</a:t>
            </a:r>
            <a:r>
              <a:rPr kumimoji="0" lang="en-US" altLang="zh-CN" sz="3200" b="1" i="1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1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sĩ</a:t>
            </a:r>
            <a:endParaRPr kumimoji="0" lang="en-US" altLang="zh-CN" sz="3200" b="1" i="1" u="none" strike="noStrike" cap="none" normalizeH="0" baseline="0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kumimoji="0" lang="en-US" altLang="zh-CN" sz="3200" b="1" i="1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1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Việt</a:t>
            </a:r>
            <a:r>
              <a:rPr kumimoji="0" lang="en-US" altLang="zh-CN" sz="3200" b="1" i="1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Nam </a:t>
            </a:r>
            <a:r>
              <a:rPr kumimoji="0" lang="en-US" altLang="zh-CN" sz="3200" b="1" i="1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mà</a:t>
            </a:r>
            <a:r>
              <a:rPr kumimoji="0" lang="en-US" altLang="zh-CN" sz="3200" b="1" i="1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1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em</a:t>
            </a:r>
            <a:r>
              <a:rPr kumimoji="0" lang="en-US" altLang="zh-CN" sz="3200" b="1" i="1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1" u="none" strike="noStrike" cap="none" normalizeH="0" baseline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biết</a:t>
            </a:r>
            <a:r>
              <a:rPr kumimoji="0" lang="en-US" altLang="zh-CN" sz="3200" b="1" i="1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.</a:t>
            </a:r>
            <a:r>
              <a:rPr kumimoji="0" lang="en-US" altLang="zh-CN" sz="3200" b="1" i="0" u="none" strike="noStrike" cap="none" normalizeH="0" baseline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</a:p>
        </p:txBody>
      </p:sp>
      <p:pic>
        <p:nvPicPr>
          <p:cNvPr id="2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0365" y="1733550"/>
            <a:ext cx="1560195" cy="15601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7" grpId="0" bldLvl="0" animBg="1"/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Rounded Rectangular Callout 27"/>
          <p:cNvSpPr/>
          <p:nvPr/>
        </p:nvSpPr>
        <p:spPr>
          <a:xfrm>
            <a:off x="831215" y="81280"/>
            <a:ext cx="10325100" cy="812800"/>
          </a:xfrm>
          <a:prstGeom prst="wedgeRoundRectCallout">
            <a:avLst>
              <a:gd name="adj1" fmla="val -52884"/>
              <a:gd name="adj2" fmla="val 30468"/>
              <a:gd name="adj3" fmla="val 16667"/>
            </a:avLst>
          </a:prstGeom>
          <a:blipFill>
            <a:blip r:embed="rId4"/>
          </a:blipFill>
          <a:ln w="38100">
            <a:solidFill>
              <a:srgbClr val="FFFF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5.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Tìm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hiểu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về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tranh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lụa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hiện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đại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Việt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Nam</a:t>
            </a:r>
            <a:endParaRPr lang="en-US" sz="36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28700"/>
            <a:ext cx="5924550" cy="4115435"/>
          </a:xfrm>
          <a:prstGeom prst="rect">
            <a:avLst/>
          </a:prstGeom>
          <a:ln w="57150">
            <a:solidFill>
              <a:srgbClr val="996633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9180" y="2705100"/>
            <a:ext cx="5972175" cy="3900805"/>
          </a:xfrm>
          <a:prstGeom prst="rect">
            <a:avLst/>
          </a:prstGeom>
          <a:ln w="57150">
            <a:solidFill>
              <a:srgbClr val="996633"/>
            </a:solidFill>
          </a:ln>
        </p:spPr>
      </p:pic>
      <p:sp>
        <p:nvSpPr>
          <p:cNvPr id="6" name="Up Arrow Callout 5"/>
          <p:cNvSpPr/>
          <p:nvPr/>
        </p:nvSpPr>
        <p:spPr>
          <a:xfrm>
            <a:off x="0" y="5144135"/>
            <a:ext cx="5820410" cy="1442085"/>
          </a:xfrm>
          <a:prstGeom prst="upArrowCallout">
            <a:avLst/>
          </a:prstGeom>
          <a:ln w="38100">
            <a:solidFill>
              <a:srgbClr val="FF9933"/>
            </a:solidFill>
            <a:prstDash val="sysDash"/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Vũ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Giáng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Hương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, </a:t>
            </a:r>
            <a:r>
              <a:rPr kumimoji="0" lang="en-US" altLang="zh-CN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Hợp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tác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xã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đánh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cá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về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, 1969, </a:t>
            </a:r>
            <a:r>
              <a:rPr kumimoji="0" lang="en-US" altLang="zh-CN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lụa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.  </a:t>
            </a:r>
            <a:endParaRPr kumimoji="0" lang="en-US" altLang="zh-CN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Down Arrow Callout 6"/>
          <p:cNvSpPr/>
          <p:nvPr/>
        </p:nvSpPr>
        <p:spPr>
          <a:xfrm>
            <a:off x="6256020" y="1302385"/>
            <a:ext cx="5842635" cy="1409700"/>
          </a:xfrm>
          <a:prstGeom prst="downArrowCallout">
            <a:avLst/>
          </a:prstGeom>
          <a:ln w="38100">
            <a:solidFill>
              <a:srgbClr val="FF9933"/>
            </a:solidFill>
            <a:prstDash val="sysDash"/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Lê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Thị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Kim </a:t>
            </a:r>
            <a:r>
              <a:rPr kumimoji="0" lang="en-US" altLang="zh-CN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Bạch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, </a:t>
            </a:r>
            <a:r>
              <a:rPr kumimoji="0" lang="en-US" altLang="zh-CN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Tổ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quốc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gọi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, 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2015, </a:t>
            </a:r>
            <a:r>
              <a:rPr kumimoji="0" lang="en-US" altLang="zh-CN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lụa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. </a:t>
            </a:r>
            <a:endParaRPr kumimoji="0" lang="en-US" altLang="zh-CN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orizontal Scroll 2"/>
          <p:cNvSpPr/>
          <p:nvPr/>
        </p:nvSpPr>
        <p:spPr>
          <a:xfrm>
            <a:off x="635" y="160655"/>
            <a:ext cx="12191365" cy="7667625"/>
          </a:xfrm>
          <a:prstGeom prst="horizontalScroll">
            <a:avLst/>
          </a:prstGeom>
          <a:blipFill rotWithShape="0">
            <a:blip r:embed="rId3"/>
          </a:blip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8" name="Rounded Rectangular Callout 27"/>
          <p:cNvSpPr/>
          <p:nvPr/>
        </p:nvSpPr>
        <p:spPr>
          <a:xfrm>
            <a:off x="892175" y="81915"/>
            <a:ext cx="10325100" cy="812800"/>
          </a:xfrm>
          <a:prstGeom prst="wedgeRoundRectCallout">
            <a:avLst>
              <a:gd name="adj1" fmla="val -52884"/>
              <a:gd name="adj2" fmla="val 30468"/>
              <a:gd name="adj3" fmla="val 16667"/>
            </a:avLst>
          </a:prstGeom>
          <a:blipFill>
            <a:blip r:embed="rId4"/>
          </a:blipFill>
          <a:ln w="38100">
            <a:solidFill>
              <a:srgbClr val="FFFF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5.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Tìm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hiểu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về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tranh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lụa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hiện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đại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Việt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Nam</a:t>
            </a:r>
            <a:endParaRPr lang="en-US" sz="36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105" y="1426845"/>
            <a:ext cx="10996295" cy="5138420"/>
          </a:xfrm>
          <a:prstGeom prst="foldedCorner">
            <a:avLst/>
          </a:prstGeom>
          <a:ln w="38100">
            <a:solidFill>
              <a:srgbClr val="FF9933"/>
            </a:solidFill>
            <a:prstDash val="sysDash"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8" grpId="0" animBg="1"/>
      <p:bldP spid="2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700" y="3746377"/>
            <a:ext cx="3298825" cy="3647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207" y="3876350"/>
            <a:ext cx="3298825" cy="351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WordArt 15"/>
          <p:cNvSpPr>
            <a:spLocks noChangeArrowheads="1" noChangeShapeType="1" noTextEdit="1"/>
          </p:cNvSpPr>
          <p:nvPr/>
        </p:nvSpPr>
        <p:spPr bwMode="auto">
          <a:xfrm>
            <a:off x="831215" y="-241935"/>
            <a:ext cx="10733405" cy="259397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2542"/>
              </a:avLst>
            </a:prstTxWarp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7200" b="1" kern="1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200" b="1" kern="1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7200" b="1" kern="1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7200" b="1" kern="1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7200" b="1" kern="1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7200" b="1" kern="1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7200" b="1" kern="1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082959" y="2062639"/>
            <a:ext cx="4257675" cy="14282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3600" b="1" kern="10" dirty="0">
              <a:ln w="12700">
                <a:solidFill>
                  <a:srgbClr val="FF0000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WordArt 8"/>
          <p:cNvSpPr>
            <a:spLocks noChangeArrowheads="1" noChangeShapeType="1" noTextEdit="1"/>
          </p:cNvSpPr>
          <p:nvPr/>
        </p:nvSpPr>
        <p:spPr bwMode="auto">
          <a:xfrm>
            <a:off x="3684234" y="5450889"/>
            <a:ext cx="5060272" cy="1011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kern="10" dirty="0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</a:t>
            </a:r>
            <a:r>
              <a:rPr lang="vi-VN" sz="3200" kern="10" dirty="0" smtClean="0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3200" kern="10" dirty="0">
              <a:ln w="9525">
                <a:solidFill>
                  <a:srgbClr val="FF0000"/>
                </a:solidFill>
                <a:rou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kern="10" dirty="0" err="1" smtClean="0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Đặng</a:t>
            </a:r>
            <a:r>
              <a:rPr lang="en-US" sz="3200" kern="10" dirty="0" smtClean="0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" dirty="0" err="1" smtClean="0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kern="10" dirty="0" smtClean="0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" dirty="0" err="1" smtClean="0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endParaRPr lang="vi-VN" sz="3200" kern="10" dirty="0">
              <a:ln w="9525">
                <a:solidFill>
                  <a:srgbClr val="FF0000"/>
                </a:solidFill>
                <a:rou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248403" y="3357428"/>
            <a:ext cx="3583576" cy="914400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5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WordArt 12"/>
          <p:cNvSpPr>
            <a:spLocks noChangeArrowheads="1" noChangeShapeType="1" noTextEdit="1"/>
          </p:cNvSpPr>
          <p:nvPr/>
        </p:nvSpPr>
        <p:spPr bwMode="auto">
          <a:xfrm>
            <a:off x="-33516449" y="1314556"/>
            <a:ext cx="42498523" cy="422859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bliqueBottomRight"/>
              <a:lightRig rig="threePt" dir="t"/>
            </a:scene3d>
          </a:bodyPr>
          <a:lstStyle/>
          <a:p>
            <a:pPr algn="ctr">
              <a:defRPr/>
            </a:pPr>
            <a:r>
              <a:rPr lang="en-US" sz="4800" b="1" kern="10" dirty="0">
                <a:ln w="38100" cmpd="sng">
                  <a:solidFill>
                    <a:srgbClr val="FFFF00"/>
                  </a:solidFill>
                  <a:prstDash val="solid"/>
                </a:ln>
                <a:blipFill>
                  <a:blip r:embed="rId4"/>
                </a:blip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ahoma" panose="020B0604030504040204"/>
                <a:ea typeface="Tahoma" panose="020B0604030504040204"/>
                <a:cs typeface="Tahoma" panose="020B0604030504040204"/>
              </a:rPr>
              <a:t>BÀI 5 ĐẾN ĐÂY LÀ HẾT HẸN GẶP LẠI TIẾT HỌC SAU 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477" y="4271828"/>
            <a:ext cx="3298825" cy="301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963" y="4271828"/>
            <a:ext cx="3298825" cy="301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645025"/>
            <a:ext cx="976630" cy="9766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1970" y="5010785"/>
            <a:ext cx="1097280" cy="1097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4585" y="4145280"/>
            <a:ext cx="976630" cy="9766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635" y="4566285"/>
            <a:ext cx="976630" cy="9766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3710" y="3829685"/>
            <a:ext cx="815340" cy="8153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4795" y="4566285"/>
            <a:ext cx="976630" cy="97663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53486" y="103601"/>
            <a:ext cx="340280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smtClean="0">
                <a:solidFill>
                  <a:srgbClr val="FF0000"/>
                </a:solidFill>
              </a:rPr>
              <a:t>CHỦ ĐỀ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8861" y="839898"/>
            <a:ext cx="1037734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n w="38100">
                  <a:solidFill>
                    <a:srgbClr val="00B0F0"/>
                  </a:solidFill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VNI-Avo" pitchFamily="2" charset="0"/>
              </a:rPr>
              <a:t>NGHEÄ THUAÄT HIEÄN ĐAÏI VIỆT NAM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9855" y="1480185"/>
            <a:ext cx="1656080" cy="165608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28955" y="2446020"/>
            <a:ext cx="11231245" cy="5200650"/>
          </a:xfrm>
        </p:spPr>
        <p:txBody>
          <a:bodyPr>
            <a:prstTxWarp prst="textCanDown">
              <a:avLst/>
            </a:prstTxWarp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000" b="1" dirty="0" err="1" smtClean="0">
                <a:ln w="38100">
                  <a:solidFill>
                    <a:srgbClr val="00B0F0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dist="38100" dir="2640000" algn="bl" rotWithShape="0">
                    <a:schemeClr val="accent1"/>
                  </a:outerShdw>
                </a:effectLst>
                <a:sym typeface="+mn-ea"/>
              </a:rPr>
              <a:t>Bài</a:t>
            </a:r>
            <a:r>
              <a:rPr lang="en-US" sz="4000" b="1" dirty="0" smtClean="0">
                <a:ln w="38100">
                  <a:solidFill>
                    <a:srgbClr val="00B0F0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dist="38100" dir="2640000" algn="bl" rotWithShape="0">
                    <a:schemeClr val="accent1"/>
                  </a:outerShdw>
                </a:effectLst>
                <a:sym typeface="+mn-ea"/>
              </a:rPr>
              <a:t> 5: Nét đẹp trong tranh lụa của </a:t>
            </a:r>
            <a:br>
              <a:rPr lang="en-US" sz="4000" b="1" dirty="0" smtClean="0">
                <a:ln w="38100">
                  <a:solidFill>
                    <a:srgbClr val="00B0F0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dist="38100" dir="2640000" algn="bl" rotWithShape="0">
                    <a:schemeClr val="accent1"/>
                  </a:outerShdw>
                </a:effectLst>
                <a:sym typeface="+mn-ea"/>
              </a:rPr>
            </a:br>
            <a:r>
              <a:rPr lang="en-US" sz="4000" b="1" dirty="0" smtClean="0">
                <a:ln w="38100">
                  <a:solidFill>
                    <a:srgbClr val="00B0F0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dist="38100" dir="2640000" algn="bl" rotWithShape="0">
                    <a:schemeClr val="accent1"/>
                  </a:outerShdw>
                </a:effectLst>
                <a:sym typeface="+mn-ea"/>
              </a:rPr>
              <a:t>họa sĩ Nguyễn Phan Chánh  </a:t>
            </a:r>
            <a:r>
              <a:rPr lang="en-US" sz="4000" b="1" dirty="0">
                <a:ln w="38100">
                  <a:solidFill>
                    <a:srgbClr val="00B0F0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dist="38100" dir="2640000" algn="bl" rotWithShape="0">
                    <a:schemeClr val="accent1"/>
                  </a:outerShdw>
                </a:effectLst>
              </a:rPr>
              <a:t/>
            </a:r>
            <a:br>
              <a:rPr lang="en-US" sz="4000" b="1" dirty="0">
                <a:ln w="38100">
                  <a:solidFill>
                    <a:srgbClr val="00B0F0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endParaRPr lang="en-US" sz="4000" b="1" dirty="0">
              <a:ln w="38100">
                <a:solidFill>
                  <a:srgbClr val="00B0F0"/>
                </a:solidFill>
                <a:prstDash val="solid"/>
              </a:ln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059680" y="6148070"/>
            <a:ext cx="2885440" cy="59817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THỜI LƯỢNG: 2 TIẾT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3" grpId="0"/>
      <p:bldP spid="3" grpId="1"/>
      <p:bldP spid="4" grpId="0" animBg="1"/>
      <p:bldP spid="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" y="962660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076700" y="226695"/>
            <a:ext cx="4964430" cy="78359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r"/>
            <a:r>
              <a:rPr lang="en-US" sz="45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Cấu</a:t>
            </a:r>
            <a:r>
              <a:rPr lang="en-US" sz="45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5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trúc</a:t>
            </a:r>
            <a:r>
              <a:rPr lang="en-US" sz="45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5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bài</a:t>
            </a:r>
            <a:r>
              <a:rPr lang="en-US" sz="45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5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học</a:t>
            </a:r>
            <a:r>
              <a:rPr lang="en-US" sz="45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:</a:t>
            </a:r>
            <a:endParaRPr lang="en-US" sz="45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1656080" y="1118235"/>
            <a:ext cx="10311130" cy="965835"/>
          </a:xfrm>
          <a:prstGeom prst="wedgeRoundRectCallout">
            <a:avLst>
              <a:gd name="adj1" fmla="val -58843"/>
              <a:gd name="adj2" fmla="val 15351"/>
              <a:gd name="adj3" fmla="val 16667"/>
            </a:avLst>
          </a:prstGeom>
          <a:blipFill>
            <a:blip r:embed="rId4"/>
          </a:blip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1. </a:t>
            </a:r>
            <a:r>
              <a:rPr lang="en-US" sz="3200" b="1" dirty="0" err="1" smtClean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Quan</a:t>
            </a:r>
            <a:r>
              <a:rPr lang="en-US" sz="3200" b="1" dirty="0" smtClean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sát</a:t>
            </a:r>
            <a:r>
              <a:rPr lang="en-US" sz="3200" b="1" dirty="0" smtClean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– </a:t>
            </a:r>
            <a:r>
              <a:rPr lang="en-US" sz="3200" b="1" dirty="0" err="1" smtClean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nhận</a:t>
            </a:r>
            <a:r>
              <a:rPr lang="en-US" sz="3200" b="1" dirty="0" smtClean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thức</a:t>
            </a:r>
            <a:r>
              <a:rPr lang="en-US" sz="3200" b="1" dirty="0" smtClean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về</a:t>
            </a:r>
            <a:r>
              <a:rPr lang="en-US" sz="3200" b="1" dirty="0" smtClean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tranh</a:t>
            </a:r>
            <a:r>
              <a:rPr lang="en-US" sz="3200" b="1" dirty="0" smtClean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lụa</a:t>
            </a:r>
            <a:r>
              <a:rPr lang="en-US" sz="3200" b="1" dirty="0" smtClean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của</a:t>
            </a:r>
            <a:r>
              <a:rPr lang="en-US" sz="3200" b="1" dirty="0" smtClean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họa</a:t>
            </a:r>
            <a:r>
              <a:rPr lang="en-US" sz="3200" b="1" dirty="0" smtClean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sĩ</a:t>
            </a:r>
            <a:r>
              <a:rPr lang="en-US" sz="3200" b="1" dirty="0" smtClean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Nguyễn</a:t>
            </a:r>
            <a:r>
              <a:rPr lang="en-US" sz="3200" b="1" dirty="0" smtClean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Phan</a:t>
            </a:r>
            <a:r>
              <a:rPr lang="en-US" sz="3200" b="1" dirty="0" smtClean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Chánh</a:t>
            </a:r>
            <a:r>
              <a:rPr lang="en-US" sz="3200" b="1" dirty="0" smtClean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.</a:t>
            </a:r>
            <a:endParaRPr lang="en-US" sz="3200" b="1" dirty="0" smtClean="0">
              <a:ln>
                <a:solidFill>
                  <a:schemeClr val="accent4">
                    <a:lumMod val="10000"/>
                  </a:schemeClr>
                </a:solidFill>
              </a:ln>
              <a:solidFill>
                <a:schemeClr val="accent4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171" y="33034"/>
            <a:ext cx="977153" cy="9771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01" y="2085354"/>
            <a:ext cx="977153" cy="977153"/>
          </a:xfrm>
          <a:prstGeom prst="rect">
            <a:avLst/>
          </a:prstGeom>
        </p:spPr>
      </p:pic>
      <p:sp>
        <p:nvSpPr>
          <p:cNvPr id="22" name="Oval Callout 21"/>
          <p:cNvSpPr/>
          <p:nvPr/>
        </p:nvSpPr>
        <p:spPr>
          <a:xfrm>
            <a:off x="1343025" y="2190115"/>
            <a:ext cx="10723880" cy="1179830"/>
          </a:xfrm>
          <a:prstGeom prst="wedgeEllipseCallout">
            <a:avLst>
              <a:gd name="adj1" fmla="val -54893"/>
              <a:gd name="adj2" fmla="val 17046"/>
            </a:avLst>
          </a:prstGeom>
          <a:blipFill>
            <a:blip r:embed="rId5"/>
          </a:blip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2. Cách vẽ mô phỏng tranh lụa bằng màu nước.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16" y="3331859"/>
            <a:ext cx="977153" cy="9771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01" y="4537724"/>
            <a:ext cx="977153" cy="977153"/>
          </a:xfrm>
          <a:prstGeom prst="rect">
            <a:avLst/>
          </a:prstGeom>
        </p:spPr>
      </p:pic>
      <p:sp>
        <p:nvSpPr>
          <p:cNvPr id="26" name="Rectangular Callout 25"/>
          <p:cNvSpPr/>
          <p:nvPr/>
        </p:nvSpPr>
        <p:spPr>
          <a:xfrm>
            <a:off x="1824990" y="3475990"/>
            <a:ext cx="8691245" cy="1000125"/>
          </a:xfrm>
          <a:prstGeom prst="wedgeRectCallout">
            <a:avLst>
              <a:gd name="adj1" fmla="val -56220"/>
              <a:gd name="adj2" fmla="val 24174"/>
            </a:avLst>
          </a:prstGeom>
          <a:blipFill>
            <a:blip r:embed="rId6"/>
          </a:blip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3.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Vẽ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mô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phỏng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tranh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lụa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của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họa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sĩ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Nguyễn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Phan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Chánh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. </a:t>
            </a:r>
          </a:p>
        </p:txBody>
      </p:sp>
      <p:sp>
        <p:nvSpPr>
          <p:cNvPr id="27" name="Cloud Callout 26"/>
          <p:cNvSpPr/>
          <p:nvPr/>
        </p:nvSpPr>
        <p:spPr>
          <a:xfrm>
            <a:off x="1512570" y="4549775"/>
            <a:ext cx="10385425" cy="1021715"/>
          </a:xfrm>
          <a:prstGeom prst="cloudCallout">
            <a:avLst>
              <a:gd name="adj1" fmla="val -56707"/>
              <a:gd name="adj2" fmla="val 24021"/>
            </a:avLst>
          </a:prstGeom>
          <a:blipFill>
            <a:blip r:embed="rId7"/>
          </a:blip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4. Trưng bày sản phẩm và chia sẻ.</a:t>
            </a:r>
          </a:p>
        </p:txBody>
      </p:sp>
      <p:sp>
        <p:nvSpPr>
          <p:cNvPr id="28" name="Rounded Rectangular Callout 27"/>
          <p:cNvSpPr/>
          <p:nvPr/>
        </p:nvSpPr>
        <p:spPr>
          <a:xfrm>
            <a:off x="1824990" y="5746115"/>
            <a:ext cx="10142220" cy="966470"/>
          </a:xfrm>
          <a:prstGeom prst="wedgeRoundRectCallout">
            <a:avLst>
              <a:gd name="adj1" fmla="val -56519"/>
              <a:gd name="adj2" fmla="val 18002"/>
              <a:gd name="adj3" fmla="val 16667"/>
            </a:avLst>
          </a:prstGeom>
          <a:blipFill>
            <a:blip r:embed="rId8"/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5. Tìm hiểu về tranh lụa hiện đại Việt Nam.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701" y="5514989"/>
            <a:ext cx="977153" cy="9771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3" grpId="0" bldLvl="0" animBg="1"/>
      <p:bldP spid="3" grpId="1" animBg="1"/>
      <p:bldP spid="22" grpId="0" bldLvl="0" animBg="1"/>
      <p:bldP spid="22" grpId="1" animBg="1"/>
      <p:bldP spid="26" grpId="0" bldLvl="0" animBg="1"/>
      <p:bldP spid="26" grpId="1" animBg="1"/>
      <p:bldP spid="27" grpId="0" bldLvl="0" animBg="1"/>
      <p:bldP spid="27" grpId="1" animBg="1"/>
      <p:bldP spid="28" grpId="0" bldLvl="0" animBg="1"/>
      <p:bldP spid="2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loud Callout 5"/>
          <p:cNvSpPr/>
          <p:nvPr/>
        </p:nvSpPr>
        <p:spPr>
          <a:xfrm>
            <a:off x="828040" y="972820"/>
            <a:ext cx="6132830" cy="5173345"/>
          </a:xfrm>
          <a:prstGeom prst="cloudCallout">
            <a:avLst>
              <a:gd name="adj1" fmla="val -52900"/>
              <a:gd name="adj2" fmla="val -54258"/>
            </a:avLst>
          </a:prstGeom>
          <a:blipFill>
            <a:blip r:embed="rId2"/>
          </a:blipFill>
          <a:ln w="381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zh-CN" sz="3200" b="1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sym typeface="+mn-ea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Quan sát và đọc thông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tin để tìm hiểu vài nét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khái quát về tác phẩm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và tác giả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Nguyễn Phan Chánh.</a:t>
            </a:r>
            <a:endParaRPr kumimoji="0" lang="en-US" altLang="zh-CN" sz="2800" b="0" i="0" u="none" strike="noStrike" cap="none" normalizeH="0" baseline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457200" marR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</a:pPr>
            <a:endParaRPr kumimoji="0" lang="zh-CN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1322705" y="160655"/>
            <a:ext cx="10745470" cy="671195"/>
          </a:xfrm>
          <a:prstGeom prst="wedgeRoundRectCallout">
            <a:avLst>
              <a:gd name="adj1" fmla="val -56257"/>
              <a:gd name="adj2" fmla="val 20198"/>
              <a:gd name="adj3" fmla="val 16667"/>
            </a:avLst>
          </a:prstGeom>
          <a:blipFill>
            <a:blip r:embed="rId3"/>
          </a:blipFill>
          <a:ln w="38100"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1. </a:t>
            </a:r>
            <a:r>
              <a:rPr lang="en-US" sz="2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Quan</a:t>
            </a:r>
            <a:r>
              <a:rPr lang="en-US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sát</a:t>
            </a:r>
            <a:r>
              <a:rPr lang="en-US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– </a:t>
            </a:r>
            <a:r>
              <a:rPr lang="en-US" sz="2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nhận</a:t>
            </a:r>
            <a:r>
              <a:rPr lang="en-US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thức</a:t>
            </a:r>
            <a:r>
              <a:rPr lang="en-US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về</a:t>
            </a:r>
            <a:r>
              <a:rPr lang="en-US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tranh</a:t>
            </a:r>
            <a:r>
              <a:rPr lang="en-US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lụa</a:t>
            </a:r>
            <a:r>
              <a:rPr lang="en-US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của</a:t>
            </a:r>
            <a:r>
              <a:rPr lang="en-US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họa</a:t>
            </a:r>
            <a:r>
              <a:rPr lang="en-US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sĩ</a:t>
            </a:r>
            <a:r>
              <a:rPr lang="en-US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Nguyễn</a:t>
            </a:r>
            <a:r>
              <a:rPr lang="en-US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Phan</a:t>
            </a:r>
            <a:r>
              <a:rPr lang="en-US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Chánh</a:t>
            </a:r>
            <a:endParaRPr lang="en-US" sz="2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sym typeface="+mn-e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8590" y="-144780"/>
            <a:ext cx="976630" cy="9766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835" y="1033780"/>
            <a:ext cx="4531995" cy="5670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" y="5646420"/>
            <a:ext cx="1118870" cy="11188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0845" y="5646420"/>
            <a:ext cx="1118870" cy="11188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6320" y="5636895"/>
            <a:ext cx="1067435" cy="1067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Rounded Rectangular Callout 10"/>
          <p:cNvSpPr/>
          <p:nvPr/>
        </p:nvSpPr>
        <p:spPr>
          <a:xfrm>
            <a:off x="1231900" y="223520"/>
            <a:ext cx="10745470" cy="671195"/>
          </a:xfrm>
          <a:prstGeom prst="wedgeRoundRectCallout">
            <a:avLst>
              <a:gd name="adj1" fmla="val -56257"/>
              <a:gd name="adj2" fmla="val 20198"/>
              <a:gd name="adj3" fmla="val 16667"/>
            </a:avLst>
          </a:prstGeom>
          <a:blipFill>
            <a:blip r:embed="rId3"/>
          </a:blipFill>
          <a:ln w="38100"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1. </a:t>
            </a:r>
            <a:r>
              <a:rPr lang="en-US" sz="2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Quan</a:t>
            </a:r>
            <a:r>
              <a:rPr lang="en-US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sát</a:t>
            </a:r>
            <a:r>
              <a:rPr lang="en-US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– </a:t>
            </a:r>
            <a:r>
              <a:rPr lang="en-US" sz="2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nhận</a:t>
            </a:r>
            <a:r>
              <a:rPr lang="en-US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thức</a:t>
            </a:r>
            <a:r>
              <a:rPr lang="en-US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về</a:t>
            </a:r>
            <a:r>
              <a:rPr lang="en-US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tranh</a:t>
            </a:r>
            <a:r>
              <a:rPr lang="en-US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lụa</a:t>
            </a:r>
            <a:r>
              <a:rPr lang="en-US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của</a:t>
            </a:r>
            <a:r>
              <a:rPr lang="en-US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họa</a:t>
            </a:r>
            <a:r>
              <a:rPr lang="en-US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sĩ</a:t>
            </a:r>
            <a:r>
              <a:rPr lang="en-US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Nguyễn</a:t>
            </a:r>
            <a:r>
              <a:rPr lang="en-US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Phan</a:t>
            </a:r>
            <a:r>
              <a:rPr lang="en-US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Chánh</a:t>
            </a:r>
            <a:endParaRPr lang="en-US" sz="2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sym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lum contrast="42000"/>
          </a:blip>
          <a:stretch>
            <a:fillRect/>
          </a:stretch>
        </p:blipFill>
        <p:spPr>
          <a:xfrm>
            <a:off x="246380" y="1137920"/>
            <a:ext cx="4109720" cy="5561965"/>
          </a:xfrm>
          <a:prstGeom prst="rect">
            <a:avLst/>
          </a:prstGeom>
          <a:ln w="57150">
            <a:solidFill>
              <a:srgbClr val="996633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lum contrast="24000"/>
          </a:blip>
          <a:stretch>
            <a:fillRect/>
          </a:stretch>
        </p:blipFill>
        <p:spPr>
          <a:xfrm>
            <a:off x="6176010" y="1171575"/>
            <a:ext cx="4375150" cy="5459095"/>
          </a:xfrm>
          <a:prstGeom prst="rect">
            <a:avLst/>
          </a:prstGeom>
          <a:ln w="57150">
            <a:solidFill>
              <a:srgbClr val="996633"/>
            </a:solidFill>
          </a:ln>
        </p:spPr>
      </p:pic>
      <p:sp>
        <p:nvSpPr>
          <p:cNvPr id="6" name="Left Arrow Callout 5"/>
          <p:cNvSpPr/>
          <p:nvPr/>
        </p:nvSpPr>
        <p:spPr>
          <a:xfrm>
            <a:off x="4101465" y="2538095"/>
            <a:ext cx="1731645" cy="2734310"/>
          </a:xfrm>
          <a:prstGeom prst="leftArrowCallout">
            <a:avLst/>
          </a:prstGeom>
          <a:ln w="38100">
            <a:solidFill>
              <a:srgbClr val="996633"/>
            </a:solidFill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zh-CN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Nguyễn</a:t>
            </a:r>
            <a:r>
              <a:rPr kumimoji="0" lang="en-US" altLang="zh-CN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Phan</a:t>
            </a:r>
            <a:r>
              <a:rPr kumimoji="0" lang="en-US" altLang="zh-CN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Chánh</a:t>
            </a:r>
            <a:r>
              <a:rPr kumimoji="0" lang="en-US" altLang="zh-CN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,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Người</a:t>
            </a:r>
            <a:r>
              <a:rPr kumimoji="0" lang="en-US" altLang="zh-CN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bán</a:t>
            </a:r>
            <a:r>
              <a:rPr kumimoji="0" lang="en-US" altLang="zh-CN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ố</a:t>
            </a:r>
            <a:r>
              <a:rPr kumimoji="0" lang="en-US" altLang="zh-CN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c</a:t>
            </a:r>
            <a:r>
              <a:rPr kumimoji="0" lang="en-US" altLang="zh-CN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,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1929, </a:t>
            </a:r>
            <a:r>
              <a:rPr kumimoji="0" lang="en-US" altLang="zh-CN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lụa</a:t>
            </a:r>
            <a:r>
              <a:rPr kumimoji="0" lang="en-US" altLang="zh-CN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,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88cm x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65,5cm.</a:t>
            </a:r>
            <a:endParaRPr kumimoji="0" lang="en-US" altLang="zh-CN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zh-CN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Left Arrow Callout 7"/>
          <p:cNvSpPr/>
          <p:nvPr/>
        </p:nvSpPr>
        <p:spPr>
          <a:xfrm>
            <a:off x="10285095" y="2537460"/>
            <a:ext cx="1774190" cy="2680335"/>
          </a:xfrm>
          <a:prstGeom prst="leftArrowCallou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810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zh-CN" sz="2000" b="1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sym typeface="+mn-ea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000" b="1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Nguyễn</a:t>
            </a:r>
            <a:r>
              <a:rPr lang="en-US" altLang="zh-CN" sz="2000" b="1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  <a:endParaRPr kumimoji="0" lang="en-US" altLang="zh-CN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000" b="1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Phan</a:t>
            </a:r>
            <a:r>
              <a:rPr lang="en-US" altLang="zh-CN" sz="2000" b="1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  <a:endParaRPr kumimoji="0" lang="en-US" altLang="zh-CN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000" b="1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Chánh</a:t>
            </a:r>
            <a:r>
              <a:rPr lang="en-US" altLang="zh-CN" sz="2000" b="1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,</a:t>
            </a:r>
            <a:endParaRPr kumimoji="0" lang="en-US" altLang="zh-CN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000" b="1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Rửa</a:t>
            </a:r>
            <a:r>
              <a:rPr lang="en-US" altLang="zh-CN" sz="2000" b="1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zh-CN" sz="2000" b="1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rau</a:t>
            </a:r>
            <a:endParaRPr lang="en-US" altLang="zh-CN" sz="2000" b="1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sym typeface="+mn-ea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000" b="1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cầu</a:t>
            </a:r>
            <a:r>
              <a:rPr lang="en-US" altLang="zh-CN" sz="2000" b="1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zh-CN" sz="2000" b="1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ao</a:t>
            </a:r>
            <a:r>
              <a:rPr lang="en-US" altLang="zh-CN" sz="2000" b="1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, </a:t>
            </a:r>
            <a:endParaRPr kumimoji="0" lang="en-US" altLang="zh-CN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000" b="1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1931, </a:t>
            </a:r>
            <a:r>
              <a:rPr lang="en-US" altLang="zh-CN" sz="2000" b="1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lụa</a:t>
            </a:r>
            <a:r>
              <a:rPr lang="en-US" altLang="zh-CN" sz="2000" b="1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.</a:t>
            </a:r>
            <a:endParaRPr kumimoji="0" lang="en-US" altLang="zh-CN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6" grpId="0" animBg="1"/>
      <p:bldP spid="6" grpId="1" animBg="1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495" y="-73025"/>
            <a:ext cx="976630" cy="97663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1322705" y="160655"/>
            <a:ext cx="10745470" cy="671195"/>
          </a:xfrm>
          <a:prstGeom prst="wedgeRoundRectCallout">
            <a:avLst>
              <a:gd name="adj1" fmla="val -57114"/>
              <a:gd name="adj2" fmla="val 28429"/>
              <a:gd name="adj3" fmla="val 16667"/>
            </a:avLst>
          </a:prstGeom>
          <a:blipFill>
            <a:blip r:embed="rId3"/>
          </a:blipFill>
          <a:ln w="38100"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1. </a:t>
            </a:r>
            <a:r>
              <a:rPr lang="en-US" sz="2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Quan</a:t>
            </a:r>
            <a:r>
              <a:rPr lang="en-US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sát</a:t>
            </a:r>
            <a:r>
              <a:rPr lang="en-US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– </a:t>
            </a:r>
            <a:r>
              <a:rPr lang="en-US" sz="2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nhận</a:t>
            </a:r>
            <a:r>
              <a:rPr lang="en-US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thức</a:t>
            </a:r>
            <a:r>
              <a:rPr lang="en-US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về</a:t>
            </a:r>
            <a:r>
              <a:rPr lang="en-US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tranh</a:t>
            </a:r>
            <a:r>
              <a:rPr lang="en-US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lụa</a:t>
            </a:r>
            <a:r>
              <a:rPr lang="en-US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của</a:t>
            </a:r>
            <a:r>
              <a:rPr lang="en-US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họa</a:t>
            </a:r>
            <a:r>
              <a:rPr lang="en-US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sĩ</a:t>
            </a:r>
            <a:r>
              <a:rPr lang="en-US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Nguyễn</a:t>
            </a:r>
            <a:r>
              <a:rPr lang="en-US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Phan</a:t>
            </a:r>
            <a:r>
              <a:rPr lang="en-US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Chánh</a:t>
            </a:r>
            <a:endParaRPr lang="en-US" sz="2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sym typeface="+mn-ea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424180" y="1229360"/>
            <a:ext cx="11380470" cy="5406390"/>
          </a:xfrm>
          <a:prstGeom prst="wedgeRoundRectCallout">
            <a:avLst>
              <a:gd name="adj1" fmla="val -49263"/>
              <a:gd name="adj2" fmla="val -58762"/>
              <a:gd name="adj3" fmla="val 16667"/>
            </a:avLst>
          </a:prstGeom>
          <a:blipFill rotWithShape="0">
            <a:blip r:embed="rId3"/>
          </a:blipFill>
          <a:ln w="3810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lum contrast="42000"/>
          </a:blip>
          <a:stretch>
            <a:fillRect/>
          </a:stretch>
        </p:blipFill>
        <p:spPr>
          <a:xfrm>
            <a:off x="953135" y="1647825"/>
            <a:ext cx="10322560" cy="4570095"/>
          </a:xfrm>
          <a:prstGeom prst="foldedCorner">
            <a:avLst/>
          </a:prstGeom>
          <a:ln w="38100">
            <a:solidFill>
              <a:srgbClr val="FF9933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ounded Rectangular Callout 4"/>
          <p:cNvSpPr/>
          <p:nvPr/>
        </p:nvSpPr>
        <p:spPr>
          <a:xfrm>
            <a:off x="1246505" y="123190"/>
            <a:ext cx="10750550" cy="720090"/>
          </a:xfrm>
          <a:prstGeom prst="wedgeRoundRectCallout">
            <a:avLst>
              <a:gd name="adj1" fmla="val -56538"/>
              <a:gd name="adj2" fmla="val 32627"/>
              <a:gd name="adj3" fmla="val 16667"/>
            </a:avLst>
          </a:prstGeom>
          <a:blipFill rotWithShape="0">
            <a:blip r:embed="rId2"/>
          </a:blip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2. </a:t>
            </a:r>
            <a:r>
              <a:rPr lang="en-US" sz="3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Cách</a:t>
            </a:r>
            <a:r>
              <a:rPr lang="en-US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vẽ</a:t>
            </a:r>
            <a:r>
              <a:rPr lang="en-US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mô</a:t>
            </a:r>
            <a:r>
              <a:rPr lang="en-US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phỏng</a:t>
            </a:r>
            <a:r>
              <a:rPr lang="en-US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tranh</a:t>
            </a:r>
            <a:r>
              <a:rPr lang="en-US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lụa</a:t>
            </a:r>
            <a:r>
              <a:rPr lang="en-US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bằng</a:t>
            </a:r>
            <a:r>
              <a:rPr lang="en-US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màu</a:t>
            </a:r>
            <a:r>
              <a:rPr lang="en-US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nước</a:t>
            </a:r>
            <a:endParaRPr kumimoji="0" lang="en-US" altLang="en-US" sz="3200" b="1" i="0" u="none" strike="noStrike" cap="none" normalizeH="0" baseline="0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sym typeface="+mn-ea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167005" y="-222250"/>
            <a:ext cx="1065530" cy="1065530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4">
            <a:lum bright="18000" contrast="30000"/>
          </a:blip>
          <a:stretch>
            <a:fillRect/>
          </a:stretch>
        </p:blipFill>
        <p:spPr>
          <a:xfrm>
            <a:off x="97155" y="980440"/>
            <a:ext cx="5643880" cy="3981450"/>
          </a:xfrm>
          <a:prstGeom prst="rect">
            <a:avLst/>
          </a:prstGeom>
          <a:ln w="57150">
            <a:solidFill>
              <a:srgbClr val="FF9933"/>
            </a:solidFill>
            <a:prstDash val="sysDash"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lum contrast="42000"/>
          </a:blip>
          <a:stretch>
            <a:fillRect/>
          </a:stretch>
        </p:blipFill>
        <p:spPr>
          <a:xfrm>
            <a:off x="6176010" y="980440"/>
            <a:ext cx="5773420" cy="3981450"/>
          </a:xfrm>
          <a:prstGeom prst="rect">
            <a:avLst/>
          </a:prstGeom>
          <a:ln w="57150">
            <a:solidFill>
              <a:srgbClr val="FF9933"/>
            </a:solidFill>
            <a:prstDash val="sysDash"/>
          </a:ln>
        </p:spPr>
      </p:pic>
      <p:sp>
        <p:nvSpPr>
          <p:cNvPr id="12" name="Up Arrow Callout 11"/>
          <p:cNvSpPr/>
          <p:nvPr/>
        </p:nvSpPr>
        <p:spPr>
          <a:xfrm>
            <a:off x="226060" y="4722495"/>
            <a:ext cx="5386070" cy="1987550"/>
          </a:xfrm>
          <a:prstGeom prst="upArrowCallout">
            <a:avLst/>
          </a:prstGeom>
          <a:ln w="38100">
            <a:solidFill>
              <a:srgbClr val="FF993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Tranh</a:t>
            </a:r>
            <a:r>
              <a:rPr kumimoji="0" lang="en-US" altLang="zh-CN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mẫu</a:t>
            </a:r>
            <a:r>
              <a:rPr kumimoji="0" lang="en-US" altLang="zh-CN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Nguyễn</a:t>
            </a:r>
            <a:r>
              <a:rPr kumimoji="0" lang="en-US" altLang="zh-CN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Phan</a:t>
            </a:r>
            <a:r>
              <a:rPr kumimoji="0" lang="en-US" altLang="zh-CN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Chánh</a:t>
            </a:r>
            <a:r>
              <a:rPr kumimoji="0" lang="en-US" altLang="zh-CN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,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Chơi</a:t>
            </a:r>
            <a:r>
              <a:rPr kumimoji="0" lang="en-US" altLang="zh-CN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ô </a:t>
            </a:r>
            <a:r>
              <a:rPr kumimoji="0" lang="en-US" altLang="zh-CN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ăn</a:t>
            </a:r>
            <a:r>
              <a:rPr kumimoji="0" lang="en-US" altLang="zh-CN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quan</a:t>
            </a:r>
            <a:r>
              <a:rPr kumimoji="0" lang="en-US" altLang="zh-CN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, 1931, </a:t>
            </a:r>
            <a:r>
              <a:rPr kumimoji="0" lang="en-US" altLang="zh-CN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lụa</a:t>
            </a:r>
            <a:r>
              <a:rPr kumimoji="0" lang="en-US" altLang="zh-CN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, 62cm x </a:t>
            </a:r>
            <a:r>
              <a:rPr kumimoji="0" lang="en-US" altLang="zh-CN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85cm.</a:t>
            </a:r>
            <a:endParaRPr kumimoji="0" lang="en-US" altLang="zh-CN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3" name="Up Arrow Callout 12"/>
          <p:cNvSpPr/>
          <p:nvPr/>
        </p:nvSpPr>
        <p:spPr>
          <a:xfrm>
            <a:off x="6132830" y="4722495"/>
            <a:ext cx="5821680" cy="1987550"/>
          </a:xfrm>
          <a:prstGeom prst="upArrowCallout">
            <a:avLst/>
          </a:prstGeom>
          <a:ln w="38100">
            <a:solidFill>
              <a:srgbClr val="FF9933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B1: </a:t>
            </a:r>
            <a:r>
              <a:rPr kumimoji="0" lang="en-US" altLang="zh-CN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Vẽ</a:t>
            </a:r>
            <a:r>
              <a:rPr kumimoji="0" lang="en-US" altLang="zh-CN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phác</a:t>
            </a:r>
            <a:r>
              <a:rPr kumimoji="0" lang="en-US" altLang="zh-CN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để</a:t>
            </a:r>
            <a:r>
              <a:rPr kumimoji="0" lang="en-US" altLang="zh-CN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xác</a:t>
            </a:r>
            <a:r>
              <a:rPr kumimoji="0" lang="en-US" altLang="zh-CN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định</a:t>
            </a:r>
            <a:r>
              <a:rPr kumimoji="0" lang="en-US" altLang="zh-CN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hình</a:t>
            </a:r>
            <a:r>
              <a:rPr kumimoji="0" lang="en-US" altLang="zh-CN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mảng</a:t>
            </a:r>
            <a:r>
              <a:rPr kumimoji="0" lang="en-US" altLang="zh-CN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chính</a:t>
            </a:r>
            <a:r>
              <a:rPr kumimoji="0" lang="en-US" altLang="zh-CN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của</a:t>
            </a:r>
            <a:r>
              <a:rPr kumimoji="0" lang="en-US" altLang="zh-CN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tranh</a:t>
            </a:r>
            <a:r>
              <a:rPr kumimoji="0" lang="en-US" altLang="zh-CN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. </a:t>
            </a:r>
            <a:endParaRPr kumimoji="0" lang="en-US" altLang="zh-CN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2" grpId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7175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ounded Rectangular Callout 2"/>
          <p:cNvSpPr/>
          <p:nvPr/>
        </p:nvSpPr>
        <p:spPr>
          <a:xfrm>
            <a:off x="1246505" y="123190"/>
            <a:ext cx="10750550" cy="720090"/>
          </a:xfrm>
          <a:prstGeom prst="wedgeRoundRectCallout">
            <a:avLst>
              <a:gd name="adj1" fmla="val -56538"/>
              <a:gd name="adj2" fmla="val 32627"/>
              <a:gd name="adj3" fmla="val 16667"/>
            </a:avLst>
          </a:prstGeom>
          <a:blipFill rotWithShape="0">
            <a:blip r:embed="rId3"/>
          </a:blip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2. </a:t>
            </a:r>
            <a:r>
              <a:rPr lang="en-US" sz="3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Cách</a:t>
            </a:r>
            <a:r>
              <a:rPr lang="en-US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vẽ</a:t>
            </a:r>
            <a:r>
              <a:rPr lang="en-US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mô</a:t>
            </a:r>
            <a:r>
              <a:rPr lang="en-US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phỏng</a:t>
            </a:r>
            <a:r>
              <a:rPr lang="en-US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tranh</a:t>
            </a:r>
            <a:r>
              <a:rPr lang="en-US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lụa</a:t>
            </a:r>
            <a:r>
              <a:rPr lang="en-US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bằng</a:t>
            </a:r>
            <a:r>
              <a:rPr lang="en-US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màu</a:t>
            </a:r>
            <a:r>
              <a:rPr lang="en-US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nước</a:t>
            </a:r>
            <a:endParaRPr kumimoji="0" lang="en-US" altLang="en-US" sz="3200" b="1" i="0" u="none" strike="noStrike" cap="none" normalizeH="0" baseline="0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sym typeface="+mn-e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5" y="952500"/>
            <a:ext cx="5757545" cy="4328160"/>
          </a:xfrm>
          <a:prstGeom prst="rect">
            <a:avLst/>
          </a:prstGeom>
          <a:ln w="57150">
            <a:solidFill>
              <a:srgbClr val="FF9933"/>
            </a:solidFill>
            <a:prstDash val="sysDash"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885" y="952500"/>
            <a:ext cx="5804535" cy="4328160"/>
          </a:xfrm>
          <a:prstGeom prst="rect">
            <a:avLst/>
          </a:prstGeom>
          <a:ln w="57150">
            <a:solidFill>
              <a:srgbClr val="FF9933"/>
            </a:solidFill>
            <a:prstDash val="sysDash"/>
          </a:ln>
        </p:spPr>
      </p:pic>
      <p:sp>
        <p:nvSpPr>
          <p:cNvPr id="7" name="Up Arrow Callout 6"/>
          <p:cNvSpPr/>
          <p:nvPr/>
        </p:nvSpPr>
        <p:spPr>
          <a:xfrm>
            <a:off x="155575" y="4944110"/>
            <a:ext cx="5765800" cy="1823720"/>
          </a:xfrm>
          <a:prstGeom prst="upArrowCallou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5715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B2: </a:t>
            </a:r>
            <a:r>
              <a:rPr kumimoji="0" lang="en-US" altLang="zh-CN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Vẽ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hình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chi </a:t>
            </a:r>
            <a:r>
              <a:rPr kumimoji="0" lang="en-US" altLang="zh-CN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tiết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trong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tranh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bằng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nét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chì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mờ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.</a:t>
            </a:r>
          </a:p>
        </p:txBody>
      </p:sp>
      <p:sp>
        <p:nvSpPr>
          <p:cNvPr id="8" name="Up Arrow Callout 7"/>
          <p:cNvSpPr/>
          <p:nvPr/>
        </p:nvSpPr>
        <p:spPr>
          <a:xfrm>
            <a:off x="6192520" y="4972685"/>
            <a:ext cx="5803900" cy="1795145"/>
          </a:xfrm>
          <a:prstGeom prst="upArrowCallou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5715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B3: </a:t>
            </a:r>
            <a:r>
              <a:rPr kumimoji="0" lang="en-US" altLang="zh-CN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Vẽ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màu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khái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quát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từ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nhạt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đến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đậm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cho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các</a:t>
            </a:r>
            <a:r>
              <a:rPr kumimoji="0" lang="en-US" altLang="zh-CN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4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m</a:t>
            </a:r>
            <a:r>
              <a:rPr kumimoji="0" lang="en-US" altLang="zh-CN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ảng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hình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trong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tranh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. </a:t>
            </a:r>
            <a:endParaRPr kumimoji="0" lang="en-US" altLang="zh-CN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ular Callout 3"/>
          <p:cNvSpPr/>
          <p:nvPr/>
        </p:nvSpPr>
        <p:spPr>
          <a:xfrm>
            <a:off x="1246505" y="123190"/>
            <a:ext cx="10750550" cy="720090"/>
          </a:xfrm>
          <a:prstGeom prst="wedgeRoundRectCallout">
            <a:avLst>
              <a:gd name="adj1" fmla="val -56538"/>
              <a:gd name="adj2" fmla="val 32627"/>
              <a:gd name="adj3" fmla="val 16667"/>
            </a:avLst>
          </a:prstGeom>
          <a:blipFill rotWithShape="0">
            <a:blip r:embed="rId2"/>
          </a:blip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2. </a:t>
            </a:r>
            <a:r>
              <a:rPr lang="en-US" sz="3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Cách</a:t>
            </a:r>
            <a:r>
              <a:rPr lang="en-US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vẽ</a:t>
            </a:r>
            <a:r>
              <a:rPr lang="en-US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mô</a:t>
            </a:r>
            <a:r>
              <a:rPr lang="en-US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phỏng</a:t>
            </a:r>
            <a:r>
              <a:rPr lang="en-US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tranh</a:t>
            </a:r>
            <a:r>
              <a:rPr lang="en-US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lụa</a:t>
            </a:r>
            <a:r>
              <a:rPr lang="en-US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bằng</a:t>
            </a:r>
            <a:r>
              <a:rPr lang="en-US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màu</a:t>
            </a:r>
            <a:r>
              <a:rPr lang="en-US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3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nước</a:t>
            </a:r>
            <a:endParaRPr kumimoji="0" lang="en-US" altLang="en-US" sz="3200" b="1" i="0" u="none" strike="noStrike" cap="none" normalizeH="0" baseline="0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sym typeface="+mn-ea"/>
            </a:endParaRPr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-196215" y="-232410"/>
            <a:ext cx="1183640" cy="118364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253365" y="951230"/>
            <a:ext cx="7402195" cy="5748020"/>
          </a:xfrm>
          <a:prstGeom prst="rect">
            <a:avLst/>
          </a:prstGeom>
          <a:ln w="76200">
            <a:solidFill>
              <a:srgbClr val="FF9933"/>
            </a:solidFill>
          </a:ln>
        </p:spPr>
      </p:pic>
      <p:sp>
        <p:nvSpPr>
          <p:cNvPr id="8" name="Left Arrow Callout 7"/>
          <p:cNvSpPr/>
          <p:nvPr/>
        </p:nvSpPr>
        <p:spPr>
          <a:xfrm>
            <a:off x="7655560" y="1765300"/>
            <a:ext cx="4129405" cy="4321175"/>
          </a:xfrm>
          <a:prstGeom prst="leftArrowCallout">
            <a:avLst/>
          </a:prstGeom>
          <a:ln w="57150">
            <a:solidFill>
              <a:srgbClr val="FF9933"/>
            </a:solidFill>
            <a:prstDash val="sysDash"/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B4: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Vẽ</a:t>
            </a: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chi </a:t>
            </a:r>
            <a:r>
              <a:rPr kumimoji="0" lang="en-US" altLang="zh-CN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tiết</a:t>
            </a:r>
            <a:endParaRPr kumimoji="0" lang="en-US" altLang="zh-CN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hoàn</a:t>
            </a: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thiện</a:t>
            </a: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bức</a:t>
            </a: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tranh</a:t>
            </a: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. </a:t>
            </a:r>
            <a:endParaRPr kumimoji="0" lang="en-US" altLang="zh-CN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1_Gear Drives">
  <a:themeElements>
    <a:clrScheme name="Gear Dri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5F5F5F"/>
      </a:accent1>
      <a:accent2>
        <a:srgbClr val="969696"/>
      </a:accent2>
      <a:accent3>
        <a:srgbClr val="FFFFFF"/>
      </a:accent3>
      <a:accent4>
        <a:srgbClr val="000000"/>
      </a:accent4>
      <a:accent5>
        <a:srgbClr val="B6B6B6"/>
      </a:accent5>
      <a:accent6>
        <a:srgbClr val="878787"/>
      </a:accent6>
      <a:hlink>
        <a:srgbClr val="CC3300"/>
      </a:hlink>
      <a:folHlink>
        <a:srgbClr val="996600"/>
      </a:folHlink>
    </a:clrScheme>
    <a:fontScheme name="Gear Dri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ear Dri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5F5F5F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B6B6B6"/>
        </a:accent5>
        <a:accent6>
          <a:srgbClr val="87878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623</Words>
  <Application>Microsoft Office PowerPoint</Application>
  <PresentationFormat>Widescreen</PresentationFormat>
  <Paragraphs>99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SimSun</vt:lpstr>
      <vt:lpstr>Arial</vt:lpstr>
      <vt:lpstr>Calibri</vt:lpstr>
      <vt:lpstr>Tahoma</vt:lpstr>
      <vt:lpstr>Times New Roman</vt:lpstr>
      <vt:lpstr>VNI-Avo</vt:lpstr>
      <vt:lpstr>Wingdings</vt:lpstr>
      <vt:lpstr>1_Gear Drives</vt:lpstr>
      <vt:lpstr>PowerPoint Presentation</vt:lpstr>
      <vt:lpstr>Bài 5: Nét đẹp trong tranh lụa của  họa sĩ Nguyễn Phan Chánh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Lựa chọn bức tranh lụa của họa sĩ Nguyễn Phan Chánh  mà em thích để mô phỏng và thực hiện theo hướng dẫn  </vt:lpstr>
      <vt:lpstr>PowerPoint Presentation</vt:lpstr>
      <vt:lpstr>Sản phẩm của học sinh. 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Guiguin sinh ngày 7/06/1848 tại Paris</dc:title>
  <dc:creator>SCD</dc:creator>
  <cp:lastModifiedBy>Admin</cp:lastModifiedBy>
  <cp:revision>70</cp:revision>
  <dcterms:created xsi:type="dcterms:W3CDTF">2023-05-10T06:45:00Z</dcterms:created>
  <dcterms:modified xsi:type="dcterms:W3CDTF">2023-11-08T10:18:22Z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B81DDFA704014DE582675593A64128A6</vt:lpwstr>
  </property>
  <property fmtid="{D5CDD505-2E9C-101B-9397-08002B2CF9AE}" pid="3" name="KSOProductBuildVer">
    <vt:lpwstr>1033-11.2.0.11537</vt:lpwstr>
  </property>
</Properties>
</file>