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1" r:id="rId2"/>
    <p:sldId id="256" r:id="rId3"/>
    <p:sldId id="265" r:id="rId4"/>
    <p:sldId id="258" r:id="rId5"/>
    <p:sldId id="271" r:id="rId6"/>
    <p:sldId id="272" r:id="rId7"/>
    <p:sldId id="273" r:id="rId8"/>
    <p:sldId id="274" r:id="rId9"/>
    <p:sldId id="275" r:id="rId10"/>
    <p:sldId id="276" r:id="rId11"/>
    <p:sldId id="260" r:id="rId12"/>
    <p:sldId id="278" r:id="rId13"/>
    <p:sldId id="279" r:id="rId14"/>
    <p:sldId id="280" r:id="rId15"/>
    <p:sldId id="281" r:id="rId16"/>
    <p:sldId id="282" r:id="rId17"/>
    <p:sldId id="283" r:id="rId18"/>
    <p:sldId id="277" r:id="rId19"/>
    <p:sldId id="268" r:id="rId20"/>
    <p:sldId id="269" r:id="rId21"/>
  </p:sldIdLst>
  <p:sldSz cx="18288000" cy="10287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E9CB65-F67D-4058-AC16-2284B018857D}">
          <p14:sldIdLst>
            <p14:sldId id="261"/>
            <p14:sldId id="256"/>
            <p14:sldId id="265"/>
            <p14:sldId id="258"/>
            <p14:sldId id="271"/>
            <p14:sldId id="272"/>
            <p14:sldId id="273"/>
            <p14:sldId id="274"/>
            <p14:sldId id="275"/>
            <p14:sldId id="276"/>
            <p14:sldId id="260"/>
            <p14:sldId id="278"/>
            <p14:sldId id="279"/>
            <p14:sldId id="280"/>
            <p14:sldId id="281"/>
            <p14:sldId id="282"/>
            <p14:sldId id="283"/>
            <p14:sldId id="277"/>
            <p14:sldId id="268"/>
            <p14:sldId id="2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2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2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5.pn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59.svg"/><Relationship Id="rId2" Type="http://schemas.openxmlformats.org/officeDocument/2006/relationships/image" Target="../media/image1.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49.svg"/><Relationship Id="rId15" Type="http://schemas.openxmlformats.org/officeDocument/2006/relationships/image" Target="../media/image51.svg"/><Relationship Id="rId10" Type="http://schemas.openxmlformats.org/officeDocument/2006/relationships/image" Target="../media/image56.sv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83.sv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52.png"/><Relationship Id="rId17" Type="http://schemas.openxmlformats.org/officeDocument/2006/relationships/image" Target="../media/image54.png"/><Relationship Id="rId2" Type="http://schemas.openxmlformats.org/officeDocument/2006/relationships/image" Target="../media/image1.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1.svg"/><Relationship Id="rId5" Type="http://schemas.openxmlformats.org/officeDocument/2006/relationships/image" Target="../media/image56.svg"/><Relationship Id="rId15" Type="http://schemas.openxmlformats.org/officeDocument/2006/relationships/image" Target="../media/image85.svg"/><Relationship Id="rId10" Type="http://schemas.openxmlformats.org/officeDocument/2006/relationships/image" Target="../media/image51.png"/><Relationship Id="rId4" Type="http://schemas.openxmlformats.org/officeDocument/2006/relationships/image" Target="../media/image29.png"/><Relationship Id="rId9" Type="http://schemas.openxmlformats.org/officeDocument/2006/relationships/image" Target="../media/image79.svg"/><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59.svg"/><Relationship Id="rId17" Type="http://schemas.openxmlformats.org/officeDocument/2006/relationships/image" Target="../media/image57.png"/><Relationship Id="rId2" Type="http://schemas.openxmlformats.org/officeDocument/2006/relationships/image" Target="../media/image1.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49.svg"/><Relationship Id="rId15" Type="http://schemas.openxmlformats.org/officeDocument/2006/relationships/image" Target="../media/image55.png"/><Relationship Id="rId10" Type="http://schemas.openxmlformats.org/officeDocument/2006/relationships/image" Target="../media/image56.sv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51.sv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59.svg"/><Relationship Id="rId17" Type="http://schemas.openxmlformats.org/officeDocument/2006/relationships/image" Target="../media/image60.png"/><Relationship Id="rId2" Type="http://schemas.openxmlformats.org/officeDocument/2006/relationships/image" Target="../media/image1.png"/><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49.svg"/><Relationship Id="rId15" Type="http://schemas.openxmlformats.org/officeDocument/2006/relationships/image" Target="../media/image58.png"/><Relationship Id="rId10" Type="http://schemas.openxmlformats.org/officeDocument/2006/relationships/image" Target="../media/image56.sv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51.sv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18" Type="http://schemas.openxmlformats.org/officeDocument/2006/relationships/image" Target="../media/image64.pn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59.svg"/><Relationship Id="rId17" Type="http://schemas.openxmlformats.org/officeDocument/2006/relationships/image" Target="../media/image63.png"/><Relationship Id="rId2" Type="http://schemas.openxmlformats.org/officeDocument/2006/relationships/image" Target="../media/image1.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49.svg"/><Relationship Id="rId1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51.sv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59.svg"/><Relationship Id="rId2" Type="http://schemas.openxmlformats.org/officeDocument/2006/relationships/image" Target="../media/image1.png"/><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49.svg"/><Relationship Id="rId15" Type="http://schemas.openxmlformats.org/officeDocument/2006/relationships/image" Target="../media/image64.png"/><Relationship Id="rId10" Type="http://schemas.openxmlformats.org/officeDocument/2006/relationships/image" Target="../media/image56.sv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51.sv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59.svg"/><Relationship Id="rId17" Type="http://schemas.openxmlformats.org/officeDocument/2006/relationships/image" Target="../media/image68.png"/><Relationship Id="rId2" Type="http://schemas.openxmlformats.org/officeDocument/2006/relationships/image" Target="../media/image1.png"/><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49.svg"/><Relationship Id="rId15" Type="http://schemas.openxmlformats.org/officeDocument/2006/relationships/image" Target="../media/image66.png"/><Relationship Id="rId10" Type="http://schemas.openxmlformats.org/officeDocument/2006/relationships/image" Target="../media/image56.sv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51.sv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59.svg"/><Relationship Id="rId17" Type="http://schemas.openxmlformats.org/officeDocument/2006/relationships/image" Target="../media/image71.png"/><Relationship Id="rId2" Type="http://schemas.openxmlformats.org/officeDocument/2006/relationships/image" Target="../media/image1.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49.svg"/><Relationship Id="rId15" Type="http://schemas.openxmlformats.org/officeDocument/2006/relationships/image" Target="../media/image69.png"/><Relationship Id="rId10" Type="http://schemas.openxmlformats.org/officeDocument/2006/relationships/image" Target="../media/image56.sv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51.sv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5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49.svg"/><Relationship Id="rId15" Type="http://schemas.openxmlformats.org/officeDocument/2006/relationships/image" Target="../media/image72.png"/><Relationship Id="rId10" Type="http://schemas.openxmlformats.org/officeDocument/2006/relationships/image" Target="../media/image56.sv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51.svg"/></Relationships>
</file>

<file path=ppt/slides/_rels/slide19.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78.png"/><Relationship Id="rId18" Type="http://schemas.openxmlformats.org/officeDocument/2006/relationships/image" Target="../media/image117.svg"/><Relationship Id="rId3" Type="http://schemas.openxmlformats.org/officeDocument/2006/relationships/image" Target="../media/image2.svg"/><Relationship Id="rId7" Type="http://schemas.openxmlformats.org/officeDocument/2006/relationships/image" Target="../media/image75.png"/><Relationship Id="rId12" Type="http://schemas.openxmlformats.org/officeDocument/2006/relationships/image" Target="../media/image111.svg"/><Relationship Id="rId17" Type="http://schemas.openxmlformats.org/officeDocument/2006/relationships/image" Target="../media/image80.png"/><Relationship Id="rId2" Type="http://schemas.openxmlformats.org/officeDocument/2006/relationships/image" Target="../media/image1.png"/><Relationship Id="rId16" Type="http://schemas.openxmlformats.org/officeDocument/2006/relationships/image" Target="../media/image115.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77.png"/><Relationship Id="rId5" Type="http://schemas.openxmlformats.org/officeDocument/2006/relationships/image" Target="../media/image74.png"/><Relationship Id="rId15" Type="http://schemas.openxmlformats.org/officeDocument/2006/relationships/image" Target="../media/image79.png"/><Relationship Id="rId10" Type="http://schemas.openxmlformats.org/officeDocument/2006/relationships/image" Target="../media/image109.svg"/><Relationship Id="rId4" Type="http://schemas.openxmlformats.org/officeDocument/2006/relationships/image" Target="../media/image73.jpeg"/><Relationship Id="rId9" Type="http://schemas.openxmlformats.org/officeDocument/2006/relationships/image" Target="../media/image76.png"/><Relationship Id="rId14" Type="http://schemas.openxmlformats.org/officeDocument/2006/relationships/image" Target="../media/image113.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9.svg"/><Relationship Id="rId18" Type="http://schemas.openxmlformats.org/officeDocument/2006/relationships/image" Target="../media/image18.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15.png"/><Relationship Id="rId17" Type="http://schemas.openxmlformats.org/officeDocument/2006/relationships/image" Target="../media/image33.svg"/><Relationship Id="rId2" Type="http://schemas.openxmlformats.org/officeDocument/2006/relationships/image" Target="../media/image10.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14.png"/><Relationship Id="rId19" Type="http://schemas.openxmlformats.org/officeDocument/2006/relationships/image" Target="../media/image35.svg"/><Relationship Id="rId4" Type="http://schemas.openxmlformats.org/officeDocument/2006/relationships/image" Target="../media/image11.png"/><Relationship Id="rId9" Type="http://schemas.openxmlformats.org/officeDocument/2006/relationships/image" Target="../media/image25.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svg"/><Relationship Id="rId7" Type="http://schemas.openxmlformats.org/officeDocument/2006/relationships/image" Target="../media/image1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123.svg"/><Relationship Id="rId5" Type="http://schemas.openxmlformats.org/officeDocument/2006/relationships/image" Target="../media/image56.svg"/><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image" Target="../media/image121.sv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5.svg"/><Relationship Id="rId3" Type="http://schemas.openxmlformats.org/officeDocument/2006/relationships/image" Target="../media/image2.svg"/><Relationship Id="rId7" Type="http://schemas.openxmlformats.org/officeDocument/2006/relationships/image" Target="../media/image39.svg"/><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7.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41.sv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51.svg"/><Relationship Id="rId12" Type="http://schemas.openxmlformats.org/officeDocument/2006/relationships/image" Target="../media/image56.svg"/><Relationship Id="rId17" Type="http://schemas.openxmlformats.org/officeDocument/2006/relationships/image" Target="../media/image33.png"/><Relationship Id="rId2" Type="http://schemas.openxmlformats.org/officeDocument/2006/relationships/image" Target="../media/image1.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49.svg"/><Relationship Id="rId15" Type="http://schemas.openxmlformats.org/officeDocument/2006/relationships/image" Target="../media/image59.svg"/><Relationship Id="rId10" Type="http://schemas.openxmlformats.org/officeDocument/2006/relationships/image" Target="../media/image28.png"/><Relationship Id="rId19"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53.sv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51.svg"/><Relationship Id="rId12" Type="http://schemas.openxmlformats.org/officeDocument/2006/relationships/image" Target="../media/image56.svg"/><Relationship Id="rId2" Type="http://schemas.openxmlformats.org/officeDocument/2006/relationships/image" Target="../media/image1.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49.svg"/><Relationship Id="rId15" Type="http://schemas.openxmlformats.org/officeDocument/2006/relationships/image" Target="../media/image3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53.svg"/><Relationship Id="rId14" Type="http://schemas.openxmlformats.org/officeDocument/2006/relationships/image" Target="../media/image59.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1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51.svg"/><Relationship Id="rId12" Type="http://schemas.openxmlformats.org/officeDocument/2006/relationships/image" Target="../media/image59.svg"/><Relationship Id="rId17" Type="http://schemas.openxmlformats.org/officeDocument/2006/relationships/image" Target="../media/image40.png"/><Relationship Id="rId2" Type="http://schemas.openxmlformats.org/officeDocument/2006/relationships/image" Target="../media/image1.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49.svg"/><Relationship Id="rId15"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42.png"/><Relationship Id="rId4" Type="http://schemas.openxmlformats.org/officeDocument/2006/relationships/image" Target="../media/image25.png"/><Relationship Id="rId9" Type="http://schemas.openxmlformats.org/officeDocument/2006/relationships/image" Target="../media/image53.svg"/><Relationship Id="rId14" Type="http://schemas.openxmlformats.org/officeDocument/2006/relationships/image" Target="../media/image56.sv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5.png"/><Relationship Id="rId18" Type="http://schemas.openxmlformats.org/officeDocument/2006/relationships/image" Target="../media/image51.sv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59.svg"/><Relationship Id="rId17" Type="http://schemas.openxmlformats.org/officeDocument/2006/relationships/image" Target="../media/image26.png"/><Relationship Id="rId2" Type="http://schemas.openxmlformats.org/officeDocument/2006/relationships/image" Target="../media/image1.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49.svg"/><Relationship Id="rId15" Type="http://schemas.openxmlformats.org/officeDocument/2006/relationships/image" Target="../media/image44.png"/><Relationship Id="rId10" Type="http://schemas.openxmlformats.org/officeDocument/2006/relationships/image" Target="../media/image56.svg"/><Relationship Id="rId19" Type="http://schemas.openxmlformats.org/officeDocument/2006/relationships/image" Target="../media/image46.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3.pn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59.svg"/><Relationship Id="rId17" Type="http://schemas.openxmlformats.org/officeDocument/2006/relationships/image" Target="../media/image48.png"/><Relationship Id="rId2" Type="http://schemas.openxmlformats.org/officeDocument/2006/relationships/image" Target="../media/image1.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49.svg"/><Relationship Id="rId15" Type="http://schemas.openxmlformats.org/officeDocument/2006/relationships/image" Target="../media/image51.svg"/><Relationship Id="rId10" Type="http://schemas.openxmlformats.org/officeDocument/2006/relationships/image" Target="../media/image56.sv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59.svg"/><Relationship Id="rId2" Type="http://schemas.openxmlformats.org/officeDocument/2006/relationships/image" Target="../media/image1.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49.svg"/><Relationship Id="rId15" Type="http://schemas.openxmlformats.org/officeDocument/2006/relationships/image" Target="../media/image51.svg"/><Relationship Id="rId10" Type="http://schemas.openxmlformats.org/officeDocument/2006/relationships/image" Target="../media/image56.sv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35110" y="-946891"/>
            <a:ext cx="20957720" cy="11782581"/>
          </a:xfrm>
          <a:prstGeom prst="rect">
            <a:avLst/>
          </a:prstGeom>
        </p:spPr>
      </p:pic>
      <p:grpSp>
        <p:nvGrpSpPr>
          <p:cNvPr id="3" name="Group 3"/>
          <p:cNvGrpSpPr/>
          <p:nvPr/>
        </p:nvGrpSpPr>
        <p:grpSpPr>
          <a:xfrm>
            <a:off x="2886962" y="1775909"/>
            <a:ext cx="13453962" cy="7068257"/>
            <a:chOff x="0" y="0"/>
            <a:chExt cx="5490351" cy="2884445"/>
          </a:xfrm>
        </p:grpSpPr>
        <p:sp>
          <p:nvSpPr>
            <p:cNvPr id="4" name="Freeform 4"/>
            <p:cNvSpPr/>
            <p:nvPr/>
          </p:nvSpPr>
          <p:spPr>
            <a:xfrm>
              <a:off x="0" y="0"/>
              <a:ext cx="5490351" cy="2884445"/>
            </a:xfrm>
            <a:custGeom>
              <a:avLst/>
              <a:gdLst/>
              <a:ahLst/>
              <a:cxnLst/>
              <a:rect l="l" t="t" r="r" b="b"/>
              <a:pathLst>
                <a:path w="5490351" h="2884445">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p:spPr>
        </p:sp>
      </p:grpSp>
      <p:grpSp>
        <p:nvGrpSpPr>
          <p:cNvPr id="5" name="Group 5"/>
          <p:cNvGrpSpPr/>
          <p:nvPr/>
        </p:nvGrpSpPr>
        <p:grpSpPr>
          <a:xfrm rot="-10800000">
            <a:off x="9043750" y="1146668"/>
            <a:ext cx="6484124" cy="782571"/>
            <a:chOff x="0" y="0"/>
            <a:chExt cx="50256911" cy="6065520"/>
          </a:xfrm>
        </p:grpSpPr>
        <p:sp>
          <p:nvSpPr>
            <p:cNvPr id="6" name="Freeform 6"/>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p:spPr>
        </p:sp>
      </p:grpSp>
      <p:grpSp>
        <p:nvGrpSpPr>
          <p:cNvPr id="7" name="Group 7"/>
          <p:cNvGrpSpPr/>
          <p:nvPr/>
        </p:nvGrpSpPr>
        <p:grpSpPr>
          <a:xfrm>
            <a:off x="2624826" y="1962554"/>
            <a:ext cx="13453962" cy="7084312"/>
            <a:chOff x="0" y="0"/>
            <a:chExt cx="5490351" cy="2890997"/>
          </a:xfrm>
        </p:grpSpPr>
        <p:sp>
          <p:nvSpPr>
            <p:cNvPr id="8" name="Freeform 8"/>
            <p:cNvSpPr/>
            <p:nvPr/>
          </p:nvSpPr>
          <p:spPr>
            <a:xfrm>
              <a:off x="0" y="0"/>
              <a:ext cx="5490351" cy="2890997"/>
            </a:xfrm>
            <a:custGeom>
              <a:avLst/>
              <a:gdLst/>
              <a:ahLst/>
              <a:cxnLst/>
              <a:rect l="l" t="t" r="r" b="b"/>
              <a:pathLst>
                <a:path w="5490351" h="2890997">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p:spPr>
        </p:sp>
      </p:grpSp>
      <p:grpSp>
        <p:nvGrpSpPr>
          <p:cNvPr id="9" name="Group 9"/>
          <p:cNvGrpSpPr/>
          <p:nvPr/>
        </p:nvGrpSpPr>
        <p:grpSpPr>
          <a:xfrm rot="-10800000">
            <a:off x="9043750" y="1491619"/>
            <a:ext cx="6484124" cy="782571"/>
            <a:chOff x="0" y="0"/>
            <a:chExt cx="50256911" cy="6065520"/>
          </a:xfrm>
        </p:grpSpPr>
        <p:sp>
          <p:nvSpPr>
            <p:cNvPr id="10" name="Freeform 10"/>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nvGrpSpPr>
          <p:cNvPr id="11" name="Group 11"/>
          <p:cNvGrpSpPr/>
          <p:nvPr/>
        </p:nvGrpSpPr>
        <p:grpSpPr>
          <a:xfrm>
            <a:off x="-652547" y="514488"/>
            <a:ext cx="6694219" cy="2242468"/>
            <a:chOff x="0" y="0"/>
            <a:chExt cx="2264464" cy="758563"/>
          </a:xfrm>
        </p:grpSpPr>
        <p:sp>
          <p:nvSpPr>
            <p:cNvPr id="12" name="Freeform 12"/>
            <p:cNvSpPr/>
            <p:nvPr/>
          </p:nvSpPr>
          <p:spPr>
            <a:xfrm>
              <a:off x="0" y="0"/>
              <a:ext cx="2264464" cy="758563"/>
            </a:xfrm>
            <a:custGeom>
              <a:avLst/>
              <a:gdLst/>
              <a:ahLst/>
              <a:cxnLst/>
              <a:rect l="l" t="t" r="r" b="b"/>
              <a:pathLst>
                <a:path w="2264464" h="758563">
                  <a:moveTo>
                    <a:pt x="2140004" y="758563"/>
                  </a:moveTo>
                  <a:lnTo>
                    <a:pt x="124460" y="758563"/>
                  </a:lnTo>
                  <a:cubicBezTo>
                    <a:pt x="55880" y="758563"/>
                    <a:pt x="0" y="702683"/>
                    <a:pt x="0" y="634103"/>
                  </a:cubicBezTo>
                  <a:lnTo>
                    <a:pt x="0" y="124460"/>
                  </a:lnTo>
                  <a:cubicBezTo>
                    <a:pt x="0" y="55880"/>
                    <a:pt x="55880" y="0"/>
                    <a:pt x="124460" y="0"/>
                  </a:cubicBezTo>
                  <a:lnTo>
                    <a:pt x="2140004" y="0"/>
                  </a:lnTo>
                  <a:cubicBezTo>
                    <a:pt x="2208584" y="0"/>
                    <a:pt x="2264464" y="55880"/>
                    <a:pt x="2264464" y="124460"/>
                  </a:cubicBezTo>
                  <a:lnTo>
                    <a:pt x="2264464" y="634103"/>
                  </a:lnTo>
                  <a:cubicBezTo>
                    <a:pt x="2264464" y="702683"/>
                    <a:pt x="2208584" y="758563"/>
                    <a:pt x="2140004" y="758563"/>
                  </a:cubicBezTo>
                  <a:close/>
                </a:path>
              </a:pathLst>
            </a:custGeom>
            <a:solidFill>
              <a:srgbClr val="FFFBEC"/>
            </a:solidFill>
          </p:spPr>
        </p:sp>
      </p:grpSp>
      <p:sp>
        <p:nvSpPr>
          <p:cNvPr id="13" name="TextBox 13"/>
          <p:cNvSpPr txBox="1"/>
          <p:nvPr/>
        </p:nvSpPr>
        <p:spPr>
          <a:xfrm>
            <a:off x="3858186" y="3236702"/>
            <a:ext cx="10935098" cy="4315861"/>
          </a:xfrm>
          <a:prstGeom prst="rect">
            <a:avLst/>
          </a:prstGeom>
        </p:spPr>
        <p:txBody>
          <a:bodyPr lIns="0" tIns="0" rIns="0" bIns="0" rtlCol="0" anchor="t">
            <a:spAutoFit/>
          </a:bodyPr>
          <a:lstStyle/>
          <a:p>
            <a:pPr marL="0" lvl="0" indent="0" algn="ctr">
              <a:lnSpc>
                <a:spcPct val="150000"/>
              </a:lnSpc>
            </a:pPr>
            <a:r>
              <a:rPr lang="en-US" sz="6500" b="1" dirty="0" smtClean="0">
                <a:solidFill>
                  <a:srgbClr val="FFFFFF"/>
                </a:solidFill>
                <a:latin typeface="Arial" panose="020B0604020202020204" pitchFamily="34" charset="0"/>
                <a:cs typeface="Arial" panose="020B0604020202020204" pitchFamily="34" charset="0"/>
              </a:rPr>
              <a:t>CHỦ ĐỀ: </a:t>
            </a:r>
          </a:p>
          <a:p>
            <a:pPr marL="0" lvl="0" indent="0" algn="ctr">
              <a:lnSpc>
                <a:spcPct val="150000"/>
              </a:lnSpc>
            </a:pPr>
            <a:r>
              <a:rPr lang="en-US" sz="6500" b="1" dirty="0" smtClean="0">
                <a:solidFill>
                  <a:srgbClr val="FFFFFF"/>
                </a:solidFill>
                <a:latin typeface="Arial" panose="020B0604020202020204" pitchFamily="34" charset="0"/>
                <a:cs typeface="Arial" panose="020B0604020202020204" pitchFamily="34" charset="0"/>
              </a:rPr>
              <a:t>NGHỆ THUẬT TRUNG ĐẠI VIỆT NAM</a:t>
            </a:r>
            <a:endParaRPr lang="en-US" sz="6500" b="1" dirty="0">
              <a:solidFill>
                <a:srgbClr val="FFFFFF"/>
              </a:solidFill>
              <a:latin typeface="Arial" panose="020B0604020202020204" pitchFamily="34" charset="0"/>
              <a:cs typeface="Arial" panose="020B0604020202020204" pitchFamily="34" charset="0"/>
            </a:endParaRPr>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558035" y="7111483"/>
            <a:ext cx="4280721" cy="3175517"/>
          </a:xfrm>
          <a:prstGeom prst="rect">
            <a:avLst/>
          </a:prstGeom>
        </p:spPr>
      </p:pic>
      <p:sp>
        <p:nvSpPr>
          <p:cNvPr id="15" name="TextBox 15"/>
          <p:cNvSpPr txBox="1"/>
          <p:nvPr/>
        </p:nvSpPr>
        <p:spPr>
          <a:xfrm>
            <a:off x="239078" y="1389339"/>
            <a:ext cx="4928958" cy="718145"/>
          </a:xfrm>
          <a:prstGeom prst="rect">
            <a:avLst/>
          </a:prstGeom>
        </p:spPr>
        <p:txBody>
          <a:bodyPr lIns="0" tIns="0" rIns="0" bIns="0" rtlCol="0" anchor="t">
            <a:spAutoFit/>
          </a:bodyPr>
          <a:lstStyle/>
          <a:p>
            <a:pPr algn="ctr">
              <a:lnSpc>
                <a:spcPts val="5640"/>
              </a:lnSpc>
            </a:pPr>
            <a:r>
              <a:rPr lang="en-US" sz="5000" b="1" spc="70" dirty="0">
                <a:solidFill>
                  <a:srgbClr val="51604D"/>
                </a:solidFill>
                <a:latin typeface="Arial" panose="020B0604020202020204" pitchFamily="34" charset="0"/>
                <a:cs typeface="Arial" panose="020B0604020202020204" pitchFamily="34" charset="0"/>
              </a:rPr>
              <a:t>MĨ THUẬT 7</a:t>
            </a:r>
          </a:p>
        </p:txBody>
      </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99885" y="7111483"/>
            <a:ext cx="1674403" cy="2449260"/>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09638">
            <a:off x="14122219" y="1491619"/>
            <a:ext cx="2811309" cy="1354540"/>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79173">
            <a:off x="175463" y="2760176"/>
            <a:ext cx="1706473" cy="682589"/>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711316">
            <a:off x="15157067" y="4700470"/>
            <a:ext cx="1693251" cy="1271477"/>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470373" y="4330927"/>
            <a:ext cx="456046" cy="461925"/>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340924" y="5504710"/>
            <a:ext cx="456046" cy="461925"/>
          </a:xfrm>
          <a:prstGeom prst="rect">
            <a:avLst/>
          </a:prstGeom>
        </p:spPr>
      </p:pic>
      <p:pic>
        <p:nvPicPr>
          <p:cNvPr id="22" name="Picture 22"/>
          <p:cNvPicPr>
            <a:picLocks noChangeAspect="1"/>
          </p:cNvPicPr>
          <p:nvPr/>
        </p:nvPicPr>
        <p:blipFill>
          <a:blip r:embed="rId18"/>
          <a:srcRect/>
          <a:stretch>
            <a:fillRect/>
          </a:stretch>
        </p:blipFill>
        <p:spPr>
          <a:xfrm>
            <a:off x="8514108" y="1537953"/>
            <a:ext cx="529642" cy="1563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2" presetClass="entr" presetSubtype="12"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0-#ppt_w/2"/>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par>
                                <p:cTn id="36" presetID="2" presetClass="entr" presetSubtype="3"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1+#ppt_w/2"/>
                                          </p:val>
                                        </p:tav>
                                        <p:tav tm="100000">
                                          <p:val>
                                            <p:strVal val="#ppt_x"/>
                                          </p:val>
                                        </p:tav>
                                      </p:tavLst>
                                    </p:anim>
                                    <p:anim calcmode="lin" valueType="num">
                                      <p:cBhvr additive="base">
                                        <p:cTn id="39" dur="500" fill="hold"/>
                                        <p:tgtEl>
                                          <p:spTgt spid="16"/>
                                        </p:tgtEl>
                                        <p:attrNameLst>
                                          <p:attrName>ppt_y</p:attrName>
                                        </p:attrNameLst>
                                      </p:cBhvr>
                                      <p:tavLst>
                                        <p:tav tm="0">
                                          <p:val>
                                            <p:strVal val="0-#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par>
                                <p:cTn id="52" presetID="2" presetClass="entr" presetSubtype="1"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0-#ppt_h/2"/>
                                          </p:val>
                                        </p:tav>
                                        <p:tav tm="100000">
                                          <p:val>
                                            <p:strVal val="#ppt_y"/>
                                          </p:val>
                                        </p:tav>
                                      </p:tavLst>
                                    </p:anim>
                                  </p:childTnLst>
                                </p:cTn>
                              </p:par>
                              <p:par>
                                <p:cTn id="56" presetID="41" presetClass="entr" presetSubtype="0" fill="hold" grpId="0" nodeType="withEffect">
                                  <p:stCondLst>
                                    <p:cond delay="0"/>
                                  </p:stCondLst>
                                  <p:iterate type="lt">
                                    <p:tmPct val="10000"/>
                                  </p:iterate>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gtEl>
                                        <p:attrNameLst>
                                          <p:attrName>ppt_y</p:attrName>
                                        </p:attrNameLst>
                                      </p:cBhvr>
                                      <p:tavLst>
                                        <p:tav tm="0">
                                          <p:val>
                                            <p:strVal val="#ppt_y"/>
                                          </p:val>
                                        </p:tav>
                                        <p:tav tm="100000">
                                          <p:val>
                                            <p:strVal val="#ppt_y"/>
                                          </p:val>
                                        </p:tav>
                                      </p:tavLst>
                                    </p:anim>
                                    <p:anim calcmode="lin" valueType="num">
                                      <p:cBhvr>
                                        <p:cTn id="60"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9"/>
            <a:ext cx="20957720" cy="11782581"/>
          </a:xfrm>
          <a:prstGeom prst="rect">
            <a:avLst/>
          </a:prstGeom>
        </p:spPr>
      </p:pic>
      <p:sp>
        <p:nvSpPr>
          <p:cNvPr id="3" name="AutoShape 3"/>
          <p:cNvSpPr/>
          <p:nvPr/>
        </p:nvSpPr>
        <p:spPr>
          <a:xfrm>
            <a:off x="483859" y="1004340"/>
            <a:ext cx="17077698" cy="9069878"/>
          </a:xfrm>
          <a:prstGeom prst="rect">
            <a:avLst/>
          </a:prstGeom>
          <a:solidFill>
            <a:srgbClr val="FFFBEC"/>
          </a:solidFill>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08546">
            <a:off x="13865434" y="592580"/>
            <a:ext cx="1359132" cy="543653"/>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7975" y="3229768"/>
            <a:ext cx="1023193" cy="768325"/>
          </a:xfrm>
          <a:prstGeom prst="rect">
            <a:avLst/>
          </a:prstGeom>
        </p:spPr>
      </p:pic>
      <p:pic>
        <p:nvPicPr>
          <p:cNvPr id="12" name="Picture 12"/>
          <p:cNvPicPr>
            <a:picLocks noChangeAspect="1"/>
          </p:cNvPicPr>
          <p:nvPr/>
        </p:nvPicPr>
        <p:blipFill>
          <a:blip r:embed="rId8"/>
          <a:srcRect/>
          <a:stretch>
            <a:fillRect/>
          </a:stretch>
        </p:blipFill>
        <p:spPr>
          <a:xfrm rot="-2054655">
            <a:off x="17015672" y="2838987"/>
            <a:ext cx="626794" cy="626794"/>
          </a:xfrm>
          <a:prstGeom prst="rect">
            <a:avLst/>
          </a:prstGeom>
        </p:spPr>
      </p:pic>
      <p:pic>
        <p:nvPicPr>
          <p:cNvPr id="16" name="Picture 7">
            <a:extLst>
              <a:ext uri="{FF2B5EF4-FFF2-40B4-BE49-F238E27FC236}">
                <a16:creationId xmlns="" xmlns:a16="http://schemas.microsoft.com/office/drawing/2014/main" id="{F0347A6D-2C34-B3B9-25B5-E54B63C3AF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32742" y="66627"/>
            <a:ext cx="1677300" cy="1686499"/>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77563" y="5995908"/>
            <a:ext cx="1023193" cy="1023193"/>
          </a:xfrm>
          <a:prstGeom prst="rect">
            <a:avLst/>
          </a:prstGeom>
        </p:spPr>
      </p:pic>
      <p:pic>
        <p:nvPicPr>
          <p:cNvPr id="14" name="Picture 13">
            <a:extLst>
              <a:ext uri="{FF2B5EF4-FFF2-40B4-BE49-F238E27FC236}">
                <a16:creationId xmlns="" xmlns:a16="http://schemas.microsoft.com/office/drawing/2014/main" id="{FF298A9F-8D4A-17FD-0A78-357538B915CF}"/>
              </a:ext>
            </a:extLst>
          </p:cNvPr>
          <p:cNvPicPr>
            <a:picLocks noChangeAspect="1"/>
          </p:cNvPicPr>
          <p:nvPr/>
        </p:nvPicPr>
        <p:blipFill>
          <a:blip r:embed="rId13"/>
          <a:stretch>
            <a:fillRect/>
          </a:stretch>
        </p:blipFill>
        <p:spPr>
          <a:xfrm>
            <a:off x="1525529" y="1437290"/>
            <a:ext cx="11177211" cy="2901501"/>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743005">
            <a:off x="17186688" y="4848863"/>
            <a:ext cx="1405308" cy="459919"/>
          </a:xfrm>
          <a:prstGeom prst="rect">
            <a:avLst/>
          </a:prstGeom>
        </p:spPr>
      </p:pic>
      <p:pic>
        <p:nvPicPr>
          <p:cNvPr id="21" name="Picture 20">
            <a:extLst>
              <a:ext uri="{FF2B5EF4-FFF2-40B4-BE49-F238E27FC236}">
                <a16:creationId xmlns="" xmlns:a16="http://schemas.microsoft.com/office/drawing/2014/main" id="{3390C1DD-571C-6183-925D-1822382BF3B7}"/>
              </a:ext>
            </a:extLst>
          </p:cNvPr>
          <p:cNvPicPr>
            <a:picLocks noChangeAspect="1"/>
          </p:cNvPicPr>
          <p:nvPr/>
        </p:nvPicPr>
        <p:blipFill rotWithShape="1">
          <a:blip r:embed="rId16"/>
          <a:srcRect b="7277"/>
          <a:stretch/>
        </p:blipFill>
        <p:spPr>
          <a:xfrm>
            <a:off x="3901365" y="6029802"/>
            <a:ext cx="12992280" cy="2704934"/>
          </a:xfrm>
          <a:prstGeom prst="rect">
            <a:avLst/>
          </a:prstGeom>
        </p:spPr>
      </p:pic>
      <p:sp>
        <p:nvSpPr>
          <p:cNvPr id="4" name="TextBox 3">
            <a:extLst>
              <a:ext uri="{FF2B5EF4-FFF2-40B4-BE49-F238E27FC236}">
                <a16:creationId xmlns="" xmlns:a16="http://schemas.microsoft.com/office/drawing/2014/main" id="{1126DDED-E353-33E6-C3C8-65853D192382}"/>
              </a:ext>
            </a:extLst>
          </p:cNvPr>
          <p:cNvSpPr txBox="1"/>
          <p:nvPr/>
        </p:nvSpPr>
        <p:spPr>
          <a:xfrm>
            <a:off x="1688518" y="4057294"/>
            <a:ext cx="11151275" cy="1824923"/>
          </a:xfrm>
          <a:prstGeom prst="rect">
            <a:avLst/>
          </a:prstGeom>
          <a:noFill/>
        </p:spPr>
        <p:txBody>
          <a:bodyPr wrap="square" rtlCol="0">
            <a:spAutoFit/>
          </a:bodyPr>
          <a:lstStyle/>
          <a:p>
            <a:pPr>
              <a:lnSpc>
                <a:spcPct val="150000"/>
              </a:lnSpc>
            </a:pPr>
            <a:r>
              <a:rPr lang="en-US" sz="4000" b="1" i="1">
                <a:latin typeface="Arial" panose="020B0604020202020204" pitchFamily="34" charset="0"/>
                <a:cs typeface="Arial" panose="020B0604020202020204" pitchFamily="34" charset="0"/>
              </a:rPr>
              <a:t>Bước 3: </a:t>
            </a:r>
            <a:r>
              <a:rPr lang="en-US" sz="4000">
                <a:latin typeface="Arial" panose="020B0604020202020204" pitchFamily="34" charset="0"/>
                <a:cs typeface="Arial" panose="020B0604020202020204" pitchFamily="34" charset="0"/>
              </a:rPr>
              <a:t>Vẽ thêm họa tiết phụ tạo sự liên kết cho đường diềm.</a:t>
            </a:r>
          </a:p>
        </p:txBody>
      </p:sp>
      <p:pic>
        <p:nvPicPr>
          <p:cNvPr id="15" name="Picture 7">
            <a:extLst>
              <a:ext uri="{FF2B5EF4-FFF2-40B4-BE49-F238E27FC236}">
                <a16:creationId xmlns="" xmlns:a16="http://schemas.microsoft.com/office/drawing/2014/main" id="{9D9C2041-F006-AFF5-FF97-7E629966D5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83469" y="66628"/>
            <a:ext cx="1677300" cy="1686499"/>
          </a:xfrm>
          <a:prstGeom prst="rect">
            <a:avLst/>
          </a:prstGeom>
        </p:spPr>
      </p:pic>
      <p:sp>
        <p:nvSpPr>
          <p:cNvPr id="17" name="TextBox 16">
            <a:extLst>
              <a:ext uri="{FF2B5EF4-FFF2-40B4-BE49-F238E27FC236}">
                <a16:creationId xmlns="" xmlns:a16="http://schemas.microsoft.com/office/drawing/2014/main" id="{965225E2-3967-187D-532B-6A85F115E3E8}"/>
              </a:ext>
            </a:extLst>
          </p:cNvPr>
          <p:cNvSpPr txBox="1"/>
          <p:nvPr/>
        </p:nvSpPr>
        <p:spPr>
          <a:xfrm>
            <a:off x="5758767" y="8820332"/>
            <a:ext cx="11151275" cy="901593"/>
          </a:xfrm>
          <a:prstGeom prst="rect">
            <a:avLst/>
          </a:prstGeom>
          <a:noFill/>
        </p:spPr>
        <p:txBody>
          <a:bodyPr wrap="square" rtlCol="0">
            <a:spAutoFit/>
          </a:bodyPr>
          <a:lstStyle/>
          <a:p>
            <a:pPr>
              <a:lnSpc>
                <a:spcPct val="150000"/>
              </a:lnSpc>
            </a:pPr>
            <a:r>
              <a:rPr lang="en-US" sz="4000" b="1" i="1">
                <a:latin typeface="Arial" panose="020B0604020202020204" pitchFamily="34" charset="0"/>
                <a:cs typeface="Arial" panose="020B0604020202020204" pitchFamily="34" charset="0"/>
              </a:rPr>
              <a:t>Bước 4: </a:t>
            </a:r>
            <a:r>
              <a:rPr lang="en-US" sz="4000">
                <a:latin typeface="Arial" panose="020B0604020202020204" pitchFamily="34" charset="0"/>
                <a:cs typeface="Arial" panose="020B0604020202020204" pitchFamily="34" charset="0"/>
              </a:rPr>
              <a:t>Vẽ màu, hoàn thiện sản phẩm</a:t>
            </a:r>
          </a:p>
        </p:txBody>
      </p:sp>
    </p:spTree>
    <p:extLst>
      <p:ext uri="{BB962C8B-B14F-4D97-AF65-F5344CB8AC3E}">
        <p14:creationId xmlns:p14="http://schemas.microsoft.com/office/powerpoint/2010/main" val="32193062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92549" y="-776773"/>
            <a:ext cx="20957720" cy="11782581"/>
          </a:xfrm>
          <a:prstGeom prst="rect">
            <a:avLst/>
          </a:prstGeom>
        </p:spPr>
      </p:pic>
      <p:sp>
        <p:nvSpPr>
          <p:cNvPr id="3" name="AutoShape 3"/>
          <p:cNvSpPr/>
          <p:nvPr/>
        </p:nvSpPr>
        <p:spPr>
          <a:xfrm>
            <a:off x="1028700" y="1055305"/>
            <a:ext cx="6695950" cy="9950504"/>
          </a:xfrm>
          <a:prstGeom prst="rect">
            <a:avLst/>
          </a:prstGeom>
          <a:solidFill>
            <a:srgbClr val="FFFBEC"/>
          </a:solidFill>
        </p:spPr>
      </p:sp>
      <p:sp>
        <p:nvSpPr>
          <p:cNvPr id="4" name="AutoShape 4"/>
          <p:cNvSpPr/>
          <p:nvPr/>
        </p:nvSpPr>
        <p:spPr>
          <a:xfrm>
            <a:off x="1338634" y="4691362"/>
            <a:ext cx="6071416" cy="5171095"/>
          </a:xfrm>
          <a:prstGeom prst="rect">
            <a:avLst/>
          </a:prstGeom>
          <a:solidFill>
            <a:srgbClr val="FFA835"/>
          </a:solidFill>
        </p:spPr>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38025" y="212055"/>
            <a:ext cx="1677300" cy="1686499"/>
          </a:xfrm>
          <a:prstGeom prst="rect">
            <a:avLst/>
          </a:prstGeom>
        </p:spPr>
      </p:pic>
      <p:sp>
        <p:nvSpPr>
          <p:cNvPr id="8" name="AutoShape 8"/>
          <p:cNvSpPr/>
          <p:nvPr/>
        </p:nvSpPr>
        <p:spPr>
          <a:xfrm>
            <a:off x="11681838" y="781199"/>
            <a:ext cx="6021473" cy="8229600"/>
          </a:xfrm>
          <a:prstGeom prst="rect">
            <a:avLst/>
          </a:prstGeom>
          <a:solidFill>
            <a:srgbClr val="DB9463"/>
          </a:solidFill>
        </p:spPr>
      </p:sp>
      <p:sp>
        <p:nvSpPr>
          <p:cNvPr id="9" name="AutoShape 9"/>
          <p:cNvSpPr/>
          <p:nvPr/>
        </p:nvSpPr>
        <p:spPr>
          <a:xfrm>
            <a:off x="9766111" y="1028700"/>
            <a:ext cx="7493189" cy="8229600"/>
          </a:xfrm>
          <a:prstGeom prst="rect">
            <a:avLst/>
          </a:prstGeom>
          <a:solidFill>
            <a:srgbClr val="FFFBEC"/>
          </a:solidFill>
        </p:spPr>
      </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067540">
            <a:off x="15886602" y="659946"/>
            <a:ext cx="1164686" cy="123188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43646">
            <a:off x="10406999" y="7087925"/>
            <a:ext cx="1279821" cy="2461194"/>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941896" y="625105"/>
            <a:ext cx="1301562" cy="130156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354560">
            <a:off x="6763780" y="878258"/>
            <a:ext cx="1355146" cy="1086581"/>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8462104">
            <a:off x="7379996" y="2995622"/>
            <a:ext cx="709214" cy="550608"/>
          </a:xfrm>
          <a:prstGeom prst="rect">
            <a:avLst/>
          </a:prstGeom>
        </p:spPr>
      </p:pic>
      <p:sp>
        <p:nvSpPr>
          <p:cNvPr id="16" name="TextBox 16"/>
          <p:cNvSpPr txBox="1"/>
          <p:nvPr/>
        </p:nvSpPr>
        <p:spPr>
          <a:xfrm>
            <a:off x="1171282" y="2881939"/>
            <a:ext cx="6382609" cy="1098506"/>
          </a:xfrm>
          <a:prstGeom prst="rect">
            <a:avLst/>
          </a:prstGeom>
        </p:spPr>
        <p:txBody>
          <a:bodyPr lIns="0" tIns="0" rIns="0" bIns="0" rtlCol="0" anchor="t">
            <a:spAutoFit/>
          </a:bodyPr>
          <a:lstStyle/>
          <a:p>
            <a:pPr algn="ctr">
              <a:lnSpc>
                <a:spcPts val="9600"/>
              </a:lnSpc>
            </a:pPr>
            <a:r>
              <a:rPr lang="en-US" sz="6000" b="1" spc="120">
                <a:solidFill>
                  <a:srgbClr val="253140"/>
                </a:solidFill>
                <a:latin typeface="Arial" panose="020B0604020202020204" pitchFamily="34" charset="0"/>
                <a:cs typeface="Arial" panose="020B0604020202020204" pitchFamily="34" charset="0"/>
              </a:rPr>
              <a:t>Họa tiết hoa sen</a:t>
            </a:r>
          </a:p>
        </p:txBody>
      </p:sp>
      <p:sp>
        <p:nvSpPr>
          <p:cNvPr id="17" name="TextBox 17"/>
          <p:cNvSpPr txBox="1"/>
          <p:nvPr/>
        </p:nvSpPr>
        <p:spPr>
          <a:xfrm>
            <a:off x="10007499" y="2435639"/>
            <a:ext cx="7174822" cy="4517262"/>
          </a:xfrm>
          <a:prstGeom prst="rect">
            <a:avLst/>
          </a:prstGeom>
        </p:spPr>
        <p:txBody>
          <a:bodyPr wrap="square" lIns="0" tIns="0" rIns="0" bIns="0" rtlCol="0" anchor="t">
            <a:spAutoFit/>
          </a:bodyPr>
          <a:lstStyle/>
          <a:p>
            <a:pPr marL="571500" lvl="0" indent="-571500">
              <a:lnSpc>
                <a:spcPct val="150000"/>
              </a:lnSpc>
              <a:buFont typeface="Wingdings" panose="05000000000000000000" pitchFamily="2" charset="2"/>
              <a:buChar char="Ø"/>
            </a:pPr>
            <a:r>
              <a:rPr lang="vi-VN" sz="4000"/>
              <a:t>Đường diềm là một dạng thức bố cục trang trí, trong đó các họa tiết được sắp xếp nối tiếp nhau theo nguyên lí lặp lại</a:t>
            </a:r>
            <a:r>
              <a:rPr lang="en-US" sz="4000"/>
              <a:t>.</a:t>
            </a:r>
          </a:p>
        </p:txBody>
      </p:sp>
      <p:pic>
        <p:nvPicPr>
          <p:cNvPr id="18" name="Picture 17">
            <a:extLst>
              <a:ext uri="{FF2B5EF4-FFF2-40B4-BE49-F238E27FC236}">
                <a16:creationId xmlns="" xmlns:a16="http://schemas.microsoft.com/office/drawing/2014/main" id="{58E5BCAD-CFF1-0766-1CCB-A64849CF19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6564" y="5040252"/>
            <a:ext cx="5760222" cy="3977038"/>
          </a:xfrm>
          <a:prstGeom prst="rect">
            <a:avLst/>
          </a:prstGeom>
        </p:spPr>
      </p:pic>
      <p:pic>
        <p:nvPicPr>
          <p:cNvPr id="19" name="Picture 18">
            <a:extLst>
              <a:ext uri="{FF2B5EF4-FFF2-40B4-BE49-F238E27FC236}">
                <a16:creationId xmlns="" xmlns:a16="http://schemas.microsoft.com/office/drawing/2014/main" id="{F8CB84D1-BABA-6163-8C95-583C4B67F564}"/>
              </a:ext>
            </a:extLst>
          </p:cNvPr>
          <p:cNvPicPr>
            <a:picLocks noChangeAspect="1"/>
          </p:cNvPicPr>
          <p:nvPr/>
        </p:nvPicPr>
        <p:blipFill>
          <a:blip r:embed="rId17"/>
          <a:stretch>
            <a:fillRect/>
          </a:stretch>
        </p:blipFill>
        <p:spPr>
          <a:xfrm>
            <a:off x="13833045" y="6718032"/>
            <a:ext cx="4400835" cy="3065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9"/>
            <a:ext cx="20957720" cy="11782581"/>
          </a:xfrm>
          <a:prstGeom prst="rect">
            <a:avLst/>
          </a:prstGeom>
        </p:spPr>
      </p:pic>
      <p:sp>
        <p:nvSpPr>
          <p:cNvPr id="3" name="AutoShape 3"/>
          <p:cNvSpPr/>
          <p:nvPr/>
        </p:nvSpPr>
        <p:spPr>
          <a:xfrm>
            <a:off x="483859" y="1004340"/>
            <a:ext cx="17077698" cy="9069878"/>
          </a:xfrm>
          <a:prstGeom prst="rect">
            <a:avLst/>
          </a:prstGeom>
          <a:solidFill>
            <a:srgbClr val="FFFBEC"/>
          </a:solidFill>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08546">
            <a:off x="13865434" y="592580"/>
            <a:ext cx="1359132" cy="543653"/>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7975" y="3229768"/>
            <a:ext cx="1023193" cy="768325"/>
          </a:xfrm>
          <a:prstGeom prst="rect">
            <a:avLst/>
          </a:prstGeom>
        </p:spPr>
      </p:pic>
      <p:pic>
        <p:nvPicPr>
          <p:cNvPr id="12" name="Picture 12"/>
          <p:cNvPicPr>
            <a:picLocks noChangeAspect="1"/>
          </p:cNvPicPr>
          <p:nvPr/>
        </p:nvPicPr>
        <p:blipFill>
          <a:blip r:embed="rId8"/>
          <a:srcRect/>
          <a:stretch>
            <a:fillRect/>
          </a:stretch>
        </p:blipFill>
        <p:spPr>
          <a:xfrm rot="-2054655">
            <a:off x="17015672" y="2838987"/>
            <a:ext cx="626794" cy="626794"/>
          </a:xfrm>
          <a:prstGeom prst="rect">
            <a:avLst/>
          </a:prstGeom>
        </p:spPr>
      </p:pic>
      <p:pic>
        <p:nvPicPr>
          <p:cNvPr id="15" name="Picture 7">
            <a:extLst>
              <a:ext uri="{FF2B5EF4-FFF2-40B4-BE49-F238E27FC236}">
                <a16:creationId xmlns="" xmlns:a16="http://schemas.microsoft.com/office/drawing/2014/main" id="{9D9C2041-F006-AFF5-FF97-7E629966D5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83469" y="66628"/>
            <a:ext cx="1677300" cy="1686499"/>
          </a:xfrm>
          <a:prstGeom prst="rect">
            <a:avLst/>
          </a:prstGeom>
        </p:spPr>
      </p:pic>
      <p:pic>
        <p:nvPicPr>
          <p:cNvPr id="16" name="Picture 7">
            <a:extLst>
              <a:ext uri="{FF2B5EF4-FFF2-40B4-BE49-F238E27FC236}">
                <a16:creationId xmlns="" xmlns:a16="http://schemas.microsoft.com/office/drawing/2014/main" id="{F0347A6D-2C34-B3B9-25B5-E54B63C3AF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32742" y="66627"/>
            <a:ext cx="1677300" cy="1686499"/>
          </a:xfrm>
          <a:prstGeom prst="rect">
            <a:avLst/>
          </a:prstGeom>
        </p:spPr>
      </p:pic>
      <p:sp>
        <p:nvSpPr>
          <p:cNvPr id="17" name="TextBox 16">
            <a:extLst>
              <a:ext uri="{FF2B5EF4-FFF2-40B4-BE49-F238E27FC236}">
                <a16:creationId xmlns="" xmlns:a16="http://schemas.microsoft.com/office/drawing/2014/main" id="{9C3E0AC8-4A9E-5C55-8153-598E72F9B1E5}"/>
              </a:ext>
            </a:extLst>
          </p:cNvPr>
          <p:cNvSpPr txBox="1"/>
          <p:nvPr/>
        </p:nvSpPr>
        <p:spPr>
          <a:xfrm>
            <a:off x="1681168" y="1750820"/>
            <a:ext cx="14425621" cy="861774"/>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3. </a:t>
            </a:r>
            <a:r>
              <a:rPr lang="en-US" sz="5000" b="1" dirty="0" err="1">
                <a:latin typeface="Arial" panose="020B0604020202020204" pitchFamily="34" charset="0"/>
                <a:cs typeface="Arial" panose="020B0604020202020204" pitchFamily="34" charset="0"/>
              </a:rPr>
              <a:t>Vẽ</a:t>
            </a:r>
            <a:r>
              <a:rPr lang="en-US" sz="5000" b="1" dirty="0">
                <a:latin typeface="Arial" panose="020B0604020202020204" pitchFamily="34" charset="0"/>
                <a:cs typeface="Arial" panose="020B0604020202020204" pitchFamily="34" charset="0"/>
              </a:rPr>
              <a:t> </a:t>
            </a:r>
            <a:r>
              <a:rPr lang="en-US" sz="5000" b="1" dirty="0" err="1" smtClean="0">
                <a:latin typeface="Arial" panose="020B0604020202020204" pitchFamily="34" charset="0"/>
                <a:cs typeface="Arial" panose="020B0604020202020204" pitchFamily="34" charset="0"/>
              </a:rPr>
              <a:t>trang</a:t>
            </a:r>
            <a:r>
              <a:rPr lang="en-US" sz="5000" b="1" dirty="0" smtClean="0">
                <a:latin typeface="Arial" panose="020B0604020202020204" pitchFamily="34" charset="0"/>
                <a:cs typeface="Arial" panose="020B0604020202020204" pitchFamily="34" charset="0"/>
              </a:rPr>
              <a:t> </a:t>
            </a:r>
            <a:r>
              <a:rPr lang="en-US" sz="5000" b="1" dirty="0" err="1" smtClean="0">
                <a:latin typeface="Arial" panose="020B0604020202020204" pitchFamily="34" charset="0"/>
                <a:cs typeface="Arial" panose="020B0604020202020204" pitchFamily="34" charset="0"/>
              </a:rPr>
              <a:t>trí</a:t>
            </a:r>
            <a:r>
              <a:rPr lang="en-US" sz="5000" b="1" dirty="0" smtClean="0">
                <a:latin typeface="Arial" panose="020B0604020202020204" pitchFamily="34" charset="0"/>
                <a:cs typeface="Arial" panose="020B0604020202020204" pitchFamily="34" charset="0"/>
              </a:rPr>
              <a:t> </a:t>
            </a:r>
            <a:r>
              <a:rPr lang="en-US" sz="5000" b="1" dirty="0" err="1" smtClean="0">
                <a:latin typeface="Arial" panose="020B0604020202020204" pitchFamily="34" charset="0"/>
                <a:cs typeface="Arial" panose="020B0604020202020204" pitchFamily="34" charset="0"/>
              </a:rPr>
              <a:t>đường</a:t>
            </a:r>
            <a:r>
              <a:rPr lang="en-US" sz="5000" b="1" dirty="0" smtClean="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diềm</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với</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họa</a:t>
            </a:r>
            <a:r>
              <a:rPr lang="en-US" sz="5000" b="1" dirty="0">
                <a:latin typeface="Arial" panose="020B0604020202020204" pitchFamily="34" charset="0"/>
                <a:cs typeface="Arial" panose="020B0604020202020204" pitchFamily="34" charset="0"/>
              </a:rPr>
              <a:t> </a:t>
            </a:r>
            <a:r>
              <a:rPr lang="en-US" sz="5000" b="1" dirty="0" err="1" smtClean="0">
                <a:latin typeface="Arial" panose="020B0604020202020204" pitchFamily="34" charset="0"/>
                <a:cs typeface="Arial" panose="020B0604020202020204" pitchFamily="34" charset="0"/>
              </a:rPr>
              <a:t>tiết</a:t>
            </a:r>
            <a:r>
              <a:rPr lang="en-US" sz="5000" b="1" dirty="0">
                <a:latin typeface="Arial" panose="020B0604020202020204" pitchFamily="34" charset="0"/>
                <a:cs typeface="Arial" panose="020B0604020202020204" pitchFamily="34" charset="0"/>
              </a:rPr>
              <a:t> </a:t>
            </a:r>
            <a:r>
              <a:rPr lang="en-US" sz="5000" b="1" dirty="0" err="1" smtClean="0">
                <a:latin typeface="Arial" panose="020B0604020202020204" pitchFamily="34" charset="0"/>
                <a:cs typeface="Arial" panose="020B0604020202020204" pitchFamily="34" charset="0"/>
              </a:rPr>
              <a:t>thời</a:t>
            </a:r>
            <a:r>
              <a:rPr lang="en-US" sz="5000" b="1" dirty="0" smtClean="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Lý</a:t>
            </a:r>
            <a:endParaRPr lang="en-US" sz="50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8C88FC74-266B-FDA0-F5B2-9CF06BD28EE4}"/>
              </a:ext>
            </a:extLst>
          </p:cNvPr>
          <p:cNvSpPr txBox="1"/>
          <p:nvPr/>
        </p:nvSpPr>
        <p:spPr>
          <a:xfrm>
            <a:off x="2073269" y="2963480"/>
            <a:ext cx="14033520" cy="1839606"/>
          </a:xfrm>
          <a:prstGeom prst="rect">
            <a:avLst/>
          </a:prstGeom>
          <a:noFill/>
        </p:spPr>
        <p:txBody>
          <a:bodyPr wrap="square" rtlCol="0">
            <a:spAutoFit/>
          </a:bodyPr>
          <a:lstStyle/>
          <a:p>
            <a:pPr algn="ctr">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L</a:t>
            </a:r>
            <a:r>
              <a:rPr lang="vi-VN" sz="4000">
                <a:latin typeface="Arial" panose="020B0604020202020204" pitchFamily="34" charset="0"/>
                <a:ea typeface="Times New Roman" panose="02020603050405020304" pitchFamily="18" charset="0"/>
                <a:cs typeface="Arial" panose="020B0604020202020204" pitchFamily="34" charset="0"/>
              </a:rPr>
              <a:t>ựa chọn hình họa tiết thời Lý và thực hiện trang trí đường diềm theo hướng dẫn</a:t>
            </a:r>
            <a:r>
              <a:rPr lang="en-US" sz="4000">
                <a:latin typeface="Arial" panose="020B0604020202020204" pitchFamily="34" charset="0"/>
                <a:ea typeface="Times New Roman" panose="02020603050405020304" pitchFamily="18" charset="0"/>
                <a:cs typeface="Arial" panose="020B0604020202020204" pitchFamily="34" charset="0"/>
              </a:rPr>
              <a:t>.</a:t>
            </a:r>
            <a:endParaRPr lang="en-US"/>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77563" y="5995908"/>
            <a:ext cx="1023193" cy="1023193"/>
          </a:xfrm>
          <a:prstGeom prst="rect">
            <a:avLst/>
          </a:prstGeom>
        </p:spPr>
      </p:pic>
      <p:sp>
        <p:nvSpPr>
          <p:cNvPr id="27" name="TextBox 26">
            <a:extLst>
              <a:ext uri="{FF2B5EF4-FFF2-40B4-BE49-F238E27FC236}">
                <a16:creationId xmlns="" xmlns:a16="http://schemas.microsoft.com/office/drawing/2014/main" id="{29121B4E-B6BA-ADCE-1690-2A3BCAAC8314}"/>
              </a:ext>
            </a:extLst>
          </p:cNvPr>
          <p:cNvSpPr txBox="1"/>
          <p:nvPr/>
        </p:nvSpPr>
        <p:spPr>
          <a:xfrm>
            <a:off x="2303279" y="8126742"/>
            <a:ext cx="14860143" cy="901593"/>
          </a:xfrm>
          <a:prstGeom prst="rect">
            <a:avLst/>
          </a:prstGeom>
          <a:noFill/>
        </p:spPr>
        <p:txBody>
          <a:bodyPr wrap="square" rtlCol="0">
            <a:spAutoFit/>
          </a:bodyPr>
          <a:lstStyle/>
          <a:p>
            <a:pPr marL="571500" marR="0" indent="-571500" algn="just">
              <a:lnSpc>
                <a:spcPct val="150000"/>
              </a:lnSpc>
              <a:spcBef>
                <a:spcPts val="300"/>
              </a:spcBef>
              <a:spcAft>
                <a:spcPts val="300"/>
              </a:spcAft>
              <a:buFont typeface="Wingdings" panose="05000000000000000000" pitchFamily="2" charset="2"/>
              <a:buChar char="v"/>
            </a:pPr>
            <a:r>
              <a:rPr lang="en-US" sz="4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Em chọn họa tiết nào dùng để vẽ trang trí đường diềm?</a:t>
            </a:r>
            <a:endParaRPr lang="en-US" sz="40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743005">
            <a:off x="17186688" y="4848863"/>
            <a:ext cx="1405308" cy="459919"/>
          </a:xfrm>
          <a:prstGeom prst="rect">
            <a:avLst/>
          </a:prstGeom>
        </p:spPr>
      </p:pic>
      <p:pic>
        <p:nvPicPr>
          <p:cNvPr id="6" name="Picture 5">
            <a:extLst>
              <a:ext uri="{FF2B5EF4-FFF2-40B4-BE49-F238E27FC236}">
                <a16:creationId xmlns="" xmlns:a16="http://schemas.microsoft.com/office/drawing/2014/main" id="{9AD3F557-E4F0-655D-D4DC-798BE8EB31DC}"/>
              </a:ext>
            </a:extLst>
          </p:cNvPr>
          <p:cNvPicPr>
            <a:picLocks noChangeAspect="1"/>
          </p:cNvPicPr>
          <p:nvPr/>
        </p:nvPicPr>
        <p:blipFill>
          <a:blip r:embed="rId15"/>
          <a:stretch>
            <a:fillRect/>
          </a:stretch>
        </p:blipFill>
        <p:spPr>
          <a:xfrm>
            <a:off x="1951282" y="4730171"/>
            <a:ext cx="5062948" cy="2531473"/>
          </a:xfrm>
          <a:prstGeom prst="rect">
            <a:avLst/>
          </a:prstGeom>
        </p:spPr>
      </p:pic>
      <p:pic>
        <p:nvPicPr>
          <p:cNvPr id="19" name="Picture 18">
            <a:extLst>
              <a:ext uri="{FF2B5EF4-FFF2-40B4-BE49-F238E27FC236}">
                <a16:creationId xmlns="" xmlns:a16="http://schemas.microsoft.com/office/drawing/2014/main" id="{C67DED1A-03C5-B72B-067F-30C976F185A9}"/>
              </a:ext>
            </a:extLst>
          </p:cNvPr>
          <p:cNvPicPr>
            <a:picLocks noChangeAspect="1"/>
          </p:cNvPicPr>
          <p:nvPr/>
        </p:nvPicPr>
        <p:blipFill>
          <a:blip r:embed="rId16"/>
          <a:stretch>
            <a:fillRect/>
          </a:stretch>
        </p:blipFill>
        <p:spPr>
          <a:xfrm>
            <a:off x="7379042" y="4821340"/>
            <a:ext cx="3287331" cy="2836845"/>
          </a:xfrm>
          <a:prstGeom prst="rect">
            <a:avLst/>
          </a:prstGeom>
        </p:spPr>
      </p:pic>
      <p:pic>
        <p:nvPicPr>
          <p:cNvPr id="22" name="Picture 21">
            <a:extLst>
              <a:ext uri="{FF2B5EF4-FFF2-40B4-BE49-F238E27FC236}">
                <a16:creationId xmlns="" xmlns:a16="http://schemas.microsoft.com/office/drawing/2014/main" id="{10144E2E-A608-E1AD-C698-1F3E4B1A4866}"/>
              </a:ext>
            </a:extLst>
          </p:cNvPr>
          <p:cNvPicPr>
            <a:picLocks noChangeAspect="1"/>
          </p:cNvPicPr>
          <p:nvPr/>
        </p:nvPicPr>
        <p:blipFill>
          <a:blip r:embed="rId17"/>
          <a:stretch>
            <a:fillRect/>
          </a:stretch>
        </p:blipFill>
        <p:spPr>
          <a:xfrm>
            <a:off x="12094665" y="5210168"/>
            <a:ext cx="3629495" cy="2595852"/>
          </a:xfrm>
          <a:prstGeom prst="rect">
            <a:avLst/>
          </a:prstGeom>
        </p:spPr>
      </p:pic>
    </p:spTree>
    <p:extLst>
      <p:ext uri="{BB962C8B-B14F-4D97-AF65-F5344CB8AC3E}">
        <p14:creationId xmlns:p14="http://schemas.microsoft.com/office/powerpoint/2010/main" val="16066219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par>
                                <p:cTn id="53" presetID="16" presetClass="entr" presetSubtype="21"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par>
                                <p:cTn id="56" presetID="16" presetClass="entr" presetSubtype="21"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arn(inVertical)">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9"/>
            <a:ext cx="20957720" cy="11782581"/>
          </a:xfrm>
          <a:prstGeom prst="rect">
            <a:avLst/>
          </a:prstGeom>
        </p:spPr>
      </p:pic>
      <p:sp>
        <p:nvSpPr>
          <p:cNvPr id="3" name="AutoShape 3"/>
          <p:cNvSpPr/>
          <p:nvPr/>
        </p:nvSpPr>
        <p:spPr>
          <a:xfrm>
            <a:off x="483859" y="1004340"/>
            <a:ext cx="17077698" cy="9069878"/>
          </a:xfrm>
          <a:prstGeom prst="rect">
            <a:avLst/>
          </a:prstGeom>
          <a:solidFill>
            <a:srgbClr val="FFFBEC"/>
          </a:solidFill>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08546">
            <a:off x="13865434" y="592580"/>
            <a:ext cx="1359132" cy="543653"/>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7975" y="3229768"/>
            <a:ext cx="1023193" cy="768325"/>
          </a:xfrm>
          <a:prstGeom prst="rect">
            <a:avLst/>
          </a:prstGeom>
        </p:spPr>
      </p:pic>
      <p:pic>
        <p:nvPicPr>
          <p:cNvPr id="12" name="Picture 12"/>
          <p:cNvPicPr>
            <a:picLocks noChangeAspect="1"/>
          </p:cNvPicPr>
          <p:nvPr/>
        </p:nvPicPr>
        <p:blipFill>
          <a:blip r:embed="rId8"/>
          <a:srcRect/>
          <a:stretch>
            <a:fillRect/>
          </a:stretch>
        </p:blipFill>
        <p:spPr>
          <a:xfrm rot="-2054655">
            <a:off x="17015672" y="2838987"/>
            <a:ext cx="626794" cy="626794"/>
          </a:xfrm>
          <a:prstGeom prst="rect">
            <a:avLst/>
          </a:prstGeom>
        </p:spPr>
      </p:pic>
      <p:pic>
        <p:nvPicPr>
          <p:cNvPr id="15" name="Picture 7">
            <a:extLst>
              <a:ext uri="{FF2B5EF4-FFF2-40B4-BE49-F238E27FC236}">
                <a16:creationId xmlns="" xmlns:a16="http://schemas.microsoft.com/office/drawing/2014/main" id="{9D9C2041-F006-AFF5-FF97-7E629966D5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83469" y="66628"/>
            <a:ext cx="1677300" cy="1686499"/>
          </a:xfrm>
          <a:prstGeom prst="rect">
            <a:avLst/>
          </a:prstGeom>
        </p:spPr>
      </p:pic>
      <p:pic>
        <p:nvPicPr>
          <p:cNvPr id="16" name="Picture 7">
            <a:extLst>
              <a:ext uri="{FF2B5EF4-FFF2-40B4-BE49-F238E27FC236}">
                <a16:creationId xmlns="" xmlns:a16="http://schemas.microsoft.com/office/drawing/2014/main" id="{F0347A6D-2C34-B3B9-25B5-E54B63C3AF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32742" y="66627"/>
            <a:ext cx="1677300" cy="1686499"/>
          </a:xfrm>
          <a:prstGeom prst="rect">
            <a:avLst/>
          </a:prstGeom>
        </p:spPr>
      </p:pic>
      <p:sp>
        <p:nvSpPr>
          <p:cNvPr id="18" name="TextBox 17">
            <a:extLst>
              <a:ext uri="{FF2B5EF4-FFF2-40B4-BE49-F238E27FC236}">
                <a16:creationId xmlns="" xmlns:a16="http://schemas.microsoft.com/office/drawing/2014/main" id="{8C88FC74-266B-FDA0-F5B2-9CF06BD28EE4}"/>
              </a:ext>
            </a:extLst>
          </p:cNvPr>
          <p:cNvSpPr txBox="1"/>
          <p:nvPr/>
        </p:nvSpPr>
        <p:spPr>
          <a:xfrm>
            <a:off x="8383634" y="2690838"/>
            <a:ext cx="8747131" cy="4710328"/>
          </a:xfrm>
          <a:prstGeom prst="rect">
            <a:avLst/>
          </a:prstGeom>
          <a:noFill/>
        </p:spPr>
        <p:txBody>
          <a:bodyPr wrap="square" rtlCol="0">
            <a:spAutoFit/>
          </a:bodyPr>
          <a:lstStyle/>
          <a:p>
            <a:pPr>
              <a:lnSpc>
                <a:spcPct val="150000"/>
              </a:lnSpc>
            </a:pPr>
            <a:r>
              <a:rPr lang="en-US" sz="4000" b="1">
                <a:latin typeface="Arial" panose="020B0604020202020204" pitchFamily="34" charset="0"/>
                <a:ea typeface="Times New Roman" panose="02020603050405020304" pitchFamily="18" charset="0"/>
                <a:cs typeface="Arial" panose="020B0604020202020204" pitchFamily="34" charset="0"/>
              </a:rPr>
              <a:t>Lưu ý:</a:t>
            </a:r>
          </a:p>
          <a:p>
            <a:pPr marL="0" marR="0">
              <a:lnSpc>
                <a:spcPct val="150000"/>
              </a:lnSpc>
              <a:spcBef>
                <a:spcPts val="300"/>
              </a:spcBef>
              <a:spcAft>
                <a:spcPts val="300"/>
              </a:spcAft>
            </a:pPr>
            <a:r>
              <a:rPr lang="nl-NL"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Nên vẽ họa tiết ra giấy rồi can lặp lại vào đường diềm.</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300"/>
              </a:spcBef>
              <a:spcAft>
                <a:spcPts val="300"/>
              </a:spcAft>
            </a:pPr>
            <a:r>
              <a:rPr lang="nl-NL"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Họa tiết cần thống nhất về phong cách tạo hình.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77563" y="5995908"/>
            <a:ext cx="1023193" cy="1023193"/>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743005">
            <a:off x="17186688" y="4848863"/>
            <a:ext cx="1405308" cy="459919"/>
          </a:xfrm>
          <a:prstGeom prst="rect">
            <a:avLst/>
          </a:prstGeom>
        </p:spPr>
      </p:pic>
      <p:pic>
        <p:nvPicPr>
          <p:cNvPr id="5" name="Picture 4">
            <a:extLst>
              <a:ext uri="{FF2B5EF4-FFF2-40B4-BE49-F238E27FC236}">
                <a16:creationId xmlns="" xmlns:a16="http://schemas.microsoft.com/office/drawing/2014/main" id="{BFFF84AE-AA4C-EB06-0795-B5D7771AE26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94460" y="3998093"/>
            <a:ext cx="5801602" cy="5801602"/>
          </a:xfrm>
          <a:prstGeom prst="rect">
            <a:avLst/>
          </a:prstGeom>
        </p:spPr>
      </p:pic>
      <p:pic>
        <p:nvPicPr>
          <p:cNvPr id="13" name="Picture 12">
            <a:extLst>
              <a:ext uri="{FF2B5EF4-FFF2-40B4-BE49-F238E27FC236}">
                <a16:creationId xmlns="" xmlns:a16="http://schemas.microsoft.com/office/drawing/2014/main" id="{2F402F9F-2117-4262-21F9-97828A33E2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80164" y="1475067"/>
            <a:ext cx="3327994" cy="2019641"/>
          </a:xfrm>
          <a:prstGeom prst="rect">
            <a:avLst/>
          </a:prstGeom>
        </p:spPr>
      </p:pic>
      <p:pic>
        <p:nvPicPr>
          <p:cNvPr id="20" name="Picture 19">
            <a:extLst>
              <a:ext uri="{FF2B5EF4-FFF2-40B4-BE49-F238E27FC236}">
                <a16:creationId xmlns="" xmlns:a16="http://schemas.microsoft.com/office/drawing/2014/main" id="{82081372-2344-F595-50DE-2F747473EEE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362002" y="6823457"/>
            <a:ext cx="4199555" cy="4199555"/>
          </a:xfrm>
          <a:prstGeom prst="rect">
            <a:avLst/>
          </a:prstGeom>
        </p:spPr>
      </p:pic>
    </p:spTree>
    <p:extLst>
      <p:ext uri="{BB962C8B-B14F-4D97-AF65-F5344CB8AC3E}">
        <p14:creationId xmlns:p14="http://schemas.microsoft.com/office/powerpoint/2010/main" val="24535128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9"/>
            <a:ext cx="20957720" cy="11782581"/>
          </a:xfrm>
          <a:prstGeom prst="rect">
            <a:avLst/>
          </a:prstGeom>
        </p:spPr>
      </p:pic>
      <p:sp>
        <p:nvSpPr>
          <p:cNvPr id="3" name="AutoShape 3"/>
          <p:cNvSpPr/>
          <p:nvPr/>
        </p:nvSpPr>
        <p:spPr>
          <a:xfrm>
            <a:off x="483859" y="1004340"/>
            <a:ext cx="17077698" cy="9069878"/>
          </a:xfrm>
          <a:prstGeom prst="rect">
            <a:avLst/>
          </a:prstGeom>
          <a:solidFill>
            <a:srgbClr val="FFFBEC"/>
          </a:solidFill>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08546">
            <a:off x="13865434" y="592580"/>
            <a:ext cx="1359132" cy="543653"/>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7975" y="3229768"/>
            <a:ext cx="1023193" cy="768325"/>
          </a:xfrm>
          <a:prstGeom prst="rect">
            <a:avLst/>
          </a:prstGeom>
        </p:spPr>
      </p:pic>
      <p:pic>
        <p:nvPicPr>
          <p:cNvPr id="12" name="Picture 12"/>
          <p:cNvPicPr>
            <a:picLocks noChangeAspect="1"/>
          </p:cNvPicPr>
          <p:nvPr/>
        </p:nvPicPr>
        <p:blipFill>
          <a:blip r:embed="rId8"/>
          <a:srcRect/>
          <a:stretch>
            <a:fillRect/>
          </a:stretch>
        </p:blipFill>
        <p:spPr>
          <a:xfrm rot="-2054655">
            <a:off x="17015672" y="2838987"/>
            <a:ext cx="626794" cy="626794"/>
          </a:xfrm>
          <a:prstGeom prst="rect">
            <a:avLst/>
          </a:prstGeom>
        </p:spPr>
      </p:pic>
      <p:pic>
        <p:nvPicPr>
          <p:cNvPr id="15" name="Picture 7">
            <a:extLst>
              <a:ext uri="{FF2B5EF4-FFF2-40B4-BE49-F238E27FC236}">
                <a16:creationId xmlns="" xmlns:a16="http://schemas.microsoft.com/office/drawing/2014/main" id="{9D9C2041-F006-AFF5-FF97-7E629966D5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83469" y="66628"/>
            <a:ext cx="1677300" cy="1686499"/>
          </a:xfrm>
          <a:prstGeom prst="rect">
            <a:avLst/>
          </a:prstGeom>
        </p:spPr>
      </p:pic>
      <p:pic>
        <p:nvPicPr>
          <p:cNvPr id="16" name="Picture 7">
            <a:extLst>
              <a:ext uri="{FF2B5EF4-FFF2-40B4-BE49-F238E27FC236}">
                <a16:creationId xmlns="" xmlns:a16="http://schemas.microsoft.com/office/drawing/2014/main" id="{F0347A6D-2C34-B3B9-25B5-E54B63C3AF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32742" y="66627"/>
            <a:ext cx="1677300" cy="1686499"/>
          </a:xfrm>
          <a:prstGeom prst="rect">
            <a:avLst/>
          </a:prstGeom>
        </p:spPr>
      </p:pic>
      <p:sp>
        <p:nvSpPr>
          <p:cNvPr id="18" name="TextBox 17">
            <a:extLst>
              <a:ext uri="{FF2B5EF4-FFF2-40B4-BE49-F238E27FC236}">
                <a16:creationId xmlns="" xmlns:a16="http://schemas.microsoft.com/office/drawing/2014/main" id="{8C88FC74-266B-FDA0-F5B2-9CF06BD28EE4}"/>
              </a:ext>
            </a:extLst>
          </p:cNvPr>
          <p:cNvSpPr txBox="1"/>
          <p:nvPr/>
        </p:nvSpPr>
        <p:spPr>
          <a:xfrm>
            <a:off x="3514473" y="1458832"/>
            <a:ext cx="11415765" cy="1103892"/>
          </a:xfrm>
          <a:prstGeom prst="rect">
            <a:avLst/>
          </a:prstGeom>
          <a:noFill/>
        </p:spPr>
        <p:txBody>
          <a:bodyPr wrap="square" rtlCol="0">
            <a:spAutoFit/>
          </a:bodyPr>
          <a:lstStyle/>
          <a:p>
            <a:pPr>
              <a:lnSpc>
                <a:spcPct val="150000"/>
              </a:lnSpc>
            </a:pPr>
            <a:r>
              <a:rPr lang="en-US" sz="5000" b="1">
                <a:latin typeface="Arial" panose="020B0604020202020204" pitchFamily="34" charset="0"/>
                <a:ea typeface="Times New Roman" panose="02020603050405020304" pitchFamily="18" charset="0"/>
                <a:cs typeface="Arial" panose="020B0604020202020204" pitchFamily="34" charset="0"/>
              </a:rPr>
              <a:t>Quan sát một số sản phẩm mĩ thuật</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77563" y="5995908"/>
            <a:ext cx="1023193" cy="1023193"/>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743005">
            <a:off x="17186688" y="4848863"/>
            <a:ext cx="1405308" cy="459919"/>
          </a:xfrm>
          <a:prstGeom prst="rect">
            <a:avLst/>
          </a:prstGeom>
        </p:spPr>
      </p:pic>
      <p:pic>
        <p:nvPicPr>
          <p:cNvPr id="6" name="Picture 5">
            <a:extLst>
              <a:ext uri="{FF2B5EF4-FFF2-40B4-BE49-F238E27FC236}">
                <a16:creationId xmlns="" xmlns:a16="http://schemas.microsoft.com/office/drawing/2014/main" id="{1A98B1E4-A461-1660-F176-4A8AE8E3F6AE}"/>
              </a:ext>
            </a:extLst>
          </p:cNvPr>
          <p:cNvPicPr>
            <a:picLocks noChangeAspect="1"/>
          </p:cNvPicPr>
          <p:nvPr/>
        </p:nvPicPr>
        <p:blipFill>
          <a:blip r:embed="rId15"/>
          <a:stretch>
            <a:fillRect/>
          </a:stretch>
        </p:blipFill>
        <p:spPr>
          <a:xfrm>
            <a:off x="1600756" y="2749222"/>
            <a:ext cx="9647650" cy="2759651"/>
          </a:xfrm>
          <a:prstGeom prst="rect">
            <a:avLst/>
          </a:prstGeom>
        </p:spPr>
      </p:pic>
      <p:pic>
        <p:nvPicPr>
          <p:cNvPr id="14" name="Picture 13">
            <a:extLst>
              <a:ext uri="{FF2B5EF4-FFF2-40B4-BE49-F238E27FC236}">
                <a16:creationId xmlns="" xmlns:a16="http://schemas.microsoft.com/office/drawing/2014/main" id="{B69780E1-9237-515F-8D2D-ED4358C7A5D1}"/>
              </a:ext>
            </a:extLst>
          </p:cNvPr>
          <p:cNvPicPr>
            <a:picLocks noChangeAspect="1"/>
          </p:cNvPicPr>
          <p:nvPr/>
        </p:nvPicPr>
        <p:blipFill>
          <a:blip r:embed="rId16"/>
          <a:stretch>
            <a:fillRect/>
          </a:stretch>
        </p:blipFill>
        <p:spPr>
          <a:xfrm>
            <a:off x="5096094" y="5695371"/>
            <a:ext cx="11786665" cy="2100864"/>
          </a:xfrm>
          <a:prstGeom prst="rect">
            <a:avLst/>
          </a:prstGeom>
        </p:spPr>
      </p:pic>
      <p:pic>
        <p:nvPicPr>
          <p:cNvPr id="19" name="Picture 18">
            <a:extLst>
              <a:ext uri="{FF2B5EF4-FFF2-40B4-BE49-F238E27FC236}">
                <a16:creationId xmlns="" xmlns:a16="http://schemas.microsoft.com/office/drawing/2014/main" id="{1FDC0A8A-40EE-A8CA-741E-06B431742545}"/>
              </a:ext>
            </a:extLst>
          </p:cNvPr>
          <p:cNvPicPr>
            <a:picLocks noChangeAspect="1"/>
          </p:cNvPicPr>
          <p:nvPr/>
        </p:nvPicPr>
        <p:blipFill>
          <a:blip r:embed="rId17"/>
          <a:stretch>
            <a:fillRect/>
          </a:stretch>
        </p:blipFill>
        <p:spPr>
          <a:xfrm>
            <a:off x="1579049" y="7878568"/>
            <a:ext cx="10167770" cy="2054688"/>
          </a:xfrm>
          <a:prstGeom prst="rect">
            <a:avLst/>
          </a:prstGeom>
        </p:spPr>
      </p:pic>
      <p:pic>
        <p:nvPicPr>
          <p:cNvPr id="21" name="Picture 20">
            <a:extLst>
              <a:ext uri="{FF2B5EF4-FFF2-40B4-BE49-F238E27FC236}">
                <a16:creationId xmlns="" xmlns:a16="http://schemas.microsoft.com/office/drawing/2014/main" id="{01F1ABBA-E274-ABB8-F429-22C91132A7B1}"/>
              </a:ext>
            </a:extLst>
          </p:cNvPr>
          <p:cNvPicPr>
            <a:picLocks noChangeAspect="1"/>
          </p:cNvPicPr>
          <p:nvPr/>
        </p:nvPicPr>
        <p:blipFill>
          <a:blip r:embed="rId18"/>
          <a:stretch>
            <a:fillRect/>
          </a:stretch>
        </p:blipFill>
        <p:spPr>
          <a:xfrm>
            <a:off x="15087274" y="8402637"/>
            <a:ext cx="3243353" cy="2145978"/>
          </a:xfrm>
          <a:prstGeom prst="rect">
            <a:avLst/>
          </a:prstGeom>
        </p:spPr>
      </p:pic>
    </p:spTree>
    <p:extLst>
      <p:ext uri="{BB962C8B-B14F-4D97-AF65-F5344CB8AC3E}">
        <p14:creationId xmlns:p14="http://schemas.microsoft.com/office/powerpoint/2010/main" val="19121380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arn(inVertical)">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9"/>
            <a:ext cx="20957720" cy="11782581"/>
          </a:xfrm>
          <a:prstGeom prst="rect">
            <a:avLst/>
          </a:prstGeom>
        </p:spPr>
      </p:pic>
      <p:sp>
        <p:nvSpPr>
          <p:cNvPr id="3" name="AutoShape 3"/>
          <p:cNvSpPr/>
          <p:nvPr/>
        </p:nvSpPr>
        <p:spPr>
          <a:xfrm>
            <a:off x="483859" y="1004340"/>
            <a:ext cx="17077698" cy="9069878"/>
          </a:xfrm>
          <a:prstGeom prst="rect">
            <a:avLst/>
          </a:prstGeom>
          <a:solidFill>
            <a:srgbClr val="FFFBEC"/>
          </a:solidFill>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08546">
            <a:off x="13865434" y="592580"/>
            <a:ext cx="1359132" cy="543653"/>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7975" y="3229768"/>
            <a:ext cx="1023193" cy="768325"/>
          </a:xfrm>
          <a:prstGeom prst="rect">
            <a:avLst/>
          </a:prstGeom>
        </p:spPr>
      </p:pic>
      <p:pic>
        <p:nvPicPr>
          <p:cNvPr id="12" name="Picture 12"/>
          <p:cNvPicPr>
            <a:picLocks noChangeAspect="1"/>
          </p:cNvPicPr>
          <p:nvPr/>
        </p:nvPicPr>
        <p:blipFill>
          <a:blip r:embed="rId8"/>
          <a:srcRect/>
          <a:stretch>
            <a:fillRect/>
          </a:stretch>
        </p:blipFill>
        <p:spPr>
          <a:xfrm rot="-2054655">
            <a:off x="17015672" y="2838987"/>
            <a:ext cx="626794" cy="626794"/>
          </a:xfrm>
          <a:prstGeom prst="rect">
            <a:avLst/>
          </a:prstGeom>
        </p:spPr>
      </p:pic>
      <p:pic>
        <p:nvPicPr>
          <p:cNvPr id="15" name="Picture 7">
            <a:extLst>
              <a:ext uri="{FF2B5EF4-FFF2-40B4-BE49-F238E27FC236}">
                <a16:creationId xmlns="" xmlns:a16="http://schemas.microsoft.com/office/drawing/2014/main" id="{9D9C2041-F006-AFF5-FF97-7E629966D5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83469" y="66628"/>
            <a:ext cx="1677300" cy="1686499"/>
          </a:xfrm>
          <a:prstGeom prst="rect">
            <a:avLst/>
          </a:prstGeom>
        </p:spPr>
      </p:pic>
      <p:pic>
        <p:nvPicPr>
          <p:cNvPr id="16" name="Picture 7">
            <a:extLst>
              <a:ext uri="{FF2B5EF4-FFF2-40B4-BE49-F238E27FC236}">
                <a16:creationId xmlns="" xmlns:a16="http://schemas.microsoft.com/office/drawing/2014/main" id="{F0347A6D-2C34-B3B9-25B5-E54B63C3AF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32742" y="66627"/>
            <a:ext cx="1677300" cy="1686499"/>
          </a:xfrm>
          <a:prstGeom prst="rect">
            <a:avLst/>
          </a:prstGeom>
        </p:spPr>
      </p:pic>
      <p:sp>
        <p:nvSpPr>
          <p:cNvPr id="18" name="TextBox 17">
            <a:extLst>
              <a:ext uri="{FF2B5EF4-FFF2-40B4-BE49-F238E27FC236}">
                <a16:creationId xmlns="" xmlns:a16="http://schemas.microsoft.com/office/drawing/2014/main" id="{8C88FC74-266B-FDA0-F5B2-9CF06BD28EE4}"/>
              </a:ext>
            </a:extLst>
          </p:cNvPr>
          <p:cNvSpPr txBox="1"/>
          <p:nvPr/>
        </p:nvSpPr>
        <p:spPr>
          <a:xfrm>
            <a:off x="3851315" y="1480159"/>
            <a:ext cx="10342785" cy="1103892"/>
          </a:xfrm>
          <a:prstGeom prst="rect">
            <a:avLst/>
          </a:prstGeom>
          <a:noFill/>
        </p:spPr>
        <p:txBody>
          <a:bodyPr wrap="square" rtlCol="0">
            <a:spAutoFit/>
          </a:bodyPr>
          <a:lstStyle/>
          <a:p>
            <a:pPr>
              <a:lnSpc>
                <a:spcPct val="150000"/>
              </a:lnSpc>
            </a:pPr>
            <a:r>
              <a:rPr lang="en-US" sz="5000" b="1" dirty="0" smtClean="0">
                <a:latin typeface="Arial" panose="020B0604020202020204" pitchFamily="34" charset="0"/>
                <a:ea typeface="Times New Roman" panose="02020603050405020304" pitchFamily="18" charset="0"/>
                <a:cs typeface="Arial" panose="020B0604020202020204" pitchFamily="34" charset="0"/>
              </a:rPr>
              <a:t>4. </a:t>
            </a:r>
            <a:r>
              <a:rPr lang="en-US" sz="5000" b="1" dirty="0" err="1" smtClean="0">
                <a:latin typeface="Arial" panose="020B0604020202020204" pitchFamily="34" charset="0"/>
                <a:ea typeface="Times New Roman" panose="02020603050405020304" pitchFamily="18" charset="0"/>
                <a:cs typeface="Arial" panose="020B0604020202020204" pitchFamily="34" charset="0"/>
              </a:rPr>
              <a:t>Trưng</a:t>
            </a:r>
            <a:r>
              <a:rPr lang="en-US" sz="5000" b="1" dirty="0" smtClean="0">
                <a:latin typeface="Arial" panose="020B0604020202020204" pitchFamily="34" charset="0"/>
                <a:ea typeface="Times New Roman" panose="02020603050405020304" pitchFamily="18" charset="0"/>
                <a:cs typeface="Arial" panose="020B0604020202020204" pitchFamily="34" charset="0"/>
              </a:rPr>
              <a:t> </a:t>
            </a:r>
            <a:r>
              <a:rPr lang="en-US" sz="5000" b="1" dirty="0" err="1">
                <a:latin typeface="Arial" panose="020B0604020202020204" pitchFamily="34" charset="0"/>
                <a:ea typeface="Times New Roman" panose="02020603050405020304" pitchFamily="18" charset="0"/>
                <a:cs typeface="Arial" panose="020B0604020202020204" pitchFamily="34" charset="0"/>
              </a:rPr>
              <a:t>bày</a:t>
            </a:r>
            <a:r>
              <a:rPr lang="en-US" sz="5000" b="1" dirty="0">
                <a:latin typeface="Arial" panose="020B0604020202020204" pitchFamily="34" charset="0"/>
                <a:ea typeface="Times New Roman" panose="02020603050405020304" pitchFamily="18" charset="0"/>
                <a:cs typeface="Arial" panose="020B0604020202020204" pitchFamily="34" charset="0"/>
              </a:rPr>
              <a:t> </a:t>
            </a:r>
            <a:r>
              <a:rPr lang="en-US" sz="5000" b="1" dirty="0" err="1">
                <a:latin typeface="Arial" panose="020B0604020202020204" pitchFamily="34" charset="0"/>
                <a:ea typeface="Times New Roman" panose="02020603050405020304" pitchFamily="18" charset="0"/>
                <a:cs typeface="Arial" panose="020B0604020202020204" pitchFamily="34" charset="0"/>
              </a:rPr>
              <a:t>sản</a:t>
            </a:r>
            <a:r>
              <a:rPr lang="en-US" sz="5000" b="1" dirty="0">
                <a:latin typeface="Arial" panose="020B0604020202020204" pitchFamily="34" charset="0"/>
                <a:ea typeface="Times New Roman" panose="02020603050405020304" pitchFamily="18" charset="0"/>
                <a:cs typeface="Arial" panose="020B0604020202020204" pitchFamily="34" charset="0"/>
              </a:rPr>
              <a:t> </a:t>
            </a:r>
            <a:r>
              <a:rPr lang="en-US" sz="5000" b="1" dirty="0" err="1">
                <a:latin typeface="Arial" panose="020B0604020202020204" pitchFamily="34" charset="0"/>
                <a:ea typeface="Times New Roman" panose="02020603050405020304" pitchFamily="18" charset="0"/>
                <a:cs typeface="Arial" panose="020B0604020202020204" pitchFamily="34" charset="0"/>
              </a:rPr>
              <a:t>phẩm</a:t>
            </a:r>
            <a:r>
              <a:rPr lang="en-US" sz="5000" b="1" dirty="0">
                <a:latin typeface="Arial" panose="020B0604020202020204" pitchFamily="34" charset="0"/>
                <a:ea typeface="Times New Roman" panose="02020603050405020304" pitchFamily="18" charset="0"/>
                <a:cs typeface="Arial" panose="020B0604020202020204" pitchFamily="34" charset="0"/>
              </a:rPr>
              <a:t> </a:t>
            </a:r>
            <a:r>
              <a:rPr lang="en-US" sz="5000" b="1" dirty="0" err="1">
                <a:latin typeface="Arial" panose="020B0604020202020204" pitchFamily="34" charset="0"/>
                <a:ea typeface="Times New Roman" panose="02020603050405020304" pitchFamily="18" charset="0"/>
                <a:cs typeface="Arial" panose="020B0604020202020204" pitchFamily="34" charset="0"/>
              </a:rPr>
              <a:t>và</a:t>
            </a:r>
            <a:r>
              <a:rPr lang="en-US" sz="5000" b="1" dirty="0">
                <a:latin typeface="Arial" panose="020B0604020202020204" pitchFamily="34" charset="0"/>
                <a:ea typeface="Times New Roman" panose="02020603050405020304" pitchFamily="18" charset="0"/>
                <a:cs typeface="Arial" panose="020B0604020202020204" pitchFamily="34" charset="0"/>
              </a:rPr>
              <a:t> chia </a:t>
            </a:r>
            <a:r>
              <a:rPr lang="en-US" sz="5000" b="1" dirty="0" err="1">
                <a:latin typeface="Arial" panose="020B0604020202020204" pitchFamily="34" charset="0"/>
                <a:ea typeface="Times New Roman" panose="02020603050405020304" pitchFamily="18" charset="0"/>
                <a:cs typeface="Arial" panose="020B0604020202020204" pitchFamily="34" charset="0"/>
              </a:rPr>
              <a:t>sẻ</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77563" y="5995908"/>
            <a:ext cx="1023193" cy="1023193"/>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743005">
            <a:off x="17186688" y="4848863"/>
            <a:ext cx="1405308" cy="459919"/>
          </a:xfrm>
          <a:prstGeom prst="rect">
            <a:avLst/>
          </a:prstGeom>
        </p:spPr>
      </p:pic>
      <p:pic>
        <p:nvPicPr>
          <p:cNvPr id="21" name="Picture 20">
            <a:extLst>
              <a:ext uri="{FF2B5EF4-FFF2-40B4-BE49-F238E27FC236}">
                <a16:creationId xmlns="" xmlns:a16="http://schemas.microsoft.com/office/drawing/2014/main" id="{01F1ABBA-E274-ABB8-F429-22C91132A7B1}"/>
              </a:ext>
            </a:extLst>
          </p:cNvPr>
          <p:cNvPicPr>
            <a:picLocks noChangeAspect="1"/>
          </p:cNvPicPr>
          <p:nvPr/>
        </p:nvPicPr>
        <p:blipFill>
          <a:blip r:embed="rId15"/>
          <a:stretch>
            <a:fillRect/>
          </a:stretch>
        </p:blipFill>
        <p:spPr>
          <a:xfrm>
            <a:off x="15044647" y="8799088"/>
            <a:ext cx="3243353" cy="2145978"/>
          </a:xfrm>
          <a:prstGeom prst="rect">
            <a:avLst/>
          </a:prstGeom>
        </p:spPr>
      </p:pic>
      <p:pic>
        <p:nvPicPr>
          <p:cNvPr id="5" name="Picture 4">
            <a:extLst>
              <a:ext uri="{FF2B5EF4-FFF2-40B4-BE49-F238E27FC236}">
                <a16:creationId xmlns="" xmlns:a16="http://schemas.microsoft.com/office/drawing/2014/main" id="{67A9C382-A1A8-D3E1-E286-1F6420F39E8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91343" y="3890278"/>
            <a:ext cx="6200058" cy="4256758"/>
          </a:xfrm>
          <a:prstGeom prst="rect">
            <a:avLst/>
          </a:prstGeom>
        </p:spPr>
      </p:pic>
      <p:sp>
        <p:nvSpPr>
          <p:cNvPr id="7" name="TextBox 6">
            <a:extLst>
              <a:ext uri="{FF2B5EF4-FFF2-40B4-BE49-F238E27FC236}">
                <a16:creationId xmlns="" xmlns:a16="http://schemas.microsoft.com/office/drawing/2014/main" id="{D045410F-AECD-E358-63A3-6E16D16EDD6F}"/>
              </a:ext>
            </a:extLst>
          </p:cNvPr>
          <p:cNvSpPr txBox="1"/>
          <p:nvPr/>
        </p:nvSpPr>
        <p:spPr>
          <a:xfrm>
            <a:off x="7509161" y="2687583"/>
            <a:ext cx="9654261" cy="6132448"/>
          </a:xfrm>
          <a:prstGeom prst="rect">
            <a:avLst/>
          </a:prstGeom>
          <a:noFill/>
        </p:spPr>
        <p:txBody>
          <a:bodyPr wrap="square" rtlCol="0">
            <a:spAutoFit/>
          </a:bodyPr>
          <a:lstStyle/>
          <a:p>
            <a:pPr marL="0" marR="0" algn="just">
              <a:lnSpc>
                <a:spcPct val="150000"/>
              </a:lnSpc>
              <a:spcBef>
                <a:spcPts val="300"/>
              </a:spcBef>
              <a:spcAft>
                <a:spcPts val="300"/>
              </a:spcAft>
            </a:pPr>
            <a:r>
              <a:rPr lang="nl-NL" sz="3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Gợi ý:</a:t>
            </a:r>
          </a:p>
          <a:p>
            <a:pPr marL="0" marR="0" algn="just">
              <a:lnSpc>
                <a:spcPct val="150000"/>
              </a:lnSpc>
              <a:spcBef>
                <a:spcPts val="300"/>
              </a:spcBef>
              <a:spcAft>
                <a:spcPts val="300"/>
              </a:spcAft>
            </a:pPr>
            <a:r>
              <a:rPr lang="nl-NL" sz="3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Bài vẽ </a:t>
            </a:r>
            <a:r>
              <a:rPr lang="nl-NL" sz="35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 yêu </a:t>
            </a:r>
            <a:r>
              <a:rPr lang="nl-NL" sz="3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nl-NL" sz="3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Đặc điểm về nét, hình, màu của họa tiết.</a:t>
            </a: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nl-NL" sz="3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Giá trị thẩm </a:t>
            </a:r>
            <a:r>
              <a:rPr lang="nl-NL" sz="3500" dirty="0">
                <a:effectLst/>
                <a:latin typeface="Arial" panose="020B0604020202020204" pitchFamily="34" charset="0"/>
                <a:ea typeface="Times New Roman" panose="02020603050405020304" pitchFamily="18" charset="0"/>
                <a:cs typeface="Arial" panose="020B0604020202020204" pitchFamily="34" charset="0"/>
              </a:rPr>
              <a:t>mĩ</a:t>
            </a:r>
            <a:r>
              <a:rPr lang="nl-NL" sz="3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văn hóa của họa tiết trong bài vẽ</a:t>
            </a:r>
            <a:r>
              <a:rPr lang="nl-NL" sz="35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0" marR="0" algn="just">
              <a:lnSpc>
                <a:spcPct val="150000"/>
              </a:lnSpc>
              <a:spcBef>
                <a:spcPts val="300"/>
              </a:spcBef>
              <a:spcAft>
                <a:spcPts val="300"/>
              </a:spcAft>
            </a:pPr>
            <a:r>
              <a:rPr lang="nl-NL" sz="3500" dirty="0" smtClean="0">
                <a:solidFill>
                  <a:srgbClr val="000000"/>
                </a:solidFill>
                <a:latin typeface="Arial" panose="020B0604020202020204" pitchFamily="34" charset="0"/>
                <a:ea typeface="Calibri" panose="020F0502020204030204" pitchFamily="34" charset="0"/>
                <a:cs typeface="Arial" panose="020B0604020202020204" pitchFamily="34" charset="0"/>
              </a:rPr>
              <a:t>+ Các nguyên lí được sử dụng trong bài vẽ.</a:t>
            </a: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nl-NL" sz="3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tưởng điều chỉnh để bài vẽ hoàn thiện hơn.</a:t>
            </a:r>
            <a:endParaRPr lang="en-US" sz="35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3591769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9"/>
            <a:ext cx="20957720" cy="11782581"/>
          </a:xfrm>
          <a:prstGeom prst="rect">
            <a:avLst/>
          </a:prstGeom>
        </p:spPr>
      </p:pic>
      <p:sp>
        <p:nvSpPr>
          <p:cNvPr id="3" name="AutoShape 3"/>
          <p:cNvSpPr/>
          <p:nvPr/>
        </p:nvSpPr>
        <p:spPr>
          <a:xfrm>
            <a:off x="483859" y="1004340"/>
            <a:ext cx="17077698" cy="9069878"/>
          </a:xfrm>
          <a:prstGeom prst="rect">
            <a:avLst/>
          </a:prstGeom>
          <a:solidFill>
            <a:srgbClr val="FFFBEC"/>
          </a:solidFill>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08546">
            <a:off x="13865434" y="592580"/>
            <a:ext cx="1359132" cy="543653"/>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7975" y="3229768"/>
            <a:ext cx="1023193" cy="768325"/>
          </a:xfrm>
          <a:prstGeom prst="rect">
            <a:avLst/>
          </a:prstGeom>
        </p:spPr>
      </p:pic>
      <p:pic>
        <p:nvPicPr>
          <p:cNvPr id="12" name="Picture 12"/>
          <p:cNvPicPr>
            <a:picLocks noChangeAspect="1"/>
          </p:cNvPicPr>
          <p:nvPr/>
        </p:nvPicPr>
        <p:blipFill>
          <a:blip r:embed="rId8"/>
          <a:srcRect/>
          <a:stretch>
            <a:fillRect/>
          </a:stretch>
        </p:blipFill>
        <p:spPr>
          <a:xfrm rot="-2054655">
            <a:off x="17015672" y="2838987"/>
            <a:ext cx="626794" cy="626794"/>
          </a:xfrm>
          <a:prstGeom prst="rect">
            <a:avLst/>
          </a:prstGeom>
        </p:spPr>
      </p:pic>
      <p:pic>
        <p:nvPicPr>
          <p:cNvPr id="15" name="Picture 7">
            <a:extLst>
              <a:ext uri="{FF2B5EF4-FFF2-40B4-BE49-F238E27FC236}">
                <a16:creationId xmlns="" xmlns:a16="http://schemas.microsoft.com/office/drawing/2014/main" id="{9D9C2041-F006-AFF5-FF97-7E629966D5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83469" y="66628"/>
            <a:ext cx="1677300" cy="1686499"/>
          </a:xfrm>
          <a:prstGeom prst="rect">
            <a:avLst/>
          </a:prstGeom>
        </p:spPr>
      </p:pic>
      <p:pic>
        <p:nvPicPr>
          <p:cNvPr id="16" name="Picture 7">
            <a:extLst>
              <a:ext uri="{FF2B5EF4-FFF2-40B4-BE49-F238E27FC236}">
                <a16:creationId xmlns="" xmlns:a16="http://schemas.microsoft.com/office/drawing/2014/main" id="{F0347A6D-2C34-B3B9-25B5-E54B63C3AF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32742" y="66627"/>
            <a:ext cx="1677300" cy="1686499"/>
          </a:xfrm>
          <a:prstGeom prst="rect">
            <a:avLst/>
          </a:prstGeom>
        </p:spPr>
      </p:pic>
      <p:sp>
        <p:nvSpPr>
          <p:cNvPr id="18" name="TextBox 17">
            <a:extLst>
              <a:ext uri="{FF2B5EF4-FFF2-40B4-BE49-F238E27FC236}">
                <a16:creationId xmlns="" xmlns:a16="http://schemas.microsoft.com/office/drawing/2014/main" id="{8C88FC74-266B-FDA0-F5B2-9CF06BD28EE4}"/>
              </a:ext>
            </a:extLst>
          </p:cNvPr>
          <p:cNvSpPr txBox="1"/>
          <p:nvPr/>
        </p:nvSpPr>
        <p:spPr>
          <a:xfrm>
            <a:off x="1295401" y="1507045"/>
            <a:ext cx="16078200" cy="1246495"/>
          </a:xfrm>
          <a:prstGeom prst="rect">
            <a:avLst/>
          </a:prstGeom>
          <a:noFill/>
        </p:spPr>
        <p:txBody>
          <a:bodyPr wrap="square" rtlCol="0">
            <a:spAutoFit/>
          </a:bodyPr>
          <a:lstStyle/>
          <a:p>
            <a:pPr>
              <a:lnSpc>
                <a:spcPct val="150000"/>
              </a:lnSpc>
            </a:pPr>
            <a:r>
              <a:rPr lang="en-US" sz="5000" b="1" dirty="0" smtClean="0">
                <a:latin typeface="Arial" panose="020B0604020202020204" pitchFamily="34" charset="0"/>
                <a:ea typeface="Times New Roman" panose="02020603050405020304" pitchFamily="18" charset="0"/>
                <a:cs typeface="Arial" panose="020B0604020202020204" pitchFamily="34" charset="0"/>
              </a:rPr>
              <a:t>5. </a:t>
            </a:r>
            <a:r>
              <a:rPr lang="en-US" sz="5000" b="1" dirty="0" err="1">
                <a:latin typeface="Arial" panose="020B0604020202020204" pitchFamily="34" charset="0"/>
                <a:ea typeface="Times New Roman" panose="02020603050405020304" pitchFamily="18" charset="0"/>
                <a:cs typeface="Arial" panose="020B0604020202020204" pitchFamily="34" charset="0"/>
              </a:rPr>
              <a:t>Tìm</a:t>
            </a:r>
            <a:r>
              <a:rPr lang="en-US" sz="5000" b="1" dirty="0">
                <a:latin typeface="Arial" panose="020B0604020202020204" pitchFamily="34" charset="0"/>
                <a:ea typeface="Times New Roman" panose="02020603050405020304" pitchFamily="18" charset="0"/>
                <a:cs typeface="Arial" panose="020B0604020202020204" pitchFamily="34" charset="0"/>
              </a:rPr>
              <a:t> </a:t>
            </a:r>
            <a:r>
              <a:rPr lang="en-US" sz="5000" b="1" dirty="0" err="1">
                <a:latin typeface="Arial" panose="020B0604020202020204" pitchFamily="34" charset="0"/>
                <a:ea typeface="Times New Roman" panose="02020603050405020304" pitchFamily="18" charset="0"/>
                <a:cs typeface="Arial" panose="020B0604020202020204" pitchFamily="34" charset="0"/>
              </a:rPr>
              <a:t>hiểu</a:t>
            </a:r>
            <a:r>
              <a:rPr lang="en-US" sz="5000" b="1" dirty="0">
                <a:latin typeface="Arial" panose="020B0604020202020204" pitchFamily="34" charset="0"/>
                <a:ea typeface="Times New Roman" panose="02020603050405020304" pitchFamily="18" charset="0"/>
                <a:cs typeface="Arial" panose="020B0604020202020204" pitchFamily="34" charset="0"/>
              </a:rPr>
              <a:t> </a:t>
            </a:r>
            <a:r>
              <a:rPr lang="en-US" sz="5000" b="1" dirty="0" err="1">
                <a:latin typeface="Arial" panose="020B0604020202020204" pitchFamily="34" charset="0"/>
                <a:ea typeface="Times New Roman" panose="02020603050405020304" pitchFamily="18" charset="0"/>
                <a:cs typeface="Arial" panose="020B0604020202020204" pitchFamily="34" charset="0"/>
              </a:rPr>
              <a:t>hình</a:t>
            </a:r>
            <a:r>
              <a:rPr lang="en-US" sz="5000" b="1" dirty="0">
                <a:latin typeface="Arial" panose="020B0604020202020204" pitchFamily="34" charset="0"/>
                <a:ea typeface="Times New Roman" panose="02020603050405020304" pitchFamily="18" charset="0"/>
                <a:cs typeface="Arial" panose="020B0604020202020204" pitchFamily="34" charset="0"/>
              </a:rPr>
              <a:t> </a:t>
            </a:r>
            <a:r>
              <a:rPr lang="en-US" sz="5000" b="1" dirty="0" err="1">
                <a:latin typeface="Arial" panose="020B0604020202020204" pitchFamily="34" charset="0"/>
                <a:ea typeface="Times New Roman" panose="02020603050405020304" pitchFamily="18" charset="0"/>
                <a:cs typeface="Arial" panose="020B0604020202020204" pitchFamily="34" charset="0"/>
              </a:rPr>
              <a:t>tượng</a:t>
            </a:r>
            <a:r>
              <a:rPr lang="en-US" sz="5000" b="1" dirty="0">
                <a:latin typeface="Arial" panose="020B0604020202020204" pitchFamily="34" charset="0"/>
                <a:ea typeface="Times New Roman" panose="02020603050405020304" pitchFamily="18" charset="0"/>
                <a:cs typeface="Arial" panose="020B0604020202020204" pitchFamily="34" charset="0"/>
              </a:rPr>
              <a:t> </a:t>
            </a:r>
            <a:r>
              <a:rPr lang="en-US" sz="5000" b="1" dirty="0" err="1">
                <a:latin typeface="Arial" panose="020B0604020202020204" pitchFamily="34" charset="0"/>
                <a:ea typeface="Times New Roman" panose="02020603050405020304" pitchFamily="18" charset="0"/>
                <a:cs typeface="Arial" panose="020B0604020202020204" pitchFamily="34" charset="0"/>
              </a:rPr>
              <a:t>rồng</a:t>
            </a:r>
            <a:r>
              <a:rPr lang="en-US" sz="5000" b="1" dirty="0">
                <a:latin typeface="Arial" panose="020B0604020202020204" pitchFamily="34" charset="0"/>
                <a:ea typeface="Times New Roman" panose="02020603050405020304" pitchFamily="18" charset="0"/>
                <a:cs typeface="Arial" panose="020B0604020202020204" pitchFamily="34" charset="0"/>
              </a:rPr>
              <a:t> </a:t>
            </a:r>
            <a:r>
              <a:rPr lang="en-US" sz="5000" b="1" dirty="0" err="1">
                <a:latin typeface="Arial" panose="020B0604020202020204" pitchFamily="34" charset="0"/>
                <a:ea typeface="Times New Roman" panose="02020603050405020304" pitchFamily="18" charset="0"/>
                <a:cs typeface="Arial" panose="020B0604020202020204" pitchFamily="34" charset="0"/>
              </a:rPr>
              <a:t>Việt</a:t>
            </a:r>
            <a:r>
              <a:rPr lang="en-US" sz="5000" b="1" dirty="0">
                <a:latin typeface="Arial" panose="020B0604020202020204" pitchFamily="34" charset="0"/>
                <a:ea typeface="Times New Roman" panose="02020603050405020304" pitchFamily="18" charset="0"/>
                <a:cs typeface="Arial" panose="020B0604020202020204" pitchFamily="34" charset="0"/>
              </a:rPr>
              <a:t> </a:t>
            </a:r>
            <a:r>
              <a:rPr lang="en-US" sz="5000" b="1" dirty="0" smtClean="0">
                <a:latin typeface="Arial" panose="020B0604020202020204" pitchFamily="34" charset="0"/>
                <a:ea typeface="Times New Roman" panose="02020603050405020304" pitchFamily="18" charset="0"/>
                <a:cs typeface="Arial" panose="020B0604020202020204" pitchFamily="34" charset="0"/>
              </a:rPr>
              <a:t>Nam </a:t>
            </a:r>
            <a:r>
              <a:rPr lang="en-US" sz="5000" b="1" dirty="0" err="1" smtClean="0">
                <a:latin typeface="Arial" panose="020B0604020202020204" pitchFamily="34" charset="0"/>
                <a:ea typeface="Times New Roman" panose="02020603050405020304" pitchFamily="18" charset="0"/>
                <a:cs typeface="Arial" panose="020B0604020202020204" pitchFamily="34" charset="0"/>
              </a:rPr>
              <a:t>thời</a:t>
            </a:r>
            <a:r>
              <a:rPr lang="en-US" sz="5000" b="1" dirty="0" smtClean="0">
                <a:latin typeface="Arial" panose="020B0604020202020204" pitchFamily="34" charset="0"/>
                <a:ea typeface="Times New Roman" panose="02020603050405020304" pitchFamily="18" charset="0"/>
                <a:cs typeface="Arial" panose="020B0604020202020204" pitchFamily="34" charset="0"/>
              </a:rPr>
              <a:t> </a:t>
            </a:r>
            <a:r>
              <a:rPr lang="en-US" sz="5000" b="1" dirty="0" err="1" smtClean="0">
                <a:latin typeface="Arial" panose="020B0604020202020204" pitchFamily="34" charset="0"/>
                <a:ea typeface="Times New Roman" panose="02020603050405020304" pitchFamily="18" charset="0"/>
                <a:cs typeface="Arial" panose="020B0604020202020204" pitchFamily="34" charset="0"/>
              </a:rPr>
              <a:t>Trung</a:t>
            </a:r>
            <a:r>
              <a:rPr lang="en-US" sz="5000" b="1" dirty="0" smtClean="0">
                <a:latin typeface="Arial" panose="020B0604020202020204" pitchFamily="34" charset="0"/>
                <a:ea typeface="Times New Roman" panose="02020603050405020304" pitchFamily="18" charset="0"/>
                <a:cs typeface="Arial" panose="020B0604020202020204" pitchFamily="34" charset="0"/>
              </a:rPr>
              <a:t> </a:t>
            </a:r>
            <a:r>
              <a:rPr lang="en-US" sz="5000" b="1" dirty="0" err="1" smtClean="0">
                <a:latin typeface="Arial" panose="020B0604020202020204" pitchFamily="34" charset="0"/>
                <a:ea typeface="Times New Roman" panose="02020603050405020304" pitchFamily="18" charset="0"/>
                <a:cs typeface="Arial" panose="020B0604020202020204" pitchFamily="34" charset="0"/>
              </a:rPr>
              <a:t>đại</a:t>
            </a:r>
            <a:r>
              <a:rPr lang="en-US" sz="5000" b="1" dirty="0" smtClean="0">
                <a:latin typeface="Arial" panose="020B0604020202020204" pitchFamily="34" charset="0"/>
                <a:ea typeface="Times New Roman" panose="02020603050405020304" pitchFamily="18" charset="0"/>
                <a:cs typeface="Arial" panose="020B0604020202020204" pitchFamily="34" charset="0"/>
              </a:rPr>
              <a:t>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77563" y="5995908"/>
            <a:ext cx="1023193" cy="1023193"/>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743005">
            <a:off x="17186688" y="4848863"/>
            <a:ext cx="1405308" cy="459919"/>
          </a:xfrm>
          <a:prstGeom prst="rect">
            <a:avLst/>
          </a:prstGeom>
        </p:spPr>
      </p:pic>
      <p:sp>
        <p:nvSpPr>
          <p:cNvPr id="7" name="TextBox 6">
            <a:extLst>
              <a:ext uri="{FF2B5EF4-FFF2-40B4-BE49-F238E27FC236}">
                <a16:creationId xmlns="" xmlns:a16="http://schemas.microsoft.com/office/drawing/2014/main" id="{D045410F-AECD-E358-63A3-6E16D16EDD6F}"/>
              </a:ext>
            </a:extLst>
          </p:cNvPr>
          <p:cNvSpPr txBox="1"/>
          <p:nvPr/>
        </p:nvSpPr>
        <p:spPr>
          <a:xfrm>
            <a:off x="2747528" y="2721390"/>
            <a:ext cx="13747669" cy="800412"/>
          </a:xfrm>
          <a:prstGeom prst="rect">
            <a:avLst/>
          </a:prstGeom>
          <a:noFill/>
        </p:spPr>
        <p:txBody>
          <a:bodyPr wrap="square" rtlCol="0">
            <a:spAutoFit/>
          </a:bodyPr>
          <a:lstStyle/>
          <a:p>
            <a:pPr marL="457200" marR="0" indent="-457200" algn="just">
              <a:lnSpc>
                <a:spcPct val="150000"/>
              </a:lnSpc>
              <a:spcBef>
                <a:spcPts val="300"/>
              </a:spcBef>
              <a:spcAft>
                <a:spcPts val="300"/>
              </a:spcAft>
              <a:buFont typeface="Wingdings" panose="05000000000000000000" pitchFamily="2" charset="2"/>
              <a:buChar char="Ø"/>
            </a:pPr>
            <a:r>
              <a:rPr lang="en-US" sz="3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hình ảnh, đọc thông tin và thực hiện yêu cầu:</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509D4405-63A3-AC8F-9867-E0A509B0D9CE}"/>
              </a:ext>
            </a:extLst>
          </p:cNvPr>
          <p:cNvPicPr>
            <a:picLocks noChangeAspect="1"/>
          </p:cNvPicPr>
          <p:nvPr/>
        </p:nvPicPr>
        <p:blipFill>
          <a:blip r:embed="rId15"/>
          <a:stretch>
            <a:fillRect/>
          </a:stretch>
        </p:blipFill>
        <p:spPr>
          <a:xfrm>
            <a:off x="2431381" y="3978912"/>
            <a:ext cx="3865162" cy="4240043"/>
          </a:xfrm>
          <a:prstGeom prst="rect">
            <a:avLst/>
          </a:prstGeom>
        </p:spPr>
      </p:pic>
      <p:pic>
        <p:nvPicPr>
          <p:cNvPr id="14" name="Picture 13">
            <a:extLst>
              <a:ext uri="{FF2B5EF4-FFF2-40B4-BE49-F238E27FC236}">
                <a16:creationId xmlns="" xmlns:a16="http://schemas.microsoft.com/office/drawing/2014/main" id="{FC75F779-B0B5-FD13-F0D9-662157CCC2C3}"/>
              </a:ext>
            </a:extLst>
          </p:cNvPr>
          <p:cNvPicPr>
            <a:picLocks noChangeAspect="1"/>
          </p:cNvPicPr>
          <p:nvPr/>
        </p:nvPicPr>
        <p:blipFill>
          <a:blip r:embed="rId16"/>
          <a:stretch>
            <a:fillRect/>
          </a:stretch>
        </p:blipFill>
        <p:spPr>
          <a:xfrm>
            <a:off x="7486088" y="4103858"/>
            <a:ext cx="6942910" cy="4240042"/>
          </a:xfrm>
          <a:prstGeom prst="rect">
            <a:avLst/>
          </a:prstGeom>
        </p:spPr>
      </p:pic>
      <p:pic>
        <p:nvPicPr>
          <p:cNvPr id="17" name="Picture 16">
            <a:extLst>
              <a:ext uri="{FF2B5EF4-FFF2-40B4-BE49-F238E27FC236}">
                <a16:creationId xmlns="" xmlns:a16="http://schemas.microsoft.com/office/drawing/2014/main" id="{B2F7C28F-6EE5-D2C9-3AC3-BF7414FFD9A5}"/>
              </a:ext>
            </a:extLst>
          </p:cNvPr>
          <p:cNvPicPr>
            <a:picLocks noChangeAspect="1"/>
          </p:cNvPicPr>
          <p:nvPr/>
        </p:nvPicPr>
        <p:blipFill>
          <a:blip r:embed="rId17"/>
          <a:stretch>
            <a:fillRect/>
          </a:stretch>
        </p:blipFill>
        <p:spPr>
          <a:xfrm flipH="1">
            <a:off x="14366569" y="3673472"/>
            <a:ext cx="3243353" cy="5462489"/>
          </a:xfrm>
          <a:prstGeom prst="rect">
            <a:avLst/>
          </a:prstGeom>
        </p:spPr>
      </p:pic>
      <p:sp>
        <p:nvSpPr>
          <p:cNvPr id="19" name="TextBox 18">
            <a:extLst>
              <a:ext uri="{FF2B5EF4-FFF2-40B4-BE49-F238E27FC236}">
                <a16:creationId xmlns="" xmlns:a16="http://schemas.microsoft.com/office/drawing/2014/main" id="{6BDDD6E7-7EC0-B828-8967-E2842369205F}"/>
              </a:ext>
            </a:extLst>
          </p:cNvPr>
          <p:cNvSpPr txBox="1"/>
          <p:nvPr/>
        </p:nvSpPr>
        <p:spPr>
          <a:xfrm>
            <a:off x="1295400" y="8343900"/>
            <a:ext cx="16078200" cy="1685270"/>
          </a:xfrm>
          <a:prstGeom prst="rect">
            <a:avLst/>
          </a:prstGeom>
          <a:noFill/>
        </p:spPr>
        <p:txBody>
          <a:bodyPr wrap="square" rtlCol="0">
            <a:spAutoFit/>
          </a:bodyPr>
          <a:lstStyle/>
          <a:p>
            <a:pPr marL="0" marR="0" algn="just">
              <a:lnSpc>
                <a:spcPct val="150000"/>
              </a:lnSpc>
              <a:spcBef>
                <a:spcPts val="300"/>
              </a:spcBef>
              <a:spcAft>
                <a:spcPts val="300"/>
              </a:spcAft>
            </a:pPr>
            <a:r>
              <a:rPr lang="nl-NL" sz="3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Em biết những họa tiết trang trí nào của Việt Nam thời Trung đại?</a:t>
            </a: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nl-NL" sz="3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Em hãy nêu đặc điểm hình tượng rồng Việt Nam thời Trung </a:t>
            </a:r>
            <a:r>
              <a:rPr lang="nl-NL" sz="35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endParaRPr lang="en-US" sz="35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5516245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par>
                                <p:cTn id="53" presetID="16" presetClass="entr" presetSubtype="21"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par>
                                <p:cTn id="56" presetID="2" presetClass="entr" presetSubtype="2"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1+#ppt_w/2"/>
                                          </p:val>
                                        </p:tav>
                                        <p:tav tm="100000">
                                          <p:val>
                                            <p:strVal val="#ppt_x"/>
                                          </p:val>
                                        </p:tav>
                                      </p:tavLst>
                                    </p:anim>
                                    <p:anim calcmode="lin" valueType="num">
                                      <p:cBhvr additive="base">
                                        <p:cTn id="59"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ppt_x"/>
                                          </p:val>
                                        </p:tav>
                                        <p:tav tm="100000">
                                          <p:val>
                                            <p:strVal val="#ppt_x"/>
                                          </p:val>
                                        </p:tav>
                                      </p:tavLst>
                                    </p:anim>
                                    <p:anim calcmode="lin" valueType="num">
                                      <p:cBhvr additive="base">
                                        <p:cTn id="6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9"/>
            <a:ext cx="20957720" cy="11782581"/>
          </a:xfrm>
          <a:prstGeom prst="rect">
            <a:avLst/>
          </a:prstGeom>
        </p:spPr>
      </p:pic>
      <p:sp>
        <p:nvSpPr>
          <p:cNvPr id="3" name="AutoShape 3"/>
          <p:cNvSpPr/>
          <p:nvPr/>
        </p:nvSpPr>
        <p:spPr>
          <a:xfrm>
            <a:off x="483859" y="1004340"/>
            <a:ext cx="17077698" cy="9069878"/>
          </a:xfrm>
          <a:prstGeom prst="rect">
            <a:avLst/>
          </a:prstGeom>
          <a:solidFill>
            <a:srgbClr val="FFFBEC"/>
          </a:solidFill>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08546">
            <a:off x="13865434" y="592580"/>
            <a:ext cx="1359132" cy="543653"/>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7975" y="3229768"/>
            <a:ext cx="1023193" cy="768325"/>
          </a:xfrm>
          <a:prstGeom prst="rect">
            <a:avLst/>
          </a:prstGeom>
        </p:spPr>
      </p:pic>
      <p:pic>
        <p:nvPicPr>
          <p:cNvPr id="12" name="Picture 12"/>
          <p:cNvPicPr>
            <a:picLocks noChangeAspect="1"/>
          </p:cNvPicPr>
          <p:nvPr/>
        </p:nvPicPr>
        <p:blipFill>
          <a:blip r:embed="rId8"/>
          <a:srcRect/>
          <a:stretch>
            <a:fillRect/>
          </a:stretch>
        </p:blipFill>
        <p:spPr>
          <a:xfrm rot="-2054655">
            <a:off x="17015672" y="2838987"/>
            <a:ext cx="626794" cy="626794"/>
          </a:xfrm>
          <a:prstGeom prst="rect">
            <a:avLst/>
          </a:prstGeom>
        </p:spPr>
      </p:pic>
      <p:pic>
        <p:nvPicPr>
          <p:cNvPr id="15" name="Picture 7">
            <a:extLst>
              <a:ext uri="{FF2B5EF4-FFF2-40B4-BE49-F238E27FC236}">
                <a16:creationId xmlns="" xmlns:a16="http://schemas.microsoft.com/office/drawing/2014/main" id="{9D9C2041-F006-AFF5-FF97-7E629966D5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83469" y="66628"/>
            <a:ext cx="1677300" cy="1686499"/>
          </a:xfrm>
          <a:prstGeom prst="rect">
            <a:avLst/>
          </a:prstGeom>
        </p:spPr>
      </p:pic>
      <p:pic>
        <p:nvPicPr>
          <p:cNvPr id="16" name="Picture 7">
            <a:extLst>
              <a:ext uri="{FF2B5EF4-FFF2-40B4-BE49-F238E27FC236}">
                <a16:creationId xmlns="" xmlns:a16="http://schemas.microsoft.com/office/drawing/2014/main" id="{F0347A6D-2C34-B3B9-25B5-E54B63C3AF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32742" y="66627"/>
            <a:ext cx="1677300" cy="1686499"/>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7738" y="8572500"/>
            <a:ext cx="1023193" cy="1023193"/>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743005">
            <a:off x="17186688" y="4848863"/>
            <a:ext cx="1405308" cy="459919"/>
          </a:xfrm>
          <a:prstGeom prst="rect">
            <a:avLst/>
          </a:prstGeom>
        </p:spPr>
      </p:pic>
      <p:sp>
        <p:nvSpPr>
          <p:cNvPr id="4" name="TextBox 3">
            <a:extLst>
              <a:ext uri="{FF2B5EF4-FFF2-40B4-BE49-F238E27FC236}">
                <a16:creationId xmlns="" xmlns:a16="http://schemas.microsoft.com/office/drawing/2014/main" id="{6A01FCB8-85A0-6FE5-CF86-87CDDF467BC0}"/>
              </a:ext>
            </a:extLst>
          </p:cNvPr>
          <p:cNvSpPr txBox="1"/>
          <p:nvPr/>
        </p:nvSpPr>
        <p:spPr>
          <a:xfrm>
            <a:off x="2323118" y="1763530"/>
            <a:ext cx="9593800" cy="2416239"/>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nl-NL"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Họa tiết trang trí thời Trung đại ở Việt Nam đa dạng, phong phú: hoa sen, hoa cúc, lá đề, rồng, rùa, phượng...</a:t>
            </a:r>
            <a:endParaRPr lang="en-US" sz="3500">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1950C7E5-3AC6-0E64-924C-CA331370DE36}"/>
              </a:ext>
            </a:extLst>
          </p:cNvPr>
          <p:cNvPicPr>
            <a:picLocks noChangeAspect="1"/>
          </p:cNvPicPr>
          <p:nvPr/>
        </p:nvPicPr>
        <p:blipFill rotWithShape="1">
          <a:blip r:embed="rId15"/>
          <a:srcRect l="7702" t="8690" r="5811" b="6102"/>
          <a:stretch/>
        </p:blipFill>
        <p:spPr>
          <a:xfrm>
            <a:off x="12219209" y="1376990"/>
            <a:ext cx="2645372" cy="3189320"/>
          </a:xfrm>
          <a:prstGeom prst="rect">
            <a:avLst/>
          </a:prstGeom>
        </p:spPr>
      </p:pic>
      <p:sp>
        <p:nvSpPr>
          <p:cNvPr id="13" name="TextBox 12">
            <a:extLst>
              <a:ext uri="{FF2B5EF4-FFF2-40B4-BE49-F238E27FC236}">
                <a16:creationId xmlns="" xmlns:a16="http://schemas.microsoft.com/office/drawing/2014/main" id="{D4E2FA88-7D1A-93F0-CC43-4255BE97D990}"/>
              </a:ext>
            </a:extLst>
          </p:cNvPr>
          <p:cNvSpPr txBox="1"/>
          <p:nvPr/>
        </p:nvSpPr>
        <p:spPr>
          <a:xfrm>
            <a:off x="4268152" y="5109293"/>
            <a:ext cx="12528317" cy="2416239"/>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nl-NL" sz="3500" dirty="0">
                <a:effectLst/>
                <a:latin typeface="Arial" panose="020B0604020202020204" pitchFamily="34" charset="0"/>
                <a:ea typeface="Times New Roman" panose="02020603050405020304" pitchFamily="18" charset="0"/>
                <a:cs typeface="Arial" panose="020B0604020202020204" pitchFamily="34" charset="0"/>
              </a:rPr>
              <a:t>Hình tượng rồng thời Trung đại được xem là đại diện của các thế lực tự nhiên và là biểu tượng của uy quyền nên được sử dụng nhiều trong kiến trúc cung đình, đền </a:t>
            </a:r>
            <a:r>
              <a:rPr lang="nl-NL" sz="3500" dirty="0" smtClean="0">
                <a:effectLst/>
                <a:latin typeface="Arial" panose="020B0604020202020204" pitchFamily="34" charset="0"/>
                <a:ea typeface="Times New Roman" panose="02020603050405020304" pitchFamily="18" charset="0"/>
                <a:cs typeface="Arial" panose="020B0604020202020204" pitchFamily="34" charset="0"/>
              </a:rPr>
              <a:t>đài,...</a:t>
            </a:r>
            <a:endParaRPr lang="en-US" sz="35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 xmlns:a16="http://schemas.microsoft.com/office/drawing/2014/main" id="{13500231-C306-066E-C317-9C9E77F2F4FA}"/>
              </a:ext>
            </a:extLst>
          </p:cNvPr>
          <p:cNvPicPr>
            <a:picLocks noChangeAspect="1"/>
          </p:cNvPicPr>
          <p:nvPr/>
        </p:nvPicPr>
        <p:blipFill>
          <a:blip r:embed="rId16"/>
          <a:stretch>
            <a:fillRect/>
          </a:stretch>
        </p:blipFill>
        <p:spPr>
          <a:xfrm>
            <a:off x="1234056" y="4498502"/>
            <a:ext cx="2645372" cy="3609830"/>
          </a:xfrm>
          <a:prstGeom prst="rect">
            <a:avLst/>
          </a:prstGeom>
        </p:spPr>
      </p:pic>
      <p:pic>
        <p:nvPicPr>
          <p:cNvPr id="19" name="Picture 18">
            <a:extLst>
              <a:ext uri="{FF2B5EF4-FFF2-40B4-BE49-F238E27FC236}">
                <a16:creationId xmlns="" xmlns:a16="http://schemas.microsoft.com/office/drawing/2014/main" id="{D1C65336-F8C7-E611-8A66-AD85AC915A4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71003" y="8027153"/>
            <a:ext cx="2057468" cy="2057468"/>
          </a:xfrm>
          <a:prstGeom prst="rect">
            <a:avLst/>
          </a:prstGeom>
        </p:spPr>
      </p:pic>
      <p:sp>
        <p:nvSpPr>
          <p:cNvPr id="22" name="TextBox 21">
            <a:extLst>
              <a:ext uri="{FF2B5EF4-FFF2-40B4-BE49-F238E27FC236}">
                <a16:creationId xmlns="" xmlns:a16="http://schemas.microsoft.com/office/drawing/2014/main" id="{2BA48D4A-57DA-BA03-64F7-3A9E736132F9}"/>
              </a:ext>
            </a:extLst>
          </p:cNvPr>
          <p:cNvSpPr txBox="1"/>
          <p:nvPr/>
        </p:nvSpPr>
        <p:spPr>
          <a:xfrm>
            <a:off x="3404985" y="8345531"/>
            <a:ext cx="13758437" cy="1708160"/>
          </a:xfrm>
          <a:prstGeom prst="rect">
            <a:avLst/>
          </a:prstGeom>
          <a:noFill/>
        </p:spPr>
        <p:txBody>
          <a:bodyPr wrap="square" rtlCol="0">
            <a:spAutoFit/>
          </a:bodyPr>
          <a:lstStyle/>
          <a:p>
            <a:pPr>
              <a:lnSpc>
                <a:spcPct val="150000"/>
              </a:lnSpc>
            </a:pPr>
            <a:r>
              <a:rPr lang="en-US" sz="3500" dirty="0" err="1">
                <a:solidFill>
                  <a:srgbClr val="FF0000"/>
                </a:solidFill>
                <a:latin typeface="Arial" panose="020B0604020202020204" pitchFamily="34" charset="0"/>
                <a:cs typeface="Arial" panose="020B0604020202020204" pitchFamily="34" charset="0"/>
              </a:rPr>
              <a:t>Nên</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giữ</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gìn</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phát</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huy</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vẻ</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đẹp</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giá</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trị</a:t>
            </a:r>
            <a:r>
              <a:rPr lang="en-US" sz="3500" dirty="0">
                <a:solidFill>
                  <a:srgbClr val="FF0000"/>
                </a:solidFill>
                <a:latin typeface="Arial" panose="020B0604020202020204" pitchFamily="34" charset="0"/>
                <a:cs typeface="Arial" panose="020B0604020202020204" pitchFamily="34" charset="0"/>
              </a:rPr>
              <a:t> </a:t>
            </a:r>
            <a:r>
              <a:rPr lang="en-US" sz="3500" dirty="0" err="1" smtClean="0">
                <a:solidFill>
                  <a:srgbClr val="FF0000"/>
                </a:solidFill>
                <a:latin typeface="Arial" panose="020B0604020202020204" pitchFamily="34" charset="0"/>
                <a:cs typeface="Arial" panose="020B0604020202020204" pitchFamily="34" charset="0"/>
              </a:rPr>
              <a:t>văn</a:t>
            </a:r>
            <a:r>
              <a:rPr lang="en-US" sz="3500" dirty="0" smtClean="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hóa</a:t>
            </a:r>
            <a:r>
              <a:rPr lang="en-US" sz="3500" dirty="0">
                <a:solidFill>
                  <a:srgbClr val="FF0000"/>
                </a:solidFill>
                <a:latin typeface="Arial" panose="020B0604020202020204" pitchFamily="34" charset="0"/>
                <a:cs typeface="Arial" panose="020B0604020202020204" pitchFamily="34" charset="0"/>
              </a:rPr>
              <a:t> </a:t>
            </a:r>
            <a:r>
              <a:rPr lang="en-US" sz="3500" dirty="0" err="1" smtClean="0">
                <a:solidFill>
                  <a:srgbClr val="FF0000"/>
                </a:solidFill>
                <a:latin typeface="Arial" panose="020B0604020202020204" pitchFamily="34" charset="0"/>
                <a:cs typeface="Arial" panose="020B0604020202020204" pitchFamily="34" charset="0"/>
              </a:rPr>
              <a:t>lịch</a:t>
            </a:r>
            <a:r>
              <a:rPr lang="en-US" sz="3500" dirty="0" smtClean="0">
                <a:solidFill>
                  <a:srgbClr val="FF0000"/>
                </a:solidFill>
                <a:latin typeface="Arial" panose="020B0604020202020204" pitchFamily="34" charset="0"/>
                <a:cs typeface="Arial" panose="020B0604020202020204" pitchFamily="34" charset="0"/>
              </a:rPr>
              <a:t> </a:t>
            </a:r>
            <a:r>
              <a:rPr lang="en-US" sz="3500" dirty="0" err="1" smtClean="0">
                <a:solidFill>
                  <a:srgbClr val="FF0000"/>
                </a:solidFill>
                <a:latin typeface="Arial" panose="020B0604020202020204" pitchFamily="34" charset="0"/>
                <a:cs typeface="Arial" panose="020B0604020202020204" pitchFamily="34" charset="0"/>
              </a:rPr>
              <a:t>sử</a:t>
            </a:r>
            <a:r>
              <a:rPr lang="en-US" sz="3500" dirty="0" smtClean="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giữ</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gìn</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nét</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đẹp</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của</a:t>
            </a:r>
            <a:r>
              <a:rPr lang="en-US" sz="3500" dirty="0">
                <a:solidFill>
                  <a:srgbClr val="FF0000"/>
                </a:solidFill>
                <a:latin typeface="Arial" panose="020B0604020202020204" pitchFamily="34" charset="0"/>
                <a:cs typeface="Arial" panose="020B0604020202020204" pitchFamily="34" charset="0"/>
              </a:rPr>
              <a:t> cha </a:t>
            </a:r>
            <a:r>
              <a:rPr lang="en-US" sz="3500" dirty="0" err="1">
                <a:solidFill>
                  <a:srgbClr val="FF0000"/>
                </a:solidFill>
                <a:latin typeface="Arial" panose="020B0604020202020204" pitchFamily="34" charset="0"/>
                <a:cs typeface="Arial" panose="020B0604020202020204" pitchFamily="34" charset="0"/>
              </a:rPr>
              <a:t>ông</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để</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lại</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và</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quảng</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bá</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giới</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thiệu</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tới</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bạn</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bè</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quốc</a:t>
            </a:r>
            <a:r>
              <a:rPr lang="en-US" sz="3500" dirty="0">
                <a:solidFill>
                  <a:srgbClr val="FF0000"/>
                </a:solidFill>
                <a:latin typeface="Arial" panose="020B0604020202020204" pitchFamily="34" charset="0"/>
                <a:cs typeface="Arial" panose="020B0604020202020204" pitchFamily="34" charset="0"/>
              </a:rPr>
              <a:t> </a:t>
            </a:r>
            <a:r>
              <a:rPr lang="en-US" sz="3500" dirty="0" err="1">
                <a:solidFill>
                  <a:srgbClr val="FF0000"/>
                </a:solidFill>
                <a:latin typeface="Arial" panose="020B0604020202020204" pitchFamily="34" charset="0"/>
                <a:cs typeface="Arial" panose="020B0604020202020204" pitchFamily="34" charset="0"/>
              </a:rPr>
              <a:t>tế</a:t>
            </a:r>
            <a:r>
              <a:rPr lang="en-US" sz="35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260906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par>
                                <p:cTn id="42" presetID="2" presetClass="entr" presetSubtype="4"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par>
                                <p:cTn id="51" presetID="2" presetClass="entr" presetSubtype="4"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par>
                                <p:cTn id="60" presetID="2" presetClass="entr" presetSubtype="4"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9"/>
            <a:ext cx="20957720" cy="11782581"/>
          </a:xfrm>
          <a:prstGeom prst="rect">
            <a:avLst/>
          </a:prstGeom>
        </p:spPr>
      </p:pic>
      <p:sp>
        <p:nvSpPr>
          <p:cNvPr id="3" name="AutoShape 3"/>
          <p:cNvSpPr/>
          <p:nvPr/>
        </p:nvSpPr>
        <p:spPr>
          <a:xfrm>
            <a:off x="581489" y="2904861"/>
            <a:ext cx="17077698" cy="5694853"/>
          </a:xfrm>
          <a:prstGeom prst="rect">
            <a:avLst/>
          </a:prstGeom>
          <a:solidFill>
            <a:srgbClr val="FFFBEC"/>
          </a:solidFill>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08546">
            <a:off x="13865434" y="592580"/>
            <a:ext cx="1359132" cy="543653"/>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67721" y="1121931"/>
            <a:ext cx="1023193" cy="768325"/>
          </a:xfrm>
          <a:prstGeom prst="rect">
            <a:avLst/>
          </a:prstGeom>
        </p:spPr>
      </p:pic>
      <p:pic>
        <p:nvPicPr>
          <p:cNvPr id="12" name="Picture 12"/>
          <p:cNvPicPr>
            <a:picLocks noChangeAspect="1"/>
          </p:cNvPicPr>
          <p:nvPr/>
        </p:nvPicPr>
        <p:blipFill>
          <a:blip r:embed="rId8"/>
          <a:srcRect/>
          <a:stretch>
            <a:fillRect/>
          </a:stretch>
        </p:blipFill>
        <p:spPr>
          <a:xfrm rot="-2054655">
            <a:off x="17015672" y="2838987"/>
            <a:ext cx="626794" cy="626794"/>
          </a:xfrm>
          <a:prstGeom prst="rect">
            <a:avLst/>
          </a:prstGeom>
        </p:spPr>
      </p:pic>
      <p:pic>
        <p:nvPicPr>
          <p:cNvPr id="15" name="Picture 7">
            <a:extLst>
              <a:ext uri="{FF2B5EF4-FFF2-40B4-BE49-F238E27FC236}">
                <a16:creationId xmlns="" xmlns:a16="http://schemas.microsoft.com/office/drawing/2014/main" id="{9D9C2041-F006-AFF5-FF97-7E629966D5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60118" y="1873710"/>
            <a:ext cx="1677300" cy="1686499"/>
          </a:xfrm>
          <a:prstGeom prst="rect">
            <a:avLst/>
          </a:prstGeom>
        </p:spPr>
      </p:pic>
      <p:pic>
        <p:nvPicPr>
          <p:cNvPr id="16" name="Picture 7">
            <a:extLst>
              <a:ext uri="{FF2B5EF4-FFF2-40B4-BE49-F238E27FC236}">
                <a16:creationId xmlns="" xmlns:a16="http://schemas.microsoft.com/office/drawing/2014/main" id="{F0347A6D-2C34-B3B9-25B5-E54B63C3AF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4919786" y="1591975"/>
            <a:ext cx="1677300" cy="1686499"/>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7738" y="8572500"/>
            <a:ext cx="1023193" cy="1023193"/>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743005">
            <a:off x="17186688" y="4848863"/>
            <a:ext cx="1405308" cy="459919"/>
          </a:xfrm>
          <a:prstGeom prst="rect">
            <a:avLst/>
          </a:prstGeom>
        </p:spPr>
      </p:pic>
      <p:sp>
        <p:nvSpPr>
          <p:cNvPr id="4" name="TextBox 3">
            <a:extLst>
              <a:ext uri="{FF2B5EF4-FFF2-40B4-BE49-F238E27FC236}">
                <a16:creationId xmlns="" xmlns:a16="http://schemas.microsoft.com/office/drawing/2014/main" id="{6A01FCB8-85A0-6FE5-CF86-87CDDF467BC0}"/>
              </a:ext>
            </a:extLst>
          </p:cNvPr>
          <p:cNvSpPr txBox="1"/>
          <p:nvPr/>
        </p:nvSpPr>
        <p:spPr>
          <a:xfrm>
            <a:off x="2098768" y="3970879"/>
            <a:ext cx="14267849" cy="3096745"/>
          </a:xfrm>
          <a:prstGeom prst="rect">
            <a:avLst/>
          </a:prstGeom>
          <a:noFill/>
        </p:spPr>
        <p:txBody>
          <a:bodyPr wrap="square" rtlCol="0">
            <a:spAutoFit/>
          </a:bodyPr>
          <a:lstStyle/>
          <a:p>
            <a:pPr>
              <a:lnSpc>
                <a:spcPct val="150000"/>
              </a:lnSpc>
            </a:pPr>
            <a:r>
              <a:rPr lang="en-US" sz="4500" b="1" i="1" dirty="0">
                <a:solidFill>
                  <a:srgbClr val="000000"/>
                </a:solidFill>
                <a:effectLst/>
                <a:ea typeface="Times New Roman" panose="02020603050405020304" pitchFamily="18" charset="0"/>
                <a:cs typeface="Arial" panose="020B0604020202020204" pitchFamily="34" charset="0"/>
              </a:rPr>
              <a:t>“</a:t>
            </a:r>
            <a:r>
              <a:rPr lang="vi-VN" sz="4500" b="1" i="1" dirty="0">
                <a:solidFill>
                  <a:srgbClr val="000000"/>
                </a:solidFill>
                <a:effectLst/>
                <a:ea typeface="Times New Roman" panose="02020603050405020304" pitchFamily="18" charset="0"/>
                <a:cs typeface="Arial" panose="020B0604020202020204" pitchFamily="34" charset="0"/>
              </a:rPr>
              <a:t>Họa tiết thời Trung đại rất phong phú, được lưu lại dưới nhiều hình thức mĩ thuật với chất liệu đa dạng như: gốm, đá, gỗ</a:t>
            </a:r>
            <a:r>
              <a:rPr lang="vi-VN" sz="4500" b="1" i="1" dirty="0" smtClean="0">
                <a:solidFill>
                  <a:srgbClr val="000000"/>
                </a:solidFill>
                <a:effectLst/>
                <a:ea typeface="Times New Roman" panose="02020603050405020304" pitchFamily="18" charset="0"/>
                <a:cs typeface="Arial" panose="020B0604020202020204" pitchFamily="34" charset="0"/>
              </a:rPr>
              <a:t>,..</a:t>
            </a:r>
            <a:r>
              <a:rPr lang="en-US" sz="4500" b="1" i="1" dirty="0" smtClean="0">
                <a:solidFill>
                  <a:srgbClr val="000000"/>
                </a:solidFill>
                <a:effectLst/>
                <a:ea typeface="Times New Roman" panose="02020603050405020304" pitchFamily="18" charset="0"/>
                <a:cs typeface="Arial" panose="020B0604020202020204" pitchFamily="34" charset="0"/>
              </a:rPr>
              <a:t>.</a:t>
            </a:r>
            <a:r>
              <a:rPr lang="vi-VN" sz="4500" b="1" i="1" dirty="0" smtClean="0">
                <a:solidFill>
                  <a:srgbClr val="000000"/>
                </a:solidFill>
                <a:effectLst/>
                <a:ea typeface="Times New Roman" panose="02020603050405020304" pitchFamily="18" charset="0"/>
                <a:cs typeface="Arial" panose="020B0604020202020204" pitchFamily="34" charset="0"/>
              </a:rPr>
              <a:t> </a:t>
            </a:r>
            <a:r>
              <a:rPr lang="vi-VN" sz="4500" b="1" i="1" dirty="0">
                <a:solidFill>
                  <a:srgbClr val="000000"/>
                </a:solidFill>
                <a:effectLst/>
                <a:ea typeface="Times New Roman" panose="02020603050405020304" pitchFamily="18" charset="0"/>
                <a:cs typeface="Arial" panose="020B0604020202020204" pitchFamily="34" charset="0"/>
              </a:rPr>
              <a:t>trong các công trình kiến trúc</a:t>
            </a:r>
            <a:r>
              <a:rPr lang="en-US" sz="4500" b="1" i="1" dirty="0">
                <a:solidFill>
                  <a:srgbClr val="000000"/>
                </a:solidFill>
                <a:effectLst/>
                <a:ea typeface="Times New Roman" panose="02020603050405020304" pitchFamily="18" charset="0"/>
                <a:cs typeface="Arial" panose="020B0604020202020204" pitchFamily="34" charset="0"/>
              </a:rPr>
              <a:t>.”</a:t>
            </a:r>
            <a:endParaRPr lang="en-US" sz="4500" b="1" i="1" dirty="0">
              <a:cs typeface="Arial" panose="020B0604020202020204" pitchFamily="34" charset="0"/>
            </a:endParaRPr>
          </a:p>
        </p:txBody>
      </p:sp>
      <p:pic>
        <p:nvPicPr>
          <p:cNvPr id="23" name="Picture 22">
            <a:extLst>
              <a:ext uri="{FF2B5EF4-FFF2-40B4-BE49-F238E27FC236}">
                <a16:creationId xmlns="" xmlns:a16="http://schemas.microsoft.com/office/drawing/2014/main" id="{A5C2E268-2F66-1028-815E-413E16DF9CE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281077" y="7045993"/>
            <a:ext cx="4171079" cy="2780719"/>
          </a:xfrm>
          <a:prstGeom prst="rect">
            <a:avLst/>
          </a:prstGeom>
        </p:spPr>
      </p:pic>
    </p:spTree>
    <p:extLst>
      <p:ext uri="{BB962C8B-B14F-4D97-AF65-F5344CB8AC3E}">
        <p14:creationId xmlns:p14="http://schemas.microsoft.com/office/powerpoint/2010/main" val="38908842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par>
                                <p:cTn id="37" presetID="16" presetClass="entr" presetSubtype="21"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5929" y="-747790"/>
            <a:ext cx="20957720" cy="11782581"/>
          </a:xfrm>
          <a:prstGeom prst="rect">
            <a:avLst/>
          </a:prstGeom>
        </p:spPr>
      </p:pic>
      <p:grpSp>
        <p:nvGrpSpPr>
          <p:cNvPr id="3" name="Group 3"/>
          <p:cNvGrpSpPr>
            <a:grpSpLocks noChangeAspect="1"/>
          </p:cNvGrpSpPr>
          <p:nvPr/>
        </p:nvGrpSpPr>
        <p:grpSpPr>
          <a:xfrm>
            <a:off x="11467392" y="3085650"/>
            <a:ext cx="5791908" cy="5657850"/>
            <a:chOff x="0" y="0"/>
            <a:chExt cx="4828540" cy="4716780"/>
          </a:xfrm>
        </p:grpSpPr>
        <p:sp>
          <p:nvSpPr>
            <p:cNvPr id="4"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t="-27010" r="-29558" b="-72536"/>
              </a:stretch>
            </a:blipFill>
          </p:spPr>
        </p:sp>
      </p:grpSp>
      <p:grpSp>
        <p:nvGrpSpPr>
          <p:cNvPr id="5" name="Group 5"/>
          <p:cNvGrpSpPr/>
          <p:nvPr/>
        </p:nvGrpSpPr>
        <p:grpSpPr>
          <a:xfrm rot="5400000">
            <a:off x="8147404" y="-1524577"/>
            <a:ext cx="1993192" cy="7438930"/>
            <a:chOff x="0" y="0"/>
            <a:chExt cx="1917354" cy="7155888"/>
          </a:xfrm>
        </p:grpSpPr>
        <p:sp>
          <p:nvSpPr>
            <p:cNvPr id="6" name="Freeform 6"/>
            <p:cNvSpPr/>
            <p:nvPr/>
          </p:nvSpPr>
          <p:spPr>
            <a:xfrm>
              <a:off x="-9098" y="-6509"/>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7" name="TextBox 7"/>
          <p:cNvSpPr txBox="1"/>
          <p:nvPr/>
        </p:nvSpPr>
        <p:spPr>
          <a:xfrm>
            <a:off x="5622291" y="1582625"/>
            <a:ext cx="7126162" cy="1088888"/>
          </a:xfrm>
          <a:prstGeom prst="rect">
            <a:avLst/>
          </a:prstGeom>
        </p:spPr>
        <p:txBody>
          <a:bodyPr wrap="square" lIns="0" tIns="0" rIns="0" bIns="0" rtlCol="0" anchor="t">
            <a:spAutoFit/>
          </a:bodyPr>
          <a:lstStyle/>
          <a:p>
            <a:pPr algn="ctr">
              <a:lnSpc>
                <a:spcPts val="9480"/>
              </a:lnSpc>
            </a:pPr>
            <a:r>
              <a:rPr lang="en-US" sz="6000" b="1" spc="118">
                <a:latin typeface="Arial" panose="020B0604020202020204" pitchFamily="34" charset="0"/>
                <a:cs typeface="Arial" panose="020B0604020202020204" pitchFamily="34" charset="0"/>
              </a:rPr>
              <a:t>Hướng dẫn về nhà</a:t>
            </a:r>
          </a:p>
        </p:txBody>
      </p:sp>
      <p:sp>
        <p:nvSpPr>
          <p:cNvPr id="8" name="AutoShape 8"/>
          <p:cNvSpPr/>
          <p:nvPr/>
        </p:nvSpPr>
        <p:spPr>
          <a:xfrm>
            <a:off x="1581673" y="3864947"/>
            <a:ext cx="7471613" cy="4296734"/>
          </a:xfrm>
          <a:prstGeom prst="rect">
            <a:avLst/>
          </a:prstGeom>
          <a:solidFill>
            <a:srgbClr val="DB9463"/>
          </a:solidFill>
        </p:spPr>
      </p:sp>
      <p:sp>
        <p:nvSpPr>
          <p:cNvPr id="9" name="AutoShape 9"/>
          <p:cNvSpPr/>
          <p:nvPr/>
        </p:nvSpPr>
        <p:spPr>
          <a:xfrm>
            <a:off x="1028700" y="4007383"/>
            <a:ext cx="7740625" cy="4116233"/>
          </a:xfrm>
          <a:prstGeom prst="rect">
            <a:avLst/>
          </a:prstGeom>
          <a:solidFill>
            <a:srgbClr val="FFFBEC"/>
          </a:solidFill>
        </p:spPr>
      </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067540">
            <a:off x="8354015" y="3758181"/>
            <a:ext cx="670274" cy="708944"/>
          </a:xfrm>
          <a:prstGeom prst="rect">
            <a:avLst/>
          </a:prstGeom>
        </p:spPr>
      </p:pic>
      <p:sp>
        <p:nvSpPr>
          <p:cNvPr id="11" name="TextBox 11"/>
          <p:cNvSpPr txBox="1"/>
          <p:nvPr/>
        </p:nvSpPr>
        <p:spPr>
          <a:xfrm>
            <a:off x="2056486" y="4510290"/>
            <a:ext cx="6184600" cy="3004412"/>
          </a:xfrm>
          <a:prstGeom prst="rect">
            <a:avLst/>
          </a:prstGeom>
        </p:spPr>
        <p:txBody>
          <a:bodyPr lIns="0" tIns="0" rIns="0" bIns="0" rtlCol="0" anchor="t">
            <a:spAutoFit/>
          </a:bodyPr>
          <a:lstStyle/>
          <a:p>
            <a:pPr marL="0" lvl="0" indent="0">
              <a:lnSpc>
                <a:spcPct val="150000"/>
              </a:lnSpc>
            </a:pPr>
            <a:r>
              <a:rPr lang="vi-VN" sz="4500"/>
              <a:t>Đọc và tìm hiểu trước Bài 4: Trang phục áo dài với họa tiết dân tộc</a:t>
            </a:r>
            <a:endParaRPr lang="en-US" sz="4500"/>
          </a:p>
        </p:txBody>
      </p:sp>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642931" y="6724326"/>
            <a:ext cx="3062263" cy="3245173"/>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91340" y="548582"/>
            <a:ext cx="3201754" cy="2642902"/>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634371" y="787605"/>
            <a:ext cx="1797222" cy="3219778"/>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939850" y="8533679"/>
            <a:ext cx="2996140" cy="1198456"/>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5290399" y="9132907"/>
            <a:ext cx="622221" cy="630243"/>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5682712">
            <a:off x="5856220" y="8752070"/>
            <a:ext cx="949934" cy="7616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9"/>
            <a:ext cx="20957720" cy="11782581"/>
          </a:xfrm>
          <a:prstGeom prst="rect">
            <a:avLst/>
          </a:prstGeom>
        </p:spPr>
      </p:pic>
      <p:grpSp>
        <p:nvGrpSpPr>
          <p:cNvPr id="3" name="Group 3"/>
          <p:cNvGrpSpPr/>
          <p:nvPr/>
        </p:nvGrpSpPr>
        <p:grpSpPr>
          <a:xfrm>
            <a:off x="2417019" y="1670293"/>
            <a:ext cx="13453962"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163293" y="1028700"/>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74557" y="7553626"/>
            <a:ext cx="2620274" cy="270479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664291" y="7582201"/>
            <a:ext cx="3367139" cy="244270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399298">
            <a:off x="14424176" y="2534116"/>
            <a:ext cx="588964" cy="1732247"/>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867051" y="5772060"/>
            <a:ext cx="660080" cy="66008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581708">
            <a:off x="3378708" y="6362787"/>
            <a:ext cx="756699" cy="43338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827737" y="2547394"/>
            <a:ext cx="707523" cy="711403"/>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670867" y="1950384"/>
            <a:ext cx="1463056" cy="585222"/>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8426524" y="8177946"/>
            <a:ext cx="1842126" cy="438761"/>
          </a:xfrm>
          <a:prstGeom prst="rect">
            <a:avLst/>
          </a:prstGeom>
        </p:spPr>
      </p:pic>
      <p:sp>
        <p:nvSpPr>
          <p:cNvPr id="15" name="TextBox 15"/>
          <p:cNvSpPr txBox="1"/>
          <p:nvPr/>
        </p:nvSpPr>
        <p:spPr>
          <a:xfrm>
            <a:off x="3617559" y="2075115"/>
            <a:ext cx="11149316" cy="6463308"/>
          </a:xfrm>
          <a:prstGeom prst="rect">
            <a:avLst/>
          </a:prstGeom>
        </p:spPr>
        <p:txBody>
          <a:bodyPr lIns="0" tIns="0" rIns="0" bIns="0" rtlCol="0" anchor="t">
            <a:spAutoFit/>
          </a:bodyPr>
          <a:lstStyle/>
          <a:p>
            <a:pPr algn="ctr">
              <a:lnSpc>
                <a:spcPct val="150000"/>
              </a:lnSpc>
            </a:pPr>
            <a:r>
              <a:rPr lang="en-US" sz="7000" b="1" dirty="0" err="1">
                <a:solidFill>
                  <a:srgbClr val="FFFBEC"/>
                </a:solidFill>
                <a:latin typeface="Arial" panose="020B0604020202020204" pitchFamily="34" charset="0"/>
                <a:cs typeface="Arial" panose="020B0604020202020204" pitchFamily="34" charset="0"/>
              </a:rPr>
              <a:t>Bài</a:t>
            </a:r>
            <a:r>
              <a:rPr lang="en-US" sz="7000" b="1" dirty="0">
                <a:solidFill>
                  <a:srgbClr val="FFFBEC"/>
                </a:solidFill>
                <a:latin typeface="Arial" panose="020B0604020202020204" pitchFamily="34" charset="0"/>
                <a:cs typeface="Arial" panose="020B0604020202020204" pitchFamily="34" charset="0"/>
              </a:rPr>
              <a:t> 3:</a:t>
            </a:r>
          </a:p>
          <a:p>
            <a:pPr algn="ctr">
              <a:lnSpc>
                <a:spcPct val="150000"/>
              </a:lnSpc>
            </a:pPr>
            <a:r>
              <a:rPr lang="en-US" sz="7000" b="1" dirty="0">
                <a:solidFill>
                  <a:srgbClr val="FFFBEC"/>
                </a:solidFill>
                <a:latin typeface="Arial" panose="020B0604020202020204" pitchFamily="34" charset="0"/>
                <a:cs typeface="Arial" panose="020B0604020202020204" pitchFamily="34" charset="0"/>
              </a:rPr>
              <a:t>ĐƯỜNG DIỀM TRANG TRÍ </a:t>
            </a:r>
            <a:r>
              <a:rPr lang="en-US" sz="7000" b="1" dirty="0" smtClean="0">
                <a:solidFill>
                  <a:srgbClr val="FFFBEC"/>
                </a:solidFill>
                <a:latin typeface="Arial" panose="020B0604020202020204" pitchFamily="34" charset="0"/>
                <a:cs typeface="Arial" panose="020B0604020202020204" pitchFamily="34" charset="0"/>
              </a:rPr>
              <a:t>VỚI HỌA </a:t>
            </a:r>
            <a:r>
              <a:rPr lang="en-US" sz="7000" b="1" dirty="0">
                <a:solidFill>
                  <a:srgbClr val="FFFBEC"/>
                </a:solidFill>
                <a:latin typeface="Arial" panose="020B0604020202020204" pitchFamily="34" charset="0"/>
                <a:cs typeface="Arial" panose="020B0604020202020204" pitchFamily="34" charset="0"/>
              </a:rPr>
              <a:t>TIẾT THỜI </a:t>
            </a:r>
            <a:r>
              <a:rPr lang="en-US" sz="7000" b="1" dirty="0" smtClean="0">
                <a:solidFill>
                  <a:srgbClr val="FFFBEC"/>
                </a:solidFill>
                <a:latin typeface="Arial" panose="020B0604020202020204" pitchFamily="34" charset="0"/>
                <a:cs typeface="Arial" panose="020B0604020202020204" pitchFamily="34" charset="0"/>
              </a:rPr>
              <a:t>LÝ</a:t>
            </a:r>
          </a:p>
          <a:p>
            <a:pPr algn="ctr">
              <a:lnSpc>
                <a:spcPct val="150000"/>
              </a:lnSpc>
            </a:pPr>
            <a:r>
              <a:rPr lang="en-US" sz="7000" b="1" dirty="0" smtClean="0">
                <a:solidFill>
                  <a:srgbClr val="FFFBEC"/>
                </a:solidFill>
                <a:latin typeface="Arial" panose="020B0604020202020204" pitchFamily="34" charset="0"/>
                <a:cs typeface="Arial" panose="020B0604020202020204" pitchFamily="34" charset="0"/>
              </a:rPr>
              <a:t>(2 TIẾT)</a:t>
            </a:r>
            <a:endParaRPr lang="en-US" sz="7000" b="1" dirty="0">
              <a:solidFill>
                <a:srgbClr val="FFFBEC"/>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34860" y="-747790"/>
            <a:ext cx="20957720" cy="11782581"/>
          </a:xfrm>
          <a:prstGeom prst="rect">
            <a:avLst/>
          </a:prstGeom>
        </p:spPr>
      </p:pic>
      <p:sp>
        <p:nvSpPr>
          <p:cNvPr id="3" name="AutoShape 3"/>
          <p:cNvSpPr/>
          <p:nvPr/>
        </p:nvSpPr>
        <p:spPr>
          <a:xfrm>
            <a:off x="2776336" y="2039687"/>
            <a:ext cx="12729695" cy="6490685"/>
          </a:xfrm>
          <a:prstGeom prst="rect">
            <a:avLst/>
          </a:prstGeom>
          <a:solidFill>
            <a:srgbClr val="FFFBEC"/>
          </a:solidFill>
        </p:spPr>
      </p:sp>
      <p:sp>
        <p:nvSpPr>
          <p:cNvPr id="4" name="TextBox 4"/>
          <p:cNvSpPr txBox="1"/>
          <p:nvPr/>
        </p:nvSpPr>
        <p:spPr>
          <a:xfrm>
            <a:off x="3169772" y="3663582"/>
            <a:ext cx="11942821" cy="2815451"/>
          </a:xfrm>
          <a:prstGeom prst="rect">
            <a:avLst/>
          </a:prstGeom>
        </p:spPr>
        <p:txBody>
          <a:bodyPr wrap="square" lIns="0" tIns="0" rIns="0" bIns="0" rtlCol="0" anchor="t">
            <a:spAutoFit/>
          </a:bodyPr>
          <a:lstStyle/>
          <a:p>
            <a:pPr algn="ctr">
              <a:lnSpc>
                <a:spcPct val="150000"/>
              </a:lnSpc>
            </a:pPr>
            <a:r>
              <a:rPr lang="en-US" sz="6500" b="1" spc="195">
                <a:latin typeface="Arial" panose="020B0604020202020204" pitchFamily="34" charset="0"/>
                <a:cs typeface="Arial" panose="020B0604020202020204" pitchFamily="34" charset="0"/>
              </a:rPr>
              <a:t>CẢM ƠN CÁC EM ĐÃ CHÚ Ý LẮNG NGHE!</a:t>
            </a:r>
          </a:p>
        </p:txBody>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45519" y="1366348"/>
            <a:ext cx="984675" cy="9900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618652" y="5983556"/>
            <a:ext cx="3934080" cy="409800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871555">
            <a:off x="2796896" y="7907320"/>
            <a:ext cx="1971804" cy="64531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71467" y="2504007"/>
            <a:ext cx="2371475" cy="4484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2" presetClass="entr" presetSubtype="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4"/>
                                        </p:tgtEl>
                                        <p:attrNameLst>
                                          <p:attrName>ppt_y</p:attrName>
                                        </p:attrNameLst>
                                      </p:cBhvr>
                                      <p:tavLst>
                                        <p:tav tm="0">
                                          <p:val>
                                            <p:strVal val="#ppt_y"/>
                                          </p:val>
                                        </p:tav>
                                        <p:tav tm="100000">
                                          <p:val>
                                            <p:strVal val="#ppt_y"/>
                                          </p:val>
                                        </p:tav>
                                      </p:tavLst>
                                    </p:anim>
                                    <p:anim calcmode="lin" valueType="num">
                                      <p:cBhvr>
                                        <p:cTn id="3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46489" y="-687026"/>
            <a:ext cx="20957720" cy="11782581"/>
          </a:xfrm>
          <a:prstGeom prst="rect">
            <a:avLst/>
          </a:prstGeom>
        </p:spPr>
      </p:pic>
      <p:sp>
        <p:nvSpPr>
          <p:cNvPr id="3" name="AutoShape 3"/>
          <p:cNvSpPr/>
          <p:nvPr/>
        </p:nvSpPr>
        <p:spPr>
          <a:xfrm rot="-5400000">
            <a:off x="8208689" y="-1716790"/>
            <a:ext cx="2280156" cy="7272719"/>
          </a:xfrm>
          <a:prstGeom prst="rect">
            <a:avLst/>
          </a:prstGeom>
          <a:solidFill>
            <a:srgbClr val="51604D"/>
          </a:solidFill>
        </p:spPr>
      </p:sp>
      <p:sp>
        <p:nvSpPr>
          <p:cNvPr id="4" name="AutoShape 4"/>
          <p:cNvSpPr/>
          <p:nvPr/>
        </p:nvSpPr>
        <p:spPr>
          <a:xfrm rot="-5400000">
            <a:off x="8013081" y="-1920012"/>
            <a:ext cx="2280156" cy="7272719"/>
          </a:xfrm>
          <a:prstGeom prst="rect">
            <a:avLst/>
          </a:prstGeom>
          <a:solidFill>
            <a:srgbClr val="FFFBEC"/>
          </a:solidFill>
        </p:spPr>
      </p:sp>
      <p:sp>
        <p:nvSpPr>
          <p:cNvPr id="5" name="TextBox 5"/>
          <p:cNvSpPr txBox="1"/>
          <p:nvPr/>
        </p:nvSpPr>
        <p:spPr>
          <a:xfrm>
            <a:off x="5712408" y="1196342"/>
            <a:ext cx="6918187" cy="1016881"/>
          </a:xfrm>
          <a:prstGeom prst="rect">
            <a:avLst/>
          </a:prstGeom>
        </p:spPr>
        <p:txBody>
          <a:bodyPr lIns="0" tIns="0" rIns="0" bIns="0" rtlCol="0" anchor="t">
            <a:spAutoFit/>
          </a:bodyPr>
          <a:lstStyle/>
          <a:p>
            <a:pPr algn="ctr">
              <a:lnSpc>
                <a:spcPts val="8640"/>
              </a:lnSpc>
            </a:pPr>
            <a:r>
              <a:rPr lang="en-US" sz="6500" b="1" spc="108">
                <a:latin typeface="Arial" panose="020B0604020202020204" pitchFamily="34" charset="0"/>
                <a:cs typeface="Arial" panose="020B0604020202020204" pitchFamily="34" charset="0"/>
              </a:rPr>
              <a:t>Nội dung bài học</a:t>
            </a:r>
          </a:p>
        </p:txBody>
      </p:sp>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429180" y="3432518"/>
            <a:ext cx="16453858" cy="6890745"/>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0489" flipH="1" flipV="1">
            <a:off x="446357" y="3281243"/>
            <a:ext cx="1164686" cy="1231880"/>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355009" y="8362106"/>
            <a:ext cx="2375145" cy="246477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78616" y="0"/>
            <a:ext cx="1837699" cy="314870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31521" y="1067629"/>
            <a:ext cx="1386454" cy="1386454"/>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473122">
            <a:off x="15842820" y="756022"/>
            <a:ext cx="2179574" cy="163666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310385" y="2490896"/>
            <a:ext cx="622221" cy="630243"/>
          </a:xfrm>
          <a:prstGeom prst="rect">
            <a:avLst/>
          </a:prstGeom>
        </p:spPr>
      </p:pic>
      <p:sp>
        <p:nvSpPr>
          <p:cNvPr id="16" name="TextBox 15">
            <a:extLst>
              <a:ext uri="{FF2B5EF4-FFF2-40B4-BE49-F238E27FC236}">
                <a16:creationId xmlns="" xmlns:a16="http://schemas.microsoft.com/office/drawing/2014/main" id="{99D53F20-E5F5-F3A0-3B41-5B5417FF1C28}"/>
              </a:ext>
            </a:extLst>
          </p:cNvPr>
          <p:cNvSpPr txBox="1"/>
          <p:nvPr/>
        </p:nvSpPr>
        <p:spPr>
          <a:xfrm>
            <a:off x="1847143" y="3816323"/>
            <a:ext cx="14029893" cy="784830"/>
          </a:xfrm>
          <a:prstGeom prst="rect">
            <a:avLst/>
          </a:prstGeom>
          <a:noFill/>
        </p:spPr>
        <p:txBody>
          <a:bodyPr wrap="square" rtlCol="0">
            <a:spAutoFit/>
          </a:bodyPr>
          <a:lstStyle/>
          <a:p>
            <a:r>
              <a:rPr lang="en-US" sz="4500" dirty="0" smtClean="0">
                <a:latin typeface="Arial" panose="020B0604020202020204" pitchFamily="34" charset="0"/>
                <a:cs typeface="Arial" panose="020B0604020202020204" pitchFamily="34" charset="0"/>
              </a:rPr>
              <a:t>1. </a:t>
            </a:r>
            <a:r>
              <a:rPr lang="en-US" sz="4500" dirty="0" err="1" smtClean="0">
                <a:latin typeface="Arial" panose="020B0604020202020204" pitchFamily="34" charset="0"/>
                <a:cs typeface="Arial" panose="020B0604020202020204" pitchFamily="34" charset="0"/>
              </a:rPr>
              <a:t>Khám</a:t>
            </a:r>
            <a:r>
              <a:rPr lang="en-US" sz="4500" dirty="0" smtClean="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phá</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một</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số</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họa</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tiết</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đặc</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trưng</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của</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Thời</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Lý</a:t>
            </a:r>
            <a:endParaRPr lang="en-US" sz="45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C3530A63-EFDC-5BE8-7EFE-AE0A36F5E2AA}"/>
              </a:ext>
            </a:extLst>
          </p:cNvPr>
          <p:cNvSpPr txBox="1"/>
          <p:nvPr/>
        </p:nvSpPr>
        <p:spPr>
          <a:xfrm>
            <a:off x="1857533" y="5157789"/>
            <a:ext cx="14009111" cy="784830"/>
          </a:xfrm>
          <a:prstGeom prst="rect">
            <a:avLst/>
          </a:prstGeom>
          <a:noFill/>
        </p:spPr>
        <p:txBody>
          <a:bodyPr wrap="square" rtlCol="0">
            <a:spAutoFit/>
          </a:bodyPr>
          <a:lstStyle/>
          <a:p>
            <a:r>
              <a:rPr lang="en-US" sz="4500" dirty="0" smtClean="0">
                <a:latin typeface="Arial" panose="020B0604020202020204" pitchFamily="34" charset="0"/>
                <a:cs typeface="Arial" panose="020B0604020202020204" pitchFamily="34" charset="0"/>
              </a:rPr>
              <a:t>2. </a:t>
            </a:r>
            <a:r>
              <a:rPr lang="en-US" sz="4500" dirty="0" err="1" smtClean="0">
                <a:latin typeface="Arial" panose="020B0604020202020204" pitchFamily="34" charset="0"/>
                <a:cs typeface="Arial" panose="020B0604020202020204" pitchFamily="34" charset="0"/>
              </a:rPr>
              <a:t>Cách</a:t>
            </a:r>
            <a:r>
              <a:rPr lang="en-US" sz="4500" dirty="0" smtClean="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vẽ</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trang</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trí</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đường</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diềm</a:t>
            </a:r>
            <a:endParaRPr lang="en-US" sz="45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98D59FF1-A13E-9EF0-5EFF-2A29D881CAAF}"/>
              </a:ext>
            </a:extLst>
          </p:cNvPr>
          <p:cNvSpPr txBox="1"/>
          <p:nvPr/>
        </p:nvSpPr>
        <p:spPr>
          <a:xfrm>
            <a:off x="1847143" y="6354331"/>
            <a:ext cx="14009111" cy="2169825"/>
          </a:xfrm>
          <a:prstGeom prst="rect">
            <a:avLst/>
          </a:prstGeom>
          <a:noFill/>
        </p:spPr>
        <p:txBody>
          <a:bodyPr wrap="square" rtlCol="0">
            <a:spAutoFit/>
          </a:bodyPr>
          <a:lstStyle/>
          <a:p>
            <a:r>
              <a:rPr lang="en-US" sz="4500" dirty="0" smtClean="0">
                <a:latin typeface="Arial" panose="020B0604020202020204" pitchFamily="34" charset="0"/>
                <a:cs typeface="Arial" panose="020B0604020202020204" pitchFamily="34" charset="0"/>
              </a:rPr>
              <a:t>3. </a:t>
            </a:r>
            <a:r>
              <a:rPr lang="en-US" sz="4500" dirty="0" err="1" smtClean="0">
                <a:latin typeface="Arial" panose="020B0604020202020204" pitchFamily="34" charset="0"/>
                <a:cs typeface="Arial" panose="020B0604020202020204" pitchFamily="34" charset="0"/>
              </a:rPr>
              <a:t>Vẽ</a:t>
            </a:r>
            <a:r>
              <a:rPr lang="en-US" sz="4500" dirty="0" smtClean="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trang</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trí</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đường</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diềm</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với</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họa</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tiết</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thời</a:t>
            </a:r>
            <a:r>
              <a:rPr lang="en-US" sz="4500" dirty="0">
                <a:latin typeface="Arial" panose="020B0604020202020204" pitchFamily="34" charset="0"/>
                <a:cs typeface="Arial" panose="020B0604020202020204" pitchFamily="34" charset="0"/>
              </a:rPr>
              <a:t> </a:t>
            </a:r>
            <a:r>
              <a:rPr lang="en-US" sz="4500" dirty="0" err="1" smtClean="0">
                <a:latin typeface="Arial" panose="020B0604020202020204" pitchFamily="34" charset="0"/>
                <a:cs typeface="Arial" panose="020B0604020202020204" pitchFamily="34" charset="0"/>
              </a:rPr>
              <a:t>Lý</a:t>
            </a:r>
            <a:endParaRPr lang="en-US" sz="4500" dirty="0" smtClean="0">
              <a:latin typeface="Arial" panose="020B0604020202020204" pitchFamily="34" charset="0"/>
              <a:cs typeface="Arial" panose="020B0604020202020204" pitchFamily="34" charset="0"/>
            </a:endParaRPr>
          </a:p>
          <a:p>
            <a:endParaRPr lang="en-US" sz="4500" dirty="0" smtClean="0">
              <a:latin typeface="Arial" panose="020B0604020202020204" pitchFamily="34" charset="0"/>
              <a:cs typeface="Arial" panose="020B0604020202020204" pitchFamily="34" charset="0"/>
            </a:endParaRPr>
          </a:p>
          <a:p>
            <a:r>
              <a:rPr lang="en-US" sz="4500" dirty="0" smtClean="0">
                <a:latin typeface="Arial" panose="020B0604020202020204" pitchFamily="34" charset="0"/>
                <a:cs typeface="Arial" panose="020B0604020202020204" pitchFamily="34" charset="0"/>
              </a:rPr>
              <a:t>4. </a:t>
            </a:r>
            <a:r>
              <a:rPr lang="en-US" sz="4500" dirty="0" err="1" smtClean="0">
                <a:latin typeface="Arial" panose="020B0604020202020204" pitchFamily="34" charset="0"/>
                <a:cs typeface="Arial" panose="020B0604020202020204" pitchFamily="34" charset="0"/>
              </a:rPr>
              <a:t>Trưng</a:t>
            </a:r>
            <a:r>
              <a:rPr lang="en-US" sz="4500" dirty="0" smtClean="0">
                <a:latin typeface="Arial" panose="020B0604020202020204" pitchFamily="34" charset="0"/>
                <a:cs typeface="Arial" panose="020B0604020202020204" pitchFamily="34" charset="0"/>
              </a:rPr>
              <a:t> </a:t>
            </a:r>
            <a:r>
              <a:rPr lang="en-US" sz="4500" dirty="0" err="1" smtClean="0">
                <a:latin typeface="Arial" panose="020B0604020202020204" pitchFamily="34" charset="0"/>
                <a:cs typeface="Arial" panose="020B0604020202020204" pitchFamily="34" charset="0"/>
              </a:rPr>
              <a:t>bày</a:t>
            </a:r>
            <a:r>
              <a:rPr lang="en-US" sz="4500" dirty="0" smtClean="0">
                <a:latin typeface="Arial" panose="020B0604020202020204" pitchFamily="34" charset="0"/>
                <a:cs typeface="Arial" panose="020B0604020202020204" pitchFamily="34" charset="0"/>
              </a:rPr>
              <a:t> </a:t>
            </a:r>
            <a:r>
              <a:rPr lang="en-US" sz="4500" dirty="0" err="1" smtClean="0">
                <a:latin typeface="Arial" panose="020B0604020202020204" pitchFamily="34" charset="0"/>
                <a:cs typeface="Arial" panose="020B0604020202020204" pitchFamily="34" charset="0"/>
              </a:rPr>
              <a:t>sản</a:t>
            </a:r>
            <a:r>
              <a:rPr lang="en-US" sz="4500" dirty="0" smtClean="0">
                <a:latin typeface="Arial" panose="020B0604020202020204" pitchFamily="34" charset="0"/>
                <a:cs typeface="Arial" panose="020B0604020202020204" pitchFamily="34" charset="0"/>
              </a:rPr>
              <a:t> </a:t>
            </a:r>
            <a:r>
              <a:rPr lang="en-US" sz="4500" dirty="0" err="1" smtClean="0">
                <a:latin typeface="Arial" panose="020B0604020202020204" pitchFamily="34" charset="0"/>
                <a:cs typeface="Arial" panose="020B0604020202020204" pitchFamily="34" charset="0"/>
              </a:rPr>
              <a:t>phẩm</a:t>
            </a:r>
            <a:r>
              <a:rPr lang="en-US" sz="4500" dirty="0" smtClean="0">
                <a:latin typeface="Arial" panose="020B0604020202020204" pitchFamily="34" charset="0"/>
                <a:cs typeface="Arial" panose="020B0604020202020204" pitchFamily="34" charset="0"/>
              </a:rPr>
              <a:t> </a:t>
            </a:r>
            <a:r>
              <a:rPr lang="en-US" sz="4500" dirty="0" err="1" smtClean="0">
                <a:latin typeface="Arial" panose="020B0604020202020204" pitchFamily="34" charset="0"/>
                <a:cs typeface="Arial" panose="020B0604020202020204" pitchFamily="34" charset="0"/>
              </a:rPr>
              <a:t>và</a:t>
            </a:r>
            <a:r>
              <a:rPr lang="en-US" sz="4500" dirty="0" smtClean="0">
                <a:latin typeface="Arial" panose="020B0604020202020204" pitchFamily="34" charset="0"/>
                <a:cs typeface="Arial" panose="020B0604020202020204" pitchFamily="34" charset="0"/>
              </a:rPr>
              <a:t> chia </a:t>
            </a:r>
            <a:r>
              <a:rPr lang="en-US" sz="4500" dirty="0" err="1" smtClean="0">
                <a:latin typeface="Arial" panose="020B0604020202020204" pitchFamily="34" charset="0"/>
                <a:cs typeface="Arial" panose="020B0604020202020204" pitchFamily="34" charset="0"/>
              </a:rPr>
              <a:t>sẻ</a:t>
            </a:r>
            <a:endParaRPr lang="en-US" sz="4500" dirty="0" smtClean="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36BF9B98-5003-FD4F-4C16-E04208E67234}"/>
              </a:ext>
            </a:extLst>
          </p:cNvPr>
          <p:cNvSpPr txBox="1"/>
          <p:nvPr/>
        </p:nvSpPr>
        <p:spPr>
          <a:xfrm>
            <a:off x="1846911" y="9197959"/>
            <a:ext cx="14029893" cy="784830"/>
          </a:xfrm>
          <a:prstGeom prst="rect">
            <a:avLst/>
          </a:prstGeom>
          <a:noFill/>
        </p:spPr>
        <p:txBody>
          <a:bodyPr wrap="square" rtlCol="0">
            <a:spAutoFit/>
          </a:bodyPr>
          <a:lstStyle/>
          <a:p>
            <a:r>
              <a:rPr lang="en-US" sz="4500" dirty="0" smtClean="0">
                <a:latin typeface="Arial" panose="020B0604020202020204" pitchFamily="34" charset="0"/>
                <a:cs typeface="Arial" panose="020B0604020202020204" pitchFamily="34" charset="0"/>
              </a:rPr>
              <a:t>5. </a:t>
            </a:r>
            <a:r>
              <a:rPr lang="en-US" sz="4500" dirty="0" err="1" smtClean="0">
                <a:latin typeface="Arial" panose="020B0604020202020204" pitchFamily="34" charset="0"/>
                <a:cs typeface="Arial" panose="020B0604020202020204" pitchFamily="34" charset="0"/>
              </a:rPr>
              <a:t>Tìm</a:t>
            </a:r>
            <a:r>
              <a:rPr lang="en-US" sz="4500" dirty="0" smtClean="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hiểu</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hình</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tượng</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rồng</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Việt</a:t>
            </a:r>
            <a:r>
              <a:rPr lang="en-US" sz="4500" dirty="0">
                <a:latin typeface="Arial" panose="020B0604020202020204" pitchFamily="34" charset="0"/>
                <a:cs typeface="Arial" panose="020B0604020202020204" pitchFamily="34" charset="0"/>
              </a:rPr>
              <a:t> Nam </a:t>
            </a:r>
            <a:r>
              <a:rPr lang="en-US" sz="4500" dirty="0" err="1">
                <a:latin typeface="Arial" panose="020B0604020202020204" pitchFamily="34" charset="0"/>
                <a:cs typeface="Arial" panose="020B0604020202020204" pitchFamily="34" charset="0"/>
              </a:rPr>
              <a:t>thời</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Trung</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đại</a:t>
            </a:r>
            <a:endParaRPr lang="en-US" sz="4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ppt_x"/>
                                          </p:val>
                                        </p:tav>
                                        <p:tav tm="100000">
                                          <p:val>
                                            <p:strVal val="#ppt_x"/>
                                          </p:val>
                                        </p:tav>
                                      </p:tavLst>
                                    </p:anim>
                                    <p:anim calcmode="lin" valueType="num">
                                      <p:cBhvr additive="base">
                                        <p:cTn id="59" dur="500" fill="hold"/>
                                        <p:tgtEl>
                                          <p:spTgt spid="18"/>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9"/>
            <a:ext cx="20957720" cy="11782581"/>
          </a:xfrm>
          <a:prstGeom prst="rect">
            <a:avLst/>
          </a:prstGeom>
        </p:spPr>
      </p:pic>
      <p:sp>
        <p:nvSpPr>
          <p:cNvPr id="3" name="AutoShape 3"/>
          <p:cNvSpPr/>
          <p:nvPr/>
        </p:nvSpPr>
        <p:spPr>
          <a:xfrm>
            <a:off x="483859" y="1004340"/>
            <a:ext cx="17077698" cy="9069878"/>
          </a:xfrm>
          <a:prstGeom prst="rect">
            <a:avLst/>
          </a:prstGeom>
          <a:solidFill>
            <a:srgbClr val="FFFBEC"/>
          </a:solidFill>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08546">
            <a:off x="13865434" y="592580"/>
            <a:ext cx="1359132" cy="543653"/>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43005">
            <a:off x="16600489" y="4972943"/>
            <a:ext cx="1405308" cy="45991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57975" y="3229768"/>
            <a:ext cx="1023193" cy="768325"/>
          </a:xfrm>
          <a:prstGeom prst="rect">
            <a:avLst/>
          </a:prstGeom>
        </p:spPr>
      </p:pic>
      <p:pic>
        <p:nvPicPr>
          <p:cNvPr id="12" name="Picture 12"/>
          <p:cNvPicPr>
            <a:picLocks noChangeAspect="1"/>
          </p:cNvPicPr>
          <p:nvPr/>
        </p:nvPicPr>
        <p:blipFill>
          <a:blip r:embed="rId10"/>
          <a:srcRect/>
          <a:stretch>
            <a:fillRect/>
          </a:stretch>
        </p:blipFill>
        <p:spPr>
          <a:xfrm rot="-2054655">
            <a:off x="17015672" y="2838987"/>
            <a:ext cx="626794" cy="626794"/>
          </a:xfrm>
          <a:prstGeom prst="rect">
            <a:avLst/>
          </a:prstGeom>
        </p:spPr>
      </p:pic>
      <p:pic>
        <p:nvPicPr>
          <p:cNvPr id="15" name="Picture 7">
            <a:extLst>
              <a:ext uri="{FF2B5EF4-FFF2-40B4-BE49-F238E27FC236}">
                <a16:creationId xmlns="" xmlns:a16="http://schemas.microsoft.com/office/drawing/2014/main" id="{9D9C2041-F006-AFF5-FF97-7E629966D5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83469" y="66628"/>
            <a:ext cx="1677300" cy="1686499"/>
          </a:xfrm>
          <a:prstGeom prst="rect">
            <a:avLst/>
          </a:prstGeom>
        </p:spPr>
      </p:pic>
      <p:pic>
        <p:nvPicPr>
          <p:cNvPr id="16" name="Picture 7">
            <a:extLst>
              <a:ext uri="{FF2B5EF4-FFF2-40B4-BE49-F238E27FC236}">
                <a16:creationId xmlns="" xmlns:a16="http://schemas.microsoft.com/office/drawing/2014/main" id="{F0347A6D-2C34-B3B9-25B5-E54B63C3AF3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232742" y="66627"/>
            <a:ext cx="1677300" cy="1686499"/>
          </a:xfrm>
          <a:prstGeom prst="rect">
            <a:avLst/>
          </a:prstGeom>
        </p:spPr>
      </p:pic>
      <p:sp>
        <p:nvSpPr>
          <p:cNvPr id="17" name="TextBox 16">
            <a:extLst>
              <a:ext uri="{FF2B5EF4-FFF2-40B4-BE49-F238E27FC236}">
                <a16:creationId xmlns="" xmlns:a16="http://schemas.microsoft.com/office/drawing/2014/main" id="{9C3E0AC8-4A9E-5C55-8153-598E72F9B1E5}"/>
              </a:ext>
            </a:extLst>
          </p:cNvPr>
          <p:cNvSpPr txBox="1"/>
          <p:nvPr/>
        </p:nvSpPr>
        <p:spPr>
          <a:xfrm>
            <a:off x="1447800" y="1729942"/>
            <a:ext cx="15773399" cy="861774"/>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1. </a:t>
            </a:r>
            <a:r>
              <a:rPr lang="en-US" sz="5000" b="1" dirty="0" err="1">
                <a:latin typeface="Arial" panose="020B0604020202020204" pitchFamily="34" charset="0"/>
                <a:cs typeface="Arial" panose="020B0604020202020204" pitchFamily="34" charset="0"/>
              </a:rPr>
              <a:t>Khám</a:t>
            </a:r>
            <a:r>
              <a:rPr lang="en-US" sz="5000" b="1" dirty="0">
                <a:latin typeface="Arial" panose="020B0604020202020204" pitchFamily="34" charset="0"/>
                <a:cs typeface="Arial" panose="020B0604020202020204" pitchFamily="34" charset="0"/>
              </a:rPr>
              <a:t> </a:t>
            </a:r>
            <a:r>
              <a:rPr lang="en-US" sz="5000" b="1" dirty="0" err="1" smtClean="0">
                <a:latin typeface="Arial" panose="020B0604020202020204" pitchFamily="34" charset="0"/>
                <a:cs typeface="Arial" panose="020B0604020202020204" pitchFamily="34" charset="0"/>
              </a:rPr>
              <a:t>phá</a:t>
            </a:r>
            <a:r>
              <a:rPr lang="en-US" sz="5000" b="1" dirty="0" smtClean="0">
                <a:latin typeface="Arial" panose="020B0604020202020204" pitchFamily="34" charset="0"/>
                <a:cs typeface="Arial" panose="020B0604020202020204" pitchFamily="34" charset="0"/>
              </a:rPr>
              <a:t> </a:t>
            </a:r>
            <a:r>
              <a:rPr lang="en-US" sz="5000" b="1" dirty="0" err="1" smtClean="0">
                <a:latin typeface="Arial" panose="020B0604020202020204" pitchFamily="34" charset="0"/>
                <a:cs typeface="Arial" panose="020B0604020202020204" pitchFamily="34" charset="0"/>
              </a:rPr>
              <a:t>một</a:t>
            </a:r>
            <a:r>
              <a:rPr lang="en-US" sz="5000" b="1" dirty="0" smtClean="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số</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họa</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tiết</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đặc</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trưng</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của</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thời</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Lý</a:t>
            </a:r>
            <a:endParaRPr lang="en-US" sz="50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8C88FC74-266B-FDA0-F5B2-9CF06BD28EE4}"/>
              </a:ext>
            </a:extLst>
          </p:cNvPr>
          <p:cNvSpPr txBox="1"/>
          <p:nvPr/>
        </p:nvSpPr>
        <p:spPr>
          <a:xfrm>
            <a:off x="1731999" y="2969621"/>
            <a:ext cx="13500743" cy="984885"/>
          </a:xfrm>
          <a:prstGeom prst="rect">
            <a:avLst/>
          </a:prstGeom>
          <a:noFill/>
        </p:spPr>
        <p:txBody>
          <a:bodyPr wrap="square" rtlCol="0">
            <a:spAutoFit/>
          </a:bodyPr>
          <a:lstStyle/>
          <a:p>
            <a:pPr marL="571500" indent="-571500">
              <a:buFont typeface="Wingdings" panose="05000000000000000000" pitchFamily="2" charset="2"/>
              <a:buChar char="Ø"/>
            </a:pPr>
            <a:r>
              <a:rPr lang="nl-NL"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Quan sát  ảnh một số họa tiết thời </a:t>
            </a:r>
            <a:r>
              <a:rPr lang="nl-NL" sz="4000"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Lý </a:t>
            </a:r>
            <a:r>
              <a:rPr lang="nl-NL"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và trả lời câu hỏi:</a:t>
            </a:r>
            <a:endPar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20" name="Picture 19">
            <a:extLst>
              <a:ext uri="{FF2B5EF4-FFF2-40B4-BE49-F238E27FC236}">
                <a16:creationId xmlns="" xmlns:a16="http://schemas.microsoft.com/office/drawing/2014/main" id="{C4007535-83F6-A8B4-621E-905E407DDBD9}"/>
              </a:ext>
            </a:extLst>
          </p:cNvPr>
          <p:cNvPicPr>
            <a:picLocks noChangeAspect="1"/>
          </p:cNvPicPr>
          <p:nvPr/>
        </p:nvPicPr>
        <p:blipFill>
          <a:blip r:embed="rId13"/>
          <a:stretch>
            <a:fillRect/>
          </a:stretch>
        </p:blipFill>
        <p:spPr>
          <a:xfrm>
            <a:off x="1600756" y="4018663"/>
            <a:ext cx="3353268" cy="3057952"/>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77563" y="5995908"/>
            <a:ext cx="1023193" cy="1023193"/>
          </a:xfrm>
          <a:prstGeom prst="rect">
            <a:avLst/>
          </a:prstGeom>
        </p:spPr>
      </p:pic>
      <p:pic>
        <p:nvPicPr>
          <p:cNvPr id="22" name="Picture 21">
            <a:extLst>
              <a:ext uri="{FF2B5EF4-FFF2-40B4-BE49-F238E27FC236}">
                <a16:creationId xmlns="" xmlns:a16="http://schemas.microsoft.com/office/drawing/2014/main" id="{DE337DFB-BC3E-CE9B-E9E4-C65C21020F99}"/>
              </a:ext>
            </a:extLst>
          </p:cNvPr>
          <p:cNvPicPr>
            <a:picLocks noChangeAspect="1"/>
          </p:cNvPicPr>
          <p:nvPr/>
        </p:nvPicPr>
        <p:blipFill rotWithShape="1">
          <a:blip r:embed="rId16"/>
          <a:srcRect l="18618" t="6045" r="12353"/>
          <a:stretch/>
        </p:blipFill>
        <p:spPr>
          <a:xfrm>
            <a:off x="5744856" y="3860518"/>
            <a:ext cx="3124668" cy="3627522"/>
          </a:xfrm>
          <a:prstGeom prst="rect">
            <a:avLst/>
          </a:prstGeom>
        </p:spPr>
      </p:pic>
      <p:pic>
        <p:nvPicPr>
          <p:cNvPr id="24" name="Picture 23">
            <a:extLst>
              <a:ext uri="{FF2B5EF4-FFF2-40B4-BE49-F238E27FC236}">
                <a16:creationId xmlns="" xmlns:a16="http://schemas.microsoft.com/office/drawing/2014/main" id="{510FB226-2E91-1096-79C5-DD3FD96CC8C5}"/>
              </a:ext>
            </a:extLst>
          </p:cNvPr>
          <p:cNvPicPr>
            <a:picLocks noChangeAspect="1"/>
          </p:cNvPicPr>
          <p:nvPr/>
        </p:nvPicPr>
        <p:blipFill>
          <a:blip r:embed="rId17"/>
          <a:stretch>
            <a:fillRect/>
          </a:stretch>
        </p:blipFill>
        <p:spPr>
          <a:xfrm>
            <a:off x="9407374" y="4183541"/>
            <a:ext cx="3324689" cy="2810267"/>
          </a:xfrm>
          <a:prstGeom prst="rect">
            <a:avLst/>
          </a:prstGeom>
        </p:spPr>
      </p:pic>
      <p:pic>
        <p:nvPicPr>
          <p:cNvPr id="26" name="Picture 25">
            <a:extLst>
              <a:ext uri="{FF2B5EF4-FFF2-40B4-BE49-F238E27FC236}">
                <a16:creationId xmlns="" xmlns:a16="http://schemas.microsoft.com/office/drawing/2014/main" id="{F935322C-0858-2511-5CE0-50F9E45018F9}"/>
              </a:ext>
            </a:extLst>
          </p:cNvPr>
          <p:cNvPicPr>
            <a:picLocks noChangeAspect="1"/>
          </p:cNvPicPr>
          <p:nvPr/>
        </p:nvPicPr>
        <p:blipFill>
          <a:blip r:embed="rId18"/>
          <a:stretch>
            <a:fillRect/>
          </a:stretch>
        </p:blipFill>
        <p:spPr>
          <a:xfrm>
            <a:off x="13252532" y="4137939"/>
            <a:ext cx="3181350" cy="2819400"/>
          </a:xfrm>
          <a:prstGeom prst="rect">
            <a:avLst/>
          </a:prstGeom>
        </p:spPr>
      </p:pic>
      <p:sp>
        <p:nvSpPr>
          <p:cNvPr id="27" name="TextBox 26">
            <a:extLst>
              <a:ext uri="{FF2B5EF4-FFF2-40B4-BE49-F238E27FC236}">
                <a16:creationId xmlns="" xmlns:a16="http://schemas.microsoft.com/office/drawing/2014/main" id="{29121B4E-B6BA-ADCE-1690-2A3BCAAC8314}"/>
              </a:ext>
            </a:extLst>
          </p:cNvPr>
          <p:cNvSpPr txBox="1"/>
          <p:nvPr/>
        </p:nvSpPr>
        <p:spPr>
          <a:xfrm>
            <a:off x="2155456" y="7750720"/>
            <a:ext cx="14860143" cy="1901867"/>
          </a:xfrm>
          <a:prstGeom prst="rect">
            <a:avLst/>
          </a:prstGeom>
          <a:noFill/>
        </p:spPr>
        <p:txBody>
          <a:bodyPr wrap="square" rtlCol="0">
            <a:spAutoFit/>
          </a:bodyPr>
          <a:lstStyle/>
          <a:p>
            <a:pPr marL="571500" marR="0" indent="-571500" algn="just">
              <a:lnSpc>
                <a:spcPct val="150000"/>
              </a:lnSpc>
              <a:spcBef>
                <a:spcPts val="300"/>
              </a:spcBef>
              <a:spcAft>
                <a:spcPts val="300"/>
              </a:spcAft>
              <a:buFont typeface="Wingdings" panose="05000000000000000000" pitchFamily="2" charset="2"/>
              <a:buChar char="v"/>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Họa tiết thời Lý thường là những hình gì?</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300"/>
              </a:spcBef>
              <a:spcAft>
                <a:spcPts val="300"/>
              </a:spcAft>
              <a:buFont typeface="Wingdings" panose="05000000000000000000" pitchFamily="2" charset="2"/>
              <a:buChar char="v"/>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Họa tiết đó đặc điểm về màu sắc, đường nét như thế nào?</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8" name="Picture 27">
            <a:extLst>
              <a:ext uri="{FF2B5EF4-FFF2-40B4-BE49-F238E27FC236}">
                <a16:creationId xmlns="" xmlns:a16="http://schemas.microsoft.com/office/drawing/2014/main" id="{E9A09214-DE8D-638D-CC65-D25D75C8B74D}"/>
              </a:ext>
            </a:extLst>
          </p:cNvPr>
          <p:cNvPicPr>
            <a:picLocks noChangeAspect="1"/>
          </p:cNvPicPr>
          <p:nvPr/>
        </p:nvPicPr>
        <p:blipFill>
          <a:blip r:embed="rId19"/>
          <a:stretch>
            <a:fillRect/>
          </a:stretch>
        </p:blipFill>
        <p:spPr>
          <a:xfrm rot="4165979">
            <a:off x="481224" y="7993194"/>
            <a:ext cx="1268078" cy="18716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additive="base">
                                        <p:cTn id="64" dur="500" fill="hold"/>
                                        <p:tgtEl>
                                          <p:spTgt spid="26"/>
                                        </p:tgtEl>
                                        <p:attrNameLst>
                                          <p:attrName>ppt_x</p:attrName>
                                        </p:attrNameLst>
                                      </p:cBhvr>
                                      <p:tavLst>
                                        <p:tav tm="0">
                                          <p:val>
                                            <p:strVal val="#ppt_x"/>
                                          </p:val>
                                        </p:tav>
                                        <p:tav tm="100000">
                                          <p:val>
                                            <p:strVal val="#ppt_x"/>
                                          </p:val>
                                        </p:tav>
                                      </p:tavLst>
                                    </p:anim>
                                    <p:anim calcmode="lin" valueType="num">
                                      <p:cBhvr additive="base">
                                        <p:cTn id="6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par>
                                <p:cTn id="71" presetID="2" presetClass="entr" presetSubtype="4"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ppt_x"/>
                                          </p:val>
                                        </p:tav>
                                        <p:tav tm="100000">
                                          <p:val>
                                            <p:strVal val="#ppt_x"/>
                                          </p:val>
                                        </p:tav>
                                      </p:tavLst>
                                    </p:anim>
                                    <p:anim calcmode="lin" valueType="num">
                                      <p:cBhvr additive="base">
                                        <p:cTn id="7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9"/>
            <a:ext cx="20957720" cy="11782581"/>
          </a:xfrm>
          <a:prstGeom prst="rect">
            <a:avLst/>
          </a:prstGeom>
        </p:spPr>
      </p:pic>
      <p:sp>
        <p:nvSpPr>
          <p:cNvPr id="3" name="AutoShape 3"/>
          <p:cNvSpPr/>
          <p:nvPr/>
        </p:nvSpPr>
        <p:spPr>
          <a:xfrm>
            <a:off x="483859" y="1004340"/>
            <a:ext cx="17077698" cy="9069878"/>
          </a:xfrm>
          <a:prstGeom prst="rect">
            <a:avLst/>
          </a:prstGeom>
          <a:solidFill>
            <a:srgbClr val="FFFBEC"/>
          </a:solidFill>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08546">
            <a:off x="13865434" y="592580"/>
            <a:ext cx="1359132" cy="543653"/>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43005">
            <a:off x="16600489" y="4972943"/>
            <a:ext cx="1405308" cy="45991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57975" y="3229768"/>
            <a:ext cx="1023193" cy="768325"/>
          </a:xfrm>
          <a:prstGeom prst="rect">
            <a:avLst/>
          </a:prstGeom>
        </p:spPr>
      </p:pic>
      <p:pic>
        <p:nvPicPr>
          <p:cNvPr id="12" name="Picture 12"/>
          <p:cNvPicPr>
            <a:picLocks noChangeAspect="1"/>
          </p:cNvPicPr>
          <p:nvPr/>
        </p:nvPicPr>
        <p:blipFill>
          <a:blip r:embed="rId10"/>
          <a:srcRect/>
          <a:stretch>
            <a:fillRect/>
          </a:stretch>
        </p:blipFill>
        <p:spPr>
          <a:xfrm rot="-2054655">
            <a:off x="17015672" y="2838987"/>
            <a:ext cx="626794" cy="626794"/>
          </a:xfrm>
          <a:prstGeom prst="rect">
            <a:avLst/>
          </a:prstGeom>
        </p:spPr>
      </p:pic>
      <p:pic>
        <p:nvPicPr>
          <p:cNvPr id="16" name="Picture 7">
            <a:extLst>
              <a:ext uri="{FF2B5EF4-FFF2-40B4-BE49-F238E27FC236}">
                <a16:creationId xmlns="" xmlns:a16="http://schemas.microsoft.com/office/drawing/2014/main" id="{F0347A6D-2C34-B3B9-25B5-E54B63C3AF3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232742" y="66627"/>
            <a:ext cx="1677300" cy="1686499"/>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577563" y="5995908"/>
            <a:ext cx="1023193" cy="1023193"/>
          </a:xfrm>
          <a:prstGeom prst="rect">
            <a:avLst/>
          </a:prstGeom>
        </p:spPr>
      </p:pic>
      <p:pic>
        <p:nvPicPr>
          <p:cNvPr id="4" name="Picture 3">
            <a:extLst>
              <a:ext uri="{FF2B5EF4-FFF2-40B4-BE49-F238E27FC236}">
                <a16:creationId xmlns="" xmlns:a16="http://schemas.microsoft.com/office/drawing/2014/main" id="{2C991F3B-5EDE-15E6-DA11-2FBA23B7FDE2}"/>
              </a:ext>
            </a:extLst>
          </p:cNvPr>
          <p:cNvPicPr>
            <a:picLocks noChangeAspect="1"/>
          </p:cNvPicPr>
          <p:nvPr/>
        </p:nvPicPr>
        <p:blipFill rotWithShape="1">
          <a:blip r:embed="rId15"/>
          <a:srcRect l="14503" t="5410" r="14626" b="6625"/>
          <a:stretch/>
        </p:blipFill>
        <p:spPr>
          <a:xfrm>
            <a:off x="2164833" y="1495583"/>
            <a:ext cx="2955836" cy="3707319"/>
          </a:xfrm>
          <a:prstGeom prst="rect">
            <a:avLst/>
          </a:prstGeom>
        </p:spPr>
      </p:pic>
      <p:pic>
        <p:nvPicPr>
          <p:cNvPr id="5" name="Picture 4">
            <a:extLst>
              <a:ext uri="{FF2B5EF4-FFF2-40B4-BE49-F238E27FC236}">
                <a16:creationId xmlns="" xmlns:a16="http://schemas.microsoft.com/office/drawing/2014/main" id="{2B32514C-2A37-AD12-C300-87DFDF909895}"/>
              </a:ext>
            </a:extLst>
          </p:cNvPr>
          <p:cNvPicPr>
            <a:picLocks noChangeAspect="1"/>
          </p:cNvPicPr>
          <p:nvPr/>
        </p:nvPicPr>
        <p:blipFill>
          <a:blip r:embed="rId16"/>
          <a:stretch>
            <a:fillRect/>
          </a:stretch>
        </p:blipFill>
        <p:spPr>
          <a:xfrm>
            <a:off x="13205871" y="4922194"/>
            <a:ext cx="3114804" cy="3957217"/>
          </a:xfrm>
          <a:prstGeom prst="rect">
            <a:avLst/>
          </a:prstGeom>
        </p:spPr>
      </p:pic>
      <p:sp>
        <p:nvSpPr>
          <p:cNvPr id="6" name="TextBox 5">
            <a:extLst>
              <a:ext uri="{FF2B5EF4-FFF2-40B4-BE49-F238E27FC236}">
                <a16:creationId xmlns="" xmlns:a16="http://schemas.microsoft.com/office/drawing/2014/main" id="{DFB8E40F-BEF2-EF8F-54E9-B00E7CA95709}"/>
              </a:ext>
            </a:extLst>
          </p:cNvPr>
          <p:cNvSpPr txBox="1"/>
          <p:nvPr/>
        </p:nvSpPr>
        <p:spPr>
          <a:xfrm>
            <a:off x="1600494" y="5202902"/>
            <a:ext cx="3898740" cy="630942"/>
          </a:xfrm>
          <a:prstGeom prst="rect">
            <a:avLst/>
          </a:prstGeom>
          <a:noFill/>
        </p:spPr>
        <p:txBody>
          <a:bodyPr wrap="square" rtlCol="0">
            <a:spAutoFit/>
          </a:bodyPr>
          <a:lstStyle/>
          <a:p>
            <a:r>
              <a:rPr lang="en-US" sz="3500" b="1" i="1">
                <a:latin typeface="Arial" panose="020B0604020202020204" pitchFamily="34" charset="0"/>
                <a:cs typeface="Arial" panose="020B0604020202020204" pitchFamily="34" charset="0"/>
              </a:rPr>
              <a:t>Họa tiết đầu rồng</a:t>
            </a:r>
          </a:p>
        </p:txBody>
      </p:sp>
      <p:pic>
        <p:nvPicPr>
          <p:cNvPr id="15" name="Picture 7">
            <a:extLst>
              <a:ext uri="{FF2B5EF4-FFF2-40B4-BE49-F238E27FC236}">
                <a16:creationId xmlns="" xmlns:a16="http://schemas.microsoft.com/office/drawing/2014/main" id="{9D9C2041-F006-AFF5-FF97-7E629966D5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83469" y="66628"/>
            <a:ext cx="1677300" cy="1686499"/>
          </a:xfrm>
          <a:prstGeom prst="rect">
            <a:avLst/>
          </a:prstGeom>
        </p:spPr>
      </p:pic>
      <p:sp>
        <p:nvSpPr>
          <p:cNvPr id="23" name="TextBox 22">
            <a:extLst>
              <a:ext uri="{FF2B5EF4-FFF2-40B4-BE49-F238E27FC236}">
                <a16:creationId xmlns="" xmlns:a16="http://schemas.microsoft.com/office/drawing/2014/main" id="{E9090AF0-850E-631D-0D5B-82238B52B93A}"/>
              </a:ext>
            </a:extLst>
          </p:cNvPr>
          <p:cNvSpPr txBox="1"/>
          <p:nvPr/>
        </p:nvSpPr>
        <p:spPr>
          <a:xfrm>
            <a:off x="11618370" y="9146438"/>
            <a:ext cx="5943187" cy="630942"/>
          </a:xfrm>
          <a:prstGeom prst="rect">
            <a:avLst/>
          </a:prstGeom>
          <a:noFill/>
        </p:spPr>
        <p:txBody>
          <a:bodyPr wrap="square" rtlCol="0">
            <a:spAutoFit/>
          </a:bodyPr>
          <a:lstStyle/>
          <a:p>
            <a:r>
              <a:rPr lang="en-US" sz="3500" b="1" i="1">
                <a:latin typeface="Arial" panose="020B0604020202020204" pitchFamily="34" charset="0"/>
                <a:cs typeface="Arial" panose="020B0604020202020204" pitchFamily="34" charset="0"/>
              </a:rPr>
              <a:t>Họa tiết ngói hình phượng </a:t>
            </a:r>
          </a:p>
        </p:txBody>
      </p:sp>
      <p:sp>
        <p:nvSpPr>
          <p:cNvPr id="7" name="TextBox 6">
            <a:extLst>
              <a:ext uri="{FF2B5EF4-FFF2-40B4-BE49-F238E27FC236}">
                <a16:creationId xmlns="" xmlns:a16="http://schemas.microsoft.com/office/drawing/2014/main" id="{3AF7B29B-1DA0-2C45-DDC3-64ADDC0C5CE1}"/>
              </a:ext>
            </a:extLst>
          </p:cNvPr>
          <p:cNvSpPr txBox="1"/>
          <p:nvPr/>
        </p:nvSpPr>
        <p:spPr>
          <a:xfrm>
            <a:off x="5369114" y="2011872"/>
            <a:ext cx="10926904" cy="2748253"/>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nl-NL" sz="4000">
                <a:effectLst/>
                <a:latin typeface="Arial" panose="020B0604020202020204" pitchFamily="34" charset="0"/>
                <a:ea typeface="Times New Roman" panose="02020603050405020304" pitchFamily="18" charset="0"/>
                <a:cs typeface="Arial" panose="020B0604020202020204" pitchFamily="34" charset="0"/>
              </a:rPr>
              <a:t>Họa tiết thời Lý thường là những hình rồng, phượng, sóng, hoa sen...được xếp theo nguyên lí lặp lại.</a:t>
            </a:r>
            <a:endParaRPr lang="en-US" sz="400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FE9015F8-672F-70DE-586E-24E538DE79EE}"/>
              </a:ext>
            </a:extLst>
          </p:cNvPr>
          <p:cNvSpPr txBox="1"/>
          <p:nvPr/>
        </p:nvSpPr>
        <p:spPr>
          <a:xfrm>
            <a:off x="2155395" y="6325013"/>
            <a:ext cx="10926904" cy="2748253"/>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vi-VN" sz="4000">
                <a:effectLst/>
                <a:latin typeface="Arial" panose="020B0604020202020204" pitchFamily="34" charset="0"/>
                <a:ea typeface="Times New Roman" panose="02020603050405020304" pitchFamily="18" charset="0"/>
                <a:cs typeface="Arial" panose="020B0604020202020204" pitchFamily="34" charset="0"/>
              </a:rPr>
              <a:t>Những họa tiết </a:t>
            </a:r>
            <a:r>
              <a:rPr lang="en-US" sz="4000">
                <a:effectLst/>
                <a:latin typeface="Arial" panose="020B0604020202020204" pitchFamily="34" charset="0"/>
                <a:ea typeface="Times New Roman" panose="02020603050405020304" pitchFamily="18" charset="0"/>
                <a:cs typeface="Arial" panose="020B0604020202020204" pitchFamily="34" charset="0"/>
              </a:rPr>
              <a:t>thường</a:t>
            </a:r>
            <a:r>
              <a:rPr lang="vi-VN" sz="4000">
                <a:effectLst/>
                <a:latin typeface="Arial" panose="020B0604020202020204" pitchFamily="34" charset="0"/>
                <a:ea typeface="Times New Roman" panose="02020603050405020304" pitchFamily="18" charset="0"/>
                <a:cs typeface="Arial" panose="020B0604020202020204" pitchFamily="34" charset="0"/>
              </a:rPr>
              <a:t> có màu trầm như màu vàng đồng, màu nâu, màu xám, đường nét mềm mại, uốn lượn</a:t>
            </a:r>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76637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par>
                                <p:cTn id="46" presetID="16" presetClass="entr" presetSubtype="21"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par>
                                <p:cTn id="54" presetID="16" presetClass="entr" presetSubtype="21" fill="hold"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barn(inVertical)">
                                      <p:cBhvr>
                                        <p:cTn id="56" dur="500"/>
                                        <p:tgtEl>
                                          <p:spTgt spid="5"/>
                                        </p:tgtEl>
                                      </p:cBhvr>
                                    </p:animEffect>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P spid="7"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9"/>
            <a:ext cx="20957720" cy="11782581"/>
          </a:xfrm>
          <a:prstGeom prst="rect">
            <a:avLst/>
          </a:prstGeom>
        </p:spPr>
      </p:pic>
      <p:sp>
        <p:nvSpPr>
          <p:cNvPr id="3" name="AutoShape 3"/>
          <p:cNvSpPr/>
          <p:nvPr/>
        </p:nvSpPr>
        <p:spPr>
          <a:xfrm>
            <a:off x="577563" y="1008361"/>
            <a:ext cx="17077698" cy="9069878"/>
          </a:xfrm>
          <a:prstGeom prst="rect">
            <a:avLst/>
          </a:prstGeom>
          <a:solidFill>
            <a:srgbClr val="FFFBEC"/>
          </a:solidFill>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08546">
            <a:off x="13865434" y="592580"/>
            <a:ext cx="1359132" cy="543653"/>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43005">
            <a:off x="16600489" y="4972943"/>
            <a:ext cx="1405308" cy="45991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57975" y="3229768"/>
            <a:ext cx="1023193" cy="768325"/>
          </a:xfrm>
          <a:prstGeom prst="rect">
            <a:avLst/>
          </a:prstGeom>
        </p:spPr>
      </p:pic>
      <p:pic>
        <p:nvPicPr>
          <p:cNvPr id="12" name="Picture 12"/>
          <p:cNvPicPr>
            <a:picLocks noChangeAspect="1"/>
          </p:cNvPicPr>
          <p:nvPr/>
        </p:nvPicPr>
        <p:blipFill>
          <a:blip r:embed="rId10"/>
          <a:srcRect/>
          <a:stretch>
            <a:fillRect/>
          </a:stretch>
        </p:blipFill>
        <p:spPr>
          <a:xfrm rot="-2054655">
            <a:off x="17015672" y="2838987"/>
            <a:ext cx="626794" cy="626794"/>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77563" y="5995908"/>
            <a:ext cx="1023193" cy="1023193"/>
          </a:xfrm>
          <a:prstGeom prst="rect">
            <a:avLst/>
          </a:prstGeom>
        </p:spPr>
      </p:pic>
      <p:pic>
        <p:nvPicPr>
          <p:cNvPr id="15" name="Picture 7">
            <a:extLst>
              <a:ext uri="{FF2B5EF4-FFF2-40B4-BE49-F238E27FC236}">
                <a16:creationId xmlns="" xmlns:a16="http://schemas.microsoft.com/office/drawing/2014/main" id="{9D9C2041-F006-AFF5-FF97-7E629966D5E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83469" y="66628"/>
            <a:ext cx="1677300" cy="1686499"/>
          </a:xfrm>
          <a:prstGeom prst="rect">
            <a:avLst/>
          </a:prstGeom>
        </p:spPr>
      </p:pic>
      <p:pic>
        <p:nvPicPr>
          <p:cNvPr id="13" name="Picture 12">
            <a:extLst>
              <a:ext uri="{FF2B5EF4-FFF2-40B4-BE49-F238E27FC236}">
                <a16:creationId xmlns="" xmlns:a16="http://schemas.microsoft.com/office/drawing/2014/main" id="{B39C0902-07F3-07D8-B3D9-0462C2FCAD69}"/>
              </a:ext>
            </a:extLst>
          </p:cNvPr>
          <p:cNvPicPr>
            <a:picLocks noChangeAspect="1"/>
          </p:cNvPicPr>
          <p:nvPr/>
        </p:nvPicPr>
        <p:blipFill rotWithShape="1">
          <a:blip r:embed="rId15"/>
          <a:srcRect t="16473"/>
          <a:stretch/>
        </p:blipFill>
        <p:spPr>
          <a:xfrm>
            <a:off x="2365515" y="1788535"/>
            <a:ext cx="4933135" cy="2142646"/>
          </a:xfrm>
          <a:prstGeom prst="rect">
            <a:avLst/>
          </a:prstGeom>
        </p:spPr>
      </p:pic>
      <p:pic>
        <p:nvPicPr>
          <p:cNvPr id="14" name="Picture 13">
            <a:extLst>
              <a:ext uri="{FF2B5EF4-FFF2-40B4-BE49-F238E27FC236}">
                <a16:creationId xmlns="" xmlns:a16="http://schemas.microsoft.com/office/drawing/2014/main" id="{9E6608C0-10D8-1A99-95B4-C926DFDE5DAE}"/>
              </a:ext>
            </a:extLst>
          </p:cNvPr>
          <p:cNvPicPr>
            <a:picLocks noChangeAspect="1"/>
          </p:cNvPicPr>
          <p:nvPr/>
        </p:nvPicPr>
        <p:blipFill rotWithShape="1">
          <a:blip r:embed="rId16"/>
          <a:srcRect l="3400" t="2974" r="6374"/>
          <a:stretch/>
        </p:blipFill>
        <p:spPr>
          <a:xfrm>
            <a:off x="5000349" y="4293634"/>
            <a:ext cx="3433291" cy="3736477"/>
          </a:xfrm>
          <a:prstGeom prst="rect">
            <a:avLst/>
          </a:prstGeom>
        </p:spPr>
      </p:pic>
      <p:pic>
        <p:nvPicPr>
          <p:cNvPr id="17" name="Picture 16">
            <a:extLst>
              <a:ext uri="{FF2B5EF4-FFF2-40B4-BE49-F238E27FC236}">
                <a16:creationId xmlns="" xmlns:a16="http://schemas.microsoft.com/office/drawing/2014/main" id="{D747C508-B82E-0CE0-303B-54F0BAE2E29E}"/>
              </a:ext>
            </a:extLst>
          </p:cNvPr>
          <p:cNvPicPr>
            <a:picLocks noChangeAspect="1"/>
          </p:cNvPicPr>
          <p:nvPr/>
        </p:nvPicPr>
        <p:blipFill>
          <a:blip r:embed="rId17"/>
          <a:stretch>
            <a:fillRect/>
          </a:stretch>
        </p:blipFill>
        <p:spPr>
          <a:xfrm>
            <a:off x="2126617" y="4394639"/>
            <a:ext cx="3188106" cy="3534468"/>
          </a:xfrm>
          <a:prstGeom prst="rect">
            <a:avLst/>
          </a:prstGeom>
        </p:spPr>
      </p:pic>
      <p:pic>
        <p:nvPicPr>
          <p:cNvPr id="18" name="Picture 17">
            <a:extLst>
              <a:ext uri="{FF2B5EF4-FFF2-40B4-BE49-F238E27FC236}">
                <a16:creationId xmlns="" xmlns:a16="http://schemas.microsoft.com/office/drawing/2014/main" id="{CC575DD1-2F59-3AE5-5D0D-4406BD3B59E1}"/>
              </a:ext>
            </a:extLst>
          </p:cNvPr>
          <p:cNvPicPr>
            <a:picLocks noChangeAspect="1"/>
          </p:cNvPicPr>
          <p:nvPr/>
        </p:nvPicPr>
        <p:blipFill>
          <a:blip r:embed="rId18"/>
          <a:stretch>
            <a:fillRect/>
          </a:stretch>
        </p:blipFill>
        <p:spPr>
          <a:xfrm>
            <a:off x="11079417" y="6793901"/>
            <a:ext cx="5725498" cy="1994382"/>
          </a:xfrm>
          <a:prstGeom prst="rect">
            <a:avLst/>
          </a:prstGeom>
        </p:spPr>
      </p:pic>
      <p:sp>
        <p:nvSpPr>
          <p:cNvPr id="19" name="TextBox 18">
            <a:extLst>
              <a:ext uri="{FF2B5EF4-FFF2-40B4-BE49-F238E27FC236}">
                <a16:creationId xmlns="" xmlns:a16="http://schemas.microsoft.com/office/drawing/2014/main" id="{C6A832B9-4D42-5032-0CFE-604D2454A96D}"/>
              </a:ext>
            </a:extLst>
          </p:cNvPr>
          <p:cNvSpPr txBox="1"/>
          <p:nvPr/>
        </p:nvSpPr>
        <p:spPr>
          <a:xfrm>
            <a:off x="8456837" y="2835759"/>
            <a:ext cx="8840563" cy="3671583"/>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Các họa tiết thời Lý chủ yếu được thực hiện dưới hình thức điêu khắc.</a:t>
            </a:r>
          </a:p>
          <a:p>
            <a:pPr marL="457200" indent="-4572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Chất liệu được sử dụng chủ yếu: đất nung, đá…</a:t>
            </a:r>
          </a:p>
        </p:txBody>
      </p:sp>
      <p:pic>
        <p:nvPicPr>
          <p:cNvPr id="16" name="Picture 7">
            <a:extLst>
              <a:ext uri="{FF2B5EF4-FFF2-40B4-BE49-F238E27FC236}">
                <a16:creationId xmlns="" xmlns:a16="http://schemas.microsoft.com/office/drawing/2014/main" id="{F0347A6D-2C34-B3B9-25B5-E54B63C3AF3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232742" y="66627"/>
            <a:ext cx="1677300" cy="1686499"/>
          </a:xfrm>
          <a:prstGeom prst="rect">
            <a:avLst/>
          </a:prstGeom>
        </p:spPr>
      </p:pic>
      <p:sp>
        <p:nvSpPr>
          <p:cNvPr id="22" name="TextBox 21">
            <a:extLst>
              <a:ext uri="{FF2B5EF4-FFF2-40B4-BE49-F238E27FC236}">
                <a16:creationId xmlns="" xmlns:a16="http://schemas.microsoft.com/office/drawing/2014/main" id="{E357E425-CE7D-EBB6-67B0-2C70D02B3CA6}"/>
              </a:ext>
            </a:extLst>
          </p:cNvPr>
          <p:cNvSpPr txBox="1"/>
          <p:nvPr/>
        </p:nvSpPr>
        <p:spPr>
          <a:xfrm>
            <a:off x="2748164" y="3998093"/>
            <a:ext cx="4504371" cy="369332"/>
          </a:xfrm>
          <a:prstGeom prst="rect">
            <a:avLst/>
          </a:prstGeom>
          <a:noFill/>
        </p:spPr>
        <p:txBody>
          <a:bodyPr wrap="square" rtlCol="0">
            <a:spAutoFit/>
          </a:bodyPr>
          <a:lstStyle/>
          <a:p>
            <a:endParaRPr lang="en-US"/>
          </a:p>
        </p:txBody>
      </p:sp>
      <p:sp>
        <p:nvSpPr>
          <p:cNvPr id="24" name="TextBox 23">
            <a:extLst>
              <a:ext uri="{FF2B5EF4-FFF2-40B4-BE49-F238E27FC236}">
                <a16:creationId xmlns="" xmlns:a16="http://schemas.microsoft.com/office/drawing/2014/main" id="{45CE5B5E-3CF6-2AF7-F9FE-E2CDE62DAA3B}"/>
              </a:ext>
            </a:extLst>
          </p:cNvPr>
          <p:cNvSpPr txBox="1"/>
          <p:nvPr/>
        </p:nvSpPr>
        <p:spPr>
          <a:xfrm>
            <a:off x="3238029" y="8392564"/>
            <a:ext cx="3188106" cy="784830"/>
          </a:xfrm>
          <a:prstGeom prst="rect">
            <a:avLst/>
          </a:prstGeom>
          <a:noFill/>
        </p:spPr>
        <p:txBody>
          <a:bodyPr wrap="square" rtlCol="0">
            <a:spAutoFit/>
          </a:bodyPr>
          <a:lstStyle/>
          <a:p>
            <a:r>
              <a:rPr lang="en-US" sz="4500" b="1" i="1">
                <a:latin typeface="Arial" panose="020B0604020202020204" pitchFamily="34" charset="0"/>
                <a:cs typeface="Arial" panose="020B0604020202020204" pitchFamily="34" charset="0"/>
              </a:rPr>
              <a:t>Đất nung</a:t>
            </a:r>
          </a:p>
        </p:txBody>
      </p:sp>
      <p:sp>
        <p:nvSpPr>
          <p:cNvPr id="27" name="TextBox 26">
            <a:extLst>
              <a:ext uri="{FF2B5EF4-FFF2-40B4-BE49-F238E27FC236}">
                <a16:creationId xmlns="" xmlns:a16="http://schemas.microsoft.com/office/drawing/2014/main" id="{ACDFD554-7701-63A8-EB7B-2A341B34BF85}"/>
              </a:ext>
            </a:extLst>
          </p:cNvPr>
          <p:cNvSpPr txBox="1"/>
          <p:nvPr/>
        </p:nvSpPr>
        <p:spPr>
          <a:xfrm>
            <a:off x="13747973" y="9040846"/>
            <a:ext cx="1594053" cy="784830"/>
          </a:xfrm>
          <a:prstGeom prst="rect">
            <a:avLst/>
          </a:prstGeom>
          <a:noFill/>
        </p:spPr>
        <p:txBody>
          <a:bodyPr wrap="square" rtlCol="0">
            <a:spAutoFit/>
          </a:bodyPr>
          <a:lstStyle/>
          <a:p>
            <a:r>
              <a:rPr lang="en-US" sz="4500" b="1" i="1">
                <a:latin typeface="Arial" panose="020B0604020202020204" pitchFamily="34" charset="0"/>
                <a:cs typeface="Arial" panose="020B0604020202020204" pitchFamily="34" charset="0"/>
              </a:rPr>
              <a:t>Đá</a:t>
            </a:r>
          </a:p>
        </p:txBody>
      </p:sp>
      <p:pic>
        <p:nvPicPr>
          <p:cNvPr id="26" name="Picture 25">
            <a:extLst>
              <a:ext uri="{FF2B5EF4-FFF2-40B4-BE49-F238E27FC236}">
                <a16:creationId xmlns="" xmlns:a16="http://schemas.microsoft.com/office/drawing/2014/main" id="{D2BA0A77-C848-F10E-020B-7CFEBF476DB6}"/>
              </a:ext>
            </a:extLst>
          </p:cNvPr>
          <p:cNvPicPr>
            <a:picLocks noChangeAspect="1"/>
          </p:cNvPicPr>
          <p:nvPr/>
        </p:nvPicPr>
        <p:blipFill>
          <a:blip r:embed="rId19"/>
          <a:stretch>
            <a:fillRect/>
          </a:stretch>
        </p:blipFill>
        <p:spPr>
          <a:xfrm>
            <a:off x="249764" y="8131778"/>
            <a:ext cx="2371550" cy="2127688"/>
          </a:xfrm>
          <a:prstGeom prst="rect">
            <a:avLst/>
          </a:prstGeom>
        </p:spPr>
      </p:pic>
    </p:spTree>
    <p:extLst>
      <p:ext uri="{BB962C8B-B14F-4D97-AF65-F5344CB8AC3E}">
        <p14:creationId xmlns:p14="http://schemas.microsoft.com/office/powerpoint/2010/main" val="309245043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par>
                                <p:cTn id="48" presetID="16" presetClass="entr" presetSubtype="21"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par>
                                <p:cTn id="51" presetID="16" presetClass="entr" presetSubtype="21"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par>
                                <p:cTn id="54" presetID="2" presetClass="entr" presetSubtype="4"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ppt_x"/>
                                          </p:val>
                                        </p:tav>
                                        <p:tav tm="100000">
                                          <p:val>
                                            <p:strVal val="#ppt_x"/>
                                          </p:val>
                                        </p:tav>
                                      </p:tavLst>
                                    </p:anim>
                                    <p:anim calcmode="lin" valueType="num">
                                      <p:cBhvr additive="base">
                                        <p:cTn id="5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par>
                                <p:cTn id="63" presetID="2" presetClass="entr" presetSubtype="4"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9"/>
            <a:ext cx="20957720" cy="11782581"/>
          </a:xfrm>
          <a:prstGeom prst="rect">
            <a:avLst/>
          </a:prstGeom>
        </p:spPr>
      </p:pic>
      <p:sp>
        <p:nvSpPr>
          <p:cNvPr id="3" name="AutoShape 3"/>
          <p:cNvSpPr/>
          <p:nvPr/>
        </p:nvSpPr>
        <p:spPr>
          <a:xfrm>
            <a:off x="483859" y="1004340"/>
            <a:ext cx="17077698" cy="9069878"/>
          </a:xfrm>
          <a:prstGeom prst="rect">
            <a:avLst/>
          </a:prstGeom>
          <a:solidFill>
            <a:srgbClr val="FFFBEC"/>
          </a:solidFill>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08546">
            <a:off x="13865434" y="592580"/>
            <a:ext cx="1359132" cy="543653"/>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7975" y="3229768"/>
            <a:ext cx="1023193" cy="768325"/>
          </a:xfrm>
          <a:prstGeom prst="rect">
            <a:avLst/>
          </a:prstGeom>
        </p:spPr>
      </p:pic>
      <p:pic>
        <p:nvPicPr>
          <p:cNvPr id="12" name="Picture 12"/>
          <p:cNvPicPr>
            <a:picLocks noChangeAspect="1"/>
          </p:cNvPicPr>
          <p:nvPr/>
        </p:nvPicPr>
        <p:blipFill>
          <a:blip r:embed="rId8"/>
          <a:srcRect/>
          <a:stretch>
            <a:fillRect/>
          </a:stretch>
        </p:blipFill>
        <p:spPr>
          <a:xfrm rot="-2054655">
            <a:off x="17015672" y="2838987"/>
            <a:ext cx="626794" cy="626794"/>
          </a:xfrm>
          <a:prstGeom prst="rect">
            <a:avLst/>
          </a:prstGeom>
        </p:spPr>
      </p:pic>
      <p:pic>
        <p:nvPicPr>
          <p:cNvPr id="15" name="Picture 7">
            <a:extLst>
              <a:ext uri="{FF2B5EF4-FFF2-40B4-BE49-F238E27FC236}">
                <a16:creationId xmlns="" xmlns:a16="http://schemas.microsoft.com/office/drawing/2014/main" id="{9D9C2041-F006-AFF5-FF97-7E629966D5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83469" y="66628"/>
            <a:ext cx="1677300" cy="1686499"/>
          </a:xfrm>
          <a:prstGeom prst="rect">
            <a:avLst/>
          </a:prstGeom>
        </p:spPr>
      </p:pic>
      <p:pic>
        <p:nvPicPr>
          <p:cNvPr id="16" name="Picture 7">
            <a:extLst>
              <a:ext uri="{FF2B5EF4-FFF2-40B4-BE49-F238E27FC236}">
                <a16:creationId xmlns="" xmlns:a16="http://schemas.microsoft.com/office/drawing/2014/main" id="{F0347A6D-2C34-B3B9-25B5-E54B63C3AF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32742" y="66627"/>
            <a:ext cx="1677300" cy="1686499"/>
          </a:xfrm>
          <a:prstGeom prst="rect">
            <a:avLst/>
          </a:prstGeom>
        </p:spPr>
      </p:pic>
      <p:sp>
        <p:nvSpPr>
          <p:cNvPr id="17" name="TextBox 16">
            <a:extLst>
              <a:ext uri="{FF2B5EF4-FFF2-40B4-BE49-F238E27FC236}">
                <a16:creationId xmlns="" xmlns:a16="http://schemas.microsoft.com/office/drawing/2014/main" id="{9C3E0AC8-4A9E-5C55-8153-598E72F9B1E5}"/>
              </a:ext>
            </a:extLst>
          </p:cNvPr>
          <p:cNvSpPr txBox="1"/>
          <p:nvPr/>
        </p:nvSpPr>
        <p:spPr>
          <a:xfrm>
            <a:off x="1809897" y="1729942"/>
            <a:ext cx="14425621" cy="861774"/>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2. </a:t>
            </a:r>
            <a:r>
              <a:rPr lang="en-US" sz="5000" b="1" dirty="0" err="1">
                <a:latin typeface="Arial" panose="020B0604020202020204" pitchFamily="34" charset="0"/>
                <a:cs typeface="Arial" panose="020B0604020202020204" pitchFamily="34" charset="0"/>
              </a:rPr>
              <a:t>Cách</a:t>
            </a:r>
            <a:r>
              <a:rPr lang="en-US" sz="5000" b="1" dirty="0">
                <a:latin typeface="Arial" panose="020B0604020202020204" pitchFamily="34" charset="0"/>
                <a:cs typeface="Arial" panose="020B0604020202020204" pitchFamily="34" charset="0"/>
              </a:rPr>
              <a:t> </a:t>
            </a:r>
            <a:r>
              <a:rPr lang="en-US" sz="5000" b="1" dirty="0" err="1" smtClean="0">
                <a:latin typeface="Arial" panose="020B0604020202020204" pitchFamily="34" charset="0"/>
                <a:cs typeface="Arial" panose="020B0604020202020204" pitchFamily="34" charset="0"/>
              </a:rPr>
              <a:t>vẽ</a:t>
            </a:r>
            <a:r>
              <a:rPr lang="en-US" sz="5000" b="1" dirty="0" smtClean="0">
                <a:latin typeface="Arial" panose="020B0604020202020204" pitchFamily="34" charset="0"/>
                <a:cs typeface="Arial" panose="020B0604020202020204" pitchFamily="34" charset="0"/>
              </a:rPr>
              <a:t> </a:t>
            </a:r>
            <a:r>
              <a:rPr lang="en-US" sz="5000" b="1" dirty="0" err="1" smtClean="0">
                <a:latin typeface="Arial" panose="020B0604020202020204" pitchFamily="34" charset="0"/>
                <a:cs typeface="Arial" panose="020B0604020202020204" pitchFamily="34" charset="0"/>
              </a:rPr>
              <a:t>trang</a:t>
            </a:r>
            <a:r>
              <a:rPr lang="en-US" sz="5000" b="1" dirty="0" smtClean="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trí</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đường</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diềm</a:t>
            </a:r>
            <a:endParaRPr lang="en-US" sz="50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8C88FC74-266B-FDA0-F5B2-9CF06BD28EE4}"/>
              </a:ext>
            </a:extLst>
          </p:cNvPr>
          <p:cNvSpPr txBox="1"/>
          <p:nvPr/>
        </p:nvSpPr>
        <p:spPr>
          <a:xfrm>
            <a:off x="1809897" y="2963375"/>
            <a:ext cx="13500743" cy="707886"/>
          </a:xfrm>
          <a:prstGeom prst="rect">
            <a:avLst/>
          </a:prstGeom>
          <a:noFill/>
        </p:spPr>
        <p:txBody>
          <a:bodyPr wrap="square" rtlCol="0">
            <a:spAutoFit/>
          </a:bodyPr>
          <a:lstStyle/>
          <a:p>
            <a:pPr marL="571500" indent="-571500">
              <a:buFont typeface="Wingdings" panose="05000000000000000000" pitchFamily="2" charset="2"/>
              <a:buChar char="Ø"/>
            </a:pPr>
            <a:r>
              <a:rPr lang="nl-NL"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Q</a:t>
            </a:r>
            <a:r>
              <a:rPr lang="nl-NL"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uan sát Hình 1, 2, 3</a:t>
            </a:r>
            <a:r>
              <a:rPr lang="nl-NL" sz="4000"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 4 </a:t>
            </a:r>
            <a:r>
              <a:rPr lang="nl-NL"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SGK tr.15 và thực hiện yêu cầu:</a:t>
            </a:r>
            <a:endParaRPr lang="en-US" dirty="0"/>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77563" y="5995908"/>
            <a:ext cx="1023193" cy="1023193"/>
          </a:xfrm>
          <a:prstGeom prst="rect">
            <a:avLst/>
          </a:prstGeom>
        </p:spPr>
      </p:pic>
      <p:sp>
        <p:nvSpPr>
          <p:cNvPr id="27" name="TextBox 26">
            <a:extLst>
              <a:ext uri="{FF2B5EF4-FFF2-40B4-BE49-F238E27FC236}">
                <a16:creationId xmlns="" xmlns:a16="http://schemas.microsoft.com/office/drawing/2014/main" id="{29121B4E-B6BA-ADCE-1690-2A3BCAAC8314}"/>
              </a:ext>
            </a:extLst>
          </p:cNvPr>
          <p:cNvSpPr txBox="1"/>
          <p:nvPr/>
        </p:nvSpPr>
        <p:spPr>
          <a:xfrm>
            <a:off x="2049899" y="7953740"/>
            <a:ext cx="14860143" cy="1824923"/>
          </a:xfrm>
          <a:prstGeom prst="rect">
            <a:avLst/>
          </a:prstGeom>
          <a:noFill/>
        </p:spPr>
        <p:txBody>
          <a:bodyPr wrap="square" rtlCol="0">
            <a:spAutoFit/>
          </a:bodyPr>
          <a:lstStyle/>
          <a:p>
            <a:pPr marL="571500" marR="0" indent="-571500" algn="just">
              <a:lnSpc>
                <a:spcPct val="150000"/>
              </a:lnSpc>
              <a:spcBef>
                <a:spcPts val="300"/>
              </a:spcBef>
              <a:spcAft>
                <a:spcPts val="300"/>
              </a:spcAft>
              <a:buFont typeface="Wingdings" panose="05000000000000000000" pitchFamily="2" charset="2"/>
              <a:buChar char="v"/>
            </a:pPr>
            <a:r>
              <a:rPr lang="vi-VN"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nêu các bước thực hiện trang trí đường diềm theo cách hiểu của em.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8" name="Picture 27">
            <a:extLst>
              <a:ext uri="{FF2B5EF4-FFF2-40B4-BE49-F238E27FC236}">
                <a16:creationId xmlns="" xmlns:a16="http://schemas.microsoft.com/office/drawing/2014/main" id="{E9A09214-DE8D-638D-CC65-D25D75C8B74D}"/>
              </a:ext>
            </a:extLst>
          </p:cNvPr>
          <p:cNvPicPr>
            <a:picLocks noChangeAspect="1"/>
          </p:cNvPicPr>
          <p:nvPr/>
        </p:nvPicPr>
        <p:blipFill>
          <a:blip r:embed="rId13"/>
          <a:stretch>
            <a:fillRect/>
          </a:stretch>
        </p:blipFill>
        <p:spPr>
          <a:xfrm rot="4165979">
            <a:off x="598204" y="8216020"/>
            <a:ext cx="1268078" cy="1871634"/>
          </a:xfrm>
          <a:prstGeom prst="rect">
            <a:avLst/>
          </a:prstGeom>
        </p:spPr>
      </p:pic>
      <p:pic>
        <p:nvPicPr>
          <p:cNvPr id="5" name="Picture 4">
            <a:extLst>
              <a:ext uri="{FF2B5EF4-FFF2-40B4-BE49-F238E27FC236}">
                <a16:creationId xmlns="" xmlns:a16="http://schemas.microsoft.com/office/drawing/2014/main" id="{68194A0A-620A-D180-61C5-775BC61AD039}"/>
              </a:ext>
            </a:extLst>
          </p:cNvPr>
          <p:cNvPicPr>
            <a:picLocks noChangeAspect="1"/>
          </p:cNvPicPr>
          <p:nvPr/>
        </p:nvPicPr>
        <p:blipFill>
          <a:blip r:embed="rId14"/>
          <a:stretch>
            <a:fillRect/>
          </a:stretch>
        </p:blipFill>
        <p:spPr>
          <a:xfrm>
            <a:off x="1754647" y="4087909"/>
            <a:ext cx="7487695" cy="1857634"/>
          </a:xfrm>
          <a:prstGeom prst="rect">
            <a:avLst/>
          </a:prstGeom>
        </p:spPr>
      </p:pic>
      <p:pic>
        <p:nvPicPr>
          <p:cNvPr id="7" name="Picture 6">
            <a:extLst>
              <a:ext uri="{FF2B5EF4-FFF2-40B4-BE49-F238E27FC236}">
                <a16:creationId xmlns="" xmlns:a16="http://schemas.microsoft.com/office/drawing/2014/main" id="{5F56B4FE-B3DB-9491-5872-656A82AB737D}"/>
              </a:ext>
            </a:extLst>
          </p:cNvPr>
          <p:cNvPicPr>
            <a:picLocks noChangeAspect="1"/>
          </p:cNvPicPr>
          <p:nvPr/>
        </p:nvPicPr>
        <p:blipFill>
          <a:blip r:embed="rId15"/>
          <a:stretch>
            <a:fillRect/>
          </a:stretch>
        </p:blipFill>
        <p:spPr>
          <a:xfrm>
            <a:off x="1809897" y="6001987"/>
            <a:ext cx="7468642" cy="1876687"/>
          </a:xfrm>
          <a:prstGeom prst="rect">
            <a:avLst/>
          </a:prstGeom>
        </p:spPr>
      </p:pic>
      <p:pic>
        <p:nvPicPr>
          <p:cNvPr id="14" name="Picture 13">
            <a:extLst>
              <a:ext uri="{FF2B5EF4-FFF2-40B4-BE49-F238E27FC236}">
                <a16:creationId xmlns="" xmlns:a16="http://schemas.microsoft.com/office/drawing/2014/main" id="{FF298A9F-8D4A-17FD-0A78-357538B915CF}"/>
              </a:ext>
            </a:extLst>
          </p:cNvPr>
          <p:cNvPicPr>
            <a:picLocks noChangeAspect="1"/>
          </p:cNvPicPr>
          <p:nvPr/>
        </p:nvPicPr>
        <p:blipFill>
          <a:blip r:embed="rId16"/>
          <a:stretch>
            <a:fillRect/>
          </a:stretch>
        </p:blipFill>
        <p:spPr>
          <a:xfrm>
            <a:off x="9833962" y="3993140"/>
            <a:ext cx="7449590" cy="1933845"/>
          </a:xfrm>
          <a:prstGeom prst="rect">
            <a:avLst/>
          </a:prstGeom>
        </p:spPr>
      </p:pic>
      <p:pic>
        <p:nvPicPr>
          <p:cNvPr id="9" name="Picture 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1743005">
            <a:off x="17186688" y="4848863"/>
            <a:ext cx="1405308" cy="459919"/>
          </a:xfrm>
          <a:prstGeom prst="rect">
            <a:avLst/>
          </a:prstGeom>
        </p:spPr>
      </p:pic>
      <p:pic>
        <p:nvPicPr>
          <p:cNvPr id="21" name="Picture 20">
            <a:extLst>
              <a:ext uri="{FF2B5EF4-FFF2-40B4-BE49-F238E27FC236}">
                <a16:creationId xmlns="" xmlns:a16="http://schemas.microsoft.com/office/drawing/2014/main" id="{3390C1DD-571C-6183-925D-1822382BF3B7}"/>
              </a:ext>
            </a:extLst>
          </p:cNvPr>
          <p:cNvPicPr>
            <a:picLocks noChangeAspect="1"/>
          </p:cNvPicPr>
          <p:nvPr/>
        </p:nvPicPr>
        <p:blipFill>
          <a:blip r:embed="rId19"/>
          <a:stretch>
            <a:fillRect/>
          </a:stretch>
        </p:blipFill>
        <p:spPr>
          <a:xfrm>
            <a:off x="9682936" y="6164505"/>
            <a:ext cx="7678222" cy="1714739"/>
          </a:xfrm>
          <a:prstGeom prst="rect">
            <a:avLst/>
          </a:prstGeom>
        </p:spPr>
      </p:pic>
    </p:spTree>
    <p:extLst>
      <p:ext uri="{BB962C8B-B14F-4D97-AF65-F5344CB8AC3E}">
        <p14:creationId xmlns:p14="http://schemas.microsoft.com/office/powerpoint/2010/main" val="42132242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par>
                                <p:cTn id="53" presetID="16" presetClass="entr" presetSubtype="21"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6" presetClass="entr" presetSubtype="21"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500" fill="hold"/>
                                        <p:tgtEl>
                                          <p:spTgt spid="28"/>
                                        </p:tgtEl>
                                        <p:attrNameLst>
                                          <p:attrName>ppt_x</p:attrName>
                                        </p:attrNameLst>
                                      </p:cBhvr>
                                      <p:tavLst>
                                        <p:tav tm="0">
                                          <p:val>
                                            <p:strVal val="#ppt_x"/>
                                          </p:val>
                                        </p:tav>
                                        <p:tav tm="100000">
                                          <p:val>
                                            <p:strVal val="#ppt_x"/>
                                          </p:val>
                                        </p:tav>
                                      </p:tavLst>
                                    </p:anim>
                                    <p:anim calcmode="lin" valueType="num">
                                      <p:cBhvr additive="base">
                                        <p:cTn id="67" dur="500" fill="hold"/>
                                        <p:tgtEl>
                                          <p:spTgt spid="28"/>
                                        </p:tgtEl>
                                        <p:attrNameLst>
                                          <p:attrName>ppt_y</p:attrName>
                                        </p:attrNameLst>
                                      </p:cBhvr>
                                      <p:tavLst>
                                        <p:tav tm="0">
                                          <p:val>
                                            <p:strVal val="1+#ppt_h/2"/>
                                          </p:val>
                                        </p:tav>
                                        <p:tav tm="100000">
                                          <p:val>
                                            <p:strVal val="#ppt_y"/>
                                          </p:val>
                                        </p:tav>
                                      </p:tavLst>
                                    </p:anim>
                                  </p:childTnLst>
                                </p:cTn>
                              </p:par>
                              <p:par>
                                <p:cTn id="68" presetID="16" presetClass="entr" presetSubtype="21"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9"/>
            <a:ext cx="20957720" cy="11782581"/>
          </a:xfrm>
          <a:prstGeom prst="rect">
            <a:avLst/>
          </a:prstGeom>
        </p:spPr>
      </p:pic>
      <p:sp>
        <p:nvSpPr>
          <p:cNvPr id="3" name="AutoShape 3"/>
          <p:cNvSpPr/>
          <p:nvPr/>
        </p:nvSpPr>
        <p:spPr>
          <a:xfrm>
            <a:off x="737432" y="1017762"/>
            <a:ext cx="17077698" cy="9069878"/>
          </a:xfrm>
          <a:prstGeom prst="rect">
            <a:avLst/>
          </a:prstGeom>
          <a:solidFill>
            <a:srgbClr val="FFFBEC"/>
          </a:solidFill>
        </p:spPr>
        <p:txBody>
          <a:bodyPr/>
          <a:lstStyle/>
          <a:p>
            <a:endParaRPr lang="en-US"/>
          </a:p>
        </p:txBody>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08546">
            <a:off x="13865434" y="592580"/>
            <a:ext cx="1359132" cy="543653"/>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7975" y="3229768"/>
            <a:ext cx="1023193" cy="768325"/>
          </a:xfrm>
          <a:prstGeom prst="rect">
            <a:avLst/>
          </a:prstGeom>
        </p:spPr>
      </p:pic>
      <p:pic>
        <p:nvPicPr>
          <p:cNvPr id="12" name="Picture 12"/>
          <p:cNvPicPr>
            <a:picLocks noChangeAspect="1"/>
          </p:cNvPicPr>
          <p:nvPr/>
        </p:nvPicPr>
        <p:blipFill>
          <a:blip r:embed="rId8"/>
          <a:srcRect/>
          <a:stretch>
            <a:fillRect/>
          </a:stretch>
        </p:blipFill>
        <p:spPr>
          <a:xfrm rot="-2054655">
            <a:off x="16882859" y="2571226"/>
            <a:ext cx="626794" cy="626794"/>
          </a:xfrm>
          <a:prstGeom prst="rect">
            <a:avLst/>
          </a:prstGeom>
        </p:spPr>
      </p:pic>
      <p:pic>
        <p:nvPicPr>
          <p:cNvPr id="15" name="Picture 7">
            <a:extLst>
              <a:ext uri="{FF2B5EF4-FFF2-40B4-BE49-F238E27FC236}">
                <a16:creationId xmlns="" xmlns:a16="http://schemas.microsoft.com/office/drawing/2014/main" id="{9D9C2041-F006-AFF5-FF97-7E629966D5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83469" y="66628"/>
            <a:ext cx="1677300" cy="1686499"/>
          </a:xfrm>
          <a:prstGeom prst="rect">
            <a:avLst/>
          </a:prstGeom>
        </p:spPr>
      </p:pic>
      <p:pic>
        <p:nvPicPr>
          <p:cNvPr id="16" name="Picture 7">
            <a:extLst>
              <a:ext uri="{FF2B5EF4-FFF2-40B4-BE49-F238E27FC236}">
                <a16:creationId xmlns="" xmlns:a16="http://schemas.microsoft.com/office/drawing/2014/main" id="{F0347A6D-2C34-B3B9-25B5-E54B63C3AF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32742" y="66627"/>
            <a:ext cx="1677300" cy="1686499"/>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77563" y="5995908"/>
            <a:ext cx="1023193" cy="1023193"/>
          </a:xfrm>
          <a:prstGeom prst="rect">
            <a:avLst/>
          </a:prstGeom>
        </p:spPr>
      </p:pic>
      <p:pic>
        <p:nvPicPr>
          <p:cNvPr id="5" name="Picture 4">
            <a:extLst>
              <a:ext uri="{FF2B5EF4-FFF2-40B4-BE49-F238E27FC236}">
                <a16:creationId xmlns="" xmlns:a16="http://schemas.microsoft.com/office/drawing/2014/main" id="{68194A0A-620A-D180-61C5-775BC61AD039}"/>
              </a:ext>
            </a:extLst>
          </p:cNvPr>
          <p:cNvPicPr>
            <a:picLocks noChangeAspect="1"/>
          </p:cNvPicPr>
          <p:nvPr/>
        </p:nvPicPr>
        <p:blipFill>
          <a:blip r:embed="rId13"/>
          <a:stretch>
            <a:fillRect/>
          </a:stretch>
        </p:blipFill>
        <p:spPr>
          <a:xfrm>
            <a:off x="3442902" y="6479267"/>
            <a:ext cx="10951876" cy="2717068"/>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743005">
            <a:off x="17053875" y="4581102"/>
            <a:ext cx="1405308" cy="459919"/>
          </a:xfrm>
          <a:prstGeom prst="rect">
            <a:avLst/>
          </a:prstGeom>
        </p:spPr>
      </p:pic>
      <p:pic>
        <p:nvPicPr>
          <p:cNvPr id="4" name="Picture 3">
            <a:extLst>
              <a:ext uri="{FF2B5EF4-FFF2-40B4-BE49-F238E27FC236}">
                <a16:creationId xmlns="" xmlns:a16="http://schemas.microsoft.com/office/drawing/2014/main" id="{CC646711-28EC-EAD3-4899-C170EE053C13}"/>
              </a:ext>
            </a:extLst>
          </p:cNvPr>
          <p:cNvPicPr>
            <a:picLocks noChangeAspect="1"/>
          </p:cNvPicPr>
          <p:nvPr/>
        </p:nvPicPr>
        <p:blipFill>
          <a:blip r:embed="rId16"/>
          <a:stretch>
            <a:fillRect/>
          </a:stretch>
        </p:blipFill>
        <p:spPr>
          <a:xfrm>
            <a:off x="15395862" y="7851359"/>
            <a:ext cx="2493480" cy="2280102"/>
          </a:xfrm>
          <a:prstGeom prst="rect">
            <a:avLst/>
          </a:prstGeom>
        </p:spPr>
      </p:pic>
      <p:cxnSp>
        <p:nvCxnSpPr>
          <p:cNvPr id="13" name="Straight Connector 12">
            <a:extLst>
              <a:ext uri="{FF2B5EF4-FFF2-40B4-BE49-F238E27FC236}">
                <a16:creationId xmlns="" xmlns:a16="http://schemas.microsoft.com/office/drawing/2014/main" id="{42E7A001-973D-C2EA-3D58-C9A51D07C297}"/>
              </a:ext>
            </a:extLst>
          </p:cNvPr>
          <p:cNvCxnSpPr/>
          <p:nvPr/>
        </p:nvCxnSpPr>
        <p:spPr>
          <a:xfrm>
            <a:off x="3600987" y="2449199"/>
            <a:ext cx="107937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CAB09712-A035-DE2A-B503-C5807CDE3358}"/>
              </a:ext>
            </a:extLst>
          </p:cNvPr>
          <p:cNvCxnSpPr/>
          <p:nvPr/>
        </p:nvCxnSpPr>
        <p:spPr>
          <a:xfrm>
            <a:off x="3583220" y="4791748"/>
            <a:ext cx="10793791"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Chord 21">
            <a:extLst>
              <a:ext uri="{FF2B5EF4-FFF2-40B4-BE49-F238E27FC236}">
                <a16:creationId xmlns="" xmlns:a16="http://schemas.microsoft.com/office/drawing/2014/main" id="{9CF4E4B6-75D3-069F-67A5-FF5DE77F200A}"/>
              </a:ext>
            </a:extLst>
          </p:cNvPr>
          <p:cNvSpPr/>
          <p:nvPr/>
        </p:nvSpPr>
        <p:spPr>
          <a:xfrm rot="6760766">
            <a:off x="4854736" y="3113773"/>
            <a:ext cx="2315847" cy="2361862"/>
          </a:xfrm>
          <a:prstGeom prst="chor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hord 25">
            <a:extLst>
              <a:ext uri="{FF2B5EF4-FFF2-40B4-BE49-F238E27FC236}">
                <a16:creationId xmlns="" xmlns:a16="http://schemas.microsoft.com/office/drawing/2014/main" id="{92B7E848-48B3-C3B1-5346-19236B74B97E}"/>
              </a:ext>
            </a:extLst>
          </p:cNvPr>
          <p:cNvSpPr/>
          <p:nvPr/>
        </p:nvSpPr>
        <p:spPr>
          <a:xfrm rot="6736945">
            <a:off x="10224154" y="3129845"/>
            <a:ext cx="2371908" cy="2361862"/>
          </a:xfrm>
          <a:prstGeom prst="chor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hord 28">
            <a:extLst>
              <a:ext uri="{FF2B5EF4-FFF2-40B4-BE49-F238E27FC236}">
                <a16:creationId xmlns="" xmlns:a16="http://schemas.microsoft.com/office/drawing/2014/main" id="{B5044D68-43FF-2331-5228-A1FD55D70CC8}"/>
              </a:ext>
            </a:extLst>
          </p:cNvPr>
          <p:cNvSpPr/>
          <p:nvPr/>
        </p:nvSpPr>
        <p:spPr>
          <a:xfrm rot="17543240">
            <a:off x="7653278" y="1766497"/>
            <a:ext cx="2371908" cy="2361862"/>
          </a:xfrm>
          <a:prstGeom prst="chor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 xmlns:a16="http://schemas.microsoft.com/office/drawing/2014/main" id="{66FC8554-1DC6-4DF1-0437-02E75099A2C6}"/>
              </a:ext>
            </a:extLst>
          </p:cNvPr>
          <p:cNvPicPr>
            <a:picLocks noChangeAspect="1"/>
          </p:cNvPicPr>
          <p:nvPr/>
        </p:nvPicPr>
        <p:blipFill rotWithShape="1">
          <a:blip r:embed="rId17">
            <a:extLst>
              <a:ext uri="{28A0092B-C50C-407E-A947-70E740481C1C}">
                <a14:useLocalDpi xmlns:a14="http://schemas.microsoft.com/office/drawing/2010/main" val="0"/>
              </a:ext>
            </a:extLst>
          </a:blip>
          <a:srcRect l="57215" t="43972" r="21139" b="33668"/>
          <a:stretch/>
        </p:blipFill>
        <p:spPr>
          <a:xfrm rot="5400000">
            <a:off x="7723010" y="5110020"/>
            <a:ext cx="1371600" cy="1416822"/>
          </a:xfrm>
          <a:prstGeom prst="rect">
            <a:avLst/>
          </a:prstGeom>
        </p:spPr>
      </p:pic>
      <p:sp>
        <p:nvSpPr>
          <p:cNvPr id="30" name="TextBox 29">
            <a:extLst>
              <a:ext uri="{FF2B5EF4-FFF2-40B4-BE49-F238E27FC236}">
                <a16:creationId xmlns="" xmlns:a16="http://schemas.microsoft.com/office/drawing/2014/main" id="{333EB2A6-C3C1-E2C6-E3B3-00511C258209}"/>
              </a:ext>
            </a:extLst>
          </p:cNvPr>
          <p:cNvSpPr txBox="1"/>
          <p:nvPr/>
        </p:nvSpPr>
        <p:spPr>
          <a:xfrm>
            <a:off x="7810500" y="9170188"/>
            <a:ext cx="2667000" cy="784830"/>
          </a:xfrm>
          <a:prstGeom prst="rect">
            <a:avLst/>
          </a:prstGeom>
          <a:noFill/>
        </p:spPr>
        <p:txBody>
          <a:bodyPr wrap="square" rtlCol="0">
            <a:spAutoFit/>
          </a:bodyPr>
          <a:lstStyle/>
          <a:p>
            <a:r>
              <a:rPr lang="en-US" sz="4500" b="1" i="1">
                <a:latin typeface="Arial" panose="020B0604020202020204" pitchFamily="34" charset="0"/>
                <a:cs typeface="Arial" panose="020B0604020202020204" pitchFamily="34" charset="0"/>
              </a:rPr>
              <a:t>Bước 1</a:t>
            </a:r>
          </a:p>
        </p:txBody>
      </p:sp>
    </p:spTree>
    <p:extLst>
      <p:ext uri="{BB962C8B-B14F-4D97-AF65-F5344CB8AC3E}">
        <p14:creationId xmlns:p14="http://schemas.microsoft.com/office/powerpoint/2010/main" val="17158939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par>
                                <p:cTn id="48" presetID="16" presetClass="entr" presetSubtype="2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arn(inVertical)">
                                      <p:cBhvr>
                                        <p:cTn id="58" dur="500"/>
                                        <p:tgtEl>
                                          <p:spTgt spid="29"/>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barn(inVertical)">
                                      <p:cBhvr>
                                        <p:cTn id="7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9"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9"/>
            <a:ext cx="20957720" cy="11782581"/>
          </a:xfrm>
          <a:prstGeom prst="rect">
            <a:avLst/>
          </a:prstGeom>
        </p:spPr>
      </p:pic>
      <p:sp>
        <p:nvSpPr>
          <p:cNvPr id="3" name="AutoShape 3"/>
          <p:cNvSpPr/>
          <p:nvPr/>
        </p:nvSpPr>
        <p:spPr>
          <a:xfrm>
            <a:off x="483859" y="1004340"/>
            <a:ext cx="17077698" cy="9069878"/>
          </a:xfrm>
          <a:prstGeom prst="rect">
            <a:avLst/>
          </a:prstGeom>
          <a:solidFill>
            <a:srgbClr val="FFFBEC"/>
          </a:solidFill>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08546">
            <a:off x="13865434" y="592580"/>
            <a:ext cx="1359132" cy="543653"/>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7975" y="3229768"/>
            <a:ext cx="1023193" cy="768325"/>
          </a:xfrm>
          <a:prstGeom prst="rect">
            <a:avLst/>
          </a:prstGeom>
        </p:spPr>
      </p:pic>
      <p:pic>
        <p:nvPicPr>
          <p:cNvPr id="12" name="Picture 12"/>
          <p:cNvPicPr>
            <a:picLocks noChangeAspect="1"/>
          </p:cNvPicPr>
          <p:nvPr/>
        </p:nvPicPr>
        <p:blipFill>
          <a:blip r:embed="rId8"/>
          <a:srcRect/>
          <a:stretch>
            <a:fillRect/>
          </a:stretch>
        </p:blipFill>
        <p:spPr>
          <a:xfrm rot="-2054655">
            <a:off x="17015672" y="2838987"/>
            <a:ext cx="626794" cy="626794"/>
          </a:xfrm>
          <a:prstGeom prst="rect">
            <a:avLst/>
          </a:prstGeom>
        </p:spPr>
      </p:pic>
      <p:pic>
        <p:nvPicPr>
          <p:cNvPr id="15" name="Picture 7">
            <a:extLst>
              <a:ext uri="{FF2B5EF4-FFF2-40B4-BE49-F238E27FC236}">
                <a16:creationId xmlns="" xmlns:a16="http://schemas.microsoft.com/office/drawing/2014/main" id="{9D9C2041-F006-AFF5-FF97-7E629966D5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83469" y="66628"/>
            <a:ext cx="1677300" cy="1686499"/>
          </a:xfrm>
          <a:prstGeom prst="rect">
            <a:avLst/>
          </a:prstGeom>
        </p:spPr>
      </p:pic>
      <p:pic>
        <p:nvPicPr>
          <p:cNvPr id="16" name="Picture 7">
            <a:extLst>
              <a:ext uri="{FF2B5EF4-FFF2-40B4-BE49-F238E27FC236}">
                <a16:creationId xmlns="" xmlns:a16="http://schemas.microsoft.com/office/drawing/2014/main" id="{F0347A6D-2C34-B3B9-25B5-E54B63C3AF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32742" y="66627"/>
            <a:ext cx="1677300" cy="1686499"/>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77563" y="5995908"/>
            <a:ext cx="1023193" cy="1023193"/>
          </a:xfrm>
          <a:prstGeom prst="rect">
            <a:avLst/>
          </a:prstGeom>
        </p:spPr>
      </p:pic>
      <p:pic>
        <p:nvPicPr>
          <p:cNvPr id="7" name="Picture 6">
            <a:extLst>
              <a:ext uri="{FF2B5EF4-FFF2-40B4-BE49-F238E27FC236}">
                <a16:creationId xmlns="" xmlns:a16="http://schemas.microsoft.com/office/drawing/2014/main" id="{5F56B4FE-B3DB-9491-5872-656A82AB737D}"/>
              </a:ext>
            </a:extLst>
          </p:cNvPr>
          <p:cNvPicPr>
            <a:picLocks noChangeAspect="1"/>
          </p:cNvPicPr>
          <p:nvPr/>
        </p:nvPicPr>
        <p:blipFill>
          <a:blip r:embed="rId13"/>
          <a:stretch>
            <a:fillRect/>
          </a:stretch>
        </p:blipFill>
        <p:spPr>
          <a:xfrm>
            <a:off x="2316978" y="2019871"/>
            <a:ext cx="14006171" cy="3519408"/>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743005">
            <a:off x="17186688" y="4848863"/>
            <a:ext cx="1405308" cy="459919"/>
          </a:xfrm>
          <a:prstGeom prst="rect">
            <a:avLst/>
          </a:prstGeom>
        </p:spPr>
      </p:pic>
      <p:pic>
        <p:nvPicPr>
          <p:cNvPr id="6" name="Picture 5">
            <a:extLst>
              <a:ext uri="{FF2B5EF4-FFF2-40B4-BE49-F238E27FC236}">
                <a16:creationId xmlns="" xmlns:a16="http://schemas.microsoft.com/office/drawing/2014/main" id="{E38A765C-CBF8-DCC5-1E98-E03D2AF784E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33599" y="5621043"/>
            <a:ext cx="5760222" cy="3977038"/>
          </a:xfrm>
          <a:prstGeom prst="rect">
            <a:avLst/>
          </a:prstGeom>
        </p:spPr>
      </p:pic>
      <p:sp>
        <p:nvSpPr>
          <p:cNvPr id="13" name="TextBox 12">
            <a:extLst>
              <a:ext uri="{FF2B5EF4-FFF2-40B4-BE49-F238E27FC236}">
                <a16:creationId xmlns="" xmlns:a16="http://schemas.microsoft.com/office/drawing/2014/main" id="{3BE02C8C-D860-08AD-4391-0BA51691E81F}"/>
              </a:ext>
            </a:extLst>
          </p:cNvPr>
          <p:cNvSpPr txBox="1"/>
          <p:nvPr/>
        </p:nvSpPr>
        <p:spPr>
          <a:xfrm>
            <a:off x="8947526" y="6307529"/>
            <a:ext cx="8378985" cy="3080202"/>
          </a:xfrm>
          <a:prstGeom prst="rect">
            <a:avLst/>
          </a:prstGeom>
          <a:noFill/>
        </p:spPr>
        <p:txBody>
          <a:bodyPr wrap="square" rtlCol="0">
            <a:spAutoFit/>
          </a:bodyPr>
          <a:lstStyle/>
          <a:p>
            <a:pPr>
              <a:lnSpc>
                <a:spcPct val="150000"/>
              </a:lnSpc>
            </a:pPr>
            <a:r>
              <a:rPr lang="en-US" sz="4500" b="1" i="1">
                <a:latin typeface="Arial" panose="020B0604020202020204" pitchFamily="34" charset="0"/>
                <a:cs typeface="Arial" panose="020B0604020202020204" pitchFamily="34" charset="0"/>
              </a:rPr>
              <a:t>Bước 2: </a:t>
            </a:r>
          </a:p>
          <a:p>
            <a:pPr>
              <a:lnSpc>
                <a:spcPct val="150000"/>
              </a:lnSpc>
            </a:pPr>
            <a:r>
              <a:rPr lang="en-US" sz="4500">
                <a:latin typeface="Arial" panose="020B0604020202020204" pitchFamily="34" charset="0"/>
                <a:cs typeface="Arial" panose="020B0604020202020204" pitchFamily="34" charset="0"/>
              </a:rPr>
              <a:t>Vẽ rõ họa tiết chính của đường diềm ( họa tiết hoa sen).</a:t>
            </a:r>
          </a:p>
        </p:txBody>
      </p:sp>
      <p:sp>
        <p:nvSpPr>
          <p:cNvPr id="17" name="Arrow: Curved Left 16">
            <a:extLst>
              <a:ext uri="{FF2B5EF4-FFF2-40B4-BE49-F238E27FC236}">
                <a16:creationId xmlns="" xmlns:a16="http://schemas.microsoft.com/office/drawing/2014/main" id="{0314C011-017B-0427-B0BA-DFEB790B9EBE}"/>
              </a:ext>
            </a:extLst>
          </p:cNvPr>
          <p:cNvSpPr/>
          <p:nvPr/>
        </p:nvSpPr>
        <p:spPr>
          <a:xfrm rot="572909">
            <a:off x="6756297" y="5089719"/>
            <a:ext cx="656052" cy="1525288"/>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2269909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barn(inVertical)">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734</Words>
  <Application>Microsoft Office PowerPoint</Application>
  <PresentationFormat>Custom</PresentationFormat>
  <Paragraphs>60</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Times New Roman</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Green Playful English Lesson Presentation</dc:title>
  <dc:creator>Win 8.1 VS8 X64</dc:creator>
  <cp:lastModifiedBy>Admin</cp:lastModifiedBy>
  <cp:revision>12</cp:revision>
  <dcterms:created xsi:type="dcterms:W3CDTF">2006-08-16T00:00:00Z</dcterms:created>
  <dcterms:modified xsi:type="dcterms:W3CDTF">2024-09-29T15:33:39Z</dcterms:modified>
  <dc:identifier>DAFGdgyo_Wg</dc:identifier>
</cp:coreProperties>
</file>