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861" r:id="rId3"/>
    <p:sldMasterId id="2147485038" r:id="rId4"/>
    <p:sldMasterId id="2147484963" r:id="rId5"/>
    <p:sldMasterId id="2147484976" r:id="rId6"/>
    <p:sldMasterId id="2147485012" r:id="rId7"/>
    <p:sldMasterId id="2147485079" r:id="rId8"/>
  </p:sldMasterIdLst>
  <p:notesMasterIdLst>
    <p:notesMasterId r:id="rId34"/>
  </p:notesMasterIdLst>
  <p:handoutMasterIdLst>
    <p:handoutMasterId r:id="rId35"/>
  </p:handoutMasterIdLst>
  <p:sldIdLst>
    <p:sldId id="431" r:id="rId9"/>
    <p:sldId id="451" r:id="rId10"/>
    <p:sldId id="449" r:id="rId11"/>
    <p:sldId id="432" r:id="rId12"/>
    <p:sldId id="495" r:id="rId13"/>
    <p:sldId id="497" r:id="rId14"/>
    <p:sldId id="496" r:id="rId15"/>
    <p:sldId id="473" r:id="rId16"/>
    <p:sldId id="454" r:id="rId17"/>
    <p:sldId id="464" r:id="rId18"/>
    <p:sldId id="455" r:id="rId19"/>
    <p:sldId id="433" r:id="rId20"/>
    <p:sldId id="441" r:id="rId21"/>
    <p:sldId id="434" r:id="rId22"/>
    <p:sldId id="435" r:id="rId23"/>
    <p:sldId id="436" r:id="rId24"/>
    <p:sldId id="437" r:id="rId25"/>
    <p:sldId id="438" r:id="rId26"/>
    <p:sldId id="465" r:id="rId27"/>
    <p:sldId id="469" r:id="rId28"/>
    <p:sldId id="446" r:id="rId29"/>
    <p:sldId id="461" r:id="rId30"/>
    <p:sldId id="462" r:id="rId31"/>
    <p:sldId id="445" r:id="rId32"/>
    <p:sldId id="477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366FF"/>
    <a:srgbClr val="FFFF00"/>
    <a:srgbClr val="009900"/>
    <a:srgbClr val="0000CC"/>
    <a:srgbClr val="A1AAFD"/>
    <a:srgbClr val="FFCCFF"/>
    <a:srgbClr val="FFCCCC"/>
    <a:srgbClr val="CCFF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7" autoAdjust="0"/>
    <p:restoredTop sz="95268" autoAdjust="0"/>
  </p:normalViewPr>
  <p:slideViewPr>
    <p:cSldViewPr>
      <p:cViewPr varScale="1">
        <p:scale>
          <a:sx n="79" d="100"/>
          <a:sy n="79" d="100"/>
        </p:scale>
        <p:origin x="32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2501" y="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CC22B37-9BB5-4A81-ACCA-E92C2299EDEC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6004F5-8458-4982-8835-A13D1790A2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143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C66C00-C88A-43E1-9F67-22A658FFC9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915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C66C00-C88A-43E1-9F67-22A658FFC95B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80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C66C00-C88A-43E1-9F67-22A658FFC95B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25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>
                <a:solidFill>
                  <a:prstClr val="black"/>
                </a:solidFill>
              </a:rPr>
              <a:pPr eaLnBrk="1" hangingPunct="1"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EF3D89A-DF16-43D6-9A7B-DCA5DE8E2E29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2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45674" y="152400"/>
            <a:ext cx="11376073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610893" y="152401"/>
            <a:ext cx="1097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217279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10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200"/>
            <a:ext cx="12192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36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EB4B7-70EE-4903-9A87-26F9D7ABADC8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2CC35-0F1E-4213-8751-ADF41FAF1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99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749A8-085C-4961-BA90-E412D220FD40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8968E-568F-4B19-AB1F-25F9110F1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991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B815-F06C-41FE-BBE9-972013AEB27A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3998A-E051-40F8-B043-D23F75F30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998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32AB1-76D8-4948-B2F2-20854581B30F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BEC46-4DD0-479F-8180-4EC6A0025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251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DF09-AF23-4319-BE0A-B6313ACF0E0F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B89D1-BD82-4ADD-8F87-D8FADAA45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592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0F47D-4DD9-40CE-88E5-B7DA3DE39626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6BC7D-3A74-471F-85E5-62CA941A82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203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50152-791E-4E56-8B94-C7BDE4B5918F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E970A-EA02-4182-BE7B-39F4D6116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645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8C0DB-8EA6-45FC-B0E6-871131FC9139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90CE-DE0E-49CC-A603-624F4D94F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49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04810" y="71736"/>
            <a:ext cx="11376073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405635" y="43992"/>
            <a:ext cx="1097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24131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ACB6-2277-46D0-BC49-AF62AF622031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8B678-F87C-431D-AFF4-C398BCC29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64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EF781-893E-4DDE-9FC9-C034814EB4BE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22597-997C-4512-82A0-927E394B7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144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AAC62-47A2-433D-9A42-D2B549D8C100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AE3C-BB92-443F-B5BA-BA1D43C46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939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04810" y="71736"/>
            <a:ext cx="11376073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405635" y="43992"/>
            <a:ext cx="1097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24131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3216A45-BB78-402E-955D-D4B0760A9DDE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Chỗ dành sẵn cho Chân trang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A1F7E08-4C54-4B40-9594-A726CC96341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37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Ngày tháng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8C9C76E-3B5D-4633-B517-948DCD10FAC1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Chỗ dành sẵn cho Chân trang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FA701A4-15D7-4C79-8E26-47AFF0869DF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042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1" y="4589472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263C87C-EC9A-4165-9BC9-DFDDD9A296FA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Chỗ dành sẵn cho Chân trang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248B24A-B37D-4326-8547-8463AF1A896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457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8D29FAC6-C78D-4151-A7ED-D129312B1E13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6" name="Chỗ dành sẵn cho Chân trang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D1D1AC6E-2DDE-4ABA-8C4D-4072F4B62B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3753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702770F-2BED-4D9B-BE25-1E1A0183DBDD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8" name="Chỗ dành sẵn cho Chân trang 7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ố hiệu Bản chiếu 8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8CF9AD9-CC3F-4C96-955D-9DDF4A0024D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618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3C82D13-AFAC-465E-88D7-001FB049AAD4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4" name="Chỗ dành sẵn cho Chân trang 3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ố hiệu Bản chiếu 4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0CFE050-82E8-45AE-9C35-133B5D37FE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19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03200" y="152400"/>
            <a:ext cx="11988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451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391E602-688D-4D26-BD41-8F8480F3BC2E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3" name="Chỗ dành sẵn cho Chân trang 2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ố hiệu Bản chiếu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5EE9D91-7BA8-4265-A69C-3232A3AF062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2153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A0F0200-217B-4EF2-8A92-BF4FF1428CB7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6" name="Chỗ dành sẵn cho Chân trang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D08010A-6C56-406B-B58C-1791727F87F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8192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7B05BAD-E436-4818-AB19-55C775E9B67B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6" name="Chỗ dành sẵn cho Chân trang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B67EC3FD-29D7-4FB6-99A4-1C68FF37F25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113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E24A0BB-4808-4D25-B25B-89AD97E5807E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Chỗ dành sẵn cho Chân trang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59862C8-3816-441B-87C6-ECD3593C2E2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110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7" y="365134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912B344-558C-4439-93DF-E83D52B10788}" type="datetimeFigureOut">
              <a:rPr lang="vi-VN"/>
              <a:pPr>
                <a:defRPr/>
              </a:pPr>
              <a:t>07/11/2024</a:t>
            </a:fld>
            <a:endParaRPr lang="vi-VN"/>
          </a:p>
        </p:txBody>
      </p:sp>
      <p:sp>
        <p:nvSpPr>
          <p:cNvPr id="5" name="Chỗ dành sẵn cho Chân trang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85C64A7C-5194-4094-B09B-DC6EB64D869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060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04810" y="71736"/>
            <a:ext cx="11376073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405635" y="43992"/>
            <a:ext cx="1097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24131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779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85313" y="152400"/>
            <a:ext cx="11376073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711201" y="152401"/>
            <a:ext cx="1097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671368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317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3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1600" y="0"/>
            <a:ext cx="12090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778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11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31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6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062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01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8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5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27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88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10" y="329192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558138" y="434163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FEC0B-63D9-4B14-8150-408FF4AA06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6AC84-C863-4D39-883F-AEF418FF59B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152400"/>
            <a:ext cx="11887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9661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85DA0-63E0-4498-9EF7-8EC7829F99A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7CE71-5747-4979-9C26-87AAFB321E4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10" y="329192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138" y="434172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244916-173E-433E-864C-D89BB7499BB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981E4-7641-4697-9C41-1463BEE95C1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6251F-694D-42AD-A9AB-51C92FB2198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4CA36-C9AE-469A-8BDB-5457C95281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9"/>
            <a:ext cx="5242560" cy="792163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9"/>
            <a:ext cx="5242560" cy="792163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251FDF-0478-4DB7-B231-D3A7329EE0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F2A27-CA91-4E02-BA9F-255EEC7813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44D1A1-4B82-42B1-8D88-102BF8019DF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F7508-F5EC-4546-BB4C-DFCFFD3A609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10" y="329192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AD08DD-0101-4FC4-AD23-B6C2C8A39C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326A5-01BD-4556-8863-DAECABCCD9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06410" y="329184"/>
            <a:ext cx="11376073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507235" y="301440"/>
            <a:ext cx="1097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07/11/24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51003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3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71" y="930152"/>
            <a:ext cx="6168212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781055-330C-4876-B54B-2723D7BCCE3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489F-8DF9-414E-BE8F-3EF669F4F3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10" y="329192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10" y="434163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F80BF6-45C9-4D2F-A620-3BE8B0A7F96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424B0-2E87-46F6-8D09-42EAE0378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2CDB4-93E6-4A39-AC28-DBC23972B83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55B59-F465-4ED5-A8C8-F3E9BCD6910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3200" y="0"/>
            <a:ext cx="11988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1178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14"/>
            <a:ext cx="26416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12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A98BCB-1F9C-413A-BF84-CA7D3C95D28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CDDC2-5B0B-4C1C-9C43-CDBE6F2E66B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2172763964"/>
      </p:ext>
    </p:extLst>
  </p:cSld>
  <p:clrMapOvr>
    <a:masterClrMapping/>
  </p:clrMapOvr>
  <p:transition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86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937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12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18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84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75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34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848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407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56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F9172-07F8-4631-B276-D45699849C12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C9888-899A-4B00-AFCA-638F0A9A962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480890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60AA-27F0-4AF5-98B8-E05686CEAECF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AA317-424E-491E-9380-CE8569C9619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978683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0FBAF-0F09-475D-9F55-3A95FA9D6E25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5E9EE-3201-41ED-AFDB-9A064D48BFE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6032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DB408-1071-4296-9590-E77C9D776BA6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CF495-D823-41D9-A1AD-FEBBB3D3773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619980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A2019-6E76-4F50-A6CB-406C1C0CAAEB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09868-4208-4150-957A-0238D7961EA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693661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0FC0A-15CC-4D47-8D36-2577074A2687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DAAFB-0F53-465A-A29D-30767F2298D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97767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560F3-019E-46AA-866A-2C8E81A458EA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21B61-DF89-49D2-87A0-B485D1DA6B1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3102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1600" y="0"/>
            <a:ext cx="1209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6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0623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9740B-8368-4BC3-A28D-9ECAB893F5C4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B03C9-D18E-4CEA-8825-CA8BF0A92FD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41227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2392-8F02-41F1-ABD6-D5F23D5EE048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42424-7D49-4DC9-9B08-65425511D6A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215044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BA119-ECB5-4FDC-BCDA-D77B21EE1573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6865-3DC5-4816-B9A1-8C2C6D3FA6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445468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776F-5012-47D1-BC58-4711BAAF7185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0AAA5-75BA-42DE-BE39-E5A2A785C46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72592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9389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906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557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234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520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03200" y="0"/>
            <a:ext cx="11988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730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58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616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231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566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45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;p3"/>
          <p:cNvSpPr>
            <a:spLocks noChangeArrowheads="1"/>
          </p:cNvSpPr>
          <p:nvPr userDrawn="1"/>
        </p:nvSpPr>
        <p:spPr bwMode="auto">
          <a:xfrm>
            <a:off x="44459" y="53983"/>
            <a:ext cx="12103100" cy="6738939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/>
          <a:p>
            <a:pPr algn="ctr" eaLnBrk="1" hangingPunct="1"/>
            <a:endParaRPr lang="vi-VN">
              <a:solidFill>
                <a:srgbClr val="FFFFFF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4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ags" Target="../tags/tag11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ags" Target="../tags/tag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1027" name="AutoShape 19"/>
          <p:cNvSpPr>
            <a:spLocks noChangeArrowheads="1"/>
          </p:cNvSpPr>
          <p:nvPr/>
        </p:nvSpPr>
        <p:spPr bwMode="auto">
          <a:xfrm>
            <a:off x="0" y="0"/>
            <a:ext cx="12192000" cy="762000"/>
          </a:xfrm>
          <a:prstGeom prst="bevel">
            <a:avLst>
              <a:gd name="adj" fmla="val 12500"/>
            </a:avLst>
          </a:prstGeom>
          <a:solidFill>
            <a:srgbClr val="80008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+mn-cs"/>
              </a:rPr>
              <a:t>    Tiết 22:            Bài 6: TIN HỌC VÀ XÃ HỘI</a:t>
            </a:r>
            <a:endParaRPr lang="en-US" altLang="en-US" sz="2500" i="1">
              <a:solidFill>
                <a:srgbClr val="FFFF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28" name="Picture 20" descr="ATOM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11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7" r:id="rId1"/>
    <p:sldLayoutId id="2147484918" r:id="rId2"/>
    <p:sldLayoutId id="2147484919" r:id="rId3"/>
    <p:sldLayoutId id="2147484920" r:id="rId4"/>
    <p:sldLayoutId id="2147484921" r:id="rId5"/>
    <p:sldLayoutId id="2147484922" r:id="rId6"/>
    <p:sldLayoutId id="2147484923" r:id="rId7"/>
    <p:sldLayoutId id="2147484924" r:id="rId8"/>
    <p:sldLayoutId id="2147484925" r:id="rId9"/>
    <p:sldLayoutId id="2147484926" r:id="rId10"/>
    <p:sldLayoutId id="21474849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65B8A81-2F1D-4D6A-AE95-E251BF38C5C5}" type="datetimeFigureOut">
              <a:rPr lang="en-US"/>
              <a:pPr>
                <a:defRPr/>
              </a:pPr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4836AB-F57A-4EA4-94E1-389984C113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6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  <p:sldLayoutId id="21474850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/>
          </p:cNvPr>
          <p:cNvSpPr/>
          <p:nvPr/>
        </p:nvSpPr>
        <p:spPr>
          <a:xfrm>
            <a:off x="3439513" y="3121306"/>
            <a:ext cx="487825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  <p:sldLayoutId id="2147485024" r:id="rId12"/>
    <p:sldLayoutId id="2147485064" r:id="rId13"/>
    <p:sldLayoutId id="2147485037" r:id="rId1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2E8F5-A8BC-435B-AB89-6145669E73B6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utoShape 17" descr="Pink tissue paper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4810" y="71736"/>
            <a:ext cx="11376073" cy="461664"/>
          </a:xfrm>
          <a:prstGeom prst="roundRect">
            <a:avLst>
              <a:gd name="adj" fmla="val 50000"/>
            </a:avLst>
          </a:prstGeom>
          <a:blipFill dpi="0" rotWithShape="1">
            <a:blip r:embed="rId15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 Box 26" descr="White marble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405635" y="43992"/>
            <a:ext cx="1097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408836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10" y="329192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558138" y="434163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1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83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07/11/24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83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83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5" r:id="rId8"/>
    <p:sldLayoutId id="2147484971" r:id="rId9"/>
    <p:sldLayoutId id="2147484972" r:id="rId10"/>
    <p:sldLayoutId id="2147484973" r:id="rId11"/>
    <p:sldLayoutId id="2147484974" r:id="rId12"/>
    <p:sldLayoutId id="2147484962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5173-1549-452A-9175-211B5E812D68}" type="datetimeFigureOut">
              <a:rPr lang="en-US" smtClean="0"/>
              <a:t>07/11/24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1CA2CE-029F-4773-8C1F-2490B19BB980}" type="datetimeFigureOut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07/11/24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cs typeface="Arial" charset="0"/>
              </a:defRPr>
            </a:lvl1pPr>
          </a:lstStyle>
          <a:p>
            <a:pPr>
              <a:defRPr/>
            </a:pPr>
            <a:fld id="{40E96B7B-BB77-4039-8D93-45B48A6D2194}" type="slidenum">
              <a:rPr lang="en-US" altLang="vi-VN">
                <a:latin typeface="Trebuchet MS" pitchFamily="34" charset="0"/>
              </a:rPr>
              <a:pPr>
                <a:defRPr/>
              </a:pPr>
              <a:t>‹#›</a:t>
            </a:fld>
            <a:endParaRPr lang="en-US" altLang="vi-VN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7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3" r:id="rId1"/>
    <p:sldLayoutId id="2147485014" r:id="rId2"/>
    <p:sldLayoutId id="2147485015" r:id="rId3"/>
    <p:sldLayoutId id="2147485016" r:id="rId4"/>
    <p:sldLayoutId id="2147485017" r:id="rId5"/>
    <p:sldLayoutId id="2147485018" r:id="rId6"/>
    <p:sldLayoutId id="2147485019" r:id="rId7"/>
    <p:sldLayoutId id="2147485020" r:id="rId8"/>
    <p:sldLayoutId id="2147485021" r:id="rId9"/>
    <p:sldLayoutId id="2147485022" r:id="rId10"/>
    <p:sldLayoutId id="2147485023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07/11/24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6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  <p:sldLayoutId id="2147485087" r:id="rId8"/>
    <p:sldLayoutId id="2147485088" r:id="rId9"/>
    <p:sldLayoutId id="2147485089" r:id="rId10"/>
    <p:sldLayoutId id="2147485090" r:id="rId11"/>
    <p:sldLayoutId id="21474849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Relationship Id="rId5" Type="http://schemas.openxmlformats.org/officeDocument/2006/relationships/slide" Target="slide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slide" Target="slide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notesSlide" Target="../notesSlides/notesSlide3.xml"/><Relationship Id="rId50" Type="http://schemas.openxmlformats.org/officeDocument/2006/relationships/slide" Target="slide3.xml"/><Relationship Id="rId55" Type="http://schemas.openxmlformats.org/officeDocument/2006/relationships/hyperlink" Target="file:///G:\tin%208\TTDD2.ppt" TargetMode="Externa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image" Target="../media/image2.jpeg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audio" Target="../media/audio3.wav"/><Relationship Id="rId56" Type="http://schemas.openxmlformats.org/officeDocument/2006/relationships/image" Target="../media/image21.jpeg"/><Relationship Id="rId8" Type="http://schemas.openxmlformats.org/officeDocument/2006/relationships/tags" Target="../tags/tag22.xml"/><Relationship Id="rId51" Type="http://schemas.openxmlformats.org/officeDocument/2006/relationships/image" Target="../media/image20.jpeg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slideLayout" Target="../slideLayouts/slideLayout55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hyperlink" Target="file:///G:\tin%208\TTDD1.ppt" TargetMode="Externa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audio" Target="../media/audio4.wav"/><Relationship Id="rId57" Type="http://schemas.openxmlformats.org/officeDocument/2006/relationships/image" Target="../media/image22.wmf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9059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BO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066808"/>
            <a:ext cx="556577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ato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295407"/>
            <a:ext cx="330993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6324608" y="2057400"/>
            <a:ext cx="2209799" cy="10302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Tin học lớp 6</a:t>
            </a:r>
          </a:p>
          <a:p>
            <a:pPr algn="ctr"/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7895" name="Picture 16" descr="at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638809"/>
            <a:ext cx="16764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6" descr="at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95971"/>
            <a:ext cx="16764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51033" y="5029203"/>
            <a:ext cx="85121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Một trong những thông tin em thu nhận được từ trang báo này là: Hình ảnh thời niên thiếu của một cầu thủ thuộc đội tuyển quốc gia Việt Nam.</a:t>
            </a:r>
          </a:p>
          <a:p>
            <a:endParaRPr lang="en-US" sz="24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9"/>
            <a:ext cx="4759036" cy="327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863436" y="1044513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tin:</a:t>
            </a:r>
          </a:p>
        </p:txBody>
      </p:sp>
      <p:sp>
        <p:nvSpPr>
          <p:cNvPr id="8" name="Thought Bubble: Cloud 8">
            <a:extLst/>
          </p:cNvPr>
          <p:cNvSpPr/>
          <p:nvPr/>
        </p:nvSpPr>
        <p:spPr>
          <a:xfrm>
            <a:off x="6740244" y="1385888"/>
            <a:ext cx="3524539" cy="3048000"/>
          </a:xfrm>
          <a:prstGeom prst="cloudCallout">
            <a:avLst>
              <a:gd name="adj1" fmla="val -36519"/>
              <a:gd name="adj2" fmla="val 59396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95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364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vi-VN" sz="5400" b="1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https://cdnmedia.webthethao.vn/uploads/media/27_7/f525d3ac396465adfb201317bf1ad8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23" y="1600210"/>
            <a:ext cx="4000789" cy="228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8" descr="Top 99 hình ảnh Lương Xuân Trường đẹp nhất, Full HD – keo83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51109"/>
            <a:ext cx="4114800" cy="2038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7" y="1600209"/>
            <a:ext cx="4098634" cy="229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peech Bubble: Oval 10">
            <a:extLst/>
          </p:cNvPr>
          <p:cNvSpPr/>
          <p:nvPr/>
        </p:nvSpPr>
        <p:spPr>
          <a:xfrm>
            <a:off x="2401888" y="4251107"/>
            <a:ext cx="3568700" cy="2073501"/>
          </a:xfrm>
          <a:prstGeom prst="wedgeEllipseCallout">
            <a:avLst>
              <a:gd name="adj1" fmla="val 62292"/>
              <a:gd name="adj2" fmla="val -60534"/>
            </a:avLst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 tin em vừa nói là về cầu thủ Lương Xuân Trường.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828800" y="990609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tin:</a:t>
            </a:r>
          </a:p>
        </p:txBody>
      </p:sp>
      <p:sp>
        <p:nvSpPr>
          <p:cNvPr id="11" name="Speech Bubble: Oval 10">
            <a:extLst/>
          </p:cNvPr>
          <p:cNvSpPr/>
          <p:nvPr/>
        </p:nvSpPr>
        <p:spPr>
          <a:xfrm>
            <a:off x="2374180" y="4251108"/>
            <a:ext cx="3568700" cy="2038865"/>
          </a:xfrm>
          <a:prstGeom prst="wedgeEllipseCallout">
            <a:avLst>
              <a:gd name="adj1" fmla="val 62292"/>
              <a:gd name="adj2" fmla="val -60534"/>
            </a:avLst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2800">
                <a:latin typeface="Times New Roman" pitchFamily="18" charset="0"/>
                <a:cs typeface="Times New Roman" pitchFamily="18" charset="0"/>
              </a:rPr>
              <a:t> ai?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8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685805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1. Thông tin và thu nhận thông tin:</a:t>
            </a:r>
          </a:p>
        </p:txBody>
      </p:sp>
      <p:pic>
        <p:nvPicPr>
          <p:cNvPr id="5" name="Picture 4">
            <a:extLst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19" y="1232999"/>
            <a:ext cx="4516582" cy="2645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33" y="4076702"/>
            <a:ext cx="4565073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Speech Bubble: Oval 12">
            <a:extLst/>
          </p:cNvPr>
          <p:cNvSpPr/>
          <p:nvPr/>
        </p:nvSpPr>
        <p:spPr>
          <a:xfrm>
            <a:off x="7161221" y="3529014"/>
            <a:ext cx="3303587" cy="2262188"/>
          </a:xfrm>
          <a:prstGeom prst="wedgeEllipseCallout">
            <a:avLst>
              <a:gd name="adj1" fmla="val -74261"/>
              <a:gd name="adj2" fmla="val -23697"/>
            </a:avLst>
          </a:prstGeom>
          <a:solidFill>
            <a:srgbClr val="00CC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400" dirty="0"/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800">
                <a:latin typeface="Times New Roman" pitchFamily="18" charset="0"/>
                <a:cs typeface="Times New Roman" pitchFamily="18" charset="0"/>
              </a:rPr>
              <a:t> gì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 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peech Bubble: Oval 12">
            <a:extLst/>
          </p:cNvPr>
          <p:cNvSpPr/>
          <p:nvPr/>
        </p:nvSpPr>
        <p:spPr>
          <a:xfrm>
            <a:off x="7085014" y="1115516"/>
            <a:ext cx="3568700" cy="2286000"/>
          </a:xfrm>
          <a:prstGeom prst="wedgeEllipseCallout">
            <a:avLst>
              <a:gd name="adj1" fmla="val -68126"/>
              <a:gd name="adj2" fmla="val 67518"/>
            </a:avLst>
          </a:prstGeom>
          <a:solidFill>
            <a:srgbClr val="00CC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400" dirty="0"/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543801" y="1587508"/>
            <a:ext cx="2844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52600" y="1600200"/>
            <a:ext cx="8534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SGK/tr 5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fr-FR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tin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? Con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tin.</a:t>
            </a:r>
          </a:p>
        </p:txBody>
      </p:sp>
      <p:sp>
        <p:nvSpPr>
          <p:cNvPr id="5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762011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685805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76400" y="1447806"/>
            <a:ext cx="1005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-Thông tin là những gì đem lại cho ta hiểu biết về thế giới xung quanh và chính bản thân mình.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8800" y="2578109"/>
            <a:ext cx="9677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 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tin: Là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62847" y="4953000"/>
            <a:ext cx="876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Ví dụ: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4" descr="Dạy trẻ cách cầm bút đúng chuẩn để viết chữ đẹp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762004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tin:</a:t>
            </a: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8615370" y="3846521"/>
            <a:ext cx="1331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 - Vị giác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691571" y="3008323"/>
            <a:ext cx="1373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- Thị giác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089281" y="4341823"/>
            <a:ext cx="1649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- Khứu giác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615363" y="4646623"/>
            <a:ext cx="1542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 - Xúc giác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71807" y="3122622"/>
            <a:ext cx="17580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 - Thính giác</a:t>
            </a:r>
          </a:p>
        </p:txBody>
      </p:sp>
      <p:pic>
        <p:nvPicPr>
          <p:cNvPr id="10" name="Picture 78" descr="250px-Tong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351213"/>
            <a:ext cx="998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9" descr="t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2741613"/>
            <a:ext cx="12112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0" descr="ma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65422"/>
            <a:ext cx="19812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2" descr="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4627571"/>
            <a:ext cx="11430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9" descr="mu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4113213"/>
            <a:ext cx="1073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5000" y="1676409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Con người thu nhận trực tiếp thông tin về thế giới xung quanh nhờ năm giác quan: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55029" y="2046744"/>
            <a:ext cx="8991600" cy="267765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reo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151016"/>
              </p:ext>
            </p:extLst>
          </p:nvPr>
        </p:nvGraphicFramePr>
        <p:xfrm>
          <a:off x="2209800" y="4814465"/>
          <a:ext cx="7924800" cy="189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03" name="Bitmap Image" r:id="rId3" imgW="3219899" imgH="685714" progId="Paint.Picture">
                  <p:embed/>
                </p:oleObj>
              </mc:Choice>
              <mc:Fallback>
                <p:oleObj name="Bitmap Image" r:id="rId3" imgW="3219899" imgH="68571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814465"/>
                        <a:ext cx="7924800" cy="18911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0" y="1565571"/>
            <a:ext cx="4191000" cy="477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8" name="Text Box 3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6858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76400" y="1371605"/>
            <a:ext cx="8534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reo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Xét hai tình huống sau: Sáng sớm, em nghe thấy tiếng chuông đồng hồ báo thức r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9"/>
            <a:ext cx="3962400" cy="2724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19800" y="2590806"/>
            <a:ext cx="40386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ra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,...).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 Box 3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752600" y="6858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52600" y="1542881"/>
            <a:ext cx="876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qua.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Xét hai tình huống sau: Sáng sớm, em nghe thấy tiếng chuông đồng hồ báo thức r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76608"/>
            <a:ext cx="4495800" cy="311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47164" y="3276606"/>
            <a:ext cx="36195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3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6858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6858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tin: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687E61F2-DABD-4701-A6DF-8EA0E1B166B6}"/>
              </a:ext>
            </a:extLst>
          </p:cNvPr>
          <p:cNvSpPr/>
          <p:nvPr/>
        </p:nvSpPr>
        <p:spPr bwMode="auto">
          <a:xfrm>
            <a:off x="2366971" y="4687888"/>
            <a:ext cx="3089275" cy="646986"/>
          </a:xfrm>
          <a:prstGeom prst="wedgeRoundRectCallout">
            <a:avLst>
              <a:gd name="adj1" fmla="val -11240"/>
              <a:gd name="adj2" fmla="val 138003"/>
              <a:gd name="adj3" fmla="val 16667"/>
            </a:avLst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5" name="Picture 39" descr="nghe">
            <a:extLst>
              <a:ext uri="{FF2B5EF4-FFF2-40B4-BE49-F238E27FC236}">
                <a16:creationId xmlns:a16="http://schemas.microsoft.com/office/drawing/2014/main" id="{AFD56E73-6472-4E48-9DA9-1164960A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49451"/>
            <a:ext cx="23622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30">
            <a:extLst>
              <a:ext uri="{FF2B5EF4-FFF2-40B4-BE49-F238E27FC236}">
                <a16:creationId xmlns:a16="http://schemas.microsoft.com/office/drawing/2014/main" id="{B59A6B43-1403-4E76-A72E-5CA38E0BF14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03763" y="2844800"/>
            <a:ext cx="762000" cy="330200"/>
          </a:xfrm>
          <a:prstGeom prst="leftArrow">
            <a:avLst>
              <a:gd name="adj1" fmla="val 50000"/>
              <a:gd name="adj2" fmla="val 8318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/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22BD3904-105F-43F0-A47F-13E62FB5A23F}"/>
              </a:ext>
            </a:extLst>
          </p:cNvPr>
          <p:cNvGrpSpPr>
            <a:grpSpLocks/>
          </p:cNvGrpSpPr>
          <p:nvPr/>
        </p:nvGrpSpPr>
        <p:grpSpPr bwMode="auto">
          <a:xfrm>
            <a:off x="6096008" y="1828802"/>
            <a:ext cx="4079875" cy="3035300"/>
            <a:chOff x="3936" y="288"/>
            <a:chExt cx="1536" cy="1536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B7A44861-41C5-424C-940E-E09B49120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36"/>
              <a:ext cx="14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dirty="0" err="1"/>
                <a:t>Trống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trường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vào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lớp</a:t>
              </a:r>
              <a:endParaRPr lang="en-US" altLang="en-US" sz="2800" dirty="0"/>
            </a:p>
          </p:txBody>
        </p:sp>
        <p:pic>
          <p:nvPicPr>
            <p:cNvPr id="9" name="Picture 11" descr="trong">
              <a:extLst>
                <a:ext uri="{FF2B5EF4-FFF2-40B4-BE49-F238E27FC236}">
                  <a16:creationId xmlns:a16="http://schemas.microsoft.com/office/drawing/2014/main" id="{B823DCCF-F3AD-4888-A2AD-269270747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88"/>
              <a:ext cx="1536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8" descr="boy1">
            <a:extLst>
              <a:ext uri="{FF2B5EF4-FFF2-40B4-BE49-F238E27FC236}">
                <a16:creationId xmlns:a16="http://schemas.microsoft.com/office/drawing/2014/main" id="{9D0B4307-15FC-499C-A784-F360DB01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70" y="5368636"/>
            <a:ext cx="9620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9" descr="nghe">
            <a:extLst>
              <a:ext uri="{FF2B5EF4-FFF2-40B4-BE49-F238E27FC236}">
                <a16:creationId xmlns:a16="http://schemas.microsoft.com/office/drawing/2014/main" id="{AFD56E73-6472-4E48-9DA9-1164960A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73191"/>
            <a:ext cx="23622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30">
            <a:extLst>
              <a:ext uri="{FF2B5EF4-FFF2-40B4-BE49-F238E27FC236}">
                <a16:creationId xmlns:a16="http://schemas.microsoft.com/office/drawing/2014/main" id="{B59A6B43-1403-4E76-A72E-5CA38E0BF14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03763" y="2868540"/>
            <a:ext cx="762000" cy="330200"/>
          </a:xfrm>
          <a:prstGeom prst="leftArrow">
            <a:avLst>
              <a:gd name="adj1" fmla="val 50000"/>
              <a:gd name="adj2" fmla="val 8318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75784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12649199" cy="7239000"/>
          </a:xfrm>
          <a:prstGeom prst="rect">
            <a:avLst/>
          </a:prstGeom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90678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736"/>
              </a:avLst>
            </a:prstTxWarp>
          </a:bodyPr>
          <a:lstStyle/>
          <a:p>
            <a:pPr algn="ctr"/>
            <a:r>
              <a:rPr lang="vi-VN" sz="11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A: MÁY TÍNH VÀ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24073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031873" y="2431204"/>
            <a:ext cx="8165993" cy="2014649"/>
            <a:chOff x="665912" y="2408166"/>
            <a:chExt cx="8165993" cy="265508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14582946-6C87-4123-8CB3-9CA9C03E92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11" y="2869502"/>
              <a:ext cx="7903696" cy="2193744"/>
              <a:chOff x="753" y="3240"/>
              <a:chExt cx="4818" cy="902"/>
            </a:xfrm>
          </p:grpSpPr>
          <p:sp>
            <p:nvSpPr>
              <p:cNvPr id="6" name="Rectangle 16">
                <a:extLst>
                  <a:ext uri="{FF2B5EF4-FFF2-40B4-BE49-F238E27FC236}">
                    <a16:creationId xmlns:a16="http://schemas.microsoft.com/office/drawing/2014/main" id="{88C12678-FFA7-4A76-BACB-748B49829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6" y="3240"/>
                <a:ext cx="100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Qua xử lí của </a:t>
                </a:r>
              </a:p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bộ não</a:t>
                </a:r>
              </a:p>
            </p:txBody>
          </p:sp>
          <p:sp>
            <p:nvSpPr>
              <p:cNvPr id="7" name="Line 17">
                <a:extLst>
                  <a:ext uri="{FF2B5EF4-FFF2-40B4-BE49-F238E27FC236}">
                    <a16:creationId xmlns:a16="http://schemas.microsoft.com/office/drawing/2014/main" id="{8C0ACC29-B4B8-41DD-BC34-07D26BE01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7" y="3463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18">
                <a:extLst>
                  <a:ext uri="{FF2B5EF4-FFF2-40B4-BE49-F238E27FC236}">
                    <a16:creationId xmlns:a16="http://schemas.microsoft.com/office/drawing/2014/main" id="{133F08F1-A65D-4275-B31C-9DA19AABF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4" y="3463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19">
                <a:extLst>
                  <a:ext uri="{FF2B5EF4-FFF2-40B4-BE49-F238E27FC236}">
                    <a16:creationId xmlns:a16="http://schemas.microsoft.com/office/drawing/2014/main" id="{FFFC8D1A-26BA-496B-A5FE-5939E3727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" y="3888"/>
                <a:ext cx="1839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dirty="0" err="1">
                    <a:solidFill>
                      <a:srgbClr val="000000"/>
                    </a:solidFill>
                  </a:rPr>
                  <a:t>Thông</a:t>
                </a:r>
                <a:r>
                  <a:rPr lang="en-US" altLang="en-US" sz="2400" dirty="0">
                    <a:solidFill>
                      <a:srgbClr val="000000"/>
                    </a:solidFill>
                  </a:rPr>
                  <a:t> tin </a:t>
                </a:r>
                <a:r>
                  <a:rPr lang="en-US" altLang="en-US" sz="2400" dirty="0" err="1">
                    <a:solidFill>
                      <a:srgbClr val="000000"/>
                    </a:solidFill>
                  </a:rPr>
                  <a:t>nhận</a:t>
                </a:r>
                <a:r>
                  <a:rPr lang="en-US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</a:rPr>
                  <a:t>được</a:t>
                </a:r>
                <a:endParaRPr lang="en-US" alt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0">
                <a:extLst>
                  <a:ext uri="{FF2B5EF4-FFF2-40B4-BE49-F238E27FC236}">
                    <a16:creationId xmlns:a16="http://schemas.microsoft.com/office/drawing/2014/main" id="{1506B42F-4095-41A2-87D5-14F4743C7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4" y="3876"/>
                <a:ext cx="1697" cy="26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dirty="0" err="1">
                    <a:solidFill>
                      <a:srgbClr val="000000"/>
                    </a:solidFill>
                  </a:rPr>
                  <a:t>Thông</a:t>
                </a:r>
                <a:r>
                  <a:rPr lang="en-US" altLang="en-US" sz="2400" dirty="0">
                    <a:solidFill>
                      <a:srgbClr val="000000"/>
                    </a:solidFill>
                  </a:rPr>
                  <a:t> tin </a:t>
                </a:r>
                <a:r>
                  <a:rPr lang="en-US" altLang="en-US" sz="2400" dirty="0" err="1">
                    <a:solidFill>
                      <a:srgbClr val="000000"/>
                    </a:solidFill>
                  </a:rPr>
                  <a:t>mới</a:t>
                </a:r>
                <a:endParaRPr lang="en-US" alt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Line 21">
                <a:extLst>
                  <a:ext uri="{FF2B5EF4-FFF2-40B4-BE49-F238E27FC236}">
                    <a16:creationId xmlns:a16="http://schemas.microsoft.com/office/drawing/2014/main" id="{2DA5D09F-32EE-49D9-8597-4EA368A3AA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4" y="369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22">
                <a:extLst>
                  <a:ext uri="{FF2B5EF4-FFF2-40B4-BE49-F238E27FC236}">
                    <a16:creationId xmlns:a16="http://schemas.microsoft.com/office/drawing/2014/main" id="{3790907D-B14A-4280-BE56-58B04BA99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52" y="3707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 Box 23">
              <a:extLst>
                <a:ext uri="{FF2B5EF4-FFF2-40B4-BE49-F238E27FC236}">
                  <a16:creationId xmlns:a16="http://schemas.microsoft.com/office/drawing/2014/main" id="{681DC9DA-6E35-484E-BE3B-FDD29309C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912" y="2408166"/>
              <a:ext cx="8165993" cy="154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</a:p>
            <a:p>
              <a:r>
                <a:rPr lang="en-US" alt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altLang="en-US" sz="2400" dirty="0">
                  <a:solidFill>
                    <a:srgbClr val="000000"/>
                  </a:solidFill>
                </a:rPr>
                <a:t>		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altLang="en-US" sz="2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2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en-US" sz="2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en-US" sz="2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			                         </a:t>
              </a:r>
            </a:p>
          </p:txBody>
        </p:sp>
      </p:grpSp>
      <p:sp>
        <p:nvSpPr>
          <p:cNvPr id="13" name="Text Box 3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7620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0282" y="1600208"/>
            <a:ext cx="5728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400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752600" y="4886752"/>
            <a:ext cx="8763000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@"/>
            </a:pPr>
            <a:r>
              <a:rPr lang="nl-NL" sz="2600" dirty="0">
                <a:latin typeface="Times New Roman" pitchFamily="18" charset="0"/>
                <a:cs typeface="Times New Roman" pitchFamily="18" charset="0"/>
              </a:rPr>
              <a:t>- Xử lí thông tin: Từ thông tin vừa thu nhận được, kết hợp với hiểu biết đã có từ trước để rút ra thông tin mới, hữu ích.</a:t>
            </a:r>
          </a:p>
          <a:p>
            <a:pPr marL="342900" indent="-342900">
              <a:buFont typeface="Wingdings" pitchFamily="2" charset="2"/>
              <a:buChar char="@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@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155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44732"/>
            <a:ext cx="3505200" cy="28860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8146" y="3106744"/>
            <a:ext cx="746125" cy="116205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4450" y="2160591"/>
            <a:ext cx="598488" cy="2835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3217869"/>
            <a:ext cx="1119188" cy="10445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10606" y="2447931"/>
            <a:ext cx="1698625" cy="23098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00400" y="1524001"/>
            <a:ext cx="6697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</a:p>
        </p:txBody>
      </p:sp>
      <p:sp>
        <p:nvSpPr>
          <p:cNvPr id="8" name="Text Box 34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6858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565283" y="100155"/>
            <a:ext cx="9102725" cy="5232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BÀI TẬP VẬN DỤNG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62549" y="685806"/>
            <a:ext cx="8853057" cy="2476199"/>
            <a:chOff x="138543" y="685800"/>
            <a:chExt cx="8853057" cy="24761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614" y="685800"/>
              <a:ext cx="2522786" cy="245513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" y="685800"/>
              <a:ext cx="2590801" cy="245513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685800"/>
              <a:ext cx="2743200" cy="245513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8543" y="2279165"/>
              <a:ext cx="57150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</a:t>
              </a:r>
              <a:r>
                <a:rPr lang="en-US" sz="3200" b="1">
                  <a:solidFill>
                    <a:srgbClr val="FF0000"/>
                  </a:solidFill>
                </a:rPr>
                <a:t>a)</a:t>
              </a:r>
              <a:endParaRPr lang="vi-VN" sz="3200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24200" y="2300038"/>
              <a:ext cx="57150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</a:t>
              </a:r>
              <a:r>
                <a:rPr lang="en-US" sz="3200" b="1">
                  <a:solidFill>
                    <a:srgbClr val="FF0000"/>
                  </a:solidFill>
                </a:rPr>
                <a:t>b)</a:t>
              </a:r>
              <a:endParaRPr lang="vi-VN" sz="3200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48400" y="2300224"/>
              <a:ext cx="57150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</a:t>
              </a:r>
              <a:r>
                <a:rPr lang="en-US" sz="3200" b="1">
                  <a:solidFill>
                    <a:srgbClr val="FF0000"/>
                  </a:solidFill>
                </a:rPr>
                <a:t>c)</a:t>
              </a:r>
              <a:endParaRPr lang="vi-VN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773125" y="3466710"/>
            <a:ext cx="7666281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US" sz="2400">
                <a:solidFill>
                  <a:srgbClr val="C00000"/>
                </a:solidFill>
                <a:latin typeface="+mj-lt"/>
              </a:rPr>
              <a:t>*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 báo, biểu tượng, hình ảnh sau đây em thường thấy ở đâu và theo em nó được dùng để thông báo điều gì cho mọi người?   </a:t>
            </a: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99" y="3811506"/>
            <a:ext cx="924789" cy="86622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Right Arrow Callout 11"/>
          <p:cNvSpPr/>
          <p:nvPr/>
        </p:nvSpPr>
        <p:spPr>
          <a:xfrm>
            <a:off x="1973019" y="4800600"/>
            <a:ext cx="1600200" cy="1828800"/>
          </a:xfrm>
          <a:prstGeom prst="rightArrowCallout">
            <a:avLst/>
          </a:prstGeom>
          <a:solidFill>
            <a:srgbClr val="A1A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 vào bảng thông tin sau</a:t>
            </a:r>
            <a:r>
              <a:rPr lang="en-US">
                <a:solidFill>
                  <a:srgbClr val="0000CC"/>
                </a:solidFill>
              </a:rPr>
              <a:t>:</a:t>
            </a:r>
            <a:endParaRPr lang="vi-VN">
              <a:solidFill>
                <a:srgbClr val="0000CC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186247"/>
              </p:ext>
            </p:extLst>
          </p:nvPr>
        </p:nvGraphicFramePr>
        <p:xfrm>
          <a:off x="3962400" y="4876800"/>
          <a:ext cx="60960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19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dụng của từng biển báo, biểu tượng</a:t>
                      </a:r>
                      <a:endParaRPr lang="vi-VN" sz="19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19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đặt</a:t>
                      </a:r>
                      <a:endParaRPr lang="vi-VN" sz="19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65283" y="100155"/>
            <a:ext cx="9102725" cy="5232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BÀI TẬP VẬN DỤNG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705949"/>
              </p:ext>
            </p:extLst>
          </p:nvPr>
        </p:nvGraphicFramePr>
        <p:xfrm>
          <a:off x="1735143" y="914400"/>
          <a:ext cx="8704263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dụng của từng biển báo, biểu tượng</a:t>
                      </a:r>
                      <a:endParaRPr lang="vi-VN" sz="2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1AA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4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đặt</a:t>
                      </a:r>
                      <a:endParaRPr lang="vi-VN" sz="2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1A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  <a:r>
                        <a:rPr lang="vi-VN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Biển báo giao thông chỉ dẫn phía trước có bệnh viện, trạm xá, bệnh xá v.v…</a:t>
                      </a:r>
                    </a:p>
                  </a:txBody>
                  <a:tcPr>
                    <a:solidFill>
                      <a:srgbClr val="A1AA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vi-VN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  <a:r>
                        <a:rPr lang="vi-VN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hường gặp trên đường bộ.</a:t>
                      </a:r>
                    </a:p>
                    <a:p>
                      <a:pPr algn="just"/>
                      <a:endParaRPr lang="vi-VN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1A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/>
                      <a:r>
                        <a:rPr lang="vi-VN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 Biểu tượng thông báo đây là thùng bỏ rác</a:t>
                      </a:r>
                    </a:p>
                  </a:txBody>
                  <a:tcPr>
                    <a:solidFill>
                      <a:srgbClr val="A1AAFD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vi-VN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Thường gặp ở trường học, công viên, chung cư, bệnh viện v.v…</a:t>
                      </a:r>
                    </a:p>
                  </a:txBody>
                  <a:tcPr>
                    <a:solidFill>
                      <a:srgbClr val="A1A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9240">
                <a:tc>
                  <a:txBody>
                    <a:bodyPr/>
                    <a:lstStyle/>
                    <a:p>
                      <a:pPr algn="just"/>
                      <a:r>
                        <a:rPr lang="vi-VN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c) Hình ảnh thông báo nơi đây có sóng WIFI để kết nối Internet</a:t>
                      </a:r>
                    </a:p>
                  </a:txBody>
                  <a:tcPr>
                    <a:solidFill>
                      <a:srgbClr val="A1AA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vi-VN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  <a:r>
                        <a:rPr lang="vi-VN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hường gặp ở nơi tập trung đông người như trường học, quán cà phê, rạp chiếu phim, siêu thị v.v… </a:t>
                      </a:r>
                    </a:p>
                    <a:p>
                      <a:pPr algn="just"/>
                      <a:endParaRPr lang="vi-VN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1A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75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11460" y="792169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1. Học bài cũ và làm bài tập tự kiểm tra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06629" y="1261051"/>
            <a:ext cx="92694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2. Xét tình huống “Em nhìn tờ giấy khen và thấy nó rất đẹp”. Trong các câu sau, câu nào cho nhận xét đúng về tình huống đó?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a. Đó là thu nhận thông tin qua vật mang tin.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b. Đó là thu nhận trực tiếp thông tin.</a:t>
            </a:r>
          </a:p>
        </p:txBody>
      </p:sp>
      <p:pic>
        <p:nvPicPr>
          <p:cNvPr id="6" name="Picture 2" descr="Xét tình huống Em nhìn tờ giấy khen và thấy nó rất đẹp. Trong các câu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17837"/>
            <a:ext cx="4724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41476" y="5808673"/>
            <a:ext cx="7414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65283" y="100155"/>
            <a:ext cx="9102725" cy="5232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mic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10100"/>
            <a:ext cx="1905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图片 4" descr="2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25987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chum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79528">
            <a:off x="8653463" y="4767263"/>
            <a:ext cx="2247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0928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/>
          </p:cNvPr>
          <p:cNvSpPr/>
          <p:nvPr/>
        </p:nvSpPr>
        <p:spPr>
          <a:xfrm>
            <a:off x="4114800" y="1447801"/>
            <a:ext cx="670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extBox 590"/>
          <p:cNvSpPr txBox="1"/>
          <p:nvPr/>
        </p:nvSpPr>
        <p:spPr>
          <a:xfrm>
            <a:off x="1499680" y="188428"/>
            <a:ext cx="55350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8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then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sập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8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endParaRPr lang="en-US" sz="28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      (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92" name="Rounded Rectangular Callout 591"/>
          <p:cNvSpPr/>
          <p:nvPr/>
        </p:nvSpPr>
        <p:spPr bwMode="auto">
          <a:xfrm>
            <a:off x="3948627" y="3065390"/>
            <a:ext cx="6172201" cy="592211"/>
          </a:xfrm>
          <a:prstGeom prst="wedgeRoundRectCallout">
            <a:avLst>
              <a:gd name="adj1" fmla="val 32462"/>
              <a:gd name="adj2" fmla="val -49522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 algn="just" eaLnBrk="1" hangingPunct="1">
              <a:defRPr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93" name="Rounded Rectangular Callout 592"/>
          <p:cNvSpPr/>
          <p:nvPr/>
        </p:nvSpPr>
        <p:spPr bwMode="auto">
          <a:xfrm>
            <a:off x="3948620" y="3727022"/>
            <a:ext cx="6172200" cy="612934"/>
          </a:xfrm>
          <a:prstGeom prst="wedgeRoundRectCallout">
            <a:avLst>
              <a:gd name="adj1" fmla="val 36863"/>
              <a:gd name="adj2" fmla="val -46951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>
                <a:latin typeface="Times New Roman" pitchFamily="18" charset="0"/>
                <a:cs typeface="Times New Roman" pitchFamily="18" charset="0"/>
              </a:rPr>
              <a:t>2. Đoàn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94" name="Rounded Rectangular Callout 593"/>
          <p:cNvSpPr/>
          <p:nvPr/>
        </p:nvSpPr>
        <p:spPr bwMode="auto">
          <a:xfrm>
            <a:off x="3969405" y="4475015"/>
            <a:ext cx="6151419" cy="1123712"/>
          </a:xfrm>
          <a:prstGeom prst="wedgeRoundRectCallout">
            <a:avLst>
              <a:gd name="adj1" fmla="val 41973"/>
              <a:gd name="adj2" fmla="val 49795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>
                <a:latin typeface="Times New Roman" pitchFamily="18" charset="0"/>
                <a:cs typeface="Times New Roman" pitchFamily="18" charset="0"/>
              </a:rPr>
              <a:t>3. Đây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 vậy 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95" name="Rounded Rectangular Callout 594"/>
          <p:cNvSpPr/>
          <p:nvPr/>
        </p:nvSpPr>
        <p:spPr bwMode="auto">
          <a:xfrm>
            <a:off x="3959013" y="5631016"/>
            <a:ext cx="6172201" cy="1055608"/>
          </a:xfrm>
          <a:prstGeom prst="wedgeRoundRectCallout">
            <a:avLst>
              <a:gd name="adj1" fmla="val 40316"/>
              <a:gd name="adj2" fmla="val 48998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4. Khung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hangingPunct="1"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2057400" y="2974529"/>
            <a:ext cx="914400" cy="33500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 các câu hỏi:</a:t>
            </a:r>
          </a:p>
          <a:p>
            <a:pPr algn="ctr"/>
            <a:endParaRPr lang="vi-VN" sz="2800" b="1">
              <a:solidFill>
                <a:schemeClr val="tx1"/>
              </a:solidFill>
            </a:endParaRPr>
          </a:p>
        </p:txBody>
      </p:sp>
      <p:cxnSp>
        <p:nvCxnSpPr>
          <p:cNvPr id="598" name="Straight Arrow Connector 597"/>
          <p:cNvCxnSpPr/>
          <p:nvPr/>
        </p:nvCxnSpPr>
        <p:spPr>
          <a:xfrm flipV="1">
            <a:off x="2971800" y="3285295"/>
            <a:ext cx="914400" cy="11897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Arrow Connector 598"/>
          <p:cNvCxnSpPr>
            <a:endCxn id="595" idx="1"/>
          </p:cNvCxnSpPr>
          <p:nvPr/>
        </p:nvCxnSpPr>
        <p:spPr>
          <a:xfrm>
            <a:off x="2982189" y="4475016"/>
            <a:ext cx="976821" cy="16838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Arrow Connector 599"/>
          <p:cNvCxnSpPr>
            <a:endCxn id="593" idx="1"/>
          </p:cNvCxnSpPr>
          <p:nvPr/>
        </p:nvCxnSpPr>
        <p:spPr>
          <a:xfrm flipV="1">
            <a:off x="2971801" y="4033496"/>
            <a:ext cx="976820" cy="4415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Arrow Connector 600"/>
          <p:cNvCxnSpPr>
            <a:endCxn id="594" idx="1"/>
          </p:cNvCxnSpPr>
          <p:nvPr/>
        </p:nvCxnSpPr>
        <p:spPr>
          <a:xfrm>
            <a:off x="2971806" y="4475023"/>
            <a:ext cx="997599" cy="5618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7479868" y="2491874"/>
            <a:ext cx="3035732" cy="556126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STOP</a:t>
            </a:r>
          </a:p>
        </p:txBody>
      </p:sp>
      <p:sp>
        <p:nvSpPr>
          <p:cNvPr id="14" name="Oval 1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03:00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6486938" y="76201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00:00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" grpId="0" animBg="1"/>
      <p:bldP spid="593" grpId="0" animBg="1"/>
      <p:bldP spid="594" grpId="0" animBg="1"/>
      <p:bldP spid="595" grpId="0" animBg="1"/>
      <p:bldP spid="59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hocbai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784350"/>
            <a:ext cx="12192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553200" y="1198691"/>
            <a:ext cx="3429000" cy="1264980"/>
          </a:xfrm>
          <a:prstGeom prst="cloudCallout">
            <a:avLst>
              <a:gd name="adj1" fmla="val -95787"/>
              <a:gd name="adj2" fmla="val 27176"/>
            </a:avLst>
          </a:prstGeom>
          <a:solidFill>
            <a:schemeClr val="tx2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Hai bạn nhỏ</a:t>
            </a:r>
          </a:p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đang làm gì?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995863" y="2103438"/>
            <a:ext cx="134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latin typeface="Times New Roman" pitchFamily="18" charset="0"/>
              </a:rPr>
              <a:t>Đọc sách</a:t>
            </a:r>
          </a:p>
        </p:txBody>
      </p:sp>
      <p:pic>
        <p:nvPicPr>
          <p:cNvPr id="6" name="Picture 22" descr="xemt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27339"/>
            <a:ext cx="13716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400800" y="2645698"/>
            <a:ext cx="2971800" cy="1264980"/>
          </a:xfrm>
          <a:prstGeom prst="cloudCallout">
            <a:avLst>
              <a:gd name="adj1" fmla="val -139421"/>
              <a:gd name="adj2" fmla="val 21819"/>
            </a:avLst>
          </a:prstGeom>
          <a:solidFill>
            <a:schemeClr val="tx2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Cô bé </a:t>
            </a:r>
          </a:p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đang làm gì?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5076826" y="3246438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latin typeface="Times New Roman" pitchFamily="18" charset="0"/>
              </a:rPr>
              <a:t>Xem ti vi</a:t>
            </a:r>
          </a:p>
        </p:txBody>
      </p:sp>
      <p:pic>
        <p:nvPicPr>
          <p:cNvPr id="9" name="Picture 26" descr="tinhto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4667250"/>
            <a:ext cx="15287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lamto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13226"/>
            <a:ext cx="12144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8"/>
          <p:cNvSpPr>
            <a:spLocks noChangeArrowheads="1"/>
          </p:cNvSpPr>
          <p:nvPr/>
        </p:nvSpPr>
        <p:spPr bwMode="auto">
          <a:xfrm>
            <a:off x="6629400" y="4255423"/>
            <a:ext cx="3352800" cy="1264980"/>
          </a:xfrm>
          <a:prstGeom prst="cloudCallout">
            <a:avLst>
              <a:gd name="adj1" fmla="val -90815"/>
              <a:gd name="adj2" fmla="val 18699"/>
            </a:avLst>
          </a:prstGeom>
          <a:solidFill>
            <a:schemeClr val="tx2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Cậu bé</a:t>
            </a:r>
          </a:p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đang làm gì?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5014914" y="4783138"/>
            <a:ext cx="146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latin typeface="Times New Roman" pitchFamily="18" charset="0"/>
              </a:rPr>
              <a:t>Tính toán</a:t>
            </a:r>
          </a:p>
        </p:txBody>
      </p:sp>
      <p:sp>
        <p:nvSpPr>
          <p:cNvPr id="13" name="AutoShape 30"/>
          <p:cNvSpPr>
            <a:spLocks noChangeArrowheads="1"/>
          </p:cNvSpPr>
          <p:nvPr/>
        </p:nvSpPr>
        <p:spPr bwMode="auto">
          <a:xfrm>
            <a:off x="5181600" y="1275209"/>
            <a:ext cx="5486400" cy="1905000"/>
          </a:xfrm>
          <a:prstGeom prst="cloudCallout">
            <a:avLst>
              <a:gd name="adj1" fmla="val 31741"/>
              <a:gd name="adj2" fmla="val 88250"/>
            </a:avLst>
          </a:prstGeom>
          <a:solidFill>
            <a:srgbClr val="FF99CC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latin typeface="Times New Roman" pitchFamily="18" charset="0"/>
              </a:rPr>
              <a:t>       Tất cả những hành động trên </a:t>
            </a:r>
          </a:p>
          <a:p>
            <a:pPr algn="ctr"/>
            <a:r>
              <a:rPr lang="en-US" altLang="en-US" sz="2400" b="1">
                <a:latin typeface="Times New Roman" pitchFamily="18" charset="0"/>
              </a:rPr>
              <a:t>giúp họ biết được điều gì?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53188" y="2105025"/>
            <a:ext cx="227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biết kiến thức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6453188" y="3275013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biết tin tức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6462713" y="47847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biết kết quả</a:t>
            </a:r>
          </a:p>
        </p:txBody>
      </p:sp>
    </p:spTree>
    <p:extLst>
      <p:ext uri="{BB962C8B-B14F-4D97-AF65-F5344CB8AC3E}">
        <p14:creationId xmlns:p14="http://schemas.microsoft.com/office/powerpoint/2010/main" val="1303925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7" grpId="0" animBg="1"/>
      <p:bldP spid="7" grpId="1" animBg="1"/>
      <p:bldP spid="8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46FAC-9A3C-42E3-BE6B-05B648BE4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71" y="838200"/>
            <a:ext cx="415809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7F3D01-8F56-47E2-A8CD-B37F13D0B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611880"/>
            <a:ext cx="3598601" cy="229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F4ABB-4209-498A-83A2-A04C06F5B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71" y="3581400"/>
            <a:ext cx="4112370" cy="2324100"/>
          </a:xfrm>
          <a:prstGeom prst="rect">
            <a:avLst/>
          </a:prstGeom>
        </p:spPr>
      </p:pic>
      <p:sp>
        <p:nvSpPr>
          <p:cNvPr id="5" name="Thought Bubble: Cloud 8">
            <a:extLst>
              <a:ext uri="{FF2B5EF4-FFF2-40B4-BE49-F238E27FC236}">
                <a16:creationId xmlns:a16="http://schemas.microsoft.com/office/drawing/2014/main" id="{8F89643B-C74A-4C95-918F-DFE5DF6981A0}"/>
              </a:ext>
            </a:extLst>
          </p:cNvPr>
          <p:cNvSpPr/>
          <p:nvPr/>
        </p:nvSpPr>
        <p:spPr>
          <a:xfrm>
            <a:off x="6842340" y="838200"/>
            <a:ext cx="3329354" cy="2324100"/>
          </a:xfrm>
          <a:prstGeom prst="cloudCallou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12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D0A589A1-0264-4033-920F-A14CBE568035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381002"/>
            <a:ext cx="4114800" cy="3889771"/>
            <a:chOff x="3936" y="288"/>
            <a:chExt cx="1536" cy="1452"/>
          </a:xfrm>
        </p:grpSpPr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15ED3CA7-A6D2-40A7-8A8F-8C5317A6D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452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dirty="0" err="1"/>
                <a:t>Trống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trường</a:t>
              </a:r>
              <a:endParaRPr lang="en-US" altLang="en-US" sz="2800" dirty="0"/>
            </a:p>
          </p:txBody>
        </p:sp>
        <p:pic>
          <p:nvPicPr>
            <p:cNvPr id="4" name="Picture 11" descr="trong">
              <a:extLst>
                <a:ext uri="{FF2B5EF4-FFF2-40B4-BE49-F238E27FC236}">
                  <a16:creationId xmlns:a16="http://schemas.microsoft.com/office/drawing/2014/main" id="{A40911BE-BDA3-47A8-8612-E2475C99D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88"/>
              <a:ext cx="1536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3">
            <a:extLst>
              <a:ext uri="{FF2B5EF4-FFF2-40B4-BE49-F238E27FC236}">
                <a16:creationId xmlns:a16="http://schemas.microsoft.com/office/drawing/2014/main" id="{D28A292D-9F22-43A9-BA7A-C5AEAFA35A70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381001"/>
            <a:ext cx="4395787" cy="3852864"/>
            <a:chOff x="3984" y="384"/>
            <a:chExt cx="1440" cy="1824"/>
          </a:xfrm>
        </p:grpSpPr>
        <p:pic>
          <p:nvPicPr>
            <p:cNvPr id="6" name="Picture 5" descr="B1DenGT">
              <a:extLst>
                <a:ext uri="{FF2B5EF4-FFF2-40B4-BE49-F238E27FC236}">
                  <a16:creationId xmlns:a16="http://schemas.microsoft.com/office/drawing/2014/main" id="{A4CEC9C7-06DE-418A-9E4B-2722A5F60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384"/>
              <a:ext cx="1391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7482006F-A341-40A1-9B0E-C91467C58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920"/>
              <a:ext cx="14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dirty="0" err="1"/>
                <a:t>Đèn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giao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thông</a:t>
              </a:r>
              <a:endParaRPr lang="en-US" altLang="en-US" sz="2800" dirty="0"/>
            </a:p>
          </p:txBody>
        </p:sp>
      </p:grp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2A2195D-2D52-4C1A-A32F-B7FBCB7C95FD}"/>
              </a:ext>
            </a:extLst>
          </p:cNvPr>
          <p:cNvSpPr/>
          <p:nvPr/>
        </p:nvSpPr>
        <p:spPr bwMode="auto">
          <a:xfrm>
            <a:off x="3213101" y="4751388"/>
            <a:ext cx="5870575" cy="1192212"/>
          </a:xfrm>
          <a:prstGeom prst="wedgeRoundRectCallout">
            <a:avLst>
              <a:gd name="adj1" fmla="val 25831"/>
              <a:gd name="adj2" fmla="val 52011"/>
              <a:gd name="adj3" fmla="val 16667"/>
            </a:avLst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,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trống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1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8600"/>
            <a:ext cx="12649199" cy="7391400"/>
          </a:xfrm>
          <a:prstGeom prst="rect">
            <a:avLst/>
          </a:prstGeom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1676400" y="1104900"/>
            <a:ext cx="90678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736"/>
              </a:avLst>
            </a:prstTxWarp>
          </a:bodyPr>
          <a:lstStyle/>
          <a:p>
            <a:pPr algn="ctr"/>
            <a:r>
              <a:rPr lang="vi-VN" sz="11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A: MÁY TÍNH VÀ CỘNG ĐỒNG</a:t>
            </a: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379518" y="2476500"/>
            <a:ext cx="7467600" cy="1905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736"/>
              </a:avLst>
            </a:prstTxWarp>
          </a:bodyPr>
          <a:lstStyle/>
          <a:p>
            <a:pPr algn="ctr"/>
            <a:r>
              <a:rPr lang="en-US" sz="115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115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1 - BÀI</a:t>
            </a:r>
            <a:r>
              <a:rPr lang="en-US" sz="11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1: </a:t>
            </a:r>
          </a:p>
          <a:p>
            <a:pPr algn="ctr"/>
            <a:r>
              <a:rPr lang="en-US" sz="11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THÔNG TIN -THU NHẬN VÀ XỬ LÝ THÔNG TIN</a:t>
            </a:r>
            <a:endParaRPr lang="vi-VN" sz="115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13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50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383088" y="2456878"/>
            <a:ext cx="5065712" cy="833439"/>
          </a:xfrm>
          <a:prstGeom prst="roundRect">
            <a:avLst>
              <a:gd name="adj" fmla="val 50000"/>
            </a:avLst>
          </a:prstGeom>
          <a:blipFill dpi="0" rotWithShape="1">
            <a:blip r:embed="rId51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Arial" charset="0"/>
                <a:cs typeface="Arial" charset="0"/>
              </a:rPr>
              <a:t> 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 tin và thu nhận thông tin</a:t>
            </a:r>
          </a:p>
        </p:txBody>
      </p:sp>
      <p:sp>
        <p:nvSpPr>
          <p:cNvPr id="6" name="AutoShape 43" descr="Bouquet">
            <a:hlinkClick r:id="rId52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427791" y="3657600"/>
            <a:ext cx="5097210" cy="838200"/>
          </a:xfrm>
          <a:prstGeom prst="roundRect">
            <a:avLst>
              <a:gd name="adj" fmla="val 50000"/>
            </a:avLst>
          </a:prstGeom>
          <a:blipFill dpi="0" rotWithShape="1">
            <a:blip r:embed="rId51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/>
            <a:r>
              <a:rPr lang="en-US" altLang="en-US" sz="2400" b="1">
                <a:solidFill>
                  <a:srgbClr val="0000FF"/>
                </a:solidFill>
              </a:rPr>
              <a:t> 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Xử lý thông tin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584452" y="2704520"/>
            <a:ext cx="1563688" cy="203200"/>
            <a:chOff x="0" y="1896"/>
            <a:chExt cx="5760" cy="120"/>
          </a:xfrm>
        </p:grpSpPr>
        <p:sp>
          <p:nvSpPr>
            <p:cNvPr id="17480" name="Rectangle 8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7481" name="Rectangle 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876437" y="1985383"/>
            <a:ext cx="720725" cy="1222792"/>
            <a:chOff x="1478" y="2341"/>
            <a:chExt cx="454" cy="681"/>
          </a:xfrm>
        </p:grpSpPr>
        <p:grpSp>
          <p:nvGrpSpPr>
            <p:cNvPr id="17467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7478" name="Rectangle 12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79" name="Rectangle 13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17468" name="Group 14"/>
            <p:cNvGrpSpPr>
              <a:grpSpLocks/>
            </p:cNvGrpSpPr>
            <p:nvPr/>
          </p:nvGrpSpPr>
          <p:grpSpPr bwMode="auto">
            <a:xfrm rot="5400000">
              <a:off x="1478" y="2569"/>
              <a:ext cx="453" cy="454"/>
              <a:chOff x="1843" y="1824"/>
              <a:chExt cx="2018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 rot="16200000" flipH="1">
                <a:off x="1791" y="2553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70" name="AutoShape 16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71" name="AutoShape 17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72" name="Oval 18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73" name="Oval 19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050" y="2838"/>
                <a:ext cx="1611" cy="32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75" name="Oval 2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082" y="2840"/>
                <a:ext cx="1611" cy="32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050" y="2111"/>
                <a:ext cx="1611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77" name="Oval 23" descr="Pink tissue paper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083" y="2085"/>
                <a:ext cx="1611" cy="1095"/>
              </a:xfrm>
              <a:prstGeom prst="ellipse">
                <a:avLst/>
              </a:prstGeom>
              <a:blipFill dpi="0" rotWithShape="1">
                <a:blip r:embed="rId5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3248654" y="3350868"/>
            <a:ext cx="1471336" cy="256007"/>
            <a:chOff x="1077" y="1856"/>
            <a:chExt cx="5760" cy="170"/>
          </a:xfrm>
        </p:grpSpPr>
        <p:sp>
          <p:nvSpPr>
            <p:cNvPr id="17465" name="Rectangle 25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1077" y="185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/>
              <a:endPara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7466" name="Rectangle 2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1077" y="195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/>
              <a:endPara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414721" y="2320358"/>
            <a:ext cx="1013077" cy="989013"/>
            <a:chOff x="3257" y="860"/>
            <a:chExt cx="581" cy="623"/>
          </a:xfrm>
        </p:grpSpPr>
        <p:grpSp>
          <p:nvGrpSpPr>
            <p:cNvPr id="17454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7456" name="AutoShape 30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7" name="AutoShape 31" descr="Bouquet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8" name="AutoShape 32" descr="Bouquet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9" name="Oval 33" descr="Bouquet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0" name="Oval 34" descr="Bouquet">
                <a:hlinkClick r:id="rId5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1" name="Oval 35" descr="Bouquet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2241" y="2908"/>
                <a:ext cx="1317" cy="232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2" name="Oval 3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2241" y="2908"/>
                <a:ext cx="1317" cy="232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3" name="Oval 3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4" name="Oval 3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17455" name="WordArt 39">
              <a:hlinkClick r:id="rId5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1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eaLnBrk="1" hangingPunct="1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3498870" y="3507435"/>
            <a:ext cx="1049988" cy="989013"/>
            <a:chOff x="3260" y="1700"/>
            <a:chExt cx="581" cy="623"/>
          </a:xfrm>
        </p:grpSpPr>
        <p:grpSp>
          <p:nvGrpSpPr>
            <p:cNvPr id="17441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7443" name="AutoShape 46" descr="Bouquet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4" name="AutoShape 47" descr="Bouquet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5" name="AutoShape 48" descr="Bouquet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6" name="Oval 49" descr="Bouquet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7" name="Oval 50" descr="Bouquet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8" name="Oval 51" descr="Bouquet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2235" y="2906"/>
                <a:ext cx="1317" cy="224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9" name="Oval 52" descr="Bouquet">
                <a:hlinkClick r:id="rId5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2235" y="2906"/>
                <a:ext cx="1317" cy="224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0" name="Oval 53" descr="Bouquet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1" name="Oval 54" descr="Bouquet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17442" name="WordArt 55">
              <a:hlinkClick r:id="rId55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1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eaLnBrk="1" hangingPunct="1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2</a:t>
              </a: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676400" y="838200"/>
            <a:ext cx="1143000" cy="1219200"/>
            <a:chOff x="196" y="292"/>
            <a:chExt cx="616" cy="507"/>
          </a:xfrm>
        </p:grpSpPr>
        <p:grpSp>
          <p:nvGrpSpPr>
            <p:cNvPr id="17424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7428" name="Oval 19" descr="Oak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en-US" alt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9" name="Oval 24" descr="Oak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en-US" alt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7426" name="Oval 25" descr="Oak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 rot="1758052">
              <a:off x="196" y="292"/>
              <a:ext cx="592" cy="482"/>
            </a:xfrm>
            <a:prstGeom prst="ellipse">
              <a:avLst/>
            </a:prstGeom>
            <a:blipFill dpi="0" rotWithShape="1">
              <a:blip r:embed="rId5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rtl="1" eaLnBrk="1" hangingPunct="1"/>
              <a:endParaRPr lang="en-US" alt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58" name="Picture 25" descr="j0301252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69" y="4446431"/>
            <a:ext cx="3532189" cy="227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2283" y="1137435"/>
            <a:ext cx="12801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00CC"/>
                </a:solidFill>
              </a:rPr>
              <a:t>Chủ đề </a:t>
            </a:r>
          </a:p>
          <a:p>
            <a:r>
              <a:rPr lang="vi-VN" sz="2800" b="1">
                <a:solidFill>
                  <a:srgbClr val="0000CC"/>
                </a:solidFill>
              </a:rPr>
              <a:t>    A</a:t>
            </a:r>
          </a:p>
        </p:txBody>
      </p:sp>
    </p:spTree>
    <p:extLst>
      <p:ext uri="{BB962C8B-B14F-4D97-AF65-F5344CB8AC3E}">
        <p14:creationId xmlns:p14="http://schemas.microsoft.com/office/powerpoint/2010/main" val="28701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8602</TotalTime>
  <Words>1424</Words>
  <Application>Microsoft Office PowerPoint</Application>
  <PresentationFormat>Widescreen</PresentationFormat>
  <Paragraphs>306</Paragraphs>
  <Slides>25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Arial</vt:lpstr>
      <vt:lpstr>Calibri</vt:lpstr>
      <vt:lpstr>Calibri Light</vt:lpstr>
      <vt:lpstr>Georgia</vt:lpstr>
      <vt:lpstr>Times New Roman</vt:lpstr>
      <vt:lpstr>Trebuchet MS</vt:lpstr>
      <vt:lpstr>Verdana</vt:lpstr>
      <vt:lpstr>Wingdings</vt:lpstr>
      <vt:lpstr>Wingdings 2</vt:lpstr>
      <vt:lpstr>Default Design</vt:lpstr>
      <vt:lpstr>Custom Design</vt:lpstr>
      <vt:lpstr>6_Thiết kế Tùy chỉnh</vt:lpstr>
      <vt:lpstr>2_Custom Design</vt:lpstr>
      <vt:lpstr>Aspect</vt:lpstr>
      <vt:lpstr>1_Custom Design</vt:lpstr>
      <vt:lpstr>Slipstream</vt:lpstr>
      <vt:lpstr>Chủ đề Office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 Lat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XuanTruong</dc:creator>
  <cp:lastModifiedBy>Administrator</cp:lastModifiedBy>
  <cp:revision>942</cp:revision>
  <cp:lastPrinted>2020-10-29T05:28:02Z</cp:lastPrinted>
  <dcterms:created xsi:type="dcterms:W3CDTF">2009-10-08T12:30:11Z</dcterms:created>
  <dcterms:modified xsi:type="dcterms:W3CDTF">2024-11-07T08:58:42Z</dcterms:modified>
</cp:coreProperties>
</file>