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7" r:id="rId2"/>
    <p:sldId id="296" r:id="rId3"/>
    <p:sldId id="306" r:id="rId4"/>
    <p:sldId id="291" r:id="rId5"/>
    <p:sldId id="261" r:id="rId6"/>
    <p:sldId id="264" r:id="rId7"/>
    <p:sldId id="263" r:id="rId8"/>
    <p:sldId id="266" r:id="rId9"/>
    <p:sldId id="268" r:id="rId10"/>
    <p:sldId id="269" r:id="rId11"/>
    <p:sldId id="300" r:id="rId12"/>
    <p:sldId id="271" r:id="rId13"/>
    <p:sldId id="272" r:id="rId14"/>
    <p:sldId id="274" r:id="rId15"/>
    <p:sldId id="302" r:id="rId16"/>
    <p:sldId id="275" r:id="rId17"/>
    <p:sldId id="277" r:id="rId18"/>
    <p:sldId id="279" r:id="rId19"/>
    <p:sldId id="304" r:id="rId20"/>
    <p:sldId id="281" r:id="rId21"/>
    <p:sldId id="283"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02D33-E5C9-4B19-A9E9-7C98FB1B76EE}"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68FF8-287F-45C3-8209-19C226416F25}" type="slidenum">
              <a:rPr lang="en-US" smtClean="0"/>
              <a:t>‹#›</a:t>
            </a:fld>
            <a:endParaRPr lang="en-US"/>
          </a:p>
        </p:txBody>
      </p:sp>
    </p:spTree>
    <p:extLst>
      <p:ext uri="{BB962C8B-B14F-4D97-AF65-F5344CB8AC3E}">
        <p14:creationId xmlns:p14="http://schemas.microsoft.com/office/powerpoint/2010/main" val="93226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AA5B60-606B-496C-AD62-F5E35355184F}" type="slidenum">
              <a:rPr lang="en-US" smtClean="0"/>
              <a:t>1</a:t>
            </a:fld>
            <a:endParaRPr lang="en-US"/>
          </a:p>
        </p:txBody>
      </p:sp>
    </p:spTree>
    <p:extLst>
      <p:ext uri="{BB962C8B-B14F-4D97-AF65-F5344CB8AC3E}">
        <p14:creationId xmlns:p14="http://schemas.microsoft.com/office/powerpoint/2010/main" val="37027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1288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3</a:t>
            </a:fld>
            <a:endParaRPr lang="zh-CN" altLang="en-US"/>
          </a:p>
        </p:txBody>
      </p:sp>
    </p:spTree>
    <p:extLst>
      <p:ext uri="{BB962C8B-B14F-4D97-AF65-F5344CB8AC3E}">
        <p14:creationId xmlns:p14="http://schemas.microsoft.com/office/powerpoint/2010/main" val="2227292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4</a:t>
            </a:fld>
            <a:endParaRPr lang="zh-CN" altLang="en-US"/>
          </a:p>
        </p:txBody>
      </p:sp>
    </p:spTree>
    <p:extLst>
      <p:ext uri="{BB962C8B-B14F-4D97-AF65-F5344CB8AC3E}">
        <p14:creationId xmlns:p14="http://schemas.microsoft.com/office/powerpoint/2010/main" val="2772787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9</a:t>
            </a:fld>
            <a:endParaRPr lang="zh-CN" altLang="en-US"/>
          </a:p>
        </p:txBody>
      </p:sp>
    </p:spTree>
    <p:extLst>
      <p:ext uri="{BB962C8B-B14F-4D97-AF65-F5344CB8AC3E}">
        <p14:creationId xmlns:p14="http://schemas.microsoft.com/office/powerpoint/2010/main" val="612575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48830-7F5C-4F4F-9E07-6D90089EB7D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364635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17</a:t>
            </a:fld>
            <a:endParaRPr lang="zh-CN" altLang="en-US"/>
          </a:p>
        </p:txBody>
      </p:sp>
    </p:spTree>
    <p:extLst>
      <p:ext uri="{BB962C8B-B14F-4D97-AF65-F5344CB8AC3E}">
        <p14:creationId xmlns:p14="http://schemas.microsoft.com/office/powerpoint/2010/main" val="347320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20</a:t>
            </a:fld>
            <a:endParaRPr lang="zh-CN" altLang="en-US"/>
          </a:p>
        </p:txBody>
      </p:sp>
    </p:spTree>
    <p:extLst>
      <p:ext uri="{BB962C8B-B14F-4D97-AF65-F5344CB8AC3E}">
        <p14:creationId xmlns:p14="http://schemas.microsoft.com/office/powerpoint/2010/main" val="179229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21</a:t>
            </a:fld>
            <a:endParaRPr lang="zh-CN" altLang="en-US"/>
          </a:p>
        </p:txBody>
      </p:sp>
    </p:spTree>
    <p:extLst>
      <p:ext uri="{BB962C8B-B14F-4D97-AF65-F5344CB8AC3E}">
        <p14:creationId xmlns:p14="http://schemas.microsoft.com/office/powerpoint/2010/main" val="183852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5F19B2-96B8-44FF-9795-D948CE00444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378001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19B2-96B8-44FF-9795-D948CE00444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475859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19B2-96B8-44FF-9795-D948CE00444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1157835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9348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6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5F19B2-96B8-44FF-9795-D948CE00444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82757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5F19B2-96B8-44FF-9795-D948CE004447}"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425019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5F19B2-96B8-44FF-9795-D948CE004447}"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337430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5F19B2-96B8-44FF-9795-D948CE004447}"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188369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5F19B2-96B8-44FF-9795-D948CE004447}"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304308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F19B2-96B8-44FF-9795-D948CE004447}"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251108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5F19B2-96B8-44FF-9795-D948CE004447}"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2390452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5F19B2-96B8-44FF-9795-D948CE004447}"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EFCE0-EBD4-48CB-8832-B7CDB56F062E}" type="slidenum">
              <a:rPr lang="en-US" smtClean="0"/>
              <a:t>‹#›</a:t>
            </a:fld>
            <a:endParaRPr lang="en-US"/>
          </a:p>
        </p:txBody>
      </p:sp>
    </p:spTree>
    <p:extLst>
      <p:ext uri="{BB962C8B-B14F-4D97-AF65-F5344CB8AC3E}">
        <p14:creationId xmlns:p14="http://schemas.microsoft.com/office/powerpoint/2010/main" val="234210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F19B2-96B8-44FF-9795-D948CE004447}" type="datetimeFigureOut">
              <a:rPr lang="en-US" smtClean="0"/>
              <a:t>11/14/2024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EFCE0-EBD4-48CB-8832-B7CDB56F062E}" type="slidenum">
              <a:rPr lang="en-US" smtClean="0"/>
              <a:t>‹#›</a:t>
            </a:fld>
            <a:endParaRPr lang="en-US"/>
          </a:p>
        </p:txBody>
      </p:sp>
    </p:spTree>
    <p:extLst>
      <p:ext uri="{BB962C8B-B14F-4D97-AF65-F5344CB8AC3E}">
        <p14:creationId xmlns:p14="http://schemas.microsoft.com/office/powerpoint/2010/main" val="2133515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8.svg"/><Relationship Id="rId18" Type="http://schemas.openxmlformats.org/officeDocument/2006/relationships/image" Target="../media/image8.png"/><Relationship Id="rId3" Type="http://schemas.openxmlformats.org/officeDocument/2006/relationships/image" Target="../media/image1.png"/><Relationship Id="rId21" Type="http://schemas.openxmlformats.org/officeDocument/2006/relationships/image" Target="../media/image36.svg"/><Relationship Id="rId7" Type="http://schemas.openxmlformats.org/officeDocument/2006/relationships/image" Target="../media/image3.png"/><Relationship Id="rId12" Type="http://schemas.openxmlformats.org/officeDocument/2006/relationships/image" Target="../media/image5.png"/><Relationship Id="rId17" Type="http://schemas.openxmlformats.org/officeDocument/2006/relationships/image" Target="../media/image34.sv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20.svg"/><Relationship Id="rId5" Type="http://schemas.openxmlformats.org/officeDocument/2006/relationships/image" Target="../media/image2.png"/><Relationship Id="rId15" Type="http://schemas.openxmlformats.org/officeDocument/2006/relationships/image" Target="../media/image32.svg"/><Relationship Id="rId23" Type="http://schemas.openxmlformats.org/officeDocument/2006/relationships/image" Target="../media/image64.svg"/><Relationship Id="rId10" Type="http://schemas.openxmlformats.org/officeDocument/2006/relationships/image" Target="../media/image4.png"/><Relationship Id="rId19" Type="http://schemas.openxmlformats.org/officeDocument/2006/relationships/image" Target="../media/image22.svg"/><Relationship Id="rId4" Type="http://schemas.openxmlformats.org/officeDocument/2006/relationships/image" Target="../media/image2.svg"/><Relationship Id="rId9" Type="http://schemas.openxmlformats.org/officeDocument/2006/relationships/image" Target="../media/image62.svg"/><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8441" t="35623" r="5143"/>
          <a:stretch/>
        </p:blipFill>
        <p:spPr>
          <a:xfrm rot="10746940">
            <a:off x="10066" y="5262361"/>
            <a:ext cx="12226445" cy="2521539"/>
          </a:xfrm>
          <a:prstGeom prst="rect">
            <a:avLst/>
          </a:prstGeom>
        </p:spPr>
      </p:pic>
      <p:pic>
        <p:nvPicPr>
          <p:cNvPr id="3" name="Picture 3"/>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017" b="43656"/>
          <a:stretch/>
        </p:blipFill>
        <p:spPr>
          <a:xfrm>
            <a:off x="0" y="5541088"/>
            <a:ext cx="12987307" cy="2307513"/>
          </a:xfrm>
          <a:prstGeom prst="rect">
            <a:avLst/>
          </a:prstGeom>
        </p:spPr>
      </p:pic>
      <p:sp>
        <p:nvSpPr>
          <p:cNvPr id="5" name="TextBox 5"/>
          <p:cNvSpPr txBox="1"/>
          <p:nvPr/>
        </p:nvSpPr>
        <p:spPr>
          <a:xfrm>
            <a:off x="1659261" y="1986624"/>
            <a:ext cx="9112667" cy="2079095"/>
          </a:xfrm>
          <a:prstGeom prst="rect">
            <a:avLst/>
          </a:prstGeom>
        </p:spPr>
        <p:txBody>
          <a:bodyPr wrap="square" lIns="0" tIns="0" rIns="0" bIns="0" rtlCol="0" anchor="t">
            <a:spAutoFit/>
          </a:bodyPr>
          <a:lstStyle/>
          <a:p>
            <a:pPr algn="ctr">
              <a:lnSpc>
                <a:spcPct val="150000"/>
              </a:lnSpc>
            </a:pPr>
            <a:r>
              <a:rPr lang="en-US" sz="4800" b="1" dirty="0">
                <a:solidFill>
                  <a:srgbClr val="272424"/>
                </a:solidFill>
                <a:latin typeface="Arial" panose="020B0604020202020204" pitchFamily="34" charset="0"/>
                <a:cs typeface="Arial" panose="020B0604020202020204" pitchFamily="34" charset="0"/>
              </a:rPr>
              <a:t>CHÀO </a:t>
            </a:r>
            <a:r>
              <a:rPr lang="en-US" sz="4800" b="1">
                <a:solidFill>
                  <a:srgbClr val="272424"/>
                </a:solidFill>
                <a:latin typeface="Arial" panose="020B0604020202020204" pitchFamily="34" charset="0"/>
                <a:cs typeface="Arial" panose="020B0604020202020204" pitchFamily="34" charset="0"/>
              </a:rPr>
              <a:t>MỪNG </a:t>
            </a:r>
            <a:r>
              <a:rPr lang="en-US" sz="4800" b="1" smtClean="0">
                <a:solidFill>
                  <a:srgbClr val="272424"/>
                </a:solidFill>
                <a:latin typeface="Arial" panose="020B0604020202020204" pitchFamily="34" charset="0"/>
                <a:cs typeface="Arial" panose="020B0604020202020204" pitchFamily="34" charset="0"/>
              </a:rPr>
              <a:t>CÁC EM </a:t>
            </a:r>
          </a:p>
          <a:p>
            <a:pPr algn="ctr">
              <a:lnSpc>
                <a:spcPct val="150000"/>
              </a:lnSpc>
            </a:pPr>
            <a:r>
              <a:rPr lang="en-US" sz="4800" b="1" smtClean="0">
                <a:solidFill>
                  <a:srgbClr val="272424"/>
                </a:solidFill>
                <a:latin typeface="Arial" panose="020B0604020202020204" pitchFamily="34" charset="0"/>
                <a:cs typeface="Arial" panose="020B0604020202020204" pitchFamily="34" charset="0"/>
              </a:rPr>
              <a:t>ĐẾN VỚI TIẾT HỌC</a:t>
            </a:r>
            <a:endParaRPr lang="en-US" sz="4800" b="1" dirty="0">
              <a:solidFill>
                <a:srgbClr val="272424"/>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364409" y="3387651"/>
            <a:ext cx="1686657" cy="2060039"/>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879837" flipV="1">
            <a:off x="860370" y="4144041"/>
            <a:ext cx="345373" cy="70126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98900">
            <a:off x="10830640" y="1931681"/>
            <a:ext cx="345373" cy="7012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41191" y="588745"/>
            <a:ext cx="1183731" cy="79901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772543" y="648413"/>
            <a:ext cx="1183731" cy="79901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284579" y="4885161"/>
            <a:ext cx="852746" cy="192217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flipH="1">
            <a:off x="6568031" y="4885161"/>
            <a:ext cx="1044963" cy="1922174"/>
          </a:xfrm>
          <a:prstGeom prst="rect">
            <a:avLst/>
          </a:prstGeom>
        </p:spPr>
      </p:pic>
      <p:pic>
        <p:nvPicPr>
          <p:cNvPr id="14"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207737" y="0"/>
            <a:ext cx="1429291" cy="1429291"/>
          </a:xfrm>
          <a:prstGeom prst="rect">
            <a:avLst/>
          </a:prstGeom>
        </p:spPr>
      </p:pic>
      <p:pic>
        <p:nvPicPr>
          <p:cNvPr id="15" name="Picture 1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56697" y="1731078"/>
            <a:ext cx="1098030" cy="1249537"/>
          </a:xfrm>
          <a:prstGeom prst="rect">
            <a:avLst/>
          </a:prstGeom>
        </p:spPr>
      </p:pic>
      <p:pic>
        <p:nvPicPr>
          <p:cNvPr id="16"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409286" y="4458388"/>
            <a:ext cx="407330" cy="733928"/>
          </a:xfrm>
          <a:prstGeom prst="rect">
            <a:avLst/>
          </a:prstGeom>
        </p:spPr>
      </p:pic>
    </p:spTree>
    <p:extLst>
      <p:ext uri="{BB962C8B-B14F-4D97-AF65-F5344CB8AC3E}">
        <p14:creationId xmlns:p14="http://schemas.microsoft.com/office/powerpoint/2010/main" val="469327117"/>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19" y="313509"/>
            <a:ext cx="10541727" cy="954107"/>
          </a:xfrm>
          <a:prstGeom prst="rect">
            <a:avLst/>
          </a:prstGeom>
        </p:spPr>
        <p:txBody>
          <a:bodyPr wrap="square">
            <a:spAutoFit/>
          </a:bodyPr>
          <a:lstStyle/>
          <a:p>
            <a:r>
              <a:rPr lang="en-US" sz="2800" b="1" smtClean="0"/>
              <a:t>1. Chỉ </a:t>
            </a:r>
            <a:r>
              <a:rPr lang="en-US" sz="2800" b="1"/>
              <a:t>ra đặc điểm của truyện khoa học viễn tưởng qua văn bản bằng cách hoàn thành bảng sau</a:t>
            </a:r>
            <a:r>
              <a:rPr lang="en-US" sz="2800" b="1" smtClean="0"/>
              <a:t>: ( Thảo luận cặp đôi: 2 phút)</a:t>
            </a:r>
            <a:endParaRPr lang="en-US" sz="2800" b="1" dirty="0">
              <a:solidFill>
                <a:srgbClr val="00B050"/>
              </a:solidFill>
              <a:effectLst>
                <a:glow rad="101600">
                  <a:schemeClr val="tx1">
                    <a:alpha val="60000"/>
                  </a:schemeClr>
                </a:glow>
              </a:effectLst>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C1B48B6-7DC7-F5DA-913D-6DBDEAA64B75}"/>
              </a:ext>
            </a:extLst>
          </p:cNvPr>
          <p:cNvGraphicFramePr>
            <a:graphicFrameLocks noGrp="1"/>
          </p:cNvGraphicFramePr>
          <p:nvPr>
            <p:extLst>
              <p:ext uri="{D42A27DB-BD31-4B8C-83A1-F6EECF244321}">
                <p14:modId xmlns:p14="http://schemas.microsoft.com/office/powerpoint/2010/main" val="2252071976"/>
              </p:ext>
            </p:extLst>
          </p:nvPr>
        </p:nvGraphicFramePr>
        <p:xfrm>
          <a:off x="940526" y="1502232"/>
          <a:ext cx="10463348" cy="5103707"/>
        </p:xfrm>
        <a:graphic>
          <a:graphicData uri="http://schemas.openxmlformats.org/drawingml/2006/table">
            <a:tbl>
              <a:tblPr firstRow="1" firstCol="1" bandRow="1">
                <a:tableStyleId>{5C22544A-7EE6-4342-B048-85BDC9FD1C3A}</a:tableStyleId>
              </a:tblPr>
              <a:tblGrid>
                <a:gridCol w="3145856">
                  <a:extLst>
                    <a:ext uri="{9D8B030D-6E8A-4147-A177-3AD203B41FA5}">
                      <a16:colId xmlns:a16="http://schemas.microsoft.com/office/drawing/2014/main" val="3673416434"/>
                    </a:ext>
                  </a:extLst>
                </a:gridCol>
                <a:gridCol w="7317492">
                  <a:extLst>
                    <a:ext uri="{9D8B030D-6E8A-4147-A177-3AD203B41FA5}">
                      <a16:colId xmlns:a16="http://schemas.microsoft.com/office/drawing/2014/main" val="227632875"/>
                    </a:ext>
                  </a:extLst>
                </a:gridCol>
              </a:tblGrid>
              <a:tr h="1061471">
                <a:tc>
                  <a:txBody>
                    <a:bodyPr/>
                    <a:lstStyle/>
                    <a:p>
                      <a:pPr algn="ct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Đặc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truyện</a:t>
                      </a:r>
                      <a:r>
                        <a:rPr lang="en-US" sz="2400" dirty="0">
                          <a:solidFill>
                            <a:schemeClr val="tx1"/>
                          </a:solidFill>
                          <a:effectLst/>
                          <a:latin typeface="Times New Roman" panose="02020603050405020304" pitchFamily="18" charset="0"/>
                          <a:cs typeface="Times New Roman" panose="02020603050405020304" pitchFamily="18" charset="0"/>
                        </a:rPr>
                        <a:t> khoa </a:t>
                      </a:r>
                      <a:r>
                        <a:rPr lang="en-US" sz="2400" dirty="0" err="1">
                          <a:solidFill>
                            <a:schemeClr val="tx1"/>
                          </a:solidFill>
                          <a:effectLst/>
                          <a:latin typeface="Times New Roman" panose="02020603050405020304" pitchFamily="18" charset="0"/>
                          <a:cs typeface="Times New Roman" panose="02020603050405020304" pitchFamily="18" charset="0"/>
                        </a:rPr>
                        <a:t>học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viễn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tưởng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ngày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Ích</a:t>
                      </a:r>
                      <a:r>
                        <a:rPr lang="en-US" sz="2400" dirty="0">
                          <a:solidFill>
                            <a:schemeClr val="tx1"/>
                          </a:solidFill>
                          <a:effectLst/>
                          <a:latin typeface="Times New Roman" panose="02020603050405020304" pitchFamily="18" charset="0"/>
                          <a:cs typeface="Times New Roman" panose="02020603050405020304" pitchFamily="18" charset="0"/>
                        </a:rPr>
                        <a:t>-chi-an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0003396"/>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Đề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tài</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a:solidFill>
                            <a:schemeClr val="tx1"/>
                          </a:solidFill>
                          <a:effectLst/>
                        </a:rPr>
                        <a:t>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137054"/>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huống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a:solidFill>
                            <a:schemeClr val="tx1"/>
                          </a:solidFill>
                          <a:effectLst/>
                        </a:rPr>
                        <a:t> </a:t>
                      </a:r>
                      <a:endParaRPr lang="en-US" sz="105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255646"/>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dirty="0">
                          <a:solidFill>
                            <a:schemeClr val="tx1"/>
                          </a:solidFill>
                          <a:effectLst/>
                        </a:rPr>
                        <a:t>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0179906"/>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vật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dirty="0">
                          <a:solidFill>
                            <a:schemeClr val="tx1"/>
                          </a:solidFill>
                          <a:effectLst/>
                        </a:rPr>
                        <a:t>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530683"/>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200" dirty="0">
                          <a:solidFill>
                            <a:schemeClr val="tx1"/>
                          </a:solidFill>
                          <a:effectLst/>
                        </a:rPr>
                        <a:t>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837110"/>
                  </a:ext>
                </a:extLst>
              </a:tr>
              <a:tr h="673706">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3238358"/>
                  </a:ext>
                </a:extLst>
              </a:tr>
            </a:tbl>
          </a:graphicData>
        </a:graphic>
      </p:graphicFrame>
    </p:spTree>
    <p:extLst>
      <p:ext uri="{BB962C8B-B14F-4D97-AF65-F5344CB8AC3E}">
        <p14:creationId xmlns:p14="http://schemas.microsoft.com/office/powerpoint/2010/main" val="3234674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ECFD8FE-98AE-2568-5941-84D571FF7077}"/>
              </a:ext>
            </a:extLst>
          </p:cNvPr>
          <p:cNvGraphicFramePr>
            <a:graphicFrameLocks noGrp="1"/>
          </p:cNvGraphicFramePr>
          <p:nvPr>
            <p:extLst>
              <p:ext uri="{D42A27DB-BD31-4B8C-83A1-F6EECF244321}">
                <p14:modId xmlns:p14="http://schemas.microsoft.com/office/powerpoint/2010/main" val="3247594771"/>
              </p:ext>
            </p:extLst>
          </p:nvPr>
        </p:nvGraphicFramePr>
        <p:xfrm>
          <a:off x="335280" y="300447"/>
          <a:ext cx="11667330" cy="6509866"/>
        </p:xfrm>
        <a:graphic>
          <a:graphicData uri="http://schemas.openxmlformats.org/drawingml/2006/table">
            <a:tbl>
              <a:tblPr firstRow="1" firstCol="1" bandRow="1">
                <a:tableStyleId>{5C22544A-7EE6-4342-B048-85BDC9FD1C3A}</a:tableStyleId>
              </a:tblPr>
              <a:tblGrid>
                <a:gridCol w="3497104">
                  <a:extLst>
                    <a:ext uri="{9D8B030D-6E8A-4147-A177-3AD203B41FA5}">
                      <a16:colId xmlns:a16="http://schemas.microsoft.com/office/drawing/2014/main" val="1790542979"/>
                    </a:ext>
                  </a:extLst>
                </a:gridCol>
                <a:gridCol w="8170226">
                  <a:extLst>
                    <a:ext uri="{9D8B030D-6E8A-4147-A177-3AD203B41FA5}">
                      <a16:colId xmlns:a16="http://schemas.microsoft.com/office/drawing/2014/main" val="2262608583"/>
                    </a:ext>
                  </a:extLst>
                </a:gridCol>
              </a:tblGrid>
              <a:tr h="1039702">
                <a:tc>
                  <a:txBody>
                    <a:bodyPr/>
                    <a:lstStyle/>
                    <a:p>
                      <a:pPr algn="ctr">
                        <a:lnSpc>
                          <a:spcPct val="115000"/>
                        </a:lnSpc>
                        <a:spcAft>
                          <a:spcPts val="1000"/>
                        </a:spcAft>
                      </a:pPr>
                      <a:r>
                        <a:rPr lang="en-US" sz="2800" dirty="0" err="1">
                          <a:solidFill>
                            <a:schemeClr val="tx1"/>
                          </a:solidFill>
                          <a:effectLst/>
                          <a:latin typeface="Times New Roman" panose="02020603050405020304" pitchFamily="18" charset="0"/>
                          <a:cs typeface="Times New Roman" panose="02020603050405020304" pitchFamily="18" charset="0"/>
                        </a:rPr>
                        <a:t>Đặc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điểm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truyện</a:t>
                      </a:r>
                      <a:r>
                        <a:rPr lang="en-US" sz="2800" dirty="0">
                          <a:solidFill>
                            <a:schemeClr val="tx1"/>
                          </a:solidFill>
                          <a:effectLst/>
                          <a:latin typeface="Times New Roman" panose="02020603050405020304" pitchFamily="18" charset="0"/>
                          <a:cs typeface="Times New Roman" panose="02020603050405020304" pitchFamily="18" charset="0"/>
                        </a:rPr>
                        <a:t> khoa </a:t>
                      </a:r>
                      <a:r>
                        <a:rPr lang="en-US" sz="2800" dirty="0" err="1">
                          <a:solidFill>
                            <a:schemeClr val="tx1"/>
                          </a:solidFill>
                          <a:effectLst/>
                          <a:latin typeface="Times New Roman" panose="02020603050405020304" pitchFamily="18" charset="0"/>
                          <a:cs typeface="Times New Roman" panose="02020603050405020304" pitchFamily="18" charset="0"/>
                        </a:rPr>
                        <a:t>học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viễn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tưởng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ngày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Ích</a:t>
                      </a:r>
                      <a:r>
                        <a:rPr lang="en-US" sz="2800" dirty="0">
                          <a:solidFill>
                            <a:schemeClr val="tx1"/>
                          </a:solidFill>
                          <a:effectLst/>
                          <a:latin typeface="Times New Roman" panose="02020603050405020304" pitchFamily="18" charset="0"/>
                          <a:cs typeface="Times New Roman" panose="02020603050405020304" pitchFamily="18" charset="0"/>
                        </a:rPr>
                        <a:t>-chi-an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572771"/>
                  </a:ext>
                </a:extLst>
              </a:tr>
              <a:tr h="565839">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Đề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tài</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9790401"/>
                  </a:ext>
                </a:extLst>
              </a:tr>
              <a:tr h="798593">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huống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7893644"/>
                  </a:ext>
                </a:extLst>
              </a:tr>
              <a:tr h="2348882">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9091177"/>
                  </a:ext>
                </a:extLst>
              </a:tr>
              <a:tr h="565839">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vật</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8750566"/>
                  </a:ext>
                </a:extLst>
              </a:tr>
              <a:tr h="625172">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vi-VN" sz="2400" smtClean="0">
                          <a:effectLst/>
                          <a:latin typeface="Arial" panose="020B0604020202020204" pitchFamily="34" charset="0"/>
                          <a:cs typeface="Arial" panose="020B0604020202020204" pitchFamily="34" charset="0"/>
                        </a:rPr>
                        <a:t>Đáy biển, mặt biển, bờ biển</a:t>
                      </a:r>
                      <a:endParaRPr lang="en-US" sz="2400" smtClean="0">
                        <a:effectLst/>
                        <a:latin typeface="Arial" panose="020B0604020202020204" pitchFamily="34" charset="0"/>
                        <a:ea typeface="Calibri" panose="020F0502020204030204" pitchFamily="34" charset="0"/>
                        <a:cs typeface="Arial" panose="020B0604020202020204" pitchFamily="34"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255826"/>
                  </a:ext>
                </a:extLst>
              </a:tr>
              <a:tr h="565839">
                <a:tc>
                  <a:txBody>
                    <a:bodyPr/>
                    <a:lstStyle/>
                    <a:p>
                      <a:pPr>
                        <a:lnSpc>
                          <a:spcPct val="115000"/>
                        </a:lnSpc>
                        <a:spcAft>
                          <a:spcPts val="1000"/>
                        </a:spcAft>
                      </a:pPr>
                      <a:r>
                        <a:rPr lang="en-US" sz="2400" dirty="0" err="1">
                          <a:solidFill>
                            <a:schemeClr val="tx1"/>
                          </a:solidFill>
                          <a:effectLst/>
                          <a:latin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776729"/>
                  </a:ext>
                </a:extLst>
              </a:tr>
            </a:tbl>
          </a:graphicData>
        </a:graphic>
      </p:graphicFrame>
      <p:sp>
        <p:nvSpPr>
          <p:cNvPr id="3" name="TextBox 2">
            <a:extLst>
              <a:ext uri="{FF2B5EF4-FFF2-40B4-BE49-F238E27FC236}">
                <a16:creationId xmlns:a16="http://schemas.microsoft.com/office/drawing/2014/main" id="{70F40EA8-A256-14B1-F977-10AA5DD32FC5}"/>
              </a:ext>
            </a:extLst>
          </p:cNvPr>
          <p:cNvSpPr txBox="1"/>
          <p:nvPr/>
        </p:nvSpPr>
        <p:spPr>
          <a:xfrm>
            <a:off x="3952040" y="1332411"/>
            <a:ext cx="8050570" cy="954107"/>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Khoa học thay đổi tiềm năng của một con người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4" name="TextBox 3">
            <a:extLst>
              <a:ext uri="{FF2B5EF4-FFF2-40B4-BE49-F238E27FC236}">
                <a16:creationId xmlns:a16="http://schemas.microsoft.com/office/drawing/2014/main" id="{96FE585A-6F54-194A-5352-89F33C4F4E3E}"/>
              </a:ext>
            </a:extLst>
          </p:cNvPr>
          <p:cNvSpPr txBox="1"/>
          <p:nvPr/>
        </p:nvSpPr>
        <p:spPr>
          <a:xfrm>
            <a:off x="3897296" y="1841863"/>
            <a:ext cx="8291744" cy="1384995"/>
          </a:xfrm>
          <a:prstGeom prst="rect">
            <a:avLst/>
          </a:prstGeom>
          <a:noFill/>
        </p:spPr>
        <p:txBody>
          <a:bodyPr wrap="square" rtlCol="0">
            <a:spAutoFit/>
          </a:bodyPr>
          <a:lstStyle/>
          <a:p>
            <a:r>
              <a:rPr lang="en-US" sz="2800" smtClean="0">
                <a:effectLst/>
                <a:latin typeface="Times New Roman" panose="02020603050405020304" pitchFamily="18" charset="0"/>
                <a:cs typeface="Times New Roman" panose="02020603050405020304" pitchFamily="18" charset="0"/>
              </a:rPr>
              <a:t>Ích-chi-an sau</a:t>
            </a:r>
            <a:r>
              <a:rPr lang="vi-VN" sz="2800" smtClean="0">
                <a:effectLst/>
                <a:latin typeface="Times New Roman" panose="02020603050405020304" pitchFamily="18" charset="0"/>
                <a:cs typeface="Times New Roman" panose="02020603050405020304" pitchFamily="18" charset="0"/>
              </a:rPr>
              <a:t> phẫu thuật </a:t>
            </a:r>
            <a:r>
              <a:rPr lang="en-US" sz="2800" smtClean="0">
                <a:effectLst/>
                <a:latin typeface="Times New Roman" panose="02020603050405020304" pitchFamily="18" charset="0"/>
                <a:cs typeface="Times New Roman" panose="02020603050405020304" pitchFamily="18" charset="0"/>
              </a:rPr>
              <a:t>trở </a:t>
            </a:r>
            <a:r>
              <a:rPr lang="vi-VN" sz="2800" smtClean="0">
                <a:effectLst/>
                <a:latin typeface="Times New Roman" panose="02020603050405020304" pitchFamily="18" charset="0"/>
                <a:cs typeface="Times New Roman" panose="02020603050405020304" pitchFamily="18" charset="0"/>
              </a:rPr>
              <a:t>thành người cá, có khả năng lặn và sống dưới đáy biển</a:t>
            </a:r>
            <a:r>
              <a:rPr lang="en-US" sz="2800" smtClean="0">
                <a:effectLst/>
                <a:latin typeface="Times New Roman" panose="02020603050405020304" pitchFamily="18" charset="0"/>
                <a:cs typeface="Times New Roman" panose="02020603050405020304" pitchFamily="18" charset="0"/>
              </a:rPr>
              <a:t>.</a:t>
            </a:r>
            <a:endParaRPr lang="en-US" sz="280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
        <p:nvSpPr>
          <p:cNvPr id="5" name="TextBox 4">
            <a:extLst>
              <a:ext uri="{FF2B5EF4-FFF2-40B4-BE49-F238E27FC236}">
                <a16:creationId xmlns:a16="http://schemas.microsoft.com/office/drawing/2014/main" id="{D31D8556-9B92-63BC-F423-B230059A8BC1}"/>
              </a:ext>
            </a:extLst>
          </p:cNvPr>
          <p:cNvSpPr txBox="1"/>
          <p:nvPr/>
        </p:nvSpPr>
        <p:spPr>
          <a:xfrm>
            <a:off x="3844030" y="2766545"/>
            <a:ext cx="8522564" cy="2246769"/>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bơi theo dòng hải lưu ra biển</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vui đùa cùng những chú cả, thưởng thức vẻ đẹp của biển</a:t>
            </a:r>
            <a:r>
              <a:rPr lang="en-US" sz="2800" dirty="0">
                <a:effectLst/>
                <a:latin typeface="Times New Roman" panose="02020603050405020304" pitchFamily="18" charset="0"/>
                <a:cs typeface="Times New Roman" panose="02020603050405020304" pitchFamily="18" charset="0"/>
              </a:rPr>
              <a:t>.</a:t>
            </a:r>
            <a:r>
              <a:rPr lang="vi-VN"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Ích</a:t>
            </a:r>
            <a:r>
              <a:rPr lang="en-US" sz="2800" dirty="0">
                <a:effectLst/>
                <a:latin typeface="Times New Roman" panose="02020603050405020304" pitchFamily="18" charset="0"/>
                <a:cs typeface="Times New Roman" panose="02020603050405020304" pitchFamily="18" charset="0"/>
              </a:rPr>
              <a:t>-chi-an </a:t>
            </a:r>
            <a:r>
              <a:rPr lang="vi-VN" sz="2800" dirty="0">
                <a:effectLst/>
                <a:latin typeface="Times New Roman" panose="02020603050405020304" pitchFamily="18" charset="0"/>
                <a:cs typeface="Times New Roman" panose="02020603050405020304" pitchFamily="18" charset="0"/>
              </a:rPr>
              <a:t>cứu những chú cá bị đánh dạt vào bờ biển sau cơn bão</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A097C53-5144-7862-3D75-4D9784A1450D}"/>
              </a:ext>
            </a:extLst>
          </p:cNvPr>
          <p:cNvSpPr txBox="1"/>
          <p:nvPr/>
        </p:nvSpPr>
        <p:spPr>
          <a:xfrm>
            <a:off x="3952040" y="5013313"/>
            <a:ext cx="5701411" cy="523220"/>
          </a:xfrm>
          <a:prstGeom prst="rect">
            <a:avLst/>
          </a:prstGeom>
          <a:noFill/>
        </p:spPr>
        <p:txBody>
          <a:bodyPr wrap="square" rtlCol="0">
            <a:spAutoFit/>
          </a:bodyPr>
          <a:lstStyle/>
          <a:p>
            <a:r>
              <a:rPr lang="en-US" sz="2800" smtClean="0">
                <a:effectLst/>
                <a:latin typeface="Times New Roman" panose="02020603050405020304" pitchFamily="18" charset="0"/>
                <a:cs typeface="Times New Roman" panose="02020603050405020304" pitchFamily="18" charset="0"/>
              </a:rPr>
              <a:t>Người cá Ích-chi-an</a:t>
            </a:r>
            <a:endParaRPr lang="en-US" sz="2800" dirty="0"/>
          </a:p>
        </p:txBody>
      </p:sp>
      <p:sp>
        <p:nvSpPr>
          <p:cNvPr id="7" name="TextBox 6">
            <a:extLst>
              <a:ext uri="{FF2B5EF4-FFF2-40B4-BE49-F238E27FC236}">
                <a16:creationId xmlns:a16="http://schemas.microsoft.com/office/drawing/2014/main" id="{8A6878DC-FDE9-0D83-11D9-97903902631C}"/>
              </a:ext>
            </a:extLst>
          </p:cNvPr>
          <p:cNvSpPr txBox="1"/>
          <p:nvPr/>
        </p:nvSpPr>
        <p:spPr>
          <a:xfrm>
            <a:off x="3844030" y="6139868"/>
            <a:ext cx="7102135" cy="954107"/>
          </a:xfrm>
          <a:prstGeom prst="rect">
            <a:avLst/>
          </a:prstGeom>
          <a:noFill/>
        </p:spPr>
        <p:txBody>
          <a:bodyPr wrap="square" rtlCol="0">
            <a:spAutoFit/>
          </a:bodyPr>
          <a:lstStyle/>
          <a:p>
            <a:r>
              <a:rPr lang="vi-VN" sz="2800" dirty="0">
                <a:effectLst/>
                <a:latin typeface="Times New Roman" panose="02020603050405020304" pitchFamily="18" charset="0"/>
                <a:cs typeface="Times New Roman" panose="02020603050405020304" pitchFamily="18" charset="0"/>
              </a:rPr>
              <a:t>Một ngày của người cá ở đáy biển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2070644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22277" y="824860"/>
            <a:ext cx="16036553" cy="7421295"/>
          </a:xfrm>
          <a:prstGeom prst="rect">
            <a:avLst/>
          </a:prstGeom>
        </p:spPr>
      </p:pic>
      <p:grpSp>
        <p:nvGrpSpPr>
          <p:cNvPr id="3" name="组合 2"/>
          <p:cNvGrpSpPr/>
          <p:nvPr/>
        </p:nvGrpSpPr>
        <p:grpSpPr>
          <a:xfrm>
            <a:off x="-1326561" y="-1120447"/>
            <a:ext cx="14082917" cy="2788753"/>
            <a:chOff x="-1624573" y="-1185864"/>
            <a:chExt cx="15732064" cy="3115323"/>
          </a:xfrm>
        </p:grpSpPr>
        <p:pic>
          <p:nvPicPr>
            <p:cNvPr id="4" name="图片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1624573" y="-1185863"/>
              <a:ext cx="6967196" cy="2701927"/>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a:ext>
              </a:extLst>
            </a:blip>
            <a:stretch>
              <a:fillRect/>
            </a:stretch>
          </p:blipFill>
          <p:spPr>
            <a:xfrm rot="10800000">
              <a:off x="2199632" y="-1185864"/>
              <a:ext cx="8033180" cy="3115323"/>
            </a:xfrm>
            <a:prstGeom prst="rect">
              <a:avLst/>
            </a:prstGeom>
          </p:spPr>
        </p:pic>
        <p:pic>
          <p:nvPicPr>
            <p:cNvPr id="6" name="图片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0800000">
              <a:off x="7991755" y="-855662"/>
              <a:ext cx="6115736" cy="2371725"/>
            </a:xfrm>
            <a:prstGeom prst="rect">
              <a:avLst/>
            </a:prstGeom>
          </p:spPr>
        </p:pic>
      </p:grpSp>
      <p:grpSp>
        <p:nvGrpSpPr>
          <p:cNvPr id="18" name="组合 17"/>
          <p:cNvGrpSpPr/>
          <p:nvPr/>
        </p:nvGrpSpPr>
        <p:grpSpPr>
          <a:xfrm>
            <a:off x="-361355" y="690699"/>
            <a:ext cx="12804540" cy="7514969"/>
            <a:chOff x="-361355" y="690699"/>
            <a:chExt cx="12804540" cy="7514969"/>
          </a:xfrm>
        </p:grpSpPr>
        <p:pic>
          <p:nvPicPr>
            <p:cNvPr id="7" name="图片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1355" y="690699"/>
              <a:ext cx="5312749" cy="7514969"/>
            </a:xfrm>
            <a:prstGeom prst="rect">
              <a:avLst/>
            </a:prstGeom>
          </p:spPr>
        </p:pic>
        <p:pic>
          <p:nvPicPr>
            <p:cNvPr id="8" name="图片 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7594884" y="694078"/>
              <a:ext cx="4848301" cy="6858000"/>
            </a:xfrm>
            <a:prstGeom prst="rect">
              <a:avLst/>
            </a:prstGeom>
          </p:spPr>
        </p:pic>
      </p:grpSp>
      <p:grpSp>
        <p:nvGrpSpPr>
          <p:cNvPr id="11" name="组合 10"/>
          <p:cNvGrpSpPr/>
          <p:nvPr/>
        </p:nvGrpSpPr>
        <p:grpSpPr>
          <a:xfrm>
            <a:off x="2950595" y="1799089"/>
            <a:ext cx="5952102" cy="4025241"/>
            <a:chOff x="3544591" y="2288934"/>
            <a:chExt cx="4164237" cy="2225384"/>
          </a:xfrm>
        </p:grpSpPr>
        <p:pic>
          <p:nvPicPr>
            <p:cNvPr id="12" name="图片 11"/>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544591" y="2288934"/>
              <a:ext cx="4164237" cy="2225384"/>
            </a:xfrm>
            <a:prstGeom prst="rect">
              <a:avLst/>
            </a:prstGeom>
          </p:spPr>
        </p:pic>
        <p:sp>
          <p:nvSpPr>
            <p:cNvPr id="13" name="矩形 12"/>
            <p:cNvSpPr/>
            <p:nvPr/>
          </p:nvSpPr>
          <p:spPr>
            <a:xfrm>
              <a:off x="4063034" y="2851795"/>
              <a:ext cx="3123359" cy="9698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rPr>
                <a:t>2. </a:t>
              </a:r>
              <a:r>
                <a:rPr lang="en-US" sz="3600" b="1" dirty="0" err="1">
                  <a:solidFill>
                    <a:srgbClr val="000000"/>
                  </a:solidFill>
                  <a:effectLst/>
                  <a:latin typeface="Times New Roman" panose="02020603050405020304" pitchFamily="18" charset="0"/>
                  <a:ea typeface="Times New Roman" panose="02020603050405020304" pitchFamily="18" charset="0"/>
                </a:rPr>
                <a:t>Phản</a:t>
              </a:r>
              <a:r>
                <a:rPr lang="en-US" sz="3600" b="1" dirty="0">
                  <a:solidFill>
                    <a:srgbClr val="000000"/>
                  </a:solidFill>
                  <a:effectLst/>
                  <a:latin typeface="Times New Roman" panose="02020603050405020304" pitchFamily="18" charset="0"/>
                  <a:ea typeface="Times New Roman" panose="02020603050405020304" pitchFamily="18" charset="0"/>
                </a:rPr>
                <a:t> </a:t>
              </a:r>
              <a:r>
                <a:rPr lang="vi-VN" sz="3600" b="1" dirty="0">
                  <a:solidFill>
                    <a:srgbClr val="000000"/>
                  </a:solidFill>
                  <a:effectLst/>
                  <a:latin typeface="Times New Roman" panose="02020603050405020304" pitchFamily="18" charset="0"/>
                  <a:ea typeface="Times New Roman" panose="02020603050405020304" pitchFamily="18" charset="0"/>
                </a:rPr>
                <a:t>hồi việc dùng khoa học để thay đổi số phận con người.</a:t>
              </a:r>
              <a:endParaRPr kumimoji="0" lang="en-US" altLang="zh-CN" sz="3600" b="1" i="0" u="none" strike="noStrike" kern="1200" cap="none" spc="0" normalizeH="0" baseline="0" noProof="1">
                <a:ln>
                  <a:noFill/>
                </a:ln>
                <a:solidFill>
                  <a:prstClr val="black">
                    <a:lumMod val="85000"/>
                    <a:lumOff val="15000"/>
                  </a:prstClr>
                </a:solidFill>
                <a:effectLst/>
                <a:uLnTx/>
                <a:uFillTx/>
                <a:latin typeface="Times New Roman" panose="02020603050405020304" pitchFamily="18" charset="0"/>
                <a:ea typeface="inpin heiti" charset="-122"/>
                <a:cs typeface="Times New Roman" panose="02020603050405020304" pitchFamily="18" charset="0"/>
                <a:sym typeface="Arial" panose="020B0604020202020204"/>
              </a:endParaRPr>
            </a:p>
          </p:txBody>
        </p:sp>
      </p:grpSp>
      <p:pic>
        <p:nvPicPr>
          <p:cNvPr id="16" name="图片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02700" y="206625"/>
            <a:ext cx="2852827" cy="1197220"/>
          </a:xfrm>
          <a:prstGeom prst="rect">
            <a:avLst/>
          </a:prstGeom>
        </p:spPr>
      </p:pic>
      <p:pic>
        <p:nvPicPr>
          <p:cNvPr id="15" name="Picture 2">
            <a:extLst>
              <a:ext uri="{FF2B5EF4-FFF2-40B4-BE49-F238E27FC236}">
                <a16:creationId xmlns:a16="http://schemas.microsoft.com/office/drawing/2014/main" id="{036C495D-B335-45AA-ABAC-CF3BCEA51EA4}"/>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36281" y="-47625"/>
            <a:ext cx="1365219"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651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D50C54-11E6-2A98-11A6-B626CD31A728}"/>
              </a:ext>
            </a:extLst>
          </p:cNvPr>
          <p:cNvSpPr txBox="1"/>
          <p:nvPr/>
        </p:nvSpPr>
        <p:spPr>
          <a:xfrm>
            <a:off x="1162593" y="1534605"/>
            <a:ext cx="9862457" cy="4401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8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Ích-chi-an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ra đời trong một cơn sinh khó,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mẹ mất ngay sau khi sinh và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chú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bé cũng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bị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nguy hiểm về tính mạng. Trong hoàn cảnh đó,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ông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bác sĩ Xan-va-tô đã phẫu thuật anh thành </a:t>
            </a:r>
            <a:r>
              <a:rPr lang="en-US" sz="3600" smtClean="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en-US" sz="3600">
                <a:solidFill>
                  <a:srgbClr val="27272A"/>
                </a:solidFill>
                <a:latin typeface="Times New Roman" panose="02020603050405020304" pitchFamily="18" charset="0"/>
                <a:ea typeface="Times New Roman" panose="02020603050405020304" pitchFamily="18" charset="0"/>
                <a:cs typeface="Times New Roman" panose="02020603050405020304" pitchFamily="18" charset="0"/>
              </a:rPr>
              <a:t>cá Ích-chi-an. </a:t>
            </a:r>
            <a:r>
              <a:rPr lang="en-US"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khoa </a:t>
            </a:r>
            <a:r>
              <a:rPr lang="en-US" sz="36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62593" y="888274"/>
            <a:ext cx="4898573" cy="646331"/>
          </a:xfrm>
          <a:prstGeom prst="rect">
            <a:avLst/>
          </a:prstGeom>
          <a:noFill/>
        </p:spPr>
        <p:txBody>
          <a:bodyPr wrap="square" rtlCol="0">
            <a:spAutoFit/>
          </a:bodyPr>
          <a:lstStyle/>
          <a:p>
            <a:r>
              <a:rPr lang="en-US" sz="3600" b="1" smtClean="0">
                <a:solidFill>
                  <a:srgbClr val="FF0000"/>
                </a:solidFill>
              </a:rPr>
              <a:t>Thảo luận nhóm: 3 phút</a:t>
            </a:r>
            <a:endParaRPr lang="en-US" sz="3600" b="1">
              <a:solidFill>
                <a:srgbClr val="FF0000"/>
              </a:solidFill>
            </a:endParaRPr>
          </a:p>
        </p:txBody>
      </p:sp>
    </p:spTree>
    <p:extLst>
      <p:ext uri="{BB962C8B-B14F-4D97-AF65-F5344CB8AC3E}">
        <p14:creationId xmlns:p14="http://schemas.microsoft.com/office/powerpoint/2010/main" val="2073039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014" y="546264"/>
            <a:ext cx="11245932" cy="5852628"/>
          </a:xfrm>
          <a:prstGeom prst="rect">
            <a:avLst/>
          </a:prstGeom>
        </p:spPr>
        <p:txBody>
          <a:bodyPr wrap="square">
            <a:spAutoFit/>
          </a:bodyPr>
          <a:lstStyle/>
          <a:p>
            <a:pPr>
              <a:lnSpc>
                <a:spcPct val="107000"/>
              </a:lnSpc>
              <a:spcAft>
                <a:spcPts val="0"/>
              </a:spcAft>
            </a:pPr>
            <a:r>
              <a:rPr lang="en-US" sz="3200">
                <a:solidFill>
                  <a:srgbClr val="FF0000"/>
                </a:solidFill>
                <a:latin typeface="Arial" panose="020B0604020202020204" pitchFamily="34" charset="0"/>
                <a:ea typeface="Times New Roman" panose="02020603050405020304" pitchFamily="18" charset="0"/>
                <a:cs typeface="Times New Roman" panose="02020603050405020304" pitchFamily="18" charset="0"/>
              </a:rPr>
              <a:t>- Theo em, việc sử dụng khoa học để biến một người bình thường thành người cá trong trường hợp này là nên vì:</a:t>
            </a:r>
            <a:endParaRPr lang="en-US" sz="32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latin typeface="Arial" panose="020B0604020202020204" pitchFamily="34" charset="0"/>
                <a:ea typeface="Times New Roman" panose="02020603050405020304" pitchFamily="18" charset="0"/>
                <a:cs typeface="Times New Roman" panose="02020603050405020304" pitchFamily="18" charset="0"/>
              </a:rPr>
              <a:t>+ Nếu không có cuộc phẫu thuật và sự can thiệp của khoa học từ bác sĩ </a:t>
            </a:r>
            <a:r>
              <a:rPr lang="en-US" sz="3200" smtClean="0">
                <a:latin typeface="Arial" panose="020B0604020202020204" pitchFamily="34" charset="0"/>
                <a:ea typeface="Times New Roman" panose="02020603050405020304" pitchFamily="18" charset="0"/>
                <a:cs typeface="Times New Roman" panose="02020603050405020304" pitchFamily="18" charset="0"/>
              </a:rPr>
              <a:t>Xan-va-tô</a:t>
            </a:r>
            <a:r>
              <a:rPr lang="en-US" sz="3200">
                <a:latin typeface="Arial" panose="020B0604020202020204" pitchFamily="34" charset="0"/>
                <a:ea typeface="Times New Roman" panose="02020603050405020304" pitchFamily="18" charset="0"/>
                <a:cs typeface="Times New Roman" panose="02020603050405020304" pitchFamily="18" charset="0"/>
              </a:rPr>
              <a:t>, Ích-chi-an sẽ chết. Sinh mạng của con người là đáng quý, nên vào thời điểm đó, ông bác sĩ có thể đã không có sự lựa chọn nào khác ngoài việc biến anh thành người </a:t>
            </a:r>
            <a:r>
              <a:rPr lang="en-US" sz="3200" smtClean="0">
                <a:latin typeface="Arial" panose="020B0604020202020204" pitchFamily="34" charset="0"/>
                <a:ea typeface="Times New Roman" panose="02020603050405020304" pitchFamily="18" charset="0"/>
                <a:cs typeface="Times New Roman" panose="02020603050405020304" pitchFamily="18" charset="0"/>
              </a:rPr>
              <a:t>cá.</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3200">
                <a:latin typeface="Arial" panose="020B0604020202020204" pitchFamily="34" charset="0"/>
                <a:ea typeface="Times New Roman" panose="02020603050405020304" pitchFamily="18" charset="0"/>
                <a:cs typeface="Times New Roman" panose="02020603050405020304" pitchFamily="18" charset="0"/>
              </a:rPr>
              <a:t>+ Ích-chi-an có khả năng đặc biệt của người cá, nhờ đó, anh mới được trải nghiệm cuộc sống trong lòng biển cả, mới làm bạn được với các chú cá và cứu sống chúng sau những cơn </a:t>
            </a:r>
            <a:r>
              <a:rPr lang="en-US" sz="3200" smtClean="0">
                <a:latin typeface="Arial" panose="020B0604020202020204" pitchFamily="34" charset="0"/>
                <a:ea typeface="Times New Roman" panose="02020603050405020304" pitchFamily="18" charset="0"/>
                <a:cs typeface="Times New Roman" panose="02020603050405020304" pitchFamily="18" charset="0"/>
              </a:rPr>
              <a:t>bão.</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4016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014" y="546264"/>
            <a:ext cx="11245932" cy="5132046"/>
          </a:xfrm>
          <a:prstGeom prst="rect">
            <a:avLst/>
          </a:prstGeom>
        </p:spPr>
        <p:txBody>
          <a:bodyPr wrap="square">
            <a:spAutoFit/>
          </a:bodyPr>
          <a:lstStyle/>
          <a:p>
            <a:pPr>
              <a:lnSpc>
                <a:spcPct val="107000"/>
              </a:lnSpc>
              <a:spcAft>
                <a:spcPts val="0"/>
              </a:spcAft>
            </a:pPr>
            <a:r>
              <a:rPr lang="en-US" sz="280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n-US" sz="2800">
                <a:solidFill>
                  <a:srgbClr val="FF0000"/>
                </a:solidFill>
                <a:latin typeface="Arial" panose="020B0604020202020204" pitchFamily="34" charset="0"/>
                <a:ea typeface="Times New Roman" panose="02020603050405020304" pitchFamily="18" charset="0"/>
                <a:cs typeface="Times New Roman" panose="02020603050405020304" pitchFamily="18" charset="0"/>
              </a:rPr>
              <a:t>Theo em, việc sử dụng khoa học để biến một người bình thường thành người cá trong trường hợp này là không nên vì:</a:t>
            </a:r>
            <a:endParaRPr lang="en-US" sz="28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a:latin typeface="Arial" panose="020B0604020202020204" pitchFamily="34" charset="0"/>
                <a:ea typeface="Times New Roman" panose="02020603050405020304" pitchFamily="18" charset="0"/>
                <a:cs typeface="Times New Roman" panose="02020603050405020304" pitchFamily="18" charset="0"/>
              </a:rPr>
              <a:t>+ Cuộc phẫu thuật đã khiến Ích-chi-an vừa thở được bằng phổi, vừa thở được bằng mang. Do đó, anh không thể sống mãi trên cạn như một người bình thường. Mọi sự khác biệt quá lớn sẽ không mang đến hạnh phúc. Do Ích-chi-an khác người bình thường nên anh phải sống cuộc đời cô độc, không được gần người mình yêu.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sz="2800">
                <a:latin typeface="Arial" panose="020B0604020202020204" pitchFamily="34" charset="0"/>
                <a:ea typeface="Times New Roman" panose="02020603050405020304" pitchFamily="18" charset="0"/>
                <a:cs typeface="Times New Roman" panose="02020603050405020304" pitchFamily="18" charset="0"/>
              </a:rPr>
              <a:t>+ Cuộc phẫu thuật tạo nên nguy cơ lạm dụng tiến bộ của khoa học vào mục đích xấu (ví dụ như Ích-chi-an bị lợi dụng năng lực của người cá để mò ngọc trai, khai thác tận diệt tài nguyên dưới đáy biển).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89812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337" y="470263"/>
            <a:ext cx="9914709" cy="4031873"/>
          </a:xfrm>
          <a:prstGeom prst="rect">
            <a:avLst/>
          </a:prstGeom>
        </p:spPr>
        <p:txBody>
          <a:bodyPr wrap="square">
            <a:spAutoFit/>
          </a:bodyPr>
          <a:lstStyle/>
          <a:p>
            <a:pPr>
              <a:spcAft>
                <a:spcPts val="0"/>
              </a:spcAft>
            </a:pPr>
            <a:r>
              <a:rPr lang="en-US" sz="3200" b="1">
                <a:solidFill>
                  <a:srgbClr val="008000"/>
                </a:solidFill>
                <a:ea typeface="Times New Roman" panose="02020603050405020304" pitchFamily="18" charset="0"/>
                <a:cs typeface="Times New Roman" panose="02020603050405020304" pitchFamily="18" charset="0"/>
              </a:rPr>
              <a:t>2.</a:t>
            </a:r>
            <a:r>
              <a:rPr lang="en-US" sz="3200">
                <a:solidFill>
                  <a:srgbClr val="008000"/>
                </a:solidFill>
                <a:ea typeface="Times New Roman" panose="02020603050405020304" pitchFamily="18" charset="0"/>
                <a:cs typeface="Times New Roman" panose="02020603050405020304" pitchFamily="18" charset="0"/>
              </a:rPr>
              <a:t> </a:t>
            </a:r>
            <a:r>
              <a:rPr lang="en-US" sz="3200" b="1">
                <a:solidFill>
                  <a:srgbClr val="008000"/>
                </a:solidFill>
                <a:ea typeface="Times New Roman" panose="02020603050405020304" pitchFamily="18" charset="0"/>
                <a:cs typeface="Times New Roman" panose="02020603050405020304" pitchFamily="18" charset="0"/>
              </a:rPr>
              <a:t>Yếu tố khoa học và các sự kiện phi thực tế</a:t>
            </a:r>
            <a:endParaRPr lang="en-US" sz="3600">
              <a:ea typeface="Calibri" panose="020F0502020204030204" pitchFamily="34" charset="0"/>
              <a:cs typeface="Times New Roman" panose="02020603050405020304" pitchFamily="18" charset="0"/>
            </a:endParaRPr>
          </a:p>
          <a:p>
            <a:pPr>
              <a:spcAft>
                <a:spcPts val="0"/>
              </a:spcAft>
            </a:pPr>
            <a:r>
              <a:rPr lang="en-US" sz="3200" b="1">
                <a:solidFill>
                  <a:srgbClr val="212529"/>
                </a:solidFill>
                <a:ea typeface="Times New Roman" panose="02020603050405020304" pitchFamily="18" charset="0"/>
                <a:cs typeface="Times New Roman" panose="02020603050405020304" pitchFamily="18" charset="0"/>
              </a:rPr>
              <a:t>- </a:t>
            </a:r>
            <a:r>
              <a:rPr lang="en-US" sz="3200">
                <a:solidFill>
                  <a:srgbClr val="212529"/>
                </a:solidFill>
                <a:ea typeface="Times New Roman" panose="02020603050405020304" pitchFamily="18" charset="0"/>
                <a:cs typeface="Times New Roman" panose="02020603050405020304" pitchFamily="18" charset="0"/>
              </a:rPr>
              <a:t>Ích- Chi- An biến thành người cá</a:t>
            </a:r>
            <a:endParaRPr lang="en-US" sz="3600">
              <a:ea typeface="Calibri" panose="020F0502020204030204" pitchFamily="34" charset="0"/>
              <a:cs typeface="Times New Roman" panose="02020603050405020304" pitchFamily="18" charset="0"/>
            </a:endParaRPr>
          </a:p>
          <a:p>
            <a:pPr>
              <a:spcAft>
                <a:spcPts val="0"/>
              </a:spcAft>
            </a:pPr>
            <a:r>
              <a:rPr lang="en-US" sz="3200">
                <a:solidFill>
                  <a:srgbClr val="212529"/>
                </a:solidFill>
                <a:ea typeface="Times New Roman" panose="02020603050405020304" pitchFamily="18" charset="0"/>
                <a:cs typeface="Times New Roman" panose="02020603050405020304" pitchFamily="18" charset="0"/>
              </a:rPr>
              <a:t>+ Người cá không có thật trên thực tế</a:t>
            </a:r>
            <a:endParaRPr lang="en-US" sz="3600">
              <a:ea typeface="Calibri" panose="020F0502020204030204" pitchFamily="34" charset="0"/>
              <a:cs typeface="Times New Roman" panose="02020603050405020304" pitchFamily="18" charset="0"/>
            </a:endParaRPr>
          </a:p>
          <a:p>
            <a:pPr>
              <a:spcAft>
                <a:spcPts val="0"/>
              </a:spcAft>
            </a:pPr>
            <a:r>
              <a:rPr lang="en-US" sz="3200">
                <a:solidFill>
                  <a:srgbClr val="212529"/>
                </a:solidFill>
                <a:ea typeface="Times New Roman" panose="02020603050405020304" pitchFamily="18" charset="0"/>
                <a:cs typeface="Times New Roman" panose="02020603050405020304" pitchFamily="18" charset="0"/>
              </a:rPr>
              <a:t>+ Anh chắp  tay trên ngực và ngửa ra bơi theo dòng nước</a:t>
            </a:r>
            <a:endParaRPr lang="en-US" sz="3600">
              <a:ea typeface="Calibri" panose="020F0502020204030204" pitchFamily="34" charset="0"/>
              <a:cs typeface="Times New Roman" panose="02020603050405020304" pitchFamily="18" charset="0"/>
            </a:endParaRPr>
          </a:p>
          <a:p>
            <a:pPr>
              <a:spcAft>
                <a:spcPts val="0"/>
              </a:spcAft>
            </a:pPr>
            <a:r>
              <a:rPr lang="en-US" sz="3200">
                <a:solidFill>
                  <a:srgbClr val="212529"/>
                </a:solidFill>
                <a:ea typeface="Times New Roman" panose="02020603050405020304" pitchFamily="18" charset="0"/>
                <a:cs typeface="Times New Roman" panose="02020603050405020304" pitchFamily="18" charset="0"/>
              </a:rPr>
              <a:t>- Nằm ngửa mình bơi trên biển ngày bão người thường không thể làm được</a:t>
            </a:r>
            <a:endParaRPr lang="en-US" sz="3600">
              <a:ea typeface="Calibri" panose="020F0502020204030204" pitchFamily="34" charset="0"/>
              <a:cs typeface="Times New Roman" panose="02020603050405020304" pitchFamily="18" charset="0"/>
            </a:endParaRPr>
          </a:p>
          <a:p>
            <a:pPr>
              <a:spcAft>
                <a:spcPts val="0"/>
              </a:spcAft>
            </a:pPr>
            <a:r>
              <a:rPr lang="en-US" sz="3200">
                <a:solidFill>
                  <a:srgbClr val="212529"/>
                </a:solidFill>
                <a:ea typeface="Times New Roman" panose="02020603050405020304" pitchFamily="18" charset="0"/>
                <a:cs typeface="Times New Roman" panose="02020603050405020304" pitchFamily="18" charset="0"/>
              </a:rPr>
              <a:t>+ Bão biển mạnh  khó có thể được ung dung,tự do như vậy</a:t>
            </a:r>
            <a:endParaRPr lang="en-US" sz="3600">
              <a:ea typeface="Calibri" panose="020F0502020204030204" pitchFamily="34" charset="0"/>
              <a:cs typeface="Times New Roman" panose="02020603050405020304" pitchFamily="18" charset="0"/>
            </a:endParaRPr>
          </a:p>
          <a:p>
            <a:pPr>
              <a:spcAft>
                <a:spcPts val="0"/>
              </a:spcAft>
            </a:pPr>
            <a:r>
              <a:rPr lang="en-US" sz="3200">
                <a:solidFill>
                  <a:srgbClr val="212529"/>
                </a:solidFill>
                <a:ea typeface="Times New Roman" panose="02020603050405020304" pitchFamily="18" charset="0"/>
                <a:cs typeface="Times New Roman" panose="02020603050405020304" pitchFamily="18" charset="0"/>
              </a:rPr>
              <a:t>-  Anh hít thở không khí bằng phổi, lúc thì thở bằng </a:t>
            </a:r>
            <a:r>
              <a:rPr lang="en-US" sz="3200" smtClean="0">
                <a:solidFill>
                  <a:srgbClr val="212529"/>
                </a:solidFill>
                <a:ea typeface="Times New Roman" panose="02020603050405020304" pitchFamily="18" charset="0"/>
                <a:cs typeface="Times New Roman" panose="02020603050405020304" pitchFamily="18" charset="0"/>
              </a:rPr>
              <a:t>mang</a:t>
            </a:r>
            <a:endParaRPr lang="en-US" sz="360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595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down)">
                                      <p:cBhvr>
                                        <p:cTn id="13" dur="500"/>
                                        <p:tgtEl>
                                          <p:spTgt spid="2">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down)">
                                      <p:cBhvr>
                                        <p:cTn id="16" dur="500"/>
                                        <p:tgtEl>
                                          <p:spTgt spid="2">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down)">
                                      <p:cBhvr>
                                        <p:cTn id="19" dur="500"/>
                                        <p:tgtEl>
                                          <p:spTgt spid="2">
                                            <p:txEl>
                                              <p:pRg st="5" end="5"/>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dow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ED35A0-7CE5-3A5D-DFD9-ACBE381A7407}"/>
              </a:ext>
            </a:extLst>
          </p:cNvPr>
          <p:cNvSpPr txBox="1"/>
          <p:nvPr/>
        </p:nvSpPr>
        <p:spPr>
          <a:xfrm>
            <a:off x="3085210" y="3029020"/>
            <a:ext cx="5712031" cy="707886"/>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106211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103" y="2455817"/>
            <a:ext cx="3944983"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0480" marR="30480" algn="just">
              <a:spcAft>
                <a:spcPts val="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Nội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chemeClr val="tx1"/>
                </a:solidFill>
                <a:latin typeface="Times New Roman" panose="02020603050405020304" pitchFamily="18" charset="0"/>
                <a:cs typeface="Times New Roman" panose="02020603050405020304" pitchFamily="18" charset="0"/>
              </a:rPr>
              <a:t>và </a:t>
            </a:r>
            <a:r>
              <a:rPr lang="vi-VN" sz="2800">
                <a:solidFill>
                  <a:schemeClr val="tx1"/>
                </a:solidFill>
                <a:latin typeface="Times New Roman" panose="02020603050405020304" pitchFamily="18" charset="0"/>
                <a:cs typeface="Times New Roman" panose="02020603050405020304" pitchFamily="18" charset="0"/>
              </a:rPr>
              <a:t>t</a:t>
            </a:r>
            <a:r>
              <a:rPr lang="en-US" sz="2800">
                <a:solidFill>
                  <a:schemeClr val="tx1"/>
                </a:solidFill>
                <a:latin typeface="Times New Roman" panose="02020603050405020304" pitchFamily="18" charset="0"/>
                <a:cs typeface="Times New Roman" panose="02020603050405020304" pitchFamily="18" charset="0"/>
              </a:rPr>
              <a:t>ình yêu mà Ích- chi- an dành cho </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62057" y="2455817"/>
            <a:ext cx="4794069" cy="181588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Nghệ thuật: </a:t>
            </a:r>
          </a:p>
          <a:p>
            <a:pP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Tình huống truyện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Yếu tố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ngữ miêu tả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ED35A0-7CE5-3A5D-DFD9-ACBE381A7407}"/>
              </a:ext>
            </a:extLst>
          </p:cNvPr>
          <p:cNvSpPr txBox="1"/>
          <p:nvPr/>
        </p:nvSpPr>
        <p:spPr>
          <a:xfrm>
            <a:off x="4226154" y="718457"/>
            <a:ext cx="3964258" cy="72094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3931920" y="1439406"/>
            <a:ext cx="1489166" cy="833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a:off x="6208283" y="1439406"/>
            <a:ext cx="2426266" cy="92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2330" y="522514"/>
            <a:ext cx="2795453" cy="954107"/>
          </a:xfrm>
          <a:prstGeom prst="rect">
            <a:avLst/>
          </a:prstGeom>
          <a:noFill/>
        </p:spPr>
        <p:txBody>
          <a:bodyPr wrap="square" rtlCol="0">
            <a:spAutoFit/>
          </a:bodyPr>
          <a:lstStyle/>
          <a:p>
            <a:r>
              <a:rPr lang="en-US" sz="2800" b="1" smtClean="0"/>
              <a:t>Hoàn chỉnh sơ đồ tư duy sau</a:t>
            </a:r>
            <a:endParaRPr lang="en-US" sz="2800" b="1"/>
          </a:p>
        </p:txBody>
      </p:sp>
    </p:spTree>
    <p:extLst>
      <p:ext uri="{BB962C8B-B14F-4D97-AF65-F5344CB8AC3E}">
        <p14:creationId xmlns:p14="http://schemas.microsoft.com/office/powerpoint/2010/main" val="1182750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103" y="2455817"/>
            <a:ext cx="3944983"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0480" marR="30480" algn="just">
              <a:spcAft>
                <a:spcPts val="0"/>
              </a:spcAft>
            </a:pP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Nội </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một ngày thú vị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 người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Ích-chi-an </a:t>
            </a:r>
            <a:r>
              <a:rPr lang="vi-VN" sz="2800" smtClean="0">
                <a:solidFill>
                  <a:schemeClr val="tx1"/>
                </a:solidFill>
                <a:latin typeface="Times New Roman" panose="02020603050405020304" pitchFamily="18" charset="0"/>
                <a:cs typeface="Times New Roman" panose="02020603050405020304" pitchFamily="18" charset="0"/>
              </a:rPr>
              <a:t>và </a:t>
            </a:r>
            <a:r>
              <a:rPr lang="vi-VN" sz="2800">
                <a:solidFill>
                  <a:schemeClr val="tx1"/>
                </a:solidFill>
                <a:latin typeface="Times New Roman" panose="02020603050405020304" pitchFamily="18" charset="0"/>
                <a:cs typeface="Times New Roman" panose="02020603050405020304" pitchFamily="18" charset="0"/>
              </a:rPr>
              <a:t>t</a:t>
            </a:r>
            <a:r>
              <a:rPr lang="en-US" sz="2800">
                <a:solidFill>
                  <a:schemeClr val="tx1"/>
                </a:solidFill>
                <a:latin typeface="Times New Roman" panose="02020603050405020304" pitchFamily="18" charset="0"/>
                <a:cs typeface="Times New Roman" panose="02020603050405020304" pitchFamily="18" charset="0"/>
              </a:rPr>
              <a:t>ình yêu mà Ích- chi- an dành cho biển </a:t>
            </a:r>
            <a:r>
              <a:rPr lang="en-US" sz="2800" smtClean="0">
                <a:solidFill>
                  <a:schemeClr val="tx1"/>
                </a:solidFill>
                <a:latin typeface="Times New Roman" panose="02020603050405020304" pitchFamily="18" charset="0"/>
                <a:cs typeface="Times New Roman" panose="02020603050405020304" pitchFamily="18" charset="0"/>
              </a:rPr>
              <a:t>cả và các </a:t>
            </a:r>
            <a:r>
              <a:rPr lang="en-US" sz="2800">
                <a:solidFill>
                  <a:schemeClr val="tx1"/>
                </a:solidFill>
                <a:latin typeface="Times New Roman" panose="02020603050405020304" pitchFamily="18" charset="0"/>
                <a:cs typeface="Times New Roman" panose="02020603050405020304" pitchFamily="18" charset="0"/>
              </a:rPr>
              <a:t>loài sinh vật biển</a:t>
            </a:r>
            <a:r>
              <a:rPr lang="en-US" sz="2800" smtClean="0">
                <a:solidFill>
                  <a:schemeClr val="tx1"/>
                </a:solidFill>
                <a:latin typeface="Times New Roman" panose="02020603050405020304" pitchFamily="18" charset="0"/>
                <a:cs typeface="Times New Roman" panose="02020603050405020304" pitchFamily="18" charset="0"/>
              </a:rPr>
              <a:t>.</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62057" y="2455817"/>
            <a:ext cx="4794069" cy="267765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marL="30480" marR="30480" algn="just">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Nghệ thuật: </a:t>
            </a:r>
          </a:p>
          <a:p>
            <a:pPr>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Tình huống truyện độc đáo</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Yếu tố khoa học viễn tưởng thú </a:t>
            </a:r>
            <a:r>
              <a:rPr lang="en-US" sz="28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Từ ngữ miêu tả sinh động, gợi hình, gợi cảm</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BED35A0-7CE5-3A5D-DFD9-ACBE381A7407}"/>
              </a:ext>
            </a:extLst>
          </p:cNvPr>
          <p:cNvSpPr txBox="1"/>
          <p:nvPr/>
        </p:nvSpPr>
        <p:spPr>
          <a:xfrm>
            <a:off x="3513909" y="731520"/>
            <a:ext cx="5283332" cy="707886"/>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cxnSp>
        <p:nvCxnSpPr>
          <p:cNvPr id="6" name="Straight Arrow Connector 5"/>
          <p:cNvCxnSpPr/>
          <p:nvPr/>
        </p:nvCxnSpPr>
        <p:spPr>
          <a:xfrm flipH="1">
            <a:off x="3931920" y="1439406"/>
            <a:ext cx="1489166" cy="833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a:off x="6155575" y="1439406"/>
            <a:ext cx="2478974" cy="92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1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25020" y="1293223"/>
            <a:ext cx="3603641" cy="4598126"/>
          </a:xfrm>
          <a:custGeom>
            <a:avLst/>
            <a:gdLst>
              <a:gd name="connsiteX0" fmla="*/ 187054 w 4470880"/>
              <a:gd name="connsiteY0" fmla="*/ 4429952 h 4762635"/>
              <a:gd name="connsiteX1" fmla="*/ 6580 w 4470880"/>
              <a:gd name="connsiteY1" fmla="*/ 2950067 h 4762635"/>
              <a:gd name="connsiteX2" fmla="*/ 90801 w 4470880"/>
              <a:gd name="connsiteY2" fmla="*/ 712194 h 4762635"/>
              <a:gd name="connsiteX3" fmla="*/ 560033 w 4470880"/>
              <a:gd name="connsiteY3" fmla="*/ 194836 h 4762635"/>
              <a:gd name="connsiteX4" fmla="*/ 1763190 w 4470880"/>
              <a:gd name="connsiteY4" fmla="*/ 14362 h 4762635"/>
              <a:gd name="connsiteX5" fmla="*/ 4313885 w 4470880"/>
              <a:gd name="connsiteY5" fmla="*/ 399373 h 4762635"/>
              <a:gd name="connsiteX6" fmla="*/ 4133412 w 4470880"/>
              <a:gd name="connsiteY6" fmla="*/ 3443362 h 4762635"/>
              <a:gd name="connsiteX7" fmla="*/ 3628085 w 4470880"/>
              <a:gd name="connsiteY7" fmla="*/ 4273541 h 4762635"/>
              <a:gd name="connsiteX8" fmla="*/ 2424927 w 4470880"/>
              <a:gd name="connsiteY8" fmla="*/ 4742773 h 4762635"/>
              <a:gd name="connsiteX9" fmla="*/ 548001 w 4470880"/>
              <a:gd name="connsiteY9" fmla="*/ 4634489 h 476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70880" h="4762635">
                <a:moveTo>
                  <a:pt x="187054" y="4429952"/>
                </a:moveTo>
                <a:cubicBezTo>
                  <a:pt x="104838" y="3999822"/>
                  <a:pt x="22622" y="3569693"/>
                  <a:pt x="6580" y="2950067"/>
                </a:cubicBezTo>
                <a:cubicBezTo>
                  <a:pt x="-9462" y="2330441"/>
                  <a:pt x="-1441" y="1171399"/>
                  <a:pt x="90801" y="712194"/>
                </a:cubicBezTo>
                <a:cubicBezTo>
                  <a:pt x="183043" y="252989"/>
                  <a:pt x="281302" y="311141"/>
                  <a:pt x="560033" y="194836"/>
                </a:cubicBezTo>
                <a:cubicBezTo>
                  <a:pt x="838764" y="78531"/>
                  <a:pt x="1137548" y="-19728"/>
                  <a:pt x="1763190" y="14362"/>
                </a:cubicBezTo>
                <a:cubicBezTo>
                  <a:pt x="2388832" y="48451"/>
                  <a:pt x="3918848" y="-172127"/>
                  <a:pt x="4313885" y="399373"/>
                </a:cubicBezTo>
                <a:cubicBezTo>
                  <a:pt x="4708922" y="970873"/>
                  <a:pt x="4247712" y="2797667"/>
                  <a:pt x="4133412" y="3443362"/>
                </a:cubicBezTo>
                <a:cubicBezTo>
                  <a:pt x="4019112" y="4089057"/>
                  <a:pt x="3912832" y="4056973"/>
                  <a:pt x="3628085" y="4273541"/>
                </a:cubicBezTo>
                <a:cubicBezTo>
                  <a:pt x="3343338" y="4490109"/>
                  <a:pt x="2938274" y="4682615"/>
                  <a:pt x="2424927" y="4742773"/>
                </a:cubicBezTo>
                <a:cubicBezTo>
                  <a:pt x="1911580" y="4802931"/>
                  <a:pt x="872853" y="4714699"/>
                  <a:pt x="548001" y="4634489"/>
                </a:cubicBezTo>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ea typeface="方正静蕾简体"/>
              <a:cs typeface="+mn-cs"/>
            </a:endParaRPr>
          </a:p>
        </p:txBody>
      </p:sp>
      <p:sp>
        <p:nvSpPr>
          <p:cNvPr id="3" name="Rounded Rectangle 2">
            <a:extLst>
              <a:ext uri="{FF2B5EF4-FFF2-40B4-BE49-F238E27FC236}">
                <a16:creationId xmlns:a16="http://schemas.microsoft.com/office/drawing/2014/main" id="{F98FF0CE-3B79-BD44-8BFC-56EC6DA2E8C9}"/>
              </a:ext>
            </a:extLst>
          </p:cNvPr>
          <p:cNvSpPr/>
          <p:nvPr/>
        </p:nvSpPr>
        <p:spPr>
          <a:xfrm>
            <a:off x="5329645" y="1149530"/>
            <a:ext cx="5826035" cy="5094515"/>
          </a:xfrm>
          <a:custGeom>
            <a:avLst/>
            <a:gdLst>
              <a:gd name="connsiteX0" fmla="*/ 0 w 6838121"/>
              <a:gd name="connsiteY0" fmla="*/ 713699 h 4282109"/>
              <a:gd name="connsiteX1" fmla="*/ 713699 w 6838121"/>
              <a:gd name="connsiteY1" fmla="*/ 0 h 4282109"/>
              <a:gd name="connsiteX2" fmla="*/ 6124422 w 6838121"/>
              <a:gd name="connsiteY2" fmla="*/ 0 h 4282109"/>
              <a:gd name="connsiteX3" fmla="*/ 6838121 w 6838121"/>
              <a:gd name="connsiteY3" fmla="*/ 713699 h 4282109"/>
              <a:gd name="connsiteX4" fmla="*/ 6838121 w 6838121"/>
              <a:gd name="connsiteY4" fmla="*/ 3568410 h 4282109"/>
              <a:gd name="connsiteX5" fmla="*/ 6124422 w 6838121"/>
              <a:gd name="connsiteY5" fmla="*/ 4282109 h 4282109"/>
              <a:gd name="connsiteX6" fmla="*/ 713699 w 6838121"/>
              <a:gd name="connsiteY6" fmla="*/ 4282109 h 4282109"/>
              <a:gd name="connsiteX7" fmla="*/ 0 w 6838121"/>
              <a:gd name="connsiteY7" fmla="*/ 3568410 h 4282109"/>
              <a:gd name="connsiteX8" fmla="*/ 0 w 6838121"/>
              <a:gd name="connsiteY8" fmla="*/ 713699 h 428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8121" h="4282109" fill="none" extrusionOk="0">
                <a:moveTo>
                  <a:pt x="0" y="713699"/>
                </a:moveTo>
                <a:cubicBezTo>
                  <a:pt x="-40647" y="312960"/>
                  <a:pt x="375827" y="46037"/>
                  <a:pt x="713699" y="0"/>
                </a:cubicBezTo>
                <a:cubicBezTo>
                  <a:pt x="2099892" y="130954"/>
                  <a:pt x="4193915" y="43574"/>
                  <a:pt x="6124422" y="0"/>
                </a:cubicBezTo>
                <a:cubicBezTo>
                  <a:pt x="6534871" y="25083"/>
                  <a:pt x="6874403" y="363977"/>
                  <a:pt x="6838121" y="713699"/>
                </a:cubicBezTo>
                <a:cubicBezTo>
                  <a:pt x="6687682" y="1055212"/>
                  <a:pt x="6924000" y="3050246"/>
                  <a:pt x="6838121" y="3568410"/>
                </a:cubicBezTo>
                <a:cubicBezTo>
                  <a:pt x="6797568" y="3969234"/>
                  <a:pt x="6487773" y="4260848"/>
                  <a:pt x="6124422" y="4282109"/>
                </a:cubicBezTo>
                <a:cubicBezTo>
                  <a:pt x="3683722" y="4437306"/>
                  <a:pt x="1378941" y="4445129"/>
                  <a:pt x="713699" y="4282109"/>
                </a:cubicBezTo>
                <a:cubicBezTo>
                  <a:pt x="320217" y="4272868"/>
                  <a:pt x="-34355" y="3982635"/>
                  <a:pt x="0" y="3568410"/>
                </a:cubicBezTo>
                <a:cubicBezTo>
                  <a:pt x="64656" y="2790916"/>
                  <a:pt x="-17807" y="1801607"/>
                  <a:pt x="0" y="713699"/>
                </a:cubicBezTo>
                <a:close/>
              </a:path>
              <a:path w="6838121" h="4282109" stroke="0" extrusionOk="0">
                <a:moveTo>
                  <a:pt x="0" y="713699"/>
                </a:moveTo>
                <a:cubicBezTo>
                  <a:pt x="-53812" y="286342"/>
                  <a:pt x="267769" y="19428"/>
                  <a:pt x="713699" y="0"/>
                </a:cubicBezTo>
                <a:cubicBezTo>
                  <a:pt x="1722752" y="132882"/>
                  <a:pt x="5461688" y="-84951"/>
                  <a:pt x="6124422" y="0"/>
                </a:cubicBezTo>
                <a:cubicBezTo>
                  <a:pt x="6514245" y="4241"/>
                  <a:pt x="6830923" y="359320"/>
                  <a:pt x="6838121" y="713699"/>
                </a:cubicBezTo>
                <a:cubicBezTo>
                  <a:pt x="6858308" y="1332223"/>
                  <a:pt x="6990601" y="2888390"/>
                  <a:pt x="6838121" y="3568410"/>
                </a:cubicBezTo>
                <a:cubicBezTo>
                  <a:pt x="6879631" y="3967499"/>
                  <a:pt x="6530865" y="4256841"/>
                  <a:pt x="6124422" y="4282109"/>
                </a:cubicBezTo>
                <a:cubicBezTo>
                  <a:pt x="4245306" y="4369748"/>
                  <a:pt x="2091553" y="4209430"/>
                  <a:pt x="713699" y="4282109"/>
                </a:cubicBezTo>
                <a:cubicBezTo>
                  <a:pt x="314107" y="4230356"/>
                  <a:pt x="-38186" y="4015643"/>
                  <a:pt x="0" y="3568410"/>
                </a:cubicBezTo>
                <a:cubicBezTo>
                  <a:pt x="-38581" y="3264099"/>
                  <a:pt x="63341" y="1911207"/>
                  <a:pt x="0" y="713699"/>
                </a:cubicBezTo>
                <a:close/>
              </a:path>
            </a:pathLst>
          </a:custGeom>
          <a:solidFill>
            <a:schemeClr val="accent1">
              <a:lumMod val="20000"/>
              <a:lumOff val="80000"/>
            </a:schemeClr>
          </a:solidFill>
          <a:ln>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vi-VN" sz="3800" dirty="0">
                <a:solidFill>
                  <a:prstClr val="black"/>
                </a:solidFill>
                <a:latin typeface="Times New Roman" panose="02020603050405020304" pitchFamily="18" charset="0"/>
                <a:cs typeface="Times New Roman" panose="02020603050405020304" pitchFamily="18" charset="0"/>
              </a:rPr>
              <a:t>	Tưởng </a:t>
            </a:r>
            <a:r>
              <a:rPr lang="vi-VN" sz="3800">
                <a:solidFill>
                  <a:prstClr val="black"/>
                </a:solidFill>
                <a:latin typeface="Times New Roman" panose="02020603050405020304" pitchFamily="18" charset="0"/>
                <a:cs typeface="Times New Roman" panose="02020603050405020304" pitchFamily="18" charset="0"/>
              </a:rPr>
              <a:t>tượng </a:t>
            </a:r>
            <a:r>
              <a:rPr lang="en-US" sz="3800" smtClean="0">
                <a:solidFill>
                  <a:prstClr val="black"/>
                </a:solidFill>
                <a:latin typeface="Times New Roman" panose="02020603050405020304" pitchFamily="18" charset="0"/>
                <a:cs typeface="Times New Roman" panose="02020603050405020304" pitchFamily="18" charset="0"/>
              </a:rPr>
              <a:t>nếu </a:t>
            </a:r>
            <a:r>
              <a:rPr lang="vi-VN" sz="3800" smtClean="0">
                <a:solidFill>
                  <a:prstClr val="black"/>
                </a:solidFill>
                <a:latin typeface="Times New Roman" panose="02020603050405020304" pitchFamily="18" charset="0"/>
                <a:cs typeface="Times New Roman" panose="02020603050405020304" pitchFamily="18" charset="0"/>
              </a:rPr>
              <a:t>em </a:t>
            </a:r>
            <a:r>
              <a:rPr lang="vi-VN" sz="3800" dirty="0">
                <a:solidFill>
                  <a:prstClr val="black"/>
                </a:solidFill>
                <a:latin typeface="Times New Roman" panose="02020603050405020304" pitchFamily="18" charset="0"/>
                <a:cs typeface="Times New Roman" panose="02020603050405020304" pitchFamily="18" charset="0"/>
              </a:rPr>
              <a:t>có </a:t>
            </a:r>
            <a:r>
              <a:rPr lang="vi-VN" sz="3800">
                <a:solidFill>
                  <a:prstClr val="black"/>
                </a:solidFill>
                <a:latin typeface="Times New Roman" panose="02020603050405020304" pitchFamily="18" charset="0"/>
                <a:cs typeface="Times New Roman" panose="02020603050405020304" pitchFamily="18" charset="0"/>
              </a:rPr>
              <a:t>thể </a:t>
            </a:r>
            <a:r>
              <a:rPr lang="en-US" sz="3800" smtClean="0">
                <a:solidFill>
                  <a:prstClr val="black"/>
                </a:solidFill>
                <a:latin typeface="Times New Roman" panose="02020603050405020304" pitchFamily="18" charset="0"/>
                <a:cs typeface="Times New Roman" panose="02020603050405020304" pitchFamily="18" charset="0"/>
              </a:rPr>
              <a:t>lặn xuống</a:t>
            </a:r>
            <a:r>
              <a:rPr lang="vi-VN" sz="3800" smtClean="0">
                <a:solidFill>
                  <a:prstClr val="black"/>
                </a:solidFill>
                <a:latin typeface="Times New Roman" panose="02020603050405020304" pitchFamily="18" charset="0"/>
                <a:cs typeface="Times New Roman" panose="02020603050405020304" pitchFamily="18" charset="0"/>
              </a:rPr>
              <a:t> </a:t>
            </a:r>
            <a:r>
              <a:rPr lang="vi-VN" sz="3800" dirty="0">
                <a:solidFill>
                  <a:prstClr val="black"/>
                </a:solidFill>
                <a:latin typeface="Times New Roman" panose="02020603050405020304" pitchFamily="18" charset="0"/>
                <a:cs typeface="Times New Roman" panose="02020603050405020304" pitchFamily="18" charset="0"/>
              </a:rPr>
              <a:t>dưới biển, em sẽ </a:t>
            </a:r>
            <a:r>
              <a:rPr lang="vi-VN" sz="3800">
                <a:solidFill>
                  <a:prstClr val="black"/>
                </a:solidFill>
                <a:latin typeface="Times New Roman" panose="02020603050405020304" pitchFamily="18" charset="0"/>
                <a:cs typeface="Times New Roman" panose="02020603050405020304" pitchFamily="18" charset="0"/>
              </a:rPr>
              <a:t>làm </a:t>
            </a:r>
            <a:r>
              <a:rPr lang="vi-VN" sz="3800" smtClean="0">
                <a:solidFill>
                  <a:prstClr val="black"/>
                </a:solidFill>
                <a:latin typeface="Times New Roman" panose="02020603050405020304" pitchFamily="18" charset="0"/>
                <a:cs typeface="Times New Roman" panose="02020603050405020304" pitchFamily="18" charset="0"/>
              </a:rPr>
              <a:t>gì?</a:t>
            </a:r>
            <a:endParaRPr kumimoji="0" lang="en-VN" sz="3800" b="0" i="0" u="none" strike="noStrike" kern="1200" cap="none" spc="0" normalizeH="0" baseline="0" noProof="0" dirty="0">
              <a:ln>
                <a:noFill/>
              </a:ln>
              <a:solidFill>
                <a:prstClr val="black"/>
              </a:solidFill>
              <a:effectLst/>
              <a:uLnTx/>
              <a:uFillTx/>
              <a:latin typeface="Times New Roman" panose="02020603050405020304" pitchFamily="18" charset="0"/>
              <a:ea typeface="方正静蕾简体"/>
              <a:cs typeface="Times New Roman" panose="02020603050405020304" pitchFamily="18" charset="0"/>
            </a:endParaRPr>
          </a:p>
        </p:txBody>
      </p:sp>
      <p:pic>
        <p:nvPicPr>
          <p:cNvPr id="4" name="图片 6">
            <a:extLst>
              <a:ext uri="{FF2B5EF4-FFF2-40B4-BE49-F238E27FC236}">
                <a16:creationId xmlns:a16="http://schemas.microsoft.com/office/drawing/2014/main" id="{F781F41C-5838-5F4E-4CD9-D72BB89EE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97016"/>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8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25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46A2A97-BE39-45EE-8CA4-011D2D35899A}"/>
              </a:ext>
            </a:extLst>
          </p:cNvPr>
          <p:cNvPicPr>
            <a:picLocks noChangeAspect="1"/>
          </p:cNvPicPr>
          <p:nvPr/>
        </p:nvPicPr>
        <p:blipFill>
          <a:blip r:embed="rId3"/>
          <a:stretch>
            <a:fillRect/>
          </a:stretch>
        </p:blipFill>
        <p:spPr>
          <a:xfrm>
            <a:off x="-121920" y="2167570"/>
            <a:ext cx="3621022" cy="4549231"/>
          </a:xfrm>
          <a:prstGeom prst="rect">
            <a:avLst/>
          </a:prstGeom>
        </p:spPr>
      </p:pic>
      <p:pic>
        <p:nvPicPr>
          <p:cNvPr id="3" name="图片 2">
            <a:extLst>
              <a:ext uri="{FF2B5EF4-FFF2-40B4-BE49-F238E27FC236}">
                <a16:creationId xmlns:a16="http://schemas.microsoft.com/office/drawing/2014/main" id="{14EBC255-6556-429F-A0DC-B4A84AFB0794}"/>
              </a:ext>
            </a:extLst>
          </p:cNvPr>
          <p:cNvPicPr>
            <a:picLocks noChangeAspect="1"/>
          </p:cNvPicPr>
          <p:nvPr/>
        </p:nvPicPr>
        <p:blipFill>
          <a:blip r:embed="rId4">
            <a:duotone>
              <a:prstClr val="black"/>
              <a:schemeClr val="accent1">
                <a:tint val="45000"/>
                <a:satMod val="400000"/>
              </a:schemeClr>
            </a:duotone>
          </a:blip>
          <a:stretch>
            <a:fillRect/>
          </a:stretch>
        </p:blipFill>
        <p:spPr>
          <a:xfrm flipH="1">
            <a:off x="8619747" y="2167570"/>
            <a:ext cx="3462523" cy="4549231"/>
          </a:xfrm>
          <a:prstGeom prst="rect">
            <a:avLst/>
          </a:prstGeom>
        </p:spPr>
      </p:pic>
      <p:pic>
        <p:nvPicPr>
          <p:cNvPr id="4" name="图片 3">
            <a:extLst>
              <a:ext uri="{FF2B5EF4-FFF2-40B4-BE49-F238E27FC236}">
                <a16:creationId xmlns:a16="http://schemas.microsoft.com/office/drawing/2014/main" id="{386DCA44-D27D-4D52-8E32-607A6A7A07D3}"/>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32360" t="92398" r="28166"/>
          <a:stretch/>
        </p:blipFill>
        <p:spPr>
          <a:xfrm flipV="1">
            <a:off x="2794334" y="-633985"/>
            <a:ext cx="6603331" cy="3329057"/>
          </a:xfrm>
          <a:prstGeom prst="rect">
            <a:avLst/>
          </a:prstGeom>
        </p:spPr>
      </p:pic>
      <p:sp>
        <p:nvSpPr>
          <p:cNvPr id="10" name="Rounded Rectangle 9"/>
          <p:cNvSpPr/>
          <p:nvPr/>
        </p:nvSpPr>
        <p:spPr>
          <a:xfrm>
            <a:off x="3547873" y="2732290"/>
            <a:ext cx="5023104" cy="2042910"/>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UVN Van Chuong Nang" pitchFamily="2" charset="0"/>
            </a:endParaRPr>
          </a:p>
        </p:txBody>
      </p:sp>
      <p:sp>
        <p:nvSpPr>
          <p:cNvPr id="8" name="TextBox 7">
            <a:extLst>
              <a:ext uri="{FF2B5EF4-FFF2-40B4-BE49-F238E27FC236}">
                <a16:creationId xmlns:a16="http://schemas.microsoft.com/office/drawing/2014/main" id="{A46E16B5-73A9-77EE-9501-2399CEA3FC6F}"/>
              </a:ext>
            </a:extLst>
          </p:cNvPr>
          <p:cNvSpPr txBox="1"/>
          <p:nvPr/>
        </p:nvSpPr>
        <p:spPr>
          <a:xfrm>
            <a:off x="3706367" y="3083919"/>
            <a:ext cx="4657345"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LUYỆN TẬP/ 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747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46A2A97-BE39-45EE-8CA4-011D2D35899A}"/>
              </a:ext>
            </a:extLst>
          </p:cNvPr>
          <p:cNvPicPr>
            <a:picLocks noChangeAspect="1"/>
          </p:cNvPicPr>
          <p:nvPr/>
        </p:nvPicPr>
        <p:blipFill>
          <a:blip r:embed="rId3"/>
          <a:stretch>
            <a:fillRect/>
          </a:stretch>
        </p:blipFill>
        <p:spPr>
          <a:xfrm>
            <a:off x="0" y="2167570"/>
            <a:ext cx="3368844" cy="4549231"/>
          </a:xfrm>
          <a:prstGeom prst="rect">
            <a:avLst/>
          </a:prstGeom>
        </p:spPr>
      </p:pic>
      <p:pic>
        <p:nvPicPr>
          <p:cNvPr id="3" name="图片 2">
            <a:extLst>
              <a:ext uri="{FF2B5EF4-FFF2-40B4-BE49-F238E27FC236}">
                <a16:creationId xmlns:a16="http://schemas.microsoft.com/office/drawing/2014/main" id="{14EBC255-6556-429F-A0DC-B4A84AFB0794}"/>
              </a:ext>
            </a:extLst>
          </p:cNvPr>
          <p:cNvPicPr>
            <a:picLocks noChangeAspect="1"/>
          </p:cNvPicPr>
          <p:nvPr/>
        </p:nvPicPr>
        <p:blipFill>
          <a:blip r:embed="rId4">
            <a:duotone>
              <a:prstClr val="black"/>
              <a:schemeClr val="accent1">
                <a:tint val="45000"/>
                <a:satMod val="400000"/>
              </a:schemeClr>
            </a:duotone>
          </a:blip>
          <a:stretch>
            <a:fillRect/>
          </a:stretch>
        </p:blipFill>
        <p:spPr>
          <a:xfrm flipH="1">
            <a:off x="8823157" y="2167570"/>
            <a:ext cx="3505322" cy="4549231"/>
          </a:xfrm>
          <a:prstGeom prst="rect">
            <a:avLst/>
          </a:prstGeom>
        </p:spPr>
      </p:pic>
      <p:pic>
        <p:nvPicPr>
          <p:cNvPr id="4" name="图片 3">
            <a:extLst>
              <a:ext uri="{FF2B5EF4-FFF2-40B4-BE49-F238E27FC236}">
                <a16:creationId xmlns:a16="http://schemas.microsoft.com/office/drawing/2014/main" id="{386DCA44-D27D-4D52-8E32-607A6A7A07D3}"/>
              </a:ext>
            </a:extLst>
          </p:cNvPr>
          <p:cNvPicPr>
            <a:picLocks noChangeAspect="1"/>
          </p:cNvPicPr>
          <p:nvPr/>
        </p:nvPicPr>
        <p:blipFill rotWithShape="1">
          <a:blip r:embed="rId5">
            <a:clrChange>
              <a:clrFrom>
                <a:srgbClr val="FBFBFB"/>
              </a:clrFrom>
              <a:clrTo>
                <a:srgbClr val="FBFBFB">
                  <a:alpha val="0"/>
                </a:srgbClr>
              </a:clrTo>
            </a:clrChange>
            <a:extLst>
              <a:ext uri="{28A0092B-C50C-407E-A947-70E740481C1C}">
                <a14:useLocalDpi xmlns:a14="http://schemas.microsoft.com/office/drawing/2010/main" val="0"/>
              </a:ext>
            </a:extLst>
          </a:blip>
          <a:srcRect l="32360" t="92398" r="28166"/>
          <a:stretch/>
        </p:blipFill>
        <p:spPr>
          <a:xfrm flipV="1">
            <a:off x="2794334" y="1682496"/>
            <a:ext cx="6603331" cy="1012576"/>
          </a:xfrm>
          <a:prstGeom prst="rect">
            <a:avLst/>
          </a:prstGeom>
        </p:spPr>
      </p:pic>
      <p:sp>
        <p:nvSpPr>
          <p:cNvPr id="10" name="Rounded Rectangle 9"/>
          <p:cNvSpPr/>
          <p:nvPr/>
        </p:nvSpPr>
        <p:spPr>
          <a:xfrm>
            <a:off x="2657857" y="2695072"/>
            <a:ext cx="6876288" cy="3620384"/>
          </a:xfrm>
          <a:prstGeom prst="roundRect">
            <a:avLst/>
          </a:prstGeom>
          <a:solidFill>
            <a:schemeClr val="accent1">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yêu mà Ích-chi-an dành cho biển cả, cho các loài sinh vật biển, em hãy </a:t>
            </a:r>
            <a:r>
              <a:rPr lang="en-US" sz="32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vẽ tranh hoặc thiết </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 áp-phích trình bày các hành động cụ thể mà em và các bạn có thể thực hiện để bảo vệ vẻ đẹp của biển.</a:t>
            </a:r>
            <a:endParaRPr lang="en-US"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矩形 80">
            <a:extLst>
              <a:ext uri="{FF2B5EF4-FFF2-40B4-BE49-F238E27FC236}">
                <a16:creationId xmlns:a16="http://schemas.microsoft.com/office/drawing/2014/main" id="{3FC2748B-3FD6-6AF8-FEC0-20DD4F8088CB}"/>
              </a:ext>
            </a:extLst>
          </p:cNvPr>
          <p:cNvSpPr/>
          <p:nvPr/>
        </p:nvSpPr>
        <p:spPr>
          <a:xfrm rot="3274">
            <a:off x="2999465" y="846707"/>
            <a:ext cx="6120161" cy="769441"/>
          </a:xfrm>
          <a:prstGeom prst="rect">
            <a:avLst/>
          </a:prstGeom>
        </p:spPr>
        <p:txBody>
          <a:bodyPr wrap="square">
            <a:spAutoFit/>
          </a:bodyPr>
          <a:lstStyle/>
          <a:p>
            <a:pPr algn="ctr"/>
            <a:r>
              <a:rPr lang="en-US" altLang="zh-CN" sz="4400" dirty="0" err="1">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Sáng</a:t>
            </a:r>
            <a:r>
              <a:rPr lang="en-US" altLang="zh-CN" sz="4400" dirty="0">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400" dirty="0" err="1">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tạo</a:t>
            </a:r>
            <a:r>
              <a:rPr lang="en-US" altLang="zh-CN" sz="4400" dirty="0">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400" dirty="0" err="1">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cùng</a:t>
            </a:r>
            <a:r>
              <a:rPr lang="en-US" altLang="zh-CN" sz="4400" dirty="0">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400" dirty="0" err="1">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tác</a:t>
            </a:r>
            <a:r>
              <a:rPr lang="en-US" altLang="zh-CN" sz="4400" dirty="0">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 </a:t>
            </a:r>
            <a:r>
              <a:rPr lang="en-US" altLang="zh-CN" sz="4400" dirty="0" err="1">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rPr>
              <a:t>phẩm</a:t>
            </a:r>
            <a:endParaRPr lang="zh-CN" altLang="en-US" sz="4400" dirty="0">
              <a:solidFill>
                <a:srgbClr val="FFBF8B"/>
              </a:solidFill>
              <a:effectLst>
                <a:glow rad="101600">
                  <a:schemeClr val="tx1">
                    <a:alpha val="60000"/>
                  </a:schemeClr>
                </a:glow>
              </a:effectLst>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720298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435">
                                          <p:stCondLst>
                                            <p:cond delay="0"/>
                                          </p:stCondLst>
                                        </p:cTn>
                                        <p:tgtEl>
                                          <p:spTgt spid="2"/>
                                        </p:tgtEl>
                                      </p:cBhvr>
                                    </p:animEffect>
                                    <p:anim calcmode="lin" valueType="num">
                                      <p:cBhvr>
                                        <p:cTn id="8"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13" dur="20">
                                          <p:stCondLst>
                                            <p:cond delay="487"/>
                                          </p:stCondLst>
                                        </p:cTn>
                                        <p:tgtEl>
                                          <p:spTgt spid="2"/>
                                        </p:tgtEl>
                                      </p:cBhvr>
                                      <p:to x="100000" y="60000"/>
                                    </p:animScale>
                                    <p:animScale>
                                      <p:cBhvr>
                                        <p:cTn id="14" dur="124" decel="50000">
                                          <p:stCondLst>
                                            <p:cond delay="507"/>
                                          </p:stCondLst>
                                        </p:cTn>
                                        <p:tgtEl>
                                          <p:spTgt spid="2"/>
                                        </p:tgtEl>
                                      </p:cBhvr>
                                      <p:to x="100000" y="100000"/>
                                    </p:animScale>
                                    <p:animScale>
                                      <p:cBhvr>
                                        <p:cTn id="15" dur="20">
                                          <p:stCondLst>
                                            <p:cond delay="984"/>
                                          </p:stCondLst>
                                        </p:cTn>
                                        <p:tgtEl>
                                          <p:spTgt spid="2"/>
                                        </p:tgtEl>
                                      </p:cBhvr>
                                      <p:to x="100000" y="80000"/>
                                    </p:animScale>
                                    <p:animScale>
                                      <p:cBhvr>
                                        <p:cTn id="16" dur="124" decel="50000">
                                          <p:stCondLst>
                                            <p:cond delay="1004"/>
                                          </p:stCondLst>
                                        </p:cTn>
                                        <p:tgtEl>
                                          <p:spTgt spid="2"/>
                                        </p:tgtEl>
                                      </p:cBhvr>
                                      <p:to x="100000" y="100000"/>
                                    </p:animScale>
                                    <p:animScale>
                                      <p:cBhvr>
                                        <p:cTn id="17" dur="20">
                                          <p:stCondLst>
                                            <p:cond delay="1231"/>
                                          </p:stCondLst>
                                        </p:cTn>
                                        <p:tgtEl>
                                          <p:spTgt spid="2"/>
                                        </p:tgtEl>
                                      </p:cBhvr>
                                      <p:to x="100000" y="90000"/>
                                    </p:animScale>
                                    <p:animScale>
                                      <p:cBhvr>
                                        <p:cTn id="18" dur="124" decel="50000">
                                          <p:stCondLst>
                                            <p:cond delay="1251"/>
                                          </p:stCondLst>
                                        </p:cTn>
                                        <p:tgtEl>
                                          <p:spTgt spid="2"/>
                                        </p:tgtEl>
                                      </p:cBhvr>
                                      <p:to x="100000" y="100000"/>
                                    </p:animScale>
                                    <p:animScale>
                                      <p:cBhvr>
                                        <p:cTn id="19" dur="20">
                                          <p:stCondLst>
                                            <p:cond delay="1356"/>
                                          </p:stCondLst>
                                        </p:cTn>
                                        <p:tgtEl>
                                          <p:spTgt spid="2"/>
                                        </p:tgtEl>
                                      </p:cBhvr>
                                      <p:to x="100000" y="95000"/>
                                    </p:animScale>
                                    <p:animScale>
                                      <p:cBhvr>
                                        <p:cTn id="20" dur="124" decel="50000">
                                          <p:stCondLst>
                                            <p:cond delay="1376"/>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435">
                                          <p:stCondLst>
                                            <p:cond delay="0"/>
                                          </p:stCondLst>
                                        </p:cTn>
                                        <p:tgtEl>
                                          <p:spTgt spid="3"/>
                                        </p:tgtEl>
                                      </p:cBhvr>
                                    </p:animEffect>
                                    <p:anim calcmode="lin" valueType="num">
                                      <p:cBhvr>
                                        <p:cTn id="24"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29" dur="20">
                                          <p:stCondLst>
                                            <p:cond delay="487"/>
                                          </p:stCondLst>
                                        </p:cTn>
                                        <p:tgtEl>
                                          <p:spTgt spid="3"/>
                                        </p:tgtEl>
                                      </p:cBhvr>
                                      <p:to x="100000" y="60000"/>
                                    </p:animScale>
                                    <p:animScale>
                                      <p:cBhvr>
                                        <p:cTn id="30" dur="124" decel="50000">
                                          <p:stCondLst>
                                            <p:cond delay="507"/>
                                          </p:stCondLst>
                                        </p:cTn>
                                        <p:tgtEl>
                                          <p:spTgt spid="3"/>
                                        </p:tgtEl>
                                      </p:cBhvr>
                                      <p:to x="100000" y="100000"/>
                                    </p:animScale>
                                    <p:animScale>
                                      <p:cBhvr>
                                        <p:cTn id="31" dur="20">
                                          <p:stCondLst>
                                            <p:cond delay="984"/>
                                          </p:stCondLst>
                                        </p:cTn>
                                        <p:tgtEl>
                                          <p:spTgt spid="3"/>
                                        </p:tgtEl>
                                      </p:cBhvr>
                                      <p:to x="100000" y="80000"/>
                                    </p:animScale>
                                    <p:animScale>
                                      <p:cBhvr>
                                        <p:cTn id="32" dur="124" decel="50000">
                                          <p:stCondLst>
                                            <p:cond delay="1004"/>
                                          </p:stCondLst>
                                        </p:cTn>
                                        <p:tgtEl>
                                          <p:spTgt spid="3"/>
                                        </p:tgtEl>
                                      </p:cBhvr>
                                      <p:to x="100000" y="100000"/>
                                    </p:animScale>
                                    <p:animScale>
                                      <p:cBhvr>
                                        <p:cTn id="33" dur="20">
                                          <p:stCondLst>
                                            <p:cond delay="1231"/>
                                          </p:stCondLst>
                                        </p:cTn>
                                        <p:tgtEl>
                                          <p:spTgt spid="3"/>
                                        </p:tgtEl>
                                      </p:cBhvr>
                                      <p:to x="100000" y="90000"/>
                                    </p:animScale>
                                    <p:animScale>
                                      <p:cBhvr>
                                        <p:cTn id="34" dur="124" decel="50000">
                                          <p:stCondLst>
                                            <p:cond delay="1251"/>
                                          </p:stCondLst>
                                        </p:cTn>
                                        <p:tgtEl>
                                          <p:spTgt spid="3"/>
                                        </p:tgtEl>
                                      </p:cBhvr>
                                      <p:to x="100000" y="100000"/>
                                    </p:animScale>
                                    <p:animScale>
                                      <p:cBhvr>
                                        <p:cTn id="35" dur="20">
                                          <p:stCondLst>
                                            <p:cond delay="1356"/>
                                          </p:stCondLst>
                                        </p:cTn>
                                        <p:tgtEl>
                                          <p:spTgt spid="3"/>
                                        </p:tgtEl>
                                      </p:cBhvr>
                                      <p:to x="100000" y="95000"/>
                                    </p:animScale>
                                    <p:animScale>
                                      <p:cBhvr>
                                        <p:cTn id="36"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ạn bài Mỗi ngày của Ích-chi-an (Ichtyan) - Ngắn nhất Chân trời sáng tạo (ảnh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949" y="535578"/>
            <a:ext cx="11364685" cy="5904412"/>
          </a:xfrm>
          <a:prstGeom prst="rect">
            <a:avLst/>
          </a:prstGeom>
          <a:noFill/>
          <a:ln>
            <a:noFill/>
          </a:ln>
        </p:spPr>
      </p:pic>
    </p:spTree>
    <p:extLst>
      <p:ext uri="{BB962C8B-B14F-4D97-AF65-F5344CB8AC3E}">
        <p14:creationId xmlns:p14="http://schemas.microsoft.com/office/powerpoint/2010/main" val="33264533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8B529B1-5140-4E14-9C5D-270FB402C65C}"/>
              </a:ext>
            </a:extLst>
          </p:cNvPr>
          <p:cNvSpPr/>
          <p:nvPr/>
        </p:nvSpPr>
        <p:spPr>
          <a:xfrm>
            <a:off x="171323" y="136551"/>
            <a:ext cx="11877337" cy="6620508"/>
          </a:xfrm>
          <a:prstGeom prst="rect">
            <a:avLst/>
          </a:prstGeom>
          <a:blipFill dpi="0" rotWithShape="1">
            <a:blip r:embed="rId3">
              <a:alphaModFix amt="8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solidFill>
                  <a:schemeClr val="accent2">
                    <a:lumMod val="50000"/>
                  </a:schemeClr>
                </a:solidFill>
                <a:latin typeface="Arial" panose="020B0604020202020204" pitchFamily="34" charset="0"/>
                <a:cs typeface="Arial" panose="020B0604020202020204" pitchFamily="34" charset="0"/>
              </a:rPr>
              <a:t>                                                   (A-léc-xăng-đơ Rô-ma-nô-vich Bê-li-ép)</a:t>
            </a:r>
            <a:endParaRPr lang="zh-CN" altLang="en-US" sz="2400" dirty="0">
              <a:solidFill>
                <a:schemeClr val="accent2">
                  <a:lumMod val="50000"/>
                </a:schemeClr>
              </a:solidFill>
              <a:latin typeface="Arial" panose="020B0604020202020204" pitchFamily="34" charset="0"/>
              <a:cs typeface="Arial" panose="020B0604020202020204" pitchFamily="34" charset="0"/>
            </a:endParaRPr>
          </a:p>
        </p:txBody>
      </p:sp>
      <p:pic>
        <p:nvPicPr>
          <p:cNvPr id="5124" name="图片 10">
            <a:extLst>
              <a:ext uri="{FF2B5EF4-FFF2-40B4-BE49-F238E27FC236}">
                <a16:creationId xmlns:a16="http://schemas.microsoft.com/office/drawing/2014/main" id="{43E0C609-3C12-48BF-9449-77725402B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23" y="4952010"/>
            <a:ext cx="2096454" cy="180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图片 20">
            <a:extLst>
              <a:ext uri="{FF2B5EF4-FFF2-40B4-BE49-F238E27FC236}">
                <a16:creationId xmlns:a16="http://schemas.microsoft.com/office/drawing/2014/main" id="{970C4595-600F-4F83-BDAE-9FFC90B3F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199" y="546265"/>
            <a:ext cx="1383103" cy="1684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a:extLst>
              <a:ext uri="{FF2B5EF4-FFF2-40B4-BE49-F238E27FC236}">
                <a16:creationId xmlns:a16="http://schemas.microsoft.com/office/drawing/2014/main" id="{4354DC66-BACA-4CB6-ABD7-8F5AC42CC281}"/>
              </a:ext>
            </a:extLst>
          </p:cNvPr>
          <p:cNvPicPr>
            <a:picLocks noChangeAspect="1"/>
          </p:cNvPicPr>
          <p:nvPr/>
        </p:nvPicPr>
        <p:blipFill rotWithShape="1">
          <a:blip r:embed="rId6">
            <a:clrChange>
              <a:clrFrom>
                <a:srgbClr val="EFEDE0"/>
              </a:clrFrom>
              <a:clrTo>
                <a:srgbClr val="EFEDE0">
                  <a:alpha val="0"/>
                </a:srgbClr>
              </a:clrTo>
            </a:clrChange>
            <a:extLst>
              <a:ext uri="{28A0092B-C50C-407E-A947-70E740481C1C}">
                <a14:useLocalDpi xmlns:a14="http://schemas.microsoft.com/office/drawing/2010/main" val="0"/>
              </a:ext>
            </a:extLst>
          </a:blip>
          <a:srcRect l="65437" t="3640" r="24668" b="81692"/>
          <a:stretch/>
        </p:blipFill>
        <p:spPr>
          <a:xfrm>
            <a:off x="10949049" y="902525"/>
            <a:ext cx="1242951" cy="1175656"/>
          </a:xfrm>
          <a:prstGeom prst="rect">
            <a:avLst/>
          </a:prstGeom>
        </p:spPr>
      </p:pic>
      <p:pic>
        <p:nvPicPr>
          <p:cNvPr id="4" name="Picture 3">
            <a:extLst>
              <a:ext uri="{FF2B5EF4-FFF2-40B4-BE49-F238E27FC236}">
                <a16:creationId xmlns:a16="http://schemas.microsoft.com/office/drawing/2014/main" id="{755CA259-04A0-6002-B3ED-3563ABCC4B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8144" y="4324814"/>
            <a:ext cx="2780516" cy="2207417"/>
          </a:xfrm>
          <a:prstGeom prst="rect">
            <a:avLst/>
          </a:prstGeom>
          <a:effectLst>
            <a:softEdge rad="317500"/>
          </a:effectLst>
        </p:spPr>
      </p:pic>
      <p:sp>
        <p:nvSpPr>
          <p:cNvPr id="12" name="TextBox 11">
            <a:extLst>
              <a:ext uri="{FF2B5EF4-FFF2-40B4-BE49-F238E27FC236}">
                <a16:creationId xmlns:a16="http://schemas.microsoft.com/office/drawing/2014/main" id="{83D1A709-10F0-B928-FDF8-9737CDDCCA17}"/>
              </a:ext>
            </a:extLst>
          </p:cNvPr>
          <p:cNvSpPr txBox="1"/>
          <p:nvPr/>
        </p:nvSpPr>
        <p:spPr>
          <a:xfrm>
            <a:off x="3348842" y="1905990"/>
            <a:ext cx="5676405" cy="1077218"/>
          </a:xfrm>
          <a:prstGeom prst="rect">
            <a:avLst/>
          </a:prstGeom>
          <a:noFill/>
        </p:spPr>
        <p:txBody>
          <a:bodyPr wrap="square">
            <a:spAutoFit/>
          </a:bodyPr>
          <a:lstStyle/>
          <a:p>
            <a:pPr algn="ctr"/>
            <a:r>
              <a:rPr lang="en-US" sz="3200" u="sng" dirty="0" err="1">
                <a:solidFill>
                  <a:srgbClr val="008000"/>
                </a:solidFill>
                <a:effectLst/>
                <a:latin typeface="Times New Roman" panose="02020603050405020304" pitchFamily="18" charset="0"/>
                <a:ea typeface="Calibri" panose="020F0502020204030204" pitchFamily="34" charset="0"/>
              </a:rPr>
              <a:t>Đọc</a:t>
            </a:r>
            <a:r>
              <a:rPr lang="en-US" sz="3200" u="sng" dirty="0">
                <a:solidFill>
                  <a:srgbClr val="008000"/>
                </a:solidFill>
                <a:effectLst/>
                <a:latin typeface="Times New Roman" panose="02020603050405020304" pitchFamily="18" charset="0"/>
                <a:ea typeface="Calibri" panose="020F0502020204030204" pitchFamily="34" charset="0"/>
              </a:rPr>
              <a:t> </a:t>
            </a:r>
            <a:r>
              <a:rPr lang="en-US" sz="3200" u="sng" dirty="0" err="1">
                <a:solidFill>
                  <a:srgbClr val="008000"/>
                </a:solidFill>
                <a:effectLst/>
                <a:latin typeface="Times New Roman" panose="02020603050405020304" pitchFamily="18" charset="0"/>
                <a:ea typeface="Calibri" panose="020F0502020204030204" pitchFamily="34" charset="0"/>
              </a:rPr>
              <a:t>mở</a:t>
            </a:r>
            <a:r>
              <a:rPr lang="en-US" sz="3200" u="sng" dirty="0">
                <a:solidFill>
                  <a:srgbClr val="008000"/>
                </a:solidFill>
                <a:effectLst/>
                <a:latin typeface="Times New Roman" panose="02020603050405020304" pitchFamily="18" charset="0"/>
                <a:ea typeface="Calibri" panose="020F0502020204030204" pitchFamily="34" charset="0"/>
              </a:rPr>
              <a:t> </a:t>
            </a:r>
            <a:r>
              <a:rPr lang="en-US" sz="3200" u="sng" dirty="0" err="1">
                <a:solidFill>
                  <a:srgbClr val="008000"/>
                </a:solidFill>
                <a:effectLst/>
                <a:latin typeface="Times New Roman" panose="02020603050405020304" pitchFamily="18" charset="0"/>
                <a:ea typeface="Calibri" panose="020F0502020204030204" pitchFamily="34" charset="0"/>
              </a:rPr>
              <a:t>rộng</a:t>
            </a:r>
            <a:r>
              <a:rPr lang="vi-VN" sz="3200" u="sng" dirty="0">
                <a:solidFill>
                  <a:srgbClr val="008000"/>
                </a:solidFill>
                <a:effectLst/>
                <a:latin typeface="Times New Roman" panose="02020603050405020304" pitchFamily="18" charset="0"/>
                <a:ea typeface="Calibri" panose="020F0502020204030204" pitchFamily="34" charset="0"/>
              </a:rPr>
              <a:t> </a:t>
            </a:r>
            <a:r>
              <a:rPr lang="vi-VN" sz="3200" u="sng">
                <a:solidFill>
                  <a:srgbClr val="008000"/>
                </a:solidFill>
                <a:effectLst/>
                <a:latin typeface="Times New Roman" panose="02020603050405020304" pitchFamily="18" charset="0"/>
                <a:ea typeface="Calibri" panose="020F0502020204030204" pitchFamily="34" charset="0"/>
              </a:rPr>
              <a:t>theo </a:t>
            </a:r>
            <a:r>
              <a:rPr lang="en-US" sz="3200" u="sng" smtClean="0">
                <a:solidFill>
                  <a:srgbClr val="008000"/>
                </a:solidFill>
                <a:latin typeface="Times New Roman" panose="02020603050405020304" pitchFamily="18" charset="0"/>
                <a:ea typeface="Calibri" panose="020F0502020204030204" pitchFamily="34" charset="0"/>
              </a:rPr>
              <a:t>thể loại</a:t>
            </a:r>
            <a:endParaRPr lang="vi-VN" sz="3200" u="sng" dirty="0">
              <a:solidFill>
                <a:srgbClr val="008000"/>
              </a:solidFill>
              <a:effectLst/>
              <a:latin typeface="Times New Roman" panose="02020603050405020304" pitchFamily="18" charset="0"/>
              <a:ea typeface="Calibri" panose="020F0502020204030204" pitchFamily="34" charset="0"/>
            </a:endParaRPr>
          </a:p>
          <a:p>
            <a:pPr algn="ctr"/>
            <a:r>
              <a:rPr lang="en-US" sz="3200" dirty="0">
                <a:solidFill>
                  <a:srgbClr val="FF0000"/>
                </a:solidFill>
                <a:effectLst/>
                <a:latin typeface="Times New Roman" panose="02020603050405020304" pitchFamily="18" charset="0"/>
                <a:ea typeface="Calibri" panose="020F0502020204030204" pitchFamily="34" charset="0"/>
              </a:rPr>
              <a:t> </a:t>
            </a:r>
            <a:endParaRPr lang="en-US" sz="4800" dirty="0">
              <a:solidFill>
                <a:srgbClr val="FF0000"/>
              </a:solidFill>
            </a:endParaRPr>
          </a:p>
        </p:txBody>
      </p:sp>
      <p:sp>
        <p:nvSpPr>
          <p:cNvPr id="13" name="TextBox 12">
            <a:extLst>
              <a:ext uri="{FF2B5EF4-FFF2-40B4-BE49-F238E27FC236}">
                <a16:creationId xmlns:a16="http://schemas.microsoft.com/office/drawing/2014/main" id="{83D1A709-10F0-B928-FDF8-9737CDDCCA17}"/>
              </a:ext>
            </a:extLst>
          </p:cNvPr>
          <p:cNvSpPr txBox="1"/>
          <p:nvPr/>
        </p:nvSpPr>
        <p:spPr>
          <a:xfrm>
            <a:off x="3170712" y="665018"/>
            <a:ext cx="6498679" cy="1200329"/>
          </a:xfrm>
          <a:prstGeom prst="rect">
            <a:avLst/>
          </a:prstGeom>
          <a:noFill/>
        </p:spPr>
        <p:txBody>
          <a:bodyPr wrap="square">
            <a:spAutoFit/>
          </a:bodyPr>
          <a:lstStyle/>
          <a:p>
            <a:pPr algn="ctr"/>
            <a:r>
              <a:rPr lang="en-US" sz="3600" smtClean="0">
                <a:solidFill>
                  <a:srgbClr val="008000"/>
                </a:solidFill>
                <a:effectLst/>
                <a:latin typeface="Times New Roman" panose="02020603050405020304" pitchFamily="18" charset="0"/>
                <a:ea typeface="Calibri" panose="020F0502020204030204" pitchFamily="34" charset="0"/>
              </a:rPr>
              <a:t>Bài 9</a:t>
            </a:r>
            <a:r>
              <a:rPr lang="vi-VN" sz="3600" smtClean="0">
                <a:solidFill>
                  <a:srgbClr val="008000"/>
                </a:solidFill>
                <a:effectLst/>
                <a:latin typeface="Times New Roman" panose="02020603050405020304" pitchFamily="18" charset="0"/>
                <a:ea typeface="Calibri" panose="020F0502020204030204" pitchFamily="34" charset="0"/>
              </a:rPr>
              <a:t>:</a:t>
            </a:r>
            <a:r>
              <a:rPr lang="en-US" sz="3600" smtClean="0">
                <a:solidFill>
                  <a:srgbClr val="008000"/>
                </a:solidFill>
                <a:effectLst/>
                <a:latin typeface="Times New Roman" panose="02020603050405020304" pitchFamily="18" charset="0"/>
                <a:ea typeface="Calibri" panose="020F0502020204030204" pitchFamily="34" charset="0"/>
              </a:rPr>
              <a:t> Trong thế giới viễn tưởng</a:t>
            </a:r>
          </a:p>
          <a:p>
            <a:pPr algn="ctr"/>
            <a:r>
              <a:rPr lang="en-US" sz="3600" smtClean="0">
                <a:solidFill>
                  <a:srgbClr val="008000"/>
                </a:solidFill>
                <a:latin typeface="Times New Roman" panose="02020603050405020304" pitchFamily="18" charset="0"/>
                <a:ea typeface="Calibri" panose="020F0502020204030204" pitchFamily="34" charset="0"/>
              </a:rPr>
              <a:t>( Truyện khoa học viễn tưởng)</a:t>
            </a:r>
            <a:endParaRPr lang="vi-VN" sz="3600" dirty="0">
              <a:solidFill>
                <a:srgbClr val="008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2042556" y="2393814"/>
            <a:ext cx="8141814" cy="923330"/>
          </a:xfrm>
          <a:prstGeom prst="rect">
            <a:avLst/>
          </a:prstGeom>
          <a:noFill/>
        </p:spPr>
        <p:txBody>
          <a:bodyPr wrap="square" lIns="91440" tIns="45720" rIns="91440" bIns="45720">
            <a:spAutoFit/>
          </a:bodyPr>
          <a:lstStyle/>
          <a:p>
            <a:pPr algn="ctr"/>
            <a:r>
              <a:rPr lang="en-US" sz="5400" b="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MỘT NGÀY CỦA ÍCH-CHI-AN</a:t>
            </a:r>
            <a:endPar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5" name="TextBox 4"/>
          <p:cNvSpPr txBox="1"/>
          <p:nvPr/>
        </p:nvSpPr>
        <p:spPr>
          <a:xfrm>
            <a:off x="6884126" y="4952010"/>
            <a:ext cx="3300244" cy="400110"/>
          </a:xfrm>
          <a:prstGeom prst="rect">
            <a:avLst/>
          </a:prstGeom>
          <a:noFill/>
        </p:spPr>
        <p:txBody>
          <a:bodyPr wrap="square" rtlCol="0">
            <a:spAutoFit/>
          </a:bodyPr>
          <a:lstStyle/>
          <a:p>
            <a:r>
              <a:rPr lang="en-US" sz="2000" smtClean="0">
                <a:solidFill>
                  <a:srgbClr val="FF0000"/>
                </a:solidFill>
              </a:rPr>
              <a:t>GV: Cao Thị Giang</a:t>
            </a:r>
            <a:endParaRPr lang="en-US" sz="2000">
              <a:solidFill>
                <a:srgbClr val="FF0000"/>
              </a:solidFill>
            </a:endParaRPr>
          </a:p>
        </p:txBody>
      </p:sp>
    </p:spTree>
    <p:extLst>
      <p:ext uri="{BB962C8B-B14F-4D97-AF65-F5344CB8AC3E}">
        <p14:creationId xmlns:p14="http://schemas.microsoft.com/office/powerpoint/2010/main" val="9857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07A5DDBF-B022-46AA-8D19-6D031287F2FD}"/>
              </a:ext>
            </a:extLst>
          </p:cNvPr>
          <p:cNvSpPr/>
          <p:nvPr/>
        </p:nvSpPr>
        <p:spPr>
          <a:xfrm>
            <a:off x="1828800" y="1828800"/>
            <a:ext cx="7933415" cy="3880184"/>
          </a:xfrm>
          <a:prstGeom prst="rect">
            <a:avLst/>
          </a:prstGeom>
          <a:noFill/>
          <a:ln w="76200">
            <a:solidFill>
              <a:srgbClr val="C07A4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0" name="图片 31">
            <a:extLst>
              <a:ext uri="{FF2B5EF4-FFF2-40B4-BE49-F238E27FC236}">
                <a16:creationId xmlns:a16="http://schemas.microsoft.com/office/drawing/2014/main" id="{F551D5D5-1435-45F0-8EB5-FC3C7DA49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6">
            <a:extLst>
              <a:ext uri="{FF2B5EF4-FFF2-40B4-BE49-F238E27FC236}">
                <a16:creationId xmlns:a16="http://schemas.microsoft.com/office/drawing/2014/main" id="{A9CEFE64-8930-4972-BC2E-1BD0C56F37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2779" y="-803409"/>
            <a:ext cx="12192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a:extLst>
              <a:ext uri="{FF2B5EF4-FFF2-40B4-BE49-F238E27FC236}">
                <a16:creationId xmlns:a16="http://schemas.microsoft.com/office/drawing/2014/main" id="{E1964DA2-048F-4096-BDED-0CA5C5B28A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 y="93663"/>
            <a:ext cx="2593976"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ED35A0-7CE5-3A5D-DFD9-ACBE381A7407}"/>
              </a:ext>
            </a:extLst>
          </p:cNvPr>
          <p:cNvSpPr txBox="1"/>
          <p:nvPr/>
        </p:nvSpPr>
        <p:spPr>
          <a:xfrm>
            <a:off x="2553195" y="2509971"/>
            <a:ext cx="6507678" cy="1323439"/>
          </a:xfrm>
          <a:prstGeom prst="rect">
            <a:avLst/>
          </a:prstGeom>
          <a:solidFill>
            <a:srgbClr val="FF0000"/>
          </a:solidFill>
          <a:ln w="38100">
            <a:noFill/>
          </a:ln>
        </p:spPr>
        <p:txBody>
          <a:bodyPr wrap="square">
            <a:spAutoFit/>
          </a:bodyPr>
          <a:lstStyle/>
          <a:p>
            <a:pPr marL="0" marR="0" algn="ctr">
              <a:spcBef>
                <a:spcPts val="600"/>
              </a:spcBef>
              <a:spcAft>
                <a:spcPts val="0"/>
              </a:spcAft>
            </a:pPr>
            <a:r>
              <a:rPr lang="vi-VN" sz="4000" b="1" dirty="0">
                <a:solidFill>
                  <a:schemeClr val="bg1"/>
                </a:solidFill>
                <a:effectLst/>
                <a:latin typeface="Times New Roman" panose="02020603050405020304" pitchFamily="18" charset="0"/>
                <a:cs typeface="Times New Roman" panose="02020603050405020304" pitchFamily="18" charset="0"/>
              </a:rPr>
              <a:t>I. TRẢI NGHIỆM CÙNG VĂN BẢN</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548599"/>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3" y="512618"/>
            <a:ext cx="8312727" cy="830997"/>
          </a:xfrm>
          <a:prstGeom prst="rect">
            <a:avLst/>
          </a:prstGeom>
        </p:spPr>
        <p:txBody>
          <a:bodyPr wrap="square">
            <a:spAutoFit/>
          </a:bodyPr>
          <a:lstStyle/>
          <a:p>
            <a:pPr lvl="0"/>
            <a:r>
              <a:rPr lang="en-US" sz="3200" smtClean="0">
                <a:solidFill>
                  <a:srgbClr val="FF0000"/>
                </a:solidFill>
              </a:rPr>
              <a:t>1.Tác giả </a:t>
            </a:r>
            <a:r>
              <a:rPr lang="en-US" altLang="zh-CN" sz="2800" smtClean="0">
                <a:latin typeface="Arial" panose="020B0604020202020204" pitchFamily="34" charset="0"/>
                <a:cs typeface="Arial" panose="020B0604020202020204" pitchFamily="34" charset="0"/>
              </a:rPr>
              <a:t>(A-léc-xăng-đơ Rô-ma-nô-vich </a:t>
            </a:r>
            <a:r>
              <a:rPr lang="en-US" altLang="zh-CN" sz="2800">
                <a:latin typeface="Arial" panose="020B0604020202020204" pitchFamily="34" charset="0"/>
                <a:cs typeface="Arial" panose="020B0604020202020204" pitchFamily="34" charset="0"/>
              </a:rPr>
              <a:t>Bê-li-ép)</a:t>
            </a:r>
          </a:p>
          <a:p>
            <a:pPr lvl="0"/>
            <a:endParaRPr lang="en-US" sz="1600"/>
          </a:p>
        </p:txBody>
      </p:sp>
      <p:sp>
        <p:nvSpPr>
          <p:cNvPr id="3" name="Rectangle 2"/>
          <p:cNvSpPr/>
          <p:nvPr/>
        </p:nvSpPr>
        <p:spPr>
          <a:xfrm>
            <a:off x="1080655" y="1343615"/>
            <a:ext cx="8063345" cy="4031873"/>
          </a:xfrm>
          <a:prstGeom prst="rect">
            <a:avLst/>
          </a:prstGeom>
        </p:spPr>
        <p:txBody>
          <a:bodyPr wrap="square">
            <a:spAutoFit/>
          </a:bodyPr>
          <a:lstStyle/>
          <a:p>
            <a:pPr lvl="0"/>
            <a:r>
              <a:rPr lang="en-US" sz="3200" b="1" smtClean="0">
                <a:latin typeface="Times New Roman" panose="02020603050405020304" pitchFamily="18" charset="0"/>
                <a:cs typeface="Times New Roman" panose="02020603050405020304" pitchFamily="18" charset="0"/>
              </a:rPr>
              <a:t>- Sinh </a:t>
            </a:r>
            <a:r>
              <a:rPr lang="en-US" sz="3200" b="1">
                <a:latin typeface="Times New Roman" panose="02020603050405020304" pitchFamily="18" charset="0"/>
                <a:cs typeface="Times New Roman" panose="02020603050405020304" pitchFamily="18" charset="0"/>
              </a:rPr>
              <a:t>năm (1884-1942)</a:t>
            </a:r>
          </a:p>
          <a:p>
            <a:pPr lvl="0"/>
            <a:r>
              <a:rPr lang="en-US" sz="3200" b="1" smtClean="0">
                <a:latin typeface="Times New Roman" panose="02020603050405020304" pitchFamily="18" charset="0"/>
                <a:cs typeface="Times New Roman" panose="02020603050405020304" pitchFamily="18" charset="0"/>
              </a:rPr>
              <a:t>- Quê </a:t>
            </a:r>
            <a:r>
              <a:rPr lang="en-US" sz="3200" b="1">
                <a:latin typeface="Times New Roman" panose="02020603050405020304" pitchFamily="18" charset="0"/>
                <a:cs typeface="Times New Roman" panose="02020603050405020304" pitchFamily="18" charset="0"/>
              </a:rPr>
              <a:t>quán: thành phố Smolensk, Nga</a:t>
            </a:r>
          </a:p>
          <a:p>
            <a:pPr lvl="0"/>
            <a:r>
              <a:rPr lang="en-US" altLang="zh-CN" sz="3200" b="1" smtClean="0">
                <a:latin typeface="Times New Roman" panose="02020603050405020304" pitchFamily="18" charset="0"/>
                <a:cs typeface="Times New Roman" panose="02020603050405020304" pitchFamily="18" charset="0"/>
              </a:rPr>
              <a:t>- Chuyên </a:t>
            </a:r>
            <a:r>
              <a:rPr lang="en-US" altLang="zh-CN" sz="3200" b="1">
                <a:latin typeface="Times New Roman" panose="02020603050405020304" pitchFamily="18" charset="0"/>
                <a:cs typeface="Times New Roman" panose="02020603050405020304" pitchFamily="18" charset="0"/>
              </a:rPr>
              <a:t>viết tiểu thuyết khoa học viễn tưởng</a:t>
            </a:r>
            <a:endParaRPr lang="en-US" sz="3200" b="1">
              <a:latin typeface="Times New Roman" panose="02020603050405020304" pitchFamily="18" charset="0"/>
              <a:cs typeface="Times New Roman" panose="02020603050405020304" pitchFamily="18" charset="0"/>
            </a:endParaRPr>
          </a:p>
          <a:p>
            <a:pPr lvl="0"/>
            <a:r>
              <a:rPr lang="en-US" sz="3200" b="1" smtClean="0">
                <a:latin typeface="Times New Roman" panose="02020603050405020304" pitchFamily="18" charset="0"/>
                <a:cs typeface="Times New Roman" panose="02020603050405020304" pitchFamily="18" charset="0"/>
              </a:rPr>
              <a:t>- Suốt </a:t>
            </a:r>
            <a:r>
              <a:rPr lang="en-US" sz="3200" b="1">
                <a:latin typeface="Times New Roman" panose="02020603050405020304" pitchFamily="18" charset="0"/>
                <a:cs typeface="Times New Roman" panose="02020603050405020304" pitchFamily="18" charset="0"/>
              </a:rPr>
              <a:t>cuộc đời, chiến đấu với </a:t>
            </a:r>
            <a:r>
              <a:rPr lang="en-US" sz="3200" b="1" smtClean="0">
                <a:latin typeface="Times New Roman" panose="02020603050405020304" pitchFamily="18" charset="0"/>
                <a:cs typeface="Times New Roman" panose="02020603050405020304" pitchFamily="18" charset="0"/>
              </a:rPr>
              <a:t>bệnh tật nhưng không ngừng sáng tác.</a:t>
            </a:r>
            <a:endParaRPr lang="en-US" sz="3200" b="1">
              <a:latin typeface="Times New Roman" panose="02020603050405020304" pitchFamily="18" charset="0"/>
              <a:cs typeface="Times New Roman" panose="02020603050405020304" pitchFamily="18" charset="0"/>
            </a:endParaRPr>
          </a:p>
          <a:p>
            <a:pPr lvl="0"/>
            <a:r>
              <a:rPr lang="en-US" sz="3200" b="1" smtClean="0">
                <a:latin typeface="Times New Roman" panose="02020603050405020304" pitchFamily="18" charset="0"/>
                <a:cs typeface="Times New Roman" panose="02020603050405020304" pitchFamily="18" charset="0"/>
              </a:rPr>
              <a:t>-Tác </a:t>
            </a:r>
            <a:r>
              <a:rPr lang="en-US" sz="3200" b="1">
                <a:latin typeface="Times New Roman" panose="02020603050405020304" pitchFamily="18" charset="0"/>
                <a:cs typeface="Times New Roman" panose="02020603050405020304" pitchFamily="18" charset="0"/>
              </a:rPr>
              <a:t>phẩm chính:  </a:t>
            </a:r>
            <a:r>
              <a:rPr lang="en-US" sz="3200" b="1" i="1">
                <a:latin typeface="Times New Roman" panose="02020603050405020304" pitchFamily="18" charset="0"/>
                <a:cs typeface="Times New Roman" panose="02020603050405020304" pitchFamily="18" charset="0"/>
              </a:rPr>
              <a:t>Đầu giáo sư Dowell, Chúa tể Thế giới, Hòn đảo Tàu Ma, Người cá, …</a:t>
            </a:r>
            <a:endParaRPr lang="zh-CN" altLang="en-US" sz="3200" b="1" dirty="0">
              <a:latin typeface="Times New Roman" panose="02020603050405020304" pitchFamily="18" charset="0"/>
              <a:cs typeface="Times New Roman" panose="02020603050405020304" pitchFamily="18" charset="0"/>
            </a:endParaRPr>
          </a:p>
        </p:txBody>
      </p:sp>
      <p:pic>
        <p:nvPicPr>
          <p:cNvPr id="4" name="Picture 3" descr="Một ngày của Ích-chi-an | Ngữ văn lớp 7 Chân trời sáng tạo"/>
          <p:cNvPicPr/>
          <p:nvPr/>
        </p:nvPicPr>
        <p:blipFill>
          <a:blip r:embed="rId2">
            <a:extLst>
              <a:ext uri="{28A0092B-C50C-407E-A947-70E740481C1C}">
                <a14:useLocalDpi xmlns:a14="http://schemas.microsoft.com/office/drawing/2010/main" val="0"/>
              </a:ext>
            </a:extLst>
          </a:blip>
          <a:srcRect/>
          <a:stretch>
            <a:fillRect/>
          </a:stretch>
        </p:blipFill>
        <p:spPr bwMode="auto">
          <a:xfrm>
            <a:off x="9144000" y="1025236"/>
            <a:ext cx="2632364" cy="5237019"/>
          </a:xfrm>
          <a:prstGeom prst="rect">
            <a:avLst/>
          </a:prstGeom>
          <a:noFill/>
          <a:ln>
            <a:noFill/>
          </a:ln>
        </p:spPr>
      </p:pic>
    </p:spTree>
    <p:extLst>
      <p:ext uri="{BB962C8B-B14F-4D97-AF65-F5344CB8AC3E}">
        <p14:creationId xmlns:p14="http://schemas.microsoft.com/office/powerpoint/2010/main" val="636673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1" y="457200"/>
            <a:ext cx="5720978" cy="584775"/>
          </a:xfrm>
          <a:prstGeom prst="rect">
            <a:avLst/>
          </a:prstGeom>
        </p:spPr>
        <p:txBody>
          <a:bodyPr wrap="square">
            <a:spAutoFit/>
          </a:bodyPr>
          <a:lstStyle/>
          <a:p>
            <a:pPr lvl="0"/>
            <a:r>
              <a:rPr lang="en-US" sz="3200" b="1" smtClean="0">
                <a:solidFill>
                  <a:srgbClr val="FF0000"/>
                </a:solidFill>
              </a:rPr>
              <a:t>2. Tác </a:t>
            </a:r>
            <a:r>
              <a:rPr lang="en-US" sz="3200" b="1">
                <a:solidFill>
                  <a:srgbClr val="FF0000"/>
                </a:solidFill>
              </a:rPr>
              <a:t>phẩm</a:t>
            </a:r>
          </a:p>
        </p:txBody>
      </p:sp>
      <p:sp>
        <p:nvSpPr>
          <p:cNvPr id="3" name="Rectangle 2"/>
          <p:cNvSpPr/>
          <p:nvPr/>
        </p:nvSpPr>
        <p:spPr>
          <a:xfrm>
            <a:off x="1052947" y="1205346"/>
            <a:ext cx="9905999" cy="3046988"/>
          </a:xfrm>
          <a:prstGeom prst="rect">
            <a:avLst/>
          </a:prstGeom>
        </p:spPr>
        <p:txBody>
          <a:bodyPr wrap="square">
            <a:spAutoFit/>
          </a:bodyPr>
          <a:lstStyle/>
          <a:p>
            <a:pPr lvl="0"/>
            <a:r>
              <a:rPr lang="en-US" sz="3200" b="1" smtClean="0">
                <a:latin typeface="Times New Roman" panose="02020603050405020304" pitchFamily="18" charset="0"/>
                <a:cs typeface="Times New Roman" panose="02020603050405020304" pitchFamily="18" charset="0"/>
              </a:rPr>
              <a:t>a. Xuất xứ: Trích </a:t>
            </a:r>
            <a:r>
              <a:rPr lang="en-US" sz="3200" b="1">
                <a:latin typeface="Times New Roman" panose="02020603050405020304" pitchFamily="18" charset="0"/>
                <a:cs typeface="Times New Roman" panose="02020603050405020304" pitchFamily="18" charset="0"/>
              </a:rPr>
              <a:t>phần một của truyện Người cá, Đỗ Ca Sơn dịch NXB Văn học, 2018.</a:t>
            </a:r>
          </a:p>
          <a:p>
            <a:pPr lvl="0"/>
            <a:r>
              <a:rPr lang="en-US" sz="3200" b="1" smtClean="0">
                <a:latin typeface="Times New Roman" panose="02020603050405020304" pitchFamily="18" charset="0"/>
                <a:cs typeface="Times New Roman" panose="02020603050405020304" pitchFamily="18" charset="0"/>
              </a:rPr>
              <a:t>b. Thể </a:t>
            </a:r>
            <a:r>
              <a:rPr lang="en-US" sz="3200" b="1">
                <a:latin typeface="Times New Roman" panose="02020603050405020304" pitchFamily="18" charset="0"/>
                <a:cs typeface="Times New Roman" panose="02020603050405020304" pitchFamily="18" charset="0"/>
              </a:rPr>
              <a:t>loại: Truyện khoa học viễn tưởng</a:t>
            </a:r>
          </a:p>
          <a:p>
            <a:pPr lvl="0"/>
            <a:r>
              <a:rPr lang="en-US" sz="3200" b="1" smtClean="0">
                <a:latin typeface="Times New Roman" panose="02020603050405020304" pitchFamily="18" charset="0"/>
                <a:cs typeface="Times New Roman" panose="02020603050405020304" pitchFamily="18" charset="0"/>
              </a:rPr>
              <a:t>c. Truyện </a:t>
            </a:r>
            <a:r>
              <a:rPr lang="en-US" sz="3200" b="1">
                <a:latin typeface="Times New Roman" panose="02020603050405020304" pitchFamily="18" charset="0"/>
                <a:cs typeface="Times New Roman" panose="02020603050405020304" pitchFamily="18" charset="0"/>
              </a:rPr>
              <a:t>được kể theo ngôi thứ ba</a:t>
            </a:r>
          </a:p>
          <a:p>
            <a:pPr lvl="0"/>
            <a:r>
              <a:rPr lang="en-US" sz="3200" b="1" smtClean="0">
                <a:latin typeface="Times New Roman" panose="02020603050405020304" pitchFamily="18" charset="0"/>
                <a:cs typeface="Times New Roman" panose="02020603050405020304" pitchFamily="18" charset="0"/>
              </a:rPr>
              <a:t>d. Phương </a:t>
            </a:r>
            <a:r>
              <a:rPr lang="en-US" sz="3200" b="1">
                <a:latin typeface="Times New Roman" panose="02020603050405020304" pitchFamily="18" charset="0"/>
                <a:cs typeface="Times New Roman" panose="02020603050405020304" pitchFamily="18" charset="0"/>
              </a:rPr>
              <a:t>thức biểu đạt: tự sự, biểu cảm, miêu tả</a:t>
            </a:r>
          </a:p>
          <a:p>
            <a:pPr lvl="0"/>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288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769" y="914400"/>
            <a:ext cx="10616540" cy="4524315"/>
          </a:xfrm>
          <a:prstGeom prst="rect">
            <a:avLst/>
          </a:prstGeom>
        </p:spPr>
        <p:txBody>
          <a:bodyPr wrap="square">
            <a:spAutoFit/>
          </a:bodyPr>
          <a:lstStyle/>
          <a:p>
            <a:pPr marL="544830" marR="30480" indent="-514350" algn="just">
              <a:spcAft>
                <a:spcPts val="0"/>
              </a:spcAft>
              <a:buAutoNum type="arabicParenR"/>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Ích-chi-an được cứu sống và biến thành người cá. </a:t>
            </a:r>
          </a:p>
          <a:p>
            <a:pPr marL="544830" marR="30480" indent="-514350" algn="just">
              <a:spcAft>
                <a:spcPts val="0"/>
              </a:spcAft>
              <a:buFontTx/>
              <a:buAutoNum type="arabicParenR"/>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 tượng đó khiến người bình thường sợ hãi nhưng Ích-chi-an lại thích thú. </a:t>
            </a:r>
          </a:p>
          <a:p>
            <a:pPr marL="544830" marR="30480" indent="-514350" algn="just">
              <a:spcAft>
                <a:spcPts val="0"/>
              </a:spcAft>
              <a:buFontTx/>
              <a:buAutoNum type="arabicParenR"/>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lệnh cha, mấy phút sau anh đã ngủ say trên giường.</a:t>
            </a:r>
          </a:p>
          <a:p>
            <a:pPr marL="30480" marR="30480" algn="just">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Ích-chi-an bơi xuống tới đáy hồ nước. </a:t>
            </a:r>
          </a:p>
          <a:p>
            <a:pPr marL="30480" marR="30480" algn="just">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Ích-chi-an nằm ngửa ra và cứ thế trôi theo dòng. </a:t>
            </a:r>
          </a:p>
          <a:p>
            <a:pPr marL="487680" marR="30480" indent="-457200" algn="just">
              <a:spcAft>
                <a:spcPts val="0"/>
              </a:spcAft>
              <a:buAutoNum type="arabicParenR" startAt="6"/>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giông tố đã dứt, từng đợt sóng chồm lên và dội xuống như thác. </a:t>
            </a:r>
          </a:p>
          <a:p>
            <a:pPr marL="30480" marR="30480" algn="just">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Sau giông bão, biển lại yên, những chú cá đều bơi ra, Ích-chi-an vui vẻ nhìn đàn cá heo đang đùa giỡn, rồi đuổi bắt, bơi lội và lặn cùng với chúng.</a:t>
            </a:r>
          </a:p>
          <a:p>
            <a:pPr marL="30480" marR="30480" algn="just">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 Ích-chi-an sau đó lang thang tìm kiếm và cứu sống những chú cá, sứa, cua, … sắp chết sau cơn giông. </a:t>
            </a:r>
          </a:p>
          <a:p>
            <a:pPr marL="30480" marR="30480" algn="just">
              <a:spcAft>
                <a:spcPts val="0"/>
              </a:spcAft>
            </a:pPr>
            <a:r>
              <a:rPr lang="en-US" sz="2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 Một hồi còi vọng tới, trời sắp sáng, anh phải nhanh chóng quay về nếu không cha sẽ mắng.</a:t>
            </a:r>
          </a:p>
        </p:txBody>
      </p:sp>
      <p:sp>
        <p:nvSpPr>
          <p:cNvPr id="3" name="Rectangle 2"/>
          <p:cNvSpPr/>
          <p:nvPr/>
        </p:nvSpPr>
        <p:spPr>
          <a:xfrm>
            <a:off x="632954" y="452735"/>
            <a:ext cx="9085811" cy="461665"/>
          </a:xfrm>
          <a:prstGeom prst="rect">
            <a:avLst/>
          </a:prstGeom>
        </p:spPr>
        <p:txBody>
          <a:bodyPr wrap="square">
            <a:spAutoFit/>
          </a:bodyPr>
          <a:lstStyle/>
          <a:p>
            <a:r>
              <a:rPr lang="en-US" sz="2400" b="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 văn bản và Sắp xếp các sự kiện sau theo trình tự hợp lí:</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266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2873" y="2313709"/>
            <a:ext cx="6622472" cy="769441"/>
          </a:xfrm>
          <a:prstGeom prst="rect">
            <a:avLst/>
          </a:prstGeom>
          <a:noFill/>
        </p:spPr>
        <p:txBody>
          <a:bodyPr wrap="square" rtlCol="0">
            <a:spAutoFit/>
          </a:bodyPr>
          <a:lstStyle/>
          <a:p>
            <a:r>
              <a:rPr lang="en-US" sz="4400" smtClean="0"/>
              <a:t>1- 4 - 5 – 2 - 6 - 7- 8 - 9 - 3</a:t>
            </a:r>
            <a:endParaRPr lang="en-US" sz="4400"/>
          </a:p>
        </p:txBody>
      </p:sp>
    </p:spTree>
    <p:extLst>
      <p:ext uri="{BB962C8B-B14F-4D97-AF65-F5344CB8AC3E}">
        <p14:creationId xmlns:p14="http://schemas.microsoft.com/office/powerpoint/2010/main" val="464550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图片 31">
            <a:extLst>
              <a:ext uri="{FF2B5EF4-FFF2-40B4-BE49-F238E27FC236}">
                <a16:creationId xmlns:a16="http://schemas.microsoft.com/office/drawing/2014/main" id="{3E669F7F-AC18-4375-96C8-42C542C82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937125"/>
            <a:ext cx="128555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07D08C61-08DD-742D-9F6F-93CE9F9544AC}"/>
              </a:ext>
            </a:extLst>
          </p:cNvPr>
          <p:cNvSpPr txBox="1"/>
          <p:nvPr/>
        </p:nvSpPr>
        <p:spPr>
          <a:xfrm>
            <a:off x="1413164" y="2087155"/>
            <a:ext cx="9381505" cy="707886"/>
          </a:xfrm>
          <a:prstGeom prst="rect">
            <a:avLst/>
          </a:prstGeom>
          <a:solidFill>
            <a:srgbClr val="FF0000"/>
          </a:solidFill>
          <a:ln w="38100">
            <a:noFill/>
          </a:ln>
        </p:spPr>
        <p:txBody>
          <a:bodyPr wrap="square">
            <a:spAutoFit/>
          </a:bodyPr>
          <a:lstStyle/>
          <a:p>
            <a:pPr marL="0" marR="0" algn="ctr">
              <a:spcBef>
                <a:spcPts val="600"/>
              </a:spcBef>
              <a:spcAft>
                <a:spcPts val="0"/>
              </a:spcAft>
            </a:pPr>
            <a:r>
              <a:rPr lang="en-US" sz="4000" b="1" smtClean="0">
                <a:solidFill>
                  <a:schemeClr val="bg1"/>
                </a:solidFill>
                <a:latin typeface="Times New Roman" panose="02020603050405020304" pitchFamily="18" charset="0"/>
                <a:cs typeface="Times New Roman" panose="02020603050405020304" pitchFamily="18" charset="0"/>
              </a:rPr>
              <a:t>II. SUY NGẪM VÀ PHẢN HỒI</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28776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980</Words>
  <Application>Microsoft Office PowerPoint</Application>
  <PresentationFormat>Widescreen</PresentationFormat>
  <Paragraphs>107</Paragraphs>
  <Slides>22</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宋体</vt:lpstr>
      <vt:lpstr>Arial</vt:lpstr>
      <vt:lpstr>Calibri</vt:lpstr>
      <vt:lpstr>Calibri Light</vt:lpstr>
      <vt:lpstr>等线</vt:lpstr>
      <vt:lpstr>inpin heiti</vt:lpstr>
      <vt:lpstr>Times New Roman</vt:lpstr>
      <vt:lpstr>UVN Van Chuong Nang</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19</cp:revision>
  <dcterms:created xsi:type="dcterms:W3CDTF">2024-04-10T21:58:04Z</dcterms:created>
  <dcterms:modified xsi:type="dcterms:W3CDTF">2024-11-13T23:04:08Z</dcterms:modified>
</cp:coreProperties>
</file>