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357" r:id="rId2"/>
    <p:sldId id="356" r:id="rId3"/>
    <p:sldId id="328" r:id="rId4"/>
    <p:sldId id="286" r:id="rId5"/>
    <p:sldId id="298" r:id="rId6"/>
    <p:sldId id="336" r:id="rId7"/>
    <p:sldId id="300" r:id="rId8"/>
    <p:sldId id="338" r:id="rId9"/>
    <p:sldId id="340" r:id="rId10"/>
    <p:sldId id="332" r:id="rId11"/>
    <p:sldId id="334" r:id="rId12"/>
    <p:sldId id="304" r:id="rId13"/>
    <p:sldId id="296" r:id="rId14"/>
    <p:sldId id="293" r:id="rId15"/>
    <p:sldId id="342" r:id="rId16"/>
    <p:sldId id="344" r:id="rId17"/>
    <p:sldId id="346" r:id="rId18"/>
    <p:sldId id="348" r:id="rId19"/>
    <p:sldId id="359" r:id="rId20"/>
    <p:sldId id="294" r:id="rId21"/>
    <p:sldId id="351" r:id="rId22"/>
    <p:sldId id="360" r:id="rId23"/>
    <p:sldId id="295" r:id="rId24"/>
    <p:sldId id="361" r:id="rId25"/>
    <p:sldId id="362" r:id="rId26"/>
    <p:sldId id="363" r:id="rId27"/>
    <p:sldId id="321" r:id="rId28"/>
    <p:sldId id="279"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BF7"/>
    <a:srgbClr val="73A40D"/>
    <a:srgbClr val="32947B"/>
    <a:srgbClr val="FEE633"/>
    <a:srgbClr val="404040"/>
    <a:srgbClr val="ED7D31"/>
    <a:srgbClr val="8497B0"/>
    <a:srgbClr val="FFC000"/>
    <a:srgbClr val="5B9BD5"/>
    <a:srgbClr val="B7F2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45" autoAdjust="0"/>
    <p:restoredTop sz="94660"/>
  </p:normalViewPr>
  <p:slideViewPr>
    <p:cSldViewPr snapToGrid="0">
      <p:cViewPr varScale="1">
        <p:scale>
          <a:sx n="69" d="100"/>
          <a:sy n="69" d="100"/>
        </p:scale>
        <p:origin x="648" y="96"/>
      </p:cViewPr>
      <p:guideLst/>
    </p:cSldViewPr>
  </p:slideViewPr>
  <p:notesTextViewPr>
    <p:cViewPr>
      <p:scale>
        <a:sx n="1" d="1"/>
        <a:sy n="1" d="1"/>
      </p:scale>
      <p:origin x="0" y="0"/>
    </p:cViewPr>
  </p:notesTextViewPr>
  <p:sorterViewPr>
    <p:cViewPr>
      <p:scale>
        <a:sx n="100" d="100"/>
        <a:sy n="100" d="100"/>
      </p:scale>
      <p:origin x="0" y="-19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B8E916-2DB4-4055-8CC4-3E2ABE3EFE48}" type="datetimeFigureOut">
              <a:rPr lang="zh-CN" altLang="en-US" smtClean="0"/>
              <a:t>2024/11/14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D2DD08-BFD2-4617-92AF-E1951D5E311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D2DD08-BFD2-4617-92AF-E1951D5E3113}" type="slidenum">
              <a:rPr lang="zh-CN" altLang="en-US" smtClean="0"/>
              <a:t>2</a:t>
            </a:fld>
            <a:endParaRPr lang="zh-CN" altLang="en-US"/>
          </a:p>
        </p:txBody>
      </p:sp>
    </p:spTree>
    <p:extLst>
      <p:ext uri="{BB962C8B-B14F-4D97-AF65-F5344CB8AC3E}">
        <p14:creationId xmlns:p14="http://schemas.microsoft.com/office/powerpoint/2010/main" val="1978426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fld id="{51176E46-AF81-43D0-9BB8-0248D9D36D96}" type="slidenum">
              <a:rPr lang="en-US" altLang="en-US"/>
              <a:pPr/>
              <a:t>17</a:t>
            </a:fld>
            <a:endParaRPr lang="en-US" altLang="en-US"/>
          </a:p>
        </p:txBody>
      </p:sp>
    </p:spTree>
    <p:extLst>
      <p:ext uri="{BB962C8B-B14F-4D97-AF65-F5344CB8AC3E}">
        <p14:creationId xmlns:p14="http://schemas.microsoft.com/office/powerpoint/2010/main" val="3936769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fld id="{51176E46-AF81-43D0-9BB8-0248D9D36D96}" type="slidenum">
              <a:rPr lang="en-US" altLang="en-US"/>
              <a:pPr/>
              <a:t>18</a:t>
            </a:fld>
            <a:endParaRPr lang="en-US" altLang="en-US"/>
          </a:p>
        </p:txBody>
      </p:sp>
    </p:spTree>
    <p:extLst>
      <p:ext uri="{BB962C8B-B14F-4D97-AF65-F5344CB8AC3E}">
        <p14:creationId xmlns:p14="http://schemas.microsoft.com/office/powerpoint/2010/main" val="1088226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fld id="{51176E46-AF81-43D0-9BB8-0248D9D36D96}" type="slidenum">
              <a:rPr lang="en-US" altLang="en-US"/>
              <a:pPr/>
              <a:t>19</a:t>
            </a:fld>
            <a:endParaRPr lang="en-US" altLang="en-US"/>
          </a:p>
        </p:txBody>
      </p:sp>
    </p:spTree>
    <p:extLst>
      <p:ext uri="{BB962C8B-B14F-4D97-AF65-F5344CB8AC3E}">
        <p14:creationId xmlns:p14="http://schemas.microsoft.com/office/powerpoint/2010/main" val="858428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D2DD08-BFD2-4617-92AF-E1951D5E3113}" type="slidenum">
              <a:rPr lang="zh-CN" altLang="en-US" smtClean="0"/>
              <a:t>20</a:t>
            </a:fld>
            <a:endParaRPr lang="zh-CN" altLang="en-US"/>
          </a:p>
        </p:txBody>
      </p:sp>
    </p:spTree>
    <p:extLst>
      <p:ext uri="{BB962C8B-B14F-4D97-AF65-F5344CB8AC3E}">
        <p14:creationId xmlns:p14="http://schemas.microsoft.com/office/powerpoint/2010/main" val="3257868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D2DD08-BFD2-4617-92AF-E1951D5E3113}" type="slidenum">
              <a:rPr lang="zh-CN" altLang="en-US" smtClean="0"/>
              <a:t>23</a:t>
            </a:fld>
            <a:endParaRPr lang="zh-CN" altLang="en-US"/>
          </a:p>
        </p:txBody>
      </p:sp>
    </p:spTree>
    <p:extLst>
      <p:ext uri="{BB962C8B-B14F-4D97-AF65-F5344CB8AC3E}">
        <p14:creationId xmlns:p14="http://schemas.microsoft.com/office/powerpoint/2010/main" val="3903823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D2DD08-BFD2-4617-92AF-E1951D5E3113}" type="slidenum">
              <a:rPr lang="zh-CN" altLang="en-US" smtClean="0"/>
              <a:t>28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D2DD08-BFD2-4617-92AF-E1951D5E3113}" type="slidenum">
              <a:rPr lang="zh-CN" altLang="en-US" smtClean="0"/>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17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fld id="{DECAEC99-210B-4DB7-9036-38A79AD1B4EB}" type="slidenum">
              <a:rPr lang="en-US" altLang="en-US"/>
              <a:pPr/>
              <a:t>5</a:t>
            </a:fld>
            <a:endParaRPr lang="en-US" altLang="en-US"/>
          </a:p>
        </p:txBody>
      </p:sp>
    </p:spTree>
    <p:extLst>
      <p:ext uri="{BB962C8B-B14F-4D97-AF65-F5344CB8AC3E}">
        <p14:creationId xmlns:p14="http://schemas.microsoft.com/office/powerpoint/2010/main" val="1805613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17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fld id="{DECAEC99-210B-4DB7-9036-38A79AD1B4EB}" type="slidenum">
              <a:rPr lang="en-US" altLang="en-US"/>
              <a:pPr/>
              <a:t>6</a:t>
            </a:fld>
            <a:endParaRPr lang="en-US" altLang="en-US"/>
          </a:p>
        </p:txBody>
      </p:sp>
    </p:spTree>
    <p:extLst>
      <p:ext uri="{BB962C8B-B14F-4D97-AF65-F5344CB8AC3E}">
        <p14:creationId xmlns:p14="http://schemas.microsoft.com/office/powerpoint/2010/main" val="1790669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D2DD08-BFD2-4617-92AF-E1951D5E3113}" type="slidenum">
              <a:rPr lang="zh-CN" altLang="en-US" smtClean="0"/>
              <a:t>10</a:t>
            </a:fld>
            <a:endParaRPr lang="zh-CN" altLang="en-US"/>
          </a:p>
        </p:txBody>
      </p:sp>
    </p:spTree>
    <p:extLst>
      <p:ext uri="{BB962C8B-B14F-4D97-AF65-F5344CB8AC3E}">
        <p14:creationId xmlns:p14="http://schemas.microsoft.com/office/powerpoint/2010/main" val="3534640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D2DD08-BFD2-4617-92AF-E1951D5E3113}" type="slidenum">
              <a:rPr lang="zh-CN" altLang="en-US" smtClean="0"/>
              <a:t>11</a:t>
            </a:fld>
            <a:endParaRPr lang="zh-CN" altLang="en-US"/>
          </a:p>
        </p:txBody>
      </p:sp>
    </p:spTree>
    <p:extLst>
      <p:ext uri="{BB962C8B-B14F-4D97-AF65-F5344CB8AC3E}">
        <p14:creationId xmlns:p14="http://schemas.microsoft.com/office/powerpoint/2010/main" val="1569696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D2DD08-BFD2-4617-92AF-E1951D5E3113}" type="slidenum">
              <a:rPr lang="zh-CN" altLang="en-US" smtClean="0"/>
              <a:t>14</a:t>
            </a:fld>
            <a:endParaRPr lang="zh-CN" altLang="en-US"/>
          </a:p>
        </p:txBody>
      </p:sp>
    </p:spTree>
    <p:extLst>
      <p:ext uri="{BB962C8B-B14F-4D97-AF65-F5344CB8AC3E}">
        <p14:creationId xmlns:p14="http://schemas.microsoft.com/office/powerpoint/2010/main" val="3278091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fld id="{51176E46-AF81-43D0-9BB8-0248D9D36D96}" type="slidenum">
              <a:rPr lang="en-US" altLang="en-US"/>
              <a:pPr/>
              <a:t>15</a:t>
            </a:fld>
            <a:endParaRPr lang="en-US" altLang="en-US"/>
          </a:p>
        </p:txBody>
      </p:sp>
    </p:spTree>
    <p:extLst>
      <p:ext uri="{BB962C8B-B14F-4D97-AF65-F5344CB8AC3E}">
        <p14:creationId xmlns:p14="http://schemas.microsoft.com/office/powerpoint/2010/main" val="1954632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fld id="{51176E46-AF81-43D0-9BB8-0248D9D36D96}" type="slidenum">
              <a:rPr lang="en-US" altLang="en-US"/>
              <a:pPr/>
              <a:t>16</a:t>
            </a:fld>
            <a:endParaRPr lang="en-US" altLang="en-US"/>
          </a:p>
        </p:txBody>
      </p:sp>
    </p:spTree>
    <p:extLst>
      <p:ext uri="{BB962C8B-B14F-4D97-AF65-F5344CB8AC3E}">
        <p14:creationId xmlns:p14="http://schemas.microsoft.com/office/powerpoint/2010/main" val="3095104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20EAF97-EB87-41B8-A976-8BC6DE5F9824}" type="datetimeFigureOut">
              <a:rPr lang="zh-CN" altLang="en-US" smtClean="0"/>
              <a:t>2024/11/14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F091FFB-C317-4972-9209-87991A55E0D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20EAF97-EB87-41B8-A976-8BC6DE5F9824}" type="datetimeFigureOut">
              <a:rPr lang="zh-CN" altLang="en-US" smtClean="0"/>
              <a:t>2024/11/14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F091FFB-C317-4972-9209-87991A55E0D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20EAF97-EB87-41B8-A976-8BC6DE5F9824}" type="datetimeFigureOut">
              <a:rPr lang="zh-CN" altLang="en-US" smtClean="0"/>
              <a:t>2024/11/14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F091FFB-C317-4972-9209-87991A55E0D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20EAF97-EB87-41B8-A976-8BC6DE5F9824}" type="datetimeFigureOut">
              <a:rPr lang="zh-CN" altLang="en-US" smtClean="0"/>
              <a:t>2024/11/14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F091FFB-C317-4972-9209-87991A55E0D9}" type="slidenum">
              <a:rPr lang="zh-CN" altLang="en-US" smtClean="0"/>
              <a:t>‹#›</a:t>
            </a:fld>
            <a:endParaRPr lang="zh-CN" altLang="en-US"/>
          </a:p>
        </p:txBody>
      </p:sp>
      <p:sp>
        <p:nvSpPr>
          <p:cNvPr id="8" name="矩形 7"/>
          <p:cNvSpPr/>
          <p:nvPr userDrawn="1"/>
        </p:nvSpPr>
        <p:spPr>
          <a:xfrm>
            <a:off x="44741" y="6444476"/>
            <a:ext cx="12102518"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rgbClr val="DEEBF7"/>
                </a:solidFill>
                <a:latin typeface="微软雅黑" panose="020B0503020204020204" pitchFamily="34" charset="-122"/>
                <a:ea typeface="微软雅黑" panose="020B0503020204020204" pitchFamily="34" charset="-122"/>
              </a:rPr>
              <a:t>不得将觅知网的</a:t>
            </a:r>
            <a:r>
              <a:rPr lang="en-US" altLang="zh-CN" sz="1200" dirty="0">
                <a:solidFill>
                  <a:srgbClr val="DEEBF7"/>
                </a:solidFill>
                <a:latin typeface="微软雅黑" panose="020B0503020204020204" pitchFamily="34" charset="-122"/>
                <a:ea typeface="微软雅黑" panose="020B0503020204020204" pitchFamily="34" charset="-122"/>
              </a:rPr>
              <a:t>PPT</a:t>
            </a:r>
            <a:r>
              <a:rPr lang="zh-CN" altLang="en-US" sz="1200" dirty="0">
                <a:solidFill>
                  <a:srgbClr val="DEEBF7"/>
                </a:solidFill>
                <a:latin typeface="微软雅黑" panose="020B0503020204020204" pitchFamily="34" charset="-122"/>
                <a:ea typeface="微软雅黑" panose="020B0503020204020204" pitchFamily="34" charset="-122"/>
              </a:rPr>
              <a:t>模板、</a:t>
            </a:r>
            <a:r>
              <a:rPr lang="en-US" altLang="zh-CN" sz="1200" dirty="0">
                <a:solidFill>
                  <a:srgbClr val="DEEBF7"/>
                </a:solidFill>
                <a:latin typeface="微软雅黑" panose="020B0503020204020204" pitchFamily="34" charset="-122"/>
                <a:ea typeface="微软雅黑" panose="020B0503020204020204" pitchFamily="34" charset="-122"/>
              </a:rPr>
              <a:t>PPT</a:t>
            </a:r>
            <a:r>
              <a:rPr lang="zh-CN" altLang="en-US" sz="1200" dirty="0">
                <a:solidFill>
                  <a:srgbClr val="DEEBF7"/>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endParaRPr lang="zh-CN" altLang="en-US" sz="1200" dirty="0">
              <a:solidFill>
                <a:srgbClr val="DEEBF7"/>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620EAF97-EB87-41B8-A976-8BC6DE5F9824}" type="datetimeFigureOut">
              <a:rPr lang="zh-CN" altLang="en-US" smtClean="0"/>
              <a:t>2024/11/14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F091FFB-C317-4972-9209-87991A55E0D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20EAF97-EB87-41B8-A976-8BC6DE5F9824}" type="datetimeFigureOut">
              <a:rPr lang="zh-CN" altLang="en-US" smtClean="0"/>
              <a:t>2024/11/14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F091FFB-C317-4972-9209-87991A55E0D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20EAF97-EB87-41B8-A976-8BC6DE5F9824}" type="datetimeFigureOut">
              <a:rPr lang="zh-CN" altLang="en-US" smtClean="0"/>
              <a:t>2024/11/14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F091FFB-C317-4972-9209-87991A55E0D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20EAF97-EB87-41B8-A976-8BC6DE5F9824}" type="datetimeFigureOut">
              <a:rPr lang="zh-CN" altLang="en-US" smtClean="0"/>
              <a:t>2024/11/14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F091FFB-C317-4972-9209-87991A55E0D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20EAF97-EB87-41B8-A976-8BC6DE5F9824}" type="datetimeFigureOut">
              <a:rPr lang="zh-CN" altLang="en-US" smtClean="0"/>
              <a:t>2024/11/14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F091FFB-C317-4972-9209-87991A55E0D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20EAF97-EB87-41B8-A976-8BC6DE5F9824}" type="datetimeFigureOut">
              <a:rPr lang="zh-CN" altLang="en-US" smtClean="0"/>
              <a:t>2024/11/14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F091FFB-C317-4972-9209-87991A55E0D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20EAF97-EB87-41B8-A976-8BC6DE5F9824}" type="datetimeFigureOut">
              <a:rPr lang="zh-CN" altLang="en-US" smtClean="0"/>
              <a:t>2024/11/14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F091FFB-C317-4972-9209-87991A55E0D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90">
          <a:fgClr>
            <a:schemeClr val="accent1">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EAF97-EB87-41B8-A976-8BC6DE5F9824}" type="datetimeFigureOut">
              <a:rPr lang="zh-CN" altLang="en-US" smtClean="0"/>
              <a:t>2024/11/14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091FFB-C317-4972-9209-87991A55E0D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9.xml"/><Relationship Id="rId7" Type="http://schemas.openxmlformats.org/officeDocument/2006/relationships/image" Target="../media/image5.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7.xml"/><Relationship Id="rId11" Type="http://schemas.openxmlformats.org/officeDocument/2006/relationships/image" Target="../media/image16.png"/><Relationship Id="rId5" Type="http://schemas.openxmlformats.org/officeDocument/2006/relationships/slideLayout" Target="../slideLayouts/slideLayout2.xml"/><Relationship Id="rId10" Type="http://schemas.openxmlformats.org/officeDocument/2006/relationships/image" Target="../media/image8.png"/><Relationship Id="rId4" Type="http://schemas.openxmlformats.org/officeDocument/2006/relationships/tags" Target="../tags/tag10.xml"/><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3.xml"/><Relationship Id="rId7" Type="http://schemas.openxmlformats.org/officeDocument/2006/relationships/image" Target="../media/image5.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13.xml"/><Relationship Id="rId11" Type="http://schemas.openxmlformats.org/officeDocument/2006/relationships/image" Target="../media/image16.png"/><Relationship Id="rId5" Type="http://schemas.openxmlformats.org/officeDocument/2006/relationships/slideLayout" Target="../slideLayouts/slideLayout2.xml"/><Relationship Id="rId10" Type="http://schemas.openxmlformats.org/officeDocument/2006/relationships/image" Target="../media/image8.png"/><Relationship Id="rId4" Type="http://schemas.openxmlformats.org/officeDocument/2006/relationships/tags" Target="../tags/tag14.xml"/><Relationship Id="rId9"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7.xml"/><Relationship Id="rId7" Type="http://schemas.openxmlformats.org/officeDocument/2006/relationships/image" Target="../media/image5.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notesSlide" Target="../notesSlides/notesSlide14.xml"/><Relationship Id="rId11" Type="http://schemas.openxmlformats.org/officeDocument/2006/relationships/image" Target="../media/image16.png"/><Relationship Id="rId5" Type="http://schemas.openxmlformats.org/officeDocument/2006/relationships/slideLayout" Target="../slideLayouts/slideLayout2.xml"/><Relationship Id="rId10" Type="http://schemas.openxmlformats.org/officeDocument/2006/relationships/image" Target="../media/image8.png"/><Relationship Id="rId4" Type="http://schemas.openxmlformats.org/officeDocument/2006/relationships/tags" Target="../tags/tag18.xml"/><Relationship Id="rId9"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5.png"/><Relationship Id="rId4" Type="http://schemas.openxmlformats.org/officeDocument/2006/relationships/image" Target="../media/image6.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4.png"/><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5.xml"/><Relationship Id="rId7" Type="http://schemas.openxmlformats.org/officeDocument/2006/relationships/image" Target="../media/image5.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2.xml"/><Relationship Id="rId11" Type="http://schemas.openxmlformats.org/officeDocument/2006/relationships/image" Target="../media/image16.png"/><Relationship Id="rId5" Type="http://schemas.openxmlformats.org/officeDocument/2006/relationships/slideLayout" Target="../slideLayouts/slideLayout2.xml"/><Relationship Id="rId10" Type="http://schemas.openxmlformats.org/officeDocument/2006/relationships/image" Target="../media/image8.png"/><Relationship Id="rId4" Type="http://schemas.openxmlformats.org/officeDocument/2006/relationships/tags" Target="../tags/tag6.xml"/><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hyperlink" Target="https://zicxabooks.com/vi/tri-thuc/truyen-teen-tuoi-hoc-tro/co-gai-den-tu-hom-qua.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sCAOBH5V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8305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imagesCAOBH5V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447800"/>
            <a:ext cx="8305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5" descr="untitl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5638800"/>
            <a:ext cx="762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descr="untitl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0" y="0"/>
            <a:ext cx="762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172" y="-243068"/>
            <a:ext cx="1208782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62200" y="1524000"/>
            <a:ext cx="7707776" cy="2585323"/>
          </a:xfrm>
          <a:prstGeom prst="rect">
            <a:avLst/>
          </a:prstGeom>
          <a:noFill/>
          <a:scene3d>
            <a:camera prst="orthographicFront"/>
            <a:lightRig rig="threePt" dir="t"/>
          </a:scene3d>
          <a:sp3d extrusionH="76200">
            <a:extrusionClr>
              <a:srgbClr val="FFC000"/>
            </a:extrusionClr>
          </a:sp3d>
        </p:spPr>
        <p:txBody>
          <a:bodyPr wrap="square">
            <a:spAutoFit/>
          </a:bodyPr>
          <a:lstStyle/>
          <a:p>
            <a:pPr algn="ctr" eaLnBrk="1" hangingPunct="1">
              <a:lnSpc>
                <a:spcPct val="150000"/>
              </a:lnSpc>
              <a:defRPr/>
            </a:pPr>
            <a:r>
              <a:rPr lang="en-US" sz="5400" b="1" dirty="0">
                <a:ln w="12700">
                  <a:solidFill>
                    <a:schemeClr val="tx2">
                      <a:satMod val="155000"/>
                    </a:schemeClr>
                  </a:solidFill>
                  <a:prstDash val="solid"/>
                </a:ln>
                <a:solidFill>
                  <a:srgbClr val="CE1C53"/>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CHÀO </a:t>
            </a:r>
            <a:r>
              <a:rPr lang="en-US" sz="5400" b="1">
                <a:ln w="12700">
                  <a:solidFill>
                    <a:schemeClr val="tx2">
                      <a:satMod val="155000"/>
                    </a:schemeClr>
                  </a:solidFill>
                  <a:prstDash val="solid"/>
                </a:ln>
                <a:solidFill>
                  <a:srgbClr val="CE1C53"/>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MỪNG </a:t>
            </a:r>
            <a:r>
              <a:rPr lang="en-US" sz="5400" b="1" smtClean="0">
                <a:ln w="12700">
                  <a:solidFill>
                    <a:schemeClr val="tx2">
                      <a:satMod val="155000"/>
                    </a:schemeClr>
                  </a:solidFill>
                  <a:prstDash val="solid"/>
                </a:ln>
                <a:solidFill>
                  <a:srgbClr val="CE1C53"/>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CÁC EM ĐẾN VỚI TIẾT HỌC</a:t>
            </a:r>
            <a:endParaRPr lang="en-US" sz="5400" b="1" dirty="0">
              <a:ln w="12700">
                <a:solidFill>
                  <a:schemeClr val="tx2">
                    <a:satMod val="155000"/>
                  </a:schemeClr>
                </a:solidFill>
                <a:prstDash val="solid"/>
              </a:ln>
              <a:solidFill>
                <a:srgbClr val="CE1C53"/>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1360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1936" t="1485" r="2661"/>
          <a:stretch>
            <a:fillRect/>
          </a:stretch>
        </p:blipFill>
        <p:spPr>
          <a:xfrm>
            <a:off x="280219" y="0"/>
            <a:ext cx="11797481" cy="6438900"/>
          </a:xfrm>
          <a:prstGeom prst="rect">
            <a:avLst/>
          </a:prstGeom>
        </p:spPr>
      </p:pic>
      <p:graphicFrame>
        <p:nvGraphicFramePr>
          <p:cNvPr id="5" name="Table 4">
            <a:extLst>
              <a:ext uri="{FF2B5EF4-FFF2-40B4-BE49-F238E27FC236}">
                <a16:creationId xmlns:a16="http://schemas.microsoft.com/office/drawing/2014/main" id="{F049EB91-144A-4FC4-8D07-429E91D8FFED}"/>
              </a:ext>
            </a:extLst>
          </p:cNvPr>
          <p:cNvGraphicFramePr>
            <a:graphicFrameLocks noGrp="1"/>
          </p:cNvGraphicFramePr>
          <p:nvPr>
            <p:extLst>
              <p:ext uri="{D42A27DB-BD31-4B8C-83A1-F6EECF244321}">
                <p14:modId xmlns:p14="http://schemas.microsoft.com/office/powerpoint/2010/main" val="1317283348"/>
              </p:ext>
            </p:extLst>
          </p:nvPr>
        </p:nvGraphicFramePr>
        <p:xfrm>
          <a:off x="1527858" y="2668744"/>
          <a:ext cx="9711640" cy="3496226"/>
        </p:xfrm>
        <a:graphic>
          <a:graphicData uri="http://schemas.openxmlformats.org/drawingml/2006/table">
            <a:tbl>
              <a:tblPr firstRow="1" firstCol="1" bandRow="1">
                <a:tableStyleId>{5C22544A-7EE6-4342-B048-85BDC9FD1C3A}</a:tableStyleId>
              </a:tblPr>
              <a:tblGrid>
                <a:gridCol w="1800528">
                  <a:extLst>
                    <a:ext uri="{9D8B030D-6E8A-4147-A177-3AD203B41FA5}">
                      <a16:colId xmlns:a16="http://schemas.microsoft.com/office/drawing/2014/main" val="819705640"/>
                    </a:ext>
                  </a:extLst>
                </a:gridCol>
                <a:gridCol w="4757664">
                  <a:extLst>
                    <a:ext uri="{9D8B030D-6E8A-4147-A177-3AD203B41FA5}">
                      <a16:colId xmlns:a16="http://schemas.microsoft.com/office/drawing/2014/main" val="1535980013"/>
                    </a:ext>
                  </a:extLst>
                </a:gridCol>
                <a:gridCol w="3153448">
                  <a:extLst>
                    <a:ext uri="{9D8B030D-6E8A-4147-A177-3AD203B41FA5}">
                      <a16:colId xmlns:a16="http://schemas.microsoft.com/office/drawing/2014/main" val="2223137370"/>
                    </a:ext>
                  </a:extLst>
                </a:gridCol>
              </a:tblGrid>
              <a:tr h="624115">
                <a:tc>
                  <a:txBody>
                    <a:bodyPr/>
                    <a:lstStyle/>
                    <a:p>
                      <a:pPr marL="0" marR="0" algn="ctr">
                        <a:lnSpc>
                          <a:spcPct val="100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Các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yếu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tố</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hình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thức</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smtClean="0">
                          <a:solidFill>
                            <a:schemeClr val="tx1"/>
                          </a:solidFill>
                          <a:effectLst/>
                          <a:latin typeface="Times New Roman" panose="02020603050405020304" pitchFamily="18" charset="0"/>
                          <a:cs typeface="Times New Roman" panose="02020603050405020304" pitchFamily="18" charset="0"/>
                        </a:rPr>
                        <a:t>Ví</a:t>
                      </a:r>
                      <a:r>
                        <a:rPr lang="en-US" sz="2000" baseline="0" smtClean="0">
                          <a:solidFill>
                            <a:schemeClr val="tx1"/>
                          </a:solidFill>
                          <a:effectLst/>
                          <a:latin typeface="Times New Roman" panose="02020603050405020304" pitchFamily="18" charset="0"/>
                          <a:cs typeface="Times New Roman" panose="02020603050405020304" pitchFamily="18" charset="0"/>
                        </a:rPr>
                        <a:t> dụ</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Nhận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xét</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4806637"/>
                  </a:ext>
                </a:extLst>
              </a:tr>
              <a:tr h="386498">
                <a:tc>
                  <a:txBody>
                    <a:bodyPr/>
                    <a:lstStyle/>
                    <a:p>
                      <a:pPr marL="0" marR="0" algn="ctr">
                        <a:lnSpc>
                          <a:spcPct val="100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Ngôi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kể</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4582020"/>
                  </a:ext>
                </a:extLst>
              </a:tr>
              <a:tr h="945699">
                <a:tc>
                  <a:txBody>
                    <a:bodyPr/>
                    <a:lstStyle/>
                    <a:p>
                      <a:pPr marL="0" marR="0" algn="ctr">
                        <a:lnSpc>
                          <a:spcPct val="100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Lời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người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kể</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chuyện</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5682649"/>
                  </a:ext>
                </a:extLst>
              </a:tr>
              <a:tr h="769957">
                <a:tc>
                  <a:txBody>
                    <a:bodyPr/>
                    <a:lstStyle/>
                    <a:p>
                      <a:pPr marL="0" marR="0" algn="ctr">
                        <a:lnSpc>
                          <a:spcPct val="100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Lời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nhân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vật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Tôi</a:t>
                      </a:r>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4016583"/>
                  </a:ext>
                </a:extLst>
              </a:tr>
              <a:tr h="769957">
                <a:tc>
                  <a:txBody>
                    <a:bodyPr/>
                    <a:lstStyle/>
                    <a:p>
                      <a:pPr marL="0" marR="0" algn="ctr">
                        <a:lnSpc>
                          <a:spcPct val="100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Tác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dụng</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nSpc>
                          <a:spcPct val="100000"/>
                        </a:lnSpc>
                        <a:spcBef>
                          <a:spcPts val="0"/>
                        </a:spcBef>
                        <a:spcAft>
                          <a:spcPts val="0"/>
                        </a:spcAft>
                      </a:pP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707851591"/>
                  </a:ext>
                </a:extLst>
              </a:tr>
            </a:tbl>
          </a:graphicData>
        </a:graphic>
      </p:graphicFrame>
      <p:sp>
        <p:nvSpPr>
          <p:cNvPr id="2" name="TextBox 1"/>
          <p:cNvSpPr txBox="1"/>
          <p:nvPr/>
        </p:nvSpPr>
        <p:spPr>
          <a:xfrm>
            <a:off x="1446834" y="1298723"/>
            <a:ext cx="9792665" cy="1200329"/>
          </a:xfrm>
          <a:prstGeom prst="rect">
            <a:avLst/>
          </a:prstGeom>
          <a:no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Câu hỏi: </a:t>
            </a:r>
            <a:r>
              <a:rPr lang="en-US" sz="2400" smtClean="0">
                <a:latin typeface="Times New Roman" panose="02020603050405020304" pitchFamily="18" charset="0"/>
                <a:cs typeface="Times New Roman" panose="02020603050405020304" pitchFamily="18" charset="0"/>
              </a:rPr>
              <a:t>Câu chuyện được kể theo ngôi nào? Tìm ví dụ về lời người kể chuyện và lời nhân vật trong truyện </a:t>
            </a:r>
            <a:r>
              <a:rPr lang="en-US" sz="2400" i="1" smtClean="0">
                <a:latin typeface="Times New Roman" panose="02020603050405020304" pitchFamily="18" charset="0"/>
                <a:cs typeface="Times New Roman" panose="02020603050405020304" pitchFamily="18" charset="0"/>
              </a:rPr>
              <a:t>Điều không tính trước. </a:t>
            </a:r>
            <a:r>
              <a:rPr lang="en-US" sz="2400" smtClean="0">
                <a:latin typeface="Times New Roman" panose="02020603050405020304" pitchFamily="18" charset="0"/>
                <a:cs typeface="Times New Roman" panose="02020603050405020304" pitchFamily="18" charset="0"/>
              </a:rPr>
              <a:t>Nêu tác dụng của ngôi kể.</a:t>
            </a:r>
            <a:endParaRPr lang="en-US" sz="2400">
              <a:latin typeface="Times New Roman" panose="02020603050405020304" pitchFamily="18" charset="0"/>
              <a:cs typeface="Times New Roman" panose="02020603050405020304" pitchFamily="18" charset="0"/>
            </a:endParaRPr>
          </a:p>
        </p:txBody>
      </p:sp>
      <p:sp>
        <p:nvSpPr>
          <p:cNvPr id="8" name="Star: 8 Points 7"/>
          <p:cNvSpPr/>
          <p:nvPr/>
        </p:nvSpPr>
        <p:spPr>
          <a:xfrm>
            <a:off x="1192191" y="625033"/>
            <a:ext cx="2893671" cy="744989"/>
          </a:xfrm>
          <a:prstGeom prst="star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PHIẾU SỐ </a:t>
            </a:r>
            <a:r>
              <a:rPr lang="en-US" b="1" smtClean="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endParaRPr lang="en-US" b="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1520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1936" t="1485" r="2661"/>
          <a:stretch>
            <a:fillRect/>
          </a:stretch>
        </p:blipFill>
        <p:spPr>
          <a:xfrm>
            <a:off x="280219" y="0"/>
            <a:ext cx="11797481" cy="6438900"/>
          </a:xfrm>
          <a:prstGeom prst="rect">
            <a:avLst/>
          </a:prstGeom>
        </p:spPr>
      </p:pic>
      <p:graphicFrame>
        <p:nvGraphicFramePr>
          <p:cNvPr id="5" name="Table 4">
            <a:extLst>
              <a:ext uri="{FF2B5EF4-FFF2-40B4-BE49-F238E27FC236}">
                <a16:creationId xmlns:a16="http://schemas.microsoft.com/office/drawing/2014/main" id="{F049EB91-144A-4FC4-8D07-429E91D8FFED}"/>
              </a:ext>
            </a:extLst>
          </p:cNvPr>
          <p:cNvGraphicFramePr>
            <a:graphicFrameLocks noGrp="1"/>
          </p:cNvGraphicFramePr>
          <p:nvPr>
            <p:extLst>
              <p:ext uri="{D42A27DB-BD31-4B8C-83A1-F6EECF244321}">
                <p14:modId xmlns:p14="http://schemas.microsoft.com/office/powerpoint/2010/main" val="134980306"/>
              </p:ext>
            </p:extLst>
          </p:nvPr>
        </p:nvGraphicFramePr>
        <p:xfrm>
          <a:off x="1433104" y="983847"/>
          <a:ext cx="9806396" cy="5181124"/>
        </p:xfrm>
        <a:graphic>
          <a:graphicData uri="http://schemas.openxmlformats.org/drawingml/2006/table">
            <a:tbl>
              <a:tblPr firstRow="1" firstCol="1" bandRow="1">
                <a:tableStyleId>{5C22544A-7EE6-4342-B048-85BDC9FD1C3A}</a:tableStyleId>
              </a:tblPr>
              <a:tblGrid>
                <a:gridCol w="1818096">
                  <a:extLst>
                    <a:ext uri="{9D8B030D-6E8A-4147-A177-3AD203B41FA5}">
                      <a16:colId xmlns:a16="http://schemas.microsoft.com/office/drawing/2014/main" val="819705640"/>
                    </a:ext>
                  </a:extLst>
                </a:gridCol>
                <a:gridCol w="4804084">
                  <a:extLst>
                    <a:ext uri="{9D8B030D-6E8A-4147-A177-3AD203B41FA5}">
                      <a16:colId xmlns:a16="http://schemas.microsoft.com/office/drawing/2014/main" val="1535980013"/>
                    </a:ext>
                  </a:extLst>
                </a:gridCol>
                <a:gridCol w="3184216">
                  <a:extLst>
                    <a:ext uri="{9D8B030D-6E8A-4147-A177-3AD203B41FA5}">
                      <a16:colId xmlns:a16="http://schemas.microsoft.com/office/drawing/2014/main" val="2223137370"/>
                    </a:ext>
                  </a:extLst>
                </a:gridCol>
              </a:tblGrid>
              <a:tr h="924889">
                <a:tc>
                  <a:txBody>
                    <a:bodyPr/>
                    <a:lstStyle/>
                    <a:p>
                      <a:pPr marL="0" marR="0" algn="ctr">
                        <a:lnSpc>
                          <a:spcPct val="100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Các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yếu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tố</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hình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thức</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smtClean="0">
                          <a:solidFill>
                            <a:schemeClr val="tx1"/>
                          </a:solidFill>
                          <a:effectLst/>
                          <a:latin typeface="Times New Roman" panose="02020603050405020304" pitchFamily="18" charset="0"/>
                          <a:cs typeface="Times New Roman" panose="02020603050405020304" pitchFamily="18" charset="0"/>
                        </a:rPr>
                        <a:t>Ví</a:t>
                      </a:r>
                      <a:r>
                        <a:rPr lang="en-US" sz="2000" baseline="0" smtClean="0">
                          <a:solidFill>
                            <a:schemeClr val="tx1"/>
                          </a:solidFill>
                          <a:effectLst/>
                          <a:latin typeface="Times New Roman" panose="02020603050405020304" pitchFamily="18" charset="0"/>
                          <a:cs typeface="Times New Roman" panose="02020603050405020304" pitchFamily="18" charset="0"/>
                        </a:rPr>
                        <a:t> dụ</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Nhận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xét</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4806637"/>
                  </a:ext>
                </a:extLst>
              </a:tr>
              <a:tr h="572758">
                <a:tc>
                  <a:txBody>
                    <a:bodyPr/>
                    <a:lstStyle/>
                    <a:p>
                      <a:pPr marL="0" marR="0" algn="ctr">
                        <a:lnSpc>
                          <a:spcPct val="100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Ngôi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kể</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4582020"/>
                  </a:ext>
                </a:extLst>
              </a:tr>
              <a:tr h="1401449">
                <a:tc>
                  <a:txBody>
                    <a:bodyPr/>
                    <a:lstStyle/>
                    <a:p>
                      <a:pPr marL="0" marR="0" algn="ctr">
                        <a:lnSpc>
                          <a:spcPct val="100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Lời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người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kể</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chuyện</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5682649"/>
                  </a:ext>
                </a:extLst>
              </a:tr>
              <a:tr h="1141014">
                <a:tc>
                  <a:txBody>
                    <a:bodyPr/>
                    <a:lstStyle/>
                    <a:p>
                      <a:pPr marL="0" marR="0" algn="ctr">
                        <a:lnSpc>
                          <a:spcPct val="100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Lời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nhân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vật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Tôi</a:t>
                      </a:r>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4016583"/>
                  </a:ext>
                </a:extLst>
              </a:tr>
              <a:tr h="1141014">
                <a:tc>
                  <a:txBody>
                    <a:bodyPr/>
                    <a:lstStyle/>
                    <a:p>
                      <a:pPr marL="0" marR="0" algn="ctr">
                        <a:lnSpc>
                          <a:spcPct val="100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Tác</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dụng</a:t>
                      </a: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nSpc>
                          <a:spcPct val="100000"/>
                        </a:lnSpc>
                        <a:spcBef>
                          <a:spcPts val="0"/>
                        </a:spcBef>
                        <a:spcAft>
                          <a:spcPts val="0"/>
                        </a:spcAft>
                      </a:pPr>
                      <a:endParaRPr lang="en-US"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707851591"/>
                  </a:ext>
                </a:extLst>
              </a:tr>
            </a:tbl>
          </a:graphicData>
        </a:graphic>
      </p:graphicFrame>
      <p:sp>
        <p:nvSpPr>
          <p:cNvPr id="8" name="TextBox 7">
            <a:extLst>
              <a:ext uri="{FF2B5EF4-FFF2-40B4-BE49-F238E27FC236}">
                <a16:creationId xmlns:a16="http://schemas.microsoft.com/office/drawing/2014/main" id="{3E35C2B3-B4B0-49DB-AEF0-DE4A86DC618B}"/>
              </a:ext>
            </a:extLst>
          </p:cNvPr>
          <p:cNvSpPr txBox="1"/>
          <p:nvPr/>
        </p:nvSpPr>
        <p:spPr>
          <a:xfrm>
            <a:off x="3437680" y="1994048"/>
            <a:ext cx="4315669" cy="400110"/>
          </a:xfrm>
          <a:prstGeom prst="rect">
            <a:avLst/>
          </a:prstGeom>
          <a:noFill/>
        </p:spPr>
        <p:txBody>
          <a:bodyPr wrap="square">
            <a:spAutoFit/>
          </a:bodyPr>
          <a:lstStyle/>
          <a:p>
            <a:pPr marL="0" marR="0">
              <a:lnSpc>
                <a:spcPct val="100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Xưng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tôi</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3A0D5243-FC9C-4AFF-A616-4E3D1AB8882D}"/>
              </a:ext>
            </a:extLst>
          </p:cNvPr>
          <p:cNvSpPr txBox="1"/>
          <p:nvPr/>
        </p:nvSpPr>
        <p:spPr>
          <a:xfrm>
            <a:off x="8124825" y="1936898"/>
            <a:ext cx="6162675" cy="400110"/>
          </a:xfrm>
          <a:prstGeom prst="rect">
            <a:avLst/>
          </a:prstGeom>
          <a:noFill/>
        </p:spPr>
        <p:txBody>
          <a:bodyPr wrap="square">
            <a:spAutoFit/>
          </a:bodyPr>
          <a:lstStyle/>
          <a:p>
            <a:pPr marL="0" marR="0">
              <a:lnSpc>
                <a:spcPct val="100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Kể</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theo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ngôi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thứ</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nhất</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E590B194-DC66-4844-96CC-B9F74056D012}"/>
              </a:ext>
            </a:extLst>
          </p:cNvPr>
          <p:cNvSpPr txBox="1"/>
          <p:nvPr/>
        </p:nvSpPr>
        <p:spPr>
          <a:xfrm>
            <a:off x="3314699" y="2551610"/>
            <a:ext cx="4562475" cy="1015663"/>
          </a:xfrm>
          <a:prstGeom prst="rect">
            <a:avLst/>
          </a:prstGeom>
          <a:noFill/>
        </p:spPr>
        <p:txBody>
          <a:bodyPr wrap="square">
            <a:spAutoFit/>
          </a:bodyPr>
          <a:lstStyle/>
          <a:p>
            <a:pPr marL="0" marR="0">
              <a:lnSpc>
                <a:spcPct val="100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Tôi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đưa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kềm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cho</a:t>
            </a:r>
            <a:r>
              <a:rPr lang="en-US" sz="2000" dirty="0">
                <a:effectLst/>
                <a:latin typeface="Times New Roman" panose="02020603050405020304" pitchFamily="18" charset="0"/>
                <a:cs typeface="Times New Roman" panose="02020603050405020304" pitchFamily="18" charset="0"/>
              </a:rPr>
              <a:t> Nghi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liếc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lại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phía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bụi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cây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Phước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đang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nhấp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nhổm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đó</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tôi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thấy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đầu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nó</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nhô</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hụp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xuống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liên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hồi</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C370A582-AD1F-46AB-B358-B15818AE2605}"/>
              </a:ext>
            </a:extLst>
          </p:cNvPr>
          <p:cNvSpPr txBox="1"/>
          <p:nvPr/>
        </p:nvSpPr>
        <p:spPr>
          <a:xfrm>
            <a:off x="8124826" y="2551610"/>
            <a:ext cx="2905126" cy="707886"/>
          </a:xfrm>
          <a:prstGeom prst="rect">
            <a:avLst/>
          </a:prstGeom>
          <a:noFill/>
        </p:spPr>
        <p:txBody>
          <a:bodyPr wrap="square">
            <a:spAutoFit/>
          </a:bodyPr>
          <a:lstStyle/>
          <a:p>
            <a:pPr marL="0" marR="0">
              <a:lnSpc>
                <a:spcPct val="100000"/>
              </a:lnSpc>
              <a:spcBef>
                <a:spcPts val="0"/>
              </a:spcBef>
              <a:spcAft>
                <a:spcPts val="0"/>
              </a:spcAft>
            </a:pPr>
            <a:r>
              <a:rPr lang="en-US" sz="2000" smtClean="0">
                <a:effectLst/>
                <a:latin typeface="Times New Roman" panose="02020603050405020304" pitchFamily="18" charset="0"/>
                <a:cs typeface="Times New Roman" panose="02020603050405020304" pitchFamily="18" charset="0"/>
              </a:rPr>
              <a:t>Lời </a:t>
            </a:r>
            <a:r>
              <a:rPr lang="en-US" sz="2000" dirty="0" err="1">
                <a:effectLst/>
                <a:latin typeface="Times New Roman" panose="02020603050405020304" pitchFamily="18" charset="0"/>
                <a:cs typeface="Times New Roman" panose="02020603050405020304" pitchFamily="18" charset="0"/>
              </a:rPr>
              <a:t>dẫn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chuyện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vật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tôi</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851E503C-88D1-430C-8459-46D7A2081A3B}"/>
              </a:ext>
            </a:extLst>
          </p:cNvPr>
          <p:cNvSpPr txBox="1"/>
          <p:nvPr/>
        </p:nvSpPr>
        <p:spPr>
          <a:xfrm>
            <a:off x="3352800" y="3961922"/>
            <a:ext cx="4581525" cy="1015663"/>
          </a:xfrm>
          <a:prstGeom prst="rect">
            <a:avLst/>
          </a:prstGeom>
          <a:noFill/>
        </p:spPr>
        <p:txBody>
          <a:bodyPr wrap="square">
            <a:spAutoFit/>
          </a:bodyPr>
          <a:lstStyle/>
          <a:p>
            <a:pPr marL="0" marR="0">
              <a:lnSpc>
                <a:spcPct val="100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Chẳng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lẽ</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mày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sợ</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thằng</a:t>
            </a:r>
            <a:r>
              <a:rPr lang="en-US" sz="2000" dirty="0">
                <a:effectLst/>
                <a:latin typeface="Times New Roman" panose="02020603050405020304" pitchFamily="18" charset="0"/>
                <a:cs typeface="Times New Roman" panose="02020603050405020304" pitchFamily="18" charset="0"/>
              </a:rPr>
              <a:t> Nghi? </a:t>
            </a:r>
            <a:r>
              <a:rPr lang="en-US" sz="2000" dirty="0" err="1">
                <a:effectLst/>
                <a:latin typeface="Times New Roman" panose="02020603050405020304" pitchFamily="18" charset="0"/>
                <a:cs typeface="Times New Roman" panose="02020603050405020304" pitchFamily="18" charset="0"/>
              </a:rPr>
              <a:t>Chính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nó</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đã</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ăn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trận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bóng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hôm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nọ</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lại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còn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chọc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tức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tụi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nữa</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0F3BE6F8-3B6F-4282-9A48-3DA2580ABED8}"/>
              </a:ext>
            </a:extLst>
          </p:cNvPr>
          <p:cNvSpPr txBox="1"/>
          <p:nvPr/>
        </p:nvSpPr>
        <p:spPr>
          <a:xfrm>
            <a:off x="8124825" y="3961922"/>
            <a:ext cx="3114675" cy="707886"/>
          </a:xfrm>
          <a:prstGeom prst="rect">
            <a:avLst/>
          </a:prstGeom>
          <a:noFill/>
        </p:spPr>
        <p:txBody>
          <a:bodyPr wrap="square">
            <a:spAutoFit/>
          </a:bodyPr>
          <a:lstStyle/>
          <a:p>
            <a:pPr marL="0" marR="0">
              <a:lnSpc>
                <a:spcPct val="100000"/>
              </a:lnSpc>
              <a:spcBef>
                <a:spcPts val="0"/>
              </a:spcBef>
              <a:spcAft>
                <a:spcPts val="0"/>
              </a:spcAft>
            </a:pPr>
            <a:r>
              <a:rPr lang="en-US" sz="2000">
                <a:latin typeface="Times New Roman" panose="02020603050405020304" pitchFamily="18" charset="0"/>
                <a:cs typeface="Times New Roman" panose="02020603050405020304" pitchFamily="18" charset="0"/>
              </a:rPr>
              <a:t>L</a:t>
            </a:r>
            <a:r>
              <a:rPr lang="en-US" sz="2000" smtClean="0">
                <a:effectLst/>
                <a:latin typeface="Times New Roman" panose="02020603050405020304" pitchFamily="18" charset="0"/>
                <a:cs typeface="Times New Roman" panose="02020603050405020304" pitchFamily="18" charset="0"/>
              </a:rPr>
              <a:t>ời nói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vật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tôi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truyện</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D2789921-6F4D-4C99-9216-1B24EEC3B85E}"/>
              </a:ext>
            </a:extLst>
          </p:cNvPr>
          <p:cNvSpPr txBox="1"/>
          <p:nvPr/>
        </p:nvSpPr>
        <p:spPr>
          <a:xfrm>
            <a:off x="3352800" y="5192087"/>
            <a:ext cx="7600950" cy="707886"/>
          </a:xfrm>
          <a:prstGeom prst="rect">
            <a:avLst/>
          </a:prstGeom>
          <a:noFill/>
        </p:spPr>
        <p:txBody>
          <a:bodyPr wrap="square">
            <a:spAutoFit/>
          </a:bodyPr>
          <a:lstStyle/>
          <a:p>
            <a:pPr marL="0" marR="0">
              <a:lnSpc>
                <a:spcPct val="100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Câu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chuyện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được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kể</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trở</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thực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đáng</a:t>
            </a:r>
            <a:r>
              <a:rPr lang="en-US" sz="2000" dirty="0">
                <a:effectLst/>
                <a:latin typeface="Times New Roman" panose="02020603050405020304" pitchFamily="18" charset="0"/>
                <a:cs typeface="Times New Roman" panose="02020603050405020304" pitchFamily="18" charset="0"/>
              </a:rPr>
              <a:t> tin </a:t>
            </a:r>
            <a:r>
              <a:rPr lang="en-US" sz="2000" dirty="0" err="1">
                <a:effectLst/>
                <a:latin typeface="Times New Roman" panose="02020603050405020304" pitchFamily="18" charset="0"/>
                <a:cs typeface="Times New Roman" panose="02020603050405020304" pitchFamily="18" charset="0"/>
              </a:rPr>
              <a:t>cậy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Người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kể</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chuyện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dễ</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dàng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bộc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lộ</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suy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nghĩ</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cảm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xúc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tâm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trạng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vật</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4633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4" grpId="0"/>
      <p:bldP spid="16" grpId="0"/>
      <p:bldP spid="18"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oạt động đá bóng trong ngày hè thường diễn ra ở đâ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4388" y="2838450"/>
            <a:ext cx="59436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Rounded Corners 3"/>
          <p:cNvSpPr/>
          <p:nvPr/>
        </p:nvSpPr>
        <p:spPr>
          <a:xfrm>
            <a:off x="4332288" y="1244600"/>
            <a:ext cx="4043362" cy="70485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n-US" sz="3200" smtClean="0">
                <a:ln w="0"/>
                <a:solidFill>
                  <a:srgbClr val="00B05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Đọc, tóm tắt văn bản</a:t>
            </a:r>
            <a:endParaRPr lang="en-US" sz="3200">
              <a:solidFill>
                <a:srgbClr val="00B050"/>
              </a:solidFill>
              <a:latin typeface="Times New Roman" panose="02020603050405020304" pitchFamily="18" charset="0"/>
              <a:cs typeface="Times New Roman" panose="02020603050405020304" pitchFamily="18" charset="0"/>
            </a:endParaRPr>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6488" y="1006475"/>
            <a:ext cx="101282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6206606"/>
      </p:ext>
    </p:extLst>
  </p:cSld>
  <p:clrMapOvr>
    <a:masterClrMapping/>
  </p:clrMapOvr>
  <p:transition spd="slow">
    <p:split orient="vert"/>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360A92-7848-48A2-B448-DEA0B0348F3F}"/>
              </a:ext>
            </a:extLst>
          </p:cNvPr>
          <p:cNvSpPr txBox="1"/>
          <p:nvPr/>
        </p:nvSpPr>
        <p:spPr>
          <a:xfrm>
            <a:off x="1041723" y="613458"/>
            <a:ext cx="10410226" cy="3139321"/>
          </a:xfrm>
          <a:prstGeom prst="rect">
            <a:avLst/>
          </a:prstGeom>
          <a:noFill/>
        </p:spPr>
        <p:txBody>
          <a:bodyPr wrap="square">
            <a:spAutoFit/>
          </a:bodyPr>
          <a:lstStyle/>
          <a:p>
            <a:pPr marL="0" marR="0">
              <a:spcBef>
                <a:spcPts val="600"/>
              </a:spcBef>
              <a:spcAft>
                <a:spcPts val="600"/>
              </a:spcAft>
            </a:pPr>
            <a:r>
              <a:rPr lang="de-DE" sz="2400" smtClean="0">
                <a:effectLst/>
                <a:latin typeface="Times New Roman" panose="02020603050405020304" pitchFamily="18" charset="0"/>
                <a:ea typeface="Times New Roman" panose="02020603050405020304" pitchFamily="18" charset="0"/>
              </a:rPr>
              <a:t>- </a:t>
            </a:r>
            <a:r>
              <a:rPr lang="de-DE" sz="2400" dirty="0">
                <a:effectLst/>
                <a:latin typeface="Times New Roman" panose="02020603050405020304" pitchFamily="18" charset="0"/>
                <a:ea typeface="Times New Roman" panose="02020603050405020304" pitchFamily="18" charset="0"/>
              </a:rPr>
              <a:t>Sự việc chính:</a:t>
            </a:r>
            <a:endParaRPr lang="en-US" sz="2000" dirty="0">
              <a:effectLst/>
              <a:latin typeface="Times New Roman" panose="02020603050405020304" pitchFamily="18" charset="0"/>
              <a:ea typeface="Times New Roman" panose="02020603050405020304" pitchFamily="18" charset="0"/>
            </a:endParaRPr>
          </a:p>
          <a:p>
            <a:pPr marL="0" marR="0">
              <a:spcBef>
                <a:spcPts val="600"/>
              </a:spcBef>
              <a:spcAft>
                <a:spcPts val="600"/>
              </a:spcAft>
            </a:pPr>
            <a:r>
              <a:rPr lang="de-DE" sz="2400" dirty="0">
                <a:effectLst/>
                <a:latin typeface="Times New Roman" panose="02020603050405020304" pitchFamily="18" charset="0"/>
                <a:ea typeface="Times New Roman" panose="02020603050405020304" pitchFamily="18" charset="0"/>
              </a:rPr>
              <a:t>+ Tôi tham gia trận bóng giao hữu với lớp Nghi và ghi bàn thắng nhưng không được công nhận.</a:t>
            </a:r>
            <a:endParaRPr lang="en-US" sz="2000" dirty="0">
              <a:effectLst/>
              <a:latin typeface="Times New Roman" panose="02020603050405020304" pitchFamily="18" charset="0"/>
              <a:ea typeface="Times New Roman" panose="02020603050405020304" pitchFamily="18" charset="0"/>
            </a:endParaRPr>
          </a:p>
          <a:p>
            <a:pPr marL="0" marR="0" algn="just">
              <a:spcBef>
                <a:spcPts val="600"/>
              </a:spcBef>
              <a:spcAft>
                <a:spcPts val="600"/>
              </a:spcAft>
            </a:pPr>
            <a:r>
              <a:rPr lang="de-DE" sz="2400" dirty="0">
                <a:effectLst/>
                <a:latin typeface="Times New Roman" panose="02020603050405020304" pitchFamily="18" charset="0"/>
                <a:ea typeface="Times New Roman" panose="02020603050405020304" pitchFamily="18" charset="0"/>
              </a:rPr>
              <a:t> + Vì bị Nghi trêu trọc khiến tôi rất tức tối, nên đã rủ Phước chuẩn bị vũ khí để đi đánh nhau với Nghi.</a:t>
            </a:r>
            <a:endParaRPr lang="en-US" sz="2000" dirty="0">
              <a:effectLst/>
              <a:latin typeface="Times New Roman" panose="02020603050405020304" pitchFamily="18" charset="0"/>
              <a:ea typeface="Times New Roman" panose="02020603050405020304" pitchFamily="18" charset="0"/>
            </a:endParaRPr>
          </a:p>
          <a:p>
            <a:pPr algn="just">
              <a:spcBef>
                <a:spcPts val="600"/>
              </a:spcBef>
              <a:spcAft>
                <a:spcPts val="600"/>
              </a:spcAft>
            </a:pPr>
            <a:r>
              <a:rPr lang="de-DE" sz="2400" dirty="0">
                <a:effectLst/>
                <a:latin typeface="Times New Roman" panose="02020603050405020304" pitchFamily="18" charset="0"/>
                <a:ea typeface="Times New Roman" panose="02020603050405020304" pitchFamily="18" charset="0"/>
              </a:rPr>
              <a:t>+ Khi tôi và Phước dàn trận đánh Nghi thì Nghi lại đến đưa cho tôi cuốn sách và rủ chúng tôi đi xem phim.</a:t>
            </a:r>
            <a:endParaRPr lang="en-US" sz="2400" dirty="0"/>
          </a:p>
        </p:txBody>
      </p:sp>
    </p:spTree>
    <p:extLst>
      <p:ext uri="{BB962C8B-B14F-4D97-AF65-F5344CB8AC3E}">
        <p14:creationId xmlns:p14="http://schemas.microsoft.com/office/powerpoint/2010/main" val="13494501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PA_组合 10"/>
          <p:cNvGrpSpPr>
            <a:grpSpLocks noResize="1"/>
          </p:cNvGrpSpPr>
          <p:nvPr>
            <p:custDataLst>
              <p:tags r:id="rId1"/>
            </p:custDataLst>
          </p:nvPr>
        </p:nvGrpSpPr>
        <p:grpSpPr>
          <a:xfrm>
            <a:off x="84814" y="271337"/>
            <a:ext cx="11631561" cy="6289800"/>
            <a:chOff x="280219" y="157316"/>
            <a:chExt cx="11631561" cy="6289800"/>
          </a:xfrm>
        </p:grpSpPr>
        <p:pic>
          <p:nvPicPr>
            <p:cNvPr id="7" name="图片 6"/>
            <p:cNvPicPr>
              <a:picLocks noChangeAspect="1"/>
            </p:cNvPicPr>
            <p:nvPr/>
          </p:nvPicPr>
          <p:blipFill rotWithShape="1">
            <a:blip r:embed="rId7" cstate="print">
              <a:extLst>
                <a:ext uri="{28A0092B-C50C-407E-A947-70E740481C1C}">
                  <a14:useLocalDpi xmlns:a14="http://schemas.microsoft.com/office/drawing/2010/main" val="0"/>
                </a:ext>
              </a:extLst>
            </a:blip>
            <a:srcRect l="1936" t="1485" r="2661"/>
            <a:stretch>
              <a:fillRect/>
            </a:stretch>
          </p:blipFill>
          <p:spPr>
            <a:xfrm>
              <a:off x="280219" y="157316"/>
              <a:ext cx="11631561" cy="6184490"/>
            </a:xfrm>
            <a:prstGeom prst="rect">
              <a:avLst/>
            </a:prstGeom>
          </p:spPr>
        </p:pic>
        <p:pic>
          <p:nvPicPr>
            <p:cNvPr id="31" name="图片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6275" y="475371"/>
              <a:ext cx="11001375" cy="5971745"/>
            </a:xfrm>
            <a:prstGeom prst="rect">
              <a:avLst/>
            </a:prstGeom>
          </p:spPr>
        </p:pic>
      </p:grpSp>
      <p:pic>
        <p:nvPicPr>
          <p:cNvPr id="4" name="图片 3"/>
          <p:cNvPicPr>
            <a:picLocks noChangeAspect="1"/>
          </p:cNvPicPr>
          <p:nvPr/>
        </p:nvPicPr>
        <p:blipFill rotWithShape="1">
          <a:blip r:embed="rId9">
            <a:extLst>
              <a:ext uri="{28A0092B-C50C-407E-A947-70E740481C1C}">
                <a14:useLocalDpi xmlns:a14="http://schemas.microsoft.com/office/drawing/2010/main" val="0"/>
              </a:ext>
            </a:extLst>
          </a:blip>
          <a:srcRect t="59068"/>
          <a:stretch>
            <a:fillRect/>
          </a:stretch>
        </p:blipFill>
        <p:spPr>
          <a:xfrm>
            <a:off x="0" y="4050890"/>
            <a:ext cx="12192000" cy="2807110"/>
          </a:xfrm>
          <a:prstGeom prst="rect">
            <a:avLst/>
          </a:prstGeom>
        </p:spPr>
      </p:pic>
      <p:pic>
        <p:nvPicPr>
          <p:cNvPr id="13" name="PA_图片 12"/>
          <p:cNvPicPr>
            <a:picLocks noChangeAspect="1" noResize="1"/>
          </p:cNvPicPr>
          <p:nvPr>
            <p:custDataLst>
              <p:tags r:id="rId2"/>
            </p:custDataLst>
          </p:nvPr>
        </p:nvPicPr>
        <p:blipFill rotWithShape="1">
          <a:blip r:embed="rId10" cstate="print">
            <a:extLst>
              <a:ext uri="{28A0092B-C50C-407E-A947-70E740481C1C}">
                <a14:useLocalDpi xmlns:a14="http://schemas.microsoft.com/office/drawing/2010/main" val="0"/>
              </a:ext>
            </a:extLst>
          </a:blip>
          <a:srcRect t="37500" r="51893" b="32813"/>
          <a:stretch>
            <a:fillRect/>
          </a:stretch>
        </p:blipFill>
        <p:spPr>
          <a:xfrm>
            <a:off x="9016464" y="890747"/>
            <a:ext cx="3297236" cy="2034758"/>
          </a:xfrm>
          <a:prstGeom prst="rect">
            <a:avLst/>
          </a:prstGeom>
        </p:spPr>
      </p:pic>
      <p:pic>
        <p:nvPicPr>
          <p:cNvPr id="14" name="PA_图片 13"/>
          <p:cNvPicPr>
            <a:picLocks noChangeAspect="1" noResize="1"/>
          </p:cNvPicPr>
          <p:nvPr>
            <p:custDataLst>
              <p:tags r:id="rId3"/>
            </p:custDataLst>
          </p:nvPr>
        </p:nvPicPr>
        <p:blipFill rotWithShape="1">
          <a:blip r:embed="rId10" cstate="print">
            <a:extLst>
              <a:ext uri="{28A0092B-C50C-407E-A947-70E740481C1C}">
                <a14:useLocalDpi xmlns:a14="http://schemas.microsoft.com/office/drawing/2010/main" val="0"/>
              </a:ext>
            </a:extLst>
          </a:blip>
          <a:srcRect t="37500" r="51893" b="32813"/>
          <a:stretch>
            <a:fillRect/>
          </a:stretch>
        </p:blipFill>
        <p:spPr>
          <a:xfrm>
            <a:off x="-435521" y="4050890"/>
            <a:ext cx="1673771" cy="1032901"/>
          </a:xfrm>
          <a:prstGeom prst="rect">
            <a:avLst/>
          </a:prstGeom>
        </p:spPr>
      </p:pic>
      <p:pic>
        <p:nvPicPr>
          <p:cNvPr id="56" name="PA_图片 55"/>
          <p:cNvPicPr>
            <a:picLocks noChangeAspect="1" noResize="1"/>
          </p:cNvPicPr>
          <p:nvPr>
            <p:custDataLst>
              <p:tags r:id="rId4"/>
            </p:custDataLst>
          </p:nvPr>
        </p:nvPicPr>
        <p:blipFill rotWithShape="1">
          <a:blip r:embed="rId10" cstate="print">
            <a:extLst>
              <a:ext uri="{28A0092B-C50C-407E-A947-70E740481C1C}">
                <a14:useLocalDpi xmlns:a14="http://schemas.microsoft.com/office/drawing/2010/main" val="0"/>
              </a:ext>
            </a:extLst>
          </a:blip>
          <a:srcRect t="37500" r="51893" b="32813"/>
          <a:stretch>
            <a:fillRect/>
          </a:stretch>
        </p:blipFill>
        <p:spPr>
          <a:xfrm>
            <a:off x="-512512" y="344330"/>
            <a:ext cx="3297236" cy="2034758"/>
          </a:xfrm>
          <a:prstGeom prst="rect">
            <a:avLst/>
          </a:prstGeom>
        </p:spPr>
      </p:pic>
      <p:sp>
        <p:nvSpPr>
          <p:cNvPr id="35" name="TextBox 34">
            <a:extLst>
              <a:ext uri="{FF2B5EF4-FFF2-40B4-BE49-F238E27FC236}">
                <a16:creationId xmlns:a16="http://schemas.microsoft.com/office/drawing/2014/main" id="{CB038ECE-8F18-47C5-957C-DD21F72F9329}"/>
              </a:ext>
            </a:extLst>
          </p:cNvPr>
          <p:cNvSpPr txBox="1"/>
          <p:nvPr/>
        </p:nvSpPr>
        <p:spPr>
          <a:xfrm>
            <a:off x="4734047" y="2644170"/>
            <a:ext cx="6146156" cy="830997"/>
          </a:xfrm>
          <a:prstGeom prst="rect">
            <a:avLst/>
          </a:prstGeom>
          <a:noFill/>
        </p:spPr>
        <p:txBody>
          <a:bodyPr wrap="square">
            <a:spAutoFit/>
          </a:bodyPr>
          <a:lstStyle/>
          <a:p>
            <a:pPr marL="0" marR="0" algn="ctr">
              <a:spcBef>
                <a:spcPts val="0"/>
              </a:spcBef>
              <a:spcAft>
                <a:spcPts val="0"/>
              </a:spcAft>
            </a:pPr>
            <a:r>
              <a:rPr lang="de-DE" sz="4800" b="1" dirty="0">
                <a:effectLst/>
                <a:latin typeface="Times New Roman" panose="02020603050405020304" pitchFamily="18" charset="0"/>
                <a:ea typeface="Times New Roman" panose="02020603050405020304" pitchFamily="18" charset="0"/>
              </a:rPr>
              <a:t>II</a:t>
            </a:r>
            <a:r>
              <a:rPr lang="de-DE" sz="4800" b="1">
                <a:effectLst/>
                <a:latin typeface="Times New Roman" panose="02020603050405020304" pitchFamily="18" charset="0"/>
                <a:ea typeface="Times New Roman" panose="02020603050405020304" pitchFamily="18" charset="0"/>
              </a:rPr>
              <a:t>. </a:t>
            </a:r>
            <a:r>
              <a:rPr lang="de-DE" sz="4800" b="1" smtClean="0">
                <a:effectLst/>
                <a:latin typeface="Times New Roman" panose="02020603050405020304" pitchFamily="18" charset="0"/>
                <a:ea typeface="Times New Roman" panose="02020603050405020304" pitchFamily="18" charset="0"/>
              </a:rPr>
              <a:t>Tìm hiểu văn bản</a:t>
            </a:r>
            <a:endParaRPr lang="en-US" sz="4400" dirty="0">
              <a:effectLst/>
              <a:latin typeface="Times New Roman" panose="02020603050405020304" pitchFamily="18" charset="0"/>
              <a:ea typeface="Times New Roman" panose="02020603050405020304" pitchFamily="18" charset="0"/>
            </a:endParaRPr>
          </a:p>
        </p:txBody>
      </p:sp>
      <p:pic>
        <p:nvPicPr>
          <p:cNvPr id="10" name="Picture 9">
            <a:extLst>
              <a:ext uri="{FF2B5EF4-FFF2-40B4-BE49-F238E27FC236}">
                <a16:creationId xmlns:a16="http://schemas.microsoft.com/office/drawing/2014/main" id="{BF26585F-D706-4C70-8F58-F32DCE752537}"/>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2045" y="1712802"/>
            <a:ext cx="5239801" cy="4027598"/>
          </a:xfrm>
          <a:prstGeom prst="rect">
            <a:avLst/>
          </a:prstGeom>
          <a:noFill/>
          <a:ln>
            <a:noFill/>
          </a:ln>
        </p:spPr>
      </p:pic>
    </p:spTree>
    <p:extLst>
      <p:ext uri="{BB962C8B-B14F-4D97-AF65-F5344CB8AC3E}">
        <p14:creationId xmlns:p14="http://schemas.microsoft.com/office/powerpoint/2010/main" val="6995651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266219" y="92598"/>
            <a:ext cx="7723670" cy="830997"/>
          </a:xfrm>
          <a:prstGeom prst="rect">
            <a:avLst/>
          </a:prstGeom>
          <a:noFill/>
          <a:ln>
            <a:noFill/>
          </a:ln>
        </p:spPr>
        <p:txBody>
          <a:bodyPr wrap="squar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just" eaLnBrk="1" hangingPunct="1">
              <a:defRPr/>
            </a:pPr>
            <a:r>
              <a:rPr lang="en-US" altLang="en-US" sz="2400" b="1"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1. Nguyên </a:t>
            </a:r>
            <a:r>
              <a:rPr lang="en-US" altLang="en-US" sz="2400" b="1">
                <a:solidFill>
                  <a:srgbClr val="00B050"/>
                </a:solidFill>
                <a:latin typeface="Times New Roman" panose="02020603050405020304" pitchFamily="18" charset="0"/>
                <a:ea typeface="Calibri" panose="020F0502020204030204" pitchFamily="34" charset="0"/>
                <a:cs typeface="Times New Roman" panose="02020603050405020304" pitchFamily="18" charset="0"/>
              </a:rPr>
              <a:t>nhân và sự chuẩn bị cho trận đánh:</a:t>
            </a:r>
          </a:p>
          <a:p>
            <a:pPr algn="just" eaLnBrk="1" hangingPunct="1">
              <a:defRPr/>
            </a:pPr>
            <a:r>
              <a:rPr lang="en-US" altLang="en-US" sz="2400" b="1"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a:t>
            </a:r>
            <a:r>
              <a:rPr lang="en-US" altLang="en-US" sz="2400" b="1">
                <a:solidFill>
                  <a:srgbClr val="00B050"/>
                </a:solidFill>
                <a:latin typeface="Times New Roman" panose="02020603050405020304" pitchFamily="18" charset="0"/>
                <a:ea typeface="Calibri" panose="020F0502020204030204" pitchFamily="34" charset="0"/>
                <a:cs typeface="Times New Roman" panose="02020603050405020304" pitchFamily="18" charset="0"/>
              </a:rPr>
              <a:t>. Nguyên nhân</a:t>
            </a:r>
            <a:endParaRPr lang="en-US" altLang="en-US" sz="240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333759762"/>
              </p:ext>
            </p:extLst>
          </p:nvPr>
        </p:nvGraphicFramePr>
        <p:xfrm>
          <a:off x="532435" y="3565224"/>
          <a:ext cx="10868626" cy="1933294"/>
        </p:xfrm>
        <a:graphic>
          <a:graphicData uri="http://schemas.openxmlformats.org/drawingml/2006/table">
            <a:tbl>
              <a:tblPr firstRow="1" firstCol="1" bandRow="1"/>
              <a:tblGrid>
                <a:gridCol w="1797963">
                  <a:extLst>
                    <a:ext uri="{9D8B030D-6E8A-4147-A177-3AD203B41FA5}">
                      <a16:colId xmlns:a16="http://schemas.microsoft.com/office/drawing/2014/main" val="20000"/>
                    </a:ext>
                  </a:extLst>
                </a:gridCol>
                <a:gridCol w="5898243">
                  <a:extLst>
                    <a:ext uri="{9D8B030D-6E8A-4147-A177-3AD203B41FA5}">
                      <a16:colId xmlns:a16="http://schemas.microsoft.com/office/drawing/2014/main" val="20001"/>
                    </a:ext>
                  </a:extLst>
                </a:gridCol>
                <a:gridCol w="3172420">
                  <a:extLst>
                    <a:ext uri="{9D8B030D-6E8A-4147-A177-3AD203B41FA5}">
                      <a16:colId xmlns:a16="http://schemas.microsoft.com/office/drawing/2014/main" val="20002"/>
                    </a:ext>
                  </a:extLst>
                </a:gridCol>
              </a:tblGrid>
              <a:tr h="259824">
                <a:tc>
                  <a:txBody>
                    <a:bodyPr/>
                    <a:lstStyle/>
                    <a:p>
                      <a:pPr algn="ctr">
                        <a:lnSpc>
                          <a:spcPct val="107000"/>
                        </a:lnSpc>
                        <a:spcAft>
                          <a:spcPts val="80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Nhân vật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Chi tiết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Kết quả</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941354">
                <a:tc>
                  <a:txBody>
                    <a:bodyPr/>
                    <a:lstStyle/>
                    <a:p>
                      <a:pPr>
                        <a:lnSpc>
                          <a:spcPct val="107000"/>
                        </a:lnSpc>
                        <a:spcAft>
                          <a:spcPts val="800"/>
                        </a:spcAft>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Tôi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00589">
                <a:tc>
                  <a:txBody>
                    <a:bodyPr/>
                    <a:lstStyle/>
                    <a:p>
                      <a:pPr>
                        <a:lnSpc>
                          <a:spcPct val="107000"/>
                        </a:lnSpc>
                        <a:spcAft>
                          <a:spcPts val="800"/>
                        </a:spcAft>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Nghi</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2"/>
                  </a:ext>
                </a:extLst>
              </a:tr>
            </a:tbl>
          </a:graphicData>
        </a:graphic>
      </p:graphicFrame>
      <p:sp>
        <p:nvSpPr>
          <p:cNvPr id="2" name="TextBox 1"/>
          <p:cNvSpPr txBox="1"/>
          <p:nvPr/>
        </p:nvSpPr>
        <p:spPr>
          <a:xfrm>
            <a:off x="416689" y="5714130"/>
            <a:ext cx="2569579" cy="461665"/>
          </a:xfrm>
          <a:prstGeom prst="rect">
            <a:avLst/>
          </a:prstGeom>
          <a:noFill/>
        </p:spPr>
        <p:txBody>
          <a:bodyPr wrap="square" rtlCol="0">
            <a:spAutoFit/>
          </a:bodyPr>
          <a:lstStyle/>
          <a:p>
            <a:r>
              <a:rPr lang="en-US" sz="2400" smtClean="0">
                <a:latin typeface="Times New Roman" panose="02020603050405020304" pitchFamily="18" charset="0"/>
                <a:cs typeface="Times New Roman" panose="02020603050405020304" pitchFamily="18" charset="0"/>
              </a:rPr>
              <a:t>             Nhận xét</a:t>
            </a:r>
            <a:endParaRPr lang="en-US" sz="2400">
              <a:latin typeface="Times New Roman" panose="02020603050405020304" pitchFamily="18" charset="0"/>
              <a:cs typeface="Times New Roman" panose="02020603050405020304" pitchFamily="18" charset="0"/>
            </a:endParaRPr>
          </a:p>
        </p:txBody>
      </p:sp>
      <p:sp>
        <p:nvSpPr>
          <p:cNvPr id="3" name="Rectangle 2"/>
          <p:cNvSpPr/>
          <p:nvPr/>
        </p:nvSpPr>
        <p:spPr>
          <a:xfrm>
            <a:off x="416689" y="949123"/>
            <a:ext cx="10984372" cy="2246769"/>
          </a:xfrm>
          <a:prstGeom prst="rect">
            <a:avLst/>
          </a:prstGeom>
        </p:spPr>
        <p:txBody>
          <a:bodyPr wrap="square">
            <a:spAutoFit/>
          </a:bodyPr>
          <a:lstStyle/>
          <a:p>
            <a:pPr algn="just">
              <a:spcAft>
                <a:spcPts val="0"/>
              </a:spcAft>
            </a:pPr>
            <a:r>
              <a:rPr lang="en-US" sz="2400" b="1" smtClean="0">
                <a:latin typeface="Times New Roman" panose="02020603050405020304" pitchFamily="18" charset="0"/>
                <a:ea typeface="Times New Roman" panose="02020603050405020304" pitchFamily="18" charset="0"/>
              </a:rPr>
              <a:t>Câu hỏi thảo luận nhóm: 5 phút</a:t>
            </a:r>
          </a:p>
          <a:p>
            <a:pPr algn="just">
              <a:spcAft>
                <a:spcPts val="0"/>
              </a:spcAft>
            </a:pPr>
            <a:r>
              <a:rPr lang="en-US" sz="2400">
                <a:latin typeface="Times New Roman" panose="02020603050405020304" pitchFamily="18" charset="0"/>
                <a:ea typeface="Times New Roman" panose="02020603050405020304" pitchFamily="18" charset="0"/>
              </a:rPr>
              <a:t>-</a:t>
            </a:r>
            <a:r>
              <a:rPr lang="vi-VN" sz="2400" smtClean="0">
                <a:latin typeface="Times New Roman" panose="02020603050405020304" pitchFamily="18" charset="0"/>
                <a:ea typeface="Times New Roman" panose="02020603050405020304" pitchFamily="18" charset="0"/>
              </a:rPr>
              <a:t> </a:t>
            </a:r>
            <a:r>
              <a:rPr lang="en-US" sz="2400" smtClean="0">
                <a:latin typeface="Times New Roman" panose="02020603050405020304" pitchFamily="18" charset="0"/>
                <a:ea typeface="Times New Roman" panose="02020603050405020304" pitchFamily="18" charset="0"/>
              </a:rPr>
              <a:t>Tình huống dẫn đến ý định “ đánh nhau” là gì</a:t>
            </a:r>
            <a:r>
              <a:rPr lang="vi-VN" sz="2400" smtClean="0">
                <a:latin typeface="Times New Roman" panose="02020603050405020304" pitchFamily="18" charset="0"/>
                <a:ea typeface="Times New Roman" panose="02020603050405020304" pitchFamily="18" charset="0"/>
              </a:rPr>
              <a:t>?</a:t>
            </a:r>
            <a:r>
              <a:rPr lang="en-US" sz="2400" smtClean="0">
                <a:latin typeface="Times New Roman" panose="02020603050405020304" pitchFamily="18" charset="0"/>
                <a:ea typeface="Times New Roman" panose="02020603050405020304" pitchFamily="18" charset="0"/>
              </a:rPr>
              <a:t> Tìm chi tiết kể lại sự việc dẫn đến ý định “ đánh nhau”?</a:t>
            </a:r>
            <a:endParaRPr lang="en-US" sz="2400">
              <a:latin typeface="Times New Roman" panose="02020603050405020304" pitchFamily="18" charset="0"/>
              <a:ea typeface="Times New Roman" panose="02020603050405020304" pitchFamily="18" charset="0"/>
            </a:endParaRPr>
          </a:p>
          <a:p>
            <a:pPr algn="just">
              <a:spcAft>
                <a:spcPts val="0"/>
              </a:spcAft>
            </a:pPr>
            <a:r>
              <a:rPr lang="en-US" sz="2400" smtClean="0">
                <a:latin typeface="Times New Roman" panose="02020603050405020304" pitchFamily="18" charset="0"/>
                <a:ea typeface="Times New Roman" panose="02020603050405020304" pitchFamily="18" charset="0"/>
              </a:rPr>
              <a:t>- Kết quả thế nào? Điều </a:t>
            </a:r>
            <a:r>
              <a:rPr lang="vi-VN" sz="2400">
                <a:latin typeface="Times New Roman" panose="02020603050405020304" pitchFamily="18" charset="0"/>
                <a:ea typeface="Times New Roman" panose="02020603050405020304" pitchFamily="18" charset="0"/>
              </a:rPr>
              <a:t>đó phần nào cho em thấy được tính cách gì của 2 nhân vật</a:t>
            </a:r>
            <a:r>
              <a:rPr lang="en-US" sz="2400">
                <a:latin typeface="Times New Roman" panose="02020603050405020304" pitchFamily="18" charset="0"/>
                <a:ea typeface="Times New Roman" panose="02020603050405020304" pitchFamily="18" charset="0"/>
              </a:rPr>
              <a:t> tôi và Nghi</a:t>
            </a:r>
            <a:r>
              <a:rPr lang="vi-VN" sz="2400" smtClean="0">
                <a:latin typeface="Times New Roman" panose="02020603050405020304" pitchFamily="18" charset="0"/>
                <a:ea typeface="Times New Roman" panose="02020603050405020304" pitchFamily="18" charset="0"/>
              </a:rPr>
              <a:t>?</a:t>
            </a:r>
            <a:endParaRPr lang="en-US" sz="2400" smtClean="0">
              <a:latin typeface="Times New Roman" panose="02020603050405020304" pitchFamily="18" charset="0"/>
              <a:ea typeface="Times New Roman" panose="02020603050405020304" pitchFamily="18" charset="0"/>
            </a:endParaRPr>
          </a:p>
          <a:p>
            <a:pPr algn="just">
              <a:spcAft>
                <a:spcPts val="0"/>
              </a:spcAft>
            </a:pPr>
            <a:endParaRPr lang="en-US" sz="2000">
              <a:latin typeface="Times New Roman" panose="02020603050405020304" pitchFamily="18" charset="0"/>
              <a:ea typeface="Times New Roman" panose="02020603050405020304" pitchFamily="18" charset="0"/>
            </a:endParaRPr>
          </a:p>
        </p:txBody>
      </p:sp>
      <p:sp>
        <p:nvSpPr>
          <p:cNvPr id="18" name="Star: 8 Points 7"/>
          <p:cNvSpPr/>
          <p:nvPr/>
        </p:nvSpPr>
        <p:spPr>
          <a:xfrm>
            <a:off x="5995685" y="2789497"/>
            <a:ext cx="3877519" cy="648183"/>
          </a:xfrm>
          <a:prstGeom prst="star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PHIẾU SỐ </a:t>
            </a:r>
            <a:r>
              <a:rPr lang="en-US" b="1" smtClean="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endParaRPr lang="en-US" b="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416689" y="2887079"/>
            <a:ext cx="7345793" cy="461665"/>
          </a:xfrm>
          <a:prstGeom prst="rect">
            <a:avLst/>
          </a:prstGeom>
        </p:spPr>
        <p:txBody>
          <a:bodyPr wrap="square">
            <a:spAutoFit/>
          </a:bodyPr>
          <a:lstStyle/>
          <a:p>
            <a:pPr algn="just">
              <a:spcAft>
                <a:spcPts val="0"/>
              </a:spcAft>
            </a:pPr>
            <a:r>
              <a:rPr lang="en-US" sz="2400" b="1" smtClean="0">
                <a:latin typeface="Times New Roman" panose="02020603050405020304" pitchFamily="18" charset="0"/>
                <a:ea typeface="Times New Roman" panose="02020603050405020304" pitchFamily="18" charset="0"/>
              </a:rPr>
              <a:t>Ghi ý kiến vào bảng sau</a:t>
            </a:r>
            <a:r>
              <a:rPr lang="en-US" sz="2400">
                <a:latin typeface="Times New Roman" panose="02020603050405020304" pitchFamily="18" charset="0"/>
                <a:ea typeface="Times New Roman" panose="02020603050405020304" pitchFamily="18" charset="0"/>
              </a:rPr>
              <a:t>:</a:t>
            </a:r>
          </a:p>
        </p:txBody>
      </p:sp>
      <p:sp>
        <p:nvSpPr>
          <p:cNvPr id="5" name="Right Arrow 4"/>
          <p:cNvSpPr/>
          <p:nvPr/>
        </p:nvSpPr>
        <p:spPr>
          <a:xfrm>
            <a:off x="532435" y="5498518"/>
            <a:ext cx="856527" cy="98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7576400"/>
      </p:ext>
    </p:extLst>
  </p:cSld>
  <p:clrMapOvr>
    <a:masterClrMapping/>
  </p:clrMapOvr>
  <p:transition spd="med">
    <p:fade/>
    <p:sndAc>
      <p:stSnd>
        <p:snd r:embed="rId3" name="chimes.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542925" y="382446"/>
            <a:ext cx="7446963" cy="954107"/>
          </a:xfrm>
          <a:prstGeom prst="rect">
            <a:avLst/>
          </a:prstGeom>
          <a:noFill/>
          <a:ln>
            <a:noFill/>
          </a:ln>
        </p:spPr>
        <p:txBody>
          <a:bodyPr wrap="squar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just" eaLnBrk="1" hangingPunct="1">
              <a:defRPr/>
            </a:pPr>
            <a:r>
              <a:rPr lang="en-US" altLang="en-US" sz="2800" b="1"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1. Nguyên </a:t>
            </a:r>
            <a:r>
              <a:rPr lang="en-US" altLang="en-US" sz="2800" b="1">
                <a:solidFill>
                  <a:srgbClr val="00B050"/>
                </a:solidFill>
                <a:latin typeface="Times New Roman" panose="02020603050405020304" pitchFamily="18" charset="0"/>
                <a:ea typeface="Calibri" panose="020F0502020204030204" pitchFamily="34" charset="0"/>
                <a:cs typeface="Times New Roman" panose="02020603050405020304" pitchFamily="18" charset="0"/>
              </a:rPr>
              <a:t>nhân và sự chuẩn bị cho trận đánh:</a:t>
            </a:r>
          </a:p>
          <a:p>
            <a:pPr algn="just" eaLnBrk="1" hangingPunct="1">
              <a:defRPr/>
            </a:pPr>
            <a:r>
              <a:rPr lang="en-US" altLang="en-US" sz="2800" b="1"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a:t>
            </a:r>
            <a:r>
              <a:rPr lang="en-US" altLang="en-US" sz="2800" b="1">
                <a:solidFill>
                  <a:srgbClr val="00B050"/>
                </a:solidFill>
                <a:latin typeface="Times New Roman" panose="02020603050405020304" pitchFamily="18" charset="0"/>
                <a:ea typeface="Calibri" panose="020F0502020204030204" pitchFamily="34" charset="0"/>
                <a:cs typeface="Times New Roman" panose="02020603050405020304" pitchFamily="18" charset="0"/>
              </a:rPr>
              <a:t>. Nguyên nhân</a:t>
            </a:r>
            <a:endParaRPr lang="en-US" altLang="en-US" sz="280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011275068"/>
              </p:ext>
            </p:extLst>
          </p:nvPr>
        </p:nvGraphicFramePr>
        <p:xfrm>
          <a:off x="542925" y="1663700"/>
          <a:ext cx="10579100" cy="3116481"/>
        </p:xfrm>
        <a:graphic>
          <a:graphicData uri="http://schemas.openxmlformats.org/drawingml/2006/table">
            <a:tbl>
              <a:tblPr firstRow="1" firstCol="1" bandRow="1"/>
              <a:tblGrid>
                <a:gridCol w="1750067">
                  <a:extLst>
                    <a:ext uri="{9D8B030D-6E8A-4147-A177-3AD203B41FA5}">
                      <a16:colId xmlns:a16="http://schemas.microsoft.com/office/drawing/2014/main" val="20000"/>
                    </a:ext>
                  </a:extLst>
                </a:gridCol>
                <a:gridCol w="5878735">
                  <a:extLst>
                    <a:ext uri="{9D8B030D-6E8A-4147-A177-3AD203B41FA5}">
                      <a16:colId xmlns:a16="http://schemas.microsoft.com/office/drawing/2014/main" val="20001"/>
                    </a:ext>
                  </a:extLst>
                </a:gridCol>
                <a:gridCol w="2950298">
                  <a:extLst>
                    <a:ext uri="{9D8B030D-6E8A-4147-A177-3AD203B41FA5}">
                      <a16:colId xmlns:a16="http://schemas.microsoft.com/office/drawing/2014/main" val="20002"/>
                    </a:ext>
                  </a:extLst>
                </a:gridCol>
              </a:tblGrid>
              <a:tr h="528997">
                <a:tc>
                  <a:txBody>
                    <a:bodyPr/>
                    <a:lstStyle/>
                    <a:p>
                      <a:pPr algn="ctr">
                        <a:lnSpc>
                          <a:spcPct val="107000"/>
                        </a:lnSpc>
                        <a:spcAft>
                          <a:spcPts val="800"/>
                        </a:spcAft>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Nhân vật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Chi tiết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Kết quả</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1572677">
                <a:tc>
                  <a:txBody>
                    <a:bodyPr/>
                    <a:lstStyle/>
                    <a:p>
                      <a:pPr>
                        <a:lnSpc>
                          <a:spcPct val="107000"/>
                        </a:lnSpc>
                        <a:spcAft>
                          <a:spcPts val="800"/>
                        </a:spcAft>
                      </a:pP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800" smtClean="0">
                          <a:effectLst/>
                          <a:latin typeface="Times New Roman" panose="02020603050405020304" pitchFamily="18" charset="0"/>
                          <a:ea typeface="Calibri" panose="020F0502020204030204" pitchFamily="34" charset="0"/>
                          <a:cs typeface="Times New Roman" panose="02020603050405020304" pitchFamily="18" charset="0"/>
                        </a:rPr>
                        <a:t>Tôi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14589">
                <a:tc>
                  <a:txBody>
                    <a:bodyPr/>
                    <a:lstStyle/>
                    <a:p>
                      <a:pPr>
                        <a:lnSpc>
                          <a:spcPct val="107000"/>
                        </a:lnSpc>
                        <a:spcAft>
                          <a:spcPts val="800"/>
                        </a:spcAft>
                      </a:pPr>
                      <a:r>
                        <a:rPr lang="en-US" sz="2800" smtClean="0">
                          <a:effectLst/>
                          <a:latin typeface="Times New Roman" panose="02020603050405020304" pitchFamily="18" charset="0"/>
                          <a:ea typeface="Calibri" panose="020F0502020204030204" pitchFamily="34" charset="0"/>
                          <a:cs typeface="Times New Roman" panose="02020603050405020304" pitchFamily="18" charset="0"/>
                        </a:rPr>
                        <a:t>Nghi</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2"/>
                  </a:ext>
                </a:extLst>
              </a:tr>
            </a:tbl>
          </a:graphicData>
        </a:graphic>
      </p:graphicFrame>
      <p:sp>
        <p:nvSpPr>
          <p:cNvPr id="8" name="Star: 8 Points 7"/>
          <p:cNvSpPr/>
          <p:nvPr/>
        </p:nvSpPr>
        <p:spPr>
          <a:xfrm>
            <a:off x="8358085" y="803134"/>
            <a:ext cx="3165230" cy="656369"/>
          </a:xfrm>
          <a:prstGeom prst="star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PHIẾU SỐ </a:t>
            </a:r>
            <a:r>
              <a:rPr lang="en-US" b="1" smtClean="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endParaRPr lang="en-US" b="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TextBox 8"/>
          <p:cNvSpPr txBox="1">
            <a:spLocks noChangeArrowheads="1"/>
          </p:cNvSpPr>
          <p:nvPr/>
        </p:nvSpPr>
        <p:spPr bwMode="auto">
          <a:xfrm>
            <a:off x="2263775" y="2259013"/>
            <a:ext cx="5977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buFontTx/>
              <a:buChar char="-"/>
            </a:pPr>
            <a:r>
              <a:rPr lang="en-US" altLang="en-US" sz="2400">
                <a:latin typeface="Times New Roman" panose="02020603050405020304" pitchFamily="18" charset="0"/>
                <a:cs typeface="Times New Roman" panose="02020603050405020304" pitchFamily="18" charset="0"/>
              </a:rPr>
              <a:t>Ghi bàn trong tình huống việt vị.</a:t>
            </a:r>
          </a:p>
          <a:p>
            <a:pPr eaLnBrk="1" hangingPunct="1">
              <a:buFontTx/>
              <a:buChar char="-"/>
            </a:pPr>
            <a:r>
              <a:rPr lang="en-US" altLang="en-US" sz="2400">
                <a:latin typeface="Times New Roman" panose="02020603050405020304" pitchFamily="18" charset="0"/>
                <a:cs typeface="Times New Roman" panose="02020603050405020304" pitchFamily="18" charset="0"/>
              </a:rPr>
              <a:t>Ức chế vì đội mình đang </a:t>
            </a:r>
            <a:r>
              <a:rPr lang="en-US" altLang="en-US" sz="2400" smtClean="0">
                <a:latin typeface="Times New Roman" panose="02020603050405020304" pitchFamily="18" charset="0"/>
                <a:cs typeface="Times New Roman" panose="02020603050405020304" pitchFamily="18" charset="0"/>
              </a:rPr>
              <a:t>bị dẫn trước 1 bàn.</a:t>
            </a:r>
            <a:endParaRPr lang="en-US" altLang="en-US" sz="2400">
              <a:latin typeface="Times New Roman" panose="02020603050405020304" pitchFamily="18" charset="0"/>
              <a:cs typeface="Times New Roman" panose="02020603050405020304" pitchFamily="18" charset="0"/>
            </a:endParaRPr>
          </a:p>
          <a:p>
            <a:pPr eaLnBrk="1" hangingPunct="1">
              <a:buFontTx/>
              <a:buChar char="-"/>
            </a:pPr>
            <a:r>
              <a:rPr lang="en-US" altLang="en-US" sz="2400">
                <a:latin typeface="Times New Roman" panose="02020603050405020304" pitchFamily="18" charset="0"/>
                <a:cs typeface="Times New Roman" panose="02020603050405020304" pitchFamily="18" charset="0"/>
              </a:rPr>
              <a:t>Bị đối thủ trêu chọc.</a:t>
            </a:r>
          </a:p>
        </p:txBody>
      </p:sp>
      <p:sp>
        <p:nvSpPr>
          <p:cNvPr id="10" name="TextBox 9"/>
          <p:cNvSpPr txBox="1">
            <a:spLocks noChangeArrowheads="1"/>
          </p:cNvSpPr>
          <p:nvPr/>
        </p:nvSpPr>
        <p:spPr bwMode="auto">
          <a:xfrm>
            <a:off x="2263775" y="3881438"/>
            <a:ext cx="57261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buFontTx/>
              <a:buChar char="-"/>
            </a:pPr>
            <a:r>
              <a:rPr lang="en-US" altLang="en-US" sz="2400">
                <a:latin typeface="Times New Roman" panose="02020603050405020304" pitchFamily="18" charset="0"/>
                <a:cs typeface="Times New Roman" panose="02020603050405020304" pitchFamily="18" charset="0"/>
              </a:rPr>
              <a:t>Nhất định không công nhận bàn thắng.</a:t>
            </a:r>
          </a:p>
          <a:p>
            <a:pPr eaLnBrk="1" hangingPunct="1">
              <a:buFontTx/>
              <a:buChar char="-"/>
            </a:pPr>
            <a:r>
              <a:rPr lang="en-US" altLang="en-US" sz="2400">
                <a:latin typeface="Times New Roman" panose="02020603050405020304" pitchFamily="18" charset="0"/>
                <a:cs typeface="Times New Roman" panose="02020603050405020304" pitchFamily="18" charset="0"/>
              </a:rPr>
              <a:t>Lúc ra về còn nhe răng trêu, cười hô hố.</a:t>
            </a:r>
          </a:p>
        </p:txBody>
      </p:sp>
      <p:sp>
        <p:nvSpPr>
          <p:cNvPr id="11" name="TextBox 10"/>
          <p:cNvSpPr txBox="1">
            <a:spLocks noChangeArrowheads="1"/>
          </p:cNvSpPr>
          <p:nvPr/>
        </p:nvSpPr>
        <p:spPr bwMode="auto">
          <a:xfrm>
            <a:off x="8358188" y="2513013"/>
            <a:ext cx="27638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eaLnBrk="1" hangingPunct="1"/>
            <a:r>
              <a:rPr lang="en-US" altLang="en-US" sz="2400">
                <a:solidFill>
                  <a:srgbClr val="002060"/>
                </a:solidFill>
                <a:latin typeface="Times New Roman" panose="02020603050405020304" pitchFamily="18" charset="0"/>
                <a:cs typeface="Times New Roman" panose="02020603050405020304" pitchFamily="18" charset="0"/>
              </a:rPr>
              <a:t>=&gt;Không ai chịu ai, hai bên </a:t>
            </a:r>
            <a:r>
              <a:rPr lang="en-US" altLang="en-US" sz="2400" smtClean="0">
                <a:solidFill>
                  <a:srgbClr val="002060"/>
                </a:solidFill>
                <a:latin typeface="Times New Roman" panose="02020603050405020304" pitchFamily="18" charset="0"/>
                <a:cs typeface="Times New Roman" panose="02020603050405020304" pitchFamily="18" charset="0"/>
              </a:rPr>
              <a:t>đều gom mũ áo, giày dép hậm hực ra về.</a:t>
            </a:r>
            <a:endParaRPr lang="en-US" altLang="en-US" sz="2400">
              <a:solidFill>
                <a:srgbClr val="002060"/>
              </a:solidFill>
              <a:latin typeface="Times New Roman" panose="02020603050405020304" pitchFamily="18" charset="0"/>
              <a:cs typeface="Times New Roman" panose="02020603050405020304" pitchFamily="18" charset="0"/>
            </a:endParaRPr>
          </a:p>
        </p:txBody>
      </p:sp>
      <p:sp>
        <p:nvSpPr>
          <p:cNvPr id="14" name="Rectangle: Rounded Corners 13"/>
          <p:cNvSpPr/>
          <p:nvPr/>
        </p:nvSpPr>
        <p:spPr>
          <a:xfrm>
            <a:off x="1087438" y="4997450"/>
            <a:ext cx="8947150" cy="66992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n-US" sz="2400">
                <a:solidFill>
                  <a:srgbClr val="00B050"/>
                </a:solidFill>
                <a:latin typeface="Times New Roman" panose="02020603050405020304" pitchFamily="18" charset="0"/>
                <a:cs typeface="Times New Roman" panose="02020603050405020304" pitchFamily="18" charset="0"/>
              </a:rPr>
              <a:t>Nhân vật “tôi” là n</a:t>
            </a:r>
            <a:r>
              <a:rPr lang="vi-VN" sz="2400">
                <a:solidFill>
                  <a:srgbClr val="00B050"/>
                </a:solidFill>
                <a:latin typeface="Times New Roman" panose="02020603050405020304" pitchFamily="18" charset="0"/>
                <a:cs typeface="Times New Roman" panose="02020603050405020304" pitchFamily="18" charset="0"/>
              </a:rPr>
              <a:t>gười</a:t>
            </a:r>
            <a:r>
              <a:rPr lang="en-US" sz="2400">
                <a:solidFill>
                  <a:srgbClr val="00B050"/>
                </a:solidFill>
                <a:latin typeface="Times New Roman" panose="02020603050405020304" pitchFamily="18" charset="0"/>
                <a:cs typeface="Times New Roman" panose="02020603050405020304" pitchFamily="18" charset="0"/>
              </a:rPr>
              <a:t> xốc nổi, nóng tính, hiếu thắng, dễ xúc động.</a:t>
            </a:r>
          </a:p>
        </p:txBody>
      </p:sp>
      <p:sp>
        <p:nvSpPr>
          <p:cNvPr id="15" name="Rectangle: Rounded Corners 14"/>
          <p:cNvSpPr/>
          <p:nvPr/>
        </p:nvSpPr>
        <p:spPr>
          <a:xfrm>
            <a:off x="998538" y="5994400"/>
            <a:ext cx="9644062" cy="588963"/>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n-US" sz="2400">
                <a:solidFill>
                  <a:srgbClr val="00B050"/>
                </a:solidFill>
                <a:latin typeface="Times New Roman" panose="02020603050405020304" pitchFamily="18" charset="0"/>
                <a:cs typeface="Times New Roman" panose="02020603050405020304" pitchFamily="18" charset="0"/>
              </a:rPr>
              <a:t>Nhân vật “Nghi” là n</a:t>
            </a:r>
            <a:r>
              <a:rPr lang="vi-VN" sz="2400">
                <a:solidFill>
                  <a:srgbClr val="00B050"/>
                </a:solidFill>
                <a:latin typeface="Times New Roman" panose="02020603050405020304" pitchFamily="18" charset="0"/>
                <a:cs typeface="Times New Roman" panose="02020603050405020304" pitchFamily="18" charset="0"/>
              </a:rPr>
              <a:t>gười</a:t>
            </a:r>
            <a:r>
              <a:rPr lang="en-US" sz="2400">
                <a:solidFill>
                  <a:srgbClr val="00B050"/>
                </a:solidFill>
                <a:latin typeface="Times New Roman" panose="02020603050405020304" pitchFamily="18" charset="0"/>
                <a:cs typeface="Times New Roman" panose="02020603050405020304" pitchFamily="18" charset="0"/>
              </a:rPr>
              <a:t> tôn trọng, hiểu đúng luật chơi, thích trêu bạn</a:t>
            </a:r>
          </a:p>
        </p:txBody>
      </p:sp>
      <p:pic>
        <p:nvPicPr>
          <p:cNvPr id="16"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5" y="5880100"/>
            <a:ext cx="815975"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925" y="4989513"/>
            <a:ext cx="8191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5144802"/>
      </p:ext>
    </p:extLst>
  </p:cSld>
  <p:clrMapOvr>
    <a:masterClrMapping/>
  </p:clrMapOvr>
  <p:transition spd="med">
    <p:fade/>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416689" y="370389"/>
            <a:ext cx="7517754" cy="892552"/>
          </a:xfrm>
          <a:prstGeom prst="rect">
            <a:avLst/>
          </a:prstGeom>
          <a:noFill/>
          <a:ln>
            <a:noFill/>
          </a:ln>
        </p:spPr>
        <p:txBody>
          <a:bodyPr wrap="squar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just" eaLnBrk="1" hangingPunct="1">
              <a:defRPr/>
            </a:pPr>
            <a:r>
              <a:rPr lang="en-US" altLang="en-US" sz="2400" b="1"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b. Sự chuẩn bị cho trận đánh</a:t>
            </a:r>
          </a:p>
          <a:p>
            <a:pPr algn="just" eaLnBrk="1" hangingPunct="1">
              <a:defRPr/>
            </a:pPr>
            <a:endParaRPr lang="en-US" altLang="en-US" sz="280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975845058"/>
              </p:ext>
            </p:extLst>
          </p:nvPr>
        </p:nvGraphicFramePr>
        <p:xfrm>
          <a:off x="416689" y="3288283"/>
          <a:ext cx="10984372" cy="2642253"/>
        </p:xfrm>
        <a:graphic>
          <a:graphicData uri="http://schemas.openxmlformats.org/drawingml/2006/table">
            <a:tbl>
              <a:tblPr firstRow="1" firstCol="1" bandRow="1"/>
              <a:tblGrid>
                <a:gridCol w="1817110">
                  <a:extLst>
                    <a:ext uri="{9D8B030D-6E8A-4147-A177-3AD203B41FA5}">
                      <a16:colId xmlns:a16="http://schemas.microsoft.com/office/drawing/2014/main" val="20000"/>
                    </a:ext>
                  </a:extLst>
                </a:gridCol>
                <a:gridCol w="5961057">
                  <a:extLst>
                    <a:ext uri="{9D8B030D-6E8A-4147-A177-3AD203B41FA5}">
                      <a16:colId xmlns:a16="http://schemas.microsoft.com/office/drawing/2014/main" val="20001"/>
                    </a:ext>
                  </a:extLst>
                </a:gridCol>
                <a:gridCol w="3206205">
                  <a:extLst>
                    <a:ext uri="{9D8B030D-6E8A-4147-A177-3AD203B41FA5}">
                      <a16:colId xmlns:a16="http://schemas.microsoft.com/office/drawing/2014/main" val="20002"/>
                    </a:ext>
                  </a:extLst>
                </a:gridCol>
              </a:tblGrid>
              <a:tr h="384803">
                <a:tc>
                  <a:txBody>
                    <a:bodyPr/>
                    <a:lstStyle/>
                    <a:p>
                      <a:pPr algn="ctr">
                        <a:lnSpc>
                          <a:spcPct val="107000"/>
                        </a:lnSpc>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Nhân vật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Chi tiết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2000" b="1" smtClean="0">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000" b="1" baseline="0" smtClean="0">
                          <a:effectLst/>
                          <a:latin typeface="Times New Roman" panose="02020603050405020304" pitchFamily="18" charset="0"/>
                          <a:ea typeface="Calibri" panose="020F0502020204030204" pitchFamily="34" charset="0"/>
                          <a:cs typeface="Times New Roman" panose="02020603050405020304" pitchFamily="18" charset="0"/>
                        </a:rPr>
                        <a:t> xét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1378170">
                <a:tc>
                  <a:txBody>
                    <a:bodyPr/>
                    <a:lstStyle/>
                    <a:p>
                      <a:pPr>
                        <a:lnSpc>
                          <a:spcPct val="107000"/>
                        </a:lnSpc>
                        <a:spcAft>
                          <a:spcPts val="800"/>
                        </a:spcAft>
                      </a:pP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800" smtClean="0">
                          <a:effectLst/>
                          <a:latin typeface="Times New Roman" panose="02020603050405020304" pitchFamily="18" charset="0"/>
                          <a:ea typeface="Calibri" panose="020F0502020204030204" pitchFamily="34" charset="0"/>
                          <a:cs typeface="Times New Roman" panose="02020603050405020304" pitchFamily="18" charset="0"/>
                        </a:rPr>
                        <a:t>Tôi</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79280">
                <a:tc>
                  <a:txBody>
                    <a:bodyPr/>
                    <a:lstStyle/>
                    <a:p>
                      <a:pPr>
                        <a:lnSpc>
                          <a:spcPct val="107000"/>
                        </a:lnSpc>
                        <a:spcAft>
                          <a:spcPts val="800"/>
                        </a:spcAft>
                      </a:pPr>
                      <a:r>
                        <a:rPr lang="en-US" sz="2800" smtClean="0">
                          <a:effectLst/>
                          <a:latin typeface="Times New Roman" panose="02020603050405020304" pitchFamily="18" charset="0"/>
                          <a:ea typeface="Calibri" panose="020F0502020204030204" pitchFamily="34" charset="0"/>
                          <a:cs typeface="Times New Roman" panose="02020603050405020304" pitchFamily="18" charset="0"/>
                        </a:rPr>
                        <a:t>Nghi</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2"/>
                  </a:ext>
                </a:extLst>
              </a:tr>
            </a:tbl>
          </a:graphicData>
        </a:graphic>
      </p:graphicFrame>
      <p:sp>
        <p:nvSpPr>
          <p:cNvPr id="3" name="Rectangle 2"/>
          <p:cNvSpPr/>
          <p:nvPr/>
        </p:nvSpPr>
        <p:spPr>
          <a:xfrm>
            <a:off x="416689" y="949124"/>
            <a:ext cx="10984372" cy="3046988"/>
          </a:xfrm>
          <a:prstGeom prst="rect">
            <a:avLst/>
          </a:prstGeom>
        </p:spPr>
        <p:txBody>
          <a:bodyPr wrap="square">
            <a:spAutoFit/>
          </a:bodyPr>
          <a:lstStyle/>
          <a:p>
            <a:pPr algn="just">
              <a:spcAft>
                <a:spcPts val="0"/>
              </a:spcAft>
            </a:pPr>
            <a:r>
              <a:rPr lang="en-US" sz="2400" b="1" smtClean="0">
                <a:latin typeface="Times New Roman" panose="02020603050405020304" pitchFamily="18" charset="0"/>
                <a:ea typeface="Times New Roman" panose="02020603050405020304" pitchFamily="18" charset="0"/>
              </a:rPr>
              <a:t>Câu hỏi thảo luận nhóm: 5 phút</a:t>
            </a:r>
          </a:p>
          <a:p>
            <a:pPr algn="just">
              <a:spcAft>
                <a:spcPts val="0"/>
              </a:spcAft>
            </a:pPr>
            <a:r>
              <a:rPr lang="vi-VN" sz="2400">
                <a:latin typeface="Times New Roman" panose="02020603050405020304" pitchFamily="18" charset="0"/>
                <a:ea typeface="Times New Roman" panose="02020603050405020304" pitchFamily="18" charset="0"/>
              </a:rPr>
              <a:t>1. Nhân vật </a:t>
            </a:r>
            <a:r>
              <a:rPr lang="en-US" sz="2400" smtClean="0">
                <a:latin typeface="Times New Roman" panose="02020603050405020304" pitchFamily="18" charset="0"/>
                <a:ea typeface="Times New Roman" panose="02020603050405020304" pitchFamily="18" charset="0"/>
              </a:rPr>
              <a:t>t</a:t>
            </a:r>
            <a:r>
              <a:rPr lang="vi-VN" sz="2400" smtClean="0">
                <a:latin typeface="Times New Roman" panose="02020603050405020304" pitchFamily="18" charset="0"/>
                <a:ea typeface="Times New Roman" panose="02020603050405020304" pitchFamily="18" charset="0"/>
              </a:rPr>
              <a:t>ôi </a:t>
            </a:r>
            <a:r>
              <a:rPr lang="vi-VN" sz="2400">
                <a:latin typeface="Times New Roman" panose="02020603050405020304" pitchFamily="18" charset="0"/>
                <a:ea typeface="Times New Roman" panose="02020603050405020304" pitchFamily="18" charset="0"/>
              </a:rPr>
              <a:t>đã lên kế hoạch cho sự chuẩn bị trận đánh như thế </a:t>
            </a:r>
            <a:r>
              <a:rPr lang="vi-VN" sz="2400" smtClean="0">
                <a:latin typeface="Times New Roman" panose="02020603050405020304" pitchFamily="18" charset="0"/>
                <a:ea typeface="Times New Roman" panose="02020603050405020304" pitchFamily="18" charset="0"/>
              </a:rPr>
              <a:t>nào?</a:t>
            </a:r>
            <a:r>
              <a:rPr lang="en-US" sz="2400" smtClean="0">
                <a:latin typeface="Times New Roman" panose="02020603050405020304" pitchFamily="18" charset="0"/>
                <a:ea typeface="Times New Roman" panose="02020603050405020304" pitchFamily="18" charset="0"/>
              </a:rPr>
              <a:t> Tìm những chi tiết về hình dáng, cử chỉ, hành động, lời nói, suy nghĩ,…mà nhà văn dung để khắc hoạ đặc điểm các nhân vật?</a:t>
            </a:r>
            <a:endParaRPr lang="en-US" sz="2400">
              <a:latin typeface="Times New Roman" panose="02020603050405020304" pitchFamily="18" charset="0"/>
              <a:ea typeface="Times New Roman" panose="02020603050405020304" pitchFamily="18" charset="0"/>
            </a:endParaRPr>
          </a:p>
          <a:p>
            <a:pPr algn="just">
              <a:spcAft>
                <a:spcPts val="0"/>
              </a:spcAft>
            </a:pPr>
            <a:r>
              <a:rPr lang="vi-VN" sz="2400">
                <a:latin typeface="Times New Roman" panose="02020603050405020304" pitchFamily="18" charset="0"/>
                <a:ea typeface="Times New Roman" panose="02020603050405020304" pitchFamily="18" charset="0"/>
              </a:rPr>
              <a:t>2. </a:t>
            </a:r>
            <a:r>
              <a:rPr lang="en-US" sz="2400" smtClean="0">
                <a:latin typeface="Times New Roman" panose="02020603050405020304" pitchFamily="18" charset="0"/>
                <a:ea typeface="Times New Roman" panose="02020603050405020304" pitchFamily="18" charset="0"/>
              </a:rPr>
              <a:t>E</a:t>
            </a:r>
            <a:r>
              <a:rPr lang="vi-VN" sz="2400" smtClean="0">
                <a:latin typeface="Times New Roman" panose="02020603050405020304" pitchFamily="18" charset="0"/>
                <a:ea typeface="Times New Roman" panose="02020603050405020304" pitchFamily="18" charset="0"/>
              </a:rPr>
              <a:t>m </a:t>
            </a:r>
            <a:r>
              <a:rPr lang="vi-VN" sz="2400">
                <a:latin typeface="Times New Roman" panose="02020603050405020304" pitchFamily="18" charset="0"/>
                <a:ea typeface="Times New Roman" panose="02020603050405020304" pitchFamily="18" charset="0"/>
              </a:rPr>
              <a:t>có nhận xét gì về việc chuẩn bị của nhân vật </a:t>
            </a:r>
            <a:r>
              <a:rPr lang="en-US" sz="2400" smtClean="0">
                <a:latin typeface="Times New Roman" panose="02020603050405020304" pitchFamily="18" charset="0"/>
                <a:ea typeface="Times New Roman" panose="02020603050405020304" pitchFamily="18" charset="0"/>
              </a:rPr>
              <a:t>t</a:t>
            </a:r>
            <a:r>
              <a:rPr lang="vi-VN" sz="2400" smtClean="0">
                <a:latin typeface="Times New Roman" panose="02020603050405020304" pitchFamily="18" charset="0"/>
                <a:ea typeface="Times New Roman" panose="02020603050405020304" pitchFamily="18" charset="0"/>
              </a:rPr>
              <a:t>ôi </a:t>
            </a:r>
            <a:r>
              <a:rPr lang="vi-VN" sz="2400">
                <a:latin typeface="Times New Roman" panose="02020603050405020304" pitchFamily="18" charset="0"/>
                <a:ea typeface="Times New Roman" panose="02020603050405020304" pitchFamily="18" charset="0"/>
              </a:rPr>
              <a:t>và Nghi</a:t>
            </a:r>
            <a:r>
              <a:rPr lang="vi-VN" sz="2400" smtClean="0">
                <a:latin typeface="Times New Roman" panose="02020603050405020304" pitchFamily="18" charset="0"/>
                <a:ea typeface="Times New Roman" panose="02020603050405020304" pitchFamily="18" charset="0"/>
              </a:rPr>
              <a:t>?</a:t>
            </a:r>
            <a:endParaRPr lang="en-US" sz="2400" smtClean="0">
              <a:latin typeface="Times New Roman" panose="02020603050405020304" pitchFamily="18" charset="0"/>
              <a:ea typeface="Times New Roman" panose="02020603050405020304" pitchFamily="18" charset="0"/>
            </a:endParaRPr>
          </a:p>
          <a:p>
            <a:pPr algn="just">
              <a:spcAft>
                <a:spcPts val="0"/>
              </a:spcAft>
            </a:pPr>
            <a:endParaRPr lang="en-US" sz="2400" b="1" smtClean="0">
              <a:latin typeface="Times New Roman" panose="02020603050405020304" pitchFamily="18" charset="0"/>
              <a:ea typeface="Times New Roman" panose="02020603050405020304" pitchFamily="18" charset="0"/>
            </a:endParaRPr>
          </a:p>
          <a:p>
            <a:pPr algn="just">
              <a:spcAft>
                <a:spcPts val="0"/>
              </a:spcAft>
            </a:pPr>
            <a:endParaRPr lang="en-US" sz="2400">
              <a:latin typeface="Times New Roman" panose="02020603050405020304" pitchFamily="18" charset="0"/>
              <a:ea typeface="Times New Roman" panose="02020603050405020304" pitchFamily="18" charset="0"/>
            </a:endParaRPr>
          </a:p>
          <a:p>
            <a:pPr marL="342900" indent="-342900" algn="just">
              <a:spcAft>
                <a:spcPts val="0"/>
              </a:spcAft>
              <a:buFontTx/>
              <a:buChar char="-"/>
            </a:pPr>
            <a:endParaRPr lang="en-US" sz="2400">
              <a:latin typeface="Times New Roman" panose="02020603050405020304" pitchFamily="18" charset="0"/>
              <a:ea typeface="Times New Roman" panose="02020603050405020304" pitchFamily="18" charset="0"/>
            </a:endParaRPr>
          </a:p>
        </p:txBody>
      </p:sp>
      <p:sp>
        <p:nvSpPr>
          <p:cNvPr id="18" name="Star: 8 Points 7"/>
          <p:cNvSpPr/>
          <p:nvPr/>
        </p:nvSpPr>
        <p:spPr>
          <a:xfrm>
            <a:off x="8090704" y="1956122"/>
            <a:ext cx="3426106" cy="688914"/>
          </a:xfrm>
          <a:prstGeom prst="star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PHIẾU SỐ </a:t>
            </a:r>
            <a:r>
              <a:rPr lang="en-US" b="1" smtClean="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endParaRPr lang="en-US" b="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9956414"/>
      </p:ext>
    </p:extLst>
  </p:cSld>
  <p:clrMapOvr>
    <a:masterClrMapping/>
  </p:clrMapOvr>
  <p:transition spd="med">
    <p:fade/>
    <p:sndAc>
      <p:stSnd>
        <p:snd r:embed="rId3" name="chimes.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486139" y="393539"/>
            <a:ext cx="7338348" cy="892552"/>
          </a:xfrm>
          <a:prstGeom prst="rect">
            <a:avLst/>
          </a:prstGeom>
          <a:noFill/>
          <a:ln>
            <a:noFill/>
          </a:ln>
        </p:spPr>
        <p:txBody>
          <a:bodyPr wrap="squar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just" eaLnBrk="1" hangingPunct="1">
              <a:defRPr/>
            </a:pPr>
            <a:r>
              <a:rPr lang="en-US" altLang="en-US" sz="2400" b="1"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b. Sự chuẩn bị cho trận đánh</a:t>
            </a:r>
          </a:p>
          <a:p>
            <a:pPr algn="just" eaLnBrk="1" hangingPunct="1">
              <a:defRPr/>
            </a:pPr>
            <a:endParaRPr lang="en-US" altLang="en-US" sz="280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798115771"/>
              </p:ext>
            </p:extLst>
          </p:nvPr>
        </p:nvGraphicFramePr>
        <p:xfrm>
          <a:off x="486138" y="1481559"/>
          <a:ext cx="10984373" cy="4247164"/>
        </p:xfrm>
        <a:graphic>
          <a:graphicData uri="http://schemas.openxmlformats.org/drawingml/2006/table">
            <a:tbl>
              <a:tblPr firstRow="1" firstCol="1" bandRow="1"/>
              <a:tblGrid>
                <a:gridCol w="1817110">
                  <a:extLst>
                    <a:ext uri="{9D8B030D-6E8A-4147-A177-3AD203B41FA5}">
                      <a16:colId xmlns:a16="http://schemas.microsoft.com/office/drawing/2014/main" val="20000"/>
                    </a:ext>
                  </a:extLst>
                </a:gridCol>
                <a:gridCol w="7274214">
                  <a:extLst>
                    <a:ext uri="{9D8B030D-6E8A-4147-A177-3AD203B41FA5}">
                      <a16:colId xmlns:a16="http://schemas.microsoft.com/office/drawing/2014/main" val="20001"/>
                    </a:ext>
                  </a:extLst>
                </a:gridCol>
                <a:gridCol w="1893049">
                  <a:extLst>
                    <a:ext uri="{9D8B030D-6E8A-4147-A177-3AD203B41FA5}">
                      <a16:colId xmlns:a16="http://schemas.microsoft.com/office/drawing/2014/main" val="20002"/>
                    </a:ext>
                  </a:extLst>
                </a:gridCol>
              </a:tblGrid>
              <a:tr h="347548">
                <a:tc>
                  <a:txBody>
                    <a:bodyPr/>
                    <a:lstStyle/>
                    <a:p>
                      <a:pPr algn="ctr">
                        <a:lnSpc>
                          <a:spcPct val="107000"/>
                        </a:lnSpc>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Nhân vật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Chi tiết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2000" b="1" smtClean="0">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000" b="1" baseline="0" smtClean="0">
                          <a:effectLst/>
                          <a:latin typeface="Times New Roman" panose="02020603050405020304" pitchFamily="18" charset="0"/>
                          <a:ea typeface="Calibri" panose="020F0502020204030204" pitchFamily="34" charset="0"/>
                          <a:cs typeface="Times New Roman" panose="02020603050405020304" pitchFamily="18" charset="0"/>
                        </a:rPr>
                        <a:t> xét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1646792">
                <a:tc>
                  <a:txBody>
                    <a:bodyPr/>
                    <a:lstStyle/>
                    <a:p>
                      <a:pPr>
                        <a:lnSpc>
                          <a:spcPct val="107000"/>
                        </a:lnSpc>
                        <a:spcAft>
                          <a:spcPts val="80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Tôi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400" smtClean="0">
                          <a:latin typeface="Times New Roman" panose="02020603050405020304" pitchFamily="18" charset="0"/>
                          <a:ea typeface="Times New Roman" panose="02020603050405020304" pitchFamily="18" charset="0"/>
                        </a:rPr>
                        <a:t>+</a:t>
                      </a:r>
                      <a:r>
                        <a:rPr lang="en-US" sz="2400" baseline="0" smtClean="0">
                          <a:latin typeface="Times New Roman" panose="02020603050405020304" pitchFamily="18" charset="0"/>
                          <a:ea typeface="Times New Roman" panose="02020603050405020304" pitchFamily="18" charset="0"/>
                        </a:rPr>
                        <a:t> “Được rồi nếu mày muốn…biết tay”</a:t>
                      </a:r>
                      <a:endParaRPr lang="en-US" sz="2400" smtClean="0">
                        <a:latin typeface="Times New Roman" panose="02020603050405020304" pitchFamily="18" charset="0"/>
                        <a:ea typeface="Times New Roman" panose="02020603050405020304" pitchFamily="18" charset="0"/>
                      </a:endParaRPr>
                    </a:p>
                    <a:p>
                      <a:pPr algn="just">
                        <a:spcAft>
                          <a:spcPts val="0"/>
                        </a:spcAft>
                      </a:pPr>
                      <a:r>
                        <a:rPr lang="vi-VN" sz="2400" smtClean="0">
                          <a:latin typeface="Times New Roman" panose="02020603050405020304" pitchFamily="18" charset="0"/>
                          <a:ea typeface="Times New Roman" panose="02020603050405020304" pitchFamily="18" charset="0"/>
                        </a:rPr>
                        <a:t>+ </a:t>
                      </a:r>
                      <a:r>
                        <a:rPr lang="en-US" sz="2400" smtClean="0">
                          <a:latin typeface="Times New Roman" panose="02020603050405020304" pitchFamily="18" charset="0"/>
                          <a:ea typeface="Times New Roman" panose="02020603050405020304" pitchFamily="18" charset="0"/>
                        </a:rPr>
                        <a:t>Đi</a:t>
                      </a:r>
                      <a:r>
                        <a:rPr lang="en-US" sz="2400" baseline="0" smtClean="0">
                          <a:latin typeface="Times New Roman" panose="02020603050405020304" pitchFamily="18" charset="0"/>
                          <a:ea typeface="Times New Roman" panose="02020603050405020304" pitchFamily="18" charset="0"/>
                        </a:rPr>
                        <a:t> </a:t>
                      </a:r>
                      <a:r>
                        <a:rPr lang="en-US" sz="2400" smtClean="0">
                          <a:latin typeface="Times New Roman" panose="02020603050405020304" pitchFamily="18" charset="0"/>
                          <a:ea typeface="Times New Roman" panose="02020603050405020304" pitchFamily="18" charset="0"/>
                        </a:rPr>
                        <a:t>t</a:t>
                      </a:r>
                      <a:r>
                        <a:rPr lang="vi-VN" sz="2400" smtClean="0">
                          <a:latin typeface="Times New Roman" panose="02020603050405020304" pitchFamily="18" charset="0"/>
                          <a:ea typeface="Times New Roman" panose="02020603050405020304" pitchFamily="18" charset="0"/>
                        </a:rPr>
                        <a:t>ìm </a:t>
                      </a:r>
                      <a:r>
                        <a:rPr lang="en-US" sz="2400" smtClean="0">
                          <a:latin typeface="Times New Roman" panose="02020603050405020304" pitchFamily="18" charset="0"/>
                          <a:ea typeface="Times New Roman" panose="02020603050405020304" pitchFamily="18" charset="0"/>
                        </a:rPr>
                        <a:t>“</a:t>
                      </a:r>
                      <a:r>
                        <a:rPr lang="vi-VN" sz="2400" smtClean="0">
                          <a:latin typeface="Times New Roman" panose="02020603050405020304" pitchFamily="18" charset="0"/>
                          <a:ea typeface="Times New Roman" panose="02020603050405020304" pitchFamily="18" charset="0"/>
                        </a:rPr>
                        <a:t> vũ khí”</a:t>
                      </a:r>
                      <a:endParaRPr lang="en-US" sz="2400" smtClean="0">
                        <a:latin typeface="Times New Roman" panose="02020603050405020304" pitchFamily="18" charset="0"/>
                        <a:ea typeface="Times New Roman" panose="02020603050405020304" pitchFamily="18" charset="0"/>
                      </a:endParaRPr>
                    </a:p>
                    <a:p>
                      <a:pPr algn="just">
                        <a:spcAft>
                          <a:spcPts val="0"/>
                        </a:spcAft>
                      </a:pPr>
                      <a:r>
                        <a:rPr lang="vi-VN" sz="2400" smtClean="0">
                          <a:latin typeface="Times New Roman" panose="02020603050405020304" pitchFamily="18" charset="0"/>
                          <a:ea typeface="Times New Roman" panose="02020603050405020304" pitchFamily="18" charset="0"/>
                        </a:rPr>
                        <a:t>+ Rủ Phước cùng tham gia</a:t>
                      </a:r>
                      <a:endParaRPr lang="en-US" sz="2400" smtClean="0">
                        <a:latin typeface="Times New Roman" panose="02020603050405020304" pitchFamily="18" charset="0"/>
                        <a:ea typeface="Times New Roman" panose="02020603050405020304" pitchFamily="18" charset="0"/>
                      </a:endParaRPr>
                    </a:p>
                    <a:p>
                      <a:pPr algn="just">
                        <a:spcAft>
                          <a:spcPts val="0"/>
                        </a:spcAft>
                      </a:pPr>
                      <a:r>
                        <a:rPr lang="vi-VN" sz="2400" smtClean="0">
                          <a:latin typeface="Times New Roman" panose="02020603050405020304" pitchFamily="18" charset="0"/>
                          <a:ea typeface="Times New Roman" panose="02020603050405020304" pitchFamily="18" charset="0"/>
                        </a:rPr>
                        <a:t>+ Lê</a:t>
                      </a:r>
                      <a:r>
                        <a:rPr lang="en-US" sz="2400" smtClean="0">
                          <a:latin typeface="Times New Roman" panose="02020603050405020304" pitchFamily="18" charset="0"/>
                          <a:ea typeface="Times New Roman" panose="02020603050405020304" pitchFamily="18" charset="0"/>
                        </a:rPr>
                        <a:t>n</a:t>
                      </a:r>
                      <a:r>
                        <a:rPr lang="vi-VN" sz="2400" smtClean="0">
                          <a:latin typeface="Times New Roman" panose="02020603050405020304" pitchFamily="18" charset="0"/>
                          <a:ea typeface="Times New Roman" panose="02020603050405020304" pitchFamily="18" charset="0"/>
                        </a:rPr>
                        <a:t> kế hoạch đầy đủ</a:t>
                      </a:r>
                      <a:endParaRPr lang="en-US" sz="2400" smtClean="0">
                        <a:latin typeface="Times New Roman" panose="02020603050405020304" pitchFamily="18" charset="0"/>
                        <a:ea typeface="Times New Roman" panose="02020603050405020304" pitchFamily="18" charset="0"/>
                      </a:endParaRPr>
                    </a:p>
                    <a:p>
                      <a:pPr>
                        <a:lnSpc>
                          <a:spcPct val="107000"/>
                        </a:lnSpc>
                        <a:spcAft>
                          <a:spcPts val="800"/>
                        </a:spcAft>
                      </a:pP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vi-VN" sz="2400" smtClean="0">
                          <a:latin typeface="Times New Roman" panose="02020603050405020304" pitchFamily="18" charset="0"/>
                          <a:ea typeface="Times New Roman" panose="02020603050405020304" pitchFamily="18" charset="0"/>
                        </a:rPr>
                        <a:t>Tôi</a:t>
                      </a:r>
                      <a:r>
                        <a:rPr lang="en-US" sz="2400" b="0" baseline="0" smtClean="0">
                          <a:latin typeface="Times New Roman" panose="02020603050405020304" pitchFamily="18" charset="0"/>
                          <a:ea typeface="Times New Roman" panose="02020603050405020304" pitchFamily="18" charset="0"/>
                        </a:rPr>
                        <a:t>:</a:t>
                      </a:r>
                      <a:r>
                        <a:rPr lang="en-US" sz="2400" b="1" baseline="0" smtClean="0">
                          <a:latin typeface="Times New Roman" panose="02020603050405020304" pitchFamily="18" charset="0"/>
                          <a:ea typeface="Times New Roman" panose="02020603050405020304" pitchFamily="18" charset="0"/>
                        </a:rPr>
                        <a:t> </a:t>
                      </a:r>
                      <a:r>
                        <a:rPr lang="en-US" sz="2400" smtClean="0">
                          <a:latin typeface="Times New Roman" panose="02020603050405020304" pitchFamily="18" charset="0"/>
                          <a:ea typeface="Times New Roman" panose="02020603050405020304" pitchFamily="18" charset="0"/>
                        </a:rPr>
                        <a:t>c</a:t>
                      </a:r>
                      <a:r>
                        <a:rPr lang="vi-VN" sz="2400" smtClean="0">
                          <a:latin typeface="Times New Roman" panose="02020603050405020304" pitchFamily="18" charset="0"/>
                          <a:ea typeface="Times New Roman" panose="02020603050405020304" pitchFamily="18" charset="0"/>
                        </a:rPr>
                        <a:t>huẩn bị kỹ càng</a:t>
                      </a:r>
                      <a:r>
                        <a:rPr lang="en-US" sz="2400" smtClean="0">
                          <a:latin typeface="Times New Roman" panose="02020603050405020304" pitchFamily="18" charset="0"/>
                          <a:ea typeface="Times New Roman" panose="02020603050405020304" pitchFamily="18" charset="0"/>
                        </a:rPr>
                        <a:t>.</a:t>
                      </a:r>
                    </a:p>
                    <a:p>
                      <a:pPr marL="0" marR="0" indent="0" algn="l" defTabSz="914400" rtl="0" eaLnBrk="1" fontAlgn="auto" latinLnBrk="0" hangingPunct="1">
                        <a:lnSpc>
                          <a:spcPct val="107000"/>
                        </a:lnSpc>
                        <a:spcBef>
                          <a:spcPts val="0"/>
                        </a:spcBef>
                        <a:spcAft>
                          <a:spcPts val="800"/>
                        </a:spcAft>
                        <a:buClrTx/>
                        <a:buSzTx/>
                        <a:buFontTx/>
                        <a:buNone/>
                        <a:tabLst/>
                        <a:defRPr/>
                      </a:pPr>
                      <a:endParaRPr lang="en-US" sz="2400" smtClean="0">
                        <a:latin typeface="Times New Roman" panose="02020603050405020304" pitchFamily="18" charset="0"/>
                        <a:ea typeface="Times New Roman" panose="02020603050405020304" pitchFamily="18" charset="0"/>
                      </a:endParaRPr>
                    </a:p>
                    <a:p>
                      <a:pPr marL="0" marR="0" indent="0" algn="l" defTabSz="914400" rtl="0" eaLnBrk="1" fontAlgn="auto" latinLnBrk="0" hangingPunct="1">
                        <a:lnSpc>
                          <a:spcPct val="107000"/>
                        </a:lnSpc>
                        <a:spcBef>
                          <a:spcPts val="0"/>
                        </a:spcBef>
                        <a:spcAft>
                          <a:spcPts val="800"/>
                        </a:spcAft>
                        <a:buClrTx/>
                        <a:buSzTx/>
                        <a:buFontTx/>
                        <a:buNone/>
                        <a:tabLst/>
                        <a:defRPr/>
                      </a:pPr>
                      <a:endParaRPr lang="en-US" sz="2400" smtClean="0">
                        <a:latin typeface="Times New Roman" panose="02020603050405020304" pitchFamily="18" charset="0"/>
                        <a:ea typeface="Times New Roman" panose="02020603050405020304" pitchFamily="18" charset="0"/>
                      </a:endParaRPr>
                    </a:p>
                    <a:p>
                      <a:pPr marL="0" marR="0" indent="0" algn="l" defTabSz="914400" rtl="0" eaLnBrk="1" fontAlgn="auto" latinLnBrk="0" hangingPunct="1">
                        <a:lnSpc>
                          <a:spcPct val="107000"/>
                        </a:lnSpc>
                        <a:spcBef>
                          <a:spcPts val="0"/>
                        </a:spcBef>
                        <a:spcAft>
                          <a:spcPts val="800"/>
                        </a:spcAft>
                        <a:buClrTx/>
                        <a:buSzTx/>
                        <a:buFontTx/>
                        <a:buNone/>
                        <a:tabLst/>
                        <a:defRPr/>
                      </a:pPr>
                      <a:r>
                        <a:rPr lang="en-US" sz="2400" smtClean="0">
                          <a:latin typeface="Times New Roman" panose="02020603050405020304" pitchFamily="18" charset="0"/>
                          <a:ea typeface="Times New Roman" panose="02020603050405020304" pitchFamily="18" charset="0"/>
                        </a:rPr>
                        <a:t>Nghi:</a:t>
                      </a:r>
                      <a:r>
                        <a:rPr lang="en-US" sz="2400" baseline="0" smtClean="0">
                          <a:latin typeface="Times New Roman" panose="02020603050405020304" pitchFamily="18" charset="0"/>
                          <a:ea typeface="Times New Roman" panose="02020603050405020304" pitchFamily="18" charset="0"/>
                        </a:rPr>
                        <a:t> </a:t>
                      </a:r>
                      <a:r>
                        <a:rPr lang="en-US" sz="2400" smtClean="0">
                          <a:latin typeface="Times New Roman" panose="02020603050405020304" pitchFamily="18" charset="0"/>
                          <a:ea typeface="Times New Roman" panose="02020603050405020304" pitchFamily="18" charset="0"/>
                        </a:rPr>
                        <a:t> k</a:t>
                      </a:r>
                      <a:r>
                        <a:rPr lang="vi-VN" sz="2400" smtClean="0">
                          <a:latin typeface="Times New Roman" panose="02020603050405020304" pitchFamily="18" charset="0"/>
                          <a:ea typeface="Times New Roman" panose="02020603050405020304" pitchFamily="18" charset="0"/>
                        </a:rPr>
                        <a:t>hông có một sự chuẩn bị nào</a:t>
                      </a:r>
                      <a:r>
                        <a:rPr lang="en-US" sz="2400" smtClean="0">
                          <a:latin typeface="Times New Roman" panose="02020603050405020304" pitchFamily="18" charset="0"/>
                          <a:ea typeface="Times New Roman" panose="02020603050405020304" pitchFamily="18" charset="0"/>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45225">
                <a:tc>
                  <a:txBody>
                    <a:bodyPr/>
                    <a:lstStyle/>
                    <a:p>
                      <a:pPr>
                        <a:lnSpc>
                          <a:spcPct val="107000"/>
                        </a:lnSpc>
                        <a:spcAft>
                          <a:spcPts val="800"/>
                        </a:spcAft>
                      </a:pP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Nghi</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vi-VN" sz="2400" smtClean="0">
                          <a:latin typeface="Times New Roman" panose="02020603050405020304" pitchFamily="18" charset="0"/>
                          <a:ea typeface="Times New Roman" panose="02020603050405020304" pitchFamily="18" charset="0"/>
                        </a:rPr>
                        <a:t>+ </a:t>
                      </a:r>
                      <a:r>
                        <a:rPr lang="en-US" sz="2400" smtClean="0">
                          <a:latin typeface="Times New Roman" panose="02020603050405020304" pitchFamily="18" charset="0"/>
                          <a:ea typeface="Times New Roman" panose="02020603050405020304" pitchFamily="18" charset="0"/>
                        </a:rPr>
                        <a:t>Đưa</a:t>
                      </a:r>
                      <a:r>
                        <a:rPr lang="en-US" sz="2400" baseline="0" smtClean="0">
                          <a:latin typeface="Times New Roman" panose="02020603050405020304" pitchFamily="18" charset="0"/>
                          <a:ea typeface="Times New Roman" panose="02020603050405020304" pitchFamily="18" charset="0"/>
                        </a:rPr>
                        <a:t> sách luật bóng đá </a:t>
                      </a:r>
                      <a:r>
                        <a:rPr lang="vi-VN" sz="2400" smtClean="0">
                          <a:latin typeface="Times New Roman" panose="02020603050405020304" pitchFamily="18" charset="0"/>
                          <a:ea typeface="Times New Roman" panose="02020603050405020304" pitchFamily="18" charset="0"/>
                        </a:rPr>
                        <a:t>và 3 vé xem phim cho </a:t>
                      </a:r>
                      <a:r>
                        <a:rPr lang="en-US" sz="2400" smtClean="0">
                          <a:latin typeface="Times New Roman" panose="02020603050405020304" pitchFamily="18" charset="0"/>
                          <a:ea typeface="Times New Roman" panose="02020603050405020304" pitchFamily="18" charset="0"/>
                        </a:rPr>
                        <a:t>“t</a:t>
                      </a:r>
                      <a:r>
                        <a:rPr lang="vi-VN" sz="2400" smtClean="0">
                          <a:latin typeface="Times New Roman" panose="02020603050405020304" pitchFamily="18" charset="0"/>
                          <a:ea typeface="Times New Roman" panose="02020603050405020304" pitchFamily="18" charset="0"/>
                        </a:rPr>
                        <a:t>ôi</a:t>
                      </a:r>
                      <a:r>
                        <a:rPr lang="en-US" sz="2400" smtClean="0">
                          <a:latin typeface="Times New Roman" panose="02020603050405020304" pitchFamily="18" charset="0"/>
                          <a:ea typeface="Times New Roman" panose="02020603050405020304" pitchFamily="18" charset="0"/>
                        </a:rPr>
                        <a:t>”</a:t>
                      </a:r>
                    </a:p>
                    <a:p>
                      <a:pPr algn="just">
                        <a:spcAft>
                          <a:spcPts val="0"/>
                        </a:spcAft>
                      </a:pPr>
                      <a:r>
                        <a:rPr lang="vi-VN" sz="2400" smtClean="0">
                          <a:latin typeface="Times New Roman" panose="02020603050405020304" pitchFamily="18" charset="0"/>
                          <a:ea typeface="Times New Roman" panose="02020603050405020304" pitchFamily="18" charset="0"/>
                        </a:rPr>
                        <a:t>+ Không hề có đồng đội</a:t>
                      </a:r>
                      <a:endParaRPr lang="en-US" sz="2400" smtClean="0">
                        <a:latin typeface="Times New Roman" panose="02020603050405020304" pitchFamily="18" charset="0"/>
                        <a:ea typeface="Times New Roman" panose="02020603050405020304" pitchFamily="18" charset="0"/>
                      </a:endParaRPr>
                    </a:p>
                    <a:p>
                      <a:pPr algn="just">
                        <a:spcAft>
                          <a:spcPts val="0"/>
                        </a:spcAft>
                      </a:pPr>
                      <a:r>
                        <a:rPr lang="vi-VN" sz="2400" smtClean="0">
                          <a:latin typeface="Times New Roman" panose="02020603050405020304" pitchFamily="18" charset="0"/>
                          <a:ea typeface="Times New Roman" panose="02020603050405020304" pitchFamily="18" charset="0"/>
                        </a:rPr>
                        <a:t>+ Không có một kế hoạch gì cả</a:t>
                      </a:r>
                      <a:endParaRPr lang="en-US" sz="2400" smtClean="0">
                        <a:latin typeface="Times New Roman" panose="02020603050405020304" pitchFamily="18" charset="0"/>
                        <a:ea typeface="Times New Roman" panose="02020603050405020304" pitchFamily="18" charset="0"/>
                      </a:endParaRPr>
                    </a:p>
                    <a:p>
                      <a:pPr algn="just">
                        <a:spcAft>
                          <a:spcPts val="0"/>
                        </a:spcAft>
                      </a:pPr>
                      <a:endParaRPr lang="en-US" sz="2400" smtClean="0">
                        <a:latin typeface="Times New Roman" panose="02020603050405020304" pitchFamily="18" charset="0"/>
                        <a:ea typeface="Times New Roman" panose="02020603050405020304" pitchFamily="18" charset="0"/>
                      </a:endParaRPr>
                    </a:p>
                    <a:p>
                      <a:pPr>
                        <a:lnSpc>
                          <a:spcPct val="107000"/>
                        </a:lnSpc>
                        <a:spcAft>
                          <a:spcPts val="800"/>
                        </a:spcAft>
                      </a:pP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2"/>
                  </a:ext>
                </a:extLst>
              </a:tr>
            </a:tbl>
          </a:graphicData>
        </a:graphic>
      </p:graphicFrame>
      <p:sp>
        <p:nvSpPr>
          <p:cNvPr id="18" name="Star: 8 Points 7"/>
          <p:cNvSpPr/>
          <p:nvPr/>
        </p:nvSpPr>
        <p:spPr>
          <a:xfrm>
            <a:off x="6007261" y="717630"/>
            <a:ext cx="3865943" cy="763929"/>
          </a:xfrm>
          <a:prstGeom prst="star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PHIẾU SỐ </a:t>
            </a:r>
            <a:r>
              <a:rPr lang="en-US" b="1" smtClean="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endParaRPr lang="en-US" b="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8803206"/>
      </p:ext>
    </p:extLst>
  </p:cSld>
  <p:clrMapOvr>
    <a:masterClrMapping/>
  </p:clrMapOvr>
  <p:transition spd="med">
    <p:fade/>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416689" y="289367"/>
            <a:ext cx="7500395" cy="461665"/>
          </a:xfrm>
          <a:prstGeom prst="rect">
            <a:avLst/>
          </a:prstGeom>
          <a:noFill/>
          <a:ln>
            <a:noFill/>
          </a:ln>
        </p:spPr>
        <p:txBody>
          <a:bodyPr wrap="squar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just" eaLnBrk="1" hangingPunct="1">
              <a:defRPr/>
            </a:pPr>
            <a:r>
              <a:rPr lang="en-US" altLang="en-US" sz="2400" b="1"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2. Điều không tính trước trong câu chuyện:</a:t>
            </a:r>
            <a:endParaRPr lang="en-US" altLang="en-US" sz="2400" b="1">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532436" y="751032"/>
            <a:ext cx="11019098" cy="1938992"/>
          </a:xfrm>
          <a:prstGeom prst="rect">
            <a:avLst/>
          </a:prstGeom>
        </p:spPr>
        <p:txBody>
          <a:bodyPr wrap="square">
            <a:spAutoFit/>
          </a:bodyPr>
          <a:lstStyle/>
          <a:p>
            <a:r>
              <a:rPr lang="en-US" sz="2400" b="1" smtClean="0">
                <a:latin typeface="Times New Roman" panose="02020603050405020304" pitchFamily="18" charset="0"/>
                <a:ea typeface="Times New Roman" panose="02020603050405020304" pitchFamily="18" charset="0"/>
                <a:cs typeface="Times New Roman" panose="02020603050405020304" pitchFamily="18" charset="0"/>
              </a:rPr>
              <a:t>Thảo luận cặp đôi: 2 phút</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400" smtClean="0">
                <a:latin typeface="Times New Roman" panose="02020603050405020304" pitchFamily="18" charset="0"/>
                <a:ea typeface="Times New Roman" panose="02020603050405020304" pitchFamily="18" charset="0"/>
                <a:cs typeface="Times New Roman" panose="02020603050405020304" pitchFamily="18" charset="0"/>
              </a:rPr>
              <a:t>1</a:t>
            </a:r>
            <a:r>
              <a:rPr lang="vi-VN" sz="24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400">
                <a:latin typeface="Times New Roman" panose="02020603050405020304" pitchFamily="18" charset="0"/>
                <a:ea typeface="Times New Roman" panose="02020603050405020304" pitchFamily="18" charset="0"/>
                <a:cs typeface="Times New Roman" panose="02020603050405020304" pitchFamily="18" charset="0"/>
              </a:rPr>
              <a:t>Điều gì khiến người đọc hồi hộp? </a:t>
            </a:r>
            <a:endParaRPr lang="en-US" sz="240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400">
                <a:latin typeface="Times New Roman" panose="02020603050405020304" pitchFamily="18" charset="0"/>
                <a:ea typeface="Times New Roman" panose="02020603050405020304" pitchFamily="18" charset="0"/>
                <a:cs typeface="Times New Roman" panose="02020603050405020304" pitchFamily="18" charset="0"/>
              </a:rPr>
              <a:t>2. </a:t>
            </a:r>
            <a:r>
              <a:rPr lang="en-US" sz="2400" smtClean="0">
                <a:latin typeface="Times New Roman" panose="02020603050405020304" pitchFamily="18" charset="0"/>
                <a:ea typeface="Times New Roman" panose="02020603050405020304" pitchFamily="18" charset="0"/>
                <a:cs typeface="Times New Roman" panose="02020603050405020304" pitchFamily="18" charset="0"/>
              </a:rPr>
              <a:t>“</a:t>
            </a:r>
            <a:r>
              <a:rPr lang="vi-VN" sz="2400" smtClean="0">
                <a:latin typeface="Times New Roman" panose="02020603050405020304" pitchFamily="18" charset="0"/>
                <a:ea typeface="Times New Roman" panose="02020603050405020304" pitchFamily="18" charset="0"/>
                <a:cs typeface="Times New Roman" panose="02020603050405020304" pitchFamily="18" charset="0"/>
              </a:rPr>
              <a:t>Điều </a:t>
            </a:r>
            <a:r>
              <a:rPr lang="vi-VN" sz="2400">
                <a:latin typeface="Times New Roman" panose="02020603050405020304" pitchFamily="18" charset="0"/>
                <a:ea typeface="Times New Roman" panose="02020603050405020304" pitchFamily="18" charset="0"/>
                <a:cs typeface="Times New Roman" panose="02020603050405020304" pitchFamily="18" charset="0"/>
              </a:rPr>
              <a:t>không tính </a:t>
            </a:r>
            <a:r>
              <a:rPr lang="vi-VN" sz="2400" smtClean="0">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smtClean="0">
                <a:latin typeface="Times New Roman" panose="02020603050405020304" pitchFamily="18" charset="0"/>
                <a:ea typeface="Times New Roman" panose="02020603050405020304" pitchFamily="18" charset="0"/>
                <a:cs typeface="Times New Roman" panose="02020603050405020304" pitchFamily="18" charset="0"/>
              </a:rPr>
              <a:t>”</a:t>
            </a:r>
            <a:r>
              <a:rPr lang="vi-VN" sz="24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400">
                <a:latin typeface="Times New Roman" panose="02020603050405020304" pitchFamily="18" charset="0"/>
                <a:ea typeface="Times New Roman" panose="02020603050405020304" pitchFamily="18" charset="0"/>
                <a:cs typeface="Times New Roman" panose="02020603050405020304" pitchFamily="18" charset="0"/>
              </a:rPr>
              <a:t>trong câu chuyện là điều </a:t>
            </a:r>
            <a:r>
              <a:rPr lang="vi-VN" sz="2400" smtClean="0">
                <a:latin typeface="Times New Roman" panose="02020603050405020304" pitchFamily="18" charset="0"/>
                <a:ea typeface="Times New Roman" panose="02020603050405020304" pitchFamily="18" charset="0"/>
                <a:cs typeface="Times New Roman" panose="02020603050405020304" pitchFamily="18" charset="0"/>
              </a:rPr>
              <a:t>gì?</a:t>
            </a:r>
            <a:r>
              <a:rPr lang="vi-VN" sz="2400">
                <a:latin typeface="Times New Roman" panose="02020603050405020304" pitchFamily="18" charset="0"/>
                <a:ea typeface="Times New Roman" panose="02020603050405020304" pitchFamily="18" charset="0"/>
                <a:cs typeface="Times New Roman" panose="02020603050405020304" pitchFamily="18" charset="0"/>
              </a:rPr>
              <a:t> Em có nhận xét gì về </a:t>
            </a:r>
            <a:r>
              <a:rPr lang="en-US" sz="2400" smtClean="0">
                <a:latin typeface="Times New Roman" panose="02020603050405020304" pitchFamily="18" charset="0"/>
                <a:ea typeface="Times New Roman" panose="02020603050405020304" pitchFamily="18" charset="0"/>
                <a:cs typeface="Times New Roman" panose="02020603050405020304" pitchFamily="18" charset="0"/>
              </a:rPr>
              <a:t>cách tạo tình huống của tác giả</a:t>
            </a:r>
            <a:r>
              <a:rPr lang="en-US" sz="2400" smtClean="0">
                <a:latin typeface="Times New Roman" panose="02020603050405020304" pitchFamily="18" charset="0"/>
                <a:ea typeface=".VnTime" panose="020B7200000000000000" pitchFamily="34" charset="0"/>
                <a:cs typeface="Times New Roman" panose="02020603050405020304" pitchFamily="18" charset="0"/>
              </a:rPr>
              <a:t>?</a:t>
            </a:r>
            <a:endParaRPr lang="en-US" sz="24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400" smtClean="0">
                <a:latin typeface="Times New Roman" panose="02020603050405020304" pitchFamily="18" charset="0"/>
                <a:ea typeface="Times New Roman" panose="02020603050405020304" pitchFamily="18" charset="0"/>
                <a:cs typeface="Times New Roman" panose="02020603050405020304" pitchFamily="18" charset="0"/>
              </a:rPr>
              <a:t>3. Em thấy nhân vật </a:t>
            </a:r>
            <a:r>
              <a:rPr lang="en-US" sz="2400" smtClean="0">
                <a:latin typeface="Times New Roman" panose="02020603050405020304" pitchFamily="18" charset="0"/>
                <a:ea typeface="Times New Roman" panose="02020603050405020304" pitchFamily="18" charset="0"/>
                <a:cs typeface="Times New Roman" panose="02020603050405020304" pitchFamily="18" charset="0"/>
              </a:rPr>
              <a:t>t</a:t>
            </a:r>
            <a:r>
              <a:rPr lang="vi-VN" sz="2400" smtClean="0">
                <a:latin typeface="Times New Roman" panose="02020603050405020304" pitchFamily="18" charset="0"/>
                <a:ea typeface="Times New Roman" panose="02020603050405020304" pitchFamily="18" charset="0"/>
                <a:cs typeface="Times New Roman" panose="02020603050405020304" pitchFamily="18" charset="0"/>
              </a:rPr>
              <a:t>ôi và Nghi là người thế nào?</a:t>
            </a:r>
            <a:endParaRPr lang="en-US" sz="24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p:cNvSpPr/>
          <p:nvPr/>
        </p:nvSpPr>
        <p:spPr>
          <a:xfrm>
            <a:off x="532436" y="2951544"/>
            <a:ext cx="10914926" cy="4832861"/>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altLang="en-US" sz="240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1.</a:t>
            </a:r>
            <a:r>
              <a:rPr lang="vi-VN" altLang="en-US" sz="240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Hồi hộp</a:t>
            </a:r>
            <a:r>
              <a:rPr lang="en-US" altLang="en-US" sz="240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240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vì </a:t>
            </a:r>
            <a:r>
              <a:rPr lang="vi-VN" altLang="en-US"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sợ rằng Phước sẽ không nhận </a:t>
            </a:r>
            <a:r>
              <a:rPr lang="en-US" altLang="en-US" sz="240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ra </a:t>
            </a:r>
            <a:r>
              <a:rPr lang="vi-VN" altLang="en-US" sz="240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Ngh</a:t>
            </a:r>
            <a:r>
              <a:rPr lang="en-US" altLang="en-US" sz="240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a:t>
            </a:r>
            <a:r>
              <a:rPr lang="vi-VN" altLang="en-US" sz="240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en-US"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ra hiệu dừng lại mà tiếp tục như kế </a:t>
            </a:r>
            <a:r>
              <a:rPr lang="vi-VN" altLang="en-US" sz="240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hoạch</a:t>
            </a:r>
            <a:r>
              <a:rPr lang="en-US" altLang="en-US" sz="240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en-US" altLang="en-US" sz="240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2. Điều không tính trước: Nghi choàng vai, kéo bạn đi, nói chuyện về bộ phim, không đánh nhau nữa -&gt; cách tạo tình huống bất ngờ, thú vị làm cho câu chuyện hấp dẫn, lôi cuốn.</a:t>
            </a:r>
          </a:p>
          <a:p>
            <a:pPr>
              <a:lnSpc>
                <a:spcPct val="107000"/>
              </a:lnSpc>
              <a:spcAft>
                <a:spcPts val="800"/>
              </a:spcAft>
              <a:defRPr/>
            </a:pPr>
            <a:r>
              <a:rPr lang="en-US" sz="2400" smtClean="0">
                <a:solidFill>
                  <a:schemeClr val="tx1"/>
                </a:solidFill>
                <a:latin typeface="Times New Roman" panose="02020603050405020304" pitchFamily="18" charset="0"/>
                <a:ea typeface="Times New Roman" panose="02020603050405020304" pitchFamily="18" charset="0"/>
              </a:rPr>
              <a:t>3.Tôi </a:t>
            </a:r>
            <a:r>
              <a:rPr lang="en-US" sz="2400">
                <a:solidFill>
                  <a:schemeClr val="tx1"/>
                </a:solidFill>
                <a:latin typeface="Times New Roman" panose="02020603050405020304" pitchFamily="18" charset="0"/>
                <a:ea typeface="Times New Roman" panose="02020603050405020304" pitchFamily="18" charset="0"/>
              </a:rPr>
              <a:t>l</a:t>
            </a:r>
            <a:r>
              <a:rPr lang="vi-VN" sz="2400">
                <a:solidFill>
                  <a:schemeClr val="tx1"/>
                </a:solidFill>
                <a:latin typeface="Times New Roman" panose="02020603050405020304" pitchFamily="18" charset="0"/>
                <a:ea typeface="Times New Roman" panose="02020603050405020304" pitchFamily="18" charset="0"/>
              </a:rPr>
              <a:t>à người </a:t>
            </a:r>
            <a:r>
              <a:rPr lang="en-US" sz="2400">
                <a:solidFill>
                  <a:schemeClr val="tx1"/>
                </a:solidFill>
                <a:latin typeface="Times New Roman" panose="02020603050405020304" pitchFamily="18" charset="0"/>
                <a:ea typeface="Times New Roman" panose="02020603050405020304" pitchFamily="18" charset="0"/>
              </a:rPr>
              <a:t>nóng tính, </a:t>
            </a:r>
            <a:r>
              <a:rPr lang="vi-VN" sz="2400">
                <a:solidFill>
                  <a:schemeClr val="tx1"/>
                </a:solidFill>
                <a:latin typeface="Times New Roman" panose="02020603050405020304" pitchFamily="18" charset="0"/>
                <a:ea typeface="Times New Roman" panose="02020603050405020304" pitchFamily="18" charset="0"/>
              </a:rPr>
              <a:t>hiếu thắng, coi trọng phần thắng</a:t>
            </a:r>
            <a:r>
              <a:rPr lang="en-US" sz="2400">
                <a:solidFill>
                  <a:schemeClr val="tx1"/>
                </a:solidFill>
                <a:latin typeface="Times New Roman" panose="02020603050405020304" pitchFamily="18" charset="0"/>
                <a:ea typeface="Times New Roman" panose="02020603050405020304" pitchFamily="18" charset="0"/>
              </a:rPr>
              <a:t>, giải quyết vấn đề theo hướng tiêu cực.</a:t>
            </a:r>
          </a:p>
          <a:p>
            <a:pPr>
              <a:lnSpc>
                <a:spcPct val="107000"/>
              </a:lnSpc>
              <a:spcAft>
                <a:spcPts val="800"/>
              </a:spcAft>
              <a:defRPr/>
            </a:pPr>
            <a:r>
              <a:rPr lang="en-US" sz="2400" smtClean="0">
                <a:solidFill>
                  <a:schemeClr val="tx1"/>
                </a:solidFill>
                <a:latin typeface="Times New Roman" panose="02020603050405020304" pitchFamily="18" charset="0"/>
                <a:ea typeface="Times New Roman" panose="02020603050405020304" pitchFamily="18" charset="0"/>
              </a:rPr>
              <a:t>  Nghi </a:t>
            </a:r>
            <a:r>
              <a:rPr lang="vi-VN" sz="2400">
                <a:solidFill>
                  <a:schemeClr val="tx1"/>
                </a:solidFill>
                <a:latin typeface="Times New Roman" panose="02020603050405020304" pitchFamily="18" charset="0"/>
                <a:ea typeface="Times New Roman" panose="02020603050405020304" pitchFamily="18" charset="0"/>
              </a:rPr>
              <a:t>là người </a:t>
            </a:r>
            <a:r>
              <a:rPr lang="en-US" sz="2400">
                <a:solidFill>
                  <a:schemeClr val="tx1"/>
                </a:solidFill>
                <a:latin typeface="Times New Roman" panose="02020603050405020304" pitchFamily="18" charset="0"/>
                <a:ea typeface="Times New Roman" panose="02020603050405020304" pitchFamily="18" charset="0"/>
              </a:rPr>
              <a:t>bình tĩnh, suy nghĩ thấu đáo, giải quyết vấn đề nhẹ nhàng, </a:t>
            </a:r>
            <a:r>
              <a:rPr lang="vi-VN" sz="2400">
                <a:solidFill>
                  <a:schemeClr val="tx1"/>
                </a:solidFill>
                <a:latin typeface="Times New Roman" panose="02020603050405020304" pitchFamily="18" charset="0"/>
                <a:ea typeface="Times New Roman" panose="02020603050405020304" pitchFamily="18" charset="0"/>
              </a:rPr>
              <a:t>coi trọng tình bạn hơn việc đúng- sai, thắng – </a:t>
            </a:r>
            <a:r>
              <a:rPr lang="vi-VN" sz="2400" smtClean="0">
                <a:solidFill>
                  <a:schemeClr val="tx1"/>
                </a:solidFill>
                <a:latin typeface="Times New Roman" panose="02020603050405020304" pitchFamily="18" charset="0"/>
                <a:ea typeface="Times New Roman" panose="02020603050405020304" pitchFamily="18" charset="0"/>
              </a:rPr>
              <a:t>thua</a:t>
            </a:r>
            <a:r>
              <a:rPr lang="en-US" sz="2400" smtClean="0">
                <a:solidFill>
                  <a:schemeClr val="tx1"/>
                </a:solidFill>
                <a:latin typeface="Times New Roman" panose="02020603050405020304" pitchFamily="18" charset="0"/>
                <a:ea typeface="Times New Roman" panose="02020603050405020304" pitchFamily="18" charset="0"/>
              </a:rPr>
              <a:t>.</a:t>
            </a:r>
            <a:endParaRPr lang="en-US" sz="2400">
              <a:solidFill>
                <a:schemeClr val="tx1"/>
              </a:solidFill>
            </a:endParaRPr>
          </a:p>
          <a:p>
            <a:endParaRPr lang="en-US" altLang="en-US" sz="240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altLang="en-US" sz="2400" smtClean="0">
              <a:latin typeface="Times New Roman" panose="02020603050405020304" pitchFamily="18"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endParaRPr lang="en-US" altLang="en-US" sz="2400" smtClean="0">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1025025079"/>
      </p:ext>
    </p:extLst>
  </p:cSld>
  <p:clrMapOvr>
    <a:masterClrMapping/>
  </p:clrMapOvr>
  <p:transition spd="med">
    <p:fade/>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83121" y="22553"/>
            <a:ext cx="12577771" cy="6319253"/>
            <a:chOff x="-264071" y="157316"/>
            <a:chExt cx="12577771" cy="6319253"/>
          </a:xfrm>
        </p:grpSpPr>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1936" t="1485" r="2661"/>
            <a:stretch>
              <a:fillRect/>
            </a:stretch>
          </p:blipFill>
          <p:spPr>
            <a:xfrm>
              <a:off x="280219" y="157316"/>
              <a:ext cx="11631561" cy="6184490"/>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275" y="504824"/>
              <a:ext cx="11001375" cy="5971745"/>
            </a:xfrm>
            <a:prstGeom prst="rect">
              <a:avLst/>
            </a:prstGeom>
          </p:spPr>
        </p:pic>
        <p:pic>
          <p:nvPicPr>
            <p:cNvPr id="19" name="图片 18" descr="OQAAAB+LCAAAAAAABACrVlIpqSxIVbJSCs5NLCpxyUxML0rM9SxJzVXSUfJMUbLKK83J0VFyysxLycxLdy/KLy0oVrKKjq0FALpUkis5AAAA"/>
            <p:cNvPicPr>
              <a:picLocks noChangeAspect="1"/>
            </p:cNvPicPr>
            <p:nvPr/>
          </p:nvPicPr>
          <p:blipFill rotWithShape="1">
            <a:blip r:embed="rId5"/>
            <a:srcRect l="37884" t="16612" r="31478" b="53054"/>
            <a:stretch>
              <a:fillRect/>
            </a:stretch>
          </p:blipFill>
          <p:spPr>
            <a:xfrm rot="251108">
              <a:off x="5795240" y="1459620"/>
              <a:ext cx="2095500" cy="1419225"/>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t="37500" r="51893" b="32813"/>
            <a:stretch>
              <a:fillRect/>
            </a:stretch>
          </p:blipFill>
          <p:spPr>
            <a:xfrm>
              <a:off x="9016464" y="890747"/>
              <a:ext cx="3297236" cy="2034758"/>
            </a:xfrm>
            <a:prstGeom prst="rect">
              <a:avLst/>
            </a:prstGeom>
          </p:spPr>
        </p:pic>
        <p:pic>
          <p:nvPicPr>
            <p:cNvPr id="14" name="图片 13"/>
            <p:cNvPicPr>
              <a:picLocks noChangeAspect="1"/>
            </p:cNvPicPr>
            <p:nvPr/>
          </p:nvPicPr>
          <p:blipFill rotWithShape="1">
            <a:blip r:embed="rId6" cstate="print">
              <a:extLst>
                <a:ext uri="{28A0092B-C50C-407E-A947-70E740481C1C}">
                  <a14:useLocalDpi xmlns:a14="http://schemas.microsoft.com/office/drawing/2010/main" val="0"/>
                </a:ext>
              </a:extLst>
            </a:blip>
            <a:srcRect t="37500" r="51893" b="32813"/>
            <a:stretch>
              <a:fillRect/>
            </a:stretch>
          </p:blipFill>
          <p:spPr>
            <a:xfrm>
              <a:off x="-264071" y="4050890"/>
              <a:ext cx="1673771" cy="1032901"/>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l="20566" t="35207" r="57152" b="21430"/>
            <a:stretch>
              <a:fillRect/>
            </a:stretch>
          </p:blipFill>
          <p:spPr>
            <a:xfrm>
              <a:off x="115162" y="225050"/>
              <a:ext cx="1493983" cy="1988865"/>
            </a:xfrm>
            <a:prstGeom prst="rect">
              <a:avLst/>
            </a:prstGeom>
          </p:spPr>
        </p:pic>
        <p:pic>
          <p:nvPicPr>
            <p:cNvPr id="20" name="图片 19"/>
            <p:cNvPicPr>
              <a:picLocks noChangeAspect="1"/>
            </p:cNvPicPr>
            <p:nvPr/>
          </p:nvPicPr>
          <p:blipFill rotWithShape="1">
            <a:blip r:embed="rId8" cstate="print">
              <a:extLst>
                <a:ext uri="{28A0092B-C50C-407E-A947-70E740481C1C}">
                  <a14:useLocalDpi xmlns:a14="http://schemas.microsoft.com/office/drawing/2010/main" val="0"/>
                </a:ext>
              </a:extLst>
            </a:blip>
            <a:srcRect t="26672" r="83438" b="10952"/>
            <a:stretch>
              <a:fillRect/>
            </a:stretch>
          </p:blipFill>
          <p:spPr>
            <a:xfrm>
              <a:off x="6325512" y="4597245"/>
              <a:ext cx="576707" cy="1003797"/>
            </a:xfrm>
            <a:prstGeom prst="rect">
              <a:avLst/>
            </a:prstGeom>
          </p:spPr>
        </p:pic>
        <p:pic>
          <p:nvPicPr>
            <p:cNvPr id="21" name="图片 20"/>
            <p:cNvPicPr>
              <a:picLocks noChangeAspect="1"/>
            </p:cNvPicPr>
            <p:nvPr/>
          </p:nvPicPr>
          <p:blipFill rotWithShape="1">
            <a:blip r:embed="rId8" cstate="print">
              <a:extLst>
                <a:ext uri="{28A0092B-C50C-407E-A947-70E740481C1C}">
                  <a14:useLocalDpi xmlns:a14="http://schemas.microsoft.com/office/drawing/2010/main" val="0"/>
                </a:ext>
              </a:extLst>
            </a:blip>
            <a:srcRect l="15781" t="26841" r="66563" b="6049"/>
            <a:stretch>
              <a:fillRect/>
            </a:stretch>
          </p:blipFill>
          <p:spPr>
            <a:xfrm>
              <a:off x="5120248" y="4432836"/>
              <a:ext cx="598352" cy="1051088"/>
            </a:xfrm>
            <a:prstGeom prst="rect">
              <a:avLst/>
            </a:prstGeom>
          </p:spPr>
        </p:pic>
        <p:pic>
          <p:nvPicPr>
            <p:cNvPr id="22" name="图片 21"/>
            <p:cNvPicPr>
              <a:picLocks noChangeAspect="1"/>
            </p:cNvPicPr>
            <p:nvPr/>
          </p:nvPicPr>
          <p:blipFill rotWithShape="1">
            <a:blip r:embed="rId9" cstate="print">
              <a:extLst>
                <a:ext uri="{28A0092B-C50C-407E-A947-70E740481C1C}">
                  <a14:useLocalDpi xmlns:a14="http://schemas.microsoft.com/office/drawing/2010/main" val="0"/>
                </a:ext>
              </a:extLst>
            </a:blip>
            <a:srcRect l="33203" t="26841" r="49140"/>
            <a:stretch>
              <a:fillRect/>
            </a:stretch>
          </p:blipFill>
          <p:spPr>
            <a:xfrm>
              <a:off x="5920904" y="4997683"/>
              <a:ext cx="451217" cy="864065"/>
            </a:xfrm>
            <a:prstGeom prst="rect">
              <a:avLst/>
            </a:prstGeom>
          </p:spPr>
        </p:pic>
        <p:pic>
          <p:nvPicPr>
            <p:cNvPr id="23" name="图片 22"/>
            <p:cNvPicPr>
              <a:picLocks noChangeAspect="1"/>
            </p:cNvPicPr>
            <p:nvPr/>
          </p:nvPicPr>
          <p:blipFill rotWithShape="1">
            <a:blip r:embed="rId10" cstate="print">
              <a:extLst>
                <a:ext uri="{28A0092B-C50C-407E-A947-70E740481C1C}">
                  <a14:useLocalDpi xmlns:a14="http://schemas.microsoft.com/office/drawing/2010/main" val="0"/>
                </a:ext>
              </a:extLst>
            </a:blip>
            <a:srcRect l="50938" t="31574" r="32031" b="7401"/>
            <a:stretch>
              <a:fillRect/>
            </a:stretch>
          </p:blipFill>
          <p:spPr>
            <a:xfrm>
              <a:off x="6821686" y="5273519"/>
              <a:ext cx="357302" cy="591679"/>
            </a:xfrm>
            <a:prstGeom prst="rect">
              <a:avLst/>
            </a:prstGeom>
          </p:spPr>
        </p:pic>
      </p:grpSp>
      <p:sp>
        <p:nvSpPr>
          <p:cNvPr id="24" name="矩形 23"/>
          <p:cNvSpPr/>
          <p:nvPr/>
        </p:nvSpPr>
        <p:spPr>
          <a:xfrm>
            <a:off x="0" y="6341806"/>
            <a:ext cx="12192000" cy="590550"/>
          </a:xfrm>
          <a:prstGeom prst="rect">
            <a:avLst/>
          </a:prstGeom>
          <a:solidFill>
            <a:srgbClr val="73A4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p:nvPicPr>
        <p:blipFill rotWithShape="1">
          <a:blip r:embed="rId11">
            <a:extLst>
              <a:ext uri="{28A0092B-C50C-407E-A947-70E740481C1C}">
                <a14:useLocalDpi xmlns:a14="http://schemas.microsoft.com/office/drawing/2010/main" val="0"/>
              </a:ext>
            </a:extLst>
          </a:blip>
          <a:srcRect l="72434" t="67609" r="8958"/>
          <a:stretch>
            <a:fillRect/>
          </a:stretch>
        </p:blipFill>
        <p:spPr>
          <a:xfrm>
            <a:off x="1476617" y="5083791"/>
            <a:ext cx="1543050" cy="1464291"/>
          </a:xfrm>
          <a:prstGeom prst="rect">
            <a:avLst/>
          </a:prstGeom>
        </p:spPr>
      </p:pic>
      <p:pic>
        <p:nvPicPr>
          <p:cNvPr id="27" name="图片 26"/>
          <p:cNvPicPr>
            <a:picLocks noChangeAspect="1"/>
          </p:cNvPicPr>
          <p:nvPr/>
        </p:nvPicPr>
        <p:blipFill rotWithShape="1">
          <a:blip r:embed="rId11">
            <a:extLst>
              <a:ext uri="{28A0092B-C50C-407E-A947-70E740481C1C}">
                <a14:useLocalDpi xmlns:a14="http://schemas.microsoft.com/office/drawing/2010/main" val="0"/>
              </a:ext>
            </a:extLst>
          </a:blip>
          <a:srcRect t="27365" r="59614"/>
          <a:stretch>
            <a:fillRect/>
          </a:stretch>
        </p:blipFill>
        <p:spPr>
          <a:xfrm>
            <a:off x="8018295" y="3353515"/>
            <a:ext cx="3348806" cy="3283566"/>
          </a:xfrm>
          <a:prstGeom prst="rect">
            <a:avLst/>
          </a:prstGeom>
        </p:spPr>
      </p:pic>
      <p:sp>
        <p:nvSpPr>
          <p:cNvPr id="26" name="TextBox 25">
            <a:extLst>
              <a:ext uri="{FF2B5EF4-FFF2-40B4-BE49-F238E27FC236}">
                <a16:creationId xmlns:a16="http://schemas.microsoft.com/office/drawing/2014/main" id="{9EF313B6-E72F-4666-BE3A-2EB20F4E8C6E}"/>
              </a:ext>
            </a:extLst>
          </p:cNvPr>
          <p:cNvSpPr txBox="1"/>
          <p:nvPr/>
        </p:nvSpPr>
        <p:spPr>
          <a:xfrm>
            <a:off x="1786705" y="1867678"/>
            <a:ext cx="8711533" cy="2062103"/>
          </a:xfrm>
          <a:prstGeom prst="rect">
            <a:avLst/>
          </a:prstGeom>
          <a:noFill/>
        </p:spPr>
        <p:txBody>
          <a:bodyPr wrap="square">
            <a:spAutoFit/>
          </a:bodyPr>
          <a:lstStyle/>
          <a:p>
            <a:pPr marL="0" marR="0" indent="457200" algn="just">
              <a:spcBef>
                <a:spcPts val="0"/>
              </a:spcBef>
              <a:spcAft>
                <a:spcPts val="0"/>
              </a:spcAft>
            </a:pPr>
            <a:r>
              <a:rPr lang="en-US" sz="3200" i="1" spc="-30" dirty="0" err="1">
                <a:solidFill>
                  <a:srgbClr val="FF0000"/>
                </a:solidFill>
                <a:effectLst/>
                <a:latin typeface="Times New Roman" panose="02020603050405020304" pitchFamily="18" charset="0"/>
                <a:ea typeface="Times New Roman" panose="02020603050405020304" pitchFamily="18" charset="0"/>
              </a:rPr>
              <a:t>Trong</a:t>
            </a:r>
            <a:r>
              <a:rPr lang="en-US" sz="3200" i="1" spc="-30" dirty="0">
                <a:solidFill>
                  <a:srgbClr val="FF0000"/>
                </a:solidFill>
                <a:effectLst/>
                <a:latin typeface="Times New Roman" panose="02020603050405020304" pitchFamily="18" charset="0"/>
                <a:ea typeface="Times New Roman" panose="02020603050405020304" pitchFamily="18" charset="0"/>
              </a:rPr>
              <a:t> </a:t>
            </a:r>
            <a:r>
              <a:rPr lang="en-US" sz="3200" i="1" spc="-30" dirty="0" err="1">
                <a:solidFill>
                  <a:srgbClr val="FF0000"/>
                </a:solidFill>
                <a:effectLst/>
                <a:latin typeface="Times New Roman" panose="02020603050405020304" pitchFamily="18" charset="0"/>
                <a:ea typeface="Times New Roman" panose="02020603050405020304" pitchFamily="18" charset="0"/>
              </a:rPr>
              <a:t>cuộc</a:t>
            </a:r>
            <a:r>
              <a:rPr lang="en-US" sz="3200" i="1" spc="-30" dirty="0">
                <a:solidFill>
                  <a:srgbClr val="FF0000"/>
                </a:solidFill>
                <a:effectLst/>
                <a:latin typeface="Times New Roman" panose="02020603050405020304" pitchFamily="18" charset="0"/>
                <a:ea typeface="Times New Roman" panose="02020603050405020304" pitchFamily="18" charset="0"/>
              </a:rPr>
              <a:t> </a:t>
            </a:r>
            <a:r>
              <a:rPr lang="en-US" sz="3200" i="1" spc="-30" dirty="0" err="1">
                <a:solidFill>
                  <a:srgbClr val="FF0000"/>
                </a:solidFill>
                <a:effectLst/>
                <a:latin typeface="Times New Roman" panose="02020603050405020304" pitchFamily="18" charset="0"/>
                <a:ea typeface="Times New Roman" panose="02020603050405020304" pitchFamily="18" charset="0"/>
              </a:rPr>
              <a:t>sống</a:t>
            </a:r>
            <a:r>
              <a:rPr lang="en-US" sz="3200" i="1" spc="-30" dirty="0">
                <a:solidFill>
                  <a:srgbClr val="FF0000"/>
                </a:solidFill>
                <a:effectLst/>
                <a:latin typeface="Times New Roman" panose="02020603050405020304" pitchFamily="18" charset="0"/>
                <a:ea typeface="Times New Roman" panose="02020603050405020304" pitchFamily="18" charset="0"/>
              </a:rPr>
              <a:t>, </a:t>
            </a:r>
            <a:r>
              <a:rPr lang="en-US" sz="3200" i="1" spc="-30" dirty="0" err="1">
                <a:solidFill>
                  <a:srgbClr val="FF0000"/>
                </a:solidFill>
                <a:effectLst/>
                <a:latin typeface="Times New Roman" panose="02020603050405020304" pitchFamily="18" charset="0"/>
                <a:ea typeface="Times New Roman" panose="02020603050405020304" pitchFamily="18" charset="0"/>
              </a:rPr>
              <a:t>em</a:t>
            </a:r>
            <a:r>
              <a:rPr lang="en-US" sz="3200" i="1" spc="-30" dirty="0">
                <a:solidFill>
                  <a:srgbClr val="FF0000"/>
                </a:solidFill>
                <a:effectLst/>
                <a:latin typeface="Times New Roman" panose="02020603050405020304" pitchFamily="18" charset="0"/>
                <a:ea typeface="Times New Roman" panose="02020603050405020304" pitchFamily="18" charset="0"/>
              </a:rPr>
              <a:t> </a:t>
            </a:r>
            <a:r>
              <a:rPr lang="en-US" sz="3200" i="1" spc="-30" dirty="0" err="1">
                <a:solidFill>
                  <a:srgbClr val="FF0000"/>
                </a:solidFill>
                <a:effectLst/>
                <a:latin typeface="Times New Roman" panose="02020603050405020304" pitchFamily="18" charset="0"/>
                <a:ea typeface="Times New Roman" panose="02020603050405020304" pitchFamily="18" charset="0"/>
              </a:rPr>
              <a:t>đã</a:t>
            </a:r>
            <a:r>
              <a:rPr lang="en-US" sz="3200" i="1" spc="-30" dirty="0">
                <a:solidFill>
                  <a:srgbClr val="FF0000"/>
                </a:solidFill>
                <a:effectLst/>
                <a:latin typeface="Times New Roman" panose="02020603050405020304" pitchFamily="18" charset="0"/>
                <a:ea typeface="Times New Roman" panose="02020603050405020304" pitchFamily="18" charset="0"/>
              </a:rPr>
              <a:t> bao </a:t>
            </a:r>
            <a:r>
              <a:rPr lang="en-US" sz="3200" i="1" spc="-30" dirty="0" err="1">
                <a:solidFill>
                  <a:srgbClr val="FF0000"/>
                </a:solidFill>
                <a:effectLst/>
                <a:latin typeface="Times New Roman" panose="02020603050405020304" pitchFamily="18" charset="0"/>
                <a:ea typeface="Times New Roman" panose="02020603050405020304" pitchFamily="18" charset="0"/>
              </a:rPr>
              <a:t>giờ</a:t>
            </a:r>
            <a:r>
              <a:rPr lang="en-US" sz="3200" i="1" spc="-30" dirty="0">
                <a:solidFill>
                  <a:srgbClr val="FF0000"/>
                </a:solidFill>
                <a:effectLst/>
                <a:latin typeface="Times New Roman" panose="02020603050405020304" pitchFamily="18" charset="0"/>
                <a:ea typeface="Times New Roman" panose="02020603050405020304" pitchFamily="18" charset="0"/>
              </a:rPr>
              <a:t> </a:t>
            </a:r>
            <a:r>
              <a:rPr lang="en-US" sz="3200" i="1" spc="-30" dirty="0" err="1">
                <a:solidFill>
                  <a:srgbClr val="FF0000"/>
                </a:solidFill>
                <a:effectLst/>
                <a:latin typeface="Times New Roman" panose="02020603050405020304" pitchFamily="18" charset="0"/>
                <a:ea typeface="Times New Roman" panose="02020603050405020304" pitchFamily="18" charset="0"/>
              </a:rPr>
              <a:t>ân</a:t>
            </a:r>
            <a:r>
              <a:rPr lang="en-US" sz="3200" i="1" spc="-30" dirty="0">
                <a:solidFill>
                  <a:srgbClr val="FF0000"/>
                </a:solidFill>
                <a:effectLst/>
                <a:latin typeface="Times New Roman" panose="02020603050405020304" pitchFamily="18" charset="0"/>
                <a:ea typeface="Times New Roman" panose="02020603050405020304" pitchFamily="18" charset="0"/>
              </a:rPr>
              <a:t> </a:t>
            </a:r>
            <a:r>
              <a:rPr lang="en-US" sz="3200" i="1" spc="-30" dirty="0" err="1">
                <a:solidFill>
                  <a:srgbClr val="FF0000"/>
                </a:solidFill>
                <a:effectLst/>
                <a:latin typeface="Times New Roman" panose="02020603050405020304" pitchFamily="18" charset="0"/>
                <a:ea typeface="Times New Roman" panose="02020603050405020304" pitchFamily="18" charset="0"/>
              </a:rPr>
              <a:t>hận</a:t>
            </a:r>
            <a:r>
              <a:rPr lang="en-US" sz="3200" i="1" spc="-30" dirty="0">
                <a:solidFill>
                  <a:srgbClr val="FF0000"/>
                </a:solidFill>
                <a:effectLst/>
                <a:latin typeface="Times New Roman" panose="02020603050405020304" pitchFamily="18" charset="0"/>
                <a:ea typeface="Times New Roman" panose="02020603050405020304" pitchFamily="18" charset="0"/>
              </a:rPr>
              <a:t> </a:t>
            </a:r>
            <a:r>
              <a:rPr lang="en-US" sz="3200" i="1" spc="-30" dirty="0" err="1">
                <a:solidFill>
                  <a:srgbClr val="FF0000"/>
                </a:solidFill>
                <a:effectLst/>
                <a:latin typeface="Times New Roman" panose="02020603050405020304" pitchFamily="18" charset="0"/>
                <a:ea typeface="Times New Roman" panose="02020603050405020304" pitchFamily="18" charset="0"/>
              </a:rPr>
              <a:t>vì</a:t>
            </a:r>
            <a:r>
              <a:rPr lang="en-US" sz="3200" i="1" spc="-30" dirty="0">
                <a:solidFill>
                  <a:srgbClr val="FF0000"/>
                </a:solidFill>
                <a:effectLst/>
                <a:latin typeface="Times New Roman" panose="02020603050405020304" pitchFamily="18" charset="0"/>
                <a:ea typeface="Times New Roman" panose="02020603050405020304" pitchFamily="18" charset="0"/>
              </a:rPr>
              <a:t> </a:t>
            </a:r>
            <a:r>
              <a:rPr lang="en-US" sz="3200" i="1" spc="-30" dirty="0" err="1">
                <a:solidFill>
                  <a:srgbClr val="FF0000"/>
                </a:solidFill>
                <a:effectLst/>
                <a:latin typeface="Times New Roman" panose="02020603050405020304" pitchFamily="18" charset="0"/>
                <a:ea typeface="Times New Roman" panose="02020603050405020304" pitchFamily="18" charset="0"/>
              </a:rPr>
              <a:t>hiểu</a:t>
            </a:r>
            <a:r>
              <a:rPr lang="en-US" sz="3200" i="1" spc="-30" dirty="0">
                <a:solidFill>
                  <a:srgbClr val="FF0000"/>
                </a:solidFill>
                <a:effectLst/>
                <a:latin typeface="Times New Roman" panose="02020603050405020304" pitchFamily="18" charset="0"/>
                <a:ea typeface="Times New Roman" panose="02020603050405020304" pitchFamily="18" charset="0"/>
              </a:rPr>
              <a:t> </a:t>
            </a:r>
            <a:r>
              <a:rPr lang="en-US" sz="3200" i="1" spc="-30" dirty="0" err="1">
                <a:solidFill>
                  <a:srgbClr val="FF0000"/>
                </a:solidFill>
                <a:effectLst/>
                <a:latin typeface="Times New Roman" panose="02020603050405020304" pitchFamily="18" charset="0"/>
                <a:ea typeface="Times New Roman" panose="02020603050405020304" pitchFamily="18" charset="0"/>
              </a:rPr>
              <a:t>nhầm</a:t>
            </a:r>
            <a:r>
              <a:rPr lang="en-US" sz="3200" i="1" spc="-30" dirty="0">
                <a:solidFill>
                  <a:srgbClr val="FF0000"/>
                </a:solidFill>
                <a:effectLst/>
                <a:latin typeface="Times New Roman" panose="02020603050405020304" pitchFamily="18" charset="0"/>
                <a:ea typeface="Times New Roman" panose="02020603050405020304" pitchFamily="18" charset="0"/>
              </a:rPr>
              <a:t> </a:t>
            </a:r>
            <a:r>
              <a:rPr lang="en-US" sz="3200" i="1" spc="-30" dirty="0" err="1">
                <a:solidFill>
                  <a:srgbClr val="FF0000"/>
                </a:solidFill>
                <a:effectLst/>
                <a:latin typeface="Times New Roman" panose="02020603050405020304" pitchFamily="18" charset="0"/>
                <a:ea typeface="Times New Roman" panose="02020603050405020304" pitchFamily="18" charset="0"/>
              </a:rPr>
              <a:t>lòng</a:t>
            </a:r>
            <a:r>
              <a:rPr lang="en-US" sz="3200" i="1" spc="-30" dirty="0">
                <a:solidFill>
                  <a:srgbClr val="FF0000"/>
                </a:solidFill>
                <a:effectLst/>
                <a:latin typeface="Times New Roman" panose="02020603050405020304" pitchFamily="18" charset="0"/>
                <a:ea typeface="Times New Roman" panose="02020603050405020304" pitchFamily="18" charset="0"/>
              </a:rPr>
              <a:t> </a:t>
            </a:r>
            <a:r>
              <a:rPr lang="en-US" sz="3200" i="1" spc="-30" dirty="0" err="1">
                <a:solidFill>
                  <a:srgbClr val="FF0000"/>
                </a:solidFill>
                <a:effectLst/>
                <a:latin typeface="Times New Roman" panose="02020603050405020304" pitchFamily="18" charset="0"/>
                <a:ea typeface="Times New Roman" panose="02020603050405020304" pitchFamily="18" charset="0"/>
              </a:rPr>
              <a:t>tốt</a:t>
            </a:r>
            <a:r>
              <a:rPr lang="en-US" sz="3200" i="1" spc="-30" dirty="0">
                <a:solidFill>
                  <a:srgbClr val="FF0000"/>
                </a:solidFill>
                <a:effectLst/>
                <a:latin typeface="Times New Roman" panose="02020603050405020304" pitchFamily="18" charset="0"/>
                <a:ea typeface="Times New Roman" panose="02020603050405020304" pitchFamily="18" charset="0"/>
              </a:rPr>
              <a:t> </a:t>
            </a:r>
            <a:r>
              <a:rPr lang="en-US" sz="3200" i="1" spc="-30" dirty="0" err="1">
                <a:solidFill>
                  <a:srgbClr val="FF0000"/>
                </a:solidFill>
                <a:effectLst/>
                <a:latin typeface="Times New Roman" panose="02020603050405020304" pitchFamily="18" charset="0"/>
                <a:ea typeface="Times New Roman" panose="02020603050405020304" pitchFamily="18" charset="0"/>
              </a:rPr>
              <a:t>của</a:t>
            </a:r>
            <a:r>
              <a:rPr lang="en-US" sz="3200" i="1" spc="-30" dirty="0">
                <a:solidFill>
                  <a:srgbClr val="FF0000"/>
                </a:solidFill>
                <a:effectLst/>
                <a:latin typeface="Times New Roman" panose="02020603050405020304" pitchFamily="18" charset="0"/>
                <a:ea typeface="Times New Roman" panose="02020603050405020304" pitchFamily="18" charset="0"/>
              </a:rPr>
              <a:t> </a:t>
            </a:r>
            <a:r>
              <a:rPr lang="en-US" sz="3200" i="1" spc="-30" dirty="0" err="1">
                <a:solidFill>
                  <a:srgbClr val="FF0000"/>
                </a:solidFill>
                <a:effectLst/>
                <a:latin typeface="Times New Roman" panose="02020603050405020304" pitchFamily="18" charset="0"/>
                <a:ea typeface="Times New Roman" panose="02020603050405020304" pitchFamily="18" charset="0"/>
              </a:rPr>
              <a:t>người</a:t>
            </a:r>
            <a:r>
              <a:rPr lang="en-US" sz="3200" i="1" spc="-30" dirty="0">
                <a:solidFill>
                  <a:srgbClr val="FF0000"/>
                </a:solidFill>
                <a:effectLst/>
                <a:latin typeface="Times New Roman" panose="02020603050405020304" pitchFamily="18" charset="0"/>
                <a:ea typeface="Times New Roman" panose="02020603050405020304" pitchFamily="18" charset="0"/>
              </a:rPr>
              <a:t> </a:t>
            </a:r>
            <a:r>
              <a:rPr lang="en-US" sz="3200" i="1" spc="-30" dirty="0" err="1">
                <a:solidFill>
                  <a:srgbClr val="FF0000"/>
                </a:solidFill>
                <a:effectLst/>
                <a:latin typeface="Times New Roman" panose="02020603050405020304" pitchFamily="18" charset="0"/>
                <a:ea typeface="Times New Roman" panose="02020603050405020304" pitchFamily="18" charset="0"/>
              </a:rPr>
              <a:t>khác</a:t>
            </a:r>
            <a:r>
              <a:rPr lang="en-US" sz="3200" i="1" spc="-30" dirty="0">
                <a:solidFill>
                  <a:srgbClr val="FF0000"/>
                </a:solidFill>
                <a:effectLst/>
                <a:latin typeface="Times New Roman" panose="02020603050405020304" pitchFamily="18" charset="0"/>
                <a:ea typeface="Times New Roman" panose="02020603050405020304" pitchFamily="18" charset="0"/>
              </a:rPr>
              <a:t> (cha </a:t>
            </a:r>
            <a:r>
              <a:rPr lang="en-US" sz="3200" i="1" spc="-30" dirty="0" err="1">
                <a:solidFill>
                  <a:srgbClr val="FF0000"/>
                </a:solidFill>
                <a:effectLst/>
                <a:latin typeface="Times New Roman" panose="02020603050405020304" pitchFamily="18" charset="0"/>
                <a:ea typeface="Times New Roman" panose="02020603050405020304" pitchFamily="18" charset="0"/>
              </a:rPr>
              <a:t>mẹ</a:t>
            </a:r>
            <a:r>
              <a:rPr lang="en-US" sz="3200" i="1" spc="-30" dirty="0">
                <a:solidFill>
                  <a:srgbClr val="FF0000"/>
                </a:solidFill>
                <a:effectLst/>
                <a:latin typeface="Times New Roman" panose="02020603050405020304" pitchFamily="18" charset="0"/>
                <a:ea typeface="Times New Roman" panose="02020603050405020304" pitchFamily="18" charset="0"/>
              </a:rPr>
              <a:t>, </a:t>
            </a:r>
            <a:r>
              <a:rPr lang="en-US" sz="3200" i="1" spc="-30" dirty="0" err="1">
                <a:solidFill>
                  <a:srgbClr val="FF0000"/>
                </a:solidFill>
                <a:effectLst/>
                <a:latin typeface="Times New Roman" panose="02020603050405020304" pitchFamily="18" charset="0"/>
                <a:ea typeface="Times New Roman" panose="02020603050405020304" pitchFamily="18" charset="0"/>
              </a:rPr>
              <a:t>ông</a:t>
            </a:r>
            <a:r>
              <a:rPr lang="en-US" sz="3200" i="1" spc="-30" dirty="0">
                <a:solidFill>
                  <a:srgbClr val="FF0000"/>
                </a:solidFill>
                <a:effectLst/>
                <a:latin typeface="Times New Roman" panose="02020603050405020304" pitchFamily="18" charset="0"/>
                <a:ea typeface="Times New Roman" panose="02020603050405020304" pitchFamily="18" charset="0"/>
              </a:rPr>
              <a:t> </a:t>
            </a:r>
            <a:r>
              <a:rPr lang="en-US" sz="3200" i="1" spc="-30" dirty="0" err="1">
                <a:solidFill>
                  <a:srgbClr val="FF0000"/>
                </a:solidFill>
                <a:effectLst/>
                <a:latin typeface="Times New Roman" panose="02020603050405020304" pitchFamily="18" charset="0"/>
                <a:ea typeface="Times New Roman" panose="02020603050405020304" pitchFamily="18" charset="0"/>
              </a:rPr>
              <a:t>bà</a:t>
            </a:r>
            <a:r>
              <a:rPr lang="en-US" sz="3200" i="1" spc="-30" dirty="0">
                <a:solidFill>
                  <a:srgbClr val="FF0000"/>
                </a:solidFill>
                <a:effectLst/>
                <a:latin typeface="Times New Roman" panose="02020603050405020304" pitchFamily="18" charset="0"/>
                <a:ea typeface="Times New Roman" panose="02020603050405020304" pitchFamily="18" charset="0"/>
              </a:rPr>
              <a:t>, </a:t>
            </a:r>
            <a:r>
              <a:rPr lang="en-US" sz="3200" i="1" spc="-30" dirty="0" err="1">
                <a:solidFill>
                  <a:srgbClr val="FF0000"/>
                </a:solidFill>
                <a:effectLst/>
                <a:latin typeface="Times New Roman" panose="02020603050405020304" pitchFamily="18" charset="0"/>
                <a:ea typeface="Times New Roman" panose="02020603050405020304" pitchFamily="18" charset="0"/>
              </a:rPr>
              <a:t>thầy</a:t>
            </a:r>
            <a:r>
              <a:rPr lang="en-US" sz="3200" i="1" spc="-30" dirty="0">
                <a:solidFill>
                  <a:srgbClr val="FF0000"/>
                </a:solidFill>
                <a:effectLst/>
                <a:latin typeface="Times New Roman" panose="02020603050405020304" pitchFamily="18" charset="0"/>
                <a:ea typeface="Times New Roman" panose="02020603050405020304" pitchFamily="18" charset="0"/>
              </a:rPr>
              <a:t> </a:t>
            </a:r>
            <a:r>
              <a:rPr lang="en-US" sz="3200" i="1" spc="-30" dirty="0" err="1">
                <a:solidFill>
                  <a:srgbClr val="FF0000"/>
                </a:solidFill>
                <a:effectLst/>
                <a:latin typeface="Times New Roman" panose="02020603050405020304" pitchFamily="18" charset="0"/>
                <a:ea typeface="Times New Roman" panose="02020603050405020304" pitchFamily="18" charset="0"/>
              </a:rPr>
              <a:t>cô</a:t>
            </a:r>
            <a:r>
              <a:rPr lang="en-US" sz="3200" i="1" spc="-30" dirty="0">
                <a:solidFill>
                  <a:srgbClr val="FF0000"/>
                </a:solidFill>
                <a:effectLst/>
                <a:latin typeface="Times New Roman" panose="02020603050405020304" pitchFamily="18" charset="0"/>
                <a:ea typeface="Times New Roman" panose="02020603050405020304" pitchFamily="18" charset="0"/>
              </a:rPr>
              <a:t>, </a:t>
            </a:r>
            <a:r>
              <a:rPr lang="en-US" sz="3200" i="1" spc="-30" dirty="0" err="1">
                <a:solidFill>
                  <a:srgbClr val="FF0000"/>
                </a:solidFill>
                <a:effectLst/>
                <a:latin typeface="Times New Roman" panose="02020603050405020304" pitchFamily="18" charset="0"/>
                <a:ea typeface="Times New Roman" panose="02020603050405020304" pitchFamily="18" charset="0"/>
              </a:rPr>
              <a:t>bạn</a:t>
            </a:r>
            <a:r>
              <a:rPr lang="en-US" sz="3200" i="1" spc="-30" dirty="0">
                <a:solidFill>
                  <a:srgbClr val="FF0000"/>
                </a:solidFill>
                <a:effectLst/>
                <a:latin typeface="Times New Roman" panose="02020603050405020304" pitchFamily="18" charset="0"/>
                <a:ea typeface="Times New Roman" panose="02020603050405020304" pitchFamily="18" charset="0"/>
              </a:rPr>
              <a:t> </a:t>
            </a:r>
            <a:r>
              <a:rPr lang="en-US" sz="3200" i="1" spc="-30" dirty="0" err="1">
                <a:solidFill>
                  <a:srgbClr val="FF0000"/>
                </a:solidFill>
                <a:effectLst/>
                <a:latin typeface="Times New Roman" panose="02020603050405020304" pitchFamily="18" charset="0"/>
                <a:ea typeface="Times New Roman" panose="02020603050405020304" pitchFamily="18" charset="0"/>
              </a:rPr>
              <a:t>bè</a:t>
            </a:r>
            <a:r>
              <a:rPr lang="en-US" sz="3200" i="1" spc="-30" dirty="0">
                <a:solidFill>
                  <a:srgbClr val="FF0000"/>
                </a:solidFill>
                <a:effectLst/>
                <a:latin typeface="Times New Roman" panose="02020603050405020304" pitchFamily="18" charset="0"/>
                <a:ea typeface="Times New Roman" panose="02020603050405020304" pitchFamily="18" charset="0"/>
              </a:rPr>
              <a:t>…) </a:t>
            </a:r>
            <a:r>
              <a:rPr lang="en-US" sz="3200" i="1" spc="-30" dirty="0" err="1">
                <a:solidFill>
                  <a:srgbClr val="FF0000"/>
                </a:solidFill>
                <a:effectLst/>
                <a:latin typeface="Times New Roman" panose="02020603050405020304" pitchFamily="18" charset="0"/>
                <a:ea typeface="Times New Roman" panose="02020603050405020304" pitchFamily="18" charset="0"/>
              </a:rPr>
              <a:t>chưa</a:t>
            </a:r>
            <a:r>
              <a:rPr lang="en-US" sz="3200" i="1" spc="-30" dirty="0">
                <a:solidFill>
                  <a:srgbClr val="FF0000"/>
                </a:solidFill>
                <a:effectLst/>
                <a:latin typeface="Times New Roman" panose="02020603050405020304" pitchFamily="18" charset="0"/>
                <a:ea typeface="Times New Roman" panose="02020603050405020304" pitchFamily="18" charset="0"/>
              </a:rPr>
              <a:t>? </a:t>
            </a:r>
            <a:r>
              <a:rPr lang="en-US" sz="3200" i="1" spc="-30" dirty="0" err="1">
                <a:solidFill>
                  <a:srgbClr val="FF0000"/>
                </a:solidFill>
                <a:effectLst/>
                <a:latin typeface="Times New Roman" panose="02020603050405020304" pitchFamily="18" charset="0"/>
                <a:ea typeface="Times New Roman" panose="02020603050405020304" pitchFamily="18" charset="0"/>
              </a:rPr>
              <a:t>Hãy</a:t>
            </a:r>
            <a:r>
              <a:rPr lang="en-US" sz="3200" i="1" spc="-30" dirty="0">
                <a:solidFill>
                  <a:srgbClr val="FF0000"/>
                </a:solidFill>
                <a:effectLst/>
                <a:latin typeface="Times New Roman" panose="02020603050405020304" pitchFamily="18" charset="0"/>
                <a:ea typeface="Times New Roman" panose="02020603050405020304" pitchFamily="18" charset="0"/>
              </a:rPr>
              <a:t> </a:t>
            </a:r>
            <a:r>
              <a:rPr lang="en-US" sz="3200" i="1" spc="-30" dirty="0" err="1">
                <a:solidFill>
                  <a:srgbClr val="FF0000"/>
                </a:solidFill>
                <a:effectLst/>
                <a:latin typeface="Times New Roman" panose="02020603050405020304" pitchFamily="18" charset="0"/>
                <a:ea typeface="Times New Roman" panose="02020603050405020304" pitchFamily="18" charset="0"/>
              </a:rPr>
              <a:t>kể</a:t>
            </a:r>
            <a:r>
              <a:rPr lang="en-US" sz="3200" i="1" spc="-30" dirty="0">
                <a:solidFill>
                  <a:srgbClr val="FF0000"/>
                </a:solidFill>
                <a:effectLst/>
                <a:latin typeface="Times New Roman" panose="02020603050405020304" pitchFamily="18" charset="0"/>
                <a:ea typeface="Times New Roman" panose="02020603050405020304" pitchFamily="18" charset="0"/>
              </a:rPr>
              <a:t> </a:t>
            </a:r>
            <a:r>
              <a:rPr lang="en-US" sz="3200" i="1" spc="-30" dirty="0" err="1">
                <a:solidFill>
                  <a:srgbClr val="FF0000"/>
                </a:solidFill>
                <a:effectLst/>
                <a:latin typeface="Times New Roman" panose="02020603050405020304" pitchFamily="18" charset="0"/>
                <a:ea typeface="Times New Roman" panose="02020603050405020304" pitchFamily="18" charset="0"/>
              </a:rPr>
              <a:t>vắn</a:t>
            </a:r>
            <a:r>
              <a:rPr lang="en-US" sz="3200" i="1" spc="-30" dirty="0">
                <a:solidFill>
                  <a:srgbClr val="FF0000"/>
                </a:solidFill>
                <a:effectLst/>
                <a:latin typeface="Times New Roman" panose="02020603050405020304" pitchFamily="18" charset="0"/>
                <a:ea typeface="Times New Roman" panose="02020603050405020304" pitchFamily="18" charset="0"/>
              </a:rPr>
              <a:t> </a:t>
            </a:r>
            <a:r>
              <a:rPr lang="en-US" sz="3200" i="1" spc="-30" dirty="0" err="1">
                <a:solidFill>
                  <a:srgbClr val="FF0000"/>
                </a:solidFill>
                <a:effectLst/>
                <a:latin typeface="Times New Roman" panose="02020603050405020304" pitchFamily="18" charset="0"/>
                <a:ea typeface="Times New Roman" panose="02020603050405020304" pitchFamily="18" charset="0"/>
              </a:rPr>
              <a:t>tắt</a:t>
            </a:r>
            <a:r>
              <a:rPr lang="en-US" sz="3200" i="1" spc="-30" dirty="0">
                <a:solidFill>
                  <a:srgbClr val="FF0000"/>
                </a:solidFill>
                <a:effectLst/>
                <a:latin typeface="Times New Roman" panose="02020603050405020304" pitchFamily="18" charset="0"/>
                <a:ea typeface="Times New Roman" panose="02020603050405020304" pitchFamily="18" charset="0"/>
              </a:rPr>
              <a:t> </a:t>
            </a:r>
            <a:r>
              <a:rPr lang="en-US" sz="3200" i="1" spc="-30" dirty="0" err="1">
                <a:solidFill>
                  <a:srgbClr val="FF0000"/>
                </a:solidFill>
                <a:effectLst/>
                <a:latin typeface="Times New Roman" panose="02020603050405020304" pitchFamily="18" charset="0"/>
                <a:ea typeface="Times New Roman" panose="02020603050405020304" pitchFamily="18" charset="0"/>
              </a:rPr>
              <a:t>lại</a:t>
            </a:r>
            <a:r>
              <a:rPr lang="en-US" sz="3200" i="1" spc="-30" dirty="0">
                <a:solidFill>
                  <a:srgbClr val="FF0000"/>
                </a:solidFill>
                <a:effectLst/>
                <a:latin typeface="Times New Roman" panose="02020603050405020304" pitchFamily="18" charset="0"/>
                <a:ea typeface="Times New Roman" panose="02020603050405020304" pitchFamily="18" charset="0"/>
              </a:rPr>
              <a:t> </a:t>
            </a:r>
            <a:r>
              <a:rPr lang="en-US" sz="3200" i="1" spc="-30" dirty="0" err="1">
                <a:solidFill>
                  <a:srgbClr val="FF0000"/>
                </a:solidFill>
                <a:effectLst/>
                <a:latin typeface="Times New Roman" panose="02020603050405020304" pitchFamily="18" charset="0"/>
                <a:ea typeface="Times New Roman" panose="02020603050405020304" pitchFamily="18" charset="0"/>
              </a:rPr>
              <a:t>câu</a:t>
            </a:r>
            <a:r>
              <a:rPr lang="en-US" sz="3200" i="1" spc="-30" dirty="0">
                <a:solidFill>
                  <a:srgbClr val="FF0000"/>
                </a:solidFill>
                <a:effectLst/>
                <a:latin typeface="Times New Roman" panose="02020603050405020304" pitchFamily="18" charset="0"/>
                <a:ea typeface="Times New Roman" panose="02020603050405020304" pitchFamily="18" charset="0"/>
              </a:rPr>
              <a:t> </a:t>
            </a:r>
            <a:r>
              <a:rPr lang="en-US" sz="3200" i="1" spc="-30" dirty="0" err="1">
                <a:solidFill>
                  <a:srgbClr val="FF0000"/>
                </a:solidFill>
                <a:effectLst/>
                <a:latin typeface="Times New Roman" panose="02020603050405020304" pitchFamily="18" charset="0"/>
                <a:ea typeface="Times New Roman" panose="02020603050405020304" pitchFamily="18" charset="0"/>
              </a:rPr>
              <a:t>chuyện</a:t>
            </a:r>
            <a:r>
              <a:rPr lang="en-US" sz="3200" i="1" spc="-30" dirty="0">
                <a:solidFill>
                  <a:srgbClr val="FF0000"/>
                </a:solidFill>
                <a:effectLst/>
                <a:latin typeface="Times New Roman" panose="02020603050405020304" pitchFamily="18" charset="0"/>
                <a:ea typeface="Times New Roman" panose="02020603050405020304" pitchFamily="18" charset="0"/>
              </a:rPr>
              <a:t> </a:t>
            </a:r>
            <a:r>
              <a:rPr lang="en-US" sz="3200" i="1" spc="-30" err="1">
                <a:solidFill>
                  <a:srgbClr val="FF0000"/>
                </a:solidFill>
                <a:effectLst/>
                <a:latin typeface="Times New Roman" panose="02020603050405020304" pitchFamily="18" charset="0"/>
                <a:ea typeface="Times New Roman" panose="02020603050405020304" pitchFamily="18" charset="0"/>
              </a:rPr>
              <a:t>ấy</a:t>
            </a:r>
            <a:r>
              <a:rPr lang="en-US" sz="3200" i="1" spc="-30" smtClean="0">
                <a:solidFill>
                  <a:srgbClr val="FF0000"/>
                </a:solidFill>
                <a:effectLst/>
                <a:latin typeface="Times New Roman" panose="02020603050405020304" pitchFamily="18" charset="0"/>
                <a:ea typeface="Times New Roman" panose="02020603050405020304" pitchFamily="18" charset="0"/>
              </a:rPr>
              <a:t>? ( khoảng </a:t>
            </a:r>
            <a:r>
              <a:rPr lang="en-US" sz="3200" i="1" spc="-30" smtClean="0">
                <a:solidFill>
                  <a:srgbClr val="FF0000"/>
                </a:solidFill>
                <a:latin typeface="Times New Roman" panose="02020603050405020304" pitchFamily="18" charset="0"/>
                <a:ea typeface="Times New Roman" panose="02020603050405020304" pitchFamily="18" charset="0"/>
              </a:rPr>
              <a:t>5 câu</a:t>
            </a:r>
            <a:r>
              <a:rPr lang="en-US" sz="3200" i="1" spc="-30" smtClean="0">
                <a:solidFill>
                  <a:srgbClr val="FF0000"/>
                </a:solidFill>
                <a:effectLst/>
                <a:latin typeface="Times New Roman" panose="02020603050405020304" pitchFamily="18" charset="0"/>
                <a:ea typeface="Times New Roman" panose="02020603050405020304" pitchFamily="18" charset="0"/>
              </a:rPr>
              <a:t>)</a:t>
            </a:r>
            <a:endParaRPr lang="en-US" sz="2800" i="1"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49741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PA_组合 10"/>
          <p:cNvGrpSpPr>
            <a:grpSpLocks noResize="1"/>
          </p:cNvGrpSpPr>
          <p:nvPr>
            <p:custDataLst>
              <p:tags r:id="rId1"/>
            </p:custDataLst>
          </p:nvPr>
        </p:nvGrpSpPr>
        <p:grpSpPr>
          <a:xfrm>
            <a:off x="84814" y="271337"/>
            <a:ext cx="11631561" cy="6289800"/>
            <a:chOff x="280219" y="157316"/>
            <a:chExt cx="11631561" cy="6289800"/>
          </a:xfrm>
        </p:grpSpPr>
        <p:pic>
          <p:nvPicPr>
            <p:cNvPr id="7" name="图片 6"/>
            <p:cNvPicPr>
              <a:picLocks noChangeAspect="1"/>
            </p:cNvPicPr>
            <p:nvPr/>
          </p:nvPicPr>
          <p:blipFill rotWithShape="1">
            <a:blip r:embed="rId7" cstate="print">
              <a:extLst>
                <a:ext uri="{28A0092B-C50C-407E-A947-70E740481C1C}">
                  <a14:useLocalDpi xmlns:a14="http://schemas.microsoft.com/office/drawing/2010/main" val="0"/>
                </a:ext>
              </a:extLst>
            </a:blip>
            <a:srcRect l="1936" t="1485" r="2661"/>
            <a:stretch>
              <a:fillRect/>
            </a:stretch>
          </p:blipFill>
          <p:spPr>
            <a:xfrm>
              <a:off x="280219" y="157316"/>
              <a:ext cx="11631561" cy="6184490"/>
            </a:xfrm>
            <a:prstGeom prst="rect">
              <a:avLst/>
            </a:prstGeom>
          </p:spPr>
        </p:pic>
        <p:pic>
          <p:nvPicPr>
            <p:cNvPr id="31" name="图片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6275" y="475371"/>
              <a:ext cx="11001375" cy="5971745"/>
            </a:xfrm>
            <a:prstGeom prst="rect">
              <a:avLst/>
            </a:prstGeom>
          </p:spPr>
        </p:pic>
      </p:grpSp>
      <p:pic>
        <p:nvPicPr>
          <p:cNvPr id="4" name="图片 3"/>
          <p:cNvPicPr>
            <a:picLocks noChangeAspect="1"/>
          </p:cNvPicPr>
          <p:nvPr/>
        </p:nvPicPr>
        <p:blipFill rotWithShape="1">
          <a:blip r:embed="rId9">
            <a:extLst>
              <a:ext uri="{28A0092B-C50C-407E-A947-70E740481C1C}">
                <a14:useLocalDpi xmlns:a14="http://schemas.microsoft.com/office/drawing/2010/main" val="0"/>
              </a:ext>
            </a:extLst>
          </a:blip>
          <a:srcRect t="59068"/>
          <a:stretch>
            <a:fillRect/>
          </a:stretch>
        </p:blipFill>
        <p:spPr>
          <a:xfrm>
            <a:off x="0" y="4050890"/>
            <a:ext cx="12192000" cy="2807110"/>
          </a:xfrm>
          <a:prstGeom prst="rect">
            <a:avLst/>
          </a:prstGeom>
        </p:spPr>
      </p:pic>
      <p:pic>
        <p:nvPicPr>
          <p:cNvPr id="13" name="PA_图片 12"/>
          <p:cNvPicPr>
            <a:picLocks noChangeAspect="1" noResize="1"/>
          </p:cNvPicPr>
          <p:nvPr>
            <p:custDataLst>
              <p:tags r:id="rId2"/>
            </p:custDataLst>
          </p:nvPr>
        </p:nvPicPr>
        <p:blipFill rotWithShape="1">
          <a:blip r:embed="rId10" cstate="print">
            <a:extLst>
              <a:ext uri="{28A0092B-C50C-407E-A947-70E740481C1C}">
                <a14:useLocalDpi xmlns:a14="http://schemas.microsoft.com/office/drawing/2010/main" val="0"/>
              </a:ext>
            </a:extLst>
          </a:blip>
          <a:srcRect t="37500" r="51893" b="32813"/>
          <a:stretch>
            <a:fillRect/>
          </a:stretch>
        </p:blipFill>
        <p:spPr>
          <a:xfrm>
            <a:off x="9016464" y="890747"/>
            <a:ext cx="3297236" cy="2034758"/>
          </a:xfrm>
          <a:prstGeom prst="rect">
            <a:avLst/>
          </a:prstGeom>
        </p:spPr>
      </p:pic>
      <p:pic>
        <p:nvPicPr>
          <p:cNvPr id="14" name="PA_图片 13"/>
          <p:cNvPicPr>
            <a:picLocks noChangeAspect="1" noResize="1"/>
          </p:cNvPicPr>
          <p:nvPr>
            <p:custDataLst>
              <p:tags r:id="rId3"/>
            </p:custDataLst>
          </p:nvPr>
        </p:nvPicPr>
        <p:blipFill rotWithShape="1">
          <a:blip r:embed="rId10" cstate="print">
            <a:extLst>
              <a:ext uri="{28A0092B-C50C-407E-A947-70E740481C1C}">
                <a14:useLocalDpi xmlns:a14="http://schemas.microsoft.com/office/drawing/2010/main" val="0"/>
              </a:ext>
            </a:extLst>
          </a:blip>
          <a:srcRect t="37500" r="51893" b="32813"/>
          <a:stretch>
            <a:fillRect/>
          </a:stretch>
        </p:blipFill>
        <p:spPr>
          <a:xfrm>
            <a:off x="-435521" y="4050890"/>
            <a:ext cx="1673771" cy="1032901"/>
          </a:xfrm>
          <a:prstGeom prst="rect">
            <a:avLst/>
          </a:prstGeom>
        </p:spPr>
      </p:pic>
      <p:pic>
        <p:nvPicPr>
          <p:cNvPr id="56" name="PA_图片 55"/>
          <p:cNvPicPr>
            <a:picLocks noChangeAspect="1" noResize="1"/>
          </p:cNvPicPr>
          <p:nvPr>
            <p:custDataLst>
              <p:tags r:id="rId4"/>
            </p:custDataLst>
          </p:nvPr>
        </p:nvPicPr>
        <p:blipFill rotWithShape="1">
          <a:blip r:embed="rId10" cstate="print">
            <a:extLst>
              <a:ext uri="{28A0092B-C50C-407E-A947-70E740481C1C}">
                <a14:useLocalDpi xmlns:a14="http://schemas.microsoft.com/office/drawing/2010/main" val="0"/>
              </a:ext>
            </a:extLst>
          </a:blip>
          <a:srcRect t="37500" r="51893" b="32813"/>
          <a:stretch>
            <a:fillRect/>
          </a:stretch>
        </p:blipFill>
        <p:spPr>
          <a:xfrm>
            <a:off x="-512512" y="344330"/>
            <a:ext cx="3297236" cy="2034758"/>
          </a:xfrm>
          <a:prstGeom prst="rect">
            <a:avLst/>
          </a:prstGeom>
        </p:spPr>
      </p:pic>
      <p:sp>
        <p:nvSpPr>
          <p:cNvPr id="35" name="TextBox 34">
            <a:extLst>
              <a:ext uri="{FF2B5EF4-FFF2-40B4-BE49-F238E27FC236}">
                <a16:creationId xmlns:a16="http://schemas.microsoft.com/office/drawing/2014/main" id="{CB038ECE-8F18-47C5-957C-DD21F72F9329}"/>
              </a:ext>
            </a:extLst>
          </p:cNvPr>
          <p:cNvSpPr txBox="1"/>
          <p:nvPr/>
        </p:nvSpPr>
        <p:spPr>
          <a:xfrm>
            <a:off x="6206958" y="2799491"/>
            <a:ext cx="4592222" cy="830997"/>
          </a:xfrm>
          <a:prstGeom prst="rect">
            <a:avLst/>
          </a:prstGeom>
          <a:noFill/>
        </p:spPr>
        <p:txBody>
          <a:bodyPr wrap="square">
            <a:spAutoFit/>
          </a:bodyPr>
          <a:lstStyle/>
          <a:p>
            <a:pPr marL="0" marR="0">
              <a:spcBef>
                <a:spcPts val="0"/>
              </a:spcBef>
              <a:spcAft>
                <a:spcPts val="0"/>
              </a:spcAft>
            </a:pPr>
            <a:r>
              <a:rPr lang="de-DE" sz="4800" b="1" dirty="0">
                <a:effectLst/>
                <a:latin typeface="Times New Roman" panose="02020603050405020304" pitchFamily="18" charset="0"/>
                <a:ea typeface="Times New Roman" panose="02020603050405020304" pitchFamily="18" charset="0"/>
              </a:rPr>
              <a:t>III. Tổng kết</a:t>
            </a:r>
            <a:endParaRPr lang="en-US" sz="4400" dirty="0">
              <a:effectLst/>
              <a:latin typeface="Times New Roman" panose="02020603050405020304" pitchFamily="18" charset="0"/>
              <a:ea typeface="Times New Roman" panose="02020603050405020304" pitchFamily="18" charset="0"/>
            </a:endParaRPr>
          </a:p>
        </p:txBody>
      </p:sp>
      <p:pic>
        <p:nvPicPr>
          <p:cNvPr id="10" name="Picture 9">
            <a:extLst>
              <a:ext uri="{FF2B5EF4-FFF2-40B4-BE49-F238E27FC236}">
                <a16:creationId xmlns:a16="http://schemas.microsoft.com/office/drawing/2014/main" id="{BF26585F-D706-4C70-8F58-F32DCE752537}"/>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2045" y="1712802"/>
            <a:ext cx="5239801" cy="4027598"/>
          </a:xfrm>
          <a:prstGeom prst="rect">
            <a:avLst/>
          </a:prstGeom>
          <a:noFill/>
          <a:ln>
            <a:noFill/>
          </a:ln>
        </p:spPr>
      </p:pic>
    </p:spTree>
    <p:extLst>
      <p:ext uri="{BB962C8B-B14F-4D97-AF65-F5344CB8AC3E}">
        <p14:creationId xmlns:p14="http://schemas.microsoft.com/office/powerpoint/2010/main" val="13416958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7927" y="955964"/>
            <a:ext cx="11117307" cy="1815882"/>
          </a:xfrm>
          <a:prstGeom prst="rect">
            <a:avLst/>
          </a:prstGeom>
        </p:spPr>
        <p:txBody>
          <a:bodyPr wrap="square">
            <a:spAutoFit/>
          </a:bodyPr>
          <a:lstStyle/>
          <a:p>
            <a:pPr algn="just">
              <a:spcAft>
                <a:spcPts val="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1. Truyện được kể theo ngôi thứ mấy? Tác giả kết hợp giữa tự sự với yếu tố nào? Nhân vật được kể qua những phương diện nào? Cách kể chuyện có gì bất ngờ, thú vị?</a:t>
            </a:r>
          </a:p>
          <a:p>
            <a:pPr algn="just">
              <a:spcAft>
                <a:spcPts val="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2</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Theo em, qua câu chuyện, tác giả muốn ca ngợi hay phê phán điều gì? </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387927" y="5043054"/>
            <a:ext cx="11117307" cy="1977464"/>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just"/>
            <a:r>
              <a:rPr lang="en-US" altLang="en-US" sz="24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Nội dung: </a:t>
            </a:r>
          </a:p>
          <a:p>
            <a:pPr algn="just"/>
            <a:r>
              <a:rPr lang="en-US" sz="240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pt-BR" sz="2400" smtClean="0">
                <a:solidFill>
                  <a:schemeClr val="tx1"/>
                </a:solidFill>
                <a:latin typeface="Times New Roman" panose="02020603050405020304" pitchFamily="18" charset="0"/>
                <a:cs typeface="Times New Roman" panose="02020603050405020304" pitchFamily="18" charset="0"/>
              </a:rPr>
              <a:t>Qua </a:t>
            </a:r>
            <a:r>
              <a:rPr lang="pt-BR" sz="2400">
                <a:solidFill>
                  <a:schemeClr val="tx1"/>
                </a:solidFill>
                <a:latin typeface="Times New Roman" panose="02020603050405020304" pitchFamily="18" charset="0"/>
                <a:cs typeface="Times New Roman" panose="02020603050405020304" pitchFamily="18" charset="0"/>
              </a:rPr>
              <a:t>câu chuyện, tác giả  muốn ca ngợi tình bạn hồn nhiên trong sáng và sự đoàn kết, chia sẻ, thân thiện và bao dung trong cách cư xử. </a:t>
            </a:r>
            <a:r>
              <a:rPr lang="en-US" sz="2400">
                <a:solidFill>
                  <a:schemeClr val="tx1"/>
                </a:solidFill>
                <a:latin typeface="Times New Roman" panose="02020603050405020304" pitchFamily="18" charset="0"/>
                <a:cs typeface="Times New Roman" panose="02020603050405020304" pitchFamily="18" charset="0"/>
              </a:rPr>
              <a:t>Đồng thời muốn phê phán những hiểu lầm và cách cư xử nóng nảy, hiếu thắng có thể dẫn đến mất đoàn kết bạn bè.</a:t>
            </a:r>
          </a:p>
          <a:p>
            <a:pPr marL="285750" indent="-285750" algn="just">
              <a:spcBef>
                <a:spcPts val="300"/>
              </a:spcBef>
              <a:spcAft>
                <a:spcPts val="300"/>
              </a:spcAft>
              <a:buFontTx/>
              <a:buChar char="-"/>
            </a:pPr>
            <a:endParaRPr lang="en-US" sz="2400">
              <a:solidFill>
                <a:schemeClr val="tx1"/>
              </a:solidFill>
            </a:endParaRPr>
          </a:p>
        </p:txBody>
      </p:sp>
      <p:sp>
        <p:nvSpPr>
          <p:cNvPr id="6" name="TextBox 5">
            <a:extLst>
              <a:ext uri="{FF2B5EF4-FFF2-40B4-BE49-F238E27FC236}">
                <a16:creationId xmlns:a16="http://schemas.microsoft.com/office/drawing/2014/main" id="{EC73E724-E0AA-4B79-AE47-A0AB81EED38C}"/>
              </a:ext>
            </a:extLst>
          </p:cNvPr>
          <p:cNvSpPr txBox="1"/>
          <p:nvPr/>
        </p:nvSpPr>
        <p:spPr>
          <a:xfrm>
            <a:off x="387927" y="3352800"/>
            <a:ext cx="11117307" cy="16466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algn="just">
              <a:lnSpc>
                <a:spcPct val="100000"/>
              </a:lnSpc>
              <a:spcBef>
                <a:spcPts val="0"/>
              </a:spcBef>
              <a:spcAft>
                <a:spcPts val="0"/>
              </a:spcAft>
            </a:pPr>
            <a:r>
              <a:rPr lang="pt-BR" sz="2400" b="1" smtClean="0">
                <a:solidFill>
                  <a:srgbClr val="FF0000"/>
                </a:solidFill>
                <a:effectLst/>
                <a:latin typeface="Times New Roman" panose="02020603050405020304" pitchFamily="18" charset="0"/>
                <a:cs typeface="Times New Roman" panose="02020603050405020304" pitchFamily="18" charset="0"/>
              </a:rPr>
              <a:t>Nghệ thuật:</a:t>
            </a:r>
          </a:p>
          <a:p>
            <a:pPr marL="0" marR="0" algn="just">
              <a:lnSpc>
                <a:spcPct val="100000"/>
              </a:lnSpc>
              <a:spcBef>
                <a:spcPts val="0"/>
              </a:spcBef>
              <a:spcAft>
                <a:spcPts val="0"/>
              </a:spcAft>
            </a:pPr>
            <a:r>
              <a:rPr lang="pt-BR" sz="2400" smtClean="0">
                <a:solidFill>
                  <a:schemeClr val="tx1"/>
                </a:solidFill>
                <a:effectLst/>
                <a:latin typeface="Times New Roman" panose="02020603050405020304" pitchFamily="18" charset="0"/>
                <a:cs typeface="Times New Roman" panose="02020603050405020304" pitchFamily="18" charset="0"/>
              </a:rPr>
              <a:t>-</a:t>
            </a:r>
            <a:r>
              <a:rPr lang="en-US" sz="2400" spc="-10" smtClean="0">
                <a:solidFill>
                  <a:schemeClr val="tx1"/>
                </a:solidFill>
                <a:effectLst/>
                <a:latin typeface="Times New Roman" panose="02020603050405020304" pitchFamily="18" charset="0"/>
                <a:cs typeface="Times New Roman" panose="02020603050405020304" pitchFamily="18" charset="0"/>
              </a:rPr>
              <a:t> Kể chuyện theo ngôi kể thứ nhất tạo sự chân thực và tin cậy cho câu chuyện.</a:t>
            </a:r>
            <a:endParaRPr lang="en-US" sz="2400" smtClean="0">
              <a:solidFill>
                <a:schemeClr val="tx1"/>
              </a:solidFill>
              <a:effectLst/>
              <a:latin typeface="Times New Roman" panose="02020603050405020304" pitchFamily="18" charset="0"/>
              <a:cs typeface="Times New Roman" panose="02020603050405020304" pitchFamily="18" charset="0"/>
            </a:endParaRPr>
          </a:p>
          <a:p>
            <a:pPr marL="0" marR="0" algn="just">
              <a:lnSpc>
                <a:spcPct val="100000"/>
              </a:lnSpc>
              <a:spcBef>
                <a:spcPts val="300"/>
              </a:spcBef>
              <a:spcAft>
                <a:spcPts val="300"/>
              </a:spcAft>
            </a:pPr>
            <a:r>
              <a:rPr lang="en-US" sz="2400" spc="-10" smtClean="0">
                <a:solidFill>
                  <a:schemeClr val="tx1"/>
                </a:solidFill>
                <a:effectLst/>
                <a:latin typeface="Times New Roman" panose="02020603050405020304" pitchFamily="18" charset="0"/>
                <a:cs typeface="Times New Roman" panose="02020603050405020304" pitchFamily="18" charset="0"/>
              </a:rPr>
              <a:t>- Kết hợp tự sự, miêu tả và biểu cảm</a:t>
            </a:r>
            <a:endParaRPr lang="en-US" sz="2400" smtClean="0">
              <a:solidFill>
                <a:schemeClr val="tx1"/>
              </a:solidFill>
              <a:effectLst/>
              <a:latin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pPr>
            <a:r>
              <a:rPr lang="en-US" sz="2400" smtClean="0">
                <a:solidFill>
                  <a:schemeClr val="tx1"/>
                </a:solidFill>
                <a:effectLst/>
                <a:latin typeface="Times New Roman" panose="02020603050405020304" pitchFamily="18" charset="0"/>
                <a:cs typeface="Times New Roman" panose="02020603050405020304" pitchFamily="18" charset="0"/>
              </a:rPr>
              <a:t>- Tạo tình huống kết thúc truyện bất ngờ, hấp dẫn.</a:t>
            </a:r>
            <a:endParaRPr lang="en-US" sz="2400" dirty="0">
              <a:solidFill>
                <a:schemeClr val="tx1"/>
              </a:solidFill>
            </a:endParaRPr>
          </a:p>
        </p:txBody>
      </p:sp>
      <p:sp>
        <p:nvSpPr>
          <p:cNvPr id="2" name="Rectangle 1"/>
          <p:cNvSpPr/>
          <p:nvPr/>
        </p:nvSpPr>
        <p:spPr>
          <a:xfrm>
            <a:off x="4391891" y="2951018"/>
            <a:ext cx="2258291"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de-DE" sz="2400" b="1">
                <a:latin typeface="Times New Roman" panose="02020603050405020304" pitchFamily="18" charset="0"/>
                <a:ea typeface="Times New Roman" panose="02020603050405020304" pitchFamily="18" charset="0"/>
              </a:rPr>
              <a:t>Tổng kết</a:t>
            </a:r>
            <a:endParaRPr lang="en-US"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51138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7159" y="752354"/>
            <a:ext cx="10972800" cy="954107"/>
          </a:xfrm>
          <a:prstGeom prst="rect">
            <a:avLst/>
          </a:prstGeom>
        </p:spPr>
        <p:txBody>
          <a:bodyPr wrap="square">
            <a:spAutoFit/>
          </a:bodyPr>
          <a:lstStyle/>
          <a:p>
            <a:pPr eaLnBrk="0" fontAlgn="base" hangingPunct="0">
              <a:spcBef>
                <a:spcPct val="0"/>
              </a:spcBef>
              <a:spcAft>
                <a:spcPct val="0"/>
              </a:spcAft>
            </a:pPr>
            <a:r>
              <a:rPr lang="en-US" altLang="en-US" sz="2800" smtClean="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Qua văn bản, em rút ra bài học gì cho bản thân?</a:t>
            </a:r>
            <a:r>
              <a:rPr lang="vi-VN" sz="2800">
                <a:latin typeface="Times New Roman" panose="02020603050405020304" pitchFamily="18" charset="0"/>
                <a:ea typeface="Times New Roman" panose="02020603050405020304" pitchFamily="18" charset="0"/>
                <a:cs typeface="Times New Roman" panose="02020603050405020304" pitchFamily="18" charset="0"/>
              </a:rPr>
              <a:t> Điều gì đối với em là thấm thía và sâu sắc nhất? Vì sao? </a:t>
            </a:r>
            <a:r>
              <a:rPr lang="en-US" altLang="en-US" sz="2800" smtClean="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p>
        </p:txBody>
      </p:sp>
      <p:sp>
        <p:nvSpPr>
          <p:cNvPr id="5" name="Rectangle 4"/>
          <p:cNvSpPr/>
          <p:nvPr/>
        </p:nvSpPr>
        <p:spPr>
          <a:xfrm>
            <a:off x="659758" y="3044141"/>
            <a:ext cx="10718156" cy="2246769"/>
          </a:xfrm>
          <a:prstGeom prst="rect">
            <a:avLst/>
          </a:prstGeom>
        </p:spPr>
        <p:txBody>
          <a:bodyPr wrap="square">
            <a:spAutoFit/>
          </a:bodyPr>
          <a:lstStyle/>
          <a:p>
            <a:pPr eaLnBrk="0" fontAlgn="base" hangingPunct="0">
              <a:spcBef>
                <a:spcPct val="0"/>
              </a:spcBef>
              <a:spcAft>
                <a:spcPct val="0"/>
              </a:spcAft>
            </a:pPr>
            <a:r>
              <a:rPr lang="en-US" altLang="en-US" sz="2800" smtClean="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vi-VN" altLang="en-US" sz="2800" smtClean="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Trước </a:t>
            </a:r>
            <a:r>
              <a:rPr lang="vi-VN" altLang="en-US" sz="280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một sự việc, chúng ta cần bình tĩnh để đánh giá mọi việc không nên lấy bạo lực để giải quyết mọi chuyện</a:t>
            </a:r>
            <a:r>
              <a:rPr lang="vi-VN" altLang="en-US" sz="2800" smtClean="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endParaRPr lang="en-US" altLang="en-US" sz="2800" smtClean="0">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endParaRPr>
          </a:p>
          <a:p>
            <a:pPr eaLnBrk="0" fontAlgn="base" hangingPunct="0">
              <a:spcBef>
                <a:spcPct val="0"/>
              </a:spcBef>
              <a:spcAft>
                <a:spcPct val="0"/>
              </a:spcAft>
            </a:pPr>
            <a:r>
              <a:rPr lang="en-US"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Cách </a:t>
            </a:r>
            <a:r>
              <a:rPr lang="en-US" sz="2800">
                <a:latin typeface="Times New Roman" panose="02020603050405020304" pitchFamily="18" charset="0"/>
                <a:cs typeface="Times New Roman" panose="02020603050405020304" pitchFamily="18" charset="0"/>
              </a:rPr>
              <a:t>giải quyết mâu thuẫn cần linh hoạt, bao dung và luôn theo chiều hướng tích cực.</a:t>
            </a:r>
          </a:p>
          <a:p>
            <a:pPr eaLnBrk="0" fontAlgn="base" hangingPunct="0">
              <a:spcBef>
                <a:spcPct val="0"/>
              </a:spcBef>
              <a:spcAft>
                <a:spcPct val="0"/>
              </a:spcAft>
            </a:pPr>
            <a:endParaRPr lang="en-US" altLang="en-US" sz="2800" b="1">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6" name="Rectangle 5"/>
          <p:cNvSpPr/>
          <p:nvPr/>
        </p:nvSpPr>
        <p:spPr>
          <a:xfrm>
            <a:off x="4004841" y="2382268"/>
            <a:ext cx="2986268" cy="461665"/>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en-US" sz="2400" b="1"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BÀI HỌC RÚT RA</a:t>
            </a:r>
            <a:endParaRPr lang="en-US" sz="2400" b="1">
              <a:solidFill>
                <a:schemeClr val="tx1"/>
              </a:solidFill>
            </a:endParaRPr>
          </a:p>
        </p:txBody>
      </p:sp>
    </p:spTree>
    <p:extLst>
      <p:ext uri="{BB962C8B-B14F-4D97-AF65-F5344CB8AC3E}">
        <p14:creationId xmlns:p14="http://schemas.microsoft.com/office/powerpoint/2010/main" val="194713561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PA_组合 10"/>
          <p:cNvGrpSpPr>
            <a:grpSpLocks noResize="1"/>
          </p:cNvGrpSpPr>
          <p:nvPr>
            <p:custDataLst>
              <p:tags r:id="rId1"/>
            </p:custDataLst>
          </p:nvPr>
        </p:nvGrpSpPr>
        <p:grpSpPr>
          <a:xfrm>
            <a:off x="84814" y="271337"/>
            <a:ext cx="11631561" cy="6289800"/>
            <a:chOff x="280219" y="157316"/>
            <a:chExt cx="11631561" cy="6289800"/>
          </a:xfrm>
        </p:grpSpPr>
        <p:pic>
          <p:nvPicPr>
            <p:cNvPr id="7" name="图片 6"/>
            <p:cNvPicPr>
              <a:picLocks noChangeAspect="1"/>
            </p:cNvPicPr>
            <p:nvPr/>
          </p:nvPicPr>
          <p:blipFill rotWithShape="1">
            <a:blip r:embed="rId7" cstate="print">
              <a:extLst>
                <a:ext uri="{28A0092B-C50C-407E-A947-70E740481C1C}">
                  <a14:useLocalDpi xmlns:a14="http://schemas.microsoft.com/office/drawing/2010/main" val="0"/>
                </a:ext>
              </a:extLst>
            </a:blip>
            <a:srcRect l="1936" t="1485" r="2661"/>
            <a:stretch>
              <a:fillRect/>
            </a:stretch>
          </p:blipFill>
          <p:spPr>
            <a:xfrm>
              <a:off x="280219" y="157316"/>
              <a:ext cx="11631561" cy="6184490"/>
            </a:xfrm>
            <a:prstGeom prst="rect">
              <a:avLst/>
            </a:prstGeom>
          </p:spPr>
        </p:pic>
        <p:pic>
          <p:nvPicPr>
            <p:cNvPr id="31" name="图片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6275" y="475371"/>
              <a:ext cx="11001375" cy="5971745"/>
            </a:xfrm>
            <a:prstGeom prst="rect">
              <a:avLst/>
            </a:prstGeom>
          </p:spPr>
        </p:pic>
      </p:grpSp>
      <p:pic>
        <p:nvPicPr>
          <p:cNvPr id="4" name="图片 3"/>
          <p:cNvPicPr>
            <a:picLocks noChangeAspect="1"/>
          </p:cNvPicPr>
          <p:nvPr/>
        </p:nvPicPr>
        <p:blipFill rotWithShape="1">
          <a:blip r:embed="rId9">
            <a:extLst>
              <a:ext uri="{28A0092B-C50C-407E-A947-70E740481C1C}">
                <a14:useLocalDpi xmlns:a14="http://schemas.microsoft.com/office/drawing/2010/main" val="0"/>
              </a:ext>
            </a:extLst>
          </a:blip>
          <a:srcRect t="59068"/>
          <a:stretch>
            <a:fillRect/>
          </a:stretch>
        </p:blipFill>
        <p:spPr>
          <a:xfrm>
            <a:off x="0" y="4050890"/>
            <a:ext cx="12192000" cy="2807110"/>
          </a:xfrm>
          <a:prstGeom prst="rect">
            <a:avLst/>
          </a:prstGeom>
        </p:spPr>
      </p:pic>
      <p:pic>
        <p:nvPicPr>
          <p:cNvPr id="13" name="PA_图片 12"/>
          <p:cNvPicPr>
            <a:picLocks noChangeAspect="1" noResize="1"/>
          </p:cNvPicPr>
          <p:nvPr>
            <p:custDataLst>
              <p:tags r:id="rId2"/>
            </p:custDataLst>
          </p:nvPr>
        </p:nvPicPr>
        <p:blipFill rotWithShape="1">
          <a:blip r:embed="rId10" cstate="print">
            <a:extLst>
              <a:ext uri="{28A0092B-C50C-407E-A947-70E740481C1C}">
                <a14:useLocalDpi xmlns:a14="http://schemas.microsoft.com/office/drawing/2010/main" val="0"/>
              </a:ext>
            </a:extLst>
          </a:blip>
          <a:srcRect t="37500" r="51893" b="32813"/>
          <a:stretch>
            <a:fillRect/>
          </a:stretch>
        </p:blipFill>
        <p:spPr>
          <a:xfrm>
            <a:off x="9016464" y="890747"/>
            <a:ext cx="3297236" cy="2034758"/>
          </a:xfrm>
          <a:prstGeom prst="rect">
            <a:avLst/>
          </a:prstGeom>
        </p:spPr>
      </p:pic>
      <p:pic>
        <p:nvPicPr>
          <p:cNvPr id="14" name="PA_图片 13"/>
          <p:cNvPicPr>
            <a:picLocks noChangeAspect="1" noResize="1"/>
          </p:cNvPicPr>
          <p:nvPr>
            <p:custDataLst>
              <p:tags r:id="rId3"/>
            </p:custDataLst>
          </p:nvPr>
        </p:nvPicPr>
        <p:blipFill rotWithShape="1">
          <a:blip r:embed="rId10" cstate="print">
            <a:extLst>
              <a:ext uri="{28A0092B-C50C-407E-A947-70E740481C1C}">
                <a14:useLocalDpi xmlns:a14="http://schemas.microsoft.com/office/drawing/2010/main" val="0"/>
              </a:ext>
            </a:extLst>
          </a:blip>
          <a:srcRect t="37500" r="51893" b="32813"/>
          <a:stretch>
            <a:fillRect/>
          </a:stretch>
        </p:blipFill>
        <p:spPr>
          <a:xfrm>
            <a:off x="-435521" y="4050890"/>
            <a:ext cx="1673771" cy="1032901"/>
          </a:xfrm>
          <a:prstGeom prst="rect">
            <a:avLst/>
          </a:prstGeom>
        </p:spPr>
      </p:pic>
      <p:pic>
        <p:nvPicPr>
          <p:cNvPr id="56" name="PA_图片 55"/>
          <p:cNvPicPr>
            <a:picLocks noChangeAspect="1" noResize="1"/>
          </p:cNvPicPr>
          <p:nvPr>
            <p:custDataLst>
              <p:tags r:id="rId4"/>
            </p:custDataLst>
          </p:nvPr>
        </p:nvPicPr>
        <p:blipFill rotWithShape="1">
          <a:blip r:embed="rId10" cstate="print">
            <a:extLst>
              <a:ext uri="{28A0092B-C50C-407E-A947-70E740481C1C}">
                <a14:useLocalDpi xmlns:a14="http://schemas.microsoft.com/office/drawing/2010/main" val="0"/>
              </a:ext>
            </a:extLst>
          </a:blip>
          <a:srcRect t="37500" r="51893" b="32813"/>
          <a:stretch>
            <a:fillRect/>
          </a:stretch>
        </p:blipFill>
        <p:spPr>
          <a:xfrm>
            <a:off x="-512512" y="344330"/>
            <a:ext cx="3297236" cy="2034758"/>
          </a:xfrm>
          <a:prstGeom prst="rect">
            <a:avLst/>
          </a:prstGeom>
        </p:spPr>
      </p:pic>
      <p:sp>
        <p:nvSpPr>
          <p:cNvPr id="35" name="TextBox 34">
            <a:extLst>
              <a:ext uri="{FF2B5EF4-FFF2-40B4-BE49-F238E27FC236}">
                <a16:creationId xmlns:a16="http://schemas.microsoft.com/office/drawing/2014/main" id="{CB038ECE-8F18-47C5-957C-DD21F72F9329}"/>
              </a:ext>
            </a:extLst>
          </p:cNvPr>
          <p:cNvSpPr txBox="1"/>
          <p:nvPr/>
        </p:nvSpPr>
        <p:spPr>
          <a:xfrm>
            <a:off x="5831846" y="2578752"/>
            <a:ext cx="4600742" cy="1569660"/>
          </a:xfrm>
          <a:prstGeom prst="rect">
            <a:avLst/>
          </a:prstGeom>
          <a:noFill/>
        </p:spPr>
        <p:txBody>
          <a:bodyPr wrap="square">
            <a:spAutoFit/>
          </a:bodyPr>
          <a:lstStyle/>
          <a:p>
            <a:pPr marL="0" marR="0" algn="ctr">
              <a:spcBef>
                <a:spcPts val="0"/>
              </a:spcBef>
              <a:spcAft>
                <a:spcPts val="0"/>
              </a:spcAft>
            </a:pPr>
            <a:r>
              <a:rPr lang="de-DE" sz="4800" b="1" dirty="0">
                <a:effectLst/>
                <a:latin typeface="Times New Roman" panose="02020603050405020304" pitchFamily="18" charset="0"/>
                <a:ea typeface="Times New Roman" panose="02020603050405020304" pitchFamily="18" charset="0"/>
              </a:rPr>
              <a:t>IV. Luyện tập, vận dụng</a:t>
            </a:r>
            <a:endParaRPr lang="en-US" sz="4400" dirty="0">
              <a:effectLst/>
              <a:latin typeface="Times New Roman" panose="02020603050405020304" pitchFamily="18" charset="0"/>
              <a:ea typeface="Times New Roman" panose="02020603050405020304" pitchFamily="18" charset="0"/>
            </a:endParaRPr>
          </a:p>
        </p:txBody>
      </p:sp>
      <p:pic>
        <p:nvPicPr>
          <p:cNvPr id="10" name="Picture 9">
            <a:extLst>
              <a:ext uri="{FF2B5EF4-FFF2-40B4-BE49-F238E27FC236}">
                <a16:creationId xmlns:a16="http://schemas.microsoft.com/office/drawing/2014/main" id="{BF26585F-D706-4C70-8F58-F32DCE752537}"/>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2045" y="1712802"/>
            <a:ext cx="5239801" cy="4027598"/>
          </a:xfrm>
          <a:prstGeom prst="rect">
            <a:avLst/>
          </a:prstGeom>
          <a:noFill/>
          <a:ln>
            <a:noFill/>
          </a:ln>
        </p:spPr>
      </p:pic>
    </p:spTree>
    <p:extLst>
      <p:ext uri="{BB962C8B-B14F-4D97-AF65-F5344CB8AC3E}">
        <p14:creationId xmlns:p14="http://schemas.microsoft.com/office/powerpoint/2010/main" val="19949057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8145" y="900546"/>
            <a:ext cx="10390910" cy="3339889"/>
          </a:xfrm>
          <a:prstGeom prst="rect">
            <a:avLst/>
          </a:prstGeom>
        </p:spPr>
        <p:txBody>
          <a:bodyPr wrap="square">
            <a:spAutoFit/>
          </a:bodyPr>
          <a:lstStyle/>
          <a:p>
            <a:pPr>
              <a:lnSpc>
                <a:spcPct val="107000"/>
              </a:lnSpc>
              <a:spcAft>
                <a:spcPts val="800"/>
              </a:spcAft>
            </a:pPr>
            <a:r>
              <a:rPr lang="en-US" sz="2800" b="1">
                <a:solidFill>
                  <a:srgbClr val="000000"/>
                </a:solidFill>
                <a:latin typeface="Arial" panose="020B0604020202020204" pitchFamily="34" charset="0"/>
                <a:ea typeface="Times New Roman" panose="02020603050405020304" pitchFamily="18" charset="0"/>
                <a:cs typeface="Times New Roman" panose="02020603050405020304" pitchFamily="18" charset="0"/>
              </a:rPr>
              <a:t>Câu 1</a:t>
            </a:r>
            <a:r>
              <a:rPr lang="en-US" sz="2800">
                <a:solidFill>
                  <a:srgbClr val="000000"/>
                </a:solidFill>
                <a:latin typeface="Arial" panose="020B0604020202020204" pitchFamily="34" charset="0"/>
                <a:ea typeface="Times New Roman" panose="02020603050405020304" pitchFamily="18" charset="0"/>
                <a:cs typeface="Times New Roman" panose="02020603050405020304" pitchFamily="18" charset="0"/>
              </a:rPr>
              <a:t>. Thể loại văn bản Điều không tính trước là gì?</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US" sz="2800">
                <a:solidFill>
                  <a:srgbClr val="000000"/>
                </a:solidFill>
                <a:latin typeface="Arial" panose="020B0604020202020204" pitchFamily="34" charset="0"/>
                <a:ea typeface="Times New Roman" panose="02020603050405020304" pitchFamily="18" charset="0"/>
                <a:cs typeface="Times New Roman" panose="02020603050405020304" pitchFamily="18" charset="0"/>
              </a:rPr>
              <a:t>Truyện ngắn.</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US" sz="2800">
                <a:solidFill>
                  <a:srgbClr val="000000"/>
                </a:solidFill>
                <a:latin typeface="Arial" panose="020B0604020202020204" pitchFamily="34" charset="0"/>
                <a:ea typeface="Times New Roman" panose="02020603050405020304" pitchFamily="18" charset="0"/>
                <a:cs typeface="Times New Roman" panose="02020603050405020304" pitchFamily="18" charset="0"/>
              </a:rPr>
              <a:t>Truyện dài.</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US" sz="2800">
                <a:solidFill>
                  <a:srgbClr val="000000"/>
                </a:solidFill>
                <a:latin typeface="Arial" panose="020B0604020202020204" pitchFamily="34" charset="0"/>
                <a:ea typeface="Times New Roman" panose="02020603050405020304" pitchFamily="18" charset="0"/>
                <a:cs typeface="Times New Roman" panose="02020603050405020304" pitchFamily="18" charset="0"/>
              </a:rPr>
              <a:t>Du kí.</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US" sz="2800">
                <a:solidFill>
                  <a:srgbClr val="000000"/>
                </a:solidFill>
                <a:latin typeface="Arial" panose="020B0604020202020204" pitchFamily="34" charset="0"/>
                <a:ea typeface="Times New Roman" panose="02020603050405020304" pitchFamily="18" charset="0"/>
                <a:cs typeface="Times New Roman" panose="02020603050405020304" pitchFamily="18" charset="0"/>
              </a:rPr>
              <a:t>Tùy bút.</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800">
                <a:solidFill>
                  <a:srgbClr val="000000"/>
                </a:solidFill>
                <a:latin typeface="Arial" panose="020B0604020202020204" pitchFamily="34" charset="0"/>
                <a:ea typeface="Times New Roman" panose="02020603050405020304" pitchFamily="18" charset="0"/>
                <a:cs typeface="Times New Roman" panose="02020603050405020304" pitchFamily="18" charset="0"/>
              </a:rPr>
              <a:t>=&gt; A</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949541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7309" y="872836"/>
            <a:ext cx="10612582" cy="3800912"/>
          </a:xfrm>
          <a:prstGeom prst="rect">
            <a:avLst/>
          </a:prstGeom>
        </p:spPr>
        <p:txBody>
          <a:bodyPr wrap="square">
            <a:spAutoFit/>
          </a:bodyPr>
          <a:lstStyle/>
          <a:p>
            <a:pPr>
              <a:lnSpc>
                <a:spcPct val="107000"/>
              </a:lnSpc>
              <a:spcAft>
                <a:spcPts val="800"/>
              </a:spcAft>
            </a:pPr>
            <a:r>
              <a:rPr lang="en-US" sz="2800" b="1">
                <a:solidFill>
                  <a:srgbClr val="000000"/>
                </a:solidFill>
                <a:latin typeface="Arial" panose="020B0604020202020204" pitchFamily="34" charset="0"/>
                <a:ea typeface="Times New Roman" panose="02020603050405020304" pitchFamily="18" charset="0"/>
                <a:cs typeface="Times New Roman" panose="02020603050405020304" pitchFamily="18" charset="0"/>
              </a:rPr>
              <a:t>Câu 2.</a:t>
            </a:r>
            <a:r>
              <a:rPr lang="en-US" sz="2800">
                <a:solidFill>
                  <a:srgbClr val="000000"/>
                </a:solidFill>
                <a:latin typeface="Arial" panose="020B0604020202020204" pitchFamily="34" charset="0"/>
                <a:ea typeface="Times New Roman" panose="02020603050405020304" pitchFamily="18" charset="0"/>
                <a:cs typeface="Times New Roman" panose="02020603050405020304" pitchFamily="18" charset="0"/>
              </a:rPr>
              <a:t> Nhận xét nào sau đây chính xác về tính cách của nhân vật Tôi sau khi trận đấu kết thúc?</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US" sz="2800">
                <a:solidFill>
                  <a:srgbClr val="000000"/>
                </a:solidFill>
                <a:latin typeface="Arial" panose="020B0604020202020204" pitchFamily="34" charset="0"/>
                <a:ea typeface="Times New Roman" panose="02020603050405020304" pitchFamily="18" charset="0"/>
                <a:cs typeface="Times New Roman" panose="02020603050405020304" pitchFamily="18" charset="0"/>
              </a:rPr>
              <a:t>Chấp nhận thua cuộc.</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US" sz="2800">
                <a:solidFill>
                  <a:srgbClr val="000000"/>
                </a:solidFill>
                <a:latin typeface="Arial" panose="020B0604020202020204" pitchFamily="34" charset="0"/>
                <a:ea typeface="Times New Roman" panose="02020603050405020304" pitchFamily="18" charset="0"/>
                <a:cs typeface="Times New Roman" panose="02020603050405020304" pitchFamily="18" charset="0"/>
              </a:rPr>
              <a:t>Nóng nảy, hiếu chiến, muốn giải quyết bằng bạo lực.</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US" sz="2800">
                <a:solidFill>
                  <a:srgbClr val="000000"/>
                </a:solidFill>
                <a:latin typeface="Arial" panose="020B0604020202020204" pitchFamily="34" charset="0"/>
                <a:ea typeface="Times New Roman" panose="02020603050405020304" pitchFamily="18" charset="0"/>
                <a:cs typeface="Times New Roman" panose="02020603050405020304" pitchFamily="18" charset="0"/>
              </a:rPr>
              <a:t>Buồn bã, khóc lóc.</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US" sz="2800">
                <a:solidFill>
                  <a:srgbClr val="000000"/>
                </a:solidFill>
                <a:latin typeface="Arial" panose="020B0604020202020204" pitchFamily="34" charset="0"/>
                <a:ea typeface="Times New Roman" panose="02020603050405020304" pitchFamily="18" charset="0"/>
                <a:cs typeface="Times New Roman" panose="02020603050405020304" pitchFamily="18" charset="0"/>
              </a:rPr>
              <a:t>Muốn tìm để giảng hòa.</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800">
                <a:solidFill>
                  <a:srgbClr val="000000"/>
                </a:solidFill>
                <a:latin typeface="Arial" panose="020B0604020202020204" pitchFamily="34" charset="0"/>
                <a:ea typeface="Times New Roman" panose="02020603050405020304" pitchFamily="18" charset="0"/>
                <a:cs typeface="Times New Roman" panose="02020603050405020304" pitchFamily="18" charset="0"/>
              </a:rPr>
              <a:t>=&gt; B</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51301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6581" y="706582"/>
            <a:ext cx="10349345" cy="3800912"/>
          </a:xfrm>
          <a:prstGeom prst="rect">
            <a:avLst/>
          </a:prstGeom>
        </p:spPr>
        <p:txBody>
          <a:bodyPr wrap="square">
            <a:spAutoFit/>
          </a:bodyPr>
          <a:lstStyle/>
          <a:p>
            <a:pPr>
              <a:lnSpc>
                <a:spcPct val="107000"/>
              </a:lnSpc>
              <a:spcAft>
                <a:spcPts val="800"/>
              </a:spcAft>
            </a:pPr>
            <a:r>
              <a:rPr lang="en-US" sz="2800" b="1">
                <a:solidFill>
                  <a:srgbClr val="000000"/>
                </a:solidFill>
                <a:latin typeface="Arial" panose="020B0604020202020204" pitchFamily="34" charset="0"/>
                <a:ea typeface="Times New Roman" panose="02020603050405020304" pitchFamily="18" charset="0"/>
                <a:cs typeface="Times New Roman" panose="02020603050405020304" pitchFamily="18" charset="0"/>
              </a:rPr>
              <a:t>Câu 3.</a:t>
            </a:r>
            <a:r>
              <a:rPr lang="en-US" sz="2800">
                <a:solidFill>
                  <a:srgbClr val="000000"/>
                </a:solidFill>
                <a:latin typeface="Arial" panose="020B0604020202020204" pitchFamily="34" charset="0"/>
                <a:ea typeface="Times New Roman" panose="02020603050405020304" pitchFamily="18" charset="0"/>
                <a:cs typeface="Times New Roman" panose="02020603050405020304" pitchFamily="18" charset="0"/>
              </a:rPr>
              <a:t> Hành động nào </a:t>
            </a:r>
            <a:r>
              <a:rPr lang="en-US" sz="2800" b="1">
                <a:solidFill>
                  <a:srgbClr val="000000"/>
                </a:solidFill>
                <a:latin typeface="Arial" panose="020B0604020202020204" pitchFamily="34" charset="0"/>
                <a:ea typeface="Times New Roman" panose="02020603050405020304" pitchFamily="18" charset="0"/>
                <a:cs typeface="Times New Roman" panose="02020603050405020304" pitchFamily="18" charset="0"/>
              </a:rPr>
              <a:t>không đúng </a:t>
            </a:r>
            <a:r>
              <a:rPr lang="en-US" sz="2800">
                <a:solidFill>
                  <a:srgbClr val="000000"/>
                </a:solidFill>
                <a:latin typeface="Arial" panose="020B0604020202020204" pitchFamily="34" charset="0"/>
                <a:ea typeface="Times New Roman" panose="02020603050405020304" pitchFamily="18" charset="0"/>
                <a:cs typeface="Times New Roman" panose="02020603050405020304" pitchFamily="18" charset="0"/>
              </a:rPr>
              <a:t>với nhân vật Nghị sau trận đấu?</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US" sz="2800">
                <a:solidFill>
                  <a:srgbClr val="000000"/>
                </a:solidFill>
                <a:latin typeface="Arial" panose="020B0604020202020204" pitchFamily="34" charset="0"/>
                <a:ea typeface="Times New Roman" panose="02020603050405020304" pitchFamily="18" charset="0"/>
                <a:cs typeface="Times New Roman" panose="02020603050405020304" pitchFamily="18" charset="0"/>
              </a:rPr>
              <a:t>Khiêu chiến, trêu chọc các bạn thua cuộc.</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US" sz="2800">
                <a:solidFill>
                  <a:srgbClr val="000000"/>
                </a:solidFill>
                <a:latin typeface="Arial" panose="020B0604020202020204" pitchFamily="34" charset="0"/>
                <a:ea typeface="Times New Roman" panose="02020603050405020304" pitchFamily="18" charset="0"/>
                <a:cs typeface="Times New Roman" panose="02020603050405020304" pitchFamily="18" charset="0"/>
              </a:rPr>
              <a:t>Tìm gặp bạn và đưa cuốn sách về bóng đá.</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US" sz="2800">
                <a:solidFill>
                  <a:srgbClr val="000000"/>
                </a:solidFill>
                <a:latin typeface="Arial" panose="020B0604020202020204" pitchFamily="34" charset="0"/>
                <a:ea typeface="Times New Roman" panose="02020603050405020304" pitchFamily="18" charset="0"/>
                <a:cs typeface="Times New Roman" panose="02020603050405020304" pitchFamily="18" charset="0"/>
              </a:rPr>
              <a:t>Đưa vé rủ đi xem phim</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US" sz="2800">
                <a:solidFill>
                  <a:srgbClr val="000000"/>
                </a:solidFill>
                <a:latin typeface="Arial" panose="020B0604020202020204" pitchFamily="34" charset="0"/>
                <a:ea typeface="Times New Roman" panose="02020603050405020304" pitchFamily="18" charset="0"/>
                <a:cs typeface="Times New Roman" panose="02020603050405020304" pitchFamily="18" charset="0"/>
              </a:rPr>
              <a:t>Choàng vai bạn và giải thích về nội dung của bộ phim</a:t>
            </a:r>
            <a:endParaRPr lang="en-US" sz="28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800">
                <a:solidFill>
                  <a:srgbClr val="000000"/>
                </a:solidFill>
                <a:latin typeface="Arial" panose="020B0604020202020204" pitchFamily="34" charset="0"/>
                <a:ea typeface="Times New Roman" panose="02020603050405020304" pitchFamily="18" charset="0"/>
                <a:cs typeface="Times New Roman" panose="02020603050405020304" pitchFamily="18" charset="0"/>
              </a:rPr>
              <a:t>=&gt; A</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492775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6609" y="729205"/>
            <a:ext cx="10556110" cy="6001643"/>
          </a:xfrm>
          <a:prstGeom prst="rect">
            <a:avLst/>
          </a:prstGeom>
        </p:spPr>
        <p:txBody>
          <a:bodyPr wrap="square">
            <a:spAutoFit/>
          </a:bodyPr>
          <a:lstStyle/>
          <a:p>
            <a:pPr algn="just">
              <a:spcAft>
                <a:spcPts val="0"/>
              </a:spcAft>
            </a:pPr>
            <a:r>
              <a:rPr lang="en-US" sz="3200" b="1" smtClean="0">
                <a:latin typeface="Times New Roman" panose="02020603050405020304" pitchFamily="18" charset="0"/>
                <a:ea typeface="Times New Roman" panose="02020603050405020304" pitchFamily="18" charset="0"/>
              </a:rPr>
              <a:t>B</a:t>
            </a:r>
            <a:r>
              <a:rPr lang="vi-VN" sz="3200" b="1" smtClean="0">
                <a:latin typeface="Times New Roman" panose="02020603050405020304" pitchFamily="18" charset="0"/>
                <a:ea typeface="Times New Roman" panose="02020603050405020304" pitchFamily="18" charset="0"/>
              </a:rPr>
              <a:t>ài </a:t>
            </a:r>
            <a:r>
              <a:rPr lang="vi-VN" sz="3200" b="1">
                <a:latin typeface="Times New Roman" panose="02020603050405020304" pitchFamily="18" charset="0"/>
                <a:ea typeface="Times New Roman" panose="02020603050405020304" pitchFamily="18" charset="0"/>
              </a:rPr>
              <a:t>tập </a:t>
            </a:r>
            <a:r>
              <a:rPr lang="en-US" sz="3200" b="1" smtClean="0">
                <a:latin typeface="Times New Roman" panose="02020603050405020304" pitchFamily="18" charset="0"/>
                <a:ea typeface="Times New Roman" panose="02020603050405020304" pitchFamily="18" charset="0"/>
              </a:rPr>
              <a:t>làm </a:t>
            </a:r>
            <a:r>
              <a:rPr lang="vi-VN" sz="3200" b="1" smtClean="0">
                <a:latin typeface="Times New Roman" panose="02020603050405020304" pitchFamily="18" charset="0"/>
                <a:ea typeface="Times New Roman" panose="02020603050405020304" pitchFamily="18" charset="0"/>
              </a:rPr>
              <a:t>nhóm</a:t>
            </a:r>
            <a:r>
              <a:rPr lang="en-US" sz="3200" b="1" smtClean="0">
                <a:latin typeface="Times New Roman" panose="02020603050405020304" pitchFamily="18" charset="0"/>
                <a:ea typeface="Times New Roman" panose="02020603050405020304" pitchFamily="18" charset="0"/>
              </a:rPr>
              <a:t>:</a:t>
            </a:r>
          </a:p>
          <a:p>
            <a:pPr algn="just">
              <a:spcAft>
                <a:spcPts val="0"/>
              </a:spcAft>
            </a:pPr>
            <a:r>
              <a:rPr lang="en-US" sz="3200" smtClean="0">
                <a:latin typeface="Times New Roman" panose="02020603050405020304" pitchFamily="18" charset="0"/>
                <a:ea typeface="Times New Roman" panose="02020603050405020304" pitchFamily="18" charset="0"/>
              </a:rPr>
              <a:t>D</a:t>
            </a:r>
            <a:r>
              <a:rPr lang="vi-VN" sz="3200" smtClean="0">
                <a:latin typeface="Times New Roman" panose="02020603050405020304" pitchFamily="18" charset="0"/>
                <a:ea typeface="Times New Roman" panose="02020603050405020304" pitchFamily="18" charset="0"/>
              </a:rPr>
              <a:t>ự </a:t>
            </a:r>
            <a:r>
              <a:rPr lang="vi-VN" sz="3200">
                <a:latin typeface="Times New Roman" panose="02020603050405020304" pitchFamily="18" charset="0"/>
                <a:ea typeface="Times New Roman" panose="02020603050405020304" pitchFamily="18" charset="0"/>
              </a:rPr>
              <a:t>án viết đoạn, vẽ tranh, làm thơ, hoạt cảnh....:</a:t>
            </a:r>
            <a:endParaRPr lang="en-US" sz="2800">
              <a:latin typeface="Times New Roman" panose="02020603050405020304" pitchFamily="18" charset="0"/>
              <a:ea typeface="Times New Roman" panose="02020603050405020304" pitchFamily="18" charset="0"/>
            </a:endParaRPr>
          </a:p>
          <a:p>
            <a:pPr algn="just">
              <a:spcAft>
                <a:spcPts val="0"/>
              </a:spcAft>
            </a:pPr>
            <a:r>
              <a:rPr lang="vi-VN" sz="3200" i="1">
                <a:solidFill>
                  <a:srgbClr val="000000"/>
                </a:solidFill>
                <a:latin typeface="Times New Roman" panose="02020603050405020304" pitchFamily="18" charset="0"/>
                <a:ea typeface="Times New Roman" panose="02020603050405020304" pitchFamily="18" charset="0"/>
              </a:rPr>
              <a:t>Hình ảnh nhân vật “tôi” đã bao giờ bạn bắt gặp trong cuộc sống chưa? Kể lại một lần nóng giận của em với bạn bè và cách em giải tỏa sự nóng giận của mình với bạn bè? </a:t>
            </a:r>
            <a:endParaRPr lang="en-US" sz="3200" i="1" smtClean="0">
              <a:solidFill>
                <a:srgbClr val="000000"/>
              </a:solidFill>
              <a:latin typeface="Times New Roman" panose="02020603050405020304" pitchFamily="18" charset="0"/>
              <a:ea typeface="Times New Roman" panose="02020603050405020304" pitchFamily="18" charset="0"/>
            </a:endParaRPr>
          </a:p>
          <a:p>
            <a:pPr algn="just">
              <a:spcAft>
                <a:spcPts val="0"/>
              </a:spcAft>
            </a:pPr>
            <a:r>
              <a:rPr lang="vi-VN" sz="3200" i="1" smtClean="0">
                <a:solidFill>
                  <a:srgbClr val="000000"/>
                </a:solidFill>
                <a:latin typeface="Times New Roman" panose="02020603050405020304" pitchFamily="18" charset="0"/>
                <a:ea typeface="Times New Roman" panose="02020603050405020304" pitchFamily="18" charset="0"/>
              </a:rPr>
              <a:t>Em </a:t>
            </a:r>
            <a:r>
              <a:rPr lang="vi-VN" sz="3200" i="1">
                <a:solidFill>
                  <a:srgbClr val="000000"/>
                </a:solidFill>
                <a:latin typeface="Times New Roman" panose="02020603050405020304" pitchFamily="18" charset="0"/>
                <a:ea typeface="Times New Roman" panose="02020603050405020304" pitchFamily="18" charset="0"/>
              </a:rPr>
              <a:t>hãy hoàn thành dự án sau:</a:t>
            </a:r>
            <a:endParaRPr lang="en-US" sz="2800">
              <a:latin typeface="Times New Roman" panose="02020603050405020304" pitchFamily="18" charset="0"/>
              <a:ea typeface="Times New Roman" panose="02020603050405020304" pitchFamily="18" charset="0"/>
            </a:endParaRPr>
          </a:p>
          <a:p>
            <a:pPr algn="just">
              <a:spcAft>
                <a:spcPts val="0"/>
              </a:spcAft>
            </a:pPr>
            <a:r>
              <a:rPr lang="vi-VN" sz="3200" i="1">
                <a:latin typeface="Times New Roman" panose="02020603050405020304" pitchFamily="18" charset="0"/>
                <a:ea typeface="Times New Roman" panose="02020603050405020304" pitchFamily="18" charset="0"/>
              </a:rPr>
              <a:t> - Nhóm 1: Viết đoạn văn kể lại một lần nóng giận của em.</a:t>
            </a:r>
            <a:endParaRPr lang="en-US" sz="2800">
              <a:latin typeface="Times New Roman" panose="02020603050405020304" pitchFamily="18" charset="0"/>
              <a:ea typeface="Times New Roman" panose="02020603050405020304" pitchFamily="18" charset="0"/>
            </a:endParaRPr>
          </a:p>
          <a:p>
            <a:pPr algn="just">
              <a:spcAft>
                <a:spcPts val="0"/>
              </a:spcAft>
            </a:pPr>
            <a:r>
              <a:rPr lang="vi-VN" sz="3200" i="1">
                <a:latin typeface="Times New Roman" panose="02020603050405020304" pitchFamily="18" charset="0"/>
                <a:ea typeface="Times New Roman" panose="02020603050405020304" pitchFamily="18" charset="0"/>
              </a:rPr>
              <a:t>- Nhóm 2:  Vẽ tranh minh họa đoạn truyện hoặc nhân vật mình thích.</a:t>
            </a:r>
            <a:endParaRPr lang="en-US" sz="2800">
              <a:latin typeface="Times New Roman" panose="02020603050405020304" pitchFamily="18" charset="0"/>
              <a:ea typeface="Times New Roman" panose="02020603050405020304" pitchFamily="18" charset="0"/>
            </a:endParaRPr>
          </a:p>
          <a:p>
            <a:pPr marL="457200" indent="-457200" algn="just">
              <a:spcAft>
                <a:spcPts val="0"/>
              </a:spcAft>
              <a:buFontTx/>
              <a:buChar char="-"/>
            </a:pPr>
            <a:r>
              <a:rPr lang="vi-VN" sz="3200" i="1" smtClean="0">
                <a:latin typeface="Times New Roman" panose="02020603050405020304" pitchFamily="18" charset="0"/>
                <a:ea typeface="Times New Roman" panose="02020603050405020304" pitchFamily="18" charset="0"/>
              </a:rPr>
              <a:t>Nhóm </a:t>
            </a:r>
            <a:r>
              <a:rPr lang="vi-VN" sz="3200" i="1">
                <a:latin typeface="Times New Roman" panose="02020603050405020304" pitchFamily="18" charset="0"/>
                <a:ea typeface="Times New Roman" panose="02020603050405020304" pitchFamily="18" charset="0"/>
              </a:rPr>
              <a:t>3: Viết kịch bản, dựng hoạt </a:t>
            </a:r>
            <a:r>
              <a:rPr lang="vi-VN" sz="3200" i="1" smtClean="0">
                <a:latin typeface="Times New Roman" panose="02020603050405020304" pitchFamily="18" charset="0"/>
                <a:ea typeface="Times New Roman" panose="02020603050405020304" pitchFamily="18" charset="0"/>
              </a:rPr>
              <a:t>cảnh</a:t>
            </a:r>
            <a:endParaRPr lang="en-US" sz="3200" i="1" smtClean="0">
              <a:latin typeface="Times New Roman" panose="02020603050405020304" pitchFamily="18" charset="0"/>
              <a:ea typeface="Times New Roman" panose="02020603050405020304" pitchFamily="18" charset="0"/>
            </a:endParaRPr>
          </a:p>
          <a:p>
            <a:pPr marL="457200" indent="-457200" algn="just">
              <a:spcAft>
                <a:spcPts val="0"/>
              </a:spcAft>
              <a:buFontTx/>
              <a:buChar char="-"/>
            </a:pPr>
            <a:r>
              <a:rPr lang="en-US" sz="3200" i="1" smtClean="0">
                <a:effectLst/>
                <a:latin typeface="Times New Roman" panose="02020603050405020304" pitchFamily="18" charset="0"/>
                <a:ea typeface="Times New Roman" panose="02020603050405020304" pitchFamily="18" charset="0"/>
              </a:rPr>
              <a:t>Cách làm: ghi vào giấy note, dán vào bảng, chia sẻ cho cả lớp</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4827005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80219" y="157316"/>
            <a:ext cx="11631561" cy="6289800"/>
            <a:chOff x="280219" y="157316"/>
            <a:chExt cx="11631561" cy="6289800"/>
          </a:xfrm>
        </p:grpSpPr>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1936" t="1485" r="2661"/>
            <a:stretch>
              <a:fillRect/>
            </a:stretch>
          </p:blipFill>
          <p:spPr>
            <a:xfrm>
              <a:off x="280219" y="157316"/>
              <a:ext cx="11631561" cy="6184490"/>
            </a:xfrm>
            <a:prstGeom prst="rect">
              <a:avLst/>
            </a:prstGeom>
          </p:spPr>
        </p:pic>
        <p:pic>
          <p:nvPicPr>
            <p:cNvPr id="31" name="图片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275" y="475371"/>
              <a:ext cx="11001375" cy="5971745"/>
            </a:xfrm>
            <a:prstGeom prst="rect">
              <a:avLst/>
            </a:prstGeom>
          </p:spPr>
        </p:pic>
      </p:grpSp>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5984" y="-172214"/>
            <a:ext cx="10004510" cy="6843550"/>
          </a:xfrm>
          <a:prstGeom prst="rect">
            <a:avLst/>
          </a:prstGeom>
        </p:spPr>
      </p:pic>
      <p:pic>
        <p:nvPicPr>
          <p:cNvPr id="14" name="图片 13"/>
          <p:cNvPicPr>
            <a:picLocks noChangeAspect="1"/>
          </p:cNvPicPr>
          <p:nvPr/>
        </p:nvPicPr>
        <p:blipFill rotWithShape="1">
          <a:blip r:embed="rId6" cstate="print">
            <a:extLst>
              <a:ext uri="{28A0092B-C50C-407E-A947-70E740481C1C}">
                <a14:useLocalDpi xmlns:a14="http://schemas.microsoft.com/office/drawing/2010/main" val="0"/>
              </a:ext>
            </a:extLst>
          </a:blip>
          <a:srcRect t="37500" r="51893" b="32813"/>
          <a:stretch>
            <a:fillRect/>
          </a:stretch>
        </p:blipFill>
        <p:spPr>
          <a:xfrm>
            <a:off x="-435521" y="4050890"/>
            <a:ext cx="1673771" cy="1032901"/>
          </a:xfrm>
          <a:prstGeom prst="rect">
            <a:avLst/>
          </a:prstGeom>
        </p:spPr>
      </p:pic>
      <p:pic>
        <p:nvPicPr>
          <p:cNvPr id="4" name="图片 3"/>
          <p:cNvPicPr>
            <a:picLocks noChangeAspect="1"/>
          </p:cNvPicPr>
          <p:nvPr/>
        </p:nvPicPr>
        <p:blipFill rotWithShape="1">
          <a:blip r:embed="rId7">
            <a:extLst>
              <a:ext uri="{28A0092B-C50C-407E-A947-70E740481C1C}">
                <a14:useLocalDpi xmlns:a14="http://schemas.microsoft.com/office/drawing/2010/main" val="0"/>
              </a:ext>
            </a:extLst>
          </a:blip>
          <a:srcRect t="59068"/>
          <a:stretch>
            <a:fillRect/>
          </a:stretch>
        </p:blipFill>
        <p:spPr>
          <a:xfrm>
            <a:off x="0" y="4050890"/>
            <a:ext cx="12192000" cy="2807110"/>
          </a:xfrm>
          <a:prstGeom prst="rect">
            <a:avLst/>
          </a:prstGeom>
        </p:spPr>
      </p:pic>
      <p:pic>
        <p:nvPicPr>
          <p:cNvPr id="56" name="图片 55"/>
          <p:cNvPicPr>
            <a:picLocks noChangeAspect="1"/>
          </p:cNvPicPr>
          <p:nvPr/>
        </p:nvPicPr>
        <p:blipFill rotWithShape="1">
          <a:blip r:embed="rId6" cstate="print">
            <a:extLst>
              <a:ext uri="{28A0092B-C50C-407E-A947-70E740481C1C}">
                <a14:useLocalDpi xmlns:a14="http://schemas.microsoft.com/office/drawing/2010/main" val="0"/>
              </a:ext>
            </a:extLst>
          </a:blip>
          <a:srcRect t="37500" r="51893" b="32813"/>
          <a:stretch>
            <a:fillRect/>
          </a:stretch>
        </p:blipFill>
        <p:spPr>
          <a:xfrm>
            <a:off x="266905" y="1086724"/>
            <a:ext cx="3297236" cy="2034758"/>
          </a:xfrm>
          <a:prstGeom prst="rect">
            <a:avLst/>
          </a:prstGeom>
        </p:spPr>
      </p:pic>
      <p:pic>
        <p:nvPicPr>
          <p:cNvPr id="18" name="图片 17"/>
          <p:cNvPicPr>
            <a:picLocks noChangeAspect="1"/>
          </p:cNvPicPr>
          <p:nvPr/>
        </p:nvPicPr>
        <p:blipFill rotWithShape="1">
          <a:blip r:embed="rId8" cstate="print">
            <a:extLst>
              <a:ext uri="{28A0092B-C50C-407E-A947-70E740481C1C}">
                <a14:useLocalDpi xmlns:a14="http://schemas.microsoft.com/office/drawing/2010/main" val="0"/>
              </a:ext>
            </a:extLst>
          </a:blip>
          <a:srcRect l="25212" t="14780" r="45265" b="38396"/>
          <a:stretch>
            <a:fillRect/>
          </a:stretch>
        </p:blipFill>
        <p:spPr>
          <a:xfrm>
            <a:off x="587240" y="3072290"/>
            <a:ext cx="2480080" cy="2690653"/>
          </a:xfrm>
          <a:prstGeom prst="rect">
            <a:avLst/>
          </a:prstGeom>
        </p:spPr>
      </p:pic>
      <p:grpSp>
        <p:nvGrpSpPr>
          <p:cNvPr id="3" name="组合 2"/>
          <p:cNvGrpSpPr/>
          <p:nvPr/>
        </p:nvGrpSpPr>
        <p:grpSpPr>
          <a:xfrm>
            <a:off x="7134218" y="1071355"/>
            <a:ext cx="3297236" cy="2065496"/>
            <a:chOff x="8469449" y="717396"/>
            <a:chExt cx="3297236" cy="2065496"/>
          </a:xfrm>
        </p:grpSpPr>
        <p:pic>
          <p:nvPicPr>
            <p:cNvPr id="19" name="图片 18" descr="OQAAAB+LCAAAAAAABACrVlIpqSxIVbJSCs5NLCpxyUxML0rM9SxJzVXSUfJMUbLKK83J0VFyysxLycxLdy/KLy0oVrKKjq0FALpUkis5AAAA"/>
            <p:cNvPicPr>
              <a:picLocks noChangeAspect="1"/>
            </p:cNvPicPr>
            <p:nvPr/>
          </p:nvPicPr>
          <p:blipFill rotWithShape="1">
            <a:blip r:embed="rId9"/>
            <a:srcRect l="37884" t="16612" r="31478" b="53054"/>
            <a:stretch>
              <a:fillRect/>
            </a:stretch>
          </p:blipFill>
          <p:spPr>
            <a:xfrm rot="251108">
              <a:off x="9482414" y="717396"/>
              <a:ext cx="2095500" cy="1419225"/>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t="37500" r="51893" b="32813"/>
            <a:stretch>
              <a:fillRect/>
            </a:stretch>
          </p:blipFill>
          <p:spPr>
            <a:xfrm>
              <a:off x="8469449" y="748134"/>
              <a:ext cx="3297236" cy="2034758"/>
            </a:xfrm>
            <a:prstGeom prst="rect">
              <a:avLst/>
            </a:prstGeom>
          </p:spPr>
        </p:pic>
      </p:grpSp>
      <p:sp>
        <p:nvSpPr>
          <p:cNvPr id="15" name="TextBox 14">
            <a:extLst>
              <a:ext uri="{FF2B5EF4-FFF2-40B4-BE49-F238E27FC236}">
                <a16:creationId xmlns:a16="http://schemas.microsoft.com/office/drawing/2014/main" id="{72EB71B1-0CAA-43F2-96D0-8B6BF13CCE2F}"/>
              </a:ext>
            </a:extLst>
          </p:cNvPr>
          <p:cNvSpPr txBox="1"/>
          <p:nvPr/>
        </p:nvSpPr>
        <p:spPr>
          <a:xfrm>
            <a:off x="1643605" y="1307939"/>
            <a:ext cx="8993529" cy="2308324"/>
          </a:xfrm>
          <a:prstGeom prst="rect">
            <a:avLst/>
          </a:prstGeom>
          <a:noFill/>
        </p:spPr>
        <p:txBody>
          <a:bodyPr wrap="square">
            <a:spAutoFit/>
          </a:bodyPr>
          <a:lstStyle/>
          <a:p>
            <a:pPr marL="0" marR="0" indent="457200">
              <a:spcBef>
                <a:spcPts val="600"/>
              </a:spcBef>
              <a:spcAft>
                <a:spcPts val="600"/>
              </a:spcAft>
            </a:pPr>
            <a:r>
              <a:rPr lang="en-US" sz="3600" i="1" smtClean="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Từ</a:t>
            </a:r>
            <a:r>
              <a:rPr lang="en-US" sz="3600" i="1" dirty="0">
                <a:solidFill>
                  <a:srgbClr val="000000"/>
                </a:solidFill>
                <a:effectLst/>
                <a:latin typeface="Times New Roman" panose="02020603050405020304" pitchFamily="18" charset="0"/>
                <a:ea typeface="Times New Roman" panose="02020603050405020304" pitchFamily="18" charset="0"/>
              </a:rPr>
              <a:t> ý </a:t>
            </a:r>
            <a:r>
              <a:rPr lang="en-US" sz="3600" i="1" dirty="0" err="1">
                <a:solidFill>
                  <a:srgbClr val="000000"/>
                </a:solidFill>
                <a:effectLst/>
                <a:latin typeface="Times New Roman" panose="02020603050405020304" pitchFamily="18" charset="0"/>
                <a:ea typeface="Times New Roman" panose="02020603050405020304" pitchFamily="18" charset="0"/>
              </a:rPr>
              <a:t>nghĩa</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của</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câu</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chuyện</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Điều</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không</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tính</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trước</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hãy</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viết</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lời</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thông</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điệp</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khoảng</a:t>
            </a:r>
            <a:r>
              <a:rPr lang="en-US" sz="3600" i="1" dirty="0">
                <a:solidFill>
                  <a:srgbClr val="000000"/>
                </a:solidFill>
                <a:effectLst/>
                <a:latin typeface="Times New Roman" panose="02020603050405020304" pitchFamily="18" charset="0"/>
                <a:ea typeface="Times New Roman" panose="02020603050405020304" pitchFamily="18" charset="0"/>
              </a:rPr>
              <a:t> 3-4 </a:t>
            </a:r>
            <a:r>
              <a:rPr lang="en-US" sz="3600" i="1" dirty="0" err="1">
                <a:solidFill>
                  <a:srgbClr val="000000"/>
                </a:solidFill>
                <a:effectLst/>
                <a:latin typeface="Times New Roman" panose="02020603050405020304" pitchFamily="18" charset="0"/>
                <a:ea typeface="Times New Roman" panose="02020603050405020304" pitchFamily="18" charset="0"/>
              </a:rPr>
              <a:t>dòng</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gửi</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đến</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bạn</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bè</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trong</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lớp</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trong</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trường</a:t>
            </a:r>
            <a:r>
              <a:rPr lang="en-US" sz="3600" i="1" dirty="0">
                <a:solidFill>
                  <a:srgbClr val="000000"/>
                </a:solidFill>
                <a:effectLst/>
                <a:latin typeface="Times New Roman" panose="02020603050405020304" pitchFamily="18" charset="0"/>
                <a:ea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rPr>
              <a:t>em</a:t>
            </a:r>
            <a:r>
              <a:rPr lang="en-US" sz="3600" i="1" dirty="0">
                <a:solidFill>
                  <a:srgbClr val="000000"/>
                </a:solidFill>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oạt động đá bóng trong ngày hè thường diễn ra ở đâ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9038" y="4356100"/>
            <a:ext cx="59436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A_文本框 10"/>
          <p:cNvSpPr txBox="1">
            <a:spLocks noChangeArrowheads="1"/>
          </p:cNvSpPr>
          <p:nvPr>
            <p:custDataLst>
              <p:tags r:id="rId1"/>
            </p:custDataLst>
          </p:nvPr>
        </p:nvSpPr>
        <p:spPr bwMode="auto">
          <a:xfrm>
            <a:off x="810228" y="1696503"/>
            <a:ext cx="10645172" cy="1446550"/>
          </a:xfrm>
          <a:prstGeom prst="rect">
            <a:avLst/>
          </a:prstGeom>
          <a:noFill/>
          <a:ln w="9525">
            <a:noFill/>
            <a:miter lim="800000"/>
          </a:ln>
        </p:spPr>
        <p:txBody>
          <a:bodyPr wrap="square">
            <a:spAutoFit/>
          </a:bodyPr>
          <a:lstStyle/>
          <a:p>
            <a:pPr algn="ctr" eaLnBrk="1" fontAlgn="auto" hangingPunct="1">
              <a:spcBef>
                <a:spcPts val="0"/>
              </a:spcBef>
              <a:spcAft>
                <a:spcPts val="0"/>
              </a:spcAft>
              <a:defRPr/>
            </a:pPr>
            <a:r>
              <a:rPr lang="en-US" sz="4400" spc="200">
                <a:solidFill>
                  <a:srgbClr val="6FB420"/>
                </a:solidFill>
                <a:latin typeface="Times New Roman" pitchFamily="18" charset="0"/>
                <a:ea typeface="方正少儿简体" panose="03000509000000000000" charset="-122"/>
                <a:cs typeface="Times New Roman" pitchFamily="18" charset="0"/>
              </a:rPr>
              <a:t>Đọc hiểu văn bản 2:</a:t>
            </a:r>
          </a:p>
          <a:p>
            <a:pPr algn="ctr" eaLnBrk="1" fontAlgn="auto" hangingPunct="1">
              <a:spcBef>
                <a:spcPts val="0"/>
              </a:spcBef>
              <a:spcAft>
                <a:spcPts val="0"/>
              </a:spcAft>
              <a:defRPr/>
            </a:pPr>
            <a:r>
              <a:rPr lang="en-US" sz="4400" spc="200">
                <a:solidFill>
                  <a:srgbClr val="6FB420"/>
                </a:solidFill>
                <a:latin typeface="Times New Roman" pitchFamily="18" charset="0"/>
                <a:ea typeface="方正少儿简体" panose="03000509000000000000" charset="-122"/>
                <a:cs typeface="Times New Roman" pitchFamily="18" charset="0"/>
              </a:rPr>
              <a:t>ĐIỀU KHÔNG TÍNH TRƯỚC</a:t>
            </a:r>
            <a:endParaRPr sz="4400" spc="200" dirty="0">
              <a:solidFill>
                <a:srgbClr val="6FB420"/>
              </a:solidFill>
              <a:latin typeface="Times New Roman" pitchFamily="18" charset="0"/>
              <a:ea typeface="方正少儿简体" panose="03000509000000000000" charset="-122"/>
              <a:cs typeface="Times New Roman" pitchFamily="18" charset="0"/>
            </a:endParaRPr>
          </a:p>
        </p:txBody>
      </p:sp>
      <p:sp>
        <p:nvSpPr>
          <p:cNvPr id="10" name="PA_文本框 5"/>
          <p:cNvSpPr txBox="1">
            <a:spLocks noChangeArrowheads="1"/>
          </p:cNvSpPr>
          <p:nvPr>
            <p:custDataLst>
              <p:tags r:id="rId2"/>
            </p:custDataLst>
          </p:nvPr>
        </p:nvSpPr>
        <p:spPr bwMode="auto">
          <a:xfrm>
            <a:off x="7454096" y="3044825"/>
            <a:ext cx="40013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ctr" eaLnBrk="1" hangingPunct="1"/>
            <a:r>
              <a:rPr lang="en-US" altLang="zh-CN" sz="3200" i="1">
                <a:latin typeface="Times New Roman" panose="02020603050405020304" pitchFamily="18" charset="0"/>
                <a:ea typeface="Microsoft YaHei" panose="020B0503020204020204" pitchFamily="34" charset="-122"/>
                <a:cs typeface="Times New Roman" panose="02020603050405020304" pitchFamily="18" charset="0"/>
              </a:rPr>
              <a:t>(Nguyễn Nhật Ánh)</a:t>
            </a:r>
          </a:p>
        </p:txBody>
      </p:sp>
      <p:sp>
        <p:nvSpPr>
          <p:cNvPr id="11" name="TextBox 10"/>
          <p:cNvSpPr txBox="1"/>
          <p:nvPr/>
        </p:nvSpPr>
        <p:spPr>
          <a:xfrm>
            <a:off x="3622876" y="373064"/>
            <a:ext cx="4505124" cy="1323439"/>
          </a:xfrm>
          <a:prstGeom prst="rect">
            <a:avLst/>
          </a:prstGeom>
          <a:noFill/>
        </p:spPr>
        <p:txBody>
          <a:bodyPr wrap="square">
            <a:spAutoFit/>
          </a:bodyPr>
          <a:lstStyle/>
          <a:p>
            <a:pPr algn="ctr" eaLnBrk="1" fontAlgn="auto" hangingPunct="1">
              <a:spcBef>
                <a:spcPts val="0"/>
              </a:spcBef>
              <a:spcAft>
                <a:spcPts val="0"/>
              </a:spcAft>
              <a:defRPr/>
            </a:pPr>
            <a:r>
              <a:rPr lang="en-US" sz="4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9: Truyện</a:t>
            </a:r>
          </a:p>
          <a:p>
            <a:pPr algn="ctr" eaLnBrk="1" fontAlgn="auto" hangingPunct="1">
              <a:spcBef>
                <a:spcPts val="0"/>
              </a:spcBef>
              <a:spcAft>
                <a:spcPts val="0"/>
              </a:spcAft>
              <a:defRPr/>
            </a:pPr>
            <a:r>
              <a:rPr lang="en-US" sz="4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Truyện ngắn)</a:t>
            </a:r>
          </a:p>
        </p:txBody>
      </p:sp>
    </p:spTree>
    <p:extLst>
      <p:ext uri="{BB962C8B-B14F-4D97-AF65-F5344CB8AC3E}">
        <p14:creationId xmlns:p14="http://schemas.microsoft.com/office/powerpoint/2010/main" val="1316645780"/>
      </p:ext>
    </p:extLst>
  </p:cSld>
  <p:clrMapOvr>
    <a:masterClrMapping/>
  </p:clrMapOvr>
  <p:transition spd="slow">
    <p:blinds dir="vert"/>
    <p:sndAc>
      <p:stSnd>
        <p:snd r:embed="rId4"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5" presetClass="entr" presetSubtype="0" fill="hold" grpId="1"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anim calcmode="lin" valueType="num">
                                      <p:cBhvr>
                                        <p:cTn id="11" dur="500" fill="hold"/>
                                        <p:tgtEl>
                                          <p:spTgt spid="7"/>
                                        </p:tgtEl>
                                        <p:attrNameLst>
                                          <p:attrName>style.rotation</p:attrName>
                                        </p:attrNameLst>
                                      </p:cBhvr>
                                      <p:tavLst>
                                        <p:tav tm="0">
                                          <p:val>
                                            <p:fltVal val="720"/>
                                          </p:val>
                                        </p:tav>
                                        <p:tav tm="100000">
                                          <p:val>
                                            <p:fltVal val="0"/>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 calcmode="lin" valueType="num">
                                      <p:cBhvr>
                                        <p:cTn id="13" dur="500" fill="hold"/>
                                        <p:tgtEl>
                                          <p:spTgt spid="7"/>
                                        </p:tgtEl>
                                        <p:attrNameLst>
                                          <p:attrName>ppt_w</p:attrName>
                                        </p:attrNameLst>
                                      </p:cBhvr>
                                      <p:tavLst>
                                        <p:tav tm="0">
                                          <p:val>
                                            <p:fltVal val="0"/>
                                          </p:val>
                                        </p:tav>
                                        <p:tav tm="100000">
                                          <p:val>
                                            <p:strVal val="#ppt_w"/>
                                          </p:val>
                                        </p:tav>
                                      </p:tavLst>
                                    </p:anim>
                                  </p:childTnLst>
                                </p:cTn>
                              </p:par>
                              <p:par>
                                <p:cTn id="14" presetID="53" presetClass="entr" presetSubtype="16" fill="hold" grpId="2"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nodeType="afterGroup">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PA_组合 10"/>
          <p:cNvGrpSpPr>
            <a:grpSpLocks noResize="1"/>
          </p:cNvGrpSpPr>
          <p:nvPr>
            <p:custDataLst>
              <p:tags r:id="rId1"/>
            </p:custDataLst>
          </p:nvPr>
        </p:nvGrpSpPr>
        <p:grpSpPr>
          <a:xfrm>
            <a:off x="84814" y="271337"/>
            <a:ext cx="11631561" cy="6289800"/>
            <a:chOff x="280219" y="157316"/>
            <a:chExt cx="11631561" cy="6289800"/>
          </a:xfrm>
        </p:grpSpPr>
        <p:pic>
          <p:nvPicPr>
            <p:cNvPr id="7" name="图片 6"/>
            <p:cNvPicPr>
              <a:picLocks noChangeAspect="1"/>
            </p:cNvPicPr>
            <p:nvPr/>
          </p:nvPicPr>
          <p:blipFill rotWithShape="1">
            <a:blip r:embed="rId7" cstate="print">
              <a:extLst>
                <a:ext uri="{28A0092B-C50C-407E-A947-70E740481C1C}">
                  <a14:useLocalDpi xmlns:a14="http://schemas.microsoft.com/office/drawing/2010/main" val="0"/>
                </a:ext>
              </a:extLst>
            </a:blip>
            <a:srcRect l="1936" t="1485" r="2661"/>
            <a:stretch>
              <a:fillRect/>
            </a:stretch>
          </p:blipFill>
          <p:spPr>
            <a:xfrm>
              <a:off x="280219" y="157316"/>
              <a:ext cx="11631561" cy="6184490"/>
            </a:xfrm>
            <a:prstGeom prst="rect">
              <a:avLst/>
            </a:prstGeom>
          </p:spPr>
        </p:pic>
        <p:pic>
          <p:nvPicPr>
            <p:cNvPr id="31" name="图片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6275" y="475371"/>
              <a:ext cx="11001375" cy="5971745"/>
            </a:xfrm>
            <a:prstGeom prst="rect">
              <a:avLst/>
            </a:prstGeom>
          </p:spPr>
        </p:pic>
      </p:grpSp>
      <p:pic>
        <p:nvPicPr>
          <p:cNvPr id="4" name="图片 3"/>
          <p:cNvPicPr>
            <a:picLocks noChangeAspect="1"/>
          </p:cNvPicPr>
          <p:nvPr/>
        </p:nvPicPr>
        <p:blipFill rotWithShape="1">
          <a:blip r:embed="rId9">
            <a:extLst>
              <a:ext uri="{28A0092B-C50C-407E-A947-70E740481C1C}">
                <a14:useLocalDpi xmlns:a14="http://schemas.microsoft.com/office/drawing/2010/main" val="0"/>
              </a:ext>
            </a:extLst>
          </a:blip>
          <a:srcRect t="59068"/>
          <a:stretch>
            <a:fillRect/>
          </a:stretch>
        </p:blipFill>
        <p:spPr>
          <a:xfrm>
            <a:off x="0" y="4050890"/>
            <a:ext cx="12192000" cy="2807110"/>
          </a:xfrm>
          <a:prstGeom prst="rect">
            <a:avLst/>
          </a:prstGeom>
        </p:spPr>
      </p:pic>
      <p:pic>
        <p:nvPicPr>
          <p:cNvPr id="13" name="PA_图片 12"/>
          <p:cNvPicPr>
            <a:picLocks noChangeAspect="1" noResize="1"/>
          </p:cNvPicPr>
          <p:nvPr>
            <p:custDataLst>
              <p:tags r:id="rId2"/>
            </p:custDataLst>
          </p:nvPr>
        </p:nvPicPr>
        <p:blipFill rotWithShape="1">
          <a:blip r:embed="rId10" cstate="print">
            <a:extLst>
              <a:ext uri="{28A0092B-C50C-407E-A947-70E740481C1C}">
                <a14:useLocalDpi xmlns:a14="http://schemas.microsoft.com/office/drawing/2010/main" val="0"/>
              </a:ext>
            </a:extLst>
          </a:blip>
          <a:srcRect t="37500" r="51893" b="32813"/>
          <a:stretch>
            <a:fillRect/>
          </a:stretch>
        </p:blipFill>
        <p:spPr>
          <a:xfrm>
            <a:off x="9016464" y="890747"/>
            <a:ext cx="3297236" cy="2034758"/>
          </a:xfrm>
          <a:prstGeom prst="rect">
            <a:avLst/>
          </a:prstGeom>
        </p:spPr>
      </p:pic>
      <p:pic>
        <p:nvPicPr>
          <p:cNvPr id="14" name="PA_图片 13"/>
          <p:cNvPicPr>
            <a:picLocks noChangeAspect="1" noResize="1"/>
          </p:cNvPicPr>
          <p:nvPr>
            <p:custDataLst>
              <p:tags r:id="rId3"/>
            </p:custDataLst>
          </p:nvPr>
        </p:nvPicPr>
        <p:blipFill rotWithShape="1">
          <a:blip r:embed="rId10" cstate="print">
            <a:extLst>
              <a:ext uri="{28A0092B-C50C-407E-A947-70E740481C1C}">
                <a14:useLocalDpi xmlns:a14="http://schemas.microsoft.com/office/drawing/2010/main" val="0"/>
              </a:ext>
            </a:extLst>
          </a:blip>
          <a:srcRect t="37500" r="51893" b="32813"/>
          <a:stretch>
            <a:fillRect/>
          </a:stretch>
        </p:blipFill>
        <p:spPr>
          <a:xfrm>
            <a:off x="-435521" y="4050890"/>
            <a:ext cx="1673771" cy="1032901"/>
          </a:xfrm>
          <a:prstGeom prst="rect">
            <a:avLst/>
          </a:prstGeom>
        </p:spPr>
      </p:pic>
      <p:pic>
        <p:nvPicPr>
          <p:cNvPr id="56" name="PA_图片 55"/>
          <p:cNvPicPr>
            <a:picLocks noChangeAspect="1" noResize="1"/>
          </p:cNvPicPr>
          <p:nvPr>
            <p:custDataLst>
              <p:tags r:id="rId4"/>
            </p:custDataLst>
          </p:nvPr>
        </p:nvPicPr>
        <p:blipFill rotWithShape="1">
          <a:blip r:embed="rId10" cstate="print">
            <a:extLst>
              <a:ext uri="{28A0092B-C50C-407E-A947-70E740481C1C}">
                <a14:useLocalDpi xmlns:a14="http://schemas.microsoft.com/office/drawing/2010/main" val="0"/>
              </a:ext>
            </a:extLst>
          </a:blip>
          <a:srcRect t="37500" r="51893" b="32813"/>
          <a:stretch>
            <a:fillRect/>
          </a:stretch>
        </p:blipFill>
        <p:spPr>
          <a:xfrm>
            <a:off x="-512512" y="344330"/>
            <a:ext cx="3297236" cy="2034758"/>
          </a:xfrm>
          <a:prstGeom prst="rect">
            <a:avLst/>
          </a:prstGeom>
        </p:spPr>
      </p:pic>
      <p:sp>
        <p:nvSpPr>
          <p:cNvPr id="35" name="TextBox 34">
            <a:extLst>
              <a:ext uri="{FF2B5EF4-FFF2-40B4-BE49-F238E27FC236}">
                <a16:creationId xmlns:a16="http://schemas.microsoft.com/office/drawing/2014/main" id="{CB038ECE-8F18-47C5-957C-DD21F72F9329}"/>
              </a:ext>
            </a:extLst>
          </p:cNvPr>
          <p:cNvSpPr txBox="1"/>
          <p:nvPr/>
        </p:nvSpPr>
        <p:spPr>
          <a:xfrm>
            <a:off x="4953965" y="1607492"/>
            <a:ext cx="6007260" cy="830997"/>
          </a:xfrm>
          <a:prstGeom prst="rect">
            <a:avLst/>
          </a:prstGeom>
          <a:noFill/>
        </p:spPr>
        <p:txBody>
          <a:bodyPr wrap="square">
            <a:spAutoFit/>
          </a:bodyPr>
          <a:lstStyle/>
          <a:p>
            <a:pPr marL="0" marR="0" algn="ctr">
              <a:spcBef>
                <a:spcPts val="0"/>
              </a:spcBef>
              <a:spcAft>
                <a:spcPts val="0"/>
              </a:spcAft>
            </a:pPr>
            <a:r>
              <a:rPr lang="de-DE" sz="4800" b="1" dirty="0">
                <a:effectLst/>
                <a:latin typeface="Times New Roman" panose="02020603050405020304" pitchFamily="18" charset="0"/>
                <a:ea typeface="Times New Roman" panose="02020603050405020304" pitchFamily="18" charset="0"/>
              </a:rPr>
              <a:t>I</a:t>
            </a:r>
            <a:r>
              <a:rPr lang="de-DE" sz="4800" b="1">
                <a:effectLst/>
                <a:latin typeface="Times New Roman" panose="02020603050405020304" pitchFamily="18" charset="0"/>
                <a:ea typeface="Times New Roman" panose="02020603050405020304" pitchFamily="18" charset="0"/>
              </a:rPr>
              <a:t>. </a:t>
            </a:r>
            <a:r>
              <a:rPr lang="de-DE" sz="4800" b="1" smtClean="0">
                <a:latin typeface="Times New Roman" panose="02020603050405020304" pitchFamily="18" charset="0"/>
                <a:ea typeface="Times New Roman" panose="02020603050405020304" pitchFamily="18" charset="0"/>
              </a:rPr>
              <a:t>T</a:t>
            </a:r>
            <a:r>
              <a:rPr lang="de-DE" sz="4800" b="1" smtClean="0">
                <a:effectLst/>
                <a:latin typeface="Times New Roman" panose="02020603050405020304" pitchFamily="18" charset="0"/>
                <a:ea typeface="Times New Roman" panose="02020603050405020304" pitchFamily="18" charset="0"/>
              </a:rPr>
              <a:t>ìm </a:t>
            </a:r>
            <a:r>
              <a:rPr lang="de-DE" sz="4800" b="1" dirty="0">
                <a:effectLst/>
                <a:latin typeface="Times New Roman" panose="02020603050405020304" pitchFamily="18" charset="0"/>
                <a:ea typeface="Times New Roman" panose="02020603050405020304" pitchFamily="18" charset="0"/>
              </a:rPr>
              <a:t>hiểu chung</a:t>
            </a:r>
            <a:endParaRPr lang="en-US" sz="4400" dirty="0">
              <a:effectLst/>
              <a:latin typeface="Times New Roman" panose="02020603050405020304" pitchFamily="18" charset="0"/>
              <a:ea typeface="Times New Roman" panose="02020603050405020304" pitchFamily="18" charset="0"/>
            </a:endParaRPr>
          </a:p>
        </p:txBody>
      </p:sp>
      <p:pic>
        <p:nvPicPr>
          <p:cNvPr id="10" name="Picture 9">
            <a:extLst>
              <a:ext uri="{FF2B5EF4-FFF2-40B4-BE49-F238E27FC236}">
                <a16:creationId xmlns:a16="http://schemas.microsoft.com/office/drawing/2014/main" id="{BF26585F-D706-4C70-8F58-F32DCE752537}"/>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2045" y="1712802"/>
            <a:ext cx="5239801" cy="402759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222471848"/>
              </p:ext>
            </p:extLst>
          </p:nvPr>
        </p:nvGraphicFramePr>
        <p:xfrm>
          <a:off x="838199" y="1474788"/>
          <a:ext cx="10516565" cy="3906042"/>
        </p:xfrm>
        <a:graphic>
          <a:graphicData uri="http://schemas.openxmlformats.org/drawingml/2006/table">
            <a:tbl>
              <a:tblPr firstRow="1" firstCol="1" bandRow="1"/>
              <a:tblGrid>
                <a:gridCol w="3328687">
                  <a:extLst>
                    <a:ext uri="{9D8B030D-6E8A-4147-A177-3AD203B41FA5}">
                      <a16:colId xmlns:a16="http://schemas.microsoft.com/office/drawing/2014/main" val="20000"/>
                    </a:ext>
                  </a:extLst>
                </a:gridCol>
                <a:gridCol w="7187878">
                  <a:extLst>
                    <a:ext uri="{9D8B030D-6E8A-4147-A177-3AD203B41FA5}">
                      <a16:colId xmlns:a16="http://schemas.microsoft.com/office/drawing/2014/main" val="20001"/>
                    </a:ext>
                  </a:extLst>
                </a:gridCol>
              </a:tblGrid>
              <a:tr h="558006">
                <a:tc>
                  <a:txBody>
                    <a:bodyPr/>
                    <a:lstStyle/>
                    <a:p>
                      <a:pPr>
                        <a:lnSpc>
                          <a:spcPct val="107000"/>
                        </a:lnSpc>
                        <a:spcAft>
                          <a:spcPts val="800"/>
                        </a:spcAft>
                      </a:pPr>
                      <a:r>
                        <a:rPr lang="en-US" sz="2400" b="1" kern="1200" smtClean="0">
                          <a:solidFill>
                            <a:srgbClr val="000000"/>
                          </a:solidFill>
                          <a:effectLst/>
                          <a:latin typeface="Times New Roman" panose="02020603050405020304" pitchFamily="18" charset="0"/>
                          <a:ea typeface="+mn-ea"/>
                          <a:cs typeface="Times New Roman" panose="02020603050405020304" pitchFamily="18" charset="0"/>
                        </a:rPr>
                        <a:t>Năm</a:t>
                      </a:r>
                      <a:r>
                        <a:rPr lang="en-US" sz="2400" b="1" kern="1200" baseline="0" smtClean="0">
                          <a:solidFill>
                            <a:srgbClr val="000000"/>
                          </a:solidFill>
                          <a:effectLst/>
                          <a:latin typeface="Times New Roman" panose="02020603050405020304" pitchFamily="18" charset="0"/>
                          <a:ea typeface="+mn-ea"/>
                          <a:cs typeface="Times New Roman" panose="02020603050405020304" pitchFamily="18" charset="0"/>
                        </a:rPr>
                        <a:t> sinh</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58006">
                <a:tc>
                  <a:txBody>
                    <a:bodyPr/>
                    <a:lstStyle/>
                    <a:p>
                      <a:pPr>
                        <a:lnSpc>
                          <a:spcPct val="107000"/>
                        </a:lnSpc>
                        <a:spcAft>
                          <a:spcPts val="800"/>
                        </a:spcAft>
                      </a:pPr>
                      <a:r>
                        <a:rPr lang="en-US" sz="2400" b="1" kern="1200">
                          <a:solidFill>
                            <a:srgbClr val="000000"/>
                          </a:solidFill>
                          <a:effectLst/>
                          <a:latin typeface="Times New Roman" panose="02020603050405020304" pitchFamily="18" charset="0"/>
                          <a:ea typeface="+mn-ea"/>
                          <a:cs typeface="Times New Roman" panose="02020603050405020304" pitchFamily="18" charset="0"/>
                        </a:rPr>
                        <a:t>Quê </a:t>
                      </a:r>
                      <a:r>
                        <a:rPr lang="en-US" sz="2400" b="1" kern="1200" smtClean="0">
                          <a:solidFill>
                            <a:srgbClr val="000000"/>
                          </a:solidFill>
                          <a:effectLst/>
                          <a:latin typeface="Times New Roman" panose="02020603050405020304" pitchFamily="18" charset="0"/>
                          <a:ea typeface="+mn-ea"/>
                          <a:cs typeface="Times New Roman" panose="02020603050405020304" pitchFamily="18" charset="0"/>
                        </a:rPr>
                        <a:t>quán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58006">
                <a:tc>
                  <a:txBody>
                    <a:bodyPr/>
                    <a:lstStyle/>
                    <a:p>
                      <a:pPr>
                        <a:lnSpc>
                          <a:spcPct val="107000"/>
                        </a:lnSpc>
                        <a:spcAft>
                          <a:spcPts val="800"/>
                        </a:spcAft>
                      </a:pPr>
                      <a:r>
                        <a:rPr lang="en-US" sz="2400" b="1" kern="1200">
                          <a:solidFill>
                            <a:srgbClr val="000000"/>
                          </a:solidFill>
                          <a:effectLst/>
                          <a:latin typeface="Times New Roman" panose="02020603050405020304" pitchFamily="18" charset="0"/>
                          <a:ea typeface="+mn-ea"/>
                          <a:cs typeface="Times New Roman" panose="02020603050405020304" pitchFamily="18" charset="0"/>
                        </a:rPr>
                        <a:t>Bút </a:t>
                      </a:r>
                      <a:r>
                        <a:rPr lang="en-US" sz="2400" b="1" kern="1200" smtClean="0">
                          <a:solidFill>
                            <a:srgbClr val="000000"/>
                          </a:solidFill>
                          <a:effectLst/>
                          <a:latin typeface="Times New Roman" panose="02020603050405020304" pitchFamily="18" charset="0"/>
                          <a:ea typeface="+mn-ea"/>
                          <a:cs typeface="Times New Roman" panose="02020603050405020304" pitchFamily="18" charset="0"/>
                        </a:rPr>
                        <a:t>danh</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58006">
                <a:tc>
                  <a:txBody>
                    <a:bodyPr/>
                    <a:lstStyle/>
                    <a:p>
                      <a:pPr>
                        <a:lnSpc>
                          <a:spcPct val="107000"/>
                        </a:lnSpc>
                        <a:spcAft>
                          <a:spcPts val="800"/>
                        </a:spcAft>
                      </a:pPr>
                      <a:r>
                        <a:rPr lang="en-US" sz="2400" b="1" kern="1200">
                          <a:solidFill>
                            <a:srgbClr val="000000"/>
                          </a:solidFill>
                          <a:effectLst/>
                          <a:latin typeface="Times New Roman" panose="02020603050405020304" pitchFamily="18" charset="0"/>
                          <a:ea typeface="+mn-ea"/>
                          <a:cs typeface="Times New Roman" panose="02020603050405020304" pitchFamily="18" charset="0"/>
                        </a:rPr>
                        <a:t>Vị </a:t>
                      </a:r>
                      <a:r>
                        <a:rPr lang="en-US" sz="2400" b="1" kern="1200" smtClean="0">
                          <a:solidFill>
                            <a:srgbClr val="000000"/>
                          </a:solidFill>
                          <a:effectLst/>
                          <a:latin typeface="Times New Roman" panose="02020603050405020304" pitchFamily="18" charset="0"/>
                          <a:ea typeface="+mn-ea"/>
                          <a:cs typeface="Times New Roman" panose="02020603050405020304" pitchFamily="18" charset="0"/>
                        </a:rPr>
                        <a:t>trí</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58006">
                <a:tc>
                  <a:txBody>
                    <a:bodyPr/>
                    <a:lstStyle/>
                    <a:p>
                      <a:pPr>
                        <a:lnSpc>
                          <a:spcPct val="107000"/>
                        </a:lnSpc>
                        <a:spcAft>
                          <a:spcPts val="800"/>
                        </a:spcAft>
                      </a:pPr>
                      <a:r>
                        <a:rPr lang="en-US" sz="2400" b="1" kern="1200">
                          <a:solidFill>
                            <a:srgbClr val="000000"/>
                          </a:solidFill>
                          <a:effectLst/>
                          <a:latin typeface="Times New Roman" panose="02020603050405020304" pitchFamily="18" charset="0"/>
                          <a:ea typeface="+mn-ea"/>
                          <a:cs typeface="Times New Roman" panose="02020603050405020304" pitchFamily="18" charset="0"/>
                        </a:rPr>
                        <a:t>Đề tài sáng </a:t>
                      </a:r>
                      <a:r>
                        <a:rPr lang="en-US" sz="2400" b="1" kern="1200" smtClean="0">
                          <a:solidFill>
                            <a:srgbClr val="000000"/>
                          </a:solidFill>
                          <a:effectLst/>
                          <a:latin typeface="Times New Roman" panose="02020603050405020304" pitchFamily="18" charset="0"/>
                          <a:ea typeface="+mn-ea"/>
                          <a:cs typeface="Times New Roman" panose="02020603050405020304" pitchFamily="18" charset="0"/>
                        </a:rPr>
                        <a:t>tác</a:t>
                      </a:r>
                      <a:endParaRPr lang="en-US" sz="2400" kern="1200">
                        <a:solidFill>
                          <a:srgbClr val="000000"/>
                        </a:solidFill>
                        <a:effectLst/>
                        <a:latin typeface="Times New Roman" panose="02020603050405020304" pitchFamily="18" charset="0"/>
                        <a:ea typeface="+mn-ea"/>
                        <a:cs typeface="Times New Roman" panose="02020603050405020304" pitchFamily="18" charset="0"/>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58006">
                <a:tc>
                  <a:txBody>
                    <a:bodyPr/>
                    <a:lstStyle/>
                    <a:p>
                      <a:pPr>
                        <a:lnSpc>
                          <a:spcPct val="107000"/>
                        </a:lnSpc>
                        <a:spcAft>
                          <a:spcPts val="800"/>
                        </a:spcAft>
                      </a:pPr>
                      <a:r>
                        <a:rPr lang="en-US" sz="2400" b="1" kern="1200">
                          <a:solidFill>
                            <a:srgbClr val="000000"/>
                          </a:solidFill>
                          <a:effectLst/>
                          <a:latin typeface="Times New Roman" panose="02020603050405020304" pitchFamily="18" charset="0"/>
                          <a:ea typeface="+mn-ea"/>
                          <a:cs typeface="Times New Roman" panose="02020603050405020304" pitchFamily="18" charset="0"/>
                        </a:rPr>
                        <a:t>Các tác </a:t>
                      </a:r>
                      <a:r>
                        <a:rPr lang="en-US" sz="2400" b="1" kern="1200" smtClean="0">
                          <a:solidFill>
                            <a:srgbClr val="000000"/>
                          </a:solidFill>
                          <a:effectLst/>
                          <a:latin typeface="Times New Roman" panose="02020603050405020304" pitchFamily="18" charset="0"/>
                          <a:ea typeface="+mn-ea"/>
                          <a:cs typeface="Times New Roman" panose="02020603050405020304" pitchFamily="18" charset="0"/>
                        </a:rPr>
                        <a:t>phẩm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58006">
                <a:tc>
                  <a:txBody>
                    <a:bodyPr/>
                    <a:lstStyle/>
                    <a:p>
                      <a:pPr>
                        <a:lnSpc>
                          <a:spcPct val="107000"/>
                        </a:lnSpc>
                        <a:spcAft>
                          <a:spcPts val="800"/>
                        </a:spcAft>
                      </a:pPr>
                      <a:r>
                        <a:rPr lang="en-US" sz="2400" b="1" kern="1200">
                          <a:solidFill>
                            <a:srgbClr val="000000"/>
                          </a:solidFill>
                          <a:effectLst/>
                          <a:latin typeface="Times New Roman" panose="02020603050405020304" pitchFamily="18" charset="0"/>
                          <a:ea typeface="+mn-ea"/>
                          <a:cs typeface="Times New Roman" panose="02020603050405020304" pitchFamily="18" charset="0"/>
                        </a:rPr>
                        <a:t>Những giải </a:t>
                      </a:r>
                      <a:r>
                        <a:rPr lang="en-US" sz="2400" b="1" kern="1200" smtClean="0">
                          <a:solidFill>
                            <a:srgbClr val="000000"/>
                          </a:solidFill>
                          <a:effectLst/>
                          <a:latin typeface="Times New Roman" panose="02020603050405020304" pitchFamily="18" charset="0"/>
                          <a:ea typeface="+mn-ea"/>
                          <a:cs typeface="Times New Roman" panose="02020603050405020304" pitchFamily="18" charset="0"/>
                        </a:rPr>
                        <a:t>thưởng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6" name="Star: 8 Points 5"/>
          <p:cNvSpPr/>
          <p:nvPr/>
        </p:nvSpPr>
        <p:spPr>
          <a:xfrm>
            <a:off x="4840897" y="673783"/>
            <a:ext cx="3165230" cy="656369"/>
          </a:xfrm>
          <a:prstGeom prst="star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PHIẾU SỐ 1</a:t>
            </a:r>
          </a:p>
        </p:txBody>
      </p:sp>
      <p:sp>
        <p:nvSpPr>
          <p:cNvPr id="8" name="TextBox 7"/>
          <p:cNvSpPr txBox="1">
            <a:spLocks noChangeArrowheads="1"/>
          </p:cNvSpPr>
          <p:nvPr/>
        </p:nvSpPr>
        <p:spPr bwMode="auto">
          <a:xfrm>
            <a:off x="601883" y="252413"/>
            <a:ext cx="4444679"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just" eaLnBrk="1" hangingPunct="1">
              <a:lnSpc>
                <a:spcPct val="107000"/>
              </a:lnSpc>
              <a:spcAft>
                <a:spcPts val="800"/>
              </a:spcAft>
            </a:pPr>
            <a:r>
              <a:rPr lang="en-US" alt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Tác </a:t>
            </a:r>
            <a:r>
              <a:rPr lang="en-US" alt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 Nguyễn Nhật Ánh</a:t>
            </a:r>
            <a:endParaRPr lang="en-US" altLang="en-US" sz="24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8146490"/>
      </p:ext>
    </p:extLst>
  </p:cSld>
  <p:clrMapOvr>
    <a:masterClrMapping/>
  </p:clrMapOvr>
  <p:transition spd="slow">
    <p:push dir="u"/>
    <p:sndAc>
      <p:stSnd>
        <p:snd r:embed="rId3"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205025753"/>
              </p:ext>
            </p:extLst>
          </p:nvPr>
        </p:nvGraphicFramePr>
        <p:xfrm>
          <a:off x="3449256" y="937550"/>
          <a:ext cx="8437943" cy="5710469"/>
        </p:xfrm>
        <a:graphic>
          <a:graphicData uri="http://schemas.openxmlformats.org/drawingml/2006/table">
            <a:tbl>
              <a:tblPr firstRow="1" firstCol="1" bandRow="1"/>
              <a:tblGrid>
                <a:gridCol w="1624835">
                  <a:extLst>
                    <a:ext uri="{9D8B030D-6E8A-4147-A177-3AD203B41FA5}">
                      <a16:colId xmlns:a16="http://schemas.microsoft.com/office/drawing/2014/main" val="20000"/>
                    </a:ext>
                  </a:extLst>
                </a:gridCol>
                <a:gridCol w="6813108">
                  <a:extLst>
                    <a:ext uri="{9D8B030D-6E8A-4147-A177-3AD203B41FA5}">
                      <a16:colId xmlns:a16="http://schemas.microsoft.com/office/drawing/2014/main" val="20001"/>
                    </a:ext>
                  </a:extLst>
                </a:gridCol>
              </a:tblGrid>
              <a:tr h="520860">
                <a:tc>
                  <a:txBody>
                    <a:bodyPr/>
                    <a:lstStyle/>
                    <a:p>
                      <a:pPr>
                        <a:lnSpc>
                          <a:spcPct val="107000"/>
                        </a:lnSpc>
                        <a:spcAft>
                          <a:spcPts val="800"/>
                        </a:spcAft>
                      </a:pPr>
                      <a:r>
                        <a:rPr lang="en-US" sz="2000" b="1" kern="1200" smtClean="0">
                          <a:solidFill>
                            <a:srgbClr val="000000"/>
                          </a:solidFill>
                          <a:effectLst/>
                          <a:latin typeface="Times New Roman" panose="02020603050405020304" pitchFamily="18" charset="0"/>
                          <a:ea typeface="+mn-ea"/>
                          <a:cs typeface="Times New Roman" panose="02020603050405020304" pitchFamily="18" charset="0"/>
                        </a:rPr>
                        <a:t>Năm</a:t>
                      </a:r>
                      <a:r>
                        <a:rPr lang="en-US" sz="2000" b="1" kern="1200" baseline="0" smtClean="0">
                          <a:solidFill>
                            <a:srgbClr val="000000"/>
                          </a:solidFill>
                          <a:effectLst/>
                          <a:latin typeface="Times New Roman" panose="02020603050405020304" pitchFamily="18" charset="0"/>
                          <a:ea typeface="+mn-ea"/>
                          <a:cs typeface="Times New Roman" panose="02020603050405020304" pitchFamily="18" charset="0"/>
                        </a:rPr>
                        <a:t> sinh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r>
                        <a:rPr lang="vi-VN" sz="2000" smtClean="0">
                          <a:latin typeface="Times New Roman" panose="02020603050405020304" pitchFamily="18" charset="0"/>
                          <a:cs typeface="Times New Roman" panose="02020603050405020304" pitchFamily="18" charset="0"/>
                        </a:rPr>
                        <a:t>1955 </a:t>
                      </a:r>
                      <a:endParaRPr lang="en-US" sz="2000" smtClean="0">
                        <a:latin typeface="Times New Roman" panose="02020603050405020304" pitchFamily="18" charset="0"/>
                        <a:cs typeface="Times New Roman" panose="02020603050405020304" pitchFamily="18" charset="0"/>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08883">
                <a:tc>
                  <a:txBody>
                    <a:bodyPr/>
                    <a:lstStyle/>
                    <a:p>
                      <a:pPr>
                        <a:lnSpc>
                          <a:spcPct val="107000"/>
                        </a:lnSpc>
                        <a:spcAft>
                          <a:spcPts val="800"/>
                        </a:spcAft>
                      </a:pPr>
                      <a:r>
                        <a:rPr lang="en-US" sz="2000" b="1" kern="1200">
                          <a:solidFill>
                            <a:srgbClr val="000000"/>
                          </a:solidFill>
                          <a:effectLst/>
                          <a:latin typeface="Times New Roman" panose="02020603050405020304" pitchFamily="18" charset="0"/>
                          <a:ea typeface="+mn-ea"/>
                          <a:cs typeface="Times New Roman" panose="02020603050405020304" pitchFamily="18" charset="0"/>
                        </a:rPr>
                        <a:t>Quê </a:t>
                      </a:r>
                      <a:r>
                        <a:rPr lang="en-US" sz="2000" b="1" kern="1200" smtClean="0">
                          <a:solidFill>
                            <a:srgbClr val="000000"/>
                          </a:solidFill>
                          <a:effectLst/>
                          <a:latin typeface="Times New Roman" panose="02020603050405020304" pitchFamily="18" charset="0"/>
                          <a:ea typeface="+mn-ea"/>
                          <a:cs typeface="Times New Roman" panose="02020603050405020304" pitchFamily="18" charset="0"/>
                        </a:rPr>
                        <a:t>quán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r>
                        <a:rPr lang="vi-VN" sz="2000" smtClean="0">
                          <a:latin typeface="Times New Roman" panose="02020603050405020304" pitchFamily="18" charset="0"/>
                          <a:cs typeface="Times New Roman" panose="02020603050405020304" pitchFamily="18" charset="0"/>
                        </a:rPr>
                        <a:t>làng Đo Đo, xã Bình Quế, huyện Thăng Bình, tỉnh Quảng Nam. </a:t>
                      </a:r>
                      <a:endParaRPr lang="en-US" sz="2000" smtClean="0">
                        <a:latin typeface="Times New Roman" panose="02020603050405020304" pitchFamily="18" charset="0"/>
                        <a:cs typeface="Times New Roman" panose="02020603050405020304" pitchFamily="18" charset="0"/>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08883">
                <a:tc>
                  <a:txBody>
                    <a:bodyPr/>
                    <a:lstStyle/>
                    <a:p>
                      <a:pPr>
                        <a:lnSpc>
                          <a:spcPct val="107000"/>
                        </a:lnSpc>
                        <a:spcAft>
                          <a:spcPts val="800"/>
                        </a:spcAft>
                      </a:pPr>
                      <a:r>
                        <a:rPr lang="en-US" sz="2000" b="1" kern="1200">
                          <a:solidFill>
                            <a:srgbClr val="000000"/>
                          </a:solidFill>
                          <a:effectLst/>
                          <a:latin typeface="Times New Roman" panose="02020603050405020304" pitchFamily="18" charset="0"/>
                          <a:ea typeface="+mn-ea"/>
                          <a:cs typeface="Times New Roman" panose="02020603050405020304" pitchFamily="18" charset="0"/>
                        </a:rPr>
                        <a:t>Bút </a:t>
                      </a:r>
                      <a:r>
                        <a:rPr lang="en-US" sz="2000" b="1" kern="1200" smtClean="0">
                          <a:solidFill>
                            <a:srgbClr val="000000"/>
                          </a:solidFill>
                          <a:effectLst/>
                          <a:latin typeface="Times New Roman" panose="02020603050405020304" pitchFamily="18" charset="0"/>
                          <a:ea typeface="+mn-ea"/>
                          <a:cs typeface="Times New Roman" panose="02020603050405020304" pitchFamily="18" charset="0"/>
                        </a:rPr>
                        <a:t>danh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r>
                        <a:rPr lang="vi-VN" sz="2000" i="1" smtClean="0">
                          <a:latin typeface="Times New Roman" panose="02020603050405020304" pitchFamily="18" charset="0"/>
                          <a:cs typeface="Times New Roman" panose="02020603050405020304" pitchFamily="18" charset="0"/>
                        </a:rPr>
                        <a:t>Chu Đinh Ngạn, Đông Phương Sóc, Lê Duy Cật, ...</a:t>
                      </a:r>
                      <a:endParaRPr lang="en-US" sz="2000" smtClean="0">
                        <a:latin typeface="Times New Roman" panose="02020603050405020304" pitchFamily="18" charset="0"/>
                        <a:cs typeface="Times New Roman" panose="02020603050405020304" pitchFamily="18" charset="0"/>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08883">
                <a:tc>
                  <a:txBody>
                    <a:bodyPr/>
                    <a:lstStyle/>
                    <a:p>
                      <a:pPr>
                        <a:lnSpc>
                          <a:spcPct val="107000"/>
                        </a:lnSpc>
                        <a:spcAft>
                          <a:spcPts val="800"/>
                        </a:spcAft>
                      </a:pPr>
                      <a:r>
                        <a:rPr lang="en-US" sz="2000" b="1" kern="1200">
                          <a:solidFill>
                            <a:srgbClr val="000000"/>
                          </a:solidFill>
                          <a:effectLst/>
                          <a:latin typeface="Times New Roman" panose="02020603050405020304" pitchFamily="18" charset="0"/>
                          <a:ea typeface="+mn-ea"/>
                          <a:cs typeface="Times New Roman" panose="02020603050405020304" pitchFamily="18" charset="0"/>
                        </a:rPr>
                        <a:t>Vị </a:t>
                      </a:r>
                      <a:r>
                        <a:rPr lang="en-US" sz="2000" b="1" kern="1200" smtClean="0">
                          <a:solidFill>
                            <a:srgbClr val="000000"/>
                          </a:solidFill>
                          <a:effectLst/>
                          <a:latin typeface="Times New Roman" panose="02020603050405020304" pitchFamily="18" charset="0"/>
                          <a:ea typeface="+mn-ea"/>
                          <a:cs typeface="Times New Roman" panose="02020603050405020304" pitchFamily="18" charset="0"/>
                        </a:rPr>
                        <a:t>trí</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r>
                        <a:rPr lang="vi-VN" sz="2000" smtClean="0">
                          <a:latin typeface="Times New Roman" panose="02020603050405020304" pitchFamily="18" charset="0"/>
                          <a:cs typeface="Times New Roman" panose="02020603050405020304" pitchFamily="18" charset="0"/>
                        </a:rPr>
                        <a:t>Là nhà văn hiện đại, là cây bút trẻ của thời kì đổi mới. </a:t>
                      </a:r>
                      <a:endParaRPr lang="en-US" sz="2000" smtClean="0">
                        <a:latin typeface="Times New Roman" panose="02020603050405020304" pitchFamily="18" charset="0"/>
                        <a:cs typeface="Times New Roman" panose="02020603050405020304" pitchFamily="18" charset="0"/>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15903">
                <a:tc>
                  <a:txBody>
                    <a:bodyPr/>
                    <a:lstStyle/>
                    <a:p>
                      <a:pPr>
                        <a:lnSpc>
                          <a:spcPct val="107000"/>
                        </a:lnSpc>
                        <a:spcAft>
                          <a:spcPts val="800"/>
                        </a:spcAft>
                      </a:pPr>
                      <a:r>
                        <a:rPr lang="en-US" sz="2000" b="1" kern="1200">
                          <a:solidFill>
                            <a:srgbClr val="000000"/>
                          </a:solidFill>
                          <a:effectLst/>
                          <a:latin typeface="Times New Roman" panose="02020603050405020304" pitchFamily="18" charset="0"/>
                          <a:ea typeface="+mn-ea"/>
                          <a:cs typeface="Times New Roman" panose="02020603050405020304" pitchFamily="18" charset="0"/>
                        </a:rPr>
                        <a:t>Đề tài sáng </a:t>
                      </a:r>
                      <a:r>
                        <a:rPr lang="en-US" sz="2000" b="1" kern="1200" smtClean="0">
                          <a:solidFill>
                            <a:srgbClr val="000000"/>
                          </a:solidFill>
                          <a:effectLst/>
                          <a:latin typeface="Times New Roman" panose="02020603050405020304" pitchFamily="18" charset="0"/>
                          <a:ea typeface="+mn-ea"/>
                          <a:cs typeface="Times New Roman" panose="02020603050405020304" pitchFamily="18" charset="0"/>
                        </a:rPr>
                        <a:t>tác</a:t>
                      </a:r>
                      <a:endParaRPr lang="en-US" sz="2000" kern="1200">
                        <a:solidFill>
                          <a:srgbClr val="000000"/>
                        </a:solidFill>
                        <a:effectLst/>
                        <a:latin typeface="Times New Roman" panose="02020603050405020304" pitchFamily="18" charset="0"/>
                        <a:ea typeface="+mn-ea"/>
                        <a:cs typeface="Times New Roman" panose="02020603050405020304" pitchFamily="18" charset="0"/>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r>
                        <a:rPr lang="vi-VN" sz="2000" smtClean="0">
                          <a:latin typeface="Times New Roman" panose="02020603050405020304" pitchFamily="18" charset="0"/>
                          <a:cs typeface="Times New Roman" panose="02020603050405020304" pitchFamily="18" charset="0"/>
                        </a:rPr>
                        <a:t>Ông rất thành công trong việc tái hiện và đưa người đọc trở về những năm tháng tuổi thơ dữ dội cùng với bè bạn, cùng với những thứ cảm xúc mơ hồ tuổi mới lớn mà bất cứ ai cũng đã từng trải qua.</a:t>
                      </a:r>
                      <a:endParaRPr lang="en-US" sz="2000" smtClean="0">
                        <a:latin typeface="Times New Roman" panose="02020603050405020304" pitchFamily="18" charset="0"/>
                        <a:cs typeface="Times New Roman" panose="02020603050405020304" pitchFamily="18" charset="0"/>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08883">
                <a:tc>
                  <a:txBody>
                    <a:bodyPr/>
                    <a:lstStyle/>
                    <a:p>
                      <a:pPr>
                        <a:lnSpc>
                          <a:spcPct val="107000"/>
                        </a:lnSpc>
                        <a:spcAft>
                          <a:spcPts val="800"/>
                        </a:spcAft>
                      </a:pPr>
                      <a:r>
                        <a:rPr lang="en-US" sz="2000" b="1" kern="1200">
                          <a:solidFill>
                            <a:srgbClr val="000000"/>
                          </a:solidFill>
                          <a:effectLst/>
                          <a:latin typeface="Times New Roman" panose="02020603050405020304" pitchFamily="18" charset="0"/>
                          <a:ea typeface="+mn-ea"/>
                          <a:cs typeface="Times New Roman" panose="02020603050405020304" pitchFamily="18" charset="0"/>
                        </a:rPr>
                        <a:t>Các tác </a:t>
                      </a:r>
                      <a:r>
                        <a:rPr lang="en-US" sz="2000" b="1" kern="1200" smtClean="0">
                          <a:solidFill>
                            <a:srgbClr val="000000"/>
                          </a:solidFill>
                          <a:effectLst/>
                          <a:latin typeface="Times New Roman" panose="02020603050405020304" pitchFamily="18" charset="0"/>
                          <a:ea typeface="+mn-ea"/>
                          <a:cs typeface="Times New Roman" panose="02020603050405020304" pitchFamily="18" charset="0"/>
                        </a:rPr>
                        <a:t>phẩm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r>
                        <a:rPr lang="vi-VN" sz="2000" smtClean="0">
                          <a:latin typeface="Times New Roman" panose="02020603050405020304" pitchFamily="18" charset="0"/>
                          <a:cs typeface="Times New Roman" panose="02020603050405020304" pitchFamily="18" charset="0"/>
                        </a:rPr>
                        <a:t>Tôi thấy hoa vàng trên cỏ xanh, Mắt biếc, Cho tôi xin một vé về tuổi thơ, </a:t>
                      </a:r>
                      <a:r>
                        <a:rPr lang="vi-VN" sz="2000" u="sng" smtClean="0">
                          <a:latin typeface="Times New Roman" panose="02020603050405020304" pitchFamily="18" charset="0"/>
                          <a:cs typeface="Times New Roman" panose="02020603050405020304" pitchFamily="18" charset="0"/>
                          <a:hlinkClick r:id="rId4"/>
                        </a:rPr>
                        <a:t>Cô gái đến từ hôm qua</a:t>
                      </a:r>
                      <a:r>
                        <a:rPr lang="vi-VN" sz="2000" smtClean="0">
                          <a:latin typeface="Times New Roman" panose="02020603050405020304" pitchFamily="18" charset="0"/>
                          <a:cs typeface="Times New Roman" panose="02020603050405020304" pitchFamily="18" charset="0"/>
                        </a:rPr>
                        <a:t>….là một trong những tác phẩm nổi tiếng của nhà văn Nguyễn Nhật Ánh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996387">
                <a:tc>
                  <a:txBody>
                    <a:bodyPr/>
                    <a:lstStyle/>
                    <a:p>
                      <a:pPr>
                        <a:lnSpc>
                          <a:spcPct val="107000"/>
                        </a:lnSpc>
                        <a:spcAft>
                          <a:spcPts val="800"/>
                        </a:spcAft>
                      </a:pPr>
                      <a:r>
                        <a:rPr lang="en-US" sz="2000" b="1" kern="1200">
                          <a:solidFill>
                            <a:srgbClr val="000000"/>
                          </a:solidFill>
                          <a:effectLst/>
                          <a:latin typeface="Times New Roman" panose="02020603050405020304" pitchFamily="18" charset="0"/>
                          <a:ea typeface="+mn-ea"/>
                          <a:cs typeface="Times New Roman" panose="02020603050405020304" pitchFamily="18" charset="0"/>
                        </a:rPr>
                        <a:t>Những giải </a:t>
                      </a:r>
                      <a:r>
                        <a:rPr lang="en-US" sz="2000" b="1" kern="1200" smtClean="0">
                          <a:solidFill>
                            <a:srgbClr val="000000"/>
                          </a:solidFill>
                          <a:effectLst/>
                          <a:latin typeface="Times New Roman" panose="02020603050405020304" pitchFamily="18" charset="0"/>
                          <a:ea typeface="+mn-ea"/>
                          <a:cs typeface="Times New Roman" panose="02020603050405020304" pitchFamily="18" charset="0"/>
                        </a:rPr>
                        <a:t>thưởng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r>
                        <a:rPr lang="vi-VN" sz="2000" smtClean="0">
                          <a:latin typeface="Times New Roman" panose="02020603050405020304" pitchFamily="18" charset="0"/>
                          <a:cs typeface="Times New Roman" panose="02020603050405020304" pitchFamily="18" charset="0"/>
                        </a:rPr>
                        <a:t>Giải thưởng văn học trẻ hạng A, Được trao tặng huy chương Vì thế hệ trẻ, Nhận giải văn học Asean.</a:t>
                      </a:r>
                      <a:endParaRPr lang="en-US" sz="200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8" name="TextBox 7"/>
          <p:cNvSpPr txBox="1">
            <a:spLocks noChangeArrowheads="1"/>
          </p:cNvSpPr>
          <p:nvPr/>
        </p:nvSpPr>
        <p:spPr bwMode="auto">
          <a:xfrm>
            <a:off x="347241" y="243072"/>
            <a:ext cx="4328931" cy="4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just" eaLnBrk="1" hangingPunct="1">
              <a:lnSpc>
                <a:spcPct val="107000"/>
              </a:lnSpc>
              <a:spcAft>
                <a:spcPts val="800"/>
              </a:spcAft>
            </a:pPr>
            <a:r>
              <a:rPr lang="en-US" alt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Tác </a:t>
            </a:r>
            <a:r>
              <a:rPr lang="en-US" alt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 Nguyễn Nhật Ánh </a:t>
            </a:r>
            <a:endParaRPr lang="en-US" altLang="en-US" sz="24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D23AF7F9-B222-48CC-AD82-C1C199BC22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562" y="1307939"/>
            <a:ext cx="2835796" cy="5013944"/>
          </a:xfrm>
          <a:prstGeom prst="rect">
            <a:avLst/>
          </a:prstGeom>
        </p:spPr>
      </p:pic>
    </p:spTree>
    <p:extLst>
      <p:ext uri="{BB962C8B-B14F-4D97-AF65-F5344CB8AC3E}">
        <p14:creationId xmlns:p14="http://schemas.microsoft.com/office/powerpoint/2010/main" val="2267717530"/>
      </p:ext>
    </p:extLst>
  </p:cSld>
  <p:clrMapOvr>
    <a:masterClrMapping/>
  </p:clrMapOvr>
  <p:transition spd="slow">
    <p:push dir="u"/>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3982736902"/>
              </p:ext>
            </p:extLst>
          </p:nvPr>
        </p:nvGraphicFramePr>
        <p:xfrm>
          <a:off x="382588" y="1204913"/>
          <a:ext cx="11147425" cy="2611665"/>
        </p:xfrm>
        <a:graphic>
          <a:graphicData uri="http://schemas.openxmlformats.org/drawingml/2006/table">
            <a:tbl>
              <a:tblPr firstRow="1" firstCol="1" bandRow="1"/>
              <a:tblGrid>
                <a:gridCol w="3769208">
                  <a:extLst>
                    <a:ext uri="{9D8B030D-6E8A-4147-A177-3AD203B41FA5}">
                      <a16:colId xmlns:a16="http://schemas.microsoft.com/office/drawing/2014/main" val="20000"/>
                    </a:ext>
                  </a:extLst>
                </a:gridCol>
                <a:gridCol w="7378217">
                  <a:extLst>
                    <a:ext uri="{9D8B030D-6E8A-4147-A177-3AD203B41FA5}">
                      <a16:colId xmlns:a16="http://schemas.microsoft.com/office/drawing/2014/main" val="20001"/>
                    </a:ext>
                  </a:extLst>
                </a:gridCol>
              </a:tblGrid>
              <a:tr h="542114">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 Xuất xứ</a:t>
                      </a:r>
                      <a:endParaRPr lang="en-US" sz="240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3209">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 Thể loại</a:t>
                      </a:r>
                      <a:endParaRPr lang="en-US" sz="240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42114">
                <a:tc>
                  <a:txBody>
                    <a:bodyPr/>
                    <a:lstStyle/>
                    <a:p>
                      <a:pPr marL="0" indent="0">
                        <a:lnSpc>
                          <a:spcPct val="107000"/>
                        </a:lnSpc>
                        <a:spcAft>
                          <a:spcPts val="800"/>
                        </a:spcAft>
                        <a:buFontTx/>
                        <a:buNone/>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 Phương thức biểu đạt</a:t>
                      </a: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42114">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 Các nhân vật</a:t>
                      </a: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42114">
                <a:tc>
                  <a:txBody>
                    <a:bodyPr/>
                    <a:lstStyle/>
                    <a:p>
                      <a:pPr marL="0" indent="0">
                        <a:lnSpc>
                          <a:spcPct val="107000"/>
                        </a:lnSpc>
                        <a:spcAft>
                          <a:spcPts val="800"/>
                        </a:spcAft>
                        <a:buFontTx/>
                        <a:buNone/>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 Bố</a:t>
                      </a:r>
                      <a:r>
                        <a:rPr lang="en-US" sz="2400" baseline="0" smtClean="0">
                          <a:effectLst/>
                          <a:latin typeface="Times New Roman" panose="02020603050405020304" pitchFamily="18" charset="0"/>
                          <a:ea typeface="Calibri" panose="020F0502020204030204" pitchFamily="34" charset="0"/>
                          <a:cs typeface="Times New Roman" panose="02020603050405020304" pitchFamily="18" charset="0"/>
                        </a:rPr>
                        <a:t> cục</a:t>
                      </a:r>
                      <a:endParaRPr lang="en-US" sz="240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15385" name="Picture 12" descr="Ảnh động trang trí (1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7697" y="5497513"/>
            <a:ext cx="7749392"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460375" y="252413"/>
            <a:ext cx="3408363" cy="46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just" eaLnBrk="1" hangingPunct="1">
              <a:lnSpc>
                <a:spcPct val="107000"/>
              </a:lnSpc>
              <a:spcAft>
                <a:spcPts val="800"/>
              </a:spcAft>
            </a:pPr>
            <a:r>
              <a:rPr lang="en-US" alt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Tác </a:t>
            </a:r>
            <a:r>
              <a:rPr lang="en-US" alt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phẩm</a:t>
            </a:r>
            <a:endParaRPr lang="en-US" altLang="en-US" sz="24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Star: 8 Points 7"/>
          <p:cNvSpPr/>
          <p:nvPr/>
        </p:nvSpPr>
        <p:spPr>
          <a:xfrm>
            <a:off x="3993266" y="73027"/>
            <a:ext cx="4190035" cy="1049718"/>
          </a:xfrm>
          <a:prstGeom prst="star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PHIẾU SỐ 2</a:t>
            </a:r>
          </a:p>
        </p:txBody>
      </p:sp>
    </p:spTree>
    <p:extLst>
      <p:ext uri="{BB962C8B-B14F-4D97-AF65-F5344CB8AC3E}">
        <p14:creationId xmlns:p14="http://schemas.microsoft.com/office/powerpoint/2010/main" val="1503117628"/>
      </p:ext>
    </p:extLst>
  </p:cSld>
  <p:clrMapOvr>
    <a:masterClrMapping/>
  </p:clrMapOvr>
  <p:transition spd="slow">
    <p:wheel spokes="1"/>
    <p:sndAc>
      <p:stSnd>
        <p:snd r:embed="rId2"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2277676563"/>
              </p:ext>
            </p:extLst>
          </p:nvPr>
        </p:nvGraphicFramePr>
        <p:xfrm>
          <a:off x="613458" y="925975"/>
          <a:ext cx="10916555" cy="4411276"/>
        </p:xfrm>
        <a:graphic>
          <a:graphicData uri="http://schemas.openxmlformats.org/drawingml/2006/table">
            <a:tbl>
              <a:tblPr firstRow="1" firstCol="1" bandRow="1"/>
              <a:tblGrid>
                <a:gridCol w="3207559">
                  <a:extLst>
                    <a:ext uri="{9D8B030D-6E8A-4147-A177-3AD203B41FA5}">
                      <a16:colId xmlns:a16="http://schemas.microsoft.com/office/drawing/2014/main" val="20000"/>
                    </a:ext>
                  </a:extLst>
                </a:gridCol>
                <a:gridCol w="7708996">
                  <a:extLst>
                    <a:ext uri="{9D8B030D-6E8A-4147-A177-3AD203B41FA5}">
                      <a16:colId xmlns:a16="http://schemas.microsoft.com/office/drawing/2014/main" val="20001"/>
                    </a:ext>
                  </a:extLst>
                </a:gridCol>
              </a:tblGrid>
              <a:tr h="536501">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 Xuất xứ</a:t>
                      </a:r>
                      <a:endParaRPr lang="en-US" sz="240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vi-VN" sz="2400" smtClean="0">
                          <a:latin typeface="Times New Roman" panose="02020603050405020304" pitchFamily="18" charset="0"/>
                          <a:ea typeface="Times New Roman" panose="02020603050405020304" pitchFamily="18" charset="0"/>
                        </a:rPr>
                        <a:t>1988, in trong tập </a:t>
                      </a:r>
                      <a:r>
                        <a:rPr lang="vi-VN" sz="2400" i="1" smtClean="0">
                          <a:latin typeface="Times New Roman" panose="02020603050405020304" pitchFamily="18" charset="0"/>
                          <a:ea typeface="Times New Roman" panose="02020603050405020304" pitchFamily="18" charset="0"/>
                        </a:rPr>
                        <a:t>Út Quyên và tôi.</a:t>
                      </a:r>
                      <a:endParaRPr lang="en-US" sz="2000" smtClean="0">
                        <a:latin typeface="Times New Roman" panose="02020603050405020304" pitchFamily="18" charset="0"/>
                        <a:ea typeface="Times New Roman" panose="02020603050405020304" pitchFamily="18" charset="0"/>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38620">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 Thể loại</a:t>
                      </a:r>
                      <a:endParaRPr lang="en-US" sz="240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vi-VN" sz="2400" smtClean="0">
                          <a:latin typeface="Times New Roman" panose="02020603050405020304" pitchFamily="18" charset="0"/>
                          <a:ea typeface="Times New Roman" panose="02020603050405020304" pitchFamily="18" charset="0"/>
                        </a:rPr>
                        <a:t>Truyện ngắn</a:t>
                      </a:r>
                      <a:endParaRPr lang="en-US" sz="2000" smtClean="0">
                        <a:latin typeface="Times New Roman" panose="02020603050405020304" pitchFamily="18" charset="0"/>
                        <a:ea typeface="Times New Roman" panose="02020603050405020304" pitchFamily="18" charset="0"/>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36501">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 Phương thức biểu đạt</a:t>
                      </a: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vi-VN" sz="2400" smtClean="0">
                          <a:latin typeface="Times New Roman" panose="02020603050405020304" pitchFamily="18" charset="0"/>
                          <a:ea typeface="Times New Roman" panose="02020603050405020304" pitchFamily="18" charset="0"/>
                        </a:rPr>
                        <a:t>Tự sự</a:t>
                      </a:r>
                      <a:r>
                        <a:rPr lang="en-US" sz="2400" smtClean="0">
                          <a:latin typeface="Times New Roman" panose="02020603050405020304" pitchFamily="18" charset="0"/>
                          <a:ea typeface="Times New Roman" panose="02020603050405020304" pitchFamily="18" charset="0"/>
                        </a:rPr>
                        <a:t>,</a:t>
                      </a:r>
                      <a:r>
                        <a:rPr lang="vi-VN" sz="2400" smtClean="0">
                          <a:latin typeface="Times New Roman" panose="02020603050405020304" pitchFamily="18" charset="0"/>
                          <a:ea typeface="Times New Roman" panose="02020603050405020304" pitchFamily="18" charset="0"/>
                        </a:rPr>
                        <a:t> miêu tả, biểu cảm</a:t>
                      </a:r>
                      <a:endParaRPr lang="en-US" sz="240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6501">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 Các nhân vật</a:t>
                      </a: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smtClean="0">
                          <a:latin typeface="Times New Roman" panose="02020603050405020304" pitchFamily="18" charset="0"/>
                          <a:ea typeface="Times New Roman" panose="02020603050405020304" pitchFamily="18" charset="0"/>
                        </a:rPr>
                        <a:t>tôi, Ngh</a:t>
                      </a:r>
                      <a:r>
                        <a:rPr lang="en-US" sz="2400" smtClean="0">
                          <a:latin typeface="Times New Roman" panose="02020603050405020304" pitchFamily="18" charset="0"/>
                          <a:ea typeface="Times New Roman" panose="02020603050405020304" pitchFamily="18" charset="0"/>
                        </a:rPr>
                        <a:t>i,</a:t>
                      </a:r>
                      <a:r>
                        <a:rPr lang="vi-VN" sz="2400" smtClean="0">
                          <a:latin typeface="Times New Roman" panose="02020603050405020304" pitchFamily="18" charset="0"/>
                          <a:ea typeface="Times New Roman" panose="02020603050405020304" pitchFamily="18" charset="0"/>
                        </a:rPr>
                        <a:t> Phước</a:t>
                      </a:r>
                      <a:r>
                        <a:rPr lang="vi-VN" sz="2400" b="1" smtClean="0">
                          <a:latin typeface="Times New Roman" panose="02020603050405020304" pitchFamily="18" charset="0"/>
                          <a:ea typeface="Times New Roman" panose="02020603050405020304" pitchFamily="18" charset="0"/>
                        </a:rPr>
                        <a:t> </a:t>
                      </a:r>
                      <a:endParaRPr lang="en-US" sz="2000" smtClean="0">
                        <a:latin typeface="Times New Roman" panose="02020603050405020304" pitchFamily="18" charset="0"/>
                        <a:ea typeface="Times New Roman" panose="02020603050405020304" pitchFamily="18" charset="0"/>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38684">
                <a:tc>
                  <a:txBody>
                    <a:bodyPr/>
                    <a:lstStyle/>
                    <a:p>
                      <a:pPr marL="0" indent="0">
                        <a:lnSpc>
                          <a:spcPct val="107000"/>
                        </a:lnSpc>
                        <a:spcAft>
                          <a:spcPts val="800"/>
                        </a:spcAft>
                        <a:buFontTx/>
                        <a:buNone/>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 Bố</a:t>
                      </a:r>
                      <a:r>
                        <a:rPr lang="en-US" sz="2400" baseline="0" smtClean="0">
                          <a:effectLst/>
                          <a:latin typeface="Times New Roman" panose="02020603050405020304" pitchFamily="18" charset="0"/>
                          <a:ea typeface="Calibri" panose="020F0502020204030204" pitchFamily="34" charset="0"/>
                          <a:cs typeface="Times New Roman" panose="02020603050405020304" pitchFamily="18" charset="0"/>
                        </a:rPr>
                        <a:t> cục</a:t>
                      </a:r>
                      <a:endParaRPr lang="en-US" sz="240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7000"/>
                        </a:lnSpc>
                        <a:spcBef>
                          <a:spcPts val="0"/>
                        </a:spcBef>
                        <a:spcAft>
                          <a:spcPts val="800"/>
                        </a:spcAft>
                        <a:buClrTx/>
                        <a:buSzTx/>
                        <a:buFontTx/>
                        <a:buNone/>
                        <a:tabLst/>
                        <a:defRPr/>
                      </a:pPr>
                      <a:r>
                        <a:rPr lang="en-US" sz="24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400" baseline="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2400" i="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 đầu </a:t>
                      </a:r>
                      <a:r>
                        <a:rPr lang="en-US" sz="24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lăn đùng ra đất</a:t>
                      </a:r>
                      <a:endParaRPr lang="en-US" sz="2400" i="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7000"/>
                        </a:lnSpc>
                        <a:spcBef>
                          <a:spcPts val="0"/>
                        </a:spcBef>
                        <a:spcAft>
                          <a:spcPts val="800"/>
                        </a:spcAft>
                        <a:buClrTx/>
                        <a:buSzTx/>
                        <a:buFontTx/>
                        <a:buNone/>
                        <a:tabLst/>
                        <a:defRPr/>
                      </a:pPr>
                      <a:r>
                        <a:rPr lang="en-US" sz="2400" i="0" baseline="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Nguyên nhân và sự chuẩn bị cho trận đánh nhau.</a:t>
                      </a:r>
                      <a:endParaRPr lang="en-US" sz="2000" smtClean="0">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7000"/>
                        </a:lnSpc>
                        <a:spcBef>
                          <a:spcPts val="0"/>
                        </a:spcBef>
                        <a:spcAft>
                          <a:spcPts val="800"/>
                        </a:spcAft>
                        <a:buClrTx/>
                        <a:buSzTx/>
                        <a:buFontTx/>
                        <a:buNone/>
                        <a:tabLst/>
                        <a:defRPr/>
                      </a:pPr>
                      <a:r>
                        <a:rPr lang="nb-NO" sz="24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-Phần</a:t>
                      </a:r>
                      <a:r>
                        <a:rPr lang="nb-NO" sz="2400" baseline="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 </a:t>
                      </a:r>
                      <a:r>
                        <a:rPr lang="nb-NO" sz="2400" i="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Còn lại</a:t>
                      </a:r>
                      <a:r>
                        <a:rPr lang="nb-NO" sz="2400" i="1" baseline="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nb-NO" sz="2400" i="0" baseline="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7000"/>
                        </a:lnSpc>
                        <a:spcBef>
                          <a:spcPts val="0"/>
                        </a:spcBef>
                        <a:spcAft>
                          <a:spcPts val="800"/>
                        </a:spcAft>
                        <a:buClrTx/>
                        <a:buSzTx/>
                        <a:buFontTx/>
                        <a:buNone/>
                        <a:tabLst/>
                        <a:defRPr/>
                      </a:pPr>
                      <a:r>
                        <a:rPr lang="nb-NO" sz="24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 không tính trước khi giải quyết mâu thuẫn.</a:t>
                      </a:r>
                      <a:endParaRPr lang="en-US" sz="2000" smtClean="0">
                        <a:solidFill>
                          <a:schemeClr val="bg2">
                            <a:lumMod val="25000"/>
                          </a:schemeClr>
                        </a:solidFill>
                        <a:latin typeface="Times New Roman" panose="02020603050405020304" pitchFamily="18" charset="0"/>
                        <a:cs typeface="Times New Roman" panose="02020603050405020304" pitchFamily="18" charset="0"/>
                      </a:endParaRPr>
                    </a:p>
                    <a:p>
                      <a:pPr>
                        <a:lnSpc>
                          <a:spcPct val="107000"/>
                        </a:lnSpc>
                        <a:spcAft>
                          <a:spcPts val="800"/>
                        </a:spcAft>
                      </a:pP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7" marR="68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15385" name="Picture 12" descr="Ảnh động trang trí (1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7697" y="5497513"/>
            <a:ext cx="7749392"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460375" y="252413"/>
            <a:ext cx="3408363" cy="46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just" eaLnBrk="1" hangingPunct="1">
              <a:lnSpc>
                <a:spcPct val="107000"/>
              </a:lnSpc>
              <a:spcAft>
                <a:spcPts val="800"/>
              </a:spcAft>
            </a:pPr>
            <a:r>
              <a:rPr lang="en-US" alt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a:t>
            </a:r>
            <a:r>
              <a:rPr lang="en-US" alt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Tác </a:t>
            </a:r>
            <a:r>
              <a:rPr lang="en-US" altLang="en-US" sz="24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phẩm</a:t>
            </a:r>
            <a:endParaRPr lang="en-US" altLang="en-US" sz="24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8576968"/>
      </p:ext>
    </p:extLst>
  </p:cSld>
  <p:clrMapOvr>
    <a:masterClrMapping/>
  </p:clrMapOvr>
  <p:transition spd="slow">
    <p:wheel spokes="1"/>
    <p:sndAc>
      <p:stSnd>
        <p:snd r:embed="rId2"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9388" y="4779963"/>
            <a:ext cx="13335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Rounded Corners 1"/>
          <p:cNvSpPr/>
          <p:nvPr/>
        </p:nvSpPr>
        <p:spPr>
          <a:xfrm>
            <a:off x="1014413" y="327025"/>
            <a:ext cx="3451225" cy="460375"/>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n-US" sz="2800">
                <a:solidFill>
                  <a:srgbClr val="FF0000"/>
                </a:solidFill>
                <a:latin typeface="Times New Roman" panose="02020603050405020304" pitchFamily="18" charset="0"/>
                <a:cs typeface="Times New Roman" panose="02020603050405020304" pitchFamily="18" charset="0"/>
              </a:rPr>
              <a:t>Giải thích từ khó</a:t>
            </a:r>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75" y="246063"/>
            <a:ext cx="982663"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113" y="901700"/>
            <a:ext cx="9964737" cy="573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Rounded Corners 16"/>
          <p:cNvSpPr/>
          <p:nvPr/>
        </p:nvSpPr>
        <p:spPr>
          <a:xfrm>
            <a:off x="5407025" y="314325"/>
            <a:ext cx="2451100" cy="476250"/>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n-US" sz="2400">
                <a:solidFill>
                  <a:srgbClr val="002060"/>
                </a:solidFill>
                <a:latin typeface="Times New Roman" panose="02020603050405020304" pitchFamily="18" charset="0"/>
                <a:cs typeface="Times New Roman" panose="02020603050405020304" pitchFamily="18" charset="0"/>
              </a:rPr>
              <a:t>Nối đáp án đúng.</a:t>
            </a:r>
          </a:p>
        </p:txBody>
      </p:sp>
      <p:cxnSp>
        <p:nvCxnSpPr>
          <p:cNvPr id="21" name="Straight Arrow Connector 20"/>
          <p:cNvCxnSpPr/>
          <p:nvPr/>
        </p:nvCxnSpPr>
        <p:spPr>
          <a:xfrm>
            <a:off x="3154363" y="1643063"/>
            <a:ext cx="954087" cy="270351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p:cNvCxnSpPr>
          <p:nvPr/>
        </p:nvCxnSpPr>
        <p:spPr>
          <a:xfrm>
            <a:off x="3154363" y="2511425"/>
            <a:ext cx="954087" cy="354488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cxnSpLocks/>
          </p:cNvCxnSpPr>
          <p:nvPr/>
        </p:nvCxnSpPr>
        <p:spPr>
          <a:xfrm>
            <a:off x="3246438" y="3154363"/>
            <a:ext cx="862012" cy="33496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cxnSpLocks/>
          </p:cNvCxnSpPr>
          <p:nvPr/>
        </p:nvCxnSpPr>
        <p:spPr>
          <a:xfrm flipV="1">
            <a:off x="3154363" y="2133600"/>
            <a:ext cx="1100137" cy="16764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cxnSpLocks/>
          </p:cNvCxnSpPr>
          <p:nvPr/>
        </p:nvCxnSpPr>
        <p:spPr>
          <a:xfrm>
            <a:off x="3246438" y="4538663"/>
            <a:ext cx="979487" cy="6762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cxnSpLocks/>
          </p:cNvCxnSpPr>
          <p:nvPr/>
        </p:nvCxnSpPr>
        <p:spPr>
          <a:xfrm flipV="1">
            <a:off x="3198813" y="1490663"/>
            <a:ext cx="1100137" cy="38258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cxnSpLocks/>
          </p:cNvCxnSpPr>
          <p:nvPr/>
        </p:nvCxnSpPr>
        <p:spPr>
          <a:xfrm flipV="1">
            <a:off x="3186113" y="2971800"/>
            <a:ext cx="966787" cy="30480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1" name="Rectangle: Rounded Corners 40"/>
          <p:cNvSpPr/>
          <p:nvPr/>
        </p:nvSpPr>
        <p:spPr>
          <a:xfrm>
            <a:off x="10974388" y="866775"/>
            <a:ext cx="754062" cy="32893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n-US" sz="2800">
                <a:ln w="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1E</a:t>
            </a:r>
          </a:p>
          <a:p>
            <a:pPr algn="ctr" eaLnBrk="1" fontAlgn="auto" hangingPunct="1">
              <a:spcBef>
                <a:spcPts val="0"/>
              </a:spcBef>
              <a:spcAft>
                <a:spcPts val="0"/>
              </a:spcAft>
              <a:defRPr/>
            </a:pPr>
            <a:r>
              <a:rPr lang="en-US" sz="2800">
                <a:ln w="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2H</a:t>
            </a:r>
          </a:p>
          <a:p>
            <a:pPr algn="ctr" eaLnBrk="1" fontAlgn="auto" hangingPunct="1">
              <a:spcBef>
                <a:spcPts val="0"/>
              </a:spcBef>
              <a:spcAft>
                <a:spcPts val="0"/>
              </a:spcAft>
              <a:defRPr/>
            </a:pPr>
            <a:r>
              <a:rPr lang="en-US" sz="2800">
                <a:ln w="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3D</a:t>
            </a:r>
          </a:p>
          <a:p>
            <a:pPr algn="ctr" eaLnBrk="1" fontAlgn="auto" hangingPunct="1">
              <a:spcBef>
                <a:spcPts val="0"/>
              </a:spcBef>
              <a:spcAft>
                <a:spcPts val="0"/>
              </a:spcAft>
              <a:defRPr/>
            </a:pPr>
            <a:r>
              <a:rPr lang="en-US" sz="2800">
                <a:ln w="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4B</a:t>
            </a:r>
          </a:p>
          <a:p>
            <a:pPr algn="ctr" eaLnBrk="1" fontAlgn="auto" hangingPunct="1">
              <a:spcBef>
                <a:spcPts val="0"/>
              </a:spcBef>
              <a:spcAft>
                <a:spcPts val="0"/>
              </a:spcAft>
              <a:defRPr/>
            </a:pPr>
            <a:r>
              <a:rPr lang="en-US" sz="2800">
                <a:ln w="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5G</a:t>
            </a:r>
          </a:p>
          <a:p>
            <a:pPr algn="ctr" eaLnBrk="1" fontAlgn="auto" hangingPunct="1">
              <a:spcBef>
                <a:spcPts val="0"/>
              </a:spcBef>
              <a:spcAft>
                <a:spcPts val="0"/>
              </a:spcAft>
              <a:defRPr/>
            </a:pPr>
            <a:r>
              <a:rPr lang="en-US" sz="2800">
                <a:ln w="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a:t>
            </a:r>
          </a:p>
          <a:p>
            <a:pPr algn="ctr" eaLnBrk="1" fontAlgn="auto" hangingPunct="1">
              <a:spcBef>
                <a:spcPts val="0"/>
              </a:spcBef>
              <a:spcAft>
                <a:spcPts val="0"/>
              </a:spcAft>
              <a:defRPr/>
            </a:pPr>
            <a:r>
              <a:rPr lang="en-US" sz="2800">
                <a:ln w="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7C</a:t>
            </a:r>
          </a:p>
        </p:txBody>
      </p:sp>
    </p:spTree>
    <p:extLst>
      <p:ext uri="{BB962C8B-B14F-4D97-AF65-F5344CB8AC3E}">
        <p14:creationId xmlns:p14="http://schemas.microsoft.com/office/powerpoint/2010/main" val="719742011"/>
      </p:ext>
    </p:extLst>
  </p:cSld>
  <p:clrMapOvr>
    <a:masterClrMapping/>
  </p:clrMapOvr>
  <p:transition spd="slow">
    <p:randomBar dir="vert"/>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16"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16"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16"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16" fill="hold" nodeType="click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16" fill="hold" nodeType="click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p:cTn id="55" dur="500" fill="hold"/>
                                        <p:tgtEl>
                                          <p:spTgt spid="35"/>
                                        </p:tgtEl>
                                        <p:attrNameLst>
                                          <p:attrName>ppt_w</p:attrName>
                                        </p:attrNameLst>
                                      </p:cBhvr>
                                      <p:tavLst>
                                        <p:tav tm="0">
                                          <p:val>
                                            <p:fltVal val="0"/>
                                          </p:val>
                                        </p:tav>
                                        <p:tav tm="100000">
                                          <p:val>
                                            <p:strVal val="#ppt_w"/>
                                          </p:val>
                                        </p:tav>
                                      </p:tavLst>
                                    </p:anim>
                                    <p:anim calcmode="lin" valueType="num">
                                      <p:cBhvr>
                                        <p:cTn id="56" dur="500" fill="hold"/>
                                        <p:tgtEl>
                                          <p:spTgt spid="35"/>
                                        </p:tgtEl>
                                        <p:attrNameLst>
                                          <p:attrName>ppt_h</p:attrName>
                                        </p:attrNameLst>
                                      </p:cBhvr>
                                      <p:tavLst>
                                        <p:tav tm="0">
                                          <p:val>
                                            <p:fltVal val="0"/>
                                          </p:val>
                                        </p:tav>
                                        <p:tav tm="100000">
                                          <p:val>
                                            <p:strVal val="#ppt_h"/>
                                          </p:val>
                                        </p:tav>
                                      </p:tavLst>
                                    </p:anim>
                                    <p:animEffect transition="in" filter="fade">
                                      <p:cBhvr>
                                        <p:cTn id="57" dur="500"/>
                                        <p:tgtEl>
                                          <p:spTgt spid="3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3" presetClass="entr" presetSubtype="16" fill="hold" nodeType="click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53" presetClass="entr" presetSubtype="16" fill="hold" nodeType="clickEffect">
                                  <p:stCondLst>
                                    <p:cond delay="0"/>
                                  </p:stCondLst>
                                  <p:childTnLst>
                                    <p:set>
                                      <p:cBhvr>
                                        <p:cTn id="68" dur="1" fill="hold">
                                          <p:stCondLst>
                                            <p:cond delay="0"/>
                                          </p:stCondLst>
                                        </p:cTn>
                                        <p:tgtEl>
                                          <p:spTgt spid="40"/>
                                        </p:tgtEl>
                                        <p:attrNameLst>
                                          <p:attrName>style.visibility</p:attrName>
                                        </p:attrNameLst>
                                      </p:cBhvr>
                                      <p:to>
                                        <p:strVal val="visible"/>
                                      </p:to>
                                    </p:set>
                                    <p:anim calcmode="lin" valueType="num">
                                      <p:cBhvr>
                                        <p:cTn id="69" dur="500" fill="hold"/>
                                        <p:tgtEl>
                                          <p:spTgt spid="40"/>
                                        </p:tgtEl>
                                        <p:attrNameLst>
                                          <p:attrName>ppt_w</p:attrName>
                                        </p:attrNameLst>
                                      </p:cBhvr>
                                      <p:tavLst>
                                        <p:tav tm="0">
                                          <p:val>
                                            <p:fltVal val="0"/>
                                          </p:val>
                                        </p:tav>
                                        <p:tav tm="100000">
                                          <p:val>
                                            <p:strVal val="#ppt_w"/>
                                          </p:val>
                                        </p:tav>
                                      </p:tavLst>
                                    </p:anim>
                                    <p:anim calcmode="lin" valueType="num">
                                      <p:cBhvr>
                                        <p:cTn id="70" dur="500" fill="hold"/>
                                        <p:tgtEl>
                                          <p:spTgt spid="40"/>
                                        </p:tgtEl>
                                        <p:attrNameLst>
                                          <p:attrName>ppt_h</p:attrName>
                                        </p:attrNameLst>
                                      </p:cBhvr>
                                      <p:tavLst>
                                        <p:tav tm="0">
                                          <p:val>
                                            <p:fltVal val="0"/>
                                          </p:val>
                                        </p:tav>
                                        <p:tav tm="100000">
                                          <p:val>
                                            <p:strVal val="#ppt_h"/>
                                          </p:val>
                                        </p:tav>
                                      </p:tavLst>
                                    </p:anim>
                                    <p:animEffect transition="in" filter="fade">
                                      <p:cBhvr>
                                        <p:cTn id="71" dur="500"/>
                                        <p:tgtEl>
                                          <p:spTgt spid="40"/>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barn(inVertical)">
                                      <p:cBhvr>
                                        <p:cTn id="7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4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4.1.0"/>
</p:tagLst>
</file>

<file path=ppt/tags/tag11.xml><?xml version="1.0" encoding="utf-8"?>
<p:tagLst xmlns:a="http://schemas.openxmlformats.org/drawingml/2006/main" xmlns:r="http://schemas.openxmlformats.org/officeDocument/2006/relationships" xmlns:p="http://schemas.openxmlformats.org/presentationml/2006/main">
  <p:tag name="PA" val="v4.1.0"/>
</p:tagLst>
</file>

<file path=ppt/tags/tag12.xml><?xml version="1.0" encoding="utf-8"?>
<p:tagLst xmlns:a="http://schemas.openxmlformats.org/drawingml/2006/main" xmlns:r="http://schemas.openxmlformats.org/officeDocument/2006/relationships" xmlns:p="http://schemas.openxmlformats.org/presentationml/2006/main">
  <p:tag name="PA" val="v4.1.0"/>
</p:tagLst>
</file>

<file path=ppt/tags/tag13.xml><?xml version="1.0" encoding="utf-8"?>
<p:tagLst xmlns:a="http://schemas.openxmlformats.org/drawingml/2006/main" xmlns:r="http://schemas.openxmlformats.org/officeDocument/2006/relationships" xmlns:p="http://schemas.openxmlformats.org/presentationml/2006/main">
  <p:tag name="PA" val="v4.1.0"/>
</p:tagLst>
</file>

<file path=ppt/tags/tag14.xml><?xml version="1.0" encoding="utf-8"?>
<p:tagLst xmlns:a="http://schemas.openxmlformats.org/drawingml/2006/main" xmlns:r="http://schemas.openxmlformats.org/officeDocument/2006/relationships" xmlns:p="http://schemas.openxmlformats.org/presentationml/2006/main">
  <p:tag name="PA" val="v4.1.0"/>
</p:tagLst>
</file>

<file path=ppt/tags/tag15.xml><?xml version="1.0" encoding="utf-8"?>
<p:tagLst xmlns:a="http://schemas.openxmlformats.org/drawingml/2006/main" xmlns:r="http://schemas.openxmlformats.org/officeDocument/2006/relationships" xmlns:p="http://schemas.openxmlformats.org/presentationml/2006/main">
  <p:tag name="PA" val="v4.1.0"/>
</p:tagLst>
</file>

<file path=ppt/tags/tag16.xml><?xml version="1.0" encoding="utf-8"?>
<p:tagLst xmlns:a="http://schemas.openxmlformats.org/drawingml/2006/main" xmlns:r="http://schemas.openxmlformats.org/officeDocument/2006/relationships" xmlns:p="http://schemas.openxmlformats.org/presentationml/2006/main">
  <p:tag name="PA" val="v4.1.0"/>
</p:tagLst>
</file>

<file path=ppt/tags/tag17.xml><?xml version="1.0" encoding="utf-8"?>
<p:tagLst xmlns:a="http://schemas.openxmlformats.org/drawingml/2006/main" xmlns:r="http://schemas.openxmlformats.org/officeDocument/2006/relationships" xmlns:p="http://schemas.openxmlformats.org/presentationml/2006/main">
  <p:tag name="PA" val="v4.1.0"/>
</p:tagLst>
</file>

<file path=ppt/tags/tag18.xml><?xml version="1.0" encoding="utf-8"?>
<p:tagLst xmlns:a="http://schemas.openxmlformats.org/drawingml/2006/main" xmlns:r="http://schemas.openxmlformats.org/officeDocument/2006/relationships" xmlns:p="http://schemas.openxmlformats.org/presentationml/2006/main">
  <p:tag name="PA" val="v4.1.0"/>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4.1.0"/>
</p:tagLst>
</file>

<file path=ppt/tags/tag4.xml><?xml version="1.0" encoding="utf-8"?>
<p:tagLst xmlns:a="http://schemas.openxmlformats.org/drawingml/2006/main" xmlns:r="http://schemas.openxmlformats.org/officeDocument/2006/relationships" xmlns:p="http://schemas.openxmlformats.org/presentationml/2006/main">
  <p:tag name="PA" val="v4.1.0"/>
</p:tagLst>
</file>

<file path=ppt/tags/tag5.xml><?xml version="1.0" encoding="utf-8"?>
<p:tagLst xmlns:a="http://schemas.openxmlformats.org/drawingml/2006/main" xmlns:r="http://schemas.openxmlformats.org/officeDocument/2006/relationships" xmlns:p="http://schemas.openxmlformats.org/presentationml/2006/main">
  <p:tag name="PA" val="v4.1.0"/>
</p:tagLst>
</file>

<file path=ppt/tags/tag6.xml><?xml version="1.0" encoding="utf-8"?>
<p:tagLst xmlns:a="http://schemas.openxmlformats.org/drawingml/2006/main" xmlns:r="http://schemas.openxmlformats.org/officeDocument/2006/relationships" xmlns:p="http://schemas.openxmlformats.org/presentationml/2006/main">
  <p:tag name="PA" val="v4.1.0"/>
</p:tagLst>
</file>

<file path=ppt/tags/tag7.xml><?xml version="1.0" encoding="utf-8"?>
<p:tagLst xmlns:a="http://schemas.openxmlformats.org/drawingml/2006/main" xmlns:r="http://schemas.openxmlformats.org/officeDocument/2006/relationships" xmlns:p="http://schemas.openxmlformats.org/presentationml/2006/main">
  <p:tag name="PA" val="v4.1.0"/>
</p:tagLst>
</file>

<file path=ppt/tags/tag8.xml><?xml version="1.0" encoding="utf-8"?>
<p:tagLst xmlns:a="http://schemas.openxmlformats.org/drawingml/2006/main" xmlns:r="http://schemas.openxmlformats.org/officeDocument/2006/relationships" xmlns:p="http://schemas.openxmlformats.org/presentationml/2006/main">
  <p:tag name="PA" val="v4.1.0"/>
</p:tagLst>
</file>

<file path=ppt/tags/tag9.xml><?xml version="1.0" encoding="utf-8"?>
<p:tagLst xmlns:a="http://schemas.openxmlformats.org/drawingml/2006/main" xmlns:r="http://schemas.openxmlformats.org/officeDocument/2006/relationships" xmlns:p="http://schemas.openxmlformats.org/presentationml/2006/main">
  <p:tag name="PA" val="v4.1.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476</TotalTime>
  <Words>1626</Words>
  <Application>Microsoft Office PowerPoint</Application>
  <PresentationFormat>Widescreen</PresentationFormat>
  <Paragraphs>241</Paragraphs>
  <Slides>28</Slides>
  <Notes>15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Microsoft YaHei</vt:lpstr>
      <vt:lpstr>Microsoft YaHei</vt:lpstr>
      <vt:lpstr>宋体</vt:lpstr>
      <vt:lpstr>.VnTime</vt:lpstr>
      <vt:lpstr>Arial</vt:lpstr>
      <vt:lpstr>Calibri</vt:lpstr>
      <vt:lpstr>Calibri Light</vt:lpstr>
      <vt:lpstr>Corbel</vt:lpstr>
      <vt:lpstr>Times New Roman</vt:lpstr>
      <vt:lpstr>Wingdings</vt:lpstr>
      <vt:lpstr>方正少儿简体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孙俣</dc:creator>
  <cp:lastModifiedBy>Administrator</cp:lastModifiedBy>
  <cp:revision>83</cp:revision>
  <dcterms:created xsi:type="dcterms:W3CDTF">2017-11-21T05:32:00Z</dcterms:created>
  <dcterms:modified xsi:type="dcterms:W3CDTF">2024-11-13T23:01:09Z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