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8"/>
  </p:notesMasterIdLst>
  <p:sldIdLst>
    <p:sldId id="417" r:id="rId2"/>
    <p:sldId id="436" r:id="rId3"/>
    <p:sldId id="257" r:id="rId4"/>
    <p:sldId id="418" r:id="rId5"/>
    <p:sldId id="301" r:id="rId6"/>
    <p:sldId id="302" r:id="rId7"/>
    <p:sldId id="259" r:id="rId8"/>
    <p:sldId id="258" r:id="rId9"/>
    <p:sldId id="309" r:id="rId10"/>
    <p:sldId id="310" r:id="rId11"/>
    <p:sldId id="319" r:id="rId12"/>
    <p:sldId id="321" r:id="rId13"/>
    <p:sldId id="320" r:id="rId14"/>
    <p:sldId id="276" r:id="rId15"/>
    <p:sldId id="311" r:id="rId16"/>
    <p:sldId id="312" r:id="rId17"/>
    <p:sldId id="313" r:id="rId18"/>
    <p:sldId id="314" r:id="rId19"/>
    <p:sldId id="305" r:id="rId20"/>
    <p:sldId id="322" r:id="rId21"/>
    <p:sldId id="260" r:id="rId22"/>
    <p:sldId id="315" r:id="rId23"/>
    <p:sldId id="316" r:id="rId24"/>
    <p:sldId id="261" r:id="rId25"/>
    <p:sldId id="318" r:id="rId26"/>
    <p:sldId id="282" r:id="rId27"/>
  </p:sldIdLst>
  <p:sldSz cx="9144000" cy="5143500" type="screen16x9"/>
  <p:notesSz cx="6858000" cy="9144000"/>
  <p:embeddedFontLst>
    <p:embeddedFont>
      <p:font typeface="Cambria Math" panose="02040503050406030204" pitchFamily="18" charset="0"/>
      <p:regular r:id="rId29"/>
    </p:embeddedFont>
    <p:embeddedFont>
      <p:font typeface="Fira Sans Extra Condensed Medium" panose="020B0604020202020204" charset="0"/>
      <p:regular r:id="rId30"/>
      <p:bold r:id="rId31"/>
      <p:italic r:id="rId32"/>
      <p:boldItalic r:id="rId33"/>
    </p:embeddedFont>
    <p:embeddedFont>
      <p:font typeface="Helvetica" panose="020B0604020202020204" pitchFamily="34" charset="0"/>
      <p:regular r:id="rId34"/>
      <p:bold r:id="rId35"/>
      <p:italic r:id="rId36"/>
      <p:boldItalic r:id="rId37"/>
    </p:embeddedFont>
    <p:embeddedFont>
      <p:font typeface="Hind Vadodara Light" panose="02000000000000000000" pitchFamily="2" charset="0"/>
      <p:regular r:id="rId38"/>
      <p:bold r:id="rId39"/>
    </p:embeddedFont>
    <p:embeddedFont>
      <p:font typeface="Nunito Light" pitchFamily="2" charset="0"/>
      <p:regular r:id="rId40"/>
      <p:italic r:id="rId41"/>
    </p:embeddedFont>
    <p:embeddedFont>
      <p:font typeface="Raleway" pitchFamily="2" charset="0"/>
      <p:regular r:id="rId42"/>
      <p:bold r:id="rId43"/>
      <p:italic r:id="rId44"/>
      <p:boldItalic r:id="rId45"/>
    </p:embeddedFont>
    <p:embeddedFont>
      <p:font typeface="Roboto Condensed Light" panose="02000000000000000000" pitchFamily="2" charset="0"/>
      <p:regular r:id="rId46"/>
      <p:italic r:id="rId47"/>
    </p:embeddedFont>
    <p:embeddedFont>
      <p:font typeface="Teko Light"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2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1C74FE-81E1-453D-A16B-6D98C28BD2E5}">
  <a:tblStyle styleId="{A31C74FE-81E1-453D-A16B-6D98C28BD2E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804" y="96"/>
      </p:cViewPr>
      <p:guideLst>
        <p:guide pos="2880"/>
        <p:guide orient="horz" pos="284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512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56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417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032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634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700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535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320de4b7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320de4b7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320de4b7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320de4b7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89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4579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04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85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498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6320de4b7d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6320de4b7d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6320de4b7d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6320de4b7d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179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81725" y="1331450"/>
            <a:ext cx="4180500" cy="1745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5200"/>
              <a:buNone/>
              <a:defRPr sz="6000"/>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3335000" y="3257551"/>
            <a:ext cx="2473800" cy="47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A6BA6-3FE5-4DAC-A26F-4AC50A9364B5}" type="datetime1">
              <a:rPr lang="en-US" smtClean="0"/>
              <a:t>11/12/2024</a:t>
            </a:fld>
            <a:endParaRPr lang="en-US"/>
          </a:p>
        </p:txBody>
      </p:sp>
      <p:sp>
        <p:nvSpPr>
          <p:cNvPr id="5" name="Footer Placeholder 4"/>
          <p:cNvSpPr>
            <a:spLocks noGrp="1"/>
          </p:cNvSpPr>
          <p:nvPr>
            <p:ph type="ftr" sz="quarter" idx="11"/>
          </p:nvPr>
        </p:nvSpPr>
        <p:spPr/>
        <p:txBody>
          <a:bodyPr/>
          <a:lstStyle/>
          <a:p>
            <a:r>
              <a:rPr lang="en-US"/>
              <a:t>Designed by PoweredTemplate</a:t>
            </a:r>
          </a:p>
        </p:txBody>
      </p:sp>
      <p:sp>
        <p:nvSpPr>
          <p:cNvPr id="6" name="Slide Number Placeholder 5"/>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84055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007825" y="1945343"/>
            <a:ext cx="4535700" cy="822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3" name="Google Shape;13;p3"/>
          <p:cNvSpPr txBox="1">
            <a:spLocks noGrp="1"/>
          </p:cNvSpPr>
          <p:nvPr>
            <p:ph type="subTitle" idx="1"/>
          </p:nvPr>
        </p:nvSpPr>
        <p:spPr>
          <a:xfrm>
            <a:off x="5621050" y="2620363"/>
            <a:ext cx="29223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2595072" y="2093275"/>
            <a:ext cx="1053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5500"/>
              <a:buNone/>
              <a:defRPr sz="7200">
                <a:solidFill>
                  <a:schemeClr val="lt1"/>
                </a:solidFill>
              </a:defRPr>
            </a:lvl1pPr>
            <a:lvl2pPr lvl="1"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12480" y="1297750"/>
            <a:ext cx="3128100" cy="2908800"/>
          </a:xfrm>
          <a:prstGeom prst="rect">
            <a:avLst/>
          </a:prstGeom>
        </p:spPr>
        <p:txBody>
          <a:bodyPr spcFirstLastPara="1" wrap="square" lIns="91425" tIns="91425" rIns="91425" bIns="91425" anchor="b" anchorCtr="0">
            <a:noAutofit/>
          </a:bodyPr>
          <a:lstStyle>
            <a:lvl1pPr marL="457200" lvl="0" indent="-330200">
              <a:lnSpc>
                <a:spcPct val="100000"/>
              </a:lnSpc>
              <a:spcBef>
                <a:spcPts val="0"/>
              </a:spcBef>
              <a:spcAft>
                <a:spcPts val="0"/>
              </a:spcAft>
              <a:buSzPts val="1600"/>
              <a:buFont typeface="Nunito Light"/>
              <a:buChar char="●"/>
              <a:defRPr/>
            </a:lvl1pPr>
            <a:lvl2pPr marL="914400" lvl="1" indent="-330200">
              <a:spcBef>
                <a:spcPts val="160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7" name="Google Shape;17;p4"/>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flipH="1">
            <a:off x="5408076" y="1087185"/>
            <a:ext cx="22500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 name="Google Shape;20;p5"/>
          <p:cNvSpPr txBox="1">
            <a:spLocks noGrp="1"/>
          </p:cNvSpPr>
          <p:nvPr>
            <p:ph type="subTitle" idx="1"/>
          </p:nvPr>
        </p:nvSpPr>
        <p:spPr>
          <a:xfrm flipH="1">
            <a:off x="1483662" y="4161895"/>
            <a:ext cx="2250000" cy="61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 name="Google Shape;21;p5"/>
          <p:cNvSpPr txBox="1">
            <a:spLocks noGrp="1"/>
          </p:cNvSpPr>
          <p:nvPr>
            <p:ph type="ctrTitle" idx="2"/>
          </p:nvPr>
        </p:nvSpPr>
        <p:spPr>
          <a:xfrm flipH="1">
            <a:off x="1505901" y="3702014"/>
            <a:ext cx="2205600" cy="629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2" name="Google Shape;22;p5"/>
          <p:cNvSpPr txBox="1">
            <a:spLocks noGrp="1"/>
          </p:cNvSpPr>
          <p:nvPr>
            <p:ph type="subTitle" idx="3"/>
          </p:nvPr>
        </p:nvSpPr>
        <p:spPr>
          <a:xfrm flipH="1">
            <a:off x="5408076" y="1497548"/>
            <a:ext cx="2250000" cy="61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 name="Google Shape;23;p5"/>
          <p:cNvSpPr txBox="1">
            <a:spLocks noGrp="1"/>
          </p:cNvSpPr>
          <p:nvPr>
            <p:ph type="title" idx="4"/>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flipH="1">
            <a:off x="546575" y="2518225"/>
            <a:ext cx="8050800" cy="188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Raleway"/>
              <a:buAutoNum type="arabicPeriod"/>
              <a:defRPr sz="12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28" name="Google Shape;28;p7"/>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2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9">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2"/>
          <p:cNvSpPr txBox="1">
            <a:spLocks noGrp="1"/>
          </p:cNvSpPr>
          <p:nvPr>
            <p:ph type="ctrTitle"/>
          </p:nvPr>
        </p:nvSpPr>
        <p:spPr>
          <a:xfrm flipH="1">
            <a:off x="773250" y="1735721"/>
            <a:ext cx="2504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1" name="Google Shape;41;p12"/>
          <p:cNvSpPr txBox="1">
            <a:spLocks noGrp="1"/>
          </p:cNvSpPr>
          <p:nvPr>
            <p:ph type="subTitle" idx="1"/>
          </p:nvPr>
        </p:nvSpPr>
        <p:spPr>
          <a:xfrm flipH="1">
            <a:off x="773250" y="2243946"/>
            <a:ext cx="25041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12"/>
          <p:cNvSpPr txBox="1">
            <a:spLocks noGrp="1"/>
          </p:cNvSpPr>
          <p:nvPr>
            <p:ph type="title" idx="2" hasCustomPrompt="1"/>
          </p:nvPr>
        </p:nvSpPr>
        <p:spPr>
          <a:xfrm>
            <a:off x="1760724" y="1238601"/>
            <a:ext cx="529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12"/>
          <p:cNvSpPr txBox="1">
            <a:spLocks noGrp="1"/>
          </p:cNvSpPr>
          <p:nvPr>
            <p:ph type="ctrTitle" idx="3"/>
          </p:nvPr>
        </p:nvSpPr>
        <p:spPr>
          <a:xfrm flipH="1">
            <a:off x="3379651" y="1735789"/>
            <a:ext cx="2384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4" name="Google Shape;44;p12"/>
          <p:cNvSpPr txBox="1">
            <a:spLocks noGrp="1"/>
          </p:cNvSpPr>
          <p:nvPr>
            <p:ph type="subTitle" idx="4"/>
          </p:nvPr>
        </p:nvSpPr>
        <p:spPr>
          <a:xfrm flipH="1">
            <a:off x="3277350" y="2243949"/>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12"/>
          <p:cNvSpPr txBox="1">
            <a:spLocks noGrp="1"/>
          </p:cNvSpPr>
          <p:nvPr>
            <p:ph type="title" idx="5" hasCustomPrompt="1"/>
          </p:nvPr>
        </p:nvSpPr>
        <p:spPr>
          <a:xfrm>
            <a:off x="4098299" y="1238612"/>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6"/>
          </p:nvPr>
        </p:nvSpPr>
        <p:spPr>
          <a:xfrm flipH="1">
            <a:off x="5792712" y="1742097"/>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7" name="Google Shape;47;p12"/>
          <p:cNvSpPr txBox="1">
            <a:spLocks noGrp="1"/>
          </p:cNvSpPr>
          <p:nvPr>
            <p:ph type="subTitle" idx="7"/>
          </p:nvPr>
        </p:nvSpPr>
        <p:spPr>
          <a:xfrm flipH="1">
            <a:off x="5724613" y="2243940"/>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8" name="Google Shape;48;p12"/>
          <p:cNvSpPr txBox="1">
            <a:spLocks noGrp="1"/>
          </p:cNvSpPr>
          <p:nvPr>
            <p:ph type="title" idx="8" hasCustomPrompt="1"/>
          </p:nvPr>
        </p:nvSpPr>
        <p:spPr>
          <a:xfrm>
            <a:off x="6492612" y="1239070"/>
            <a:ext cx="10533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2"/>
          <p:cNvSpPr txBox="1">
            <a:spLocks noGrp="1"/>
          </p:cNvSpPr>
          <p:nvPr>
            <p:ph type="ctrTitle" idx="9"/>
          </p:nvPr>
        </p:nvSpPr>
        <p:spPr>
          <a:xfrm flipH="1">
            <a:off x="204235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0" name="Google Shape;50;p12"/>
          <p:cNvSpPr txBox="1">
            <a:spLocks noGrp="1"/>
          </p:cNvSpPr>
          <p:nvPr>
            <p:ph type="subTitle" idx="13"/>
          </p:nvPr>
        </p:nvSpPr>
        <p:spPr>
          <a:xfrm flipH="1">
            <a:off x="2042356" y="3918766"/>
            <a:ext cx="2453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1" name="Google Shape;51;p12"/>
          <p:cNvSpPr txBox="1">
            <a:spLocks noGrp="1"/>
          </p:cNvSpPr>
          <p:nvPr>
            <p:ph type="title" idx="14" hasCustomPrompt="1"/>
          </p:nvPr>
        </p:nvSpPr>
        <p:spPr>
          <a:xfrm>
            <a:off x="279520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2"/>
          <p:cNvSpPr txBox="1">
            <a:spLocks noGrp="1"/>
          </p:cNvSpPr>
          <p:nvPr>
            <p:ph type="ctrTitle" idx="15"/>
          </p:nvPr>
        </p:nvSpPr>
        <p:spPr>
          <a:xfrm flipH="1">
            <a:off x="457114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3" name="Google Shape;53;p12"/>
          <p:cNvSpPr txBox="1">
            <a:spLocks noGrp="1"/>
          </p:cNvSpPr>
          <p:nvPr>
            <p:ph type="subTitle" idx="16"/>
          </p:nvPr>
        </p:nvSpPr>
        <p:spPr>
          <a:xfrm flipH="1">
            <a:off x="4605346" y="3918766"/>
            <a:ext cx="2384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4" name="Google Shape;54;p12"/>
          <p:cNvSpPr txBox="1">
            <a:spLocks noGrp="1"/>
          </p:cNvSpPr>
          <p:nvPr>
            <p:ph type="title" idx="17" hasCustomPrompt="1"/>
          </p:nvPr>
        </p:nvSpPr>
        <p:spPr>
          <a:xfrm>
            <a:off x="532399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title" idx="18"/>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ms 2">
  <p:cSld name="TITLE_AND_TWO_COLUMNS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flipH="1">
            <a:off x="989230" y="2431689"/>
            <a:ext cx="20121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6" name="Google Shape;76;p15"/>
          <p:cNvSpPr txBox="1">
            <a:spLocks noGrp="1"/>
          </p:cNvSpPr>
          <p:nvPr>
            <p:ph type="subTitle" idx="1"/>
          </p:nvPr>
        </p:nvSpPr>
        <p:spPr>
          <a:xfrm flipH="1">
            <a:off x="715630" y="2828489"/>
            <a:ext cx="22857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7" name="Google Shape;77;p15"/>
          <p:cNvSpPr txBox="1">
            <a:spLocks noGrp="1"/>
          </p:cNvSpPr>
          <p:nvPr>
            <p:ph type="ctrTitle" idx="2"/>
          </p:nvPr>
        </p:nvSpPr>
        <p:spPr>
          <a:xfrm flipH="1">
            <a:off x="5754257" y="3249841"/>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8" name="Google Shape;78;p15"/>
          <p:cNvSpPr txBox="1">
            <a:spLocks noGrp="1"/>
          </p:cNvSpPr>
          <p:nvPr>
            <p:ph type="subTitle" idx="3"/>
          </p:nvPr>
        </p:nvSpPr>
        <p:spPr>
          <a:xfrm flipH="1">
            <a:off x="5754257" y="3646373"/>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9" name="Google Shape;79;p15"/>
          <p:cNvSpPr txBox="1">
            <a:spLocks noGrp="1"/>
          </p:cNvSpPr>
          <p:nvPr>
            <p:ph type="ctrTitle" idx="4"/>
          </p:nvPr>
        </p:nvSpPr>
        <p:spPr>
          <a:xfrm flipH="1">
            <a:off x="6095335" y="1398079"/>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80" name="Google Shape;80;p15"/>
          <p:cNvSpPr txBox="1">
            <a:spLocks noGrp="1"/>
          </p:cNvSpPr>
          <p:nvPr>
            <p:ph type="subTitle" idx="5"/>
          </p:nvPr>
        </p:nvSpPr>
        <p:spPr>
          <a:xfrm flipH="1">
            <a:off x="6095335" y="1794611"/>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1" name="Google Shape;81;p15"/>
          <p:cNvSpPr txBox="1">
            <a:spLocks noGrp="1"/>
          </p:cNvSpPr>
          <p:nvPr>
            <p:ph type="title" idx="6"/>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1">
    <p:bg>
      <p:bgPr>
        <a:solidFill>
          <a:schemeClr val="lt2"/>
        </a:solidFill>
        <a:effectLst/>
      </p:bgPr>
    </p:bg>
    <p:spTree>
      <p:nvGrpSpPr>
        <p:cNvPr id="1" name="Shape 1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1pPr>
            <a:lvl2pPr lvl="1">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2pPr>
            <a:lvl3pPr lvl="2">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3pPr>
            <a:lvl4pPr lvl="3">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4pPr>
            <a:lvl5pPr lvl="4">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5pPr>
            <a:lvl6pPr lvl="5">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6pPr>
            <a:lvl7pPr lvl="6">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7pPr>
            <a:lvl8pPr lvl="7">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8pPr>
            <a:lvl9pPr lvl="8">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Hind Vadodara Light"/>
              <a:buChar char="●"/>
              <a:defRPr sz="1800">
                <a:solidFill>
                  <a:schemeClr val="dk1"/>
                </a:solidFill>
                <a:latin typeface="Hind Vadodara Light"/>
                <a:ea typeface="Hind Vadodara Light"/>
                <a:cs typeface="Hind Vadodara Light"/>
                <a:sym typeface="Hind Vadodara Light"/>
              </a:defRPr>
            </a:lvl1pPr>
            <a:lvl2pPr marL="914400" lvl="1" indent="-317500">
              <a:lnSpc>
                <a:spcPct val="115000"/>
              </a:lnSpc>
              <a:spcBef>
                <a:spcPts val="1600"/>
              </a:spcBef>
              <a:spcAft>
                <a:spcPts val="0"/>
              </a:spcAft>
              <a:buClr>
                <a:schemeClr val="dk1"/>
              </a:buClr>
              <a:buSzPts val="1400"/>
              <a:buFont typeface="Hind Vadodara Light"/>
              <a:buChar char="○"/>
              <a:defRPr>
                <a:solidFill>
                  <a:schemeClr val="dk1"/>
                </a:solidFill>
                <a:latin typeface="Hind Vadodara Light"/>
                <a:ea typeface="Hind Vadodara Light"/>
                <a:cs typeface="Hind Vadodara Light"/>
                <a:sym typeface="Hind Vadodara Light"/>
              </a:defRPr>
            </a:lvl2pPr>
            <a:lvl3pPr marL="1371600" lvl="2"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3pPr>
            <a:lvl4pPr marL="1828800" lvl="3"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4pPr>
            <a:lvl5pPr marL="2286000" lvl="4"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5pPr>
            <a:lvl6pPr marL="2743200" lvl="5"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6pPr>
            <a:lvl7pPr marL="3200400" lvl="6"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7pPr>
            <a:lvl8pPr marL="3657600" lvl="7"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8pPr>
            <a:lvl9pPr marL="4114800" lvl="8" indent="-304800">
              <a:lnSpc>
                <a:spcPct val="115000"/>
              </a:lnSpc>
              <a:spcBef>
                <a:spcPts val="1600"/>
              </a:spcBef>
              <a:spcAft>
                <a:spcPts val="160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61" r:id="rId8"/>
    <p:sldLayoutId id="2147483669" r:id="rId9"/>
    <p:sldLayoutId id="2147483670"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AE66C2-51E3-2615-7882-458F64557E0B}"/>
              </a:ext>
            </a:extLst>
          </p:cNvPr>
          <p:cNvPicPr>
            <a:picLocks noChangeAspect="1"/>
          </p:cNvPicPr>
          <p:nvPr/>
        </p:nvPicPr>
        <p:blipFill rotWithShape="1">
          <a:blip r:embed="rId2">
            <a:extLst>
              <a:ext uri="{28A0092B-C50C-407E-A947-70E740481C1C}">
                <a14:useLocalDpi xmlns:a14="http://schemas.microsoft.com/office/drawing/2010/main" val="0"/>
              </a:ext>
            </a:extLst>
          </a:blip>
          <a:srcRect l="32530" t="27392" r="44337" b="12486"/>
          <a:stretch/>
        </p:blipFill>
        <p:spPr>
          <a:xfrm>
            <a:off x="0" y="0"/>
            <a:ext cx="3688337" cy="5143500"/>
          </a:xfrm>
          <a:prstGeom prst="rect">
            <a:avLst/>
          </a:prstGeom>
        </p:spPr>
      </p:pic>
      <p:pic>
        <p:nvPicPr>
          <p:cNvPr id="11" name="Picture 10">
            <a:extLst>
              <a:ext uri="{FF2B5EF4-FFF2-40B4-BE49-F238E27FC236}">
                <a16:creationId xmlns:a16="http://schemas.microsoft.com/office/drawing/2014/main" id="{E6E901C5-93BB-CBB2-5265-BE78515E7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582" y="512285"/>
            <a:ext cx="5455664" cy="4003255"/>
          </a:xfrm>
          <a:prstGeom prst="rect">
            <a:avLst/>
          </a:prstGeom>
        </p:spPr>
      </p:pic>
      <p:sp>
        <p:nvSpPr>
          <p:cNvPr id="4" name="Title 3">
            <a:extLst>
              <a:ext uri="{FF2B5EF4-FFF2-40B4-BE49-F238E27FC236}">
                <a16:creationId xmlns:a16="http://schemas.microsoft.com/office/drawing/2014/main" id="{DAB1F234-81D3-771F-A5BE-5A9BA9FA96B2}"/>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149294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372" y="244847"/>
            <a:ext cx="6622350" cy="400110"/>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I. Chất ở xung quanh ta</a:t>
            </a:r>
          </a:p>
        </p:txBody>
      </p:sp>
      <p:sp>
        <p:nvSpPr>
          <p:cNvPr id="3" name="Rectangle 2"/>
          <p:cNvSpPr/>
          <p:nvPr/>
        </p:nvSpPr>
        <p:spPr>
          <a:xfrm>
            <a:off x="826057" y="903953"/>
            <a:ext cx="6934725" cy="1015663"/>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Mặt khác, một chất có thể có trong nhiều vật thể khác nhau.</a:t>
            </a:r>
            <a:r>
              <a:rPr lang="vi-VN" sz="2000" b="1" dirty="0">
                <a:solidFill>
                  <a:srgbClr val="FF0000"/>
                </a:solidFill>
                <a:latin typeface="Times New Roman" panose="02020603050405020304" pitchFamily="18" charset="0"/>
                <a:cs typeface="Times New Roman" panose="02020603050405020304" pitchFamily="18" charset="0"/>
              </a:rPr>
              <a:t> </a:t>
            </a:r>
          </a:p>
          <a:p>
            <a:r>
              <a:rPr lang="vi-VN" sz="2000" b="1" dirty="0">
                <a:solidFill>
                  <a:srgbClr val="FF0000"/>
                </a:solidFill>
                <a:latin typeface="Times New Roman" panose="02020603050405020304" pitchFamily="18" charset="0"/>
                <a:cs typeface="Times New Roman" panose="02020603050405020304" pitchFamily="18" charset="0"/>
              </a:rPr>
              <a:t>Ví dụ</a:t>
            </a:r>
            <a:r>
              <a:rPr lang="vi-VN" sz="2000" dirty="0">
                <a:solidFill>
                  <a:srgbClr val="FF0000"/>
                </a:solidFill>
                <a:latin typeface="Times New Roman" panose="02020603050405020304" pitchFamily="18" charset="0"/>
                <a:cs typeface="Times New Roman" panose="02020603050405020304" pitchFamily="18" charset="0"/>
              </a:rPr>
              <a:t>: Protein có trong sữa, phô mai, trứng, thịt, cá, hạt, ngũ cốc,...</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786" y="2178612"/>
            <a:ext cx="6809996" cy="282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81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barn(inVertical)">
                                      <p:cBhvr>
                                        <p:cTn id="19"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542553" y="333954"/>
            <a:ext cx="6504167"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i="1" dirty="0">
                <a:solidFill>
                  <a:schemeClr val="tx1"/>
                </a:solidFill>
                <a:latin typeface="Times New Roman" panose="02020603050405020304" pitchFamily="18" charset="0"/>
                <a:cs typeface="Times New Roman" panose="02020603050405020304" pitchFamily="18" charset="0"/>
              </a:rPr>
              <a:t>I</a:t>
            </a:r>
            <a:r>
              <a:rPr lang="en-US" sz="2800" b="1" i="1" dirty="0">
                <a:solidFill>
                  <a:schemeClr val="tx1"/>
                </a:solidFill>
                <a:latin typeface="Times New Roman" panose="02020603050405020304" pitchFamily="18" charset="0"/>
                <a:cs typeface="Times New Roman" panose="02020603050405020304" pitchFamily="18" charset="0"/>
              </a:rPr>
              <a:t>. CHẤT Ở XUNG QUANH CHÚNG TA</a:t>
            </a:r>
            <a:endParaRPr sz="2800" b="1" i="1"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CB40D12-5F44-5586-B4AE-1142302943AD}"/>
              </a:ext>
            </a:extLst>
          </p:cNvPr>
          <p:cNvSpPr txBox="1"/>
          <p:nvPr/>
        </p:nvSpPr>
        <p:spPr>
          <a:xfrm>
            <a:off x="596348" y="1494845"/>
            <a:ext cx="8189843" cy="353943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xung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quanh</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đâu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nên.Ví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a:t>
            </a:r>
          </a:p>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  </a:t>
            </a:r>
            <a:endParaRPr lang="en-US" sz="28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154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Google Shape;136;p28">
            <a:extLst>
              <a:ext uri="{FF2B5EF4-FFF2-40B4-BE49-F238E27FC236}">
                <a16:creationId xmlns:a16="http://schemas.microsoft.com/office/drawing/2014/main" id="{028869CA-6207-7BF8-3553-AE90331A1FBE}"/>
              </a:ext>
            </a:extLst>
          </p:cNvPr>
          <p:cNvSpPr txBox="1">
            <a:spLocks/>
          </p:cNvSpPr>
          <p:nvPr/>
        </p:nvSpPr>
        <p:spPr>
          <a:xfrm flipH="1">
            <a:off x="437320" y="1354186"/>
            <a:ext cx="8269357" cy="26453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Hind Vadodara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15000"/>
              </a:lnSpc>
              <a:spcBef>
                <a:spcPts val="1600"/>
              </a:spcBef>
              <a:spcAft>
                <a:spcPts val="0"/>
              </a:spcAft>
              <a:buClr>
                <a:schemeClr val="dk1"/>
              </a:buClr>
              <a:buSzPts val="14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114300" indent="0">
              <a:buFont typeface="Hind Vadodara Light"/>
              <a:buNone/>
            </a:pPr>
            <a:r>
              <a:rPr lang="en-US" sz="3200" b="1" i="1" dirty="0" err="1">
                <a:solidFill>
                  <a:schemeClr val="tx1"/>
                </a:solidFill>
                <a:latin typeface="Times New Roman" panose="02020603050405020304" pitchFamily="18" charset="0"/>
                <a:cs typeface="Times New Roman" panose="02020603050405020304" pitchFamily="18" charset="0"/>
              </a:rPr>
              <a:t>Hoạt</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động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endParaRPr lang="en-US" sz="3200" dirty="0">
              <a:solidFill>
                <a:srgbClr val="002060"/>
              </a:solidFill>
              <a:latin typeface="Times New Roman" panose="02020603050405020304" pitchFamily="18" charset="0"/>
              <a:cs typeface="Times New Roman" panose="02020603050405020304" pitchFamily="18" charset="0"/>
            </a:endParaRPr>
          </a:p>
          <a:p>
            <a:pPr marL="114300" indent="0">
              <a:buFont typeface="Hind Vadodara Light"/>
              <a:buNone/>
            </a:pPr>
            <a:r>
              <a:rPr lang="en-US" sz="3200" b="1" i="1" dirty="0" err="1">
                <a:solidFill>
                  <a:schemeClr val="tx1"/>
                </a:solidFill>
                <a:latin typeface="Times New Roman" panose="02020603050405020304" pitchFamily="18" charset="0"/>
                <a:cs typeface="Times New Roman" panose="02020603050405020304" pitchFamily="18" charset="0"/>
              </a:rPr>
              <a:t>Thời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gian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3 </a:t>
            </a:r>
            <a:r>
              <a:rPr lang="en-US" sz="3200" dirty="0" err="1">
                <a:solidFill>
                  <a:srgbClr val="002060"/>
                </a:solidFill>
                <a:latin typeface="Times New Roman" panose="02020603050405020304" pitchFamily="18" charset="0"/>
                <a:cs typeface="Times New Roman" panose="02020603050405020304" pitchFamily="18" charset="0"/>
              </a:rPr>
              <a:t>phút</a:t>
            </a:r>
            <a:endParaRPr lang="en-US" sz="3200" dirty="0">
              <a:solidFill>
                <a:srgbClr val="002060"/>
              </a:solidFill>
              <a:latin typeface="Times New Roman" panose="02020603050405020304" pitchFamily="18" charset="0"/>
              <a:cs typeface="Times New Roman" panose="02020603050405020304" pitchFamily="18" charset="0"/>
            </a:endParaRPr>
          </a:p>
          <a:p>
            <a:pPr marL="114300" indent="0">
              <a:buNone/>
            </a:pPr>
            <a:r>
              <a:rPr lang="en-US" sz="3200" b="1" i="1" dirty="0" err="1">
                <a:solidFill>
                  <a:schemeClr val="tx1"/>
                </a:solidFill>
                <a:latin typeface="Times New Roman" panose="02020603050405020304" pitchFamily="18" charset="0"/>
                <a:cs typeface="Times New Roman" panose="02020603050405020304" pitchFamily="18" charset="0"/>
              </a:rPr>
              <a:t>Nhiệm</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vụ</a:t>
            </a:r>
            <a:r>
              <a:rPr lang="en-US" sz="3200" b="1" i="1" dirty="0">
                <a:solidFill>
                  <a:schemeClr val="tx1"/>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Các em HS đọc kiến thức trong sgk</a:t>
            </a:r>
            <a:r>
              <a:rPr lang="en-US" sz="3200" dirty="0">
                <a:solidFill>
                  <a:srgbClr val="002060"/>
                </a:solidFill>
                <a:latin typeface="Times New Roman" panose="02020603050405020304" pitchFamily="18" charset="0"/>
                <a:cs typeface="Times New Roman" panose="02020603050405020304" pitchFamily="18" charset="0"/>
              </a:rPr>
              <a:t>/tr 30</a:t>
            </a:r>
            <a:r>
              <a:rPr lang="vi-VN" sz="3200" dirty="0">
                <a:solidFill>
                  <a:srgbClr val="002060"/>
                </a:solidFill>
                <a:latin typeface="Times New Roman" panose="02020603050405020304" pitchFamily="18" charset="0"/>
                <a:cs typeface="Times New Roman" panose="02020603050405020304" pitchFamily="18" charset="0"/>
              </a:rPr>
              <a:t> và </a:t>
            </a:r>
            <a:r>
              <a:rPr lang="en-US" sz="3200" dirty="0" err="1">
                <a:solidFill>
                  <a:srgbClr val="002060"/>
                </a:solidFill>
                <a:latin typeface="Times New Roman" panose="02020603050405020304" pitchFamily="18" charset="0"/>
                <a:cs typeface="Times New Roman" panose="02020603050405020304" pitchFamily="18" charset="0"/>
              </a:rPr>
              <a:t>điền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chỗ</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trống</a:t>
            </a:r>
            <a:r>
              <a:rPr lang="en-US" sz="32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8871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23C58DF-A0C3-4F7A-B1CD-778D945DAB11}"/>
              </a:ext>
            </a:extLst>
          </p:cNvPr>
          <p:cNvSpPr>
            <a:spLocks noGrp="1"/>
          </p:cNvSpPr>
          <p:nvPr>
            <p:ph type="title"/>
          </p:nvPr>
        </p:nvSpPr>
        <p:spPr/>
        <p:txBody>
          <a:bodyPr>
            <a:normAutofit fontScale="90000"/>
          </a:bodyPr>
          <a:lstStyle/>
          <a:p>
            <a:r>
              <a:rPr lang="vi-VN" sz="2700" dirty="0" err="1">
                <a:solidFill>
                  <a:srgbClr val="FF0000"/>
                </a:solidFill>
              </a:rPr>
              <a:t>Chọn</a:t>
            </a:r>
            <a:r>
              <a:rPr lang="vi-VN" sz="2700" dirty="0">
                <a:solidFill>
                  <a:srgbClr val="FF0000"/>
                </a:solidFill>
              </a:rPr>
              <a:t> </a:t>
            </a:r>
            <a:r>
              <a:rPr lang="vi-VN" sz="2700" dirty="0" err="1">
                <a:solidFill>
                  <a:srgbClr val="FF0000"/>
                </a:solidFill>
              </a:rPr>
              <a:t>từ</a:t>
            </a:r>
            <a:r>
              <a:rPr lang="vi-VN" sz="2700" dirty="0">
                <a:solidFill>
                  <a:srgbClr val="FF0000"/>
                </a:solidFill>
              </a:rPr>
              <a:t> </a:t>
            </a:r>
            <a:r>
              <a:rPr lang="vi-VN" sz="2700" dirty="0" err="1">
                <a:solidFill>
                  <a:srgbClr val="FF0000"/>
                </a:solidFill>
              </a:rPr>
              <a:t>thích</a:t>
            </a:r>
            <a:r>
              <a:rPr lang="vi-VN" sz="2700" dirty="0">
                <a:solidFill>
                  <a:srgbClr val="FF0000"/>
                </a:solidFill>
              </a:rPr>
              <a:t> </a:t>
            </a:r>
            <a:r>
              <a:rPr lang="vi-VN" sz="2700" dirty="0" err="1">
                <a:solidFill>
                  <a:srgbClr val="FF0000"/>
                </a:solidFill>
              </a:rPr>
              <a:t>hợp</a:t>
            </a:r>
            <a:r>
              <a:rPr lang="vi-VN" sz="2700" dirty="0">
                <a:solidFill>
                  <a:srgbClr val="FF0000"/>
                </a:solidFill>
              </a:rPr>
              <a:t> trong </a:t>
            </a:r>
            <a:r>
              <a:rPr lang="vi-VN" sz="2700" dirty="0" err="1">
                <a:solidFill>
                  <a:srgbClr val="FF0000"/>
                </a:solidFill>
              </a:rPr>
              <a:t>các</a:t>
            </a:r>
            <a:r>
              <a:rPr lang="vi-VN" sz="2700" dirty="0">
                <a:solidFill>
                  <a:srgbClr val="FF0000"/>
                </a:solidFill>
              </a:rPr>
              <a:t> </a:t>
            </a:r>
            <a:r>
              <a:rPr lang="vi-VN" sz="2700" dirty="0" err="1">
                <a:solidFill>
                  <a:srgbClr val="FF0000"/>
                </a:solidFill>
              </a:rPr>
              <a:t>từ</a:t>
            </a:r>
            <a:r>
              <a:rPr lang="vi-VN" sz="2700" dirty="0">
                <a:solidFill>
                  <a:srgbClr val="FF0000"/>
                </a:solidFill>
              </a:rPr>
              <a:t> cho </a:t>
            </a:r>
            <a:r>
              <a:rPr lang="vi-VN" sz="2700" dirty="0" err="1">
                <a:solidFill>
                  <a:srgbClr val="FF0000"/>
                </a:solidFill>
              </a:rPr>
              <a:t>dưới</a:t>
            </a:r>
            <a:r>
              <a:rPr lang="vi-VN" sz="2700" dirty="0">
                <a:solidFill>
                  <a:srgbClr val="FF0000"/>
                </a:solidFill>
              </a:rPr>
              <a:t> đây </a:t>
            </a:r>
            <a:r>
              <a:rPr lang="vi-VN" sz="2700" dirty="0" err="1">
                <a:solidFill>
                  <a:srgbClr val="FF0000"/>
                </a:solidFill>
              </a:rPr>
              <a:t>để</a:t>
            </a:r>
            <a:r>
              <a:rPr lang="vi-VN" sz="2700" dirty="0">
                <a:solidFill>
                  <a:srgbClr val="FF0000"/>
                </a:solidFill>
              </a:rPr>
              <a:t> </a:t>
            </a:r>
            <a:r>
              <a:rPr lang="vi-VN" sz="2700" dirty="0" err="1">
                <a:solidFill>
                  <a:srgbClr val="FF0000"/>
                </a:solidFill>
              </a:rPr>
              <a:t>hoàn</a:t>
            </a:r>
            <a:r>
              <a:rPr lang="vi-VN" sz="2700" dirty="0">
                <a:solidFill>
                  <a:srgbClr val="FF0000"/>
                </a:solidFill>
              </a:rPr>
              <a:t> </a:t>
            </a:r>
            <a:r>
              <a:rPr lang="vi-VN" sz="2700" dirty="0" err="1">
                <a:solidFill>
                  <a:srgbClr val="FF0000"/>
                </a:solidFill>
              </a:rPr>
              <a:t>thành</a:t>
            </a:r>
            <a:r>
              <a:rPr lang="vi-VN" sz="2700" dirty="0">
                <a:solidFill>
                  <a:srgbClr val="FF0000"/>
                </a:solidFill>
              </a:rPr>
              <a:t> câu bên </a:t>
            </a:r>
            <a:r>
              <a:rPr lang="vi-VN" sz="2700" dirty="0" err="1">
                <a:solidFill>
                  <a:srgbClr val="FF0000"/>
                </a:solidFill>
              </a:rPr>
              <a:t>dưới</a:t>
            </a:r>
            <a:r>
              <a:rPr lang="vi-VN" sz="2700" dirty="0">
                <a:solidFill>
                  <a:srgbClr val="FF0000"/>
                </a:solidFill>
              </a:rPr>
              <a:t>:</a:t>
            </a:r>
          </a:p>
        </p:txBody>
      </p:sp>
      <p:sp>
        <p:nvSpPr>
          <p:cNvPr id="4" name="Chỗ dành sẵn cho Chân trang 3">
            <a:extLst>
              <a:ext uri="{FF2B5EF4-FFF2-40B4-BE49-F238E27FC236}">
                <a16:creationId xmlns:a16="http://schemas.microsoft.com/office/drawing/2014/main" id="{B4F3FDA7-93AE-4102-A163-327F8A2B79D2}"/>
              </a:ext>
            </a:extLst>
          </p:cNvPr>
          <p:cNvSpPr>
            <a:spLocks noGrp="1"/>
          </p:cNvSpPr>
          <p:nvPr>
            <p:ph type="ftr" sz="quarter" idx="11"/>
          </p:nvPr>
        </p:nvSpPr>
        <p:spPr/>
        <p:txBody>
          <a:bodyPr/>
          <a:lstStyle/>
          <a:p>
            <a:pPr defTabSz="342900">
              <a:buClrTx/>
            </a:pPr>
            <a:r>
              <a:rPr lang="en-US" kern="1200">
                <a:solidFill>
                  <a:prstClr val="black">
                    <a:tint val="75000"/>
                  </a:prstClr>
                </a:solidFill>
                <a:latin typeface="Calibri" panose="020F0502020204030204"/>
                <a:ea typeface="+mn-ea"/>
                <a:cs typeface="+mn-cs"/>
              </a:rPr>
              <a:t>Designed by PoweredTemplate</a:t>
            </a:r>
          </a:p>
        </p:txBody>
      </p:sp>
      <p:sp>
        <p:nvSpPr>
          <p:cNvPr id="13" name="Chỗ dành sẵn cho Nội dung 10">
            <a:extLst>
              <a:ext uri="{FF2B5EF4-FFF2-40B4-BE49-F238E27FC236}">
                <a16:creationId xmlns:a16="http://schemas.microsoft.com/office/drawing/2014/main" id="{6AFA2C8F-2A83-4299-B32E-B8769A8CA0CA}"/>
              </a:ext>
            </a:extLst>
          </p:cNvPr>
          <p:cNvSpPr txBox="1">
            <a:spLocks/>
          </p:cNvSpPr>
          <p:nvPr/>
        </p:nvSpPr>
        <p:spPr>
          <a:xfrm>
            <a:off x="955222" y="2077304"/>
            <a:ext cx="7886700" cy="201079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Tx/>
              <a:buNone/>
            </a:pPr>
            <a:r>
              <a:rPr lang="vi-VN" sz="2100" dirty="0">
                <a:solidFill>
                  <a:srgbClr val="0000CC"/>
                </a:solidFill>
                <a:latin typeface="Arial" panose="020B0604020202020204" pitchFamily="34" charset="0"/>
              </a:rPr>
              <a:t>a. ……………. </a:t>
            </a:r>
            <a:r>
              <a:rPr lang="vi-VN" sz="2100" dirty="0" err="1">
                <a:solidFill>
                  <a:srgbClr val="0000CC"/>
                </a:solidFill>
                <a:latin typeface="Arial" panose="020B0604020202020204" pitchFamily="34" charset="0"/>
              </a:rPr>
              <a:t>tạo</a:t>
            </a:r>
            <a:r>
              <a:rPr lang="vi-VN" sz="2100" dirty="0">
                <a:solidFill>
                  <a:srgbClr val="0000CC"/>
                </a:solidFill>
                <a:latin typeface="Arial" panose="020B0604020202020204" pitchFamily="34" charset="0"/>
              </a:rPr>
              <a:t> nên ………………... </a:t>
            </a:r>
          </a:p>
          <a:p>
            <a:pPr marL="0" indent="0" defTabSz="685800">
              <a:spcBef>
                <a:spcPts val="750"/>
              </a:spcBef>
              <a:buClrTx/>
              <a:buNone/>
            </a:pPr>
            <a:r>
              <a:rPr lang="vi-VN" sz="2100" dirty="0">
                <a:solidFill>
                  <a:srgbClr val="0000CC"/>
                </a:solidFill>
                <a:latin typeface="Arial" panose="020B0604020202020204" pitchFamily="34" charset="0"/>
              </a:rPr>
              <a:t>    Ở đâu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vật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 ở </a:t>
            </a:r>
            <a:r>
              <a:rPr lang="vi-VN" sz="2100" dirty="0" err="1">
                <a:solidFill>
                  <a:srgbClr val="0000CC"/>
                </a:solidFill>
                <a:latin typeface="Arial" panose="020B0604020202020204" pitchFamily="34" charset="0"/>
              </a:rPr>
              <a:t>đó</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a:t>
            </a:r>
          </a:p>
          <a:p>
            <a:pPr marL="0" indent="0" defTabSz="685800">
              <a:spcBef>
                <a:spcPts val="750"/>
              </a:spcBef>
              <a:buClrTx/>
              <a:buNone/>
            </a:pPr>
            <a:r>
              <a:rPr lang="vi-VN" sz="2100" dirty="0">
                <a:solidFill>
                  <a:srgbClr val="0000CC"/>
                </a:solidFill>
                <a:latin typeface="Arial" panose="020B0604020202020204" pitchFamily="34" charset="0"/>
              </a:rPr>
              <a:t>b. </a:t>
            </a:r>
            <a:r>
              <a:rPr lang="vi-VN" sz="2100" dirty="0" err="1">
                <a:solidFill>
                  <a:srgbClr val="0000CC"/>
                </a:solidFill>
                <a:latin typeface="Arial" panose="020B0604020202020204" pitchFamily="34" charset="0"/>
              </a:rPr>
              <a:t>Một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vật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 do ……… </a:t>
            </a:r>
            <a:r>
              <a:rPr lang="vi-VN" sz="2100" dirty="0" err="1">
                <a:solidFill>
                  <a:srgbClr val="0000CC"/>
                </a:solidFill>
                <a:latin typeface="Arial" panose="020B0604020202020204" pitchFamily="34" charset="0"/>
              </a:rPr>
              <a:t>hoặc</a:t>
            </a:r>
            <a:r>
              <a:rPr lang="vi-VN" sz="2100" dirty="0">
                <a:solidFill>
                  <a:srgbClr val="0000CC"/>
                </a:solidFill>
                <a:latin typeface="Arial" panose="020B0604020202020204" pitchFamily="34" charset="0"/>
              </a:rPr>
              <a:t> ……………… </a:t>
            </a:r>
            <a:r>
              <a:rPr lang="vi-VN" sz="2100" dirty="0" err="1">
                <a:solidFill>
                  <a:srgbClr val="0000CC"/>
                </a:solidFill>
                <a:latin typeface="Arial" panose="020B0604020202020204" pitchFamily="34" charset="0"/>
              </a:rPr>
              <a:t>chất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tạo</a:t>
            </a:r>
            <a:r>
              <a:rPr lang="vi-VN" sz="2100" dirty="0">
                <a:solidFill>
                  <a:srgbClr val="0000CC"/>
                </a:solidFill>
                <a:latin typeface="Arial" panose="020B0604020202020204" pitchFamily="34" charset="0"/>
              </a:rPr>
              <a:t> nên. </a:t>
            </a:r>
          </a:p>
          <a:p>
            <a:pPr marL="0" indent="0" defTabSz="685800">
              <a:spcBef>
                <a:spcPts val="750"/>
              </a:spcBef>
              <a:buClrTx/>
              <a:buNone/>
            </a:pP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Một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chất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trong ………………….… </a:t>
            </a:r>
            <a:r>
              <a:rPr lang="vi-VN" sz="2100" dirty="0" err="1">
                <a:solidFill>
                  <a:srgbClr val="0000CC"/>
                </a:solidFill>
                <a:latin typeface="Arial" panose="020B0604020202020204" pitchFamily="34" charset="0"/>
              </a:rPr>
              <a:t>vật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a:t>
            </a:r>
          </a:p>
          <a:p>
            <a:pPr marL="171450" indent="-171450" defTabSz="685800">
              <a:spcBef>
                <a:spcPts val="750"/>
              </a:spcBef>
              <a:buClrTx/>
            </a:pPr>
            <a:endParaRPr lang="vi-VN" sz="2100" dirty="0">
              <a:solidFill>
                <a:srgbClr val="0000CC"/>
              </a:solidFill>
              <a:latin typeface="Arial" panose="020B0604020202020204" pitchFamily="34" charset="0"/>
            </a:endParaRPr>
          </a:p>
        </p:txBody>
      </p:sp>
      <p:sp>
        <p:nvSpPr>
          <p:cNvPr id="14" name="Tiêu đề 1">
            <a:extLst>
              <a:ext uri="{FF2B5EF4-FFF2-40B4-BE49-F238E27FC236}">
                <a16:creationId xmlns:a16="http://schemas.microsoft.com/office/drawing/2014/main" id="{6C4EE7AF-D487-4155-94D9-000537AB745A}"/>
              </a:ext>
            </a:extLst>
          </p:cNvPr>
          <p:cNvSpPr txBox="1">
            <a:spLocks/>
          </p:cNvSpPr>
          <p:nvPr/>
        </p:nvSpPr>
        <p:spPr>
          <a:xfrm>
            <a:off x="628650" y="1121996"/>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vật</a:t>
            </a:r>
            <a:r>
              <a:rPr lang="vi-VN" sz="2100" i="1" dirty="0">
                <a:solidFill>
                  <a:srgbClr val="FF0000"/>
                </a:solidFill>
                <a:latin typeface="Arial" panose="020B0604020202020204" pitchFamily="34" charset="0"/>
              </a:rPr>
              <a:t> </a:t>
            </a:r>
            <a:r>
              <a:rPr lang="vi-VN" sz="2100" i="1" dirty="0" err="1">
                <a:solidFill>
                  <a:srgbClr val="FF0000"/>
                </a:solidFill>
                <a:latin typeface="Arial" panose="020B0604020202020204" pitchFamily="34" charset="0"/>
              </a:rPr>
              <a:t>thể</a:t>
            </a:r>
            <a:endParaRPr lang="vi-VN" sz="2100" i="1" dirty="0">
              <a:solidFill>
                <a:srgbClr val="FF0000"/>
              </a:solidFill>
              <a:latin typeface="Arial" panose="020B0604020202020204" pitchFamily="34" charset="0"/>
            </a:endParaRPr>
          </a:p>
        </p:txBody>
      </p:sp>
      <p:sp>
        <p:nvSpPr>
          <p:cNvPr id="15" name="Tiêu đề 1">
            <a:extLst>
              <a:ext uri="{FF2B5EF4-FFF2-40B4-BE49-F238E27FC236}">
                <a16:creationId xmlns:a16="http://schemas.microsoft.com/office/drawing/2014/main" id="{7B4B3E71-7762-463C-A235-C481DC0B5431}"/>
              </a:ext>
            </a:extLst>
          </p:cNvPr>
          <p:cNvSpPr txBox="1">
            <a:spLocks/>
          </p:cNvSpPr>
          <p:nvPr/>
        </p:nvSpPr>
        <p:spPr>
          <a:xfrm>
            <a:off x="2290082" y="1121996"/>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Chất</a:t>
            </a:r>
            <a:endParaRPr lang="vi-VN" sz="2100" i="1" dirty="0">
              <a:solidFill>
                <a:srgbClr val="FF0000"/>
              </a:solidFill>
              <a:latin typeface="Arial" panose="020B0604020202020204" pitchFamily="34" charset="0"/>
            </a:endParaRPr>
          </a:p>
        </p:txBody>
      </p:sp>
      <p:sp>
        <p:nvSpPr>
          <p:cNvPr id="17" name="Tiêu đề 1">
            <a:extLst>
              <a:ext uri="{FF2B5EF4-FFF2-40B4-BE49-F238E27FC236}">
                <a16:creationId xmlns:a16="http://schemas.microsoft.com/office/drawing/2014/main" id="{BECAD59F-D743-4A23-AC8A-0E260E09449B}"/>
              </a:ext>
            </a:extLst>
          </p:cNvPr>
          <p:cNvSpPr txBox="1">
            <a:spLocks/>
          </p:cNvSpPr>
          <p:nvPr/>
        </p:nvSpPr>
        <p:spPr>
          <a:xfrm>
            <a:off x="5094515" y="1121996"/>
            <a:ext cx="710293"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một</a:t>
            </a:r>
            <a:endParaRPr lang="vi-VN" sz="2100" i="1" dirty="0">
              <a:solidFill>
                <a:srgbClr val="FF0000"/>
              </a:solidFill>
              <a:latin typeface="Arial" panose="020B0604020202020204" pitchFamily="34" charset="0"/>
            </a:endParaRPr>
          </a:p>
        </p:txBody>
      </p:sp>
      <p:sp>
        <p:nvSpPr>
          <p:cNvPr id="18" name="Tiêu đề 1">
            <a:extLst>
              <a:ext uri="{FF2B5EF4-FFF2-40B4-BE49-F238E27FC236}">
                <a16:creationId xmlns:a16="http://schemas.microsoft.com/office/drawing/2014/main" id="{16FFA666-7969-46C6-9033-A591A8B01FD8}"/>
              </a:ext>
            </a:extLst>
          </p:cNvPr>
          <p:cNvSpPr txBox="1">
            <a:spLocks/>
          </p:cNvSpPr>
          <p:nvPr/>
        </p:nvSpPr>
        <p:spPr>
          <a:xfrm>
            <a:off x="6531429" y="1133648"/>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nhiều</a:t>
            </a:r>
            <a:endParaRPr lang="vi-VN" sz="2100" i="1" dirty="0">
              <a:solidFill>
                <a:srgbClr val="FF0000"/>
              </a:solidFill>
              <a:latin typeface="Arial" panose="020B0604020202020204" pitchFamily="34" charset="0"/>
            </a:endParaRPr>
          </a:p>
        </p:txBody>
      </p:sp>
      <p:sp>
        <p:nvSpPr>
          <p:cNvPr id="19" name="Tiêu đề 1">
            <a:extLst>
              <a:ext uri="{FF2B5EF4-FFF2-40B4-BE49-F238E27FC236}">
                <a16:creationId xmlns:a16="http://schemas.microsoft.com/office/drawing/2014/main" id="{DAA10629-D003-4C35-924C-63ADAEB714A0}"/>
              </a:ext>
            </a:extLst>
          </p:cNvPr>
          <p:cNvSpPr txBox="1">
            <a:spLocks/>
          </p:cNvSpPr>
          <p:nvPr/>
        </p:nvSpPr>
        <p:spPr>
          <a:xfrm>
            <a:off x="4661807" y="2293699"/>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chất</a:t>
            </a:r>
            <a:endParaRPr lang="vi-VN" sz="2100" i="1" dirty="0">
              <a:solidFill>
                <a:srgbClr val="FF0000"/>
              </a:solidFill>
              <a:latin typeface="Arial" panose="020B0604020202020204" pitchFamily="34" charset="0"/>
            </a:endParaRPr>
          </a:p>
        </p:txBody>
      </p:sp>
      <p:sp>
        <p:nvSpPr>
          <p:cNvPr id="20" name="Tiêu đề 1">
            <a:extLst>
              <a:ext uri="{FF2B5EF4-FFF2-40B4-BE49-F238E27FC236}">
                <a16:creationId xmlns:a16="http://schemas.microsoft.com/office/drawing/2014/main" id="{561DAB48-57F5-40C0-87EF-265768A9551B}"/>
              </a:ext>
            </a:extLst>
          </p:cNvPr>
          <p:cNvSpPr txBox="1">
            <a:spLocks/>
          </p:cNvSpPr>
          <p:nvPr/>
        </p:nvSpPr>
        <p:spPr>
          <a:xfrm>
            <a:off x="4792435" y="3072881"/>
            <a:ext cx="1142999"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nhiều</a:t>
            </a:r>
            <a:endParaRPr lang="vi-VN" sz="2100" i="1" dirty="0">
              <a:solidFill>
                <a:srgbClr val="FF0000"/>
              </a:solidFill>
              <a:latin typeface="Arial" panose="020B0604020202020204" pitchFamily="34" charset="0"/>
            </a:endParaRPr>
          </a:p>
        </p:txBody>
      </p:sp>
      <p:sp>
        <p:nvSpPr>
          <p:cNvPr id="22" name="Chỗ dành sẵn cho Nội dung 21">
            <a:extLst>
              <a:ext uri="{FF2B5EF4-FFF2-40B4-BE49-F238E27FC236}">
                <a16:creationId xmlns:a16="http://schemas.microsoft.com/office/drawing/2014/main" id="{7D78DF7E-BEB6-4B4E-9241-0484F6B1E909}"/>
              </a:ext>
            </a:extLst>
          </p:cNvPr>
          <p:cNvSpPr>
            <a:spLocks noGrp="1"/>
          </p:cNvSpPr>
          <p:nvPr>
            <p:ph idx="1"/>
          </p:nvPr>
        </p:nvSpPr>
        <p:spPr/>
        <p:txBody>
          <a:bodyPr/>
          <a:lstStyle/>
          <a:p>
            <a:endParaRPr lang="vi-VN" dirty="0"/>
          </a:p>
        </p:txBody>
      </p:sp>
    </p:spTree>
    <p:extLst>
      <p:ext uri="{BB962C8B-B14F-4D97-AF65-F5344CB8AC3E}">
        <p14:creationId xmlns:p14="http://schemas.microsoft.com/office/powerpoint/2010/main" val="344757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5E-6 -3.7037E-7 L -0.07774 0.14607 " pathEditMode="relative" rAng="0" ptsTypes="AA">
                                      <p:cBhvr>
                                        <p:cTn id="6" dur="2000" fill="hold"/>
                                        <p:tgtEl>
                                          <p:spTgt spid="15"/>
                                        </p:tgtEl>
                                        <p:attrNameLst>
                                          <p:attrName>ppt_x</p:attrName>
                                          <p:attrName>ppt_y</p:attrName>
                                        </p:attrNameLst>
                                      </p:cBhvr>
                                      <p:rCtr x="-3893" y="7292"/>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8216 0.01435 L 0.40352 0.15393 " pathEditMode="relative" rAng="0" ptsTypes="AA">
                                      <p:cBhvr>
                                        <p:cTn id="10" dur="2000" fill="hold"/>
                                        <p:tgtEl>
                                          <p:spTgt spid="14"/>
                                        </p:tgtEl>
                                        <p:attrNameLst>
                                          <p:attrName>ppt_x</p:attrName>
                                          <p:attrName>ppt_y</p:attrName>
                                        </p:attrNameLst>
                                      </p:cBhvr>
                                      <p:rCtr x="24284" y="696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3.54167E-6 1.48148E-6 L -0.125 0.30463 " pathEditMode="relative" rAng="0" ptsTypes="AA">
                                      <p:cBhvr>
                                        <p:cTn id="18" dur="2000" fill="hold"/>
                                        <p:tgtEl>
                                          <p:spTgt spid="17"/>
                                        </p:tgtEl>
                                        <p:attrNameLst>
                                          <p:attrName>ppt_x</p:attrName>
                                          <p:attrName>ppt_y</p:attrName>
                                        </p:attrNameLst>
                                      </p:cBhvr>
                                      <p:rCtr x="-6250" y="15231"/>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2.91667E-6 -3.33333E-6 L -0.09205 0.3007 " pathEditMode="relative" rAng="0" ptsTypes="AA">
                                      <p:cBhvr>
                                        <p:cTn id="22" dur="2000" fill="hold"/>
                                        <p:tgtEl>
                                          <p:spTgt spid="18"/>
                                        </p:tgtEl>
                                        <p:attrNameLst>
                                          <p:attrName>ppt_x</p:attrName>
                                          <p:attrName>ppt_y</p:attrName>
                                        </p:attrNameLst>
                                      </p:cBhvr>
                                      <p:rCtr x="-4609" y="15023"/>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47"/>
          <p:cNvSpPr/>
          <p:nvPr/>
        </p:nvSpPr>
        <p:spPr>
          <a:xfrm rot="1799986">
            <a:off x="-1101635" y="425817"/>
            <a:ext cx="4988028" cy="2276300"/>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7"/>
          <p:cNvSpPr/>
          <p:nvPr/>
        </p:nvSpPr>
        <p:spPr>
          <a:xfrm>
            <a:off x="1378900" y="1001085"/>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7"/>
          <p:cNvSpPr/>
          <p:nvPr/>
        </p:nvSpPr>
        <p:spPr>
          <a:xfrm rot="-9817526">
            <a:off x="5292126" y="2799877"/>
            <a:ext cx="4988084" cy="2276325"/>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7"/>
          <p:cNvSpPr/>
          <p:nvPr/>
        </p:nvSpPr>
        <p:spPr>
          <a:xfrm>
            <a:off x="5303217" y="2324960"/>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p35">
            <a:extLst>
              <a:ext uri="{FF2B5EF4-FFF2-40B4-BE49-F238E27FC236}">
                <a16:creationId xmlns:a16="http://schemas.microsoft.com/office/drawing/2014/main" id="{1904B258-7B0F-4FA3-00AC-7749CEFF62F9}"/>
              </a:ext>
            </a:extLst>
          </p:cNvPr>
          <p:cNvSpPr txBox="1">
            <a:spLocks noGrp="1"/>
          </p:cNvSpPr>
          <p:nvPr>
            <p:ph type="ctrTitle"/>
          </p:nvPr>
        </p:nvSpPr>
        <p:spPr>
          <a:xfrm flipH="1">
            <a:off x="2741232" y="358840"/>
            <a:ext cx="3021671" cy="46920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600" b="1" dirty="0"/>
              <a:t>L</a:t>
            </a:r>
            <a:r>
              <a:rPr lang="en" sz="3600" b="1" dirty="0"/>
              <a:t>uyện tập</a:t>
            </a:r>
            <a:endParaRPr sz="3600" b="1" dirty="0"/>
          </a:p>
        </p:txBody>
      </p:sp>
      <p:sp>
        <p:nvSpPr>
          <p:cNvPr id="11" name="Rectangle 10">
            <a:extLst>
              <a:ext uri="{FF2B5EF4-FFF2-40B4-BE49-F238E27FC236}">
                <a16:creationId xmlns:a16="http://schemas.microsoft.com/office/drawing/2014/main" id="{8B5056C7-1448-F7AD-F79D-F18653FFDC3A}"/>
              </a:ext>
            </a:extLst>
          </p:cNvPr>
          <p:cNvSpPr/>
          <p:nvPr/>
        </p:nvSpPr>
        <p:spPr>
          <a:xfrm>
            <a:off x="209272" y="828045"/>
            <a:ext cx="4387605" cy="3785652"/>
          </a:xfrm>
          <a:prstGeom prst="rect">
            <a:avLst/>
          </a:prstGeom>
        </p:spPr>
        <p:txBody>
          <a:bodyPr wrap="square">
            <a:spAutoFit/>
          </a:bodyPr>
          <a:lstStyle/>
          <a:p>
            <a:r>
              <a:rPr lang="vi-VN" sz="2000" b="1" dirty="0">
                <a:latin typeface="+mj-lt"/>
              </a:rPr>
              <a:t>+ Trả lời luyện tập 1 trang 31 SGK </a:t>
            </a:r>
            <a:r>
              <a:rPr lang="vi-VN" sz="2000" dirty="0">
                <a:latin typeface="+mj-lt"/>
              </a:rPr>
              <a:t>Trong các câu sau, từ (cụm từ) in nghiêng nào chỉ vật thể tự nhiên, vật thể nhân tạo, vật sống, vật không sống, chất?</a:t>
            </a:r>
            <a:br>
              <a:rPr lang="vi-VN" sz="2000" dirty="0">
                <a:latin typeface="+mj-lt"/>
              </a:rPr>
            </a:br>
            <a:r>
              <a:rPr lang="vi-VN" sz="2000" dirty="0">
                <a:latin typeface="+mj-lt"/>
              </a:rPr>
              <a:t>1. </a:t>
            </a:r>
            <a:r>
              <a:rPr lang="vi-VN" sz="2000" i="1" dirty="0">
                <a:latin typeface="+mj-lt"/>
              </a:rPr>
              <a:t>Dây dẫn diện</a:t>
            </a:r>
            <a:r>
              <a:rPr lang="vi-VN" sz="2000" dirty="0">
                <a:latin typeface="+mj-lt"/>
              </a:rPr>
              <a:t> làm bằng </a:t>
            </a:r>
            <a:r>
              <a:rPr lang="vi-VN" sz="2000" i="1" dirty="0">
                <a:latin typeface="+mj-lt"/>
              </a:rPr>
              <a:t>đồng</a:t>
            </a:r>
            <a:r>
              <a:rPr lang="vi-VN" sz="2000" dirty="0">
                <a:latin typeface="+mj-lt"/>
              </a:rPr>
              <a:t> hoặc </a:t>
            </a:r>
            <a:r>
              <a:rPr lang="vi-VN" sz="2000" i="1" dirty="0">
                <a:latin typeface="+mj-lt"/>
              </a:rPr>
              <a:t>nhôm</a:t>
            </a:r>
            <a:r>
              <a:rPr lang="vi-VN" sz="2000" dirty="0">
                <a:latin typeface="+mj-lt"/>
              </a:rPr>
              <a:t>, được bọc trong </a:t>
            </a:r>
            <a:r>
              <a:rPr lang="vi-VN" sz="2000" i="1" dirty="0">
                <a:latin typeface="+mj-lt"/>
              </a:rPr>
              <a:t>chất dẻo (nhựa)</a:t>
            </a:r>
            <a:br>
              <a:rPr lang="vi-VN" sz="2000" dirty="0">
                <a:latin typeface="+mj-lt"/>
              </a:rPr>
            </a:br>
            <a:r>
              <a:rPr lang="vi-VN" sz="2000" dirty="0">
                <a:latin typeface="+mj-lt"/>
              </a:rPr>
              <a:t>2. </a:t>
            </a:r>
            <a:r>
              <a:rPr lang="vi-VN" sz="2000" i="1" dirty="0">
                <a:latin typeface="+mj-lt"/>
              </a:rPr>
              <a:t>Chiếc ấm</a:t>
            </a:r>
            <a:r>
              <a:rPr lang="vi-VN" sz="2000" dirty="0">
                <a:latin typeface="+mj-lt"/>
              </a:rPr>
              <a:t> được làm bằng </a:t>
            </a:r>
            <a:r>
              <a:rPr lang="vi-VN" sz="2000" i="1" dirty="0">
                <a:latin typeface="+mj-lt"/>
              </a:rPr>
              <a:t>nhôm</a:t>
            </a:r>
            <a:br>
              <a:rPr lang="vi-VN" sz="2000" dirty="0">
                <a:latin typeface="+mj-lt"/>
              </a:rPr>
            </a:br>
            <a:r>
              <a:rPr lang="vi-VN" sz="2000" dirty="0">
                <a:latin typeface="+mj-lt"/>
              </a:rPr>
              <a:t>3. </a:t>
            </a:r>
            <a:r>
              <a:rPr lang="vi-VN" sz="2000" i="1" dirty="0">
                <a:latin typeface="+mj-lt"/>
              </a:rPr>
              <a:t>Giấm ăn</a:t>
            </a:r>
            <a:r>
              <a:rPr lang="vi-VN" sz="2000" dirty="0">
                <a:latin typeface="+mj-lt"/>
              </a:rPr>
              <a:t> (giấm gạo) có thành phần chủ yếu là </a:t>
            </a:r>
            <a:r>
              <a:rPr lang="vi-VN" sz="2000" i="1" dirty="0">
                <a:latin typeface="+mj-lt"/>
              </a:rPr>
              <a:t>acetic acid</a:t>
            </a:r>
            <a:r>
              <a:rPr lang="vi-VN" sz="2000" dirty="0">
                <a:latin typeface="+mj-lt"/>
              </a:rPr>
              <a:t> và </a:t>
            </a:r>
            <a:r>
              <a:rPr lang="vi-VN" sz="2000" i="1" dirty="0">
                <a:latin typeface="+mj-lt"/>
              </a:rPr>
              <a:t>nước</a:t>
            </a:r>
            <a:br>
              <a:rPr lang="vi-VN" sz="2000" dirty="0">
                <a:latin typeface="+mj-lt"/>
              </a:rPr>
            </a:br>
            <a:r>
              <a:rPr lang="vi-VN" sz="2000" dirty="0">
                <a:latin typeface="+mj-lt"/>
              </a:rPr>
              <a:t>4. Thân </a:t>
            </a:r>
            <a:r>
              <a:rPr lang="vi-VN" sz="2000" i="1" dirty="0">
                <a:latin typeface="+mj-lt"/>
              </a:rPr>
              <a:t>cây bạch đàn</a:t>
            </a:r>
            <a:r>
              <a:rPr lang="vi-VN" sz="2000" dirty="0">
                <a:latin typeface="+mj-lt"/>
              </a:rPr>
              <a:t> có nhiều</a:t>
            </a:r>
            <a:r>
              <a:rPr lang="vi-VN" sz="2000" i="1" dirty="0">
                <a:latin typeface="+mj-lt"/>
              </a:rPr>
              <a:t> cellulose</a:t>
            </a:r>
            <a:r>
              <a:rPr lang="vi-VN" sz="2000" dirty="0">
                <a:latin typeface="+mj-lt"/>
              </a:rPr>
              <a:t>, dùng để sản xuất </a:t>
            </a:r>
            <a:r>
              <a:rPr lang="vi-VN" sz="2000" i="1" dirty="0">
                <a:latin typeface="+mj-lt"/>
              </a:rPr>
              <a:t>giấy</a:t>
            </a:r>
            <a:endParaRPr lang="vi-VN" sz="2000" dirty="0">
              <a:latin typeface="+mj-lt"/>
            </a:endParaRPr>
          </a:p>
        </p:txBody>
      </p:sp>
      <p:sp>
        <p:nvSpPr>
          <p:cNvPr id="12" name="Rectangle 11">
            <a:extLst>
              <a:ext uri="{FF2B5EF4-FFF2-40B4-BE49-F238E27FC236}">
                <a16:creationId xmlns:a16="http://schemas.microsoft.com/office/drawing/2014/main" id="{18835E6A-C6D5-18F2-93B4-2227664A9CD9}"/>
              </a:ext>
            </a:extLst>
          </p:cNvPr>
          <p:cNvSpPr/>
          <p:nvPr/>
        </p:nvSpPr>
        <p:spPr>
          <a:xfrm>
            <a:off x="4667416" y="1001085"/>
            <a:ext cx="3991555" cy="2769989"/>
          </a:xfrm>
          <a:prstGeom prst="rect">
            <a:avLst/>
          </a:prstGeom>
        </p:spPr>
        <p:txBody>
          <a:bodyPr wrap="square">
            <a:spAutoFit/>
          </a:bodyPr>
          <a:lstStyle/>
          <a:p>
            <a:r>
              <a:rPr lang="vi-VN" sz="2000" dirty="0">
                <a:solidFill>
                  <a:srgbClr val="FF0000"/>
                </a:solidFill>
                <a:latin typeface="+mj-lt"/>
              </a:rPr>
              <a:t>- </a:t>
            </a:r>
            <a:r>
              <a:rPr lang="vi-VN" sz="2000" b="1" dirty="0">
                <a:solidFill>
                  <a:schemeClr val="tx1"/>
                </a:solidFill>
                <a:latin typeface="+mj-lt"/>
              </a:rPr>
              <a:t>Vật thể tự nhiên: cây bạch đàn.</a:t>
            </a:r>
          </a:p>
          <a:p>
            <a:r>
              <a:rPr lang="vi-VN" sz="2000" b="1" dirty="0">
                <a:solidFill>
                  <a:schemeClr val="tx1"/>
                </a:solidFill>
                <a:latin typeface="+mj-lt"/>
              </a:rPr>
              <a:t>- Vật thể nhân tạo: dây dẫn điện, chiếc ấm, giấm ăn, giấy.</a:t>
            </a:r>
          </a:p>
          <a:p>
            <a:r>
              <a:rPr lang="vi-VN" sz="2000" b="1" dirty="0">
                <a:solidFill>
                  <a:schemeClr val="tx1"/>
                </a:solidFill>
                <a:latin typeface="+mj-lt"/>
              </a:rPr>
              <a:t>- Vật sống: cây bạch đàn</a:t>
            </a:r>
          </a:p>
          <a:p>
            <a:r>
              <a:rPr lang="vi-VN" sz="2000" b="1" dirty="0">
                <a:solidFill>
                  <a:schemeClr val="tx1"/>
                </a:solidFill>
                <a:latin typeface="+mj-lt"/>
              </a:rPr>
              <a:t>- Vật không sống: dây dẫn điện, chiếc ấm, giấm ăn, giấy.</a:t>
            </a:r>
          </a:p>
          <a:p>
            <a:r>
              <a:rPr lang="vi-VN" sz="2000" b="1" dirty="0">
                <a:solidFill>
                  <a:schemeClr val="tx1"/>
                </a:solidFill>
                <a:latin typeface="+mj-lt"/>
              </a:rPr>
              <a:t>- Chất: đồng, nhôm, chất dẻo, acetic acid, nước, cellulose</a:t>
            </a:r>
          </a:p>
          <a:p>
            <a:r>
              <a:rPr lang="vi-VN"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47"/>
          <p:cNvSpPr/>
          <p:nvPr/>
        </p:nvSpPr>
        <p:spPr>
          <a:xfrm rot="1799986">
            <a:off x="-1101635" y="425817"/>
            <a:ext cx="4988028" cy="2276300"/>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7"/>
          <p:cNvSpPr/>
          <p:nvPr/>
        </p:nvSpPr>
        <p:spPr>
          <a:xfrm>
            <a:off x="1378900" y="1001085"/>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7"/>
          <p:cNvSpPr/>
          <p:nvPr/>
        </p:nvSpPr>
        <p:spPr>
          <a:xfrm rot="-9817526">
            <a:off x="5292126" y="2799877"/>
            <a:ext cx="4988084" cy="2276325"/>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7"/>
          <p:cNvSpPr/>
          <p:nvPr/>
        </p:nvSpPr>
        <p:spPr>
          <a:xfrm>
            <a:off x="5303217" y="2324960"/>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p35">
            <a:extLst>
              <a:ext uri="{FF2B5EF4-FFF2-40B4-BE49-F238E27FC236}">
                <a16:creationId xmlns:a16="http://schemas.microsoft.com/office/drawing/2014/main" id="{1904B258-7B0F-4FA3-00AC-7749CEFF62F9}"/>
              </a:ext>
            </a:extLst>
          </p:cNvPr>
          <p:cNvSpPr txBox="1">
            <a:spLocks noGrp="1"/>
          </p:cNvSpPr>
          <p:nvPr>
            <p:ph type="ctrTitle"/>
          </p:nvPr>
        </p:nvSpPr>
        <p:spPr>
          <a:xfrm flipH="1">
            <a:off x="2741232" y="358840"/>
            <a:ext cx="3021671" cy="46920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600" b="1" dirty="0"/>
              <a:t>VẬN DỤNG</a:t>
            </a:r>
            <a:endParaRPr sz="3600" b="1" dirty="0"/>
          </a:p>
        </p:txBody>
      </p:sp>
      <p:sp>
        <p:nvSpPr>
          <p:cNvPr id="11" name="Rectangle 10">
            <a:extLst>
              <a:ext uri="{FF2B5EF4-FFF2-40B4-BE49-F238E27FC236}">
                <a16:creationId xmlns:a16="http://schemas.microsoft.com/office/drawing/2014/main" id="{8B5056C7-1448-F7AD-F79D-F18653FFDC3A}"/>
              </a:ext>
            </a:extLst>
          </p:cNvPr>
          <p:cNvSpPr/>
          <p:nvPr/>
        </p:nvSpPr>
        <p:spPr>
          <a:xfrm>
            <a:off x="184395" y="828045"/>
            <a:ext cx="4387605" cy="3785652"/>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1. Hãy kể tên một số chất có trong:</a:t>
            </a:r>
          </a:p>
          <a:p>
            <a:r>
              <a:rPr lang="vi-VN" sz="2400" dirty="0">
                <a:latin typeface="Times New Roman" panose="02020603050405020304" pitchFamily="18" charset="0"/>
                <a:cs typeface="Times New Roman" panose="02020603050405020304" pitchFamily="18" charset="0"/>
              </a:rPr>
              <a:t>- Nước biển</a:t>
            </a:r>
          </a:p>
          <a:p>
            <a:r>
              <a:rPr lang="vi-VN" sz="2400" dirty="0">
                <a:latin typeface="Times New Roman" panose="02020603050405020304" pitchFamily="18" charset="0"/>
                <a:cs typeface="Times New Roman" panose="02020603050405020304" pitchFamily="18" charset="0"/>
              </a:rPr>
              <a:t>- Bắp ngô</a:t>
            </a:r>
          </a:p>
          <a:p>
            <a:r>
              <a:rPr lang="vi-VN" sz="2400" dirty="0">
                <a:latin typeface="Times New Roman" panose="02020603050405020304" pitchFamily="18" charset="0"/>
                <a:cs typeface="Times New Roman" panose="02020603050405020304" pitchFamily="18" charset="0"/>
              </a:rPr>
              <a:t>- Bình chứa oxygen</a:t>
            </a:r>
          </a:p>
          <a:p>
            <a:r>
              <a:rPr lang="vi-VN" sz="2400" dirty="0">
                <a:latin typeface="Times New Roman" panose="02020603050405020304" pitchFamily="18" charset="0"/>
                <a:cs typeface="Times New Roman" panose="02020603050405020304" pitchFamily="18" charset="0"/>
              </a:rPr>
              <a:t>2. Hãy kể tên các vật thể chứa một trong những chất sau:</a:t>
            </a:r>
          </a:p>
          <a:p>
            <a:r>
              <a:rPr lang="vi-VN" sz="2400" dirty="0">
                <a:latin typeface="Times New Roman" panose="02020603050405020304" pitchFamily="18" charset="0"/>
                <a:cs typeface="Times New Roman" panose="02020603050405020304" pitchFamily="18" charset="0"/>
              </a:rPr>
              <a:t>- Sắt</a:t>
            </a:r>
          </a:p>
          <a:p>
            <a:r>
              <a:rPr lang="vi-VN" sz="2400" dirty="0">
                <a:latin typeface="Times New Roman" panose="02020603050405020304" pitchFamily="18" charset="0"/>
                <a:cs typeface="Times New Roman" panose="02020603050405020304" pitchFamily="18" charset="0"/>
              </a:rPr>
              <a:t>- Tinh bột</a:t>
            </a:r>
          </a:p>
          <a:p>
            <a:r>
              <a:rPr lang="vi-VN" sz="2400" dirty="0">
                <a:latin typeface="Times New Roman" panose="02020603050405020304" pitchFamily="18" charset="0"/>
                <a:cs typeface="Times New Roman" panose="02020603050405020304" pitchFamily="18" charset="0"/>
              </a:rPr>
              <a:t>- Đường</a:t>
            </a:r>
          </a:p>
        </p:txBody>
      </p:sp>
      <p:sp>
        <p:nvSpPr>
          <p:cNvPr id="12" name="Rectangle 11">
            <a:extLst>
              <a:ext uri="{FF2B5EF4-FFF2-40B4-BE49-F238E27FC236}">
                <a16:creationId xmlns:a16="http://schemas.microsoft.com/office/drawing/2014/main" id="{18835E6A-C6D5-18F2-93B4-2227664A9CD9}"/>
              </a:ext>
            </a:extLst>
          </p:cNvPr>
          <p:cNvSpPr/>
          <p:nvPr/>
        </p:nvSpPr>
        <p:spPr>
          <a:xfrm>
            <a:off x="4339020" y="1001085"/>
            <a:ext cx="4319951" cy="3477875"/>
          </a:xfrm>
          <a:prstGeom prst="rect">
            <a:avLst/>
          </a:prstGeom>
        </p:spPr>
        <p:txBody>
          <a:bodyPr wrap="square">
            <a:spAutoFit/>
          </a:bodyPr>
          <a:lstStyle/>
          <a:p>
            <a:r>
              <a:rPr lang="vi-VN" sz="2000" dirty="0">
                <a:solidFill>
                  <a:schemeClr val="tx1"/>
                </a:solidFill>
                <a:latin typeface="Times New Roman" panose="02020603050405020304" pitchFamily="18" charset="0"/>
                <a:cs typeface="Times New Roman" panose="02020603050405020304" pitchFamily="18" charset="0"/>
              </a:rPr>
              <a:t>+ Một số chất có trong:</a:t>
            </a:r>
          </a:p>
          <a:p>
            <a:r>
              <a:rPr lang="vi-VN" sz="2000" dirty="0">
                <a:solidFill>
                  <a:schemeClr val="tx1"/>
                </a:solidFill>
                <a:latin typeface="Times New Roman" panose="02020603050405020304" pitchFamily="18" charset="0"/>
                <a:cs typeface="Times New Roman" panose="02020603050405020304" pitchFamily="18" charset="0"/>
              </a:rPr>
              <a:t>- Nước biển: muối natri clorid, nước …</a:t>
            </a:r>
          </a:p>
          <a:p>
            <a:r>
              <a:rPr lang="vi-VN" sz="2000" dirty="0">
                <a:solidFill>
                  <a:schemeClr val="tx1"/>
                </a:solidFill>
                <a:latin typeface="Times New Roman" panose="02020603050405020304" pitchFamily="18" charset="0"/>
                <a:cs typeface="Times New Roman" panose="02020603050405020304" pitchFamily="18" charset="0"/>
              </a:rPr>
              <a:t>- Bắp ngô: tinh bột, nước, cellulose…</a:t>
            </a:r>
          </a:p>
          <a:p>
            <a:r>
              <a:rPr lang="vi-VN" sz="2000" dirty="0">
                <a:solidFill>
                  <a:schemeClr val="tx1"/>
                </a:solidFill>
                <a:latin typeface="Times New Roman" panose="02020603050405020304" pitchFamily="18" charset="0"/>
                <a:cs typeface="Times New Roman" panose="02020603050405020304" pitchFamily="18" charset="0"/>
              </a:rPr>
              <a:t>- Bình chứa oxygen: oxygen (oxi).</a:t>
            </a:r>
          </a:p>
          <a:p>
            <a:r>
              <a:rPr lang="vi-VN" sz="2000" dirty="0">
                <a:solidFill>
                  <a:schemeClr val="tx1"/>
                </a:solidFill>
                <a:latin typeface="Times New Roman" panose="02020603050405020304" pitchFamily="18" charset="0"/>
                <a:cs typeface="Times New Roman" panose="02020603050405020304" pitchFamily="18" charset="0"/>
              </a:rPr>
              <a:t>+ Các vật thể chứa một trong những chất sau:</a:t>
            </a:r>
          </a:p>
          <a:p>
            <a:r>
              <a:rPr lang="vi-VN" sz="2000" dirty="0">
                <a:solidFill>
                  <a:schemeClr val="tx1"/>
                </a:solidFill>
                <a:latin typeface="Times New Roman" panose="02020603050405020304" pitchFamily="18" charset="0"/>
                <a:cs typeface="Times New Roman" panose="02020603050405020304" pitchFamily="18" charset="0"/>
              </a:rPr>
              <a:t>- Sắt: xe đạp; máy xúc; tàu hỏa …</a:t>
            </a:r>
          </a:p>
          <a:p>
            <a:r>
              <a:rPr lang="vi-VN" sz="2000" dirty="0">
                <a:solidFill>
                  <a:schemeClr val="tx1"/>
                </a:solidFill>
                <a:latin typeface="Times New Roman" panose="02020603050405020304" pitchFamily="18" charset="0"/>
                <a:cs typeface="Times New Roman" panose="02020603050405020304" pitchFamily="18" charset="0"/>
              </a:rPr>
              <a:t>- Tinh bột: hạt ngô; hạt gạo; củ khoai; củ sắn…</a:t>
            </a:r>
          </a:p>
          <a:p>
            <a:r>
              <a:rPr lang="vi-VN" sz="2000" dirty="0">
                <a:solidFill>
                  <a:schemeClr val="tx1"/>
                </a:solidFill>
                <a:latin typeface="Times New Roman" panose="02020603050405020304" pitchFamily="18" charset="0"/>
                <a:cs typeface="Times New Roman" panose="02020603050405020304" pitchFamily="18" charset="0"/>
              </a:rPr>
              <a:t>- Đường: quả nho; cây mía; cây thốt nốt …</a:t>
            </a:r>
          </a:p>
        </p:txBody>
      </p:sp>
    </p:spTree>
    <p:extLst>
      <p:ext uri="{BB962C8B-B14F-4D97-AF65-F5344CB8AC3E}">
        <p14:creationId xmlns:p14="http://schemas.microsoft.com/office/powerpoint/2010/main" val="29969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526650" y="238539"/>
            <a:ext cx="6504167"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i="1" dirty="0">
                <a:solidFill>
                  <a:schemeClr val="tx1"/>
                </a:solidFill>
                <a:latin typeface="Times New Roman" panose="02020603050405020304" pitchFamily="18" charset="0"/>
                <a:cs typeface="Times New Roman" panose="02020603050405020304" pitchFamily="18" charset="0"/>
              </a:rPr>
              <a:t>I</a:t>
            </a:r>
            <a:r>
              <a:rPr lang="en-US" sz="2800" b="1" i="1" dirty="0">
                <a:solidFill>
                  <a:schemeClr val="tx1"/>
                </a:solidFill>
                <a:latin typeface="Times New Roman" panose="02020603050405020304" pitchFamily="18" charset="0"/>
                <a:cs typeface="Times New Roman" panose="02020603050405020304" pitchFamily="18" charset="0"/>
              </a:rPr>
              <a:t>. CHẤT Ở XUNG QUANH CHÚNG TA</a:t>
            </a:r>
            <a:endParaRPr sz="2800" b="1" i="1"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D78189B-DB55-97AD-448D-A06DBB06D6D1}"/>
              </a:ext>
            </a:extLst>
          </p:cNvPr>
          <p:cNvSpPr txBox="1"/>
          <p:nvPr/>
        </p:nvSpPr>
        <p:spPr>
          <a:xfrm>
            <a:off x="1137037" y="1556585"/>
            <a:ext cx="7482177" cy="3046988"/>
          </a:xfrm>
          <a:prstGeom prst="rect">
            <a:avLst/>
          </a:prstGeom>
          <a:noFill/>
        </p:spPr>
        <p:txBody>
          <a:bodyPr wrap="square">
            <a:spAutoFit/>
          </a:bodyPr>
          <a:lstStyle/>
          <a:p>
            <a:r>
              <a:rPr lang="vi-VN" sz="2400" dirty="0">
                <a:latin typeface="+mj-lt"/>
              </a:rPr>
              <a:t>- Xung quanh em có rất nhiều vật thể khác nhau:</a:t>
            </a:r>
          </a:p>
          <a:p>
            <a:r>
              <a:rPr lang="vi-VN" sz="2400" dirty="0">
                <a:latin typeface="+mj-lt"/>
              </a:rPr>
              <a:t>  + Vật thể rất lớn: Mặt Trăng, Mặt Trời, các ngôi sao…</a:t>
            </a:r>
          </a:p>
          <a:p>
            <a:r>
              <a:rPr lang="vi-VN" sz="2400" dirty="0">
                <a:latin typeface="+mj-lt"/>
              </a:rPr>
              <a:t>  + Vật thể rất nhỏ (mắt thường không thể thấy): vi khuẩn, virus…</a:t>
            </a:r>
          </a:p>
          <a:p>
            <a:r>
              <a:rPr lang="vi-VN" sz="2400" dirty="0">
                <a:latin typeface="+mj-lt"/>
              </a:rPr>
              <a:t>  + Vật thể có sẵn trong tự nhiên (vật thể tự nhiên): đất, nước, cỏ, cây…</a:t>
            </a:r>
          </a:p>
          <a:p>
            <a:r>
              <a:rPr lang="vi-VN" sz="2400" dirty="0">
                <a:latin typeface="+mj-lt"/>
              </a:rPr>
              <a:t>  + Vật thể do con người tạo ra (vật thể nhân tạo): quần áo, sách vở, nhà cửa…</a:t>
            </a:r>
          </a:p>
        </p:txBody>
      </p:sp>
    </p:spTree>
    <p:extLst>
      <p:ext uri="{BB962C8B-B14F-4D97-AF65-F5344CB8AC3E}">
        <p14:creationId xmlns:p14="http://schemas.microsoft.com/office/powerpoint/2010/main" val="342786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xfrm>
            <a:off x="254441" y="1053154"/>
            <a:ext cx="7553739" cy="2739618"/>
          </a:xfrm>
          <a:prstGeom prst="rect">
            <a:avLst/>
          </a:prstGeom>
        </p:spPr>
        <p:txBody>
          <a:bodyPr spcFirstLastPara="1" wrap="square" lIns="91425" tIns="91425" rIns="91425" bIns="91425" anchor="b" anchorCtr="0">
            <a:noAutofit/>
          </a:bodyPr>
          <a:lstStyle/>
          <a:p>
            <a:pPr algn="ctr"/>
            <a:r>
              <a:rPr lang="en-US" sz="6000" b="1" dirty="0">
                <a:ln/>
                <a:solidFill>
                  <a:srgbClr val="0070C0"/>
                </a:solidFill>
                <a:latin typeface="Times New Roman" panose="02020603050405020304" pitchFamily="18" charset="0"/>
                <a:cs typeface="Times New Roman" panose="02020603050405020304" pitchFamily="18" charset="0"/>
              </a:rPr>
              <a:t> BÀI 5</a:t>
            </a:r>
            <a:br>
              <a:rPr lang="en-US" sz="6000" b="1" dirty="0">
                <a:ln/>
                <a:latin typeface="Times New Roman" panose="02020603050405020304" pitchFamily="18" charset="0"/>
                <a:cs typeface="Times New Roman" panose="02020603050405020304" pitchFamily="18" charset="0"/>
              </a:rPr>
            </a:br>
            <a:r>
              <a:rPr lang="en-US" sz="6000" b="1" dirty="0">
                <a:ln/>
                <a:latin typeface="Times New Roman" panose="02020603050405020304" pitchFamily="18" charset="0"/>
                <a:cs typeface="Times New Roman" panose="02020603050405020304" pitchFamily="18" charset="0"/>
              </a:rPr>
              <a:t>  </a:t>
            </a:r>
            <a:r>
              <a:rPr lang="en-US" sz="6000" b="1" dirty="0">
                <a:ln/>
                <a:solidFill>
                  <a:srgbClr val="FF0000"/>
                </a:solidFill>
                <a:latin typeface="Times New Roman" panose="02020603050405020304" pitchFamily="18" charset="0"/>
                <a:cs typeface="Times New Roman" panose="02020603050405020304" pitchFamily="18" charset="0"/>
              </a:rPr>
              <a:t>SỰ ĐA DẠNG CỦA CHẤT</a:t>
            </a:r>
            <a:endParaRPr lang="vi-VN" sz="6000" b="1" dirty="0">
              <a:ln/>
              <a:solidFill>
                <a:srgbClr val="FF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36A2762-432F-4AFE-4F45-70D80CF4C24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4370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979874" y="333954"/>
            <a:ext cx="4727223"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i="1" dirty="0">
                <a:solidFill>
                  <a:srgbClr val="0070C0"/>
                </a:solidFill>
                <a:latin typeface="+mj-lt"/>
                <a:cs typeface="Times New Roman" panose="02020603050405020304" pitchFamily="18" charset="0"/>
              </a:rPr>
              <a:t>K</a:t>
            </a:r>
            <a:r>
              <a:rPr lang="en" sz="6600" b="1" i="1" dirty="0">
                <a:solidFill>
                  <a:srgbClr val="0070C0"/>
                </a:solidFill>
                <a:latin typeface="+mj-lt"/>
                <a:cs typeface="Times New Roman" panose="02020603050405020304" pitchFamily="18" charset="0"/>
              </a:rPr>
              <a:t>hởi động</a:t>
            </a:r>
            <a:endParaRPr sz="6600" b="1" i="1" dirty="0">
              <a:solidFill>
                <a:srgbClr val="0070C0"/>
              </a:solidFill>
              <a:latin typeface="+mj-lt"/>
              <a:cs typeface="Times New Roman" panose="02020603050405020304" pitchFamily="18" charset="0"/>
            </a:endParaRPr>
          </a:p>
        </p:txBody>
      </p:sp>
      <p:sp>
        <p:nvSpPr>
          <p:cNvPr id="136" name="Google Shape;136;p28"/>
          <p:cNvSpPr txBox="1">
            <a:spLocks noGrp="1"/>
          </p:cNvSpPr>
          <p:nvPr>
            <p:ph type="subTitle" idx="1"/>
          </p:nvPr>
        </p:nvSpPr>
        <p:spPr>
          <a:xfrm flipH="1">
            <a:off x="1248001" y="842173"/>
            <a:ext cx="8076582" cy="3520481"/>
          </a:xfrm>
          <a:prstGeom prst="rect">
            <a:avLst/>
          </a:prstGeom>
        </p:spPr>
        <p:txBody>
          <a:bodyPr spcFirstLastPara="1" wrap="square" lIns="91425" tIns="91425" rIns="91425" bIns="91425" anchor="ctr" anchorCtr="0">
            <a:noAutofit/>
          </a:bodyPr>
          <a:lstStyle/>
          <a:p>
            <a:pPr marL="114300" indent="0">
              <a:buNone/>
            </a:pPr>
            <a:r>
              <a:rPr lang="vi-VN" sz="4000" dirty="0">
                <a:latin typeface="+mj-lt"/>
              </a:rPr>
              <a:t>Kể tên một số chất rắn, chất lỏng, chất khí mà em biết?</a:t>
            </a:r>
          </a:p>
          <a:p>
            <a:pPr marL="0" lvl="0" indent="0" algn="ctr" rtl="0">
              <a:spcBef>
                <a:spcPts val="1600"/>
              </a:spcBef>
              <a:spcAft>
                <a:spcPts val="0"/>
              </a:spcAft>
              <a:buNone/>
            </a:pPr>
            <a:endParaRPr dirty="0"/>
          </a:p>
        </p:txBody>
      </p:sp>
      <p:grpSp>
        <p:nvGrpSpPr>
          <p:cNvPr id="4" name="Google Shape;1298;p54">
            <a:extLst>
              <a:ext uri="{FF2B5EF4-FFF2-40B4-BE49-F238E27FC236}">
                <a16:creationId xmlns:a16="http://schemas.microsoft.com/office/drawing/2014/main" id="{D789365A-8209-1BC6-7F8F-948B37B44807}"/>
              </a:ext>
            </a:extLst>
          </p:cNvPr>
          <p:cNvGrpSpPr/>
          <p:nvPr/>
        </p:nvGrpSpPr>
        <p:grpSpPr>
          <a:xfrm rot="-1563643">
            <a:off x="-92100" y="1330299"/>
            <a:ext cx="1265163" cy="1287113"/>
            <a:chOff x="4465125" y="1062850"/>
            <a:chExt cx="1024850" cy="1067925"/>
          </a:xfrm>
        </p:grpSpPr>
        <p:sp>
          <p:nvSpPr>
            <p:cNvPr id="5" name="Google Shape;1299;p54">
              <a:extLst>
                <a:ext uri="{FF2B5EF4-FFF2-40B4-BE49-F238E27FC236}">
                  <a16:creationId xmlns:a16="http://schemas.microsoft.com/office/drawing/2014/main" id="{DA06ACD9-462F-AEE4-773F-15F9BFB50F81}"/>
                </a:ext>
              </a:extLst>
            </p:cNvPr>
            <p:cNvSpPr/>
            <p:nvPr/>
          </p:nvSpPr>
          <p:spPr>
            <a:xfrm>
              <a:off x="5084250" y="1112300"/>
              <a:ext cx="124325" cy="85675"/>
            </a:xfrm>
            <a:custGeom>
              <a:avLst/>
              <a:gdLst/>
              <a:ahLst/>
              <a:cxnLst/>
              <a:rect l="l" t="t" r="r" b="b"/>
              <a:pathLst>
                <a:path w="4973" h="3427" extrusionOk="0">
                  <a:moveTo>
                    <a:pt x="2761" y="673"/>
                  </a:moveTo>
                  <a:cubicBezTo>
                    <a:pt x="3134" y="673"/>
                    <a:pt x="3416" y="1063"/>
                    <a:pt x="3243" y="1443"/>
                  </a:cubicBezTo>
                  <a:cubicBezTo>
                    <a:pt x="3156" y="1637"/>
                    <a:pt x="2963" y="1747"/>
                    <a:pt x="2762" y="1747"/>
                  </a:cubicBezTo>
                  <a:cubicBezTo>
                    <a:pt x="2685" y="1747"/>
                    <a:pt x="2607" y="1731"/>
                    <a:pt x="2533" y="1698"/>
                  </a:cubicBezTo>
                  <a:cubicBezTo>
                    <a:pt x="2104" y="1497"/>
                    <a:pt x="2131" y="867"/>
                    <a:pt x="2573" y="706"/>
                  </a:cubicBezTo>
                  <a:cubicBezTo>
                    <a:pt x="2637" y="684"/>
                    <a:pt x="2701" y="673"/>
                    <a:pt x="2761" y="673"/>
                  </a:cubicBezTo>
                  <a:close/>
                  <a:moveTo>
                    <a:pt x="2125" y="0"/>
                  </a:moveTo>
                  <a:cubicBezTo>
                    <a:pt x="1245" y="0"/>
                    <a:pt x="398" y="496"/>
                    <a:pt x="0" y="1349"/>
                  </a:cubicBezTo>
                  <a:lnTo>
                    <a:pt x="4423" y="3427"/>
                  </a:lnTo>
                  <a:cubicBezTo>
                    <a:pt x="4972" y="2247"/>
                    <a:pt x="4463" y="854"/>
                    <a:pt x="3297" y="304"/>
                  </a:cubicBezTo>
                  <a:lnTo>
                    <a:pt x="3123" y="224"/>
                  </a:lnTo>
                  <a:cubicBezTo>
                    <a:pt x="2801" y="72"/>
                    <a:pt x="2461" y="0"/>
                    <a:pt x="2125"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00;p54">
              <a:extLst>
                <a:ext uri="{FF2B5EF4-FFF2-40B4-BE49-F238E27FC236}">
                  <a16:creationId xmlns:a16="http://schemas.microsoft.com/office/drawing/2014/main" id="{589E2472-34CF-EC70-62DB-A4025BD54F66}"/>
                </a:ext>
              </a:extLst>
            </p:cNvPr>
            <p:cNvSpPr/>
            <p:nvPr/>
          </p:nvSpPr>
          <p:spPr>
            <a:xfrm>
              <a:off x="5084250" y="1146025"/>
              <a:ext cx="110575" cy="51950"/>
            </a:xfrm>
            <a:custGeom>
              <a:avLst/>
              <a:gdLst/>
              <a:ahLst/>
              <a:cxnLst/>
              <a:rect l="l" t="t" r="r" b="b"/>
              <a:pathLst>
                <a:path w="4423" h="2078" fill="none" extrusionOk="0">
                  <a:moveTo>
                    <a:pt x="0" y="0"/>
                  </a:moveTo>
                  <a:lnTo>
                    <a:pt x="4423" y="2078"/>
                  </a:lnTo>
                </a:path>
              </a:pathLst>
            </a:custGeom>
            <a:noFill/>
            <a:ln w="5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301;p54">
              <a:extLst>
                <a:ext uri="{FF2B5EF4-FFF2-40B4-BE49-F238E27FC236}">
                  <a16:creationId xmlns:a16="http://schemas.microsoft.com/office/drawing/2014/main" id="{83F62B70-A2EE-0046-B4F3-67DDCBEB7A81}"/>
                </a:ext>
              </a:extLst>
            </p:cNvPr>
            <p:cNvGrpSpPr/>
            <p:nvPr/>
          </p:nvGrpSpPr>
          <p:grpSpPr>
            <a:xfrm>
              <a:off x="4465125" y="1062850"/>
              <a:ext cx="1024850" cy="1067925"/>
              <a:chOff x="4465125" y="1062850"/>
              <a:chExt cx="1024850" cy="1067925"/>
            </a:xfrm>
          </p:grpSpPr>
          <p:sp>
            <p:nvSpPr>
              <p:cNvPr id="8" name="Google Shape;1302;p54">
                <a:extLst>
                  <a:ext uri="{FF2B5EF4-FFF2-40B4-BE49-F238E27FC236}">
                    <a16:creationId xmlns:a16="http://schemas.microsoft.com/office/drawing/2014/main" id="{0B01CA64-C61B-8860-8E50-55F9157AD8AC}"/>
                  </a:ext>
                </a:extLst>
              </p:cNvPr>
              <p:cNvSpPr/>
              <p:nvPr/>
            </p:nvSpPr>
            <p:spPr>
              <a:xfrm>
                <a:off x="4465125" y="1062850"/>
                <a:ext cx="950825" cy="1067925"/>
              </a:xfrm>
              <a:custGeom>
                <a:avLst/>
                <a:gdLst/>
                <a:ahLst/>
                <a:cxnLst/>
                <a:rect l="l" t="t" r="r" b="b"/>
                <a:pathLst>
                  <a:path w="38033" h="42717" extrusionOk="0">
                    <a:moveTo>
                      <a:pt x="15921" y="1"/>
                    </a:moveTo>
                    <a:cubicBezTo>
                      <a:pt x="15289" y="1"/>
                      <a:pt x="14684" y="359"/>
                      <a:pt x="14393" y="969"/>
                    </a:cubicBezTo>
                    <a:lnTo>
                      <a:pt x="403" y="30866"/>
                    </a:lnTo>
                    <a:cubicBezTo>
                      <a:pt x="0" y="31711"/>
                      <a:pt x="362" y="32716"/>
                      <a:pt x="1207" y="33104"/>
                    </a:cubicBezTo>
                    <a:lnTo>
                      <a:pt x="21375" y="42552"/>
                    </a:lnTo>
                    <a:cubicBezTo>
                      <a:pt x="21613" y="42663"/>
                      <a:pt x="21862" y="42716"/>
                      <a:pt x="22106" y="42716"/>
                    </a:cubicBezTo>
                    <a:cubicBezTo>
                      <a:pt x="22743" y="42716"/>
                      <a:pt x="23345" y="42358"/>
                      <a:pt x="23626" y="41748"/>
                    </a:cubicBezTo>
                    <a:lnTo>
                      <a:pt x="37630" y="11850"/>
                    </a:lnTo>
                    <a:cubicBezTo>
                      <a:pt x="38032" y="11006"/>
                      <a:pt x="37657" y="10001"/>
                      <a:pt x="36813" y="9612"/>
                    </a:cubicBezTo>
                    <a:lnTo>
                      <a:pt x="16644" y="165"/>
                    </a:lnTo>
                    <a:cubicBezTo>
                      <a:pt x="16410" y="53"/>
                      <a:pt x="16164" y="1"/>
                      <a:pt x="15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03;p54">
                <a:extLst>
                  <a:ext uri="{FF2B5EF4-FFF2-40B4-BE49-F238E27FC236}">
                    <a16:creationId xmlns:a16="http://schemas.microsoft.com/office/drawing/2014/main" id="{6E6A3EEB-A404-5961-C138-933612983770}"/>
                  </a:ext>
                </a:extLst>
              </p:cNvPr>
              <p:cNvSpPr/>
              <p:nvPr/>
            </p:nvSpPr>
            <p:spPr>
              <a:xfrm>
                <a:off x="4496275" y="1091425"/>
                <a:ext cx="889850" cy="1008100"/>
              </a:xfrm>
              <a:custGeom>
                <a:avLst/>
                <a:gdLst/>
                <a:ahLst/>
                <a:cxnLst/>
                <a:rect l="l" t="t" r="r" b="b"/>
                <a:pathLst>
                  <a:path w="35594" h="40324" extrusionOk="0">
                    <a:moveTo>
                      <a:pt x="14179" y="0"/>
                    </a:moveTo>
                    <a:lnTo>
                      <a:pt x="1" y="30286"/>
                    </a:lnTo>
                    <a:lnTo>
                      <a:pt x="21402" y="40323"/>
                    </a:lnTo>
                    <a:lnTo>
                      <a:pt x="35594" y="10037"/>
                    </a:lnTo>
                    <a:lnTo>
                      <a:pt x="14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04;p54">
                <a:extLst>
                  <a:ext uri="{FF2B5EF4-FFF2-40B4-BE49-F238E27FC236}">
                    <a16:creationId xmlns:a16="http://schemas.microsoft.com/office/drawing/2014/main" id="{B79BE7B5-65D5-C950-6CBA-8BD5301BC72E}"/>
                  </a:ext>
                </a:extLst>
              </p:cNvPr>
              <p:cNvSpPr/>
              <p:nvPr/>
            </p:nvSpPr>
            <p:spPr>
              <a:xfrm>
                <a:off x="4986075" y="1251550"/>
                <a:ext cx="190000" cy="88800"/>
              </a:xfrm>
              <a:custGeom>
                <a:avLst/>
                <a:gdLst/>
                <a:ahLst/>
                <a:cxnLst/>
                <a:rect l="l" t="t" r="r" b="b"/>
                <a:pathLst>
                  <a:path w="7600" h="3552" fill="none" extrusionOk="0">
                    <a:moveTo>
                      <a:pt x="1" y="1"/>
                    </a:moveTo>
                    <a:lnTo>
                      <a:pt x="7599" y="355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05;p54">
                <a:extLst>
                  <a:ext uri="{FF2B5EF4-FFF2-40B4-BE49-F238E27FC236}">
                    <a16:creationId xmlns:a16="http://schemas.microsoft.com/office/drawing/2014/main" id="{31E4A8C5-0A97-832F-7850-1B54C4D5ED42}"/>
                  </a:ext>
                </a:extLst>
              </p:cNvPr>
              <p:cNvSpPr/>
              <p:nvPr/>
            </p:nvSpPr>
            <p:spPr>
              <a:xfrm>
                <a:off x="4933475" y="1277350"/>
                <a:ext cx="349125" cy="163850"/>
              </a:xfrm>
              <a:custGeom>
                <a:avLst/>
                <a:gdLst/>
                <a:ahLst/>
                <a:cxnLst/>
                <a:rect l="l" t="t" r="r" b="b"/>
                <a:pathLst>
                  <a:path w="13965" h="6554" fill="none" extrusionOk="0">
                    <a:moveTo>
                      <a:pt x="1" y="1"/>
                    </a:moveTo>
                    <a:lnTo>
                      <a:pt x="13965"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06;p54">
                <a:extLst>
                  <a:ext uri="{FF2B5EF4-FFF2-40B4-BE49-F238E27FC236}">
                    <a16:creationId xmlns:a16="http://schemas.microsoft.com/office/drawing/2014/main" id="{967FF619-0276-E60D-3072-13A51A8F89F5}"/>
                  </a:ext>
                </a:extLst>
              </p:cNvPr>
              <p:cNvSpPr/>
              <p:nvPr/>
            </p:nvSpPr>
            <p:spPr>
              <a:xfrm>
                <a:off x="4821250" y="1275675"/>
                <a:ext cx="441925" cy="207075"/>
              </a:xfrm>
              <a:custGeom>
                <a:avLst/>
                <a:gdLst/>
                <a:ahLst/>
                <a:cxnLst/>
                <a:rect l="l" t="t" r="r" b="b"/>
                <a:pathLst>
                  <a:path w="17677" h="8283" fill="none" extrusionOk="0">
                    <a:moveTo>
                      <a:pt x="1" y="1"/>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07;p54">
                <a:extLst>
                  <a:ext uri="{FF2B5EF4-FFF2-40B4-BE49-F238E27FC236}">
                    <a16:creationId xmlns:a16="http://schemas.microsoft.com/office/drawing/2014/main" id="{077E979F-1965-8558-37E9-9046B41EAAE8}"/>
                  </a:ext>
                </a:extLst>
              </p:cNvPr>
              <p:cNvSpPr/>
              <p:nvPr/>
            </p:nvSpPr>
            <p:spPr>
              <a:xfrm>
                <a:off x="4801475" y="1317225"/>
                <a:ext cx="442275" cy="207075"/>
              </a:xfrm>
              <a:custGeom>
                <a:avLst/>
                <a:gdLst/>
                <a:ahLst/>
                <a:cxnLst/>
                <a:rect l="l" t="t" r="r" b="b"/>
                <a:pathLst>
                  <a:path w="17691" h="8283" fill="none" extrusionOk="0">
                    <a:moveTo>
                      <a:pt x="1" y="0"/>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08;p54">
                <a:extLst>
                  <a:ext uri="{FF2B5EF4-FFF2-40B4-BE49-F238E27FC236}">
                    <a16:creationId xmlns:a16="http://schemas.microsoft.com/office/drawing/2014/main" id="{E1D6B162-5DEB-605B-83AC-1FF3997954D5}"/>
                  </a:ext>
                </a:extLst>
              </p:cNvPr>
              <p:cNvSpPr/>
              <p:nvPr/>
            </p:nvSpPr>
            <p:spPr>
              <a:xfrm>
                <a:off x="4738500" y="1693450"/>
                <a:ext cx="349450" cy="163850"/>
              </a:xfrm>
              <a:custGeom>
                <a:avLst/>
                <a:gdLst/>
                <a:ahLst/>
                <a:cxnLst/>
                <a:rect l="l" t="t" r="r" b="b"/>
                <a:pathLst>
                  <a:path w="13978" h="6554" fill="none" extrusionOk="0">
                    <a:moveTo>
                      <a:pt x="1" y="1"/>
                    </a:moveTo>
                    <a:lnTo>
                      <a:pt x="13978"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9;p54">
                <a:extLst>
                  <a:ext uri="{FF2B5EF4-FFF2-40B4-BE49-F238E27FC236}">
                    <a16:creationId xmlns:a16="http://schemas.microsoft.com/office/drawing/2014/main" id="{3BC5BF8E-7B1B-1343-A58E-71F18EB09F85}"/>
                  </a:ext>
                </a:extLst>
              </p:cNvPr>
              <p:cNvSpPr/>
              <p:nvPr/>
            </p:nvSpPr>
            <p:spPr>
              <a:xfrm>
                <a:off x="4626275" y="1691775"/>
                <a:ext cx="442250" cy="207075"/>
              </a:xfrm>
              <a:custGeom>
                <a:avLst/>
                <a:gdLst/>
                <a:ahLst/>
                <a:cxnLst/>
                <a:rect l="l" t="t" r="r" b="b"/>
                <a:pathLst>
                  <a:path w="17690" h="8283" fill="none" extrusionOk="0">
                    <a:moveTo>
                      <a:pt x="0" y="1"/>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10;p54">
                <a:extLst>
                  <a:ext uri="{FF2B5EF4-FFF2-40B4-BE49-F238E27FC236}">
                    <a16:creationId xmlns:a16="http://schemas.microsoft.com/office/drawing/2014/main" id="{C460AFD6-8CC1-5A53-95C8-CC989018E896}"/>
                  </a:ext>
                </a:extLst>
              </p:cNvPr>
              <p:cNvSpPr/>
              <p:nvPr/>
            </p:nvSpPr>
            <p:spPr>
              <a:xfrm>
                <a:off x="4606850" y="1733325"/>
                <a:ext cx="441900" cy="207075"/>
              </a:xfrm>
              <a:custGeom>
                <a:avLst/>
                <a:gdLst/>
                <a:ahLst/>
                <a:cxnLst/>
                <a:rect l="l" t="t" r="r" b="b"/>
                <a:pathLst>
                  <a:path w="17676" h="8283" fill="none" extrusionOk="0">
                    <a:moveTo>
                      <a:pt x="0" y="0"/>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11;p54">
                <a:extLst>
                  <a:ext uri="{FF2B5EF4-FFF2-40B4-BE49-F238E27FC236}">
                    <a16:creationId xmlns:a16="http://schemas.microsoft.com/office/drawing/2014/main" id="{4055FCBB-C5F2-10BB-2AEB-34507BD26414}"/>
                  </a:ext>
                </a:extLst>
              </p:cNvPr>
              <p:cNvSpPr/>
              <p:nvPr/>
            </p:nvSpPr>
            <p:spPr>
              <a:xfrm>
                <a:off x="4587400" y="1774850"/>
                <a:ext cx="441925" cy="207075"/>
              </a:xfrm>
              <a:custGeom>
                <a:avLst/>
                <a:gdLst/>
                <a:ahLst/>
                <a:cxnLst/>
                <a:rect l="l" t="t" r="r" b="b"/>
                <a:pathLst>
                  <a:path w="17677" h="8283" fill="none" extrusionOk="0">
                    <a:moveTo>
                      <a:pt x="1" y="1"/>
                    </a:moveTo>
                    <a:lnTo>
                      <a:pt x="17677" y="8283"/>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12;p54">
                <a:extLst>
                  <a:ext uri="{FF2B5EF4-FFF2-40B4-BE49-F238E27FC236}">
                    <a16:creationId xmlns:a16="http://schemas.microsoft.com/office/drawing/2014/main" id="{9EEB05A5-4EE9-96F3-D2EC-F42AA761D39C}"/>
                  </a:ext>
                </a:extLst>
              </p:cNvPr>
              <p:cNvSpPr/>
              <p:nvPr/>
            </p:nvSpPr>
            <p:spPr>
              <a:xfrm>
                <a:off x="4567650" y="1816400"/>
                <a:ext cx="442250" cy="207075"/>
              </a:xfrm>
              <a:custGeom>
                <a:avLst/>
                <a:gdLst/>
                <a:ahLst/>
                <a:cxnLst/>
                <a:rect l="l" t="t" r="r" b="b"/>
                <a:pathLst>
                  <a:path w="17690" h="8283" fill="none" extrusionOk="0">
                    <a:moveTo>
                      <a:pt x="0" y="1"/>
                    </a:moveTo>
                    <a:lnTo>
                      <a:pt x="17689"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13;p54">
                <a:extLst>
                  <a:ext uri="{FF2B5EF4-FFF2-40B4-BE49-F238E27FC236}">
                    <a16:creationId xmlns:a16="http://schemas.microsoft.com/office/drawing/2014/main" id="{AD310749-D9E1-D8B8-AF4A-F0BE697C4A74}"/>
                  </a:ext>
                </a:extLst>
              </p:cNvPr>
              <p:cNvSpPr/>
              <p:nvPr/>
            </p:nvSpPr>
            <p:spPr>
              <a:xfrm>
                <a:off x="4782050" y="1358775"/>
                <a:ext cx="286150" cy="134025"/>
              </a:xfrm>
              <a:custGeom>
                <a:avLst/>
                <a:gdLst/>
                <a:ahLst/>
                <a:cxnLst/>
                <a:rect l="l" t="t" r="r" b="b"/>
                <a:pathLst>
                  <a:path w="11446" h="5361" fill="none" extrusionOk="0">
                    <a:moveTo>
                      <a:pt x="1" y="0"/>
                    </a:moveTo>
                    <a:lnTo>
                      <a:pt x="11445" y="5360"/>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14;p54">
                <a:extLst>
                  <a:ext uri="{FF2B5EF4-FFF2-40B4-BE49-F238E27FC236}">
                    <a16:creationId xmlns:a16="http://schemas.microsoft.com/office/drawing/2014/main" id="{E5C21966-C05B-DA7B-BC19-F56D2B364D2C}"/>
                  </a:ext>
                </a:extLst>
              </p:cNvPr>
              <p:cNvSpPr/>
              <p:nvPr/>
            </p:nvSpPr>
            <p:spPr>
              <a:xfrm>
                <a:off x="4815550" y="1425425"/>
                <a:ext cx="199375" cy="93175"/>
              </a:xfrm>
              <a:custGeom>
                <a:avLst/>
                <a:gdLst/>
                <a:ahLst/>
                <a:cxnLst/>
                <a:rect l="l" t="t" r="r" b="b"/>
                <a:pathLst>
                  <a:path w="7975" h="3727" fill="none" extrusionOk="0">
                    <a:moveTo>
                      <a:pt x="1" y="1"/>
                    </a:moveTo>
                    <a:lnTo>
                      <a:pt x="7974" y="3726"/>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15;p54">
                <a:extLst>
                  <a:ext uri="{FF2B5EF4-FFF2-40B4-BE49-F238E27FC236}">
                    <a16:creationId xmlns:a16="http://schemas.microsoft.com/office/drawing/2014/main" id="{5EDB40D6-1137-E10F-A33A-BE620F53FB72}"/>
                  </a:ext>
                </a:extLst>
              </p:cNvPr>
              <p:cNvSpPr/>
              <p:nvPr/>
            </p:nvSpPr>
            <p:spPr>
              <a:xfrm>
                <a:off x="4743200" y="1442175"/>
                <a:ext cx="252300" cy="117950"/>
              </a:xfrm>
              <a:custGeom>
                <a:avLst/>
                <a:gdLst/>
                <a:ahLst/>
                <a:cxnLst/>
                <a:rect l="l" t="t" r="r" b="b"/>
                <a:pathLst>
                  <a:path w="10092" h="4718" fill="none" extrusionOk="0">
                    <a:moveTo>
                      <a:pt x="0" y="1"/>
                    </a:moveTo>
                    <a:lnTo>
                      <a:pt x="10091"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16;p54">
                <a:extLst>
                  <a:ext uri="{FF2B5EF4-FFF2-40B4-BE49-F238E27FC236}">
                    <a16:creationId xmlns:a16="http://schemas.microsoft.com/office/drawing/2014/main" id="{E91F5D12-FAD1-DE0D-35D3-0F9DE844DE08}"/>
                  </a:ext>
                </a:extLst>
              </p:cNvPr>
              <p:cNvSpPr/>
              <p:nvPr/>
            </p:nvSpPr>
            <p:spPr>
              <a:xfrm>
                <a:off x="4723750" y="1483725"/>
                <a:ext cx="252300" cy="117950"/>
              </a:xfrm>
              <a:custGeom>
                <a:avLst/>
                <a:gdLst/>
                <a:ahLst/>
                <a:cxnLst/>
                <a:rect l="l" t="t" r="r" b="b"/>
                <a:pathLst>
                  <a:path w="10092" h="4718" fill="none" extrusionOk="0">
                    <a:moveTo>
                      <a:pt x="1" y="1"/>
                    </a:moveTo>
                    <a:lnTo>
                      <a:pt x="10092"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7;p54">
                <a:extLst>
                  <a:ext uri="{FF2B5EF4-FFF2-40B4-BE49-F238E27FC236}">
                    <a16:creationId xmlns:a16="http://schemas.microsoft.com/office/drawing/2014/main" id="{7E9EF729-EF7B-80C0-9E97-D55FC9833281}"/>
                  </a:ext>
                </a:extLst>
              </p:cNvPr>
              <p:cNvSpPr/>
              <p:nvPr/>
            </p:nvSpPr>
            <p:spPr>
              <a:xfrm>
                <a:off x="4704325" y="1525275"/>
                <a:ext cx="251975" cy="118275"/>
              </a:xfrm>
              <a:custGeom>
                <a:avLst/>
                <a:gdLst/>
                <a:ahLst/>
                <a:cxnLst/>
                <a:rect l="l" t="t" r="r" b="b"/>
                <a:pathLst>
                  <a:path w="10079" h="4731" fill="none" extrusionOk="0">
                    <a:moveTo>
                      <a:pt x="1" y="0"/>
                    </a:moveTo>
                    <a:lnTo>
                      <a:pt x="10078"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18;p54">
                <a:extLst>
                  <a:ext uri="{FF2B5EF4-FFF2-40B4-BE49-F238E27FC236}">
                    <a16:creationId xmlns:a16="http://schemas.microsoft.com/office/drawing/2014/main" id="{ED6F3696-7041-4994-63B3-BA7703A85D94}"/>
                  </a:ext>
                </a:extLst>
              </p:cNvPr>
              <p:cNvSpPr/>
              <p:nvPr/>
            </p:nvSpPr>
            <p:spPr>
              <a:xfrm>
                <a:off x="4684575" y="1566825"/>
                <a:ext cx="252275" cy="118275"/>
              </a:xfrm>
              <a:custGeom>
                <a:avLst/>
                <a:gdLst/>
                <a:ahLst/>
                <a:cxnLst/>
                <a:rect l="l" t="t" r="r" b="b"/>
                <a:pathLst>
                  <a:path w="10091" h="4731" fill="none" extrusionOk="0">
                    <a:moveTo>
                      <a:pt x="0" y="0"/>
                    </a:moveTo>
                    <a:lnTo>
                      <a:pt x="10091"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19;p54">
                <a:extLst>
                  <a:ext uri="{FF2B5EF4-FFF2-40B4-BE49-F238E27FC236}">
                    <a16:creationId xmlns:a16="http://schemas.microsoft.com/office/drawing/2014/main" id="{33043488-1EDE-8B1C-47B0-FC9A37D16FF5}"/>
                  </a:ext>
                </a:extLst>
              </p:cNvPr>
              <p:cNvSpPr/>
              <p:nvPr/>
            </p:nvSpPr>
            <p:spPr>
              <a:xfrm>
                <a:off x="4665125" y="1608350"/>
                <a:ext cx="398700" cy="186975"/>
              </a:xfrm>
              <a:custGeom>
                <a:avLst/>
                <a:gdLst/>
                <a:ahLst/>
                <a:cxnLst/>
                <a:rect l="l" t="t" r="r" b="b"/>
                <a:pathLst>
                  <a:path w="15948" h="7479" fill="none" extrusionOk="0">
                    <a:moveTo>
                      <a:pt x="1" y="1"/>
                    </a:moveTo>
                    <a:lnTo>
                      <a:pt x="15948" y="747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20;p54">
                <a:extLst>
                  <a:ext uri="{FF2B5EF4-FFF2-40B4-BE49-F238E27FC236}">
                    <a16:creationId xmlns:a16="http://schemas.microsoft.com/office/drawing/2014/main" id="{E7E854CE-C125-E440-4709-940BCBB15BD6}"/>
                  </a:ext>
                </a:extLst>
              </p:cNvPr>
              <p:cNvSpPr/>
              <p:nvPr/>
            </p:nvSpPr>
            <p:spPr>
              <a:xfrm>
                <a:off x="4993800" y="1577850"/>
                <a:ext cx="129325" cy="128375"/>
              </a:xfrm>
              <a:custGeom>
                <a:avLst/>
                <a:gdLst/>
                <a:ahLst/>
                <a:cxnLst/>
                <a:rect l="l" t="t" r="r" b="b"/>
                <a:pathLst>
                  <a:path w="5173" h="5135" extrusionOk="0">
                    <a:moveTo>
                      <a:pt x="2872" y="1"/>
                    </a:moveTo>
                    <a:cubicBezTo>
                      <a:pt x="1948" y="1"/>
                      <a:pt x="1093" y="508"/>
                      <a:pt x="643" y="1315"/>
                    </a:cubicBezTo>
                    <a:cubicBezTo>
                      <a:pt x="0" y="2547"/>
                      <a:pt x="442" y="4075"/>
                      <a:pt x="1662" y="4785"/>
                    </a:cubicBezTo>
                    <a:cubicBezTo>
                      <a:pt x="2071" y="5022"/>
                      <a:pt x="2519" y="5135"/>
                      <a:pt x="2962" y="5135"/>
                    </a:cubicBezTo>
                    <a:cubicBezTo>
                      <a:pt x="3824" y="5135"/>
                      <a:pt x="4668" y="4707"/>
                      <a:pt x="5173" y="3928"/>
                    </a:cubicBezTo>
                    <a:lnTo>
                      <a:pt x="2908" y="2614"/>
                    </a:lnTo>
                    <a:lnTo>
                      <a:pt x="2908" y="1"/>
                    </a:lnTo>
                    <a:cubicBezTo>
                      <a:pt x="2896" y="1"/>
                      <a:pt x="2884" y="1"/>
                      <a:pt x="2872"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21;p54">
                <a:extLst>
                  <a:ext uri="{FF2B5EF4-FFF2-40B4-BE49-F238E27FC236}">
                    <a16:creationId xmlns:a16="http://schemas.microsoft.com/office/drawing/2014/main" id="{4BDC4A2C-CB38-3B7B-88C1-75665CD77116}"/>
                  </a:ext>
                </a:extLst>
              </p:cNvPr>
              <p:cNvSpPr/>
              <p:nvPr/>
            </p:nvSpPr>
            <p:spPr>
              <a:xfrm>
                <a:off x="5066500" y="1577875"/>
                <a:ext cx="65350" cy="98175"/>
              </a:xfrm>
              <a:custGeom>
                <a:avLst/>
                <a:gdLst/>
                <a:ahLst/>
                <a:cxnLst/>
                <a:rect l="l" t="t" r="r" b="b"/>
                <a:pathLst>
                  <a:path w="2614" h="3927" extrusionOk="0">
                    <a:moveTo>
                      <a:pt x="0" y="0"/>
                    </a:moveTo>
                    <a:lnTo>
                      <a:pt x="0" y="2613"/>
                    </a:lnTo>
                    <a:lnTo>
                      <a:pt x="2265" y="3927"/>
                    </a:lnTo>
                    <a:cubicBezTo>
                      <a:pt x="2493" y="3525"/>
                      <a:pt x="2613" y="3082"/>
                      <a:pt x="2613" y="2613"/>
                    </a:cubicBezTo>
                    <a:cubicBezTo>
                      <a:pt x="2613" y="1180"/>
                      <a:pt x="1434" y="0"/>
                      <a:pt x="0"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22;p54">
                <a:extLst>
                  <a:ext uri="{FF2B5EF4-FFF2-40B4-BE49-F238E27FC236}">
                    <a16:creationId xmlns:a16="http://schemas.microsoft.com/office/drawing/2014/main" id="{FDF6C813-CD5A-7A91-CEF0-7897816F544E}"/>
                  </a:ext>
                </a:extLst>
              </p:cNvPr>
              <p:cNvSpPr/>
              <p:nvPr/>
            </p:nvSpPr>
            <p:spPr>
              <a:xfrm>
                <a:off x="4984750" y="1120900"/>
                <a:ext cx="272725" cy="154475"/>
              </a:xfrm>
              <a:custGeom>
                <a:avLst/>
                <a:gdLst/>
                <a:ahLst/>
                <a:cxnLst/>
                <a:rect l="l" t="t" r="r" b="b"/>
                <a:pathLst>
                  <a:path w="10909" h="6179" extrusionOk="0">
                    <a:moveTo>
                      <a:pt x="1823" y="0"/>
                    </a:moveTo>
                    <a:lnTo>
                      <a:pt x="0" y="1059"/>
                    </a:lnTo>
                    <a:lnTo>
                      <a:pt x="10909" y="6178"/>
                    </a:lnTo>
                    <a:lnTo>
                      <a:pt x="10560" y="4088"/>
                    </a:lnTo>
                    <a:lnTo>
                      <a:pt x="1823"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3;p54">
                <a:extLst>
                  <a:ext uri="{FF2B5EF4-FFF2-40B4-BE49-F238E27FC236}">
                    <a16:creationId xmlns:a16="http://schemas.microsoft.com/office/drawing/2014/main" id="{50A4CC7F-6944-4F68-90D2-37DFD6CA4D6E}"/>
                  </a:ext>
                </a:extLst>
              </p:cNvPr>
              <p:cNvSpPr/>
              <p:nvPr/>
            </p:nvSpPr>
            <p:spPr>
              <a:xfrm>
                <a:off x="4997475" y="1136975"/>
                <a:ext cx="257650" cy="123975"/>
              </a:xfrm>
              <a:custGeom>
                <a:avLst/>
                <a:gdLst/>
                <a:ahLst/>
                <a:cxnLst/>
                <a:rect l="l" t="t" r="r" b="b"/>
                <a:pathLst>
                  <a:path w="10306" h="4959" extrusionOk="0">
                    <a:moveTo>
                      <a:pt x="215" y="1"/>
                    </a:moveTo>
                    <a:lnTo>
                      <a:pt x="1" y="121"/>
                    </a:lnTo>
                    <a:lnTo>
                      <a:pt x="10306" y="4959"/>
                    </a:lnTo>
                    <a:lnTo>
                      <a:pt x="10266" y="4704"/>
                    </a:lnTo>
                    <a:lnTo>
                      <a:pt x="215" y="1"/>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24;p54">
                <a:extLst>
                  <a:ext uri="{FF2B5EF4-FFF2-40B4-BE49-F238E27FC236}">
                    <a16:creationId xmlns:a16="http://schemas.microsoft.com/office/drawing/2014/main" id="{BC218A4C-A3FD-1174-AE41-18E022737E7D}"/>
                  </a:ext>
                </a:extLst>
              </p:cNvPr>
              <p:cNvSpPr/>
              <p:nvPr/>
            </p:nvSpPr>
            <p:spPr>
              <a:xfrm>
                <a:off x="4944200" y="1120900"/>
                <a:ext cx="348125" cy="192325"/>
              </a:xfrm>
              <a:custGeom>
                <a:avLst/>
                <a:gdLst/>
                <a:ahLst/>
                <a:cxnLst/>
                <a:rect l="l" t="t" r="r" b="b"/>
                <a:pathLst>
                  <a:path w="13925" h="7693" extrusionOk="0">
                    <a:moveTo>
                      <a:pt x="711" y="0"/>
                    </a:moveTo>
                    <a:lnTo>
                      <a:pt x="1" y="1501"/>
                    </a:lnTo>
                    <a:lnTo>
                      <a:pt x="13227" y="7693"/>
                    </a:lnTo>
                    <a:lnTo>
                      <a:pt x="13924" y="6192"/>
                    </a:lnTo>
                    <a:lnTo>
                      <a:pt x="7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25;p54">
                <a:extLst>
                  <a:ext uri="{FF2B5EF4-FFF2-40B4-BE49-F238E27FC236}">
                    <a16:creationId xmlns:a16="http://schemas.microsoft.com/office/drawing/2014/main" id="{D389E46A-933A-85A2-03EB-3936C427387A}"/>
                  </a:ext>
                </a:extLst>
              </p:cNvPr>
              <p:cNvSpPr/>
              <p:nvPr/>
            </p:nvSpPr>
            <p:spPr>
              <a:xfrm>
                <a:off x="5249075" y="2011050"/>
                <a:ext cx="6725" cy="8825"/>
              </a:xfrm>
              <a:custGeom>
                <a:avLst/>
                <a:gdLst/>
                <a:ahLst/>
                <a:cxnLst/>
                <a:rect l="l" t="t" r="r" b="b"/>
                <a:pathLst>
                  <a:path w="269" h="353" extrusionOk="0">
                    <a:moveTo>
                      <a:pt x="94" y="1"/>
                    </a:moveTo>
                    <a:lnTo>
                      <a:pt x="14" y="228"/>
                    </a:lnTo>
                    <a:cubicBezTo>
                      <a:pt x="1" y="282"/>
                      <a:pt x="14" y="336"/>
                      <a:pt x="68" y="349"/>
                    </a:cubicBezTo>
                    <a:cubicBezTo>
                      <a:pt x="75" y="351"/>
                      <a:pt x="82" y="353"/>
                      <a:pt x="90" y="353"/>
                    </a:cubicBezTo>
                    <a:cubicBezTo>
                      <a:pt x="126" y="353"/>
                      <a:pt x="164" y="329"/>
                      <a:pt x="175" y="295"/>
                    </a:cubicBezTo>
                    <a:lnTo>
                      <a:pt x="269" y="68"/>
                    </a:lnTo>
                    <a:lnTo>
                      <a:pt x="94"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26;p54">
                <a:extLst>
                  <a:ext uri="{FF2B5EF4-FFF2-40B4-BE49-F238E27FC236}">
                    <a16:creationId xmlns:a16="http://schemas.microsoft.com/office/drawing/2014/main" id="{54010C6A-FEB3-85D1-6F4C-976C43EF8442}"/>
                  </a:ext>
                </a:extLst>
              </p:cNvPr>
              <p:cNvSpPr/>
              <p:nvPr/>
            </p:nvSpPr>
            <p:spPr>
              <a:xfrm>
                <a:off x="5248750" y="1938700"/>
                <a:ext cx="49925" cy="76400"/>
              </a:xfrm>
              <a:custGeom>
                <a:avLst/>
                <a:gdLst/>
                <a:ahLst/>
                <a:cxnLst/>
                <a:rect l="l" t="t" r="r" b="b"/>
                <a:pathLst>
                  <a:path w="1997" h="3056" extrusionOk="0">
                    <a:moveTo>
                      <a:pt x="228" y="0"/>
                    </a:moveTo>
                    <a:cubicBezTo>
                      <a:pt x="14" y="603"/>
                      <a:pt x="0" y="1823"/>
                      <a:pt x="27" y="2466"/>
                    </a:cubicBezTo>
                    <a:lnTo>
                      <a:pt x="40" y="2962"/>
                    </a:lnTo>
                    <a:lnTo>
                      <a:pt x="295" y="3055"/>
                    </a:lnTo>
                    <a:lnTo>
                      <a:pt x="617" y="2680"/>
                    </a:lnTo>
                    <a:cubicBezTo>
                      <a:pt x="1032" y="2184"/>
                      <a:pt x="1796" y="1233"/>
                      <a:pt x="1997" y="630"/>
                    </a:cubicBezTo>
                    <a:lnTo>
                      <a:pt x="228" y="0"/>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27;p54">
                <a:extLst>
                  <a:ext uri="{FF2B5EF4-FFF2-40B4-BE49-F238E27FC236}">
                    <a16:creationId xmlns:a16="http://schemas.microsoft.com/office/drawing/2014/main" id="{2140CD04-08A6-9754-9722-373BDA502EAA}"/>
                  </a:ext>
                </a:extLst>
              </p:cNvPr>
              <p:cNvSpPr/>
              <p:nvPr/>
            </p:nvSpPr>
            <p:spPr>
              <a:xfrm>
                <a:off x="5254450" y="1613050"/>
                <a:ext cx="164175" cy="341400"/>
              </a:xfrm>
              <a:custGeom>
                <a:avLst/>
                <a:gdLst/>
                <a:ahLst/>
                <a:cxnLst/>
                <a:rect l="l" t="t" r="r" b="b"/>
                <a:pathLst>
                  <a:path w="6567" h="13656" extrusionOk="0">
                    <a:moveTo>
                      <a:pt x="4369" y="0"/>
                    </a:moveTo>
                    <a:lnTo>
                      <a:pt x="0" y="13026"/>
                    </a:lnTo>
                    <a:lnTo>
                      <a:pt x="1769" y="13656"/>
                    </a:lnTo>
                    <a:lnTo>
                      <a:pt x="6566" y="764"/>
                    </a:lnTo>
                    <a:lnTo>
                      <a:pt x="4369"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28;p54">
                <a:extLst>
                  <a:ext uri="{FF2B5EF4-FFF2-40B4-BE49-F238E27FC236}">
                    <a16:creationId xmlns:a16="http://schemas.microsoft.com/office/drawing/2014/main" id="{DEEF1B61-FF54-E2DB-96FF-AB180BCC949C}"/>
                  </a:ext>
                </a:extLst>
              </p:cNvPr>
              <p:cNvSpPr/>
              <p:nvPr/>
            </p:nvSpPr>
            <p:spPr>
              <a:xfrm>
                <a:off x="5307025" y="1781900"/>
                <a:ext cx="49625" cy="17450"/>
              </a:xfrm>
              <a:custGeom>
                <a:avLst/>
                <a:gdLst/>
                <a:ahLst/>
                <a:cxnLst/>
                <a:rect l="l" t="t" r="r" b="b"/>
                <a:pathLst>
                  <a:path w="1985" h="698" fill="none" extrusionOk="0">
                    <a:moveTo>
                      <a:pt x="1" y="0"/>
                    </a:moveTo>
                    <a:lnTo>
                      <a:pt x="1984" y="697"/>
                    </a:lnTo>
                  </a:path>
                </a:pathLst>
              </a:custGeom>
              <a:noFill/>
              <a:ln w="4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29;p54">
                <a:extLst>
                  <a:ext uri="{FF2B5EF4-FFF2-40B4-BE49-F238E27FC236}">
                    <a16:creationId xmlns:a16="http://schemas.microsoft.com/office/drawing/2014/main" id="{384FE6DF-F81A-96DB-4AB6-83956EF281DF}"/>
                  </a:ext>
                </a:extLst>
              </p:cNvPr>
              <p:cNvSpPr/>
              <p:nvPr/>
            </p:nvSpPr>
            <p:spPr>
              <a:xfrm>
                <a:off x="5409550" y="1435450"/>
                <a:ext cx="65350" cy="81475"/>
              </a:xfrm>
              <a:custGeom>
                <a:avLst/>
                <a:gdLst/>
                <a:ahLst/>
                <a:cxnLst/>
                <a:rect l="l" t="t" r="r" b="b"/>
                <a:pathLst>
                  <a:path w="2614" h="3259" extrusionOk="0">
                    <a:moveTo>
                      <a:pt x="1579" y="1"/>
                    </a:moveTo>
                    <a:cubicBezTo>
                      <a:pt x="1200" y="1"/>
                      <a:pt x="848" y="239"/>
                      <a:pt x="711" y="618"/>
                    </a:cubicBezTo>
                    <a:lnTo>
                      <a:pt x="1" y="2642"/>
                    </a:lnTo>
                    <a:lnTo>
                      <a:pt x="1729" y="3258"/>
                    </a:lnTo>
                    <a:lnTo>
                      <a:pt x="2453" y="1235"/>
                    </a:lnTo>
                    <a:cubicBezTo>
                      <a:pt x="2614" y="752"/>
                      <a:pt x="2373" y="230"/>
                      <a:pt x="1890" y="55"/>
                    </a:cubicBezTo>
                    <a:cubicBezTo>
                      <a:pt x="1787" y="18"/>
                      <a:pt x="1682" y="1"/>
                      <a:pt x="1579"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30;p54">
                <a:extLst>
                  <a:ext uri="{FF2B5EF4-FFF2-40B4-BE49-F238E27FC236}">
                    <a16:creationId xmlns:a16="http://schemas.microsoft.com/office/drawing/2014/main" id="{F77B133B-849B-F6BC-7002-9DCCE19AA2BF}"/>
                  </a:ext>
                </a:extLst>
              </p:cNvPr>
              <p:cNvSpPr/>
              <p:nvPr/>
            </p:nvSpPr>
            <p:spPr>
              <a:xfrm>
                <a:off x="5408875" y="1498125"/>
                <a:ext cx="81100" cy="210750"/>
              </a:xfrm>
              <a:custGeom>
                <a:avLst/>
                <a:gdLst/>
                <a:ahLst/>
                <a:cxnLst/>
                <a:rect l="l" t="t" r="r" b="b"/>
                <a:pathLst>
                  <a:path w="3244" h="8430" extrusionOk="0">
                    <a:moveTo>
                      <a:pt x="2936" y="1"/>
                    </a:moveTo>
                    <a:lnTo>
                      <a:pt x="1" y="8309"/>
                    </a:lnTo>
                    <a:lnTo>
                      <a:pt x="309" y="8430"/>
                    </a:lnTo>
                    <a:lnTo>
                      <a:pt x="3244" y="108"/>
                    </a:lnTo>
                    <a:lnTo>
                      <a:pt x="2936"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1;p54">
                <a:extLst>
                  <a:ext uri="{FF2B5EF4-FFF2-40B4-BE49-F238E27FC236}">
                    <a16:creationId xmlns:a16="http://schemas.microsoft.com/office/drawing/2014/main" id="{70FCD80C-030D-6A96-F232-2ECDAB657073}"/>
                  </a:ext>
                </a:extLst>
              </p:cNvPr>
              <p:cNvSpPr/>
              <p:nvPr/>
            </p:nvSpPr>
            <p:spPr>
              <a:xfrm>
                <a:off x="5401525" y="1664450"/>
                <a:ext cx="22125" cy="41425"/>
              </a:xfrm>
              <a:custGeom>
                <a:avLst/>
                <a:gdLst/>
                <a:ahLst/>
                <a:cxnLst/>
                <a:rect l="l" t="t" r="r" b="b"/>
                <a:pathLst>
                  <a:path w="885" h="1657" extrusionOk="0">
                    <a:moveTo>
                      <a:pt x="752" y="0"/>
                    </a:moveTo>
                    <a:cubicBezTo>
                      <a:pt x="593" y="0"/>
                      <a:pt x="441" y="92"/>
                      <a:pt x="389" y="249"/>
                    </a:cubicBezTo>
                    <a:lnTo>
                      <a:pt x="67" y="1174"/>
                    </a:lnTo>
                    <a:cubicBezTo>
                      <a:pt x="0" y="1375"/>
                      <a:pt x="94" y="1589"/>
                      <a:pt x="295" y="1656"/>
                    </a:cubicBezTo>
                    <a:lnTo>
                      <a:pt x="884" y="21"/>
                    </a:lnTo>
                    <a:cubicBezTo>
                      <a:pt x="841" y="7"/>
                      <a:pt x="796" y="0"/>
                      <a:pt x="752"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32;p54">
                <a:extLst>
                  <a:ext uri="{FF2B5EF4-FFF2-40B4-BE49-F238E27FC236}">
                    <a16:creationId xmlns:a16="http://schemas.microsoft.com/office/drawing/2014/main" id="{7CABF762-545D-41F6-921B-4B2DC47E692B}"/>
                  </a:ext>
                </a:extLst>
              </p:cNvPr>
              <p:cNvSpPr/>
              <p:nvPr/>
            </p:nvSpPr>
            <p:spPr>
              <a:xfrm>
                <a:off x="5301350" y="1455575"/>
                <a:ext cx="175225" cy="345450"/>
              </a:xfrm>
              <a:custGeom>
                <a:avLst/>
                <a:gdLst/>
                <a:ahLst/>
                <a:cxnLst/>
                <a:rect l="l" t="t" r="r" b="b"/>
                <a:pathLst>
                  <a:path w="7009" h="13818" extrusionOk="0">
                    <a:moveTo>
                      <a:pt x="4583" y="1"/>
                    </a:moveTo>
                    <a:lnTo>
                      <a:pt x="0" y="12960"/>
                    </a:lnTo>
                    <a:lnTo>
                      <a:pt x="2426" y="13817"/>
                    </a:lnTo>
                    <a:lnTo>
                      <a:pt x="7009" y="859"/>
                    </a:lnTo>
                    <a:lnTo>
                      <a:pt x="4583"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33;p54">
                <a:extLst>
                  <a:ext uri="{FF2B5EF4-FFF2-40B4-BE49-F238E27FC236}">
                    <a16:creationId xmlns:a16="http://schemas.microsoft.com/office/drawing/2014/main" id="{983990DC-EE55-9BA6-8880-C6553085FE39}"/>
                  </a:ext>
                </a:extLst>
              </p:cNvPr>
              <p:cNvSpPr/>
              <p:nvPr/>
            </p:nvSpPr>
            <p:spPr>
              <a:xfrm>
                <a:off x="5400850" y="1487075"/>
                <a:ext cx="64675" cy="32525"/>
              </a:xfrm>
              <a:custGeom>
                <a:avLst/>
                <a:gdLst/>
                <a:ahLst/>
                <a:cxnLst/>
                <a:rect l="l" t="t" r="r" b="b"/>
                <a:pathLst>
                  <a:path w="2587" h="1301" extrusionOk="0">
                    <a:moveTo>
                      <a:pt x="161" y="1"/>
                    </a:moveTo>
                    <a:lnTo>
                      <a:pt x="0" y="443"/>
                    </a:lnTo>
                    <a:lnTo>
                      <a:pt x="2426" y="1300"/>
                    </a:lnTo>
                    <a:lnTo>
                      <a:pt x="2587" y="858"/>
                    </a:lnTo>
                    <a:lnTo>
                      <a:pt x="161" y="1"/>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 name="TextBox 138">
            <a:extLst>
              <a:ext uri="{FF2B5EF4-FFF2-40B4-BE49-F238E27FC236}">
                <a16:creationId xmlns:a16="http://schemas.microsoft.com/office/drawing/2014/main" id="{D8D074B3-62EA-6E52-0079-C6AC6F1BE689}"/>
              </a:ext>
            </a:extLst>
          </p:cNvPr>
          <p:cNvSpPr txBox="1"/>
          <p:nvPr/>
        </p:nvSpPr>
        <p:spPr>
          <a:xfrm>
            <a:off x="1147093" y="1323976"/>
            <a:ext cx="7596471" cy="3170099"/>
          </a:xfrm>
          <a:prstGeom prst="rect">
            <a:avLst/>
          </a:prstGeom>
          <a:noFill/>
        </p:spPr>
        <p:txBody>
          <a:bodyPr wrap="square">
            <a:spAutoFit/>
          </a:bodyPr>
          <a:lstStyle/>
          <a:p>
            <a:r>
              <a:rPr lang="vi-VN" sz="4000" dirty="0"/>
              <a:t>- </a:t>
            </a:r>
            <a:r>
              <a:rPr lang="vi-VN" sz="4000" i="1" dirty="0"/>
              <a:t>Chất rắn: nhôm, sắt, đồng …</a:t>
            </a:r>
          </a:p>
          <a:p>
            <a:r>
              <a:rPr lang="vi-VN" sz="4000" i="1" dirty="0"/>
              <a:t>- Chất lỏng: nước cất, cồn (ethanol) …</a:t>
            </a:r>
          </a:p>
          <a:p>
            <a:r>
              <a:rPr lang="vi-VN" sz="4000" i="1" dirty="0"/>
              <a:t>- Chất khí: khí hiđro (hyđrogen); khí oxi (oxygen), khí cacbonic …</a:t>
            </a:r>
          </a:p>
        </p:txBody>
      </p:sp>
    </p:spTree>
    <p:extLst>
      <p:ext uri="{BB962C8B-B14F-4D97-AF65-F5344CB8AC3E}">
        <p14:creationId xmlns:p14="http://schemas.microsoft.com/office/powerpoint/2010/main" val="132100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136">
                                            <p:txEl>
                                              <p:pRg st="0" end="0"/>
                                            </p:txEl>
                                          </p:spTgt>
                                        </p:tgtEl>
                                      </p:cBhvr>
                                    </p:animEffect>
                                    <p:set>
                                      <p:cBhvr>
                                        <p:cTn id="7" dur="1" fill="hold">
                                          <p:stCondLst>
                                            <p:cond delay="1999"/>
                                          </p:stCondLst>
                                        </p:cTn>
                                        <p:tgtEl>
                                          <p:spTgt spid="136">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anim calcmode="lin" valueType="num">
                                      <p:cBhvr>
                                        <p:cTn id="13" dur="1000" fill="hold"/>
                                        <p:tgtEl>
                                          <p:spTgt spid="139"/>
                                        </p:tgtEl>
                                        <p:attrNameLst>
                                          <p:attrName>ppt_x</p:attrName>
                                        </p:attrNameLst>
                                      </p:cBhvr>
                                      <p:tavLst>
                                        <p:tav tm="0">
                                          <p:val>
                                            <p:strVal val="#ppt_x"/>
                                          </p:val>
                                        </p:tav>
                                        <p:tav tm="100000">
                                          <p:val>
                                            <p:strVal val="#ppt_x"/>
                                          </p:val>
                                        </p:tav>
                                      </p:tavLst>
                                    </p:anim>
                                    <p:anim calcmode="lin" valueType="num">
                                      <p:cBhvr>
                                        <p:cTn id="14"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P spid="1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2" name="Rectangle 1">
            <a:extLst>
              <a:ext uri="{FF2B5EF4-FFF2-40B4-BE49-F238E27FC236}">
                <a16:creationId xmlns:a16="http://schemas.microsoft.com/office/drawing/2014/main" id="{9E8086CE-378F-53EB-DE9A-F11B186DEAC1}"/>
              </a:ext>
            </a:extLst>
          </p:cNvPr>
          <p:cNvSpPr/>
          <p:nvPr/>
        </p:nvSpPr>
        <p:spPr>
          <a:xfrm>
            <a:off x="1911295" y="152314"/>
            <a:ext cx="7272808" cy="584775"/>
          </a:xfrm>
          <a:prstGeom prst="rect">
            <a:avLst/>
          </a:prstGeom>
        </p:spPr>
        <p:txBody>
          <a:bodyPr wrap="square">
            <a:spAutoFit/>
          </a:bodyPr>
          <a:lstStyle/>
          <a:p>
            <a:r>
              <a:rPr lang="vi-VN" sz="3200" dirty="0">
                <a:solidFill>
                  <a:schemeClr val="tx1"/>
                </a:solidFill>
                <a:latin typeface="+mj-lt"/>
              </a:rPr>
              <a:t>II. Ba thể của chất</a:t>
            </a:r>
          </a:p>
        </p:txBody>
      </p:sp>
      <p:sp>
        <p:nvSpPr>
          <p:cNvPr id="130" name="TextBox 129">
            <a:extLst>
              <a:ext uri="{FF2B5EF4-FFF2-40B4-BE49-F238E27FC236}">
                <a16:creationId xmlns:a16="http://schemas.microsoft.com/office/drawing/2014/main" id="{54CEFE6F-6DF1-6F31-DE9D-37F7B2608DD1}"/>
              </a:ext>
            </a:extLst>
          </p:cNvPr>
          <p:cNvSpPr txBox="1"/>
          <p:nvPr/>
        </p:nvSpPr>
        <p:spPr>
          <a:xfrm>
            <a:off x="659958" y="1076464"/>
            <a:ext cx="8484042" cy="1785104"/>
          </a:xfrm>
          <a:prstGeom prst="rect">
            <a:avLst/>
          </a:prstGeom>
          <a:noFill/>
        </p:spPr>
        <p:txBody>
          <a:bodyPr wrap="square">
            <a:spAutoFit/>
          </a:bodyPr>
          <a:lstStyle/>
          <a:p>
            <a:r>
              <a:rPr lang="vi-VN" sz="2400" dirty="0">
                <a:latin typeface="Times New Roman" panose="02020603050405020304" pitchFamily="18" charset="0"/>
                <a:cs typeface="Times New Roman" panose="02020603050405020304" pitchFamily="18" charset="0"/>
              </a:rPr>
              <a:t>Phân loại các chất dưới đây vào các nhóm phù hợp (điều kiện ở nhiệt độ phòng).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Bát</a:t>
            </a:r>
            <a:r>
              <a:rPr lang="en-US" sz="2400" i="1" dirty="0">
                <a:latin typeface="Times New Roman" panose="02020603050405020304" pitchFamily="18" charset="0"/>
                <a:cs typeface="Times New Roman" panose="02020603050405020304" pitchFamily="18" charset="0"/>
              </a:rPr>
              <a:t> s</a:t>
            </a:r>
            <a:r>
              <a:rPr lang="vi-VN" sz="2400" i="1" dirty="0">
                <a:latin typeface="Times New Roman" panose="02020603050405020304" pitchFamily="18" charset="0"/>
                <a:cs typeface="Times New Roman" panose="02020603050405020304" pitchFamily="18" charset="0"/>
              </a:rPr>
              <a:t>ứ/ Dầu ăn/ Carbon dioxide/ Thủy tinh/ Than đá/ Thủy ngân / Rượu / OxygenHydro</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endParaRPr lang="vi-VN" sz="2400" i="1" dirty="0">
              <a:latin typeface="Times New Roman" panose="02020603050405020304" pitchFamily="18" charset="0"/>
              <a:cs typeface="Times New Roman" panose="02020603050405020304" pitchFamily="18" charset="0"/>
            </a:endParaRPr>
          </a:p>
          <a:p>
            <a:endParaRPr lang="vi-VN" sz="1400" dirty="0">
              <a:latin typeface="+mj-lt"/>
            </a:endParaRPr>
          </a:p>
        </p:txBody>
      </p:sp>
      <p:graphicFrame>
        <p:nvGraphicFramePr>
          <p:cNvPr id="131" name="Table 130">
            <a:extLst>
              <a:ext uri="{FF2B5EF4-FFF2-40B4-BE49-F238E27FC236}">
                <a16:creationId xmlns:a16="http://schemas.microsoft.com/office/drawing/2014/main" id="{24F28B42-6259-33A7-06F5-054269FDEC43}"/>
              </a:ext>
            </a:extLst>
          </p:cNvPr>
          <p:cNvGraphicFramePr>
            <a:graphicFrameLocks noGrp="1"/>
          </p:cNvGraphicFramePr>
          <p:nvPr>
            <p:extLst>
              <p:ext uri="{D42A27DB-BD31-4B8C-83A1-F6EECF244321}">
                <p14:modId xmlns:p14="http://schemas.microsoft.com/office/powerpoint/2010/main" val="4129148364"/>
              </p:ext>
            </p:extLst>
          </p:nvPr>
        </p:nvGraphicFramePr>
        <p:xfrm>
          <a:off x="971599" y="2458941"/>
          <a:ext cx="7200801" cy="1916903"/>
        </p:xfrm>
        <a:graphic>
          <a:graphicData uri="http://schemas.openxmlformats.org/drawingml/2006/table">
            <a:tbl>
              <a:tblPr firstRow="1" bandRow="1">
                <a:tableStyleId>{5C22544A-7EE6-4342-B048-85BDC9FD1C3A}</a:tableStyleId>
              </a:tblPr>
              <a:tblGrid>
                <a:gridCol w="2400267">
                  <a:extLst>
                    <a:ext uri="{9D8B030D-6E8A-4147-A177-3AD203B41FA5}">
                      <a16:colId xmlns:a16="http://schemas.microsoft.com/office/drawing/2014/main" val="20000"/>
                    </a:ext>
                  </a:extLst>
                </a:gridCol>
                <a:gridCol w="2400267">
                  <a:extLst>
                    <a:ext uri="{9D8B030D-6E8A-4147-A177-3AD203B41FA5}">
                      <a16:colId xmlns:a16="http://schemas.microsoft.com/office/drawing/2014/main" val="20001"/>
                    </a:ext>
                  </a:extLst>
                </a:gridCol>
                <a:gridCol w="2400267">
                  <a:extLst>
                    <a:ext uri="{9D8B030D-6E8A-4147-A177-3AD203B41FA5}">
                      <a16:colId xmlns:a16="http://schemas.microsoft.com/office/drawing/2014/main" val="20002"/>
                    </a:ext>
                  </a:extLst>
                </a:gridCol>
              </a:tblGrid>
              <a:tr h="648072">
                <a:tc>
                  <a:txBody>
                    <a:bodyPr/>
                    <a:lstStyle/>
                    <a:p>
                      <a:pPr algn="ctr"/>
                      <a:r>
                        <a:rPr lang="vi-VN" sz="1800" b="1" kern="1200" dirty="0">
                          <a:solidFill>
                            <a:schemeClr val="lt1"/>
                          </a:solidFill>
                          <a:latin typeface="+mn-lt"/>
                          <a:ea typeface="+mn-ea"/>
                          <a:cs typeface="+mn-cs"/>
                        </a:rPr>
                        <a:t>Chất rắn</a:t>
                      </a:r>
                      <a:endParaRPr lang="vi-VN" dirty="0"/>
                    </a:p>
                  </a:txBody>
                  <a:tcPr/>
                </a:tc>
                <a:tc>
                  <a:txBody>
                    <a:bodyPr/>
                    <a:lstStyle/>
                    <a:p>
                      <a:pPr algn="ctr"/>
                      <a:r>
                        <a:rPr lang="vi-VN" sz="1800" b="1" kern="1200" dirty="0">
                          <a:solidFill>
                            <a:schemeClr val="lt1"/>
                          </a:solidFill>
                          <a:latin typeface="+mn-lt"/>
                          <a:ea typeface="+mn-ea"/>
                          <a:cs typeface="+mn-cs"/>
                        </a:rPr>
                        <a:t>Chất lỏng</a:t>
                      </a:r>
                      <a:endParaRPr lang="vi-VN" dirty="0"/>
                    </a:p>
                  </a:txBody>
                  <a:tcPr/>
                </a:tc>
                <a:tc>
                  <a:txBody>
                    <a:bodyPr/>
                    <a:lstStyle/>
                    <a:p>
                      <a:pPr algn="ctr"/>
                      <a:r>
                        <a:rPr lang="vi-VN" sz="1800" b="1" kern="1200" dirty="0">
                          <a:solidFill>
                            <a:schemeClr val="lt1"/>
                          </a:solidFill>
                          <a:latin typeface="+mn-lt"/>
                          <a:ea typeface="+mn-ea"/>
                          <a:cs typeface="+mn-cs"/>
                        </a:rPr>
                        <a:t>Chất khí:</a:t>
                      </a:r>
                      <a:endParaRPr lang="vi-VN" dirty="0"/>
                    </a:p>
                  </a:txBody>
                  <a:tcPr/>
                </a:tc>
                <a:extLst>
                  <a:ext uri="{0D108BD9-81ED-4DB2-BD59-A6C34878D82A}">
                    <a16:rowId xmlns:a16="http://schemas.microsoft.com/office/drawing/2014/main" val="10000"/>
                  </a:ext>
                </a:extLst>
              </a:tr>
              <a:tr h="1268831">
                <a:tc>
                  <a:txBody>
                    <a:bodyPr/>
                    <a:lstStyle/>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0001"/>
                  </a:ext>
                </a:extLst>
              </a:tr>
            </a:tbl>
          </a:graphicData>
        </a:graphic>
      </p:graphicFrame>
      <p:graphicFrame>
        <p:nvGraphicFramePr>
          <p:cNvPr id="132" name="Table 131">
            <a:extLst>
              <a:ext uri="{FF2B5EF4-FFF2-40B4-BE49-F238E27FC236}">
                <a16:creationId xmlns:a16="http://schemas.microsoft.com/office/drawing/2014/main" id="{6D658CA7-DD3D-6562-6D67-1908E9C0C952}"/>
              </a:ext>
            </a:extLst>
          </p:cNvPr>
          <p:cNvGraphicFramePr>
            <a:graphicFrameLocks noGrp="1"/>
          </p:cNvGraphicFramePr>
          <p:nvPr>
            <p:extLst>
              <p:ext uri="{D42A27DB-BD31-4B8C-83A1-F6EECF244321}">
                <p14:modId xmlns:p14="http://schemas.microsoft.com/office/powerpoint/2010/main" val="3890430564"/>
              </p:ext>
            </p:extLst>
          </p:nvPr>
        </p:nvGraphicFramePr>
        <p:xfrm>
          <a:off x="860728" y="2427745"/>
          <a:ext cx="7560840" cy="2690232"/>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648072">
                <a:tc>
                  <a:txBody>
                    <a:bodyPr/>
                    <a:lstStyle/>
                    <a:p>
                      <a:pPr algn="ctr"/>
                      <a:r>
                        <a:rPr lang="vi-VN" sz="1800" b="1" kern="1200" dirty="0">
                          <a:solidFill>
                            <a:schemeClr val="lt1"/>
                          </a:solidFill>
                          <a:latin typeface="+mn-lt"/>
                          <a:ea typeface="+mn-ea"/>
                          <a:cs typeface="+mn-cs"/>
                        </a:rPr>
                        <a:t>Chất rắn</a:t>
                      </a:r>
                      <a:endParaRPr lang="vi-VN" dirty="0"/>
                    </a:p>
                  </a:txBody>
                  <a:tcPr/>
                </a:tc>
                <a:tc>
                  <a:txBody>
                    <a:bodyPr/>
                    <a:lstStyle/>
                    <a:p>
                      <a:pPr algn="ctr"/>
                      <a:r>
                        <a:rPr lang="vi-VN" sz="1800" b="1" kern="1200" dirty="0">
                          <a:solidFill>
                            <a:schemeClr val="lt1"/>
                          </a:solidFill>
                          <a:latin typeface="+mn-lt"/>
                          <a:ea typeface="+mn-ea"/>
                          <a:cs typeface="+mn-cs"/>
                        </a:rPr>
                        <a:t>Chất lỏng</a:t>
                      </a:r>
                      <a:endParaRPr lang="vi-VN" dirty="0"/>
                    </a:p>
                  </a:txBody>
                  <a:tcPr/>
                </a:tc>
                <a:tc>
                  <a:txBody>
                    <a:bodyPr/>
                    <a:lstStyle/>
                    <a:p>
                      <a:pPr algn="ctr"/>
                      <a:r>
                        <a:rPr lang="vi-VN" sz="1800" b="1" kern="1200" dirty="0">
                          <a:solidFill>
                            <a:schemeClr val="lt1"/>
                          </a:solidFill>
                          <a:latin typeface="+mn-lt"/>
                          <a:ea typeface="+mn-ea"/>
                          <a:cs typeface="+mn-cs"/>
                        </a:rPr>
                        <a:t>Chất khí:</a:t>
                      </a:r>
                      <a:endParaRPr lang="vi-VN" dirty="0"/>
                    </a:p>
                  </a:txBody>
                  <a:tcPr/>
                </a:tc>
                <a:extLst>
                  <a:ext uri="{0D108BD9-81ED-4DB2-BD59-A6C34878D82A}">
                    <a16:rowId xmlns:a16="http://schemas.microsoft.com/office/drawing/2014/main" val="10000"/>
                  </a:ext>
                </a:extLst>
              </a:tr>
              <a:tr h="1268831">
                <a:tc>
                  <a:txBody>
                    <a:bodyPr/>
                    <a:lstStyle/>
                    <a:p>
                      <a:r>
                        <a:rPr lang="en-US" sz="3200" kern="1200" dirty="0" err="1">
                          <a:solidFill>
                            <a:schemeClr val="dk1"/>
                          </a:solidFill>
                          <a:latin typeface="+mn-lt"/>
                          <a:ea typeface="+mn-ea"/>
                          <a:cs typeface="+mn-cs"/>
                        </a:rPr>
                        <a:t>Bát</a:t>
                      </a:r>
                      <a:r>
                        <a:rPr lang="en-US" sz="3200" kern="1200" dirty="0">
                          <a:solidFill>
                            <a:schemeClr val="dk1"/>
                          </a:solidFill>
                          <a:latin typeface="+mn-lt"/>
                          <a:ea typeface="+mn-ea"/>
                          <a:cs typeface="+mn-cs"/>
                        </a:rPr>
                        <a:t> s</a:t>
                      </a:r>
                      <a:r>
                        <a:rPr lang="vi-VN" sz="3200" kern="1200" dirty="0">
                          <a:solidFill>
                            <a:schemeClr val="dk1"/>
                          </a:solidFill>
                          <a:latin typeface="+mn-lt"/>
                          <a:ea typeface="+mn-ea"/>
                          <a:cs typeface="+mn-cs"/>
                        </a:rPr>
                        <a:t>ứ</a:t>
                      </a:r>
                    </a:p>
                    <a:p>
                      <a:r>
                        <a:rPr lang="vi-VN" sz="3200" kern="1200" dirty="0">
                          <a:solidFill>
                            <a:schemeClr val="dk1"/>
                          </a:solidFill>
                          <a:latin typeface="+mn-lt"/>
                          <a:ea typeface="+mn-ea"/>
                          <a:cs typeface="+mn-cs"/>
                        </a:rPr>
                        <a:t>Thủy tinh</a:t>
                      </a:r>
                    </a:p>
                    <a:p>
                      <a:r>
                        <a:rPr lang="vi-VN" sz="3200" kern="1200" dirty="0">
                          <a:solidFill>
                            <a:schemeClr val="dk1"/>
                          </a:solidFill>
                          <a:latin typeface="+mn-lt"/>
                          <a:ea typeface="+mn-ea"/>
                          <a:cs typeface="+mn-cs"/>
                        </a:rPr>
                        <a:t>Than đá</a:t>
                      </a:r>
                      <a:endParaRPr lang="vi-VN" sz="3200" dirty="0"/>
                    </a:p>
                  </a:txBody>
                  <a:tcPr/>
                </a:tc>
                <a:tc>
                  <a:txBody>
                    <a:bodyPr/>
                    <a:lstStyle/>
                    <a:p>
                      <a:r>
                        <a:rPr lang="vi-VN" sz="3200" kern="1200" dirty="0">
                          <a:solidFill>
                            <a:schemeClr val="dk1"/>
                          </a:solidFill>
                          <a:latin typeface="+mn-lt"/>
                          <a:ea typeface="+mn-ea"/>
                          <a:cs typeface="+mn-cs"/>
                        </a:rPr>
                        <a:t>Dầu ăn</a:t>
                      </a:r>
                    </a:p>
                    <a:p>
                      <a:r>
                        <a:rPr lang="vi-VN" sz="3200" kern="1200" dirty="0">
                          <a:solidFill>
                            <a:schemeClr val="dk1"/>
                          </a:solidFill>
                          <a:latin typeface="+mn-lt"/>
                          <a:ea typeface="+mn-ea"/>
                          <a:cs typeface="+mn-cs"/>
                        </a:rPr>
                        <a:t>Thủy ngân </a:t>
                      </a:r>
                    </a:p>
                    <a:p>
                      <a:r>
                        <a:rPr lang="vi-VN" sz="3200" kern="1200" dirty="0">
                          <a:solidFill>
                            <a:schemeClr val="dk1"/>
                          </a:solidFill>
                          <a:latin typeface="+mn-lt"/>
                          <a:ea typeface="+mn-ea"/>
                          <a:cs typeface="+mn-cs"/>
                        </a:rPr>
                        <a:t>Rượu</a:t>
                      </a:r>
                      <a:endParaRPr lang="vi-VN" sz="3200" dirty="0"/>
                    </a:p>
                  </a:txBody>
                  <a:tcPr/>
                </a:tc>
                <a:tc>
                  <a:txBody>
                    <a:bodyPr/>
                    <a:lstStyle/>
                    <a:p>
                      <a:r>
                        <a:rPr lang="vi-VN" sz="3200" kern="1200" dirty="0">
                          <a:solidFill>
                            <a:schemeClr val="dk1"/>
                          </a:solidFill>
                          <a:latin typeface="+mn-lt"/>
                          <a:ea typeface="+mn-ea"/>
                          <a:cs typeface="+mn-cs"/>
                        </a:rPr>
                        <a:t>Carbon dioxide</a:t>
                      </a:r>
                    </a:p>
                    <a:p>
                      <a:pPr marL="0" marR="0" indent="0" algn="l" defTabSz="914400" rtl="0" eaLnBrk="1" fontAlgn="auto" latinLnBrk="0" hangingPunct="1">
                        <a:lnSpc>
                          <a:spcPct val="100000"/>
                        </a:lnSpc>
                        <a:spcBef>
                          <a:spcPts val="0"/>
                        </a:spcBef>
                        <a:spcAft>
                          <a:spcPts val="0"/>
                        </a:spcAft>
                        <a:buClrTx/>
                        <a:buSzTx/>
                        <a:buFontTx/>
                        <a:buNone/>
                        <a:tabLst/>
                        <a:defRPr/>
                      </a:pPr>
                      <a:r>
                        <a:rPr lang="vi-VN" sz="3200" kern="1200" dirty="0">
                          <a:solidFill>
                            <a:schemeClr val="dk1"/>
                          </a:solidFill>
                          <a:latin typeface="+mn-lt"/>
                          <a:ea typeface="+mn-ea"/>
                          <a:cs typeface="+mn-cs"/>
                        </a:rPr>
                        <a:t>OxygenHydro</a:t>
                      </a:r>
                    </a:p>
                    <a:p>
                      <a:endParaRPr lang="vi-VN" sz="3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45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anim calcmode="lin" valueType="num">
                                      <p:cBhvr>
                                        <p:cTn id="8" dur="1000" fill="hold"/>
                                        <p:tgtEl>
                                          <p:spTgt spid="130"/>
                                        </p:tgtEl>
                                        <p:attrNameLst>
                                          <p:attrName>ppt_x</p:attrName>
                                        </p:attrNameLst>
                                      </p:cBhvr>
                                      <p:tavLst>
                                        <p:tav tm="0">
                                          <p:val>
                                            <p:strVal val="#ppt_x"/>
                                          </p:val>
                                        </p:tav>
                                        <p:tav tm="100000">
                                          <p:val>
                                            <p:strVal val="#ppt_x"/>
                                          </p:val>
                                        </p:tav>
                                      </p:tavLst>
                                    </p:anim>
                                    <p:anim calcmode="lin" valueType="num">
                                      <p:cBhvr>
                                        <p:cTn id="9"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000"/>
                                        <p:tgtEl>
                                          <p:spTgt spid="131"/>
                                        </p:tgtEl>
                                      </p:cBhvr>
                                    </p:animEffect>
                                    <p:anim calcmode="lin" valueType="num">
                                      <p:cBhvr>
                                        <p:cTn id="15" dur="1000" fill="hold"/>
                                        <p:tgtEl>
                                          <p:spTgt spid="131"/>
                                        </p:tgtEl>
                                        <p:attrNameLst>
                                          <p:attrName>ppt_x</p:attrName>
                                        </p:attrNameLst>
                                      </p:cBhvr>
                                      <p:tavLst>
                                        <p:tav tm="0">
                                          <p:val>
                                            <p:strVal val="#ppt_x"/>
                                          </p:val>
                                        </p:tav>
                                        <p:tav tm="100000">
                                          <p:val>
                                            <p:strVal val="#ppt_x"/>
                                          </p:val>
                                        </p:tav>
                                      </p:tavLst>
                                    </p:anim>
                                    <p:anim calcmode="lin" valueType="num">
                                      <p:cBhvr>
                                        <p:cTn id="16"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fade">
                                      <p:cBhvr>
                                        <p:cTn id="21" dur="1000"/>
                                        <p:tgtEl>
                                          <p:spTgt spid="132"/>
                                        </p:tgtEl>
                                      </p:cBhvr>
                                    </p:animEffect>
                                    <p:anim calcmode="lin" valueType="num">
                                      <p:cBhvr>
                                        <p:cTn id="22" dur="1000" fill="hold"/>
                                        <p:tgtEl>
                                          <p:spTgt spid="132"/>
                                        </p:tgtEl>
                                        <p:attrNameLst>
                                          <p:attrName>ppt_x</p:attrName>
                                        </p:attrNameLst>
                                      </p:cBhvr>
                                      <p:tavLst>
                                        <p:tav tm="0">
                                          <p:val>
                                            <p:strVal val="#ppt_x"/>
                                          </p:val>
                                        </p:tav>
                                        <p:tav tm="100000">
                                          <p:val>
                                            <p:strVal val="#ppt_x"/>
                                          </p:val>
                                        </p:tav>
                                      </p:tavLst>
                                    </p:anim>
                                    <p:anim calcmode="lin" valueType="num">
                                      <p:cBhvr>
                                        <p:cTn id="23"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AF2DC7-2623-81DD-B316-D22DDBDED302}"/>
              </a:ext>
            </a:extLst>
          </p:cNvPr>
          <p:cNvSpPr/>
          <p:nvPr/>
        </p:nvSpPr>
        <p:spPr>
          <a:xfrm>
            <a:off x="1992702" y="2366963"/>
            <a:ext cx="5037826" cy="957955"/>
          </a:xfrm>
          <a:prstGeom prst="rect">
            <a:avLst/>
          </a:prstGeom>
        </p:spPr>
        <p:txBody>
          <a:bodyPr wrap="square">
            <a:spAutoFit/>
          </a:bodyPr>
          <a:lstStyle/>
          <a:p>
            <a:pPr algn="ctr">
              <a:spcBef>
                <a:spcPct val="50000"/>
              </a:spcBef>
              <a:defRPr/>
            </a:pPr>
            <a:r>
              <a:rPr lang="en-US" sz="2250" b="1" dirty="0">
                <a:solidFill>
                  <a:srgbClr val="000066"/>
                </a:solidFill>
                <a:effectLst>
                  <a:outerShdw blurRad="38100" dist="38100" dir="2700000" algn="tl">
                    <a:srgbClr val="C0C0C0"/>
                  </a:outerShdw>
                </a:effectLst>
                <a:latin typeface="Times New Roman" pitchFamily="18" charset="0"/>
                <a:cs typeface="Times New Roman" pitchFamily="18" charset="0"/>
              </a:rPr>
              <a:t>MÔN: KHOA HỌC TỰ NHIÊN 6</a:t>
            </a:r>
          </a:p>
          <a:p>
            <a:pPr algn="ctr">
              <a:spcBef>
                <a:spcPct val="50000"/>
              </a:spcBef>
              <a:defRPr/>
            </a:pPr>
            <a:r>
              <a:rPr lang="en-US" sz="2250" b="1" dirty="0">
                <a:solidFill>
                  <a:srgbClr val="000066"/>
                </a:solidFill>
                <a:effectLst>
                  <a:outerShdw blurRad="38100" dist="38100" dir="2700000" algn="tl">
                    <a:srgbClr val="C0C0C0"/>
                  </a:outerShdw>
                </a:effectLst>
                <a:latin typeface="Times New Roman" pitchFamily="18" charset="0"/>
                <a:cs typeface="Times New Roman" pitchFamily="18" charset="0"/>
              </a:rPr>
              <a:t>NĂM HỌC : 2024-2025</a:t>
            </a:r>
          </a:p>
        </p:txBody>
      </p:sp>
      <p:pic>
        <p:nvPicPr>
          <p:cNvPr id="4100" name="Picture 16" descr="WhitecornerFlower">
            <a:extLst>
              <a:ext uri="{FF2B5EF4-FFF2-40B4-BE49-F238E27FC236}">
                <a16:creationId xmlns:a16="http://schemas.microsoft.com/office/drawing/2014/main" id="{A392F3F8-63C5-E55D-9CD1-5EEBDF0D0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910" y="634604"/>
            <a:ext cx="1339453" cy="87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4" descr="WhitecornerFlower">
            <a:extLst>
              <a:ext uri="{FF2B5EF4-FFF2-40B4-BE49-F238E27FC236}">
                <a16:creationId xmlns:a16="http://schemas.microsoft.com/office/drawing/2014/main" id="{D8A5F39B-D7D6-9DD0-912F-9A2BB2116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619" y="650082"/>
            <a:ext cx="1173956" cy="84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
            <a:extLst>
              <a:ext uri="{FF2B5EF4-FFF2-40B4-BE49-F238E27FC236}">
                <a16:creationId xmlns:a16="http://schemas.microsoft.com/office/drawing/2014/main" id="{5DD2DAB6-FE2B-D288-091C-A65B580A82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0157" y="3423047"/>
            <a:ext cx="1269206"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4">
            <a:extLst>
              <a:ext uri="{FF2B5EF4-FFF2-40B4-BE49-F238E27FC236}">
                <a16:creationId xmlns:a16="http://schemas.microsoft.com/office/drawing/2014/main" id="{F2437AC8-8FF8-C2E9-DF62-36D0E2170B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78203" y="3342085"/>
            <a:ext cx="1394222" cy="109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3BAA803-8F11-9C60-8E7F-EDA575E2F491}"/>
              </a:ext>
            </a:extLst>
          </p:cNvPr>
          <p:cNvSpPr/>
          <p:nvPr/>
        </p:nvSpPr>
        <p:spPr>
          <a:xfrm>
            <a:off x="1771650" y="1784748"/>
            <a:ext cx="5392341" cy="403957"/>
          </a:xfrm>
          <a:prstGeom prst="rect">
            <a:avLst/>
          </a:prstGeom>
        </p:spPr>
        <p:txBody>
          <a:bodyPr>
            <a:spAutoFit/>
          </a:bodyPr>
          <a:lstStyle/>
          <a:p>
            <a:pPr algn="ctr" defTabSz="514337">
              <a:defRPr/>
            </a:pPr>
            <a:r>
              <a:rPr lang="en-US" sz="2025" b="1" kern="0" dirty="0">
                <a:solidFill>
                  <a:srgbClr val="C00000"/>
                </a:solidFill>
                <a:latin typeface="Times New Roman" panose="02020603050405020304" pitchFamily="18" charset="0"/>
                <a:cs typeface="Times New Roman" panose="02020603050405020304" pitchFamily="18" charset="0"/>
              </a:rPr>
              <a:t>CHÀO MỪNG CÁC EM ĐẾN VỚI GIỜ HỌC</a:t>
            </a:r>
          </a:p>
        </p:txBody>
      </p:sp>
    </p:spTree>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Rectangle 1">
            <a:extLst>
              <a:ext uri="{FF2B5EF4-FFF2-40B4-BE49-F238E27FC236}">
                <a16:creationId xmlns:a16="http://schemas.microsoft.com/office/drawing/2014/main" id="{9E8086CE-378F-53EB-DE9A-F11B186DEAC1}"/>
              </a:ext>
            </a:extLst>
          </p:cNvPr>
          <p:cNvSpPr/>
          <p:nvPr/>
        </p:nvSpPr>
        <p:spPr>
          <a:xfrm>
            <a:off x="1911295" y="152314"/>
            <a:ext cx="7272808" cy="1569660"/>
          </a:xfrm>
          <a:prstGeom prst="rect">
            <a:avLst/>
          </a:prstGeom>
        </p:spPr>
        <p:txBody>
          <a:bodyPr wrap="square">
            <a:spAutoFit/>
          </a:bodyPr>
          <a:lstStyle/>
          <a:p>
            <a:r>
              <a:rPr lang="vi-VN" sz="3200" dirty="0">
                <a:solidFill>
                  <a:schemeClr val="tx1"/>
                </a:solidFill>
                <a:latin typeface="+mj-lt"/>
              </a:rPr>
              <a:t>II. Ba thể của chất</a:t>
            </a:r>
            <a:endParaRPr lang="en-US" sz="3200" dirty="0">
              <a:solidFill>
                <a:schemeClr val="tx1"/>
              </a:solidFill>
              <a:latin typeface="+mj-lt"/>
            </a:endParaRPr>
          </a:p>
          <a:p>
            <a:r>
              <a:rPr lang="en-US" sz="3200" dirty="0">
                <a:solidFill>
                  <a:schemeClr val="tx1"/>
                </a:solidFill>
                <a:latin typeface="+mj-lt"/>
              </a:rPr>
              <a:t>Ba </a:t>
            </a:r>
            <a:r>
              <a:rPr lang="en-US" sz="3200" dirty="0" err="1">
                <a:solidFill>
                  <a:schemeClr val="tx1"/>
                </a:solidFill>
                <a:latin typeface="+mj-lt"/>
              </a:rPr>
              <a:t>thể</a:t>
            </a:r>
            <a:r>
              <a:rPr lang="en-US" sz="3200" dirty="0">
                <a:solidFill>
                  <a:schemeClr val="tx1"/>
                </a:solidFill>
                <a:latin typeface="+mj-lt"/>
              </a:rPr>
              <a:t> </a:t>
            </a:r>
            <a:r>
              <a:rPr lang="en-US" sz="3200" dirty="0" err="1">
                <a:solidFill>
                  <a:schemeClr val="tx1"/>
                </a:solidFill>
                <a:latin typeface="+mj-lt"/>
              </a:rPr>
              <a:t>cơ</a:t>
            </a:r>
            <a:r>
              <a:rPr lang="en-US" sz="3200" dirty="0">
                <a:solidFill>
                  <a:schemeClr val="tx1"/>
                </a:solidFill>
                <a:latin typeface="+mj-lt"/>
              </a:rPr>
              <a:t> </a:t>
            </a:r>
            <a:r>
              <a:rPr lang="en-US" sz="3200" dirty="0" err="1">
                <a:solidFill>
                  <a:schemeClr val="tx1"/>
                </a:solidFill>
                <a:latin typeface="+mj-lt"/>
              </a:rPr>
              <a:t>bản</a:t>
            </a:r>
            <a:r>
              <a:rPr lang="en-US" sz="3200" dirty="0">
                <a:solidFill>
                  <a:schemeClr val="tx1"/>
                </a:solidFill>
                <a:latin typeface="+mj-lt"/>
              </a:rPr>
              <a:t> </a:t>
            </a:r>
            <a:r>
              <a:rPr lang="en-US" sz="3200" dirty="0" err="1">
                <a:solidFill>
                  <a:schemeClr val="tx1"/>
                </a:solidFill>
                <a:latin typeface="+mj-lt"/>
              </a:rPr>
              <a:t>của</a:t>
            </a:r>
            <a:r>
              <a:rPr lang="en-US" sz="3200" dirty="0">
                <a:solidFill>
                  <a:schemeClr val="tx1"/>
                </a:solidFill>
                <a:latin typeface="+mj-lt"/>
              </a:rPr>
              <a:t> </a:t>
            </a:r>
            <a:r>
              <a:rPr lang="en-US" sz="3200" dirty="0" err="1">
                <a:solidFill>
                  <a:schemeClr val="tx1"/>
                </a:solidFill>
                <a:latin typeface="+mj-lt"/>
              </a:rPr>
              <a:t>chất</a:t>
            </a:r>
            <a:r>
              <a:rPr lang="en-US" sz="3200" dirty="0">
                <a:solidFill>
                  <a:schemeClr val="tx1"/>
                </a:solidFill>
                <a:latin typeface="+mj-lt"/>
              </a:rPr>
              <a:t>: </a:t>
            </a:r>
            <a:r>
              <a:rPr lang="en-US" sz="3200" dirty="0" err="1">
                <a:solidFill>
                  <a:schemeClr val="tx1"/>
                </a:solidFill>
                <a:latin typeface="+mj-lt"/>
              </a:rPr>
              <a:t>Thể</a:t>
            </a:r>
            <a:r>
              <a:rPr lang="en-US" sz="3200" dirty="0">
                <a:solidFill>
                  <a:schemeClr val="tx1"/>
                </a:solidFill>
                <a:latin typeface="+mj-lt"/>
              </a:rPr>
              <a:t> </a:t>
            </a:r>
            <a:r>
              <a:rPr lang="en-US" sz="3200" dirty="0" err="1">
                <a:solidFill>
                  <a:schemeClr val="tx1"/>
                </a:solidFill>
                <a:latin typeface="+mj-lt"/>
              </a:rPr>
              <a:t>rắn</a:t>
            </a:r>
            <a:r>
              <a:rPr lang="en-US" sz="3200" dirty="0">
                <a:solidFill>
                  <a:schemeClr val="tx1"/>
                </a:solidFill>
                <a:latin typeface="+mj-lt"/>
              </a:rPr>
              <a:t> , </a:t>
            </a:r>
            <a:r>
              <a:rPr lang="en-US" sz="3200" dirty="0" err="1">
                <a:solidFill>
                  <a:schemeClr val="tx1"/>
                </a:solidFill>
                <a:latin typeface="+mj-lt"/>
              </a:rPr>
              <a:t>thể</a:t>
            </a:r>
            <a:r>
              <a:rPr lang="en-US" sz="3200" dirty="0">
                <a:solidFill>
                  <a:schemeClr val="tx1"/>
                </a:solidFill>
                <a:latin typeface="+mj-lt"/>
              </a:rPr>
              <a:t> </a:t>
            </a:r>
            <a:r>
              <a:rPr lang="en-US" sz="3200" dirty="0" err="1">
                <a:solidFill>
                  <a:schemeClr val="tx1"/>
                </a:solidFill>
                <a:latin typeface="+mj-lt"/>
              </a:rPr>
              <a:t>lỏng</a:t>
            </a:r>
            <a:r>
              <a:rPr lang="en-US" sz="3200" dirty="0">
                <a:solidFill>
                  <a:schemeClr val="tx1"/>
                </a:solidFill>
                <a:latin typeface="+mj-lt"/>
              </a:rPr>
              <a:t>, </a:t>
            </a:r>
            <a:r>
              <a:rPr lang="en-US" sz="3200" dirty="0" err="1">
                <a:solidFill>
                  <a:schemeClr val="tx1"/>
                </a:solidFill>
                <a:latin typeface="+mj-lt"/>
              </a:rPr>
              <a:t>thể</a:t>
            </a:r>
            <a:r>
              <a:rPr lang="en-US" sz="3200" dirty="0">
                <a:solidFill>
                  <a:schemeClr val="tx1"/>
                </a:solidFill>
                <a:latin typeface="+mj-lt"/>
              </a:rPr>
              <a:t> </a:t>
            </a:r>
            <a:r>
              <a:rPr lang="en-US" sz="3200" dirty="0" err="1">
                <a:solidFill>
                  <a:schemeClr val="tx1"/>
                </a:solidFill>
                <a:latin typeface="+mj-lt"/>
              </a:rPr>
              <a:t>khí</a:t>
            </a:r>
            <a:endParaRPr lang="vi-VN" sz="3200" dirty="0">
              <a:solidFill>
                <a:schemeClr val="tx1"/>
              </a:solidFill>
              <a:latin typeface="+mj-lt"/>
            </a:endParaRPr>
          </a:p>
        </p:txBody>
      </p:sp>
    </p:spTree>
    <p:extLst>
      <p:ext uri="{BB962C8B-B14F-4D97-AF65-F5344CB8AC3E}">
        <p14:creationId xmlns:p14="http://schemas.microsoft.com/office/powerpoint/2010/main" val="451402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558837" y="368699"/>
            <a:ext cx="4302000" cy="630000"/>
          </a:xfrm>
          <a:prstGeom prst="rect">
            <a:avLst/>
          </a:prstGeom>
        </p:spPr>
        <p:txBody>
          <a:bodyPr spcFirstLastPara="1" wrap="square" lIns="91425" tIns="91425" rIns="91425" bIns="91425" anchor="t" anchorCtr="0">
            <a:noAutofit/>
          </a:bodyPr>
          <a:lstStyle/>
          <a:p>
            <a:pPr algn="l"/>
            <a:r>
              <a:rPr lang="vi-VN" sz="3600" dirty="0">
                <a:latin typeface="+mj-lt"/>
              </a:rPr>
              <a:t>1. Chất rắn</a:t>
            </a:r>
          </a:p>
        </p:txBody>
      </p:sp>
      <p:sp>
        <p:nvSpPr>
          <p:cNvPr id="170" name="Google Shape;170;p31"/>
          <p:cNvSpPr txBox="1">
            <a:spLocks noGrp="1"/>
          </p:cNvSpPr>
          <p:nvPr>
            <p:ph type="body" idx="1"/>
          </p:nvPr>
        </p:nvSpPr>
        <p:spPr>
          <a:xfrm>
            <a:off x="584557" y="172951"/>
            <a:ext cx="3737451" cy="2908800"/>
          </a:xfrm>
          <a:prstGeom prst="rect">
            <a:avLst/>
          </a:prstGeom>
        </p:spPr>
        <p:txBody>
          <a:bodyPr spcFirstLastPara="1" wrap="square" lIns="91425" tIns="91425" rIns="91425" bIns="91425" anchor="b" anchorCtr="0">
            <a:noAutofit/>
          </a:bodyPr>
          <a:lstStyle/>
          <a:p>
            <a:pPr marL="0" indent="0">
              <a:spcAft>
                <a:spcPts val="1600"/>
              </a:spcAft>
              <a:buNone/>
            </a:pPr>
            <a:r>
              <a:rPr lang="vi-VN" sz="2000" dirty="0">
                <a:latin typeface="Times New Roman" panose="02020603050405020304" pitchFamily="18" charset="0"/>
                <a:cs typeface="Times New Roman" panose="02020603050405020304" pitchFamily="18" charset="0"/>
              </a:rPr>
              <a:t>Em hãy kể tên một số chất rắn được dùng làm vật liệu trong xây dựng nhà cửa, cầu, 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vi-VN" dirty="0">
                <a:latin typeface="Times New Roman" panose="02020603050405020304" pitchFamily="18" charset="0"/>
                <a:cs typeface="Times New Roman" panose="02020603050405020304" pitchFamily="18" charset="0"/>
              </a:rPr>
              <a:t> gì </a:t>
            </a:r>
            <a:r>
              <a:rPr lang="en-US" dirty="0">
                <a:latin typeface="Times New Roman" panose="02020603050405020304" pitchFamily="18" charset="0"/>
                <a:cs typeface="Times New Roman" panose="02020603050405020304" pitchFamily="18" charset="0"/>
              </a:rPr>
              <a:t>c</a:t>
            </a:r>
            <a:r>
              <a:rPr lang="vi-VN" dirty="0">
                <a:latin typeface="Times New Roman" panose="02020603050405020304" pitchFamily="18" charset="0"/>
                <a:cs typeface="Times New Roman" panose="02020603050405020304" pitchFamily="18" charset="0"/>
              </a:rPr>
              <a:t>hất rắn</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marL="0" lvl="0" indent="0" algn="l" rtl="0">
              <a:spcBef>
                <a:spcPts val="0"/>
              </a:spcBef>
              <a:spcAft>
                <a:spcPts val="1600"/>
              </a:spcAft>
              <a:buNone/>
            </a:pPr>
            <a:endParaRPr dirty="0"/>
          </a:p>
        </p:txBody>
      </p:sp>
      <p:sp>
        <p:nvSpPr>
          <p:cNvPr id="3" name="TextBox 2">
            <a:extLst>
              <a:ext uri="{FF2B5EF4-FFF2-40B4-BE49-F238E27FC236}">
                <a16:creationId xmlns:a16="http://schemas.microsoft.com/office/drawing/2014/main" id="{F4E9F85B-035A-365B-E3C8-5B01558906F9}"/>
              </a:ext>
            </a:extLst>
          </p:cNvPr>
          <p:cNvSpPr txBox="1"/>
          <p:nvPr/>
        </p:nvSpPr>
        <p:spPr>
          <a:xfrm>
            <a:off x="560366" y="2434584"/>
            <a:ext cx="4572000" cy="1015663"/>
          </a:xfrm>
          <a:prstGeom prst="rect">
            <a:avLst/>
          </a:prstGeom>
          <a:noFill/>
        </p:spPr>
        <p:txBody>
          <a:bodyPr wrap="square">
            <a:spAutoFit/>
          </a:bodyPr>
          <a:lstStyle/>
          <a:p>
            <a:r>
              <a:rPr lang="vi-VN" sz="2000" dirty="0">
                <a:latin typeface="+mj-lt"/>
              </a:rPr>
              <a:t>Một số chất rắn được dùng làm vật liệu trong xây dựng nhà cửa, cầu đường: </a:t>
            </a:r>
            <a:r>
              <a:rPr lang="en-US" sz="2000" dirty="0" err="1">
                <a:latin typeface="Times New Roman" panose="02020603050405020304" pitchFamily="18" charset="0"/>
                <a:cs typeface="Times New Roman" panose="02020603050405020304" pitchFamily="18" charset="0"/>
              </a:rPr>
              <a:t>Gạch</a:t>
            </a:r>
            <a:r>
              <a:rPr lang="en-US" sz="2000" dirty="0">
                <a:latin typeface="+mj-lt"/>
              </a:rPr>
              <a:t>, </a:t>
            </a:r>
            <a:r>
              <a:rPr lang="vi-VN" sz="2000" dirty="0">
                <a:latin typeface="+mj-lt"/>
              </a:rPr>
              <a:t>nhôm, sắt, thủy tinh, đá…</a:t>
            </a:r>
          </a:p>
        </p:txBody>
      </p:sp>
      <p:sp>
        <p:nvSpPr>
          <p:cNvPr id="5" name="TextBox 4">
            <a:extLst>
              <a:ext uri="{FF2B5EF4-FFF2-40B4-BE49-F238E27FC236}">
                <a16:creationId xmlns:a16="http://schemas.microsoft.com/office/drawing/2014/main" id="{EA6BEC38-ABB6-0B32-857E-47A0E54597E1}"/>
              </a:ext>
            </a:extLst>
          </p:cNvPr>
          <p:cNvSpPr txBox="1"/>
          <p:nvPr/>
        </p:nvSpPr>
        <p:spPr>
          <a:xfrm>
            <a:off x="584556" y="3710066"/>
            <a:ext cx="6562713" cy="830997"/>
          </a:xfrm>
          <a:prstGeom prst="rect">
            <a:avLst/>
          </a:prstGeom>
          <a:noFill/>
        </p:spPr>
        <p:txBody>
          <a:bodyPr wrap="square">
            <a:spAutoFit/>
          </a:bodyPr>
          <a:lstStyle/>
          <a:p>
            <a:r>
              <a:rPr lang="vi-VN" sz="2400" b="1" i="1" dirty="0">
                <a:latin typeface="Times New Roman" panose="02020603050405020304" pitchFamily="18" charset="0"/>
                <a:cs typeface="Times New Roman" panose="02020603050405020304" pitchFamily="18" charset="0"/>
              </a:rPr>
              <a:t>K</a:t>
            </a:r>
            <a:r>
              <a:rPr lang="en-US" sz="2400" b="1" i="1" dirty="0" err="1">
                <a:latin typeface="Times New Roman" panose="02020603050405020304" pitchFamily="18" charset="0"/>
                <a:cs typeface="Times New Roman" panose="02020603050405020304" pitchFamily="18" charset="0"/>
              </a:rPr>
              <a:t>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luận</a:t>
            </a:r>
            <a:r>
              <a:rPr lang="vi-VN" sz="2400" b="1" i="1"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Chất rắn có khối lượng, hình dạng và thể tích xác định, dễ bị cắt thành những phần nhỏ</a:t>
            </a:r>
          </a:p>
        </p:txBody>
      </p:sp>
      <p:grpSp>
        <p:nvGrpSpPr>
          <p:cNvPr id="24" name="Google Shape;5406;p62">
            <a:extLst>
              <a:ext uri="{FF2B5EF4-FFF2-40B4-BE49-F238E27FC236}">
                <a16:creationId xmlns:a16="http://schemas.microsoft.com/office/drawing/2014/main" id="{20A6729B-EDCF-6642-1461-78923884A818}"/>
              </a:ext>
            </a:extLst>
          </p:cNvPr>
          <p:cNvGrpSpPr/>
          <p:nvPr/>
        </p:nvGrpSpPr>
        <p:grpSpPr>
          <a:xfrm>
            <a:off x="134954" y="991264"/>
            <a:ext cx="500385" cy="460235"/>
            <a:chOff x="7617850" y="2063282"/>
            <a:chExt cx="799565" cy="670282"/>
          </a:xfrm>
        </p:grpSpPr>
        <p:cxnSp>
          <p:nvCxnSpPr>
            <p:cNvPr id="25" name="Google Shape;5407;p62">
              <a:extLst>
                <a:ext uri="{FF2B5EF4-FFF2-40B4-BE49-F238E27FC236}">
                  <a16:creationId xmlns:a16="http://schemas.microsoft.com/office/drawing/2014/main" id="{FB60DCE1-9A7A-FB03-2837-E57B1E8D7604}"/>
                </a:ext>
              </a:extLst>
            </p:cNvPr>
            <p:cNvCxnSpPr/>
            <p:nvPr/>
          </p:nvCxnSpPr>
          <p:spPr>
            <a:xfrm rot="5400000" flipH="1">
              <a:off x="7629118"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6" name="Google Shape;5408;p62">
              <a:extLst>
                <a:ext uri="{FF2B5EF4-FFF2-40B4-BE49-F238E27FC236}">
                  <a16:creationId xmlns:a16="http://schemas.microsoft.com/office/drawing/2014/main" id="{B1CE7EFE-922E-A004-6204-664921A04C31}"/>
                </a:ext>
              </a:extLst>
            </p:cNvPr>
            <p:cNvCxnSpPr/>
            <p:nvPr/>
          </p:nvCxnSpPr>
          <p:spPr>
            <a:xfrm rot="-5400000">
              <a:off x="8276270"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7" name="Google Shape;5409;p62">
              <a:extLst>
                <a:ext uri="{FF2B5EF4-FFF2-40B4-BE49-F238E27FC236}">
                  <a16:creationId xmlns:a16="http://schemas.microsoft.com/office/drawing/2014/main" id="{4E7A6112-8CE8-A564-8AD1-A6A7422943CA}"/>
                </a:ext>
              </a:extLst>
            </p:cNvPr>
            <p:cNvCxnSpPr/>
            <p:nvPr/>
          </p:nvCxnSpPr>
          <p:spPr>
            <a:xfrm rot="5400000">
              <a:off x="7629118"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8" name="Google Shape;5410;p62">
              <a:extLst>
                <a:ext uri="{FF2B5EF4-FFF2-40B4-BE49-F238E27FC236}">
                  <a16:creationId xmlns:a16="http://schemas.microsoft.com/office/drawing/2014/main" id="{07112E6E-AF12-4986-3E10-26532D482FE3}"/>
                </a:ext>
              </a:extLst>
            </p:cNvPr>
            <p:cNvCxnSpPr/>
            <p:nvPr/>
          </p:nvCxnSpPr>
          <p:spPr>
            <a:xfrm rot="-5400000" flipH="1">
              <a:off x="8276270"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9" name="Google Shape;5411;p62">
              <a:extLst>
                <a:ext uri="{FF2B5EF4-FFF2-40B4-BE49-F238E27FC236}">
                  <a16:creationId xmlns:a16="http://schemas.microsoft.com/office/drawing/2014/main" id="{D4914440-92C2-E42B-AF70-AFD46C2116CD}"/>
                </a:ext>
              </a:extLst>
            </p:cNvPr>
            <p:cNvCxnSpPr/>
            <p:nvPr/>
          </p:nvCxnSpPr>
          <p:spPr>
            <a:xfrm rot="10800000">
              <a:off x="7617850" y="2393356"/>
              <a:ext cx="83400" cy="0"/>
            </a:xfrm>
            <a:prstGeom prst="straightConnector1">
              <a:avLst/>
            </a:prstGeom>
            <a:noFill/>
            <a:ln w="9525" cap="flat" cmpd="sng">
              <a:solidFill>
                <a:srgbClr val="667E92"/>
              </a:solidFill>
              <a:prstDash val="solid"/>
              <a:round/>
              <a:headEnd type="none" w="med" len="med"/>
              <a:tailEnd type="none" w="med" len="med"/>
            </a:ln>
          </p:spPr>
        </p:cxnSp>
        <p:cxnSp>
          <p:nvCxnSpPr>
            <p:cNvPr id="30" name="Google Shape;5412;p62">
              <a:extLst>
                <a:ext uri="{FF2B5EF4-FFF2-40B4-BE49-F238E27FC236}">
                  <a16:creationId xmlns:a16="http://schemas.microsoft.com/office/drawing/2014/main" id="{F5731C82-288D-4A45-4F59-E84D6B67C8CC}"/>
                </a:ext>
              </a:extLst>
            </p:cNvPr>
            <p:cNvCxnSpPr/>
            <p:nvPr/>
          </p:nvCxnSpPr>
          <p:spPr>
            <a:xfrm rot="10800000">
              <a:off x="8334015" y="2393356"/>
              <a:ext cx="83400" cy="0"/>
            </a:xfrm>
            <a:prstGeom prst="straightConnector1">
              <a:avLst/>
            </a:prstGeom>
            <a:noFill/>
            <a:ln w="9525" cap="flat" cmpd="sng">
              <a:solidFill>
                <a:srgbClr val="667E92"/>
              </a:solidFill>
              <a:prstDash val="solid"/>
              <a:round/>
              <a:headEnd type="none" w="med" len="med"/>
              <a:tailEnd type="none" w="med" len="med"/>
            </a:ln>
          </p:spPr>
        </p:cxnSp>
        <p:grpSp>
          <p:nvGrpSpPr>
            <p:cNvPr id="31" name="Google Shape;5413;p62">
              <a:extLst>
                <a:ext uri="{FF2B5EF4-FFF2-40B4-BE49-F238E27FC236}">
                  <a16:creationId xmlns:a16="http://schemas.microsoft.com/office/drawing/2014/main" id="{591D139B-C31B-5362-C2A6-5A830A8A19D7}"/>
                </a:ext>
              </a:extLst>
            </p:cNvPr>
            <p:cNvGrpSpPr/>
            <p:nvPr/>
          </p:nvGrpSpPr>
          <p:grpSpPr>
            <a:xfrm>
              <a:off x="7734309" y="2063282"/>
              <a:ext cx="570957" cy="620095"/>
              <a:chOff x="7734309" y="2063282"/>
              <a:chExt cx="570957" cy="620095"/>
            </a:xfrm>
          </p:grpSpPr>
          <p:grpSp>
            <p:nvGrpSpPr>
              <p:cNvPr id="160" name="Google Shape;5414;p62">
                <a:extLst>
                  <a:ext uri="{FF2B5EF4-FFF2-40B4-BE49-F238E27FC236}">
                    <a16:creationId xmlns:a16="http://schemas.microsoft.com/office/drawing/2014/main" id="{311CD6E0-7986-4ACC-F6D0-800A5F8A634C}"/>
                  </a:ext>
                </a:extLst>
              </p:cNvPr>
              <p:cNvGrpSpPr/>
              <p:nvPr/>
            </p:nvGrpSpPr>
            <p:grpSpPr>
              <a:xfrm>
                <a:off x="8031573" y="2063282"/>
                <a:ext cx="273693" cy="620095"/>
                <a:chOff x="8031573" y="2063282"/>
                <a:chExt cx="273693" cy="620095"/>
              </a:xfrm>
            </p:grpSpPr>
            <p:sp>
              <p:nvSpPr>
                <p:cNvPr id="166" name="Google Shape;5415;p62">
                  <a:extLst>
                    <a:ext uri="{FF2B5EF4-FFF2-40B4-BE49-F238E27FC236}">
                      <a16:creationId xmlns:a16="http://schemas.microsoft.com/office/drawing/2014/main" id="{18938B3F-8216-3E26-66CC-BDB9F685F58D}"/>
                    </a:ext>
                  </a:extLst>
                </p:cNvPr>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416;p62">
                  <a:extLst>
                    <a:ext uri="{FF2B5EF4-FFF2-40B4-BE49-F238E27FC236}">
                      <a16:creationId xmlns:a16="http://schemas.microsoft.com/office/drawing/2014/main" id="{C138664D-BA33-DCF7-6B35-FD4356327FB6}"/>
                    </a:ext>
                  </a:extLst>
                </p:cNvPr>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417;p62">
                  <a:extLst>
                    <a:ext uri="{FF2B5EF4-FFF2-40B4-BE49-F238E27FC236}">
                      <a16:creationId xmlns:a16="http://schemas.microsoft.com/office/drawing/2014/main" id="{84E0B7A9-6483-0827-46ED-07F699A8ADE1}"/>
                    </a:ext>
                  </a:extLst>
                </p:cNvPr>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418;p62">
                  <a:extLst>
                    <a:ext uri="{FF2B5EF4-FFF2-40B4-BE49-F238E27FC236}">
                      <a16:creationId xmlns:a16="http://schemas.microsoft.com/office/drawing/2014/main" id="{B0FB247A-D4EE-5E7D-FDAD-5EC157E8A4B4}"/>
                    </a:ext>
                  </a:extLst>
                </p:cNvPr>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5419;p62">
                <a:extLst>
                  <a:ext uri="{FF2B5EF4-FFF2-40B4-BE49-F238E27FC236}">
                    <a16:creationId xmlns:a16="http://schemas.microsoft.com/office/drawing/2014/main" id="{1B326B44-31DD-02CB-4CB7-3B99C9C2AC74}"/>
                  </a:ext>
                </a:extLst>
              </p:cNvPr>
              <p:cNvGrpSpPr/>
              <p:nvPr/>
            </p:nvGrpSpPr>
            <p:grpSpPr>
              <a:xfrm flipH="1">
                <a:off x="7734309" y="2063282"/>
                <a:ext cx="273693" cy="620095"/>
                <a:chOff x="8031573" y="2063282"/>
                <a:chExt cx="273693" cy="620095"/>
              </a:xfrm>
            </p:grpSpPr>
            <p:sp>
              <p:nvSpPr>
                <p:cNvPr id="162" name="Google Shape;5420;p62">
                  <a:extLst>
                    <a:ext uri="{FF2B5EF4-FFF2-40B4-BE49-F238E27FC236}">
                      <a16:creationId xmlns:a16="http://schemas.microsoft.com/office/drawing/2014/main" id="{559BDBF3-4652-9947-5850-BF22D921634E}"/>
                    </a:ext>
                  </a:extLst>
                </p:cNvPr>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421;p62">
                  <a:extLst>
                    <a:ext uri="{FF2B5EF4-FFF2-40B4-BE49-F238E27FC236}">
                      <a16:creationId xmlns:a16="http://schemas.microsoft.com/office/drawing/2014/main" id="{60D3755A-DCFB-51A7-D580-E39C37F2A943}"/>
                    </a:ext>
                  </a:extLst>
                </p:cNvPr>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422;p62">
                  <a:extLst>
                    <a:ext uri="{FF2B5EF4-FFF2-40B4-BE49-F238E27FC236}">
                      <a16:creationId xmlns:a16="http://schemas.microsoft.com/office/drawing/2014/main" id="{6CC37799-D787-4EA8-CB0C-8BD02FCE9C2D}"/>
                    </a:ext>
                  </a:extLst>
                </p:cNvPr>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423;p62">
                  <a:extLst>
                    <a:ext uri="{FF2B5EF4-FFF2-40B4-BE49-F238E27FC236}">
                      <a16:creationId xmlns:a16="http://schemas.microsoft.com/office/drawing/2014/main" id="{E13E5497-D629-BBE3-08D6-8A98108C9F83}"/>
                    </a:ext>
                  </a:extLst>
                </p:cNvPr>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15" name="Picture 2" descr="https://hoc24.vn/source/KHTN%206/Ch%C6%B0%C6%A1ng%203/ch%E1%BA%A5t%20r%E1%BA%AFn.png">
            <a:extLst>
              <a:ext uri="{FF2B5EF4-FFF2-40B4-BE49-F238E27FC236}">
                <a16:creationId xmlns:a16="http://schemas.microsoft.com/office/drawing/2014/main" id="{97F55899-D38E-ECF7-43F6-6CE7227B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679" y="585125"/>
            <a:ext cx="4490985" cy="1769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70">
                                            <p:txEl>
                                              <p:pRg st="0" end="0"/>
                                            </p:txEl>
                                          </p:spTgt>
                                        </p:tgtEl>
                                      </p:cBhvr>
                                    </p:animEffect>
                                    <p:set>
                                      <p:cBhvr>
                                        <p:cTn id="7" dur="1" fill="hold">
                                          <p:stCondLst>
                                            <p:cond delay="499"/>
                                          </p:stCondLst>
                                        </p:cTn>
                                        <p:tgtEl>
                                          <p:spTgt spid="17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5"/>
                                        </p:tgtEl>
                                        <p:attrNameLst>
                                          <p:attrName>style.visibility</p:attrName>
                                        </p:attrNameLst>
                                      </p:cBhvr>
                                      <p:to>
                                        <p:strVal val="visible"/>
                                      </p:to>
                                    </p:set>
                                    <p:animEffect transition="in" filter="barn(inVertical)">
                                      <p:cBhvr>
                                        <p:cTn id="25"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558837" y="376651"/>
            <a:ext cx="4302000" cy="630000"/>
          </a:xfrm>
          <a:prstGeom prst="rect">
            <a:avLst/>
          </a:prstGeom>
        </p:spPr>
        <p:txBody>
          <a:bodyPr spcFirstLastPara="1" wrap="square" lIns="91425" tIns="91425" rIns="91425" bIns="91425" anchor="t" anchorCtr="0">
            <a:noAutofit/>
          </a:bodyPr>
          <a:lstStyle/>
          <a:p>
            <a:pPr algn="l"/>
            <a:r>
              <a:rPr lang="en-US" dirty="0">
                <a:latin typeface="+mj-lt"/>
              </a:rPr>
              <a:t>2</a:t>
            </a:r>
            <a:r>
              <a:rPr lang="vi-VN" sz="3600" dirty="0">
                <a:latin typeface="+mj-lt"/>
              </a:rPr>
              <a:t>. Chất </a:t>
            </a:r>
            <a:r>
              <a:rPr lang="en-US" dirty="0" err="1">
                <a:latin typeface="Times New Roman" panose="02020603050405020304" pitchFamily="18" charset="0"/>
                <a:cs typeface="Times New Roman" panose="02020603050405020304" pitchFamily="18" charset="0"/>
              </a:rPr>
              <a:t>lỏng</a:t>
            </a:r>
            <a:endParaRPr lang="vi-VN" sz="3600" dirty="0">
              <a:latin typeface="Times New Roman" panose="02020603050405020304" pitchFamily="18" charset="0"/>
              <a:cs typeface="Times New Roman" panose="02020603050405020304" pitchFamily="18" charset="0"/>
            </a:endParaRPr>
          </a:p>
        </p:txBody>
      </p:sp>
      <p:sp>
        <p:nvSpPr>
          <p:cNvPr id="170" name="Google Shape;170;p31"/>
          <p:cNvSpPr txBox="1">
            <a:spLocks noGrp="1"/>
          </p:cNvSpPr>
          <p:nvPr>
            <p:ph type="body" idx="1"/>
          </p:nvPr>
        </p:nvSpPr>
        <p:spPr>
          <a:xfrm>
            <a:off x="504225" y="1041328"/>
            <a:ext cx="5057670" cy="1717322"/>
          </a:xfrm>
          <a:prstGeom prst="rect">
            <a:avLst/>
          </a:prstGeom>
        </p:spPr>
        <p:txBody>
          <a:bodyPr spcFirstLastPara="1" wrap="square" lIns="91425" tIns="91425" rIns="91425" bIns="91425" anchor="b" anchorCtr="0">
            <a:noAutofit/>
          </a:bodyPr>
          <a:lstStyle/>
          <a:p>
            <a:pPr marL="127000" indent="0">
              <a:buNone/>
            </a:pPr>
            <a:r>
              <a:rPr lang="vi-VN" sz="2000" dirty="0">
                <a:latin typeface="+mj-lt"/>
              </a:rPr>
              <a:t>Dựa vào đặc điểm nào của chất lỏng mà ta có thể bơm xăng vào các bình chứa có hình dạng khác nhau?</a:t>
            </a:r>
            <a:r>
              <a:rPr lang="en-US" sz="2000" dirty="0">
                <a:latin typeface="+mj-lt"/>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lỏng</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marL="0" lvl="0" indent="0" algn="l" rtl="0">
              <a:spcBef>
                <a:spcPts val="0"/>
              </a:spcBef>
              <a:spcAft>
                <a:spcPts val="1600"/>
              </a:spcAft>
              <a:buNone/>
            </a:pPr>
            <a:endParaRPr dirty="0"/>
          </a:p>
        </p:txBody>
      </p:sp>
      <p:sp>
        <p:nvSpPr>
          <p:cNvPr id="3" name="TextBox 2">
            <a:extLst>
              <a:ext uri="{FF2B5EF4-FFF2-40B4-BE49-F238E27FC236}">
                <a16:creationId xmlns:a16="http://schemas.microsoft.com/office/drawing/2014/main" id="{F4E9F85B-035A-365B-E3C8-5B01558906F9}"/>
              </a:ext>
            </a:extLst>
          </p:cNvPr>
          <p:cNvSpPr txBox="1"/>
          <p:nvPr/>
        </p:nvSpPr>
        <p:spPr>
          <a:xfrm>
            <a:off x="543428" y="2247898"/>
            <a:ext cx="5282409" cy="1323439"/>
          </a:xfrm>
          <a:prstGeom prst="rect">
            <a:avLst/>
          </a:prstGeom>
          <a:noFill/>
        </p:spPr>
        <p:txBody>
          <a:bodyPr wrap="square">
            <a:spAutoFit/>
          </a:bodyPr>
          <a:lstStyle/>
          <a:p>
            <a:r>
              <a:rPr lang="vi-VN" sz="2000" dirty="0"/>
              <a:t>Xăng là chất lỏng. Mà chất lỏng không có hình dạng xác định chỉ có hình dạng của vật chứa nó. Do đó ta có thể bơm xăng vào các bình chứa có hình dạng khác nhau.</a:t>
            </a:r>
          </a:p>
        </p:txBody>
      </p:sp>
      <p:sp>
        <p:nvSpPr>
          <p:cNvPr id="5" name="TextBox 4">
            <a:extLst>
              <a:ext uri="{FF2B5EF4-FFF2-40B4-BE49-F238E27FC236}">
                <a16:creationId xmlns:a16="http://schemas.microsoft.com/office/drawing/2014/main" id="{EA6BEC38-ABB6-0B32-857E-47A0E54597E1}"/>
              </a:ext>
            </a:extLst>
          </p:cNvPr>
          <p:cNvSpPr txBox="1"/>
          <p:nvPr/>
        </p:nvSpPr>
        <p:spPr>
          <a:xfrm>
            <a:off x="584556" y="3710066"/>
            <a:ext cx="7671496" cy="1200329"/>
          </a:xfrm>
          <a:prstGeom prst="rect">
            <a:avLst/>
          </a:prstGeom>
          <a:noFill/>
        </p:spPr>
        <p:txBody>
          <a:bodyPr wrap="square">
            <a:spAutoFit/>
          </a:bodyPr>
          <a:lstStyle/>
          <a:p>
            <a:r>
              <a:rPr lang="vi-VN" sz="2400" b="1" i="1" dirty="0">
                <a:latin typeface="Times New Roman" panose="02020603050405020304" pitchFamily="18" charset="0"/>
                <a:cs typeface="Times New Roman" panose="02020603050405020304" pitchFamily="18" charset="0"/>
              </a:rPr>
              <a:t>K</a:t>
            </a:r>
            <a:r>
              <a:rPr lang="en-US" sz="2400" b="1" i="1" dirty="0" err="1">
                <a:latin typeface="Times New Roman" panose="02020603050405020304" pitchFamily="18" charset="0"/>
                <a:cs typeface="Times New Roman" panose="02020603050405020304" pitchFamily="18" charset="0"/>
              </a:rPr>
              <a:t>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luận</a:t>
            </a:r>
            <a:r>
              <a:rPr lang="vi-VN" sz="2400" b="1" i="1"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Chất lỏng có khối lượng và thể tích xác định, không có hình dạng xác định mà có hình dạng của vật chứa nó. Chất lỏng dễ chảy, không dễ nén </a:t>
            </a:r>
          </a:p>
        </p:txBody>
      </p:sp>
      <p:pic>
        <p:nvPicPr>
          <p:cNvPr id="2" name="Picture 2" descr="https://hoc24.vn/source/KHTN%206/Ch%C6%B0%C6%A1ng%203/Quy-%C4%91i%CC%A3nh-mang-cha%CC%82%CC%81t-lo%CC%89ng-le%CC%82n-ma%CC%81y-bay-4-600x400.jpg">
            <a:extLst>
              <a:ext uri="{FF2B5EF4-FFF2-40B4-BE49-F238E27FC236}">
                <a16:creationId xmlns:a16="http://schemas.microsoft.com/office/drawing/2014/main" id="{31B055E4-14D8-F8B7-1C47-F59693A62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132" y="691651"/>
            <a:ext cx="3300231"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65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70">
                                            <p:txEl>
                                              <p:pRg st="0" end="0"/>
                                            </p:txEl>
                                          </p:spTgt>
                                        </p:tgtEl>
                                      </p:cBhvr>
                                    </p:animEffect>
                                    <p:set>
                                      <p:cBhvr>
                                        <p:cTn id="7" dur="1" fill="hold">
                                          <p:stCondLst>
                                            <p:cond delay="499"/>
                                          </p:stCondLst>
                                        </p:cTn>
                                        <p:tgtEl>
                                          <p:spTgt spid="17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558837" y="376651"/>
            <a:ext cx="4302000" cy="630000"/>
          </a:xfrm>
          <a:prstGeom prst="rect">
            <a:avLst/>
          </a:prstGeom>
        </p:spPr>
        <p:txBody>
          <a:bodyPr spcFirstLastPara="1" wrap="square" lIns="91425" tIns="91425" rIns="91425" bIns="91425" anchor="t" anchorCtr="0">
            <a:noAutofit/>
          </a:bodyPr>
          <a:lstStyle/>
          <a:p>
            <a:pPr algn="l"/>
            <a:r>
              <a:rPr lang="en-US" dirty="0">
                <a:latin typeface="+mj-lt"/>
              </a:rPr>
              <a:t>3</a:t>
            </a:r>
            <a:r>
              <a:rPr lang="vi-VN" sz="3600" dirty="0">
                <a:latin typeface="+mj-lt"/>
              </a:rPr>
              <a:t>. Chất </a:t>
            </a:r>
            <a:r>
              <a:rPr lang="en-US" sz="3600" dirty="0" err="1">
                <a:latin typeface="Times New Roman" panose="02020603050405020304" pitchFamily="18" charset="0"/>
                <a:cs typeface="Times New Roman" panose="02020603050405020304" pitchFamily="18" charset="0"/>
              </a:rPr>
              <a:t>kh</a:t>
            </a:r>
            <a:r>
              <a:rPr lang="en-US" dirty="0" err="1">
                <a:latin typeface="Times New Roman" panose="02020603050405020304" pitchFamily="18" charset="0"/>
                <a:cs typeface="Times New Roman" panose="02020603050405020304" pitchFamily="18" charset="0"/>
              </a:rPr>
              <a:t>í</a:t>
            </a:r>
            <a:endParaRPr lang="vi-VN" sz="3600" dirty="0">
              <a:latin typeface="Times New Roman" panose="02020603050405020304" pitchFamily="18" charset="0"/>
              <a:cs typeface="Times New Roman" panose="02020603050405020304" pitchFamily="18" charset="0"/>
            </a:endParaRPr>
          </a:p>
        </p:txBody>
      </p:sp>
      <p:sp>
        <p:nvSpPr>
          <p:cNvPr id="170" name="Google Shape;170;p31"/>
          <p:cNvSpPr txBox="1">
            <a:spLocks noGrp="1"/>
          </p:cNvSpPr>
          <p:nvPr>
            <p:ph type="body" idx="1"/>
          </p:nvPr>
        </p:nvSpPr>
        <p:spPr>
          <a:xfrm>
            <a:off x="445273" y="1041328"/>
            <a:ext cx="5116622" cy="1323439"/>
          </a:xfrm>
          <a:prstGeom prst="rect">
            <a:avLst/>
          </a:prstGeom>
        </p:spPr>
        <p:txBody>
          <a:bodyPr spcFirstLastPara="1" wrap="square" lIns="91425" tIns="91425" rIns="91425" bIns="91425" anchor="b" anchorCtr="0">
            <a:noAutofit/>
          </a:bodyPr>
          <a:lstStyle/>
          <a:p>
            <a:pPr marL="127000" indent="0">
              <a:buNone/>
            </a:pPr>
            <a:r>
              <a:rPr lang="en-US" sz="2000" i="1" dirty="0">
                <a:solidFill>
                  <a:srgbClr val="FF0000"/>
                </a:solidFill>
                <a:latin typeface="+mj-lt"/>
              </a:rPr>
              <a:t>?</a:t>
            </a:r>
            <a:r>
              <a:rPr lang="en-US" sz="2000" dirty="0">
                <a:latin typeface="+mj-lt"/>
              </a:rPr>
              <a:t> </a:t>
            </a:r>
            <a:r>
              <a:rPr lang="vi-VN" sz="2000" dirty="0">
                <a:latin typeface="Times New Roman" panose="02020603050405020304" pitchFamily="18" charset="0"/>
                <a:cs typeface="Times New Roman" panose="02020603050405020304" pitchFamily="18" charset="0"/>
              </a:rPr>
              <a:t>Vì sao phải giữ chất khí trong bình kín?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marL="0" lvl="0" indent="0" algn="l" rtl="0">
              <a:spcBef>
                <a:spcPts val="0"/>
              </a:spcBef>
              <a:spcAft>
                <a:spcPts val="1600"/>
              </a:spcAft>
              <a:buNone/>
            </a:pPr>
            <a:endParaRPr dirty="0"/>
          </a:p>
        </p:txBody>
      </p:sp>
      <p:sp>
        <p:nvSpPr>
          <p:cNvPr id="3" name="TextBox 2">
            <a:extLst>
              <a:ext uri="{FF2B5EF4-FFF2-40B4-BE49-F238E27FC236}">
                <a16:creationId xmlns:a16="http://schemas.microsoft.com/office/drawing/2014/main" id="{F4E9F85B-035A-365B-E3C8-5B01558906F9}"/>
              </a:ext>
            </a:extLst>
          </p:cNvPr>
          <p:cNvSpPr txBox="1"/>
          <p:nvPr/>
        </p:nvSpPr>
        <p:spPr>
          <a:xfrm>
            <a:off x="558837" y="2033213"/>
            <a:ext cx="7193685" cy="1323439"/>
          </a:xfrm>
          <a:prstGeom prst="rect">
            <a:avLst/>
          </a:prstGeom>
          <a:noFill/>
        </p:spPr>
        <p:txBody>
          <a:bodyPr wrap="square">
            <a:spAutoFit/>
          </a:bodyPr>
          <a:lstStyle/>
          <a:p>
            <a:r>
              <a:rPr lang="vi-VN" sz="2000" dirty="0">
                <a:latin typeface="Times New Roman" panose="02020603050405020304" pitchFamily="18" charset="0"/>
                <a:cs typeface="Times New Roman" panose="02020603050405020304" pitchFamily="18" charset="0"/>
              </a:rPr>
              <a:t>Vì chất khí có khối lượng xác định nhưng không có hình dạng và thể tích xác định. Chất  khí có thể lan tỏa theo mọi hướng và chiếm toàn bộ thể tích bất kì vật nào chứa nó d</a:t>
            </a:r>
            <a:r>
              <a:rPr lang="en-US" sz="2000" dirty="0">
                <a:latin typeface="Times New Roman" panose="02020603050405020304" pitchFamily="18" charset="0"/>
                <a:cs typeface="Times New Roman" panose="02020603050405020304" pitchFamily="18" charset="0"/>
              </a:rPr>
              <a:t>o</a:t>
            </a:r>
            <a:r>
              <a:rPr lang="vi-VN" sz="2000" dirty="0">
                <a:latin typeface="Times New Roman" panose="02020603050405020304" pitchFamily="18" charset="0"/>
                <a:cs typeface="Times New Roman" panose="02020603050405020304" pitchFamily="18" charset="0"/>
              </a:rPr>
              <a:t> đó phải giữ chất khí trong bình kín</a:t>
            </a:r>
          </a:p>
        </p:txBody>
      </p:sp>
      <p:sp>
        <p:nvSpPr>
          <p:cNvPr id="5" name="TextBox 4">
            <a:extLst>
              <a:ext uri="{FF2B5EF4-FFF2-40B4-BE49-F238E27FC236}">
                <a16:creationId xmlns:a16="http://schemas.microsoft.com/office/drawing/2014/main" id="{EA6BEC38-ABB6-0B32-857E-47A0E54597E1}"/>
              </a:ext>
            </a:extLst>
          </p:cNvPr>
          <p:cNvSpPr txBox="1"/>
          <p:nvPr/>
        </p:nvSpPr>
        <p:spPr>
          <a:xfrm>
            <a:off x="558837" y="3439721"/>
            <a:ext cx="7671496" cy="1569660"/>
          </a:xfrm>
          <a:prstGeom prst="rect">
            <a:avLst/>
          </a:prstGeom>
          <a:noFill/>
        </p:spPr>
        <p:txBody>
          <a:bodyPr wrap="square">
            <a:spAutoFit/>
          </a:bodyPr>
          <a:lstStyle/>
          <a:p>
            <a:r>
              <a:rPr lang="vi-VN" sz="2400" b="1" i="1" dirty="0">
                <a:latin typeface="Times New Roman" panose="02020603050405020304" pitchFamily="18" charset="0"/>
                <a:cs typeface="Times New Roman" panose="02020603050405020304" pitchFamily="18" charset="0"/>
              </a:rPr>
              <a:t>K</a:t>
            </a:r>
            <a:r>
              <a:rPr lang="en-US" sz="2400" b="1" i="1" dirty="0" err="1">
                <a:latin typeface="Times New Roman" panose="02020603050405020304" pitchFamily="18" charset="0"/>
                <a:cs typeface="Times New Roman" panose="02020603050405020304" pitchFamily="18" charset="0"/>
              </a:rPr>
              <a:t>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luận</a:t>
            </a:r>
            <a:r>
              <a:rPr lang="vi-VN" sz="2400" b="1" i="1"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Chất khí </a:t>
            </a:r>
            <a:r>
              <a:rPr lang="en-US" sz="2400" dirty="0">
                <a:solidFill>
                  <a:srgbClr val="FF0000"/>
                </a:solidFill>
                <a:latin typeface="Times New Roman" panose="02020603050405020304" pitchFamily="18" charset="0"/>
                <a:cs typeface="Times New Roman" panose="02020603050405020304" pitchFamily="18" charset="0"/>
              </a:rPr>
              <a:t>c</a:t>
            </a:r>
            <a:r>
              <a:rPr lang="vi-VN" sz="2400" dirty="0">
                <a:solidFill>
                  <a:srgbClr val="FF0000"/>
                </a:solidFill>
                <a:latin typeface="Times New Roman" panose="02020603050405020304" pitchFamily="18" charset="0"/>
                <a:cs typeface="Times New Roman" panose="02020603050405020304" pitchFamily="18" charset="0"/>
              </a:rPr>
              <a:t>ó khối lượng xác định, không có hình dạng và thể tích xác định. Chất khí dễ nén, có thể lan tỏa theo mọi hướng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chứa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a:t>
            </a:r>
            <a:r>
              <a:rPr lang="en-US" sz="2400" dirty="0">
                <a:solidFill>
                  <a:srgbClr val="FF0000"/>
                </a:solidFill>
                <a:latin typeface="Times New Roman" panose="02020603050405020304" pitchFamily="18" charset="0"/>
                <a:cs typeface="Times New Roman" panose="02020603050405020304" pitchFamily="18" charset="0"/>
              </a:rPr>
              <a:t> </a:t>
            </a:r>
            <a:endParaRPr lang="vi-VN" sz="2400" dirty="0">
              <a:solidFill>
                <a:srgbClr val="FF0000"/>
              </a:solidFill>
              <a:latin typeface="Times New Roman" panose="02020603050405020304" pitchFamily="18" charset="0"/>
              <a:cs typeface="Times New Roman" panose="02020603050405020304" pitchFamily="18" charset="0"/>
            </a:endParaRPr>
          </a:p>
        </p:txBody>
      </p:sp>
      <p:pic>
        <p:nvPicPr>
          <p:cNvPr id="4" name="Picture 2" descr="C:\Users\hoa\Desktop\bigstock-Vintage-Colorful-Hot-Air-Ballo-255808717.jpg">
            <a:extLst>
              <a:ext uri="{FF2B5EF4-FFF2-40B4-BE49-F238E27FC236}">
                <a16:creationId xmlns:a16="http://schemas.microsoft.com/office/drawing/2014/main" id="{F369860C-38D4-56FA-5461-5F38986369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751" y="223719"/>
            <a:ext cx="2588916" cy="172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5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70">
                                            <p:txEl>
                                              <p:pRg st="0" end="0"/>
                                            </p:txEl>
                                          </p:spTgt>
                                        </p:tgtEl>
                                      </p:cBhvr>
                                    </p:animEffect>
                                    <p:set>
                                      <p:cBhvr>
                                        <p:cTn id="7" dur="1" fill="hold">
                                          <p:stCondLst>
                                            <p:cond delay="499"/>
                                          </p:stCondLst>
                                        </p:cTn>
                                        <p:tgtEl>
                                          <p:spTgt spid="17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TextBox 1">
            <a:extLst>
              <a:ext uri="{FF2B5EF4-FFF2-40B4-BE49-F238E27FC236}">
                <a16:creationId xmlns:a16="http://schemas.microsoft.com/office/drawing/2014/main" id="{102ACD38-D8CA-5C60-EDB9-89F147850EC7}"/>
              </a:ext>
            </a:extLst>
          </p:cNvPr>
          <p:cNvSpPr txBox="1"/>
          <p:nvPr/>
        </p:nvSpPr>
        <p:spPr>
          <a:xfrm>
            <a:off x="349857" y="221761"/>
            <a:ext cx="7704856" cy="2523768"/>
          </a:xfrm>
          <a:prstGeom prst="rect">
            <a:avLst/>
          </a:prstGeom>
          <a:noFill/>
        </p:spPr>
        <p:txBody>
          <a:bodyPr wrap="square" rtlCol="0">
            <a:spAutoFit/>
          </a:bodyPr>
          <a:lstStyle/>
          <a:p>
            <a:r>
              <a:rPr lang="vi-VN" sz="2800" b="1" dirty="0">
                <a:latin typeface="+mj-lt"/>
              </a:rPr>
              <a:t>LUYỆN TẬP</a:t>
            </a:r>
          </a:p>
          <a:p>
            <a:r>
              <a:rPr lang="vi-VN" sz="2800" b="1" dirty="0">
                <a:latin typeface="+mj-lt"/>
              </a:rPr>
              <a:t>Câu 1</a:t>
            </a:r>
            <a:r>
              <a:rPr lang="vi-VN" sz="2800" dirty="0">
                <a:latin typeface="+mj-lt"/>
              </a:rPr>
              <a:t>: Chất rắn có thể bị cắt thành những phần nhỏ hơn. Chất lỏng không dễ nén. Chất khí dễ nén. Ngoài ra, chất rắn, chất lỏng, chất khí còn có những đặc điểm nào khác?</a:t>
            </a:r>
          </a:p>
          <a:p>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3" name="TextBox 2">
            <a:extLst>
              <a:ext uri="{FF2B5EF4-FFF2-40B4-BE49-F238E27FC236}">
                <a16:creationId xmlns:a16="http://schemas.microsoft.com/office/drawing/2014/main" id="{0598AEAD-ACAC-8F48-DADA-3A5A484272D0}"/>
              </a:ext>
            </a:extLst>
          </p:cNvPr>
          <p:cNvSpPr txBox="1"/>
          <p:nvPr/>
        </p:nvSpPr>
        <p:spPr>
          <a:xfrm>
            <a:off x="426064" y="176279"/>
            <a:ext cx="7159480" cy="1785104"/>
          </a:xfrm>
          <a:prstGeom prst="rect">
            <a:avLst/>
          </a:prstGeom>
          <a:noFill/>
        </p:spPr>
        <p:txBody>
          <a:bodyPr wrap="square" rtlCol="0">
            <a:spAutoFit/>
          </a:bodyPr>
          <a:lstStyle/>
          <a:p>
            <a:r>
              <a:rPr lang="vi-VN" sz="3200" b="1" dirty="0">
                <a:latin typeface="+mj-lt"/>
              </a:rPr>
              <a:t>Vận dụng:</a:t>
            </a:r>
          </a:p>
          <a:p>
            <a:r>
              <a:rPr lang="vi-VN" sz="3200" dirty="0">
                <a:latin typeface="+mj-lt"/>
              </a:rPr>
              <a:t>Tìm hiểu những chất quanh em để hoàn thành bảng theo gợi ý sau:</a:t>
            </a:r>
          </a:p>
          <a:p>
            <a:endParaRPr lang="vi-VN" dirty="0"/>
          </a:p>
        </p:txBody>
      </p:sp>
      <p:pic>
        <p:nvPicPr>
          <p:cNvPr id="4" name="Picture 2">
            <a:extLst>
              <a:ext uri="{FF2B5EF4-FFF2-40B4-BE49-F238E27FC236}">
                <a16:creationId xmlns:a16="http://schemas.microsoft.com/office/drawing/2014/main" id="{BE1E2E23-C05A-6D8B-16F3-41912DCC5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88" y="1844702"/>
            <a:ext cx="8487348" cy="306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F79C9F96-4B26-7C71-309B-3825BE651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527" y="1732122"/>
            <a:ext cx="5375082" cy="323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3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16" descr="WhitecornerFlower">
            <a:extLst>
              <a:ext uri="{FF2B5EF4-FFF2-40B4-BE49-F238E27FC236}">
                <a16:creationId xmlns:a16="http://schemas.microsoft.com/office/drawing/2014/main" id="{4184B77F-0DE1-5392-CD11-C142959EAD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7060" y="741760"/>
            <a:ext cx="1004888" cy="87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4" descr="WhitecornerFlower">
            <a:extLst>
              <a:ext uri="{FF2B5EF4-FFF2-40B4-BE49-F238E27FC236}">
                <a16:creationId xmlns:a16="http://schemas.microsoft.com/office/drawing/2014/main" id="{C1C5B701-0E98-A304-2C6B-6EF7CC944C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3016" y="769144"/>
            <a:ext cx="881063" cy="84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a:extLst>
              <a:ext uri="{FF2B5EF4-FFF2-40B4-BE49-F238E27FC236}">
                <a16:creationId xmlns:a16="http://schemas.microsoft.com/office/drawing/2014/main" id="{80B9A217-AAAB-398A-1F1A-7F3BF14D5C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7060" y="3430191"/>
            <a:ext cx="9525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a:extLst>
              <a:ext uri="{FF2B5EF4-FFF2-40B4-BE49-F238E27FC236}">
                <a16:creationId xmlns:a16="http://schemas.microsoft.com/office/drawing/2014/main" id="{C9CE44E9-4259-CD24-63E4-03C775DDA7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24650" y="3342085"/>
            <a:ext cx="1046560" cy="109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CDDE896-1CA0-11E7-AF72-9D9BCE80086C}"/>
              </a:ext>
            </a:extLst>
          </p:cNvPr>
          <p:cNvSpPr txBox="1">
            <a:spLocks noChangeArrowheads="1"/>
          </p:cNvSpPr>
          <p:nvPr/>
        </p:nvSpPr>
        <p:spPr bwMode="auto">
          <a:xfrm>
            <a:off x="1237060" y="1508522"/>
            <a:ext cx="666988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25" dirty="0" err="1">
                <a:latin typeface="Times New Roman" panose="02020603050405020304" pitchFamily="18" charset="0"/>
                <a:cs typeface="Times New Roman" panose="02020603050405020304" pitchFamily="18" charset="0"/>
              </a:rPr>
              <a:t>Bài</a:t>
            </a:r>
            <a:r>
              <a:rPr lang="en-US" altLang="en-US" sz="2025" dirty="0">
                <a:latin typeface="Times New Roman" panose="02020603050405020304" pitchFamily="18" charset="0"/>
                <a:cs typeface="Times New Roman" panose="02020603050405020304" pitchFamily="18" charset="0"/>
              </a:rPr>
              <a:t> </a:t>
            </a:r>
            <a:r>
              <a:rPr lang="en-US" altLang="en-US" sz="2025" dirty="0" err="1">
                <a:latin typeface="Times New Roman" panose="02020603050405020304" pitchFamily="18" charset="0"/>
                <a:cs typeface="Times New Roman" panose="02020603050405020304" pitchFamily="18" charset="0"/>
              </a:rPr>
              <a:t>học</a:t>
            </a:r>
            <a:r>
              <a:rPr lang="en-US" altLang="en-US" sz="2025" dirty="0">
                <a:latin typeface="Times New Roman" panose="02020603050405020304" pitchFamily="18" charset="0"/>
                <a:cs typeface="Times New Roman" panose="02020603050405020304" pitchFamily="18" charset="0"/>
              </a:rPr>
              <a:t> </a:t>
            </a:r>
            <a:r>
              <a:rPr lang="en-US" altLang="en-US" sz="2025" dirty="0" err="1">
                <a:latin typeface="Times New Roman" panose="02020603050405020304" pitchFamily="18" charset="0"/>
                <a:cs typeface="Times New Roman" panose="02020603050405020304" pitchFamily="18" charset="0"/>
              </a:rPr>
              <a:t>kết</a:t>
            </a:r>
            <a:r>
              <a:rPr lang="en-US" altLang="en-US" sz="2025" dirty="0">
                <a:latin typeface="Times New Roman" panose="02020603050405020304" pitchFamily="18" charset="0"/>
                <a:cs typeface="Times New Roman" panose="02020603050405020304" pitchFamily="18" charset="0"/>
              </a:rPr>
              <a:t> </a:t>
            </a:r>
            <a:r>
              <a:rPr lang="en-US" altLang="en-US" sz="2025" dirty="0" err="1">
                <a:latin typeface="Times New Roman" panose="02020603050405020304" pitchFamily="18" charset="0"/>
                <a:cs typeface="Times New Roman" panose="02020603050405020304" pitchFamily="18" charset="0"/>
              </a:rPr>
              <a:t>thúc</a:t>
            </a:r>
            <a:endParaRPr lang="en-US" altLang="en-US" sz="2025" dirty="0">
              <a:latin typeface="Times New Roman" panose="02020603050405020304" pitchFamily="18" charset="0"/>
              <a:cs typeface="Times New Roman" panose="02020603050405020304" pitchFamily="18" charset="0"/>
            </a:endParaRPr>
          </a:p>
          <a:p>
            <a:pPr algn="ctr">
              <a:spcBef>
                <a:spcPct val="0"/>
              </a:spcBef>
              <a:buFontTx/>
              <a:buNone/>
            </a:pPr>
            <a:r>
              <a:rPr lang="en-US" altLang="en-US" sz="2025" dirty="0" err="1">
                <a:solidFill>
                  <a:srgbClr val="FF0000"/>
                </a:solidFill>
                <a:latin typeface="Times New Roman" panose="02020603050405020304" pitchFamily="18" charset="0"/>
                <a:cs typeface="Times New Roman" panose="02020603050405020304" pitchFamily="18" charset="0"/>
              </a:rPr>
              <a:t>Cô</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chào</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tạm</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biệt</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các</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em</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hẹn</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gặp</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lại</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các</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em</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vào</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tiết</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học</a:t>
            </a:r>
            <a:r>
              <a:rPr lang="en-US" altLang="en-US" sz="2025" dirty="0">
                <a:solidFill>
                  <a:srgbClr val="FF0000"/>
                </a:solidFill>
                <a:latin typeface="Times New Roman" panose="02020603050405020304" pitchFamily="18" charset="0"/>
                <a:cs typeface="Times New Roman" panose="02020603050405020304" pitchFamily="18" charset="0"/>
              </a:rPr>
              <a:t> </a:t>
            </a:r>
            <a:r>
              <a:rPr lang="en-US" altLang="en-US" sz="2025" dirty="0" err="1">
                <a:solidFill>
                  <a:srgbClr val="FF0000"/>
                </a:solidFill>
                <a:latin typeface="Times New Roman" panose="02020603050405020304" pitchFamily="18" charset="0"/>
                <a:cs typeface="Times New Roman" panose="02020603050405020304" pitchFamily="18" charset="0"/>
              </a:rPr>
              <a:t>sau</a:t>
            </a:r>
            <a:r>
              <a:rPr lang="en-US" altLang="en-US" sz="2025"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down)">
                                      <p:cBhvr>
                                        <p:cTn id="7" dur="500"/>
                                        <p:tgtEl>
                                          <p:spTgt spid="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979874" y="333954"/>
            <a:ext cx="4727223"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i="1" dirty="0">
                <a:solidFill>
                  <a:srgbClr val="0070C0"/>
                </a:solidFill>
                <a:latin typeface="+mj-lt"/>
                <a:cs typeface="Times New Roman" panose="02020603050405020304" pitchFamily="18" charset="0"/>
              </a:rPr>
              <a:t>K</a:t>
            </a:r>
            <a:r>
              <a:rPr lang="en" sz="6600" b="1" i="1" dirty="0">
                <a:solidFill>
                  <a:srgbClr val="0070C0"/>
                </a:solidFill>
                <a:latin typeface="+mj-lt"/>
                <a:cs typeface="Times New Roman" panose="02020603050405020304" pitchFamily="18" charset="0"/>
              </a:rPr>
              <a:t>hởi động</a:t>
            </a:r>
            <a:endParaRPr sz="6600" b="1" i="1" dirty="0">
              <a:solidFill>
                <a:srgbClr val="0070C0"/>
              </a:solidFill>
              <a:latin typeface="+mj-lt"/>
              <a:cs typeface="Times New Roman" panose="02020603050405020304" pitchFamily="18" charset="0"/>
            </a:endParaRPr>
          </a:p>
        </p:txBody>
      </p:sp>
      <p:sp>
        <p:nvSpPr>
          <p:cNvPr id="136" name="Google Shape;136;p28"/>
          <p:cNvSpPr txBox="1">
            <a:spLocks noGrp="1"/>
          </p:cNvSpPr>
          <p:nvPr>
            <p:ph type="subTitle" idx="1"/>
          </p:nvPr>
        </p:nvSpPr>
        <p:spPr>
          <a:xfrm flipH="1">
            <a:off x="1067418" y="1528597"/>
            <a:ext cx="8076582" cy="3520481"/>
          </a:xfrm>
          <a:prstGeom prst="rect">
            <a:avLst/>
          </a:prstGeom>
        </p:spPr>
        <p:txBody>
          <a:bodyPr spcFirstLastPara="1" wrap="square" lIns="91425" tIns="91425" rIns="91425" bIns="91425" anchor="ctr" anchorCtr="0">
            <a:noAutofit/>
          </a:bodyPr>
          <a:lstStyle/>
          <a:p>
            <a:pPr marL="114300" indent="0" algn="l">
              <a:buNone/>
            </a:pPr>
            <a:r>
              <a:rPr lang="vi-VN" sz="4000" b="0" i="1" dirty="0">
                <a:solidFill>
                  <a:schemeClr val="tx1"/>
                </a:solidFill>
                <a:effectLst/>
                <a:latin typeface="Helvetica" panose="020B0604020202020204" pitchFamily="34" charset="0"/>
              </a:rPr>
              <a:t>Chúng ta có thể dễ dàng đi lại trong không khí, có thể lội được trong nước nhưng không thể đi xuyên qua một bức tường. Em có biết vì sao không?</a:t>
            </a:r>
            <a:endParaRPr i="1" dirty="0">
              <a:solidFill>
                <a:schemeClr val="tx1"/>
              </a:solidFill>
            </a:endParaRPr>
          </a:p>
          <a:p>
            <a:pPr marL="0" lvl="0" indent="0" algn="ctr" rtl="0">
              <a:spcBef>
                <a:spcPts val="1600"/>
              </a:spcBef>
              <a:spcAft>
                <a:spcPts val="0"/>
              </a:spcAft>
              <a:buNone/>
            </a:pPr>
            <a:endParaRPr dirty="0"/>
          </a:p>
        </p:txBody>
      </p:sp>
      <p:grpSp>
        <p:nvGrpSpPr>
          <p:cNvPr id="4" name="Google Shape;1298;p54">
            <a:extLst>
              <a:ext uri="{FF2B5EF4-FFF2-40B4-BE49-F238E27FC236}">
                <a16:creationId xmlns:a16="http://schemas.microsoft.com/office/drawing/2014/main" id="{D789365A-8209-1BC6-7F8F-948B37B44807}"/>
              </a:ext>
            </a:extLst>
          </p:cNvPr>
          <p:cNvGrpSpPr/>
          <p:nvPr/>
        </p:nvGrpSpPr>
        <p:grpSpPr>
          <a:xfrm rot="-1563643">
            <a:off x="-92100" y="1330299"/>
            <a:ext cx="1265163" cy="1287113"/>
            <a:chOff x="4465125" y="1062850"/>
            <a:chExt cx="1024850" cy="1067925"/>
          </a:xfrm>
        </p:grpSpPr>
        <p:sp>
          <p:nvSpPr>
            <p:cNvPr id="5" name="Google Shape;1299;p54">
              <a:extLst>
                <a:ext uri="{FF2B5EF4-FFF2-40B4-BE49-F238E27FC236}">
                  <a16:creationId xmlns:a16="http://schemas.microsoft.com/office/drawing/2014/main" id="{DA06ACD9-462F-AEE4-773F-15F9BFB50F81}"/>
                </a:ext>
              </a:extLst>
            </p:cNvPr>
            <p:cNvSpPr/>
            <p:nvPr/>
          </p:nvSpPr>
          <p:spPr>
            <a:xfrm>
              <a:off x="5084250" y="1112300"/>
              <a:ext cx="124325" cy="85675"/>
            </a:xfrm>
            <a:custGeom>
              <a:avLst/>
              <a:gdLst/>
              <a:ahLst/>
              <a:cxnLst/>
              <a:rect l="l" t="t" r="r" b="b"/>
              <a:pathLst>
                <a:path w="4973" h="3427" extrusionOk="0">
                  <a:moveTo>
                    <a:pt x="2761" y="673"/>
                  </a:moveTo>
                  <a:cubicBezTo>
                    <a:pt x="3134" y="673"/>
                    <a:pt x="3416" y="1063"/>
                    <a:pt x="3243" y="1443"/>
                  </a:cubicBezTo>
                  <a:cubicBezTo>
                    <a:pt x="3156" y="1637"/>
                    <a:pt x="2963" y="1747"/>
                    <a:pt x="2762" y="1747"/>
                  </a:cubicBezTo>
                  <a:cubicBezTo>
                    <a:pt x="2685" y="1747"/>
                    <a:pt x="2607" y="1731"/>
                    <a:pt x="2533" y="1698"/>
                  </a:cubicBezTo>
                  <a:cubicBezTo>
                    <a:pt x="2104" y="1497"/>
                    <a:pt x="2131" y="867"/>
                    <a:pt x="2573" y="706"/>
                  </a:cubicBezTo>
                  <a:cubicBezTo>
                    <a:pt x="2637" y="684"/>
                    <a:pt x="2701" y="673"/>
                    <a:pt x="2761" y="673"/>
                  </a:cubicBezTo>
                  <a:close/>
                  <a:moveTo>
                    <a:pt x="2125" y="0"/>
                  </a:moveTo>
                  <a:cubicBezTo>
                    <a:pt x="1245" y="0"/>
                    <a:pt x="398" y="496"/>
                    <a:pt x="0" y="1349"/>
                  </a:cubicBezTo>
                  <a:lnTo>
                    <a:pt x="4423" y="3427"/>
                  </a:lnTo>
                  <a:cubicBezTo>
                    <a:pt x="4972" y="2247"/>
                    <a:pt x="4463" y="854"/>
                    <a:pt x="3297" y="304"/>
                  </a:cubicBezTo>
                  <a:lnTo>
                    <a:pt x="3123" y="224"/>
                  </a:lnTo>
                  <a:cubicBezTo>
                    <a:pt x="2801" y="72"/>
                    <a:pt x="2461" y="0"/>
                    <a:pt x="2125"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00;p54">
              <a:extLst>
                <a:ext uri="{FF2B5EF4-FFF2-40B4-BE49-F238E27FC236}">
                  <a16:creationId xmlns:a16="http://schemas.microsoft.com/office/drawing/2014/main" id="{589E2472-34CF-EC70-62DB-A4025BD54F66}"/>
                </a:ext>
              </a:extLst>
            </p:cNvPr>
            <p:cNvSpPr/>
            <p:nvPr/>
          </p:nvSpPr>
          <p:spPr>
            <a:xfrm>
              <a:off x="5084250" y="1146025"/>
              <a:ext cx="110575" cy="51950"/>
            </a:xfrm>
            <a:custGeom>
              <a:avLst/>
              <a:gdLst/>
              <a:ahLst/>
              <a:cxnLst/>
              <a:rect l="l" t="t" r="r" b="b"/>
              <a:pathLst>
                <a:path w="4423" h="2078" fill="none" extrusionOk="0">
                  <a:moveTo>
                    <a:pt x="0" y="0"/>
                  </a:moveTo>
                  <a:lnTo>
                    <a:pt x="4423" y="2078"/>
                  </a:lnTo>
                </a:path>
              </a:pathLst>
            </a:custGeom>
            <a:noFill/>
            <a:ln w="5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301;p54">
              <a:extLst>
                <a:ext uri="{FF2B5EF4-FFF2-40B4-BE49-F238E27FC236}">
                  <a16:creationId xmlns:a16="http://schemas.microsoft.com/office/drawing/2014/main" id="{83F62B70-A2EE-0046-B4F3-67DDCBEB7A81}"/>
                </a:ext>
              </a:extLst>
            </p:cNvPr>
            <p:cNvGrpSpPr/>
            <p:nvPr/>
          </p:nvGrpSpPr>
          <p:grpSpPr>
            <a:xfrm>
              <a:off x="4465125" y="1062850"/>
              <a:ext cx="1024850" cy="1067925"/>
              <a:chOff x="4465125" y="1062850"/>
              <a:chExt cx="1024850" cy="1067925"/>
            </a:xfrm>
          </p:grpSpPr>
          <p:sp>
            <p:nvSpPr>
              <p:cNvPr id="8" name="Google Shape;1302;p54">
                <a:extLst>
                  <a:ext uri="{FF2B5EF4-FFF2-40B4-BE49-F238E27FC236}">
                    <a16:creationId xmlns:a16="http://schemas.microsoft.com/office/drawing/2014/main" id="{0B01CA64-C61B-8860-8E50-55F9157AD8AC}"/>
                  </a:ext>
                </a:extLst>
              </p:cNvPr>
              <p:cNvSpPr/>
              <p:nvPr/>
            </p:nvSpPr>
            <p:spPr>
              <a:xfrm>
                <a:off x="4465125" y="1062850"/>
                <a:ext cx="950825" cy="1067925"/>
              </a:xfrm>
              <a:custGeom>
                <a:avLst/>
                <a:gdLst/>
                <a:ahLst/>
                <a:cxnLst/>
                <a:rect l="l" t="t" r="r" b="b"/>
                <a:pathLst>
                  <a:path w="38033" h="42717" extrusionOk="0">
                    <a:moveTo>
                      <a:pt x="15921" y="1"/>
                    </a:moveTo>
                    <a:cubicBezTo>
                      <a:pt x="15289" y="1"/>
                      <a:pt x="14684" y="359"/>
                      <a:pt x="14393" y="969"/>
                    </a:cubicBezTo>
                    <a:lnTo>
                      <a:pt x="403" y="30866"/>
                    </a:lnTo>
                    <a:cubicBezTo>
                      <a:pt x="0" y="31711"/>
                      <a:pt x="362" y="32716"/>
                      <a:pt x="1207" y="33104"/>
                    </a:cubicBezTo>
                    <a:lnTo>
                      <a:pt x="21375" y="42552"/>
                    </a:lnTo>
                    <a:cubicBezTo>
                      <a:pt x="21613" y="42663"/>
                      <a:pt x="21862" y="42716"/>
                      <a:pt x="22106" y="42716"/>
                    </a:cubicBezTo>
                    <a:cubicBezTo>
                      <a:pt x="22743" y="42716"/>
                      <a:pt x="23345" y="42358"/>
                      <a:pt x="23626" y="41748"/>
                    </a:cubicBezTo>
                    <a:lnTo>
                      <a:pt x="37630" y="11850"/>
                    </a:lnTo>
                    <a:cubicBezTo>
                      <a:pt x="38032" y="11006"/>
                      <a:pt x="37657" y="10001"/>
                      <a:pt x="36813" y="9612"/>
                    </a:cubicBezTo>
                    <a:lnTo>
                      <a:pt x="16644" y="165"/>
                    </a:lnTo>
                    <a:cubicBezTo>
                      <a:pt x="16410" y="53"/>
                      <a:pt x="16164" y="1"/>
                      <a:pt x="15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03;p54">
                <a:extLst>
                  <a:ext uri="{FF2B5EF4-FFF2-40B4-BE49-F238E27FC236}">
                    <a16:creationId xmlns:a16="http://schemas.microsoft.com/office/drawing/2014/main" id="{6E6A3EEB-A404-5961-C138-933612983770}"/>
                  </a:ext>
                </a:extLst>
              </p:cNvPr>
              <p:cNvSpPr/>
              <p:nvPr/>
            </p:nvSpPr>
            <p:spPr>
              <a:xfrm>
                <a:off x="4496275" y="1091425"/>
                <a:ext cx="889850" cy="1008100"/>
              </a:xfrm>
              <a:custGeom>
                <a:avLst/>
                <a:gdLst/>
                <a:ahLst/>
                <a:cxnLst/>
                <a:rect l="l" t="t" r="r" b="b"/>
                <a:pathLst>
                  <a:path w="35594" h="40324" extrusionOk="0">
                    <a:moveTo>
                      <a:pt x="14179" y="0"/>
                    </a:moveTo>
                    <a:lnTo>
                      <a:pt x="1" y="30286"/>
                    </a:lnTo>
                    <a:lnTo>
                      <a:pt x="21402" y="40323"/>
                    </a:lnTo>
                    <a:lnTo>
                      <a:pt x="35594" y="10037"/>
                    </a:lnTo>
                    <a:lnTo>
                      <a:pt x="14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04;p54">
                <a:extLst>
                  <a:ext uri="{FF2B5EF4-FFF2-40B4-BE49-F238E27FC236}">
                    <a16:creationId xmlns:a16="http://schemas.microsoft.com/office/drawing/2014/main" id="{B79BE7B5-65D5-C950-6CBA-8BD5301BC72E}"/>
                  </a:ext>
                </a:extLst>
              </p:cNvPr>
              <p:cNvSpPr/>
              <p:nvPr/>
            </p:nvSpPr>
            <p:spPr>
              <a:xfrm>
                <a:off x="4986075" y="1251550"/>
                <a:ext cx="190000" cy="88800"/>
              </a:xfrm>
              <a:custGeom>
                <a:avLst/>
                <a:gdLst/>
                <a:ahLst/>
                <a:cxnLst/>
                <a:rect l="l" t="t" r="r" b="b"/>
                <a:pathLst>
                  <a:path w="7600" h="3552" fill="none" extrusionOk="0">
                    <a:moveTo>
                      <a:pt x="1" y="1"/>
                    </a:moveTo>
                    <a:lnTo>
                      <a:pt x="7599" y="355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05;p54">
                <a:extLst>
                  <a:ext uri="{FF2B5EF4-FFF2-40B4-BE49-F238E27FC236}">
                    <a16:creationId xmlns:a16="http://schemas.microsoft.com/office/drawing/2014/main" id="{31E4A8C5-0A97-832F-7850-1B54C4D5ED42}"/>
                  </a:ext>
                </a:extLst>
              </p:cNvPr>
              <p:cNvSpPr/>
              <p:nvPr/>
            </p:nvSpPr>
            <p:spPr>
              <a:xfrm>
                <a:off x="4933475" y="1277350"/>
                <a:ext cx="349125" cy="163850"/>
              </a:xfrm>
              <a:custGeom>
                <a:avLst/>
                <a:gdLst/>
                <a:ahLst/>
                <a:cxnLst/>
                <a:rect l="l" t="t" r="r" b="b"/>
                <a:pathLst>
                  <a:path w="13965" h="6554" fill="none" extrusionOk="0">
                    <a:moveTo>
                      <a:pt x="1" y="1"/>
                    </a:moveTo>
                    <a:lnTo>
                      <a:pt x="13965"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06;p54">
                <a:extLst>
                  <a:ext uri="{FF2B5EF4-FFF2-40B4-BE49-F238E27FC236}">
                    <a16:creationId xmlns:a16="http://schemas.microsoft.com/office/drawing/2014/main" id="{967FF619-0276-E60D-3072-13A51A8F89F5}"/>
                  </a:ext>
                </a:extLst>
              </p:cNvPr>
              <p:cNvSpPr/>
              <p:nvPr/>
            </p:nvSpPr>
            <p:spPr>
              <a:xfrm>
                <a:off x="4821250" y="1275675"/>
                <a:ext cx="441925" cy="207075"/>
              </a:xfrm>
              <a:custGeom>
                <a:avLst/>
                <a:gdLst/>
                <a:ahLst/>
                <a:cxnLst/>
                <a:rect l="l" t="t" r="r" b="b"/>
                <a:pathLst>
                  <a:path w="17677" h="8283" fill="none" extrusionOk="0">
                    <a:moveTo>
                      <a:pt x="1" y="1"/>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07;p54">
                <a:extLst>
                  <a:ext uri="{FF2B5EF4-FFF2-40B4-BE49-F238E27FC236}">
                    <a16:creationId xmlns:a16="http://schemas.microsoft.com/office/drawing/2014/main" id="{077E979F-1965-8558-37E9-9046B41EAAE8}"/>
                  </a:ext>
                </a:extLst>
              </p:cNvPr>
              <p:cNvSpPr/>
              <p:nvPr/>
            </p:nvSpPr>
            <p:spPr>
              <a:xfrm>
                <a:off x="4801475" y="1317225"/>
                <a:ext cx="442275" cy="207075"/>
              </a:xfrm>
              <a:custGeom>
                <a:avLst/>
                <a:gdLst/>
                <a:ahLst/>
                <a:cxnLst/>
                <a:rect l="l" t="t" r="r" b="b"/>
                <a:pathLst>
                  <a:path w="17691" h="8283" fill="none" extrusionOk="0">
                    <a:moveTo>
                      <a:pt x="1" y="0"/>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08;p54">
                <a:extLst>
                  <a:ext uri="{FF2B5EF4-FFF2-40B4-BE49-F238E27FC236}">
                    <a16:creationId xmlns:a16="http://schemas.microsoft.com/office/drawing/2014/main" id="{E1D6B162-5DEB-605B-83AC-1FF3997954D5}"/>
                  </a:ext>
                </a:extLst>
              </p:cNvPr>
              <p:cNvSpPr/>
              <p:nvPr/>
            </p:nvSpPr>
            <p:spPr>
              <a:xfrm>
                <a:off x="4738500" y="1693450"/>
                <a:ext cx="349450" cy="163850"/>
              </a:xfrm>
              <a:custGeom>
                <a:avLst/>
                <a:gdLst/>
                <a:ahLst/>
                <a:cxnLst/>
                <a:rect l="l" t="t" r="r" b="b"/>
                <a:pathLst>
                  <a:path w="13978" h="6554" fill="none" extrusionOk="0">
                    <a:moveTo>
                      <a:pt x="1" y="1"/>
                    </a:moveTo>
                    <a:lnTo>
                      <a:pt x="13978"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9;p54">
                <a:extLst>
                  <a:ext uri="{FF2B5EF4-FFF2-40B4-BE49-F238E27FC236}">
                    <a16:creationId xmlns:a16="http://schemas.microsoft.com/office/drawing/2014/main" id="{3BC5BF8E-7B1B-1343-A58E-71F18EB09F85}"/>
                  </a:ext>
                </a:extLst>
              </p:cNvPr>
              <p:cNvSpPr/>
              <p:nvPr/>
            </p:nvSpPr>
            <p:spPr>
              <a:xfrm>
                <a:off x="4626275" y="1691775"/>
                <a:ext cx="442250" cy="207075"/>
              </a:xfrm>
              <a:custGeom>
                <a:avLst/>
                <a:gdLst/>
                <a:ahLst/>
                <a:cxnLst/>
                <a:rect l="l" t="t" r="r" b="b"/>
                <a:pathLst>
                  <a:path w="17690" h="8283" fill="none" extrusionOk="0">
                    <a:moveTo>
                      <a:pt x="0" y="1"/>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10;p54">
                <a:extLst>
                  <a:ext uri="{FF2B5EF4-FFF2-40B4-BE49-F238E27FC236}">
                    <a16:creationId xmlns:a16="http://schemas.microsoft.com/office/drawing/2014/main" id="{C460AFD6-8CC1-5A53-95C8-CC989018E896}"/>
                  </a:ext>
                </a:extLst>
              </p:cNvPr>
              <p:cNvSpPr/>
              <p:nvPr/>
            </p:nvSpPr>
            <p:spPr>
              <a:xfrm>
                <a:off x="4606850" y="1733325"/>
                <a:ext cx="441900" cy="207075"/>
              </a:xfrm>
              <a:custGeom>
                <a:avLst/>
                <a:gdLst/>
                <a:ahLst/>
                <a:cxnLst/>
                <a:rect l="l" t="t" r="r" b="b"/>
                <a:pathLst>
                  <a:path w="17676" h="8283" fill="none" extrusionOk="0">
                    <a:moveTo>
                      <a:pt x="0" y="0"/>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11;p54">
                <a:extLst>
                  <a:ext uri="{FF2B5EF4-FFF2-40B4-BE49-F238E27FC236}">
                    <a16:creationId xmlns:a16="http://schemas.microsoft.com/office/drawing/2014/main" id="{4055FCBB-C5F2-10BB-2AEB-34507BD26414}"/>
                  </a:ext>
                </a:extLst>
              </p:cNvPr>
              <p:cNvSpPr/>
              <p:nvPr/>
            </p:nvSpPr>
            <p:spPr>
              <a:xfrm>
                <a:off x="4587400" y="1774850"/>
                <a:ext cx="441925" cy="207075"/>
              </a:xfrm>
              <a:custGeom>
                <a:avLst/>
                <a:gdLst/>
                <a:ahLst/>
                <a:cxnLst/>
                <a:rect l="l" t="t" r="r" b="b"/>
                <a:pathLst>
                  <a:path w="17677" h="8283" fill="none" extrusionOk="0">
                    <a:moveTo>
                      <a:pt x="1" y="1"/>
                    </a:moveTo>
                    <a:lnTo>
                      <a:pt x="17677" y="8283"/>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12;p54">
                <a:extLst>
                  <a:ext uri="{FF2B5EF4-FFF2-40B4-BE49-F238E27FC236}">
                    <a16:creationId xmlns:a16="http://schemas.microsoft.com/office/drawing/2014/main" id="{9EEB05A5-4EE9-96F3-D2EC-F42AA761D39C}"/>
                  </a:ext>
                </a:extLst>
              </p:cNvPr>
              <p:cNvSpPr/>
              <p:nvPr/>
            </p:nvSpPr>
            <p:spPr>
              <a:xfrm>
                <a:off x="4567650" y="1816400"/>
                <a:ext cx="442250" cy="207075"/>
              </a:xfrm>
              <a:custGeom>
                <a:avLst/>
                <a:gdLst/>
                <a:ahLst/>
                <a:cxnLst/>
                <a:rect l="l" t="t" r="r" b="b"/>
                <a:pathLst>
                  <a:path w="17690" h="8283" fill="none" extrusionOk="0">
                    <a:moveTo>
                      <a:pt x="0" y="1"/>
                    </a:moveTo>
                    <a:lnTo>
                      <a:pt x="17689"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13;p54">
                <a:extLst>
                  <a:ext uri="{FF2B5EF4-FFF2-40B4-BE49-F238E27FC236}">
                    <a16:creationId xmlns:a16="http://schemas.microsoft.com/office/drawing/2014/main" id="{AD310749-D9E1-D8B8-AF4A-F0BE697C4A74}"/>
                  </a:ext>
                </a:extLst>
              </p:cNvPr>
              <p:cNvSpPr/>
              <p:nvPr/>
            </p:nvSpPr>
            <p:spPr>
              <a:xfrm>
                <a:off x="4782050" y="1358775"/>
                <a:ext cx="286150" cy="134025"/>
              </a:xfrm>
              <a:custGeom>
                <a:avLst/>
                <a:gdLst/>
                <a:ahLst/>
                <a:cxnLst/>
                <a:rect l="l" t="t" r="r" b="b"/>
                <a:pathLst>
                  <a:path w="11446" h="5361" fill="none" extrusionOk="0">
                    <a:moveTo>
                      <a:pt x="1" y="0"/>
                    </a:moveTo>
                    <a:lnTo>
                      <a:pt x="11445" y="5360"/>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14;p54">
                <a:extLst>
                  <a:ext uri="{FF2B5EF4-FFF2-40B4-BE49-F238E27FC236}">
                    <a16:creationId xmlns:a16="http://schemas.microsoft.com/office/drawing/2014/main" id="{E5C21966-C05B-DA7B-BC19-F56D2B364D2C}"/>
                  </a:ext>
                </a:extLst>
              </p:cNvPr>
              <p:cNvSpPr/>
              <p:nvPr/>
            </p:nvSpPr>
            <p:spPr>
              <a:xfrm>
                <a:off x="4815550" y="1425425"/>
                <a:ext cx="199375" cy="93175"/>
              </a:xfrm>
              <a:custGeom>
                <a:avLst/>
                <a:gdLst/>
                <a:ahLst/>
                <a:cxnLst/>
                <a:rect l="l" t="t" r="r" b="b"/>
                <a:pathLst>
                  <a:path w="7975" h="3727" fill="none" extrusionOk="0">
                    <a:moveTo>
                      <a:pt x="1" y="1"/>
                    </a:moveTo>
                    <a:lnTo>
                      <a:pt x="7974" y="3726"/>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15;p54">
                <a:extLst>
                  <a:ext uri="{FF2B5EF4-FFF2-40B4-BE49-F238E27FC236}">
                    <a16:creationId xmlns:a16="http://schemas.microsoft.com/office/drawing/2014/main" id="{5EDB40D6-1137-E10F-A33A-BE620F53FB72}"/>
                  </a:ext>
                </a:extLst>
              </p:cNvPr>
              <p:cNvSpPr/>
              <p:nvPr/>
            </p:nvSpPr>
            <p:spPr>
              <a:xfrm>
                <a:off x="4743200" y="1442175"/>
                <a:ext cx="252300" cy="117950"/>
              </a:xfrm>
              <a:custGeom>
                <a:avLst/>
                <a:gdLst/>
                <a:ahLst/>
                <a:cxnLst/>
                <a:rect l="l" t="t" r="r" b="b"/>
                <a:pathLst>
                  <a:path w="10092" h="4718" fill="none" extrusionOk="0">
                    <a:moveTo>
                      <a:pt x="0" y="1"/>
                    </a:moveTo>
                    <a:lnTo>
                      <a:pt x="10091"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16;p54">
                <a:extLst>
                  <a:ext uri="{FF2B5EF4-FFF2-40B4-BE49-F238E27FC236}">
                    <a16:creationId xmlns:a16="http://schemas.microsoft.com/office/drawing/2014/main" id="{E91F5D12-FAD1-DE0D-35D3-0F9DE844DE08}"/>
                  </a:ext>
                </a:extLst>
              </p:cNvPr>
              <p:cNvSpPr/>
              <p:nvPr/>
            </p:nvSpPr>
            <p:spPr>
              <a:xfrm>
                <a:off x="4723750" y="1483725"/>
                <a:ext cx="252300" cy="117950"/>
              </a:xfrm>
              <a:custGeom>
                <a:avLst/>
                <a:gdLst/>
                <a:ahLst/>
                <a:cxnLst/>
                <a:rect l="l" t="t" r="r" b="b"/>
                <a:pathLst>
                  <a:path w="10092" h="4718" fill="none" extrusionOk="0">
                    <a:moveTo>
                      <a:pt x="1" y="1"/>
                    </a:moveTo>
                    <a:lnTo>
                      <a:pt x="10092"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7;p54">
                <a:extLst>
                  <a:ext uri="{FF2B5EF4-FFF2-40B4-BE49-F238E27FC236}">
                    <a16:creationId xmlns:a16="http://schemas.microsoft.com/office/drawing/2014/main" id="{7E9EF729-EF7B-80C0-9E97-D55FC9833281}"/>
                  </a:ext>
                </a:extLst>
              </p:cNvPr>
              <p:cNvSpPr/>
              <p:nvPr/>
            </p:nvSpPr>
            <p:spPr>
              <a:xfrm>
                <a:off x="4704325" y="1525275"/>
                <a:ext cx="251975" cy="118275"/>
              </a:xfrm>
              <a:custGeom>
                <a:avLst/>
                <a:gdLst/>
                <a:ahLst/>
                <a:cxnLst/>
                <a:rect l="l" t="t" r="r" b="b"/>
                <a:pathLst>
                  <a:path w="10079" h="4731" fill="none" extrusionOk="0">
                    <a:moveTo>
                      <a:pt x="1" y="0"/>
                    </a:moveTo>
                    <a:lnTo>
                      <a:pt x="10078"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18;p54">
                <a:extLst>
                  <a:ext uri="{FF2B5EF4-FFF2-40B4-BE49-F238E27FC236}">
                    <a16:creationId xmlns:a16="http://schemas.microsoft.com/office/drawing/2014/main" id="{ED6F3696-7041-4994-63B3-BA7703A85D94}"/>
                  </a:ext>
                </a:extLst>
              </p:cNvPr>
              <p:cNvSpPr/>
              <p:nvPr/>
            </p:nvSpPr>
            <p:spPr>
              <a:xfrm>
                <a:off x="4684575" y="1566825"/>
                <a:ext cx="252275" cy="118275"/>
              </a:xfrm>
              <a:custGeom>
                <a:avLst/>
                <a:gdLst/>
                <a:ahLst/>
                <a:cxnLst/>
                <a:rect l="l" t="t" r="r" b="b"/>
                <a:pathLst>
                  <a:path w="10091" h="4731" fill="none" extrusionOk="0">
                    <a:moveTo>
                      <a:pt x="0" y="0"/>
                    </a:moveTo>
                    <a:lnTo>
                      <a:pt x="10091"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19;p54">
                <a:extLst>
                  <a:ext uri="{FF2B5EF4-FFF2-40B4-BE49-F238E27FC236}">
                    <a16:creationId xmlns:a16="http://schemas.microsoft.com/office/drawing/2014/main" id="{33043488-1EDE-8B1C-47B0-FC9A37D16FF5}"/>
                  </a:ext>
                </a:extLst>
              </p:cNvPr>
              <p:cNvSpPr/>
              <p:nvPr/>
            </p:nvSpPr>
            <p:spPr>
              <a:xfrm>
                <a:off x="4665125" y="1608350"/>
                <a:ext cx="398700" cy="186975"/>
              </a:xfrm>
              <a:custGeom>
                <a:avLst/>
                <a:gdLst/>
                <a:ahLst/>
                <a:cxnLst/>
                <a:rect l="l" t="t" r="r" b="b"/>
                <a:pathLst>
                  <a:path w="15948" h="7479" fill="none" extrusionOk="0">
                    <a:moveTo>
                      <a:pt x="1" y="1"/>
                    </a:moveTo>
                    <a:lnTo>
                      <a:pt x="15948" y="747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20;p54">
                <a:extLst>
                  <a:ext uri="{FF2B5EF4-FFF2-40B4-BE49-F238E27FC236}">
                    <a16:creationId xmlns:a16="http://schemas.microsoft.com/office/drawing/2014/main" id="{E7E854CE-C125-E440-4709-940BCBB15BD6}"/>
                  </a:ext>
                </a:extLst>
              </p:cNvPr>
              <p:cNvSpPr/>
              <p:nvPr/>
            </p:nvSpPr>
            <p:spPr>
              <a:xfrm>
                <a:off x="4993800" y="1577850"/>
                <a:ext cx="129325" cy="128375"/>
              </a:xfrm>
              <a:custGeom>
                <a:avLst/>
                <a:gdLst/>
                <a:ahLst/>
                <a:cxnLst/>
                <a:rect l="l" t="t" r="r" b="b"/>
                <a:pathLst>
                  <a:path w="5173" h="5135" extrusionOk="0">
                    <a:moveTo>
                      <a:pt x="2872" y="1"/>
                    </a:moveTo>
                    <a:cubicBezTo>
                      <a:pt x="1948" y="1"/>
                      <a:pt x="1093" y="508"/>
                      <a:pt x="643" y="1315"/>
                    </a:cubicBezTo>
                    <a:cubicBezTo>
                      <a:pt x="0" y="2547"/>
                      <a:pt x="442" y="4075"/>
                      <a:pt x="1662" y="4785"/>
                    </a:cubicBezTo>
                    <a:cubicBezTo>
                      <a:pt x="2071" y="5022"/>
                      <a:pt x="2519" y="5135"/>
                      <a:pt x="2962" y="5135"/>
                    </a:cubicBezTo>
                    <a:cubicBezTo>
                      <a:pt x="3824" y="5135"/>
                      <a:pt x="4668" y="4707"/>
                      <a:pt x="5173" y="3928"/>
                    </a:cubicBezTo>
                    <a:lnTo>
                      <a:pt x="2908" y="2614"/>
                    </a:lnTo>
                    <a:lnTo>
                      <a:pt x="2908" y="1"/>
                    </a:lnTo>
                    <a:cubicBezTo>
                      <a:pt x="2896" y="1"/>
                      <a:pt x="2884" y="1"/>
                      <a:pt x="2872"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21;p54">
                <a:extLst>
                  <a:ext uri="{FF2B5EF4-FFF2-40B4-BE49-F238E27FC236}">
                    <a16:creationId xmlns:a16="http://schemas.microsoft.com/office/drawing/2014/main" id="{4BDC4A2C-CB38-3B7B-88C1-75665CD77116}"/>
                  </a:ext>
                </a:extLst>
              </p:cNvPr>
              <p:cNvSpPr/>
              <p:nvPr/>
            </p:nvSpPr>
            <p:spPr>
              <a:xfrm>
                <a:off x="5066500" y="1577875"/>
                <a:ext cx="65350" cy="98175"/>
              </a:xfrm>
              <a:custGeom>
                <a:avLst/>
                <a:gdLst/>
                <a:ahLst/>
                <a:cxnLst/>
                <a:rect l="l" t="t" r="r" b="b"/>
                <a:pathLst>
                  <a:path w="2614" h="3927" extrusionOk="0">
                    <a:moveTo>
                      <a:pt x="0" y="0"/>
                    </a:moveTo>
                    <a:lnTo>
                      <a:pt x="0" y="2613"/>
                    </a:lnTo>
                    <a:lnTo>
                      <a:pt x="2265" y="3927"/>
                    </a:lnTo>
                    <a:cubicBezTo>
                      <a:pt x="2493" y="3525"/>
                      <a:pt x="2613" y="3082"/>
                      <a:pt x="2613" y="2613"/>
                    </a:cubicBezTo>
                    <a:cubicBezTo>
                      <a:pt x="2613" y="1180"/>
                      <a:pt x="1434" y="0"/>
                      <a:pt x="0"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22;p54">
                <a:extLst>
                  <a:ext uri="{FF2B5EF4-FFF2-40B4-BE49-F238E27FC236}">
                    <a16:creationId xmlns:a16="http://schemas.microsoft.com/office/drawing/2014/main" id="{FDF6C813-CD5A-7A91-CEF0-7897816F544E}"/>
                  </a:ext>
                </a:extLst>
              </p:cNvPr>
              <p:cNvSpPr/>
              <p:nvPr/>
            </p:nvSpPr>
            <p:spPr>
              <a:xfrm>
                <a:off x="4984750" y="1120900"/>
                <a:ext cx="272725" cy="154475"/>
              </a:xfrm>
              <a:custGeom>
                <a:avLst/>
                <a:gdLst/>
                <a:ahLst/>
                <a:cxnLst/>
                <a:rect l="l" t="t" r="r" b="b"/>
                <a:pathLst>
                  <a:path w="10909" h="6179" extrusionOk="0">
                    <a:moveTo>
                      <a:pt x="1823" y="0"/>
                    </a:moveTo>
                    <a:lnTo>
                      <a:pt x="0" y="1059"/>
                    </a:lnTo>
                    <a:lnTo>
                      <a:pt x="10909" y="6178"/>
                    </a:lnTo>
                    <a:lnTo>
                      <a:pt x="10560" y="4088"/>
                    </a:lnTo>
                    <a:lnTo>
                      <a:pt x="1823"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3;p54">
                <a:extLst>
                  <a:ext uri="{FF2B5EF4-FFF2-40B4-BE49-F238E27FC236}">
                    <a16:creationId xmlns:a16="http://schemas.microsoft.com/office/drawing/2014/main" id="{50A4CC7F-6944-4F68-90D2-37DFD6CA4D6E}"/>
                  </a:ext>
                </a:extLst>
              </p:cNvPr>
              <p:cNvSpPr/>
              <p:nvPr/>
            </p:nvSpPr>
            <p:spPr>
              <a:xfrm>
                <a:off x="4997475" y="1136975"/>
                <a:ext cx="257650" cy="123975"/>
              </a:xfrm>
              <a:custGeom>
                <a:avLst/>
                <a:gdLst/>
                <a:ahLst/>
                <a:cxnLst/>
                <a:rect l="l" t="t" r="r" b="b"/>
                <a:pathLst>
                  <a:path w="10306" h="4959" extrusionOk="0">
                    <a:moveTo>
                      <a:pt x="215" y="1"/>
                    </a:moveTo>
                    <a:lnTo>
                      <a:pt x="1" y="121"/>
                    </a:lnTo>
                    <a:lnTo>
                      <a:pt x="10306" y="4959"/>
                    </a:lnTo>
                    <a:lnTo>
                      <a:pt x="10266" y="4704"/>
                    </a:lnTo>
                    <a:lnTo>
                      <a:pt x="215" y="1"/>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24;p54">
                <a:extLst>
                  <a:ext uri="{FF2B5EF4-FFF2-40B4-BE49-F238E27FC236}">
                    <a16:creationId xmlns:a16="http://schemas.microsoft.com/office/drawing/2014/main" id="{BC218A4C-A3FD-1174-AE41-18E022737E7D}"/>
                  </a:ext>
                </a:extLst>
              </p:cNvPr>
              <p:cNvSpPr/>
              <p:nvPr/>
            </p:nvSpPr>
            <p:spPr>
              <a:xfrm>
                <a:off x="4944200" y="1120900"/>
                <a:ext cx="348125" cy="192325"/>
              </a:xfrm>
              <a:custGeom>
                <a:avLst/>
                <a:gdLst/>
                <a:ahLst/>
                <a:cxnLst/>
                <a:rect l="l" t="t" r="r" b="b"/>
                <a:pathLst>
                  <a:path w="13925" h="7693" extrusionOk="0">
                    <a:moveTo>
                      <a:pt x="711" y="0"/>
                    </a:moveTo>
                    <a:lnTo>
                      <a:pt x="1" y="1501"/>
                    </a:lnTo>
                    <a:lnTo>
                      <a:pt x="13227" y="7693"/>
                    </a:lnTo>
                    <a:lnTo>
                      <a:pt x="13924" y="6192"/>
                    </a:lnTo>
                    <a:lnTo>
                      <a:pt x="7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25;p54">
                <a:extLst>
                  <a:ext uri="{FF2B5EF4-FFF2-40B4-BE49-F238E27FC236}">
                    <a16:creationId xmlns:a16="http://schemas.microsoft.com/office/drawing/2014/main" id="{D389E46A-933A-85A2-03EB-3936C427387A}"/>
                  </a:ext>
                </a:extLst>
              </p:cNvPr>
              <p:cNvSpPr/>
              <p:nvPr/>
            </p:nvSpPr>
            <p:spPr>
              <a:xfrm>
                <a:off x="5249075" y="2011050"/>
                <a:ext cx="6725" cy="8825"/>
              </a:xfrm>
              <a:custGeom>
                <a:avLst/>
                <a:gdLst/>
                <a:ahLst/>
                <a:cxnLst/>
                <a:rect l="l" t="t" r="r" b="b"/>
                <a:pathLst>
                  <a:path w="269" h="353" extrusionOk="0">
                    <a:moveTo>
                      <a:pt x="94" y="1"/>
                    </a:moveTo>
                    <a:lnTo>
                      <a:pt x="14" y="228"/>
                    </a:lnTo>
                    <a:cubicBezTo>
                      <a:pt x="1" y="282"/>
                      <a:pt x="14" y="336"/>
                      <a:pt x="68" y="349"/>
                    </a:cubicBezTo>
                    <a:cubicBezTo>
                      <a:pt x="75" y="351"/>
                      <a:pt x="82" y="353"/>
                      <a:pt x="90" y="353"/>
                    </a:cubicBezTo>
                    <a:cubicBezTo>
                      <a:pt x="126" y="353"/>
                      <a:pt x="164" y="329"/>
                      <a:pt x="175" y="295"/>
                    </a:cubicBezTo>
                    <a:lnTo>
                      <a:pt x="269" y="68"/>
                    </a:lnTo>
                    <a:lnTo>
                      <a:pt x="94"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26;p54">
                <a:extLst>
                  <a:ext uri="{FF2B5EF4-FFF2-40B4-BE49-F238E27FC236}">
                    <a16:creationId xmlns:a16="http://schemas.microsoft.com/office/drawing/2014/main" id="{54010C6A-FEB3-85D1-6F4C-976C43EF8442}"/>
                  </a:ext>
                </a:extLst>
              </p:cNvPr>
              <p:cNvSpPr/>
              <p:nvPr/>
            </p:nvSpPr>
            <p:spPr>
              <a:xfrm>
                <a:off x="5248750" y="1938700"/>
                <a:ext cx="49925" cy="76400"/>
              </a:xfrm>
              <a:custGeom>
                <a:avLst/>
                <a:gdLst/>
                <a:ahLst/>
                <a:cxnLst/>
                <a:rect l="l" t="t" r="r" b="b"/>
                <a:pathLst>
                  <a:path w="1997" h="3056" extrusionOk="0">
                    <a:moveTo>
                      <a:pt x="228" y="0"/>
                    </a:moveTo>
                    <a:cubicBezTo>
                      <a:pt x="14" y="603"/>
                      <a:pt x="0" y="1823"/>
                      <a:pt x="27" y="2466"/>
                    </a:cubicBezTo>
                    <a:lnTo>
                      <a:pt x="40" y="2962"/>
                    </a:lnTo>
                    <a:lnTo>
                      <a:pt x="295" y="3055"/>
                    </a:lnTo>
                    <a:lnTo>
                      <a:pt x="617" y="2680"/>
                    </a:lnTo>
                    <a:cubicBezTo>
                      <a:pt x="1032" y="2184"/>
                      <a:pt x="1796" y="1233"/>
                      <a:pt x="1997" y="630"/>
                    </a:cubicBezTo>
                    <a:lnTo>
                      <a:pt x="228" y="0"/>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27;p54">
                <a:extLst>
                  <a:ext uri="{FF2B5EF4-FFF2-40B4-BE49-F238E27FC236}">
                    <a16:creationId xmlns:a16="http://schemas.microsoft.com/office/drawing/2014/main" id="{2140CD04-08A6-9754-9722-373BDA502EAA}"/>
                  </a:ext>
                </a:extLst>
              </p:cNvPr>
              <p:cNvSpPr/>
              <p:nvPr/>
            </p:nvSpPr>
            <p:spPr>
              <a:xfrm>
                <a:off x="5254450" y="1613050"/>
                <a:ext cx="164175" cy="341400"/>
              </a:xfrm>
              <a:custGeom>
                <a:avLst/>
                <a:gdLst/>
                <a:ahLst/>
                <a:cxnLst/>
                <a:rect l="l" t="t" r="r" b="b"/>
                <a:pathLst>
                  <a:path w="6567" h="13656" extrusionOk="0">
                    <a:moveTo>
                      <a:pt x="4369" y="0"/>
                    </a:moveTo>
                    <a:lnTo>
                      <a:pt x="0" y="13026"/>
                    </a:lnTo>
                    <a:lnTo>
                      <a:pt x="1769" y="13656"/>
                    </a:lnTo>
                    <a:lnTo>
                      <a:pt x="6566" y="764"/>
                    </a:lnTo>
                    <a:lnTo>
                      <a:pt x="4369"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28;p54">
                <a:extLst>
                  <a:ext uri="{FF2B5EF4-FFF2-40B4-BE49-F238E27FC236}">
                    <a16:creationId xmlns:a16="http://schemas.microsoft.com/office/drawing/2014/main" id="{DEEF1B61-FF54-E2DB-96FF-AB180BCC949C}"/>
                  </a:ext>
                </a:extLst>
              </p:cNvPr>
              <p:cNvSpPr/>
              <p:nvPr/>
            </p:nvSpPr>
            <p:spPr>
              <a:xfrm>
                <a:off x="5307025" y="1781900"/>
                <a:ext cx="49625" cy="17450"/>
              </a:xfrm>
              <a:custGeom>
                <a:avLst/>
                <a:gdLst/>
                <a:ahLst/>
                <a:cxnLst/>
                <a:rect l="l" t="t" r="r" b="b"/>
                <a:pathLst>
                  <a:path w="1985" h="698" fill="none" extrusionOk="0">
                    <a:moveTo>
                      <a:pt x="1" y="0"/>
                    </a:moveTo>
                    <a:lnTo>
                      <a:pt x="1984" y="697"/>
                    </a:lnTo>
                  </a:path>
                </a:pathLst>
              </a:custGeom>
              <a:noFill/>
              <a:ln w="4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29;p54">
                <a:extLst>
                  <a:ext uri="{FF2B5EF4-FFF2-40B4-BE49-F238E27FC236}">
                    <a16:creationId xmlns:a16="http://schemas.microsoft.com/office/drawing/2014/main" id="{384FE6DF-F81A-96DB-4AB6-83956EF281DF}"/>
                  </a:ext>
                </a:extLst>
              </p:cNvPr>
              <p:cNvSpPr/>
              <p:nvPr/>
            </p:nvSpPr>
            <p:spPr>
              <a:xfrm>
                <a:off x="5409550" y="1435450"/>
                <a:ext cx="65350" cy="81475"/>
              </a:xfrm>
              <a:custGeom>
                <a:avLst/>
                <a:gdLst/>
                <a:ahLst/>
                <a:cxnLst/>
                <a:rect l="l" t="t" r="r" b="b"/>
                <a:pathLst>
                  <a:path w="2614" h="3259" extrusionOk="0">
                    <a:moveTo>
                      <a:pt x="1579" y="1"/>
                    </a:moveTo>
                    <a:cubicBezTo>
                      <a:pt x="1200" y="1"/>
                      <a:pt x="848" y="239"/>
                      <a:pt x="711" y="618"/>
                    </a:cubicBezTo>
                    <a:lnTo>
                      <a:pt x="1" y="2642"/>
                    </a:lnTo>
                    <a:lnTo>
                      <a:pt x="1729" y="3258"/>
                    </a:lnTo>
                    <a:lnTo>
                      <a:pt x="2453" y="1235"/>
                    </a:lnTo>
                    <a:cubicBezTo>
                      <a:pt x="2614" y="752"/>
                      <a:pt x="2373" y="230"/>
                      <a:pt x="1890" y="55"/>
                    </a:cubicBezTo>
                    <a:cubicBezTo>
                      <a:pt x="1787" y="18"/>
                      <a:pt x="1682" y="1"/>
                      <a:pt x="1579"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30;p54">
                <a:extLst>
                  <a:ext uri="{FF2B5EF4-FFF2-40B4-BE49-F238E27FC236}">
                    <a16:creationId xmlns:a16="http://schemas.microsoft.com/office/drawing/2014/main" id="{F77B133B-849B-F6BC-7002-9DCCE19AA2BF}"/>
                  </a:ext>
                </a:extLst>
              </p:cNvPr>
              <p:cNvSpPr/>
              <p:nvPr/>
            </p:nvSpPr>
            <p:spPr>
              <a:xfrm>
                <a:off x="5408875" y="1498125"/>
                <a:ext cx="81100" cy="210750"/>
              </a:xfrm>
              <a:custGeom>
                <a:avLst/>
                <a:gdLst/>
                <a:ahLst/>
                <a:cxnLst/>
                <a:rect l="l" t="t" r="r" b="b"/>
                <a:pathLst>
                  <a:path w="3244" h="8430" extrusionOk="0">
                    <a:moveTo>
                      <a:pt x="2936" y="1"/>
                    </a:moveTo>
                    <a:lnTo>
                      <a:pt x="1" y="8309"/>
                    </a:lnTo>
                    <a:lnTo>
                      <a:pt x="309" y="8430"/>
                    </a:lnTo>
                    <a:lnTo>
                      <a:pt x="3244" y="108"/>
                    </a:lnTo>
                    <a:lnTo>
                      <a:pt x="2936"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1;p54">
                <a:extLst>
                  <a:ext uri="{FF2B5EF4-FFF2-40B4-BE49-F238E27FC236}">
                    <a16:creationId xmlns:a16="http://schemas.microsoft.com/office/drawing/2014/main" id="{70FCD80C-030D-6A96-F232-2ECDAB657073}"/>
                  </a:ext>
                </a:extLst>
              </p:cNvPr>
              <p:cNvSpPr/>
              <p:nvPr/>
            </p:nvSpPr>
            <p:spPr>
              <a:xfrm>
                <a:off x="5401525" y="1664450"/>
                <a:ext cx="22125" cy="41425"/>
              </a:xfrm>
              <a:custGeom>
                <a:avLst/>
                <a:gdLst/>
                <a:ahLst/>
                <a:cxnLst/>
                <a:rect l="l" t="t" r="r" b="b"/>
                <a:pathLst>
                  <a:path w="885" h="1657" extrusionOk="0">
                    <a:moveTo>
                      <a:pt x="752" y="0"/>
                    </a:moveTo>
                    <a:cubicBezTo>
                      <a:pt x="593" y="0"/>
                      <a:pt x="441" y="92"/>
                      <a:pt x="389" y="249"/>
                    </a:cubicBezTo>
                    <a:lnTo>
                      <a:pt x="67" y="1174"/>
                    </a:lnTo>
                    <a:cubicBezTo>
                      <a:pt x="0" y="1375"/>
                      <a:pt x="94" y="1589"/>
                      <a:pt x="295" y="1656"/>
                    </a:cubicBezTo>
                    <a:lnTo>
                      <a:pt x="884" y="21"/>
                    </a:lnTo>
                    <a:cubicBezTo>
                      <a:pt x="841" y="7"/>
                      <a:pt x="796" y="0"/>
                      <a:pt x="752"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32;p54">
                <a:extLst>
                  <a:ext uri="{FF2B5EF4-FFF2-40B4-BE49-F238E27FC236}">
                    <a16:creationId xmlns:a16="http://schemas.microsoft.com/office/drawing/2014/main" id="{7CABF762-545D-41F6-921B-4B2DC47E692B}"/>
                  </a:ext>
                </a:extLst>
              </p:cNvPr>
              <p:cNvSpPr/>
              <p:nvPr/>
            </p:nvSpPr>
            <p:spPr>
              <a:xfrm>
                <a:off x="5301350" y="1455575"/>
                <a:ext cx="175225" cy="345450"/>
              </a:xfrm>
              <a:custGeom>
                <a:avLst/>
                <a:gdLst/>
                <a:ahLst/>
                <a:cxnLst/>
                <a:rect l="l" t="t" r="r" b="b"/>
                <a:pathLst>
                  <a:path w="7009" h="13818" extrusionOk="0">
                    <a:moveTo>
                      <a:pt x="4583" y="1"/>
                    </a:moveTo>
                    <a:lnTo>
                      <a:pt x="0" y="12960"/>
                    </a:lnTo>
                    <a:lnTo>
                      <a:pt x="2426" y="13817"/>
                    </a:lnTo>
                    <a:lnTo>
                      <a:pt x="7009" y="859"/>
                    </a:lnTo>
                    <a:lnTo>
                      <a:pt x="4583"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33;p54">
                <a:extLst>
                  <a:ext uri="{FF2B5EF4-FFF2-40B4-BE49-F238E27FC236}">
                    <a16:creationId xmlns:a16="http://schemas.microsoft.com/office/drawing/2014/main" id="{983990DC-EE55-9BA6-8880-C6553085FE39}"/>
                  </a:ext>
                </a:extLst>
              </p:cNvPr>
              <p:cNvSpPr/>
              <p:nvPr/>
            </p:nvSpPr>
            <p:spPr>
              <a:xfrm>
                <a:off x="5400850" y="1487075"/>
                <a:ext cx="64675" cy="32525"/>
              </a:xfrm>
              <a:custGeom>
                <a:avLst/>
                <a:gdLst/>
                <a:ahLst/>
                <a:cxnLst/>
                <a:rect l="l" t="t" r="r" b="b"/>
                <a:pathLst>
                  <a:path w="2587" h="1301" extrusionOk="0">
                    <a:moveTo>
                      <a:pt x="161" y="1"/>
                    </a:moveTo>
                    <a:lnTo>
                      <a:pt x="0" y="443"/>
                    </a:lnTo>
                    <a:lnTo>
                      <a:pt x="2426" y="1300"/>
                    </a:lnTo>
                    <a:lnTo>
                      <a:pt x="2587" y="858"/>
                    </a:lnTo>
                    <a:lnTo>
                      <a:pt x="161" y="1"/>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 name="TextBox 138">
            <a:extLst>
              <a:ext uri="{FF2B5EF4-FFF2-40B4-BE49-F238E27FC236}">
                <a16:creationId xmlns:a16="http://schemas.microsoft.com/office/drawing/2014/main" id="{D8D074B3-62EA-6E52-0079-C6AC6F1BE689}"/>
              </a:ext>
            </a:extLst>
          </p:cNvPr>
          <p:cNvSpPr txBox="1"/>
          <p:nvPr/>
        </p:nvSpPr>
        <p:spPr>
          <a:xfrm>
            <a:off x="1144750" y="2138538"/>
            <a:ext cx="7450789" cy="2554545"/>
          </a:xfrm>
          <a:prstGeom prst="rect">
            <a:avLst/>
          </a:prstGeom>
          <a:noFill/>
        </p:spPr>
        <p:txBody>
          <a:bodyPr wrap="square">
            <a:spAutoFit/>
          </a:bodyPr>
          <a:lstStyle/>
          <a:p>
            <a:pPr marL="114300" indent="0" algn="l">
              <a:buNone/>
            </a:pPr>
            <a:r>
              <a:rPr lang="vi-VN" sz="4000" b="0" i="0" dirty="0">
                <a:solidFill>
                  <a:srgbClr val="FF0000"/>
                </a:solidFill>
                <a:effectLst/>
                <a:latin typeface="Times New Roman" panose="02020603050405020304" pitchFamily="18" charset="0"/>
                <a:cs typeface="Times New Roman" panose="02020603050405020304" pitchFamily="18" charset="0"/>
              </a:rPr>
              <a:t>Bức tường là chất rắn, mà các “hạt” cấu tạo nên chất rắn được sắp xếp chặt chẽ do đó chúng ta không thể đi xuyên qua được.</a:t>
            </a:r>
            <a:endParaRPr lang="vi-VN"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136">
                                            <p:txEl>
                                              <p:pRg st="0" end="0"/>
                                            </p:txEl>
                                          </p:spTgt>
                                        </p:tgtEl>
                                      </p:cBhvr>
                                    </p:animEffect>
                                    <p:set>
                                      <p:cBhvr>
                                        <p:cTn id="7" dur="1" fill="hold">
                                          <p:stCondLst>
                                            <p:cond delay="1999"/>
                                          </p:stCondLst>
                                        </p:cTn>
                                        <p:tgtEl>
                                          <p:spTgt spid="136">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anim calcmode="lin" valueType="num">
                                      <p:cBhvr>
                                        <p:cTn id="13" dur="1000" fill="hold"/>
                                        <p:tgtEl>
                                          <p:spTgt spid="139"/>
                                        </p:tgtEl>
                                        <p:attrNameLst>
                                          <p:attrName>ppt_x</p:attrName>
                                        </p:attrNameLst>
                                      </p:cBhvr>
                                      <p:tavLst>
                                        <p:tav tm="0">
                                          <p:val>
                                            <p:strVal val="#ppt_x"/>
                                          </p:val>
                                        </p:tav>
                                        <p:tav tm="100000">
                                          <p:val>
                                            <p:strVal val="#ppt_x"/>
                                          </p:val>
                                        </p:tav>
                                      </p:tavLst>
                                    </p:anim>
                                    <p:anim calcmode="lin" valueType="num">
                                      <p:cBhvr>
                                        <p:cTn id="14"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P spid="1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xfrm>
            <a:off x="254441" y="1053154"/>
            <a:ext cx="7553739" cy="2739618"/>
          </a:xfrm>
          <a:prstGeom prst="rect">
            <a:avLst/>
          </a:prstGeom>
        </p:spPr>
        <p:txBody>
          <a:bodyPr spcFirstLastPara="1" wrap="square" lIns="91425" tIns="91425" rIns="91425" bIns="91425" anchor="b" anchorCtr="0">
            <a:noAutofit/>
          </a:bodyPr>
          <a:lstStyle/>
          <a:p>
            <a:pPr algn="ctr"/>
            <a:br>
              <a:rPr lang="en-US" sz="6000" b="1" dirty="0">
                <a:ln/>
                <a:solidFill>
                  <a:srgbClr val="0070C0"/>
                </a:solidFill>
                <a:latin typeface="Times New Roman" panose="02020603050405020304" pitchFamily="18" charset="0"/>
                <a:cs typeface="Times New Roman" panose="02020603050405020304" pitchFamily="18" charset="0"/>
              </a:rPr>
            </a:br>
            <a:br>
              <a:rPr lang="en-US" sz="6000" b="1" dirty="0">
                <a:ln/>
                <a:solidFill>
                  <a:srgbClr val="0070C0"/>
                </a:solidFill>
                <a:latin typeface="Times New Roman" panose="02020603050405020304" pitchFamily="18" charset="0"/>
                <a:cs typeface="Times New Roman" panose="02020603050405020304" pitchFamily="18" charset="0"/>
              </a:rPr>
            </a:br>
            <a:r>
              <a:rPr lang="en-US" sz="2800" b="1" dirty="0" err="1">
                <a:ln/>
                <a:solidFill>
                  <a:srgbClr val="0070C0"/>
                </a:solidFill>
                <a:latin typeface="Times New Roman" panose="02020603050405020304" pitchFamily="18" charset="0"/>
                <a:cs typeface="Times New Roman" panose="02020603050405020304" pitchFamily="18" charset="0"/>
              </a:rPr>
              <a:t>Phần</a:t>
            </a:r>
            <a:r>
              <a:rPr lang="en-US" sz="2800" b="1" dirty="0">
                <a:ln/>
                <a:solidFill>
                  <a:srgbClr val="0070C0"/>
                </a:solidFill>
                <a:latin typeface="Times New Roman" panose="02020603050405020304" pitchFamily="18" charset="0"/>
                <a:cs typeface="Times New Roman" panose="02020603050405020304" pitchFamily="18" charset="0"/>
              </a:rPr>
              <a:t> 2. CHẤT VÀ SỰ BIẾN ĐỔI CỦA CHÂT</a:t>
            </a:r>
            <a:br>
              <a:rPr lang="en-US" sz="2800" b="1" dirty="0">
                <a:ln/>
                <a:solidFill>
                  <a:srgbClr val="0070C0"/>
                </a:solidFill>
                <a:latin typeface="Times New Roman" panose="02020603050405020304" pitchFamily="18" charset="0"/>
                <a:cs typeface="Times New Roman" panose="02020603050405020304" pitchFamily="18" charset="0"/>
              </a:rPr>
            </a:br>
            <a:r>
              <a:rPr lang="en-US" sz="2800" b="1" dirty="0">
                <a:ln/>
                <a:solidFill>
                  <a:schemeClr val="tx1"/>
                </a:solidFill>
                <a:latin typeface="Times New Roman" panose="02020603050405020304" pitchFamily="18" charset="0"/>
                <a:cs typeface="Times New Roman" panose="02020603050405020304" pitchFamily="18" charset="0"/>
              </a:rPr>
              <a:t>CHỦ ĐỀ 3. CÁC THỂ CỦA CHẤT </a:t>
            </a:r>
            <a:br>
              <a:rPr lang="en-US" sz="6000" b="1" dirty="0">
                <a:ln/>
                <a:solidFill>
                  <a:srgbClr val="0070C0"/>
                </a:solidFill>
                <a:latin typeface="Times New Roman" panose="02020603050405020304" pitchFamily="18" charset="0"/>
                <a:cs typeface="Times New Roman" panose="02020603050405020304" pitchFamily="18" charset="0"/>
              </a:rPr>
            </a:br>
            <a:r>
              <a:rPr lang="en-US" sz="3200" b="1" dirty="0">
                <a:ln/>
                <a:solidFill>
                  <a:srgbClr val="FF0000"/>
                </a:solidFill>
                <a:latin typeface="Times New Roman" panose="02020603050405020304" pitchFamily="18" charset="0"/>
                <a:cs typeface="Times New Roman" panose="02020603050405020304" pitchFamily="18" charset="0"/>
              </a:rPr>
              <a:t>BÀI 5 .SỰ ĐA DẠNG CỦA CHẤT</a:t>
            </a:r>
            <a:endParaRPr lang="vi-VN" sz="3200" b="1" dirty="0">
              <a:ln/>
              <a:solidFill>
                <a:srgbClr val="FF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97DCAFF-8136-18E9-D898-4450121D4F8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6979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248355" y="1820848"/>
            <a:ext cx="6504167"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i="1" dirty="0">
                <a:solidFill>
                  <a:schemeClr val="tx1"/>
                </a:solidFill>
                <a:latin typeface="Times New Roman" panose="02020603050405020304" pitchFamily="18" charset="0"/>
                <a:cs typeface="Times New Roman" panose="02020603050405020304" pitchFamily="18" charset="0"/>
              </a:rPr>
              <a:t>I</a:t>
            </a:r>
            <a:r>
              <a:rPr lang="en-US" sz="2800" b="1" i="1" dirty="0">
                <a:solidFill>
                  <a:schemeClr val="tx1"/>
                </a:solidFill>
                <a:latin typeface="Times New Roman" panose="02020603050405020304" pitchFamily="18" charset="0"/>
                <a:cs typeface="Times New Roman" panose="02020603050405020304" pitchFamily="18" charset="0"/>
              </a:rPr>
              <a:t>. CHẤT Ở XUNG QUANH CHÚNG TA</a:t>
            </a:r>
            <a:endParaRPr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21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6090FB-2260-4218-80E0-ABE20B4EBEB8}"/>
              </a:ext>
            </a:extLst>
          </p:cNvPr>
          <p:cNvSpPr>
            <a:spLocks noGrp="1"/>
          </p:cNvSpPr>
          <p:nvPr>
            <p:ph type="title"/>
          </p:nvPr>
        </p:nvSpPr>
        <p:spPr>
          <a:xfrm>
            <a:off x="1340462" y="4746930"/>
            <a:ext cx="7886700" cy="404336"/>
          </a:xfrm>
        </p:spPr>
        <p:txBody>
          <a:bodyPr>
            <a:noAutofit/>
          </a:bodyPr>
          <a:lstStyle/>
          <a:p>
            <a:r>
              <a:rPr lang="en-US" sz="2700" b="1" dirty="0" err="1">
                <a:solidFill>
                  <a:srgbClr val="FF0000"/>
                </a:solidFill>
              </a:rPr>
              <a:t>Hình</a:t>
            </a:r>
            <a:r>
              <a:rPr lang="en-US" sz="2700" b="1" dirty="0">
                <a:solidFill>
                  <a:srgbClr val="FF0000"/>
                </a:solidFill>
              </a:rPr>
              <a:t> 5.1</a:t>
            </a:r>
            <a:endParaRPr lang="vi-VN" sz="2700" b="1" dirty="0">
              <a:solidFill>
                <a:srgbClr val="FF0000"/>
              </a:solidFill>
            </a:endParaRPr>
          </a:p>
        </p:txBody>
      </p:sp>
      <p:pic>
        <p:nvPicPr>
          <p:cNvPr id="9" name="Hình ảnh 8">
            <a:extLst>
              <a:ext uri="{FF2B5EF4-FFF2-40B4-BE49-F238E27FC236}">
                <a16:creationId xmlns:a16="http://schemas.microsoft.com/office/drawing/2014/main" id="{0533AF42-B486-4316-AFAE-C178980552C9}"/>
              </a:ext>
            </a:extLst>
          </p:cNvPr>
          <p:cNvPicPr>
            <a:picLocks noChangeAspect="1"/>
          </p:cNvPicPr>
          <p:nvPr/>
        </p:nvPicPr>
        <p:blipFill>
          <a:blip r:embed="rId2"/>
          <a:stretch>
            <a:fillRect/>
          </a:stretch>
        </p:blipFill>
        <p:spPr>
          <a:xfrm>
            <a:off x="2044224" y="3134091"/>
            <a:ext cx="1998742" cy="1554147"/>
          </a:xfrm>
          <a:prstGeom prst="rect">
            <a:avLst/>
          </a:prstGeom>
        </p:spPr>
      </p:pic>
      <p:pic>
        <p:nvPicPr>
          <p:cNvPr id="11" name="Hình ảnh 10">
            <a:extLst>
              <a:ext uri="{FF2B5EF4-FFF2-40B4-BE49-F238E27FC236}">
                <a16:creationId xmlns:a16="http://schemas.microsoft.com/office/drawing/2014/main" id="{2615162D-8F44-4A15-89CA-FDCF11E5A5C6}"/>
              </a:ext>
            </a:extLst>
          </p:cNvPr>
          <p:cNvPicPr>
            <a:picLocks noChangeAspect="1"/>
          </p:cNvPicPr>
          <p:nvPr/>
        </p:nvPicPr>
        <p:blipFill>
          <a:blip r:embed="rId3"/>
          <a:stretch>
            <a:fillRect/>
          </a:stretch>
        </p:blipFill>
        <p:spPr>
          <a:xfrm>
            <a:off x="2069058" y="215047"/>
            <a:ext cx="1417093" cy="1015407"/>
          </a:xfrm>
          <a:prstGeom prst="rect">
            <a:avLst/>
          </a:prstGeom>
        </p:spPr>
      </p:pic>
      <p:pic>
        <p:nvPicPr>
          <p:cNvPr id="12" name="Hình ảnh 11">
            <a:extLst>
              <a:ext uri="{FF2B5EF4-FFF2-40B4-BE49-F238E27FC236}">
                <a16:creationId xmlns:a16="http://schemas.microsoft.com/office/drawing/2014/main" id="{CA0D0911-D73D-485C-B9E6-512DA1128FD7}"/>
              </a:ext>
            </a:extLst>
          </p:cNvPr>
          <p:cNvPicPr>
            <a:picLocks noChangeAspect="1"/>
          </p:cNvPicPr>
          <p:nvPr/>
        </p:nvPicPr>
        <p:blipFill>
          <a:blip r:embed="rId4"/>
          <a:stretch>
            <a:fillRect/>
          </a:stretch>
        </p:blipFill>
        <p:spPr>
          <a:xfrm>
            <a:off x="43985" y="1654509"/>
            <a:ext cx="1732625" cy="1398791"/>
          </a:xfrm>
          <a:prstGeom prst="rect">
            <a:avLst/>
          </a:prstGeom>
        </p:spPr>
      </p:pic>
      <p:pic>
        <p:nvPicPr>
          <p:cNvPr id="13" name="Hình ảnh 12">
            <a:extLst>
              <a:ext uri="{FF2B5EF4-FFF2-40B4-BE49-F238E27FC236}">
                <a16:creationId xmlns:a16="http://schemas.microsoft.com/office/drawing/2014/main" id="{2E938CA6-A163-4585-B553-D7E2F8D463C9}"/>
              </a:ext>
            </a:extLst>
          </p:cNvPr>
          <p:cNvPicPr>
            <a:picLocks noChangeAspect="1"/>
          </p:cNvPicPr>
          <p:nvPr/>
        </p:nvPicPr>
        <p:blipFill>
          <a:blip r:embed="rId5"/>
          <a:stretch>
            <a:fillRect/>
          </a:stretch>
        </p:blipFill>
        <p:spPr>
          <a:xfrm>
            <a:off x="2044224" y="1632857"/>
            <a:ext cx="1958831" cy="1301174"/>
          </a:xfrm>
          <a:prstGeom prst="rect">
            <a:avLst/>
          </a:prstGeom>
        </p:spPr>
      </p:pic>
      <p:pic>
        <p:nvPicPr>
          <p:cNvPr id="14" name="Hình ảnh 13">
            <a:extLst>
              <a:ext uri="{FF2B5EF4-FFF2-40B4-BE49-F238E27FC236}">
                <a16:creationId xmlns:a16="http://schemas.microsoft.com/office/drawing/2014/main" id="{8C652A70-39F8-4F3D-BC76-0DF57B1EB231}"/>
              </a:ext>
            </a:extLst>
          </p:cNvPr>
          <p:cNvPicPr>
            <a:picLocks noChangeAspect="1"/>
          </p:cNvPicPr>
          <p:nvPr/>
        </p:nvPicPr>
        <p:blipFill>
          <a:blip r:embed="rId6"/>
          <a:stretch>
            <a:fillRect/>
          </a:stretch>
        </p:blipFill>
        <p:spPr>
          <a:xfrm>
            <a:off x="43985" y="3214788"/>
            <a:ext cx="1881441" cy="1532142"/>
          </a:xfrm>
          <a:prstGeom prst="rect">
            <a:avLst/>
          </a:prstGeom>
        </p:spPr>
      </p:pic>
      <p:pic>
        <p:nvPicPr>
          <p:cNvPr id="18" name="Hình ảnh 17">
            <a:extLst>
              <a:ext uri="{FF2B5EF4-FFF2-40B4-BE49-F238E27FC236}">
                <a16:creationId xmlns:a16="http://schemas.microsoft.com/office/drawing/2014/main" id="{1B3ADE80-30EE-4D37-A813-AEEF2CBBB200}"/>
              </a:ext>
            </a:extLst>
          </p:cNvPr>
          <p:cNvPicPr>
            <a:picLocks noChangeAspect="1"/>
          </p:cNvPicPr>
          <p:nvPr/>
        </p:nvPicPr>
        <p:blipFill>
          <a:blip r:embed="rId7"/>
          <a:stretch>
            <a:fillRect/>
          </a:stretch>
        </p:blipFill>
        <p:spPr>
          <a:xfrm>
            <a:off x="43985" y="0"/>
            <a:ext cx="1348433" cy="1480577"/>
          </a:xfrm>
          <a:prstGeom prst="rect">
            <a:avLst/>
          </a:prstGeom>
        </p:spPr>
      </p:pic>
      <p:graphicFrame>
        <p:nvGraphicFramePr>
          <p:cNvPr id="3" name="Table 2">
            <a:extLst>
              <a:ext uri="{FF2B5EF4-FFF2-40B4-BE49-F238E27FC236}">
                <a16:creationId xmlns:a16="http://schemas.microsoft.com/office/drawing/2014/main" id="{001575DD-6799-7AEC-32E8-CCA6B6C3AA4A}"/>
              </a:ext>
            </a:extLst>
          </p:cNvPr>
          <p:cNvGraphicFramePr>
            <a:graphicFrameLocks noGrp="1"/>
          </p:cNvGraphicFramePr>
          <p:nvPr>
            <p:extLst>
              <p:ext uri="{D42A27DB-BD31-4B8C-83A1-F6EECF244321}">
                <p14:modId xmlns:p14="http://schemas.microsoft.com/office/powerpoint/2010/main" val="1467925692"/>
              </p:ext>
            </p:extLst>
          </p:nvPr>
        </p:nvGraphicFramePr>
        <p:xfrm>
          <a:off x="4436829" y="1440027"/>
          <a:ext cx="4293702" cy="3388127"/>
        </p:xfrm>
        <a:graphic>
          <a:graphicData uri="http://schemas.openxmlformats.org/drawingml/2006/table">
            <a:tbl>
              <a:tblPr firstRow="1" firstCol="1" bandRow="1"/>
              <a:tblGrid>
                <a:gridCol w="432252">
                  <a:extLst>
                    <a:ext uri="{9D8B030D-6E8A-4147-A177-3AD203B41FA5}">
                      <a16:colId xmlns:a16="http://schemas.microsoft.com/office/drawing/2014/main" val="20000"/>
                    </a:ext>
                  </a:extLst>
                </a:gridCol>
                <a:gridCol w="760442">
                  <a:extLst>
                    <a:ext uri="{9D8B030D-6E8A-4147-A177-3AD203B41FA5}">
                      <a16:colId xmlns:a16="http://schemas.microsoft.com/office/drawing/2014/main" val="20001"/>
                    </a:ext>
                  </a:extLst>
                </a:gridCol>
                <a:gridCol w="644056">
                  <a:extLst>
                    <a:ext uri="{9D8B030D-6E8A-4147-A177-3AD203B41FA5}">
                      <a16:colId xmlns:a16="http://schemas.microsoft.com/office/drawing/2014/main" val="20002"/>
                    </a:ext>
                  </a:extLst>
                </a:gridCol>
                <a:gridCol w="707666">
                  <a:extLst>
                    <a:ext uri="{9D8B030D-6E8A-4147-A177-3AD203B41FA5}">
                      <a16:colId xmlns:a16="http://schemas.microsoft.com/office/drawing/2014/main" val="20003"/>
                    </a:ext>
                  </a:extLst>
                </a:gridCol>
                <a:gridCol w="686318">
                  <a:extLst>
                    <a:ext uri="{9D8B030D-6E8A-4147-A177-3AD203B41FA5}">
                      <a16:colId xmlns:a16="http://schemas.microsoft.com/office/drawing/2014/main" val="20004"/>
                    </a:ext>
                  </a:extLst>
                </a:gridCol>
                <a:gridCol w="1062968">
                  <a:extLst>
                    <a:ext uri="{9D8B030D-6E8A-4147-A177-3AD203B41FA5}">
                      <a16:colId xmlns:a16="http://schemas.microsoft.com/office/drawing/2014/main" val="20005"/>
                    </a:ext>
                  </a:extLst>
                </a:gridCol>
              </a:tblGrid>
              <a:tr h="1077307">
                <a:tc>
                  <a:txBody>
                    <a:bodyPr/>
                    <a:lstStyle/>
                    <a:p>
                      <a:pPr>
                        <a:lnSpc>
                          <a:spcPct val="150000"/>
                        </a:lnSpc>
                        <a:spcAft>
                          <a:spcPts val="0"/>
                        </a:spcAft>
                      </a:pPr>
                      <a:r>
                        <a:rPr lang="nl-NL" sz="1300" dirty="0">
                          <a:solidFill>
                            <a:srgbClr val="000000"/>
                          </a:solidFill>
                          <a:effectLst/>
                          <a:latin typeface="Times New Roman"/>
                          <a:ea typeface="Calibri"/>
                          <a:cs typeface="Times New Roman"/>
                        </a:rPr>
                        <a:t>Tên hình</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dirty="0">
                          <a:solidFill>
                            <a:srgbClr val="000000"/>
                          </a:solidFill>
                          <a:effectLst/>
                          <a:latin typeface="Times New Roman"/>
                          <a:ea typeface="Calibri"/>
                          <a:cs typeface="Times New Roman"/>
                        </a:rPr>
                        <a:t>Vật thể tự nhiên</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dirty="0">
                          <a:solidFill>
                            <a:srgbClr val="000000"/>
                          </a:solidFill>
                          <a:effectLst/>
                          <a:latin typeface="Times New Roman"/>
                          <a:ea typeface="Calibri"/>
                          <a:cs typeface="Times New Roman"/>
                        </a:rPr>
                        <a:t>Vật thể nhân tạo</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dirty="0">
                          <a:solidFill>
                            <a:srgbClr val="000000"/>
                          </a:solidFill>
                          <a:effectLst/>
                          <a:latin typeface="Times New Roman"/>
                          <a:ea typeface="Calibri"/>
                          <a:cs typeface="Times New Roman"/>
                        </a:rPr>
                        <a:t>Vật sống</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dirty="0">
                          <a:solidFill>
                            <a:srgbClr val="000000"/>
                          </a:solidFill>
                          <a:effectLst/>
                          <a:latin typeface="Times New Roman"/>
                          <a:ea typeface="Calibri"/>
                          <a:cs typeface="Times New Roman"/>
                        </a:rPr>
                        <a:t>Vật không sống</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a:solidFill>
                            <a:srgbClr val="000000"/>
                          </a:solidFill>
                          <a:effectLst/>
                          <a:latin typeface="Times New Roman"/>
                          <a:ea typeface="Calibri"/>
                          <a:cs typeface="Times New Roman"/>
                        </a:rPr>
                        <a:t>Vật được làm từ/ được tạo bởi chất nào?</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6869">
                <a:tc>
                  <a:txBody>
                    <a:bodyPr/>
                    <a:lstStyle/>
                    <a:p>
                      <a:pPr>
                        <a:lnSpc>
                          <a:spcPct val="150000"/>
                        </a:lnSpc>
                        <a:spcAft>
                          <a:spcPts val="0"/>
                        </a:spcAft>
                      </a:pPr>
                      <a:r>
                        <a:rPr lang="nl-NL" sz="1300">
                          <a:solidFill>
                            <a:srgbClr val="000000"/>
                          </a:solidFill>
                          <a:effectLst/>
                          <a:latin typeface="Times New Roman"/>
                          <a:ea typeface="Calibri"/>
                          <a:cs typeface="Times New Roman"/>
                        </a:rPr>
                        <a:t>5.1a</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9102">
                <a:tc>
                  <a:txBody>
                    <a:bodyPr/>
                    <a:lstStyle/>
                    <a:p>
                      <a:pPr>
                        <a:lnSpc>
                          <a:spcPct val="150000"/>
                        </a:lnSpc>
                        <a:spcAft>
                          <a:spcPts val="0"/>
                        </a:spcAft>
                      </a:pPr>
                      <a:r>
                        <a:rPr lang="nl-NL" sz="1300">
                          <a:solidFill>
                            <a:srgbClr val="000000"/>
                          </a:solidFill>
                          <a:effectLst/>
                          <a:latin typeface="Times New Roman"/>
                          <a:ea typeface="Calibri"/>
                          <a:cs typeface="Times New Roman"/>
                        </a:rPr>
                        <a:t>5.1b</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102">
                <a:tc>
                  <a:txBody>
                    <a:bodyPr/>
                    <a:lstStyle/>
                    <a:p>
                      <a:pPr>
                        <a:lnSpc>
                          <a:spcPct val="150000"/>
                        </a:lnSpc>
                        <a:spcAft>
                          <a:spcPts val="0"/>
                        </a:spcAft>
                      </a:pPr>
                      <a:r>
                        <a:rPr lang="nl-NL" sz="1300">
                          <a:solidFill>
                            <a:srgbClr val="000000"/>
                          </a:solidFill>
                          <a:effectLst/>
                          <a:latin typeface="Times New Roman"/>
                          <a:ea typeface="Calibri"/>
                          <a:cs typeface="Times New Roman"/>
                        </a:rPr>
                        <a:t>5.1c</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9102">
                <a:tc>
                  <a:txBody>
                    <a:bodyPr/>
                    <a:lstStyle/>
                    <a:p>
                      <a:pPr>
                        <a:lnSpc>
                          <a:spcPct val="150000"/>
                        </a:lnSpc>
                        <a:spcAft>
                          <a:spcPts val="0"/>
                        </a:spcAft>
                      </a:pPr>
                      <a:r>
                        <a:rPr lang="nl-NL" sz="1300">
                          <a:solidFill>
                            <a:srgbClr val="000000"/>
                          </a:solidFill>
                          <a:effectLst/>
                          <a:latin typeface="Times New Roman"/>
                          <a:ea typeface="Calibri"/>
                          <a:cs typeface="Times New Roman"/>
                        </a:rPr>
                        <a:t>5.1d</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9102">
                <a:tc>
                  <a:txBody>
                    <a:bodyPr/>
                    <a:lstStyle/>
                    <a:p>
                      <a:pPr>
                        <a:lnSpc>
                          <a:spcPct val="150000"/>
                        </a:lnSpc>
                        <a:spcAft>
                          <a:spcPts val="0"/>
                        </a:spcAft>
                      </a:pPr>
                      <a:r>
                        <a:rPr lang="nl-NL" sz="1300">
                          <a:solidFill>
                            <a:srgbClr val="000000"/>
                          </a:solidFill>
                          <a:effectLst/>
                          <a:latin typeface="Times New Roman"/>
                          <a:ea typeface="Calibri"/>
                          <a:cs typeface="Times New Roman"/>
                        </a:rPr>
                        <a:t>5.1e</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7543">
                <a:tc>
                  <a:txBody>
                    <a:bodyPr/>
                    <a:lstStyle/>
                    <a:p>
                      <a:pPr>
                        <a:lnSpc>
                          <a:spcPct val="150000"/>
                        </a:lnSpc>
                        <a:spcAft>
                          <a:spcPts val="0"/>
                        </a:spcAft>
                      </a:pPr>
                      <a:r>
                        <a:rPr lang="nl-NL" sz="1300" dirty="0">
                          <a:solidFill>
                            <a:srgbClr val="000000"/>
                          </a:solidFill>
                          <a:effectLst/>
                          <a:latin typeface="Times New Roman"/>
                          <a:ea typeface="Calibri"/>
                          <a:cs typeface="Times New Roman"/>
                        </a:rPr>
                        <a:t>5.1g</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Google Shape;136;p28">
            <a:extLst>
              <a:ext uri="{FF2B5EF4-FFF2-40B4-BE49-F238E27FC236}">
                <a16:creationId xmlns:a16="http://schemas.microsoft.com/office/drawing/2014/main" id="{66A4CAE5-A4DB-35E1-5F25-1FD470C83D5A}"/>
              </a:ext>
            </a:extLst>
          </p:cNvPr>
          <p:cNvSpPr txBox="1">
            <a:spLocks/>
          </p:cNvSpPr>
          <p:nvPr/>
        </p:nvSpPr>
        <p:spPr>
          <a:xfrm flipH="1">
            <a:off x="3935895" y="18367"/>
            <a:ext cx="5041127" cy="14087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Hind Vadodara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15000"/>
              </a:lnSpc>
              <a:spcBef>
                <a:spcPts val="1600"/>
              </a:spcBef>
              <a:spcAft>
                <a:spcPts val="0"/>
              </a:spcAft>
              <a:buClr>
                <a:schemeClr val="dk1"/>
              </a:buClr>
              <a:buSzPts val="14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114300" indent="0">
              <a:buFont typeface="Hind Vadodara Light"/>
              <a:buNone/>
            </a:pPr>
            <a:r>
              <a:rPr lang="en-US" b="1" i="1" dirty="0" err="1">
                <a:solidFill>
                  <a:schemeClr val="tx1"/>
                </a:solidFill>
                <a:latin typeface="Times New Roman" panose="02020603050405020304" pitchFamily="18" charset="0"/>
                <a:cs typeface="Times New Roman" panose="02020603050405020304" pitchFamily="18" charset="0"/>
              </a:rPr>
              <a:t>Hoạt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động</a:t>
            </a:r>
            <a:r>
              <a:rPr lang="en-US" b="1" i="1" dirty="0">
                <a:solidFill>
                  <a:schemeClr val="tx1"/>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Nhóm</a:t>
            </a:r>
            <a:r>
              <a:rPr lang="en-US" dirty="0">
                <a:solidFill>
                  <a:srgbClr val="002060"/>
                </a:solidFill>
                <a:latin typeface="Times New Roman" panose="02020603050405020304" pitchFamily="18" charset="0"/>
                <a:cs typeface="Times New Roman" panose="02020603050405020304" pitchFamily="18" charset="0"/>
              </a:rPr>
              <a:t> 5</a:t>
            </a:r>
          </a:p>
          <a:p>
            <a:pPr marL="114300" indent="0">
              <a:buFont typeface="Hind Vadodara Light"/>
              <a:buNone/>
            </a:pPr>
            <a:r>
              <a:rPr lang="en-US" b="1" i="1" dirty="0" err="1">
                <a:solidFill>
                  <a:schemeClr val="tx1"/>
                </a:solidFill>
                <a:latin typeface="Times New Roman" panose="02020603050405020304" pitchFamily="18" charset="0"/>
                <a:cs typeface="Times New Roman" panose="02020603050405020304" pitchFamily="18" charset="0"/>
              </a:rPr>
              <a:t>Thời</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gian</a:t>
            </a:r>
            <a:r>
              <a:rPr lang="en-US" b="1" i="1" dirty="0">
                <a:solidFill>
                  <a:schemeClr val="tx1"/>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5 </a:t>
            </a:r>
            <a:r>
              <a:rPr lang="en-US" dirty="0" err="1">
                <a:solidFill>
                  <a:srgbClr val="002060"/>
                </a:solidFill>
                <a:latin typeface="Times New Roman" panose="02020603050405020304" pitchFamily="18" charset="0"/>
                <a:cs typeface="Times New Roman" panose="02020603050405020304" pitchFamily="18" charset="0"/>
              </a:rPr>
              <a:t>phút</a:t>
            </a:r>
            <a:endParaRPr lang="en-US" dirty="0">
              <a:solidFill>
                <a:srgbClr val="002060"/>
              </a:solidFill>
              <a:latin typeface="Times New Roman" panose="02020603050405020304" pitchFamily="18" charset="0"/>
              <a:cs typeface="Times New Roman" panose="02020603050405020304" pitchFamily="18" charset="0"/>
            </a:endParaRPr>
          </a:p>
          <a:p>
            <a:pPr marL="114300" indent="0">
              <a:buNone/>
            </a:pPr>
            <a:r>
              <a:rPr lang="en-US" b="1" i="1" dirty="0" err="1">
                <a:solidFill>
                  <a:schemeClr val="tx1"/>
                </a:solidFill>
                <a:latin typeface="Times New Roman" panose="02020603050405020304" pitchFamily="18" charset="0"/>
                <a:cs typeface="Times New Roman" panose="02020603050405020304" pitchFamily="18" charset="0"/>
              </a:rPr>
              <a:t>Nhiệm</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vụ</a:t>
            </a:r>
            <a:r>
              <a:rPr lang="en-US" b="1" i="1" dirty="0">
                <a:solidFill>
                  <a:schemeClr val="tx1"/>
                </a:solidFill>
                <a:latin typeface="Times New Roman" panose="02020603050405020304" pitchFamily="18" charset="0"/>
                <a:cs typeface="Times New Roman" panose="02020603050405020304" pitchFamily="18" charset="0"/>
              </a:rPr>
              <a:t>: </a:t>
            </a:r>
            <a:r>
              <a:rPr lang="vi-VN" dirty="0">
                <a:solidFill>
                  <a:srgbClr val="002060"/>
                </a:solidFill>
                <a:latin typeface="Times New Roman" panose="02020603050405020304" pitchFamily="18" charset="0"/>
                <a:cs typeface="Times New Roman" panose="02020603050405020304" pitchFamily="18" charset="0"/>
              </a:rPr>
              <a:t>Các em HS đọc nhanh kiến thức trong sgk</a:t>
            </a:r>
            <a:r>
              <a:rPr lang="en-US" dirty="0">
                <a:solidFill>
                  <a:srgbClr val="002060"/>
                </a:solidFill>
                <a:latin typeface="Times New Roman" panose="02020603050405020304" pitchFamily="18" charset="0"/>
                <a:cs typeface="Times New Roman" panose="02020603050405020304" pitchFamily="18" charset="0"/>
              </a:rPr>
              <a:t>/tr 30</a:t>
            </a:r>
            <a:r>
              <a:rPr lang="vi-VN" dirty="0">
                <a:solidFill>
                  <a:srgbClr val="002060"/>
                </a:solidFill>
                <a:latin typeface="Times New Roman" panose="02020603050405020304" pitchFamily="18" charset="0"/>
                <a:cs typeface="Times New Roman" panose="02020603050405020304" pitchFamily="18" charset="0"/>
              </a:rPr>
              <a:t> và </a:t>
            </a:r>
            <a:r>
              <a:rPr lang="en-US" dirty="0" err="1">
                <a:solidFill>
                  <a:srgbClr val="002060"/>
                </a:solidFill>
                <a:latin typeface="Times New Roman" panose="02020603050405020304" pitchFamily="18" charset="0"/>
                <a:cs typeface="Times New Roman" panose="02020603050405020304" pitchFamily="18" charset="0"/>
              </a:rPr>
              <a:t>hoàn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thiện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bảng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sau</a:t>
            </a:r>
            <a:r>
              <a:rPr lang="en-US" dirty="0">
                <a:solidFill>
                  <a:srgbClr val="00206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45C455C-C164-EE27-4C11-852DBEF34C4C}"/>
                  </a:ext>
                </a:extLst>
              </p:cNvPr>
              <p:cNvGraphicFramePr>
                <a:graphicFrameLocks noGrp="1"/>
              </p:cNvGraphicFramePr>
              <p:nvPr>
                <p:extLst>
                  <p:ext uri="{D42A27DB-BD31-4B8C-83A1-F6EECF244321}">
                    <p14:modId xmlns:p14="http://schemas.microsoft.com/office/powerpoint/2010/main" val="3142380445"/>
                  </p:ext>
                </p:extLst>
              </p:nvPr>
            </p:nvGraphicFramePr>
            <p:xfrm>
              <a:off x="4331247" y="1427132"/>
              <a:ext cx="4645775" cy="3698002"/>
            </p:xfrm>
            <a:graphic>
              <a:graphicData uri="http://schemas.openxmlformats.org/drawingml/2006/table">
                <a:tbl>
                  <a:tblPr firstRow="1" firstCol="1" bandRow="1"/>
                  <a:tblGrid>
                    <a:gridCol w="748201">
                      <a:extLst>
                        <a:ext uri="{9D8B030D-6E8A-4147-A177-3AD203B41FA5}">
                          <a16:colId xmlns:a16="http://schemas.microsoft.com/office/drawing/2014/main" val="20000"/>
                        </a:ext>
                      </a:extLst>
                    </a:gridCol>
                    <a:gridCol w="717086">
                      <a:extLst>
                        <a:ext uri="{9D8B030D-6E8A-4147-A177-3AD203B41FA5}">
                          <a16:colId xmlns:a16="http://schemas.microsoft.com/office/drawing/2014/main" val="20001"/>
                        </a:ext>
                      </a:extLst>
                    </a:gridCol>
                    <a:gridCol w="683340">
                      <a:extLst>
                        <a:ext uri="{9D8B030D-6E8A-4147-A177-3AD203B41FA5}">
                          <a16:colId xmlns:a16="http://schemas.microsoft.com/office/drawing/2014/main" val="20002"/>
                        </a:ext>
                      </a:extLst>
                    </a:gridCol>
                    <a:gridCol w="733960">
                      <a:extLst>
                        <a:ext uri="{9D8B030D-6E8A-4147-A177-3AD203B41FA5}">
                          <a16:colId xmlns:a16="http://schemas.microsoft.com/office/drawing/2014/main" val="20003"/>
                        </a:ext>
                      </a:extLst>
                    </a:gridCol>
                    <a:gridCol w="638133">
                      <a:extLst>
                        <a:ext uri="{9D8B030D-6E8A-4147-A177-3AD203B41FA5}">
                          <a16:colId xmlns:a16="http://schemas.microsoft.com/office/drawing/2014/main" val="20004"/>
                        </a:ext>
                      </a:extLst>
                    </a:gridCol>
                    <a:gridCol w="1125055">
                      <a:extLst>
                        <a:ext uri="{9D8B030D-6E8A-4147-A177-3AD203B41FA5}">
                          <a16:colId xmlns:a16="http://schemas.microsoft.com/office/drawing/2014/main" val="20005"/>
                        </a:ext>
                      </a:extLst>
                    </a:gridCol>
                  </a:tblGrid>
                  <a:tr h="1253371">
                    <a:tc>
                      <a:txBody>
                        <a:bodyPr/>
                        <a:lstStyle/>
                        <a:p>
                          <a:pPr>
                            <a:lnSpc>
                              <a:spcPct val="150000"/>
                            </a:lnSpc>
                            <a:spcAft>
                              <a:spcPts val="0"/>
                            </a:spcAft>
                          </a:pPr>
                          <a:r>
                            <a:rPr lang="nl-NL" sz="1400" dirty="0">
                              <a:solidFill>
                                <a:srgbClr val="000000"/>
                              </a:solidFill>
                              <a:effectLst/>
                              <a:latin typeface="Times New Roman"/>
                              <a:ea typeface="Calibri"/>
                              <a:cs typeface="Times New Roman"/>
                            </a:rPr>
                            <a:t>Tên hình</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thể tự nhiên</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thể nhân tạo</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Vật sống</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Vật không sống</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được làm từ/ được tạo bởi chất nào?</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473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5.1a</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r>
                            <a:rPr lang="vi-VN" sz="1400" dirty="0">
                              <a:solidFill>
                                <a:srgbClr val="000000"/>
                              </a:solidFill>
                              <a:effectLst/>
                              <a:latin typeface="Times New Roman"/>
                              <a:ea typeface="Calibri"/>
                              <a:cs typeface="Times New Roman"/>
                            </a:rPr>
                            <a:t>sắt</a:t>
                          </a:r>
                          <a:r>
                            <a:rPr lang="vi-VN" sz="1400" baseline="0" dirty="0">
                              <a:solidFill>
                                <a:srgbClr val="000000"/>
                              </a:solidFill>
                              <a:effectLst/>
                              <a:latin typeface="Times New Roman"/>
                              <a:ea typeface="Calibri"/>
                              <a:cs typeface="Times New Roman"/>
                            </a:rPr>
                            <a:t> , thép</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996">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5.1b</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r>
                            <a:rPr lang="vi-VN" sz="1400" dirty="0">
                              <a:solidFill>
                                <a:srgbClr val="000000"/>
                              </a:solidFill>
                              <a:effectLst/>
                              <a:latin typeface="Times New Roman"/>
                              <a:ea typeface="Calibri"/>
                              <a:cs typeface="Times New Roman"/>
                            </a:rPr>
                            <a:t>gỗ</a:t>
                          </a:r>
                          <a:r>
                            <a:rPr lang="vi-VN" sz="1400" baseline="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977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5.1c</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864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5.1d</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2033">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5.1e</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 </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2435">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5.1g</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 </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6" name="Table 5">
                <a:extLst>
                  <a:ext uri="{FF2B5EF4-FFF2-40B4-BE49-F238E27FC236}">
                    <a16:creationId xmlns:a16="http://schemas.microsoft.com/office/drawing/2014/main" id="{945C455C-C164-EE27-4C11-852DBEF34C4C}"/>
                  </a:ext>
                </a:extLst>
              </p:cNvPr>
              <p:cNvGraphicFramePr>
                <a:graphicFrameLocks noGrp="1"/>
              </p:cNvGraphicFramePr>
              <p:nvPr>
                <p:extLst>
                  <p:ext uri="{D42A27DB-BD31-4B8C-83A1-F6EECF244321}">
                    <p14:modId xmlns:p14="http://schemas.microsoft.com/office/powerpoint/2010/main" val="3142380445"/>
                  </p:ext>
                </p:extLst>
              </p:nvPr>
            </p:nvGraphicFramePr>
            <p:xfrm>
              <a:off x="4331247" y="1427132"/>
              <a:ext cx="4645775" cy="3698002"/>
            </p:xfrm>
            <a:graphic>
              <a:graphicData uri="http://schemas.openxmlformats.org/drawingml/2006/table">
                <a:tbl>
                  <a:tblPr firstRow="1" firstCol="1" bandRow="1"/>
                  <a:tblGrid>
                    <a:gridCol w="748201">
                      <a:extLst>
                        <a:ext uri="{9D8B030D-6E8A-4147-A177-3AD203B41FA5}">
                          <a16:colId xmlns:a16="http://schemas.microsoft.com/office/drawing/2014/main" val="20000"/>
                        </a:ext>
                      </a:extLst>
                    </a:gridCol>
                    <a:gridCol w="717086">
                      <a:extLst>
                        <a:ext uri="{9D8B030D-6E8A-4147-A177-3AD203B41FA5}">
                          <a16:colId xmlns:a16="http://schemas.microsoft.com/office/drawing/2014/main" val="20001"/>
                        </a:ext>
                      </a:extLst>
                    </a:gridCol>
                    <a:gridCol w="683340">
                      <a:extLst>
                        <a:ext uri="{9D8B030D-6E8A-4147-A177-3AD203B41FA5}">
                          <a16:colId xmlns:a16="http://schemas.microsoft.com/office/drawing/2014/main" val="20002"/>
                        </a:ext>
                      </a:extLst>
                    </a:gridCol>
                    <a:gridCol w="733960">
                      <a:extLst>
                        <a:ext uri="{9D8B030D-6E8A-4147-A177-3AD203B41FA5}">
                          <a16:colId xmlns:a16="http://schemas.microsoft.com/office/drawing/2014/main" val="20003"/>
                        </a:ext>
                      </a:extLst>
                    </a:gridCol>
                    <a:gridCol w="638133">
                      <a:extLst>
                        <a:ext uri="{9D8B030D-6E8A-4147-A177-3AD203B41FA5}">
                          <a16:colId xmlns:a16="http://schemas.microsoft.com/office/drawing/2014/main" val="20004"/>
                        </a:ext>
                      </a:extLst>
                    </a:gridCol>
                    <a:gridCol w="1125055">
                      <a:extLst>
                        <a:ext uri="{9D8B030D-6E8A-4147-A177-3AD203B41FA5}">
                          <a16:colId xmlns:a16="http://schemas.microsoft.com/office/drawing/2014/main" val="20005"/>
                        </a:ext>
                      </a:extLst>
                    </a:gridCol>
                  </a:tblGrid>
                  <a:tr h="1253371">
                    <a:tc>
                      <a:txBody>
                        <a:bodyPr/>
                        <a:lstStyle/>
                        <a:p>
                          <a:pPr>
                            <a:lnSpc>
                              <a:spcPct val="150000"/>
                            </a:lnSpc>
                            <a:spcAft>
                              <a:spcPts val="0"/>
                            </a:spcAft>
                          </a:pPr>
                          <a:r>
                            <a:rPr lang="nl-NL" sz="1400" dirty="0">
                              <a:solidFill>
                                <a:srgbClr val="000000"/>
                              </a:solidFill>
                              <a:effectLst/>
                              <a:latin typeface="Times New Roman"/>
                              <a:ea typeface="Calibri"/>
                              <a:cs typeface="Times New Roman"/>
                            </a:rPr>
                            <a:t>Tên hình</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thể tự nhiên</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thể nhân tạo</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Vật sống</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Vật không sống</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được làm từ/ được tạo bởi chất nào?</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473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5.1a</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16071" t="-279730" r="-367857" b="-444595"/>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451429" t="-279730" r="-178095" b="-444595"/>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r>
                            <a:rPr lang="vi-VN" sz="1400" dirty="0">
                              <a:solidFill>
                                <a:srgbClr val="000000"/>
                              </a:solidFill>
                              <a:effectLst/>
                              <a:latin typeface="Times New Roman"/>
                              <a:ea typeface="Calibri"/>
                              <a:cs typeface="Times New Roman"/>
                            </a:rPr>
                            <a:t>sắt</a:t>
                          </a:r>
                          <a:r>
                            <a:rPr lang="vi-VN" sz="1400" baseline="0" dirty="0">
                              <a:solidFill>
                                <a:srgbClr val="000000"/>
                              </a:solidFill>
                              <a:effectLst/>
                              <a:latin typeface="Times New Roman"/>
                              <a:ea typeface="Calibri"/>
                              <a:cs typeface="Times New Roman"/>
                            </a:rPr>
                            <a:t> , thép</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996">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5.1b</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16071" t="-425758" r="-367857" b="-398485"/>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451429" t="-425758" r="-178095" b="-398485"/>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r>
                            <a:rPr lang="vi-VN" sz="1400" dirty="0">
                              <a:solidFill>
                                <a:srgbClr val="000000"/>
                              </a:solidFill>
                              <a:effectLst/>
                              <a:latin typeface="Times New Roman"/>
                              <a:ea typeface="Calibri"/>
                              <a:cs typeface="Times New Roman"/>
                            </a:rPr>
                            <a:t>gỗ</a:t>
                          </a:r>
                          <a:r>
                            <a:rPr lang="vi-VN" sz="1400" baseline="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977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5.1c</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542188" r="-444068" b="-310938"/>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95000" t="-542188" r="-243333" b="-310938"/>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864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5.1d</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604412" r="-444068" b="-192647"/>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95000" t="-604412" r="-243333" b="-192647"/>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2033">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5.1e</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870909" r="-444068" b="-138182"/>
                          </a:stretch>
                        </a:blipFill>
                      </a:tcPr>
                    </a:tc>
                    <a:tc>
                      <a:txBody>
                        <a:bodyPr/>
                        <a:lstStyle/>
                        <a:p>
                          <a:pPr>
                            <a:lnSpc>
                              <a:spcPct val="150000"/>
                            </a:lnSpc>
                            <a:spcAft>
                              <a:spcPts val="0"/>
                            </a:spcAft>
                          </a:pPr>
                          <a:r>
                            <a:rPr lang="nl-NL" sz="1400">
                              <a:solidFill>
                                <a:srgbClr val="000000"/>
                              </a:solidFill>
                              <a:effectLst/>
                              <a:latin typeface="Times New Roman"/>
                              <a:ea typeface="Calibri"/>
                              <a:cs typeface="Times New Roman"/>
                            </a:rPr>
                            <a:t> </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451429" t="-870909" r="-178095" b="-138182"/>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2435">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5.1g</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721622" r="-444068" b="-2703"/>
                          </a:stretch>
                        </a:blipFill>
                      </a:tcPr>
                    </a:tc>
                    <a:tc>
                      <a:txBody>
                        <a:bodyPr/>
                        <a:lstStyle/>
                        <a:p>
                          <a:pPr>
                            <a:lnSpc>
                              <a:spcPct val="150000"/>
                            </a:lnSpc>
                            <a:spcAft>
                              <a:spcPts val="0"/>
                            </a:spcAft>
                          </a:pPr>
                          <a:r>
                            <a:rPr lang="nl-NL" sz="1400">
                              <a:solidFill>
                                <a:srgbClr val="000000"/>
                              </a:solidFill>
                              <a:effectLst/>
                              <a:latin typeface="Times New Roman"/>
                              <a:ea typeface="Calibri"/>
                              <a:cs typeface="Times New Roman"/>
                            </a:rPr>
                            <a:t> </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95000" t="-721622" r="-243333" b="-2703"/>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15546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xit" presetSubtype="32" fill="hold" nodeType="clickEffect">
                                  <p:stCondLst>
                                    <p:cond delay="0"/>
                                  </p:stCondLst>
                                  <p:childTnLst>
                                    <p:animEffect transition="out" filter="diamond(out)">
                                      <p:cBhvr>
                                        <p:cTn id="13" dur="2000"/>
                                        <p:tgtEl>
                                          <p:spTgt spid="3"/>
                                        </p:tgtEl>
                                      </p:cBhvr>
                                    </p:animEffect>
                                    <p:set>
                                      <p:cBhvr>
                                        <p:cTn id="14" dur="1" fill="hold">
                                          <p:stCondLst>
                                            <p:cond delay="19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8" name="Rectangle 7">
            <a:extLst>
              <a:ext uri="{FF2B5EF4-FFF2-40B4-BE49-F238E27FC236}">
                <a16:creationId xmlns:a16="http://schemas.microsoft.com/office/drawing/2014/main" id="{437E2148-07AB-485A-6C67-B1DE7516BF20}"/>
              </a:ext>
            </a:extLst>
          </p:cNvPr>
          <p:cNvSpPr/>
          <p:nvPr/>
        </p:nvSpPr>
        <p:spPr>
          <a:xfrm>
            <a:off x="4198289" y="376713"/>
            <a:ext cx="6688234" cy="646331"/>
          </a:xfrm>
          <a:prstGeom prst="rect">
            <a:avLst/>
          </a:prstGeom>
        </p:spPr>
        <p:txBody>
          <a:bodyPr wrap="square">
            <a:spAutoFit/>
          </a:bodyPr>
          <a:lstStyle/>
          <a:p>
            <a:r>
              <a:rPr lang="vi-VN" sz="3600" dirty="0">
                <a:latin typeface="+mj-lt"/>
              </a:rPr>
              <a:t>I. Chất ở xung quanh ta</a:t>
            </a:r>
          </a:p>
        </p:txBody>
      </p:sp>
      <p:sp>
        <p:nvSpPr>
          <p:cNvPr id="9" name="Rectangle 8">
            <a:extLst>
              <a:ext uri="{FF2B5EF4-FFF2-40B4-BE49-F238E27FC236}">
                <a16:creationId xmlns:a16="http://schemas.microsoft.com/office/drawing/2014/main" id="{1E222521-6F73-4EE9-6008-957A8D0983B1}"/>
              </a:ext>
            </a:extLst>
          </p:cNvPr>
          <p:cNvSpPr/>
          <p:nvPr/>
        </p:nvSpPr>
        <p:spPr>
          <a:xfrm>
            <a:off x="3745064" y="1149738"/>
            <a:ext cx="5263764" cy="1631216"/>
          </a:xfrm>
          <a:prstGeom prst="rect">
            <a:avLst/>
          </a:prstGeom>
        </p:spPr>
        <p:txBody>
          <a:bodyPr wrap="square">
            <a:spAutoFit/>
          </a:bodyPr>
          <a:lstStyle/>
          <a:p>
            <a:r>
              <a:rPr lang="en-US" sz="2000" dirty="0">
                <a:latin typeface="+mj-lt"/>
              </a:rPr>
              <a:t>- </a:t>
            </a:r>
            <a:r>
              <a:rPr lang="vi-VN" sz="2000" dirty="0">
                <a:latin typeface="+mj-lt"/>
              </a:rPr>
              <a:t>Xung quanh ta có rất nhiều vật thể khác nhau. </a:t>
            </a:r>
          </a:p>
          <a:p>
            <a:r>
              <a:rPr lang="en-US" sz="2000" dirty="0">
                <a:latin typeface="+mj-lt"/>
              </a:rPr>
              <a:t>- </a:t>
            </a:r>
            <a:r>
              <a:rPr lang="vi-VN" sz="2000" dirty="0">
                <a:latin typeface="+mj-lt"/>
              </a:rPr>
              <a:t>Có những vật thể rất lớn như Mặt Trăng, Mặt Trời, các ngôi sao,...; có những vật thể lại rất nhỏ mà mắt thường không nhìn thấy được như vi khuẩn, virus,...</a:t>
            </a:r>
          </a:p>
        </p:txBody>
      </p:sp>
      <p:pic>
        <p:nvPicPr>
          <p:cNvPr id="10" name="Picture 6" descr="https://hoc24.vn/source/KHTN%206/Ch%C6%B0%C6%A1ng%203/v%E1%BA%ADt%20th%E1%BB%83%20l%E1%BB%9Bn.jpg">
            <a:extLst>
              <a:ext uri="{FF2B5EF4-FFF2-40B4-BE49-F238E27FC236}">
                <a16:creationId xmlns:a16="http://schemas.microsoft.com/office/drawing/2014/main" id="{D38FE0C4-8463-6514-BA6F-FC423DE180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72" y="540128"/>
            <a:ext cx="3361239" cy="22408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2E293761-FF18-6652-C0AE-B4C1488D136F}"/>
              </a:ext>
            </a:extLst>
          </p:cNvPr>
          <p:cNvGraphicFramePr>
            <a:graphicFrameLocks noGrp="1"/>
          </p:cNvGraphicFramePr>
          <p:nvPr>
            <p:extLst>
              <p:ext uri="{D42A27DB-BD31-4B8C-83A1-F6EECF244321}">
                <p14:modId xmlns:p14="http://schemas.microsoft.com/office/powerpoint/2010/main" val="3246722767"/>
              </p:ext>
            </p:extLst>
          </p:nvPr>
        </p:nvGraphicFramePr>
        <p:xfrm>
          <a:off x="634541" y="3009153"/>
          <a:ext cx="2172269" cy="547688"/>
        </p:xfrm>
        <a:graphic>
          <a:graphicData uri="http://schemas.openxmlformats.org/drawingml/2006/table">
            <a:tbl>
              <a:tblPr/>
              <a:tblGrid>
                <a:gridCol w="2172269">
                  <a:extLst>
                    <a:ext uri="{9D8B030D-6E8A-4147-A177-3AD203B41FA5}">
                      <a16:colId xmlns:a16="http://schemas.microsoft.com/office/drawing/2014/main" val="20000"/>
                    </a:ext>
                  </a:extLst>
                </a:gridCol>
              </a:tblGrid>
              <a:tr h="449664">
                <a:tc>
                  <a:txBody>
                    <a:bodyPr/>
                    <a:lstStyle/>
                    <a:p>
                      <a:pPr algn="ctr"/>
                      <a:endParaRPr lang="vi-VN" sz="1100" dirty="0">
                        <a:effectLst/>
                      </a:endParaRPr>
                    </a:p>
                    <a:p>
                      <a:pPr algn="ctr"/>
                      <a:r>
                        <a:rPr lang="vi-VN" sz="2400" b="1" dirty="0">
                          <a:effectLst/>
                          <a:latin typeface="+mj-lt"/>
                        </a:rPr>
                        <a:t>Vật thể lớn</a:t>
                      </a:r>
                      <a:endParaRPr lang="vi-VN" sz="2400" dirty="0">
                        <a:effectLst/>
                        <a:latin typeface="+mj-lt"/>
                      </a:endParaRPr>
                    </a:p>
                  </a:txBody>
                  <a:tcPr marL="7144" marR="7144" marT="7144" marB="7144"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pic>
        <p:nvPicPr>
          <p:cNvPr id="12" name="Picture 2">
            <a:extLst>
              <a:ext uri="{FF2B5EF4-FFF2-40B4-BE49-F238E27FC236}">
                <a16:creationId xmlns:a16="http://schemas.microsoft.com/office/drawing/2014/main" id="{05CA61F3-32AF-287B-94E1-17A875392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2739" y="2780954"/>
            <a:ext cx="3449295" cy="229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FBACDDF2-4BFA-BBDE-95D0-7CCE0DD2756C}"/>
              </a:ext>
            </a:extLst>
          </p:cNvPr>
          <p:cNvSpPr/>
          <p:nvPr/>
        </p:nvSpPr>
        <p:spPr>
          <a:xfrm>
            <a:off x="7927048" y="4196889"/>
            <a:ext cx="1210588" cy="338554"/>
          </a:xfrm>
          <a:prstGeom prst="rect">
            <a:avLst/>
          </a:prstGeom>
        </p:spPr>
        <p:txBody>
          <a:bodyPr wrap="none">
            <a:spAutoFit/>
          </a:bodyPr>
          <a:lstStyle/>
          <a:p>
            <a:r>
              <a:rPr lang="vi-VN" sz="1600" b="1" dirty="0">
                <a:latin typeface="+mj-lt"/>
              </a:rPr>
              <a:t>Vật thể nhỏ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2" name="Rectangle 1">
            <a:extLst>
              <a:ext uri="{FF2B5EF4-FFF2-40B4-BE49-F238E27FC236}">
                <a16:creationId xmlns:a16="http://schemas.microsoft.com/office/drawing/2014/main" id="{42653F6D-8AF2-AD76-34E7-0C0D7B4681E6}"/>
              </a:ext>
            </a:extLst>
          </p:cNvPr>
          <p:cNvSpPr/>
          <p:nvPr/>
        </p:nvSpPr>
        <p:spPr>
          <a:xfrm>
            <a:off x="1814652" y="545953"/>
            <a:ext cx="6750656"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nhưng vật thể có sẵn trong tự nhiên (vật thể tự nhiên) như đất, nước, cỏ cây, con người,...; có những vật thể do con người tạo ra (vật thể nhân tạo) như quần áo, sách vở, nhà cửa,...</a:t>
            </a:r>
          </a:p>
        </p:txBody>
      </p:sp>
      <p:sp>
        <p:nvSpPr>
          <p:cNvPr id="130" name="TextBox 129">
            <a:extLst>
              <a:ext uri="{FF2B5EF4-FFF2-40B4-BE49-F238E27FC236}">
                <a16:creationId xmlns:a16="http://schemas.microsoft.com/office/drawing/2014/main" id="{D80C3E24-2BC7-AD22-C769-40A664E27A96}"/>
              </a:ext>
            </a:extLst>
          </p:cNvPr>
          <p:cNvSpPr txBox="1"/>
          <p:nvPr/>
        </p:nvSpPr>
        <p:spPr>
          <a:xfrm>
            <a:off x="1952046" y="0"/>
            <a:ext cx="4572000" cy="523220"/>
          </a:xfrm>
          <a:prstGeom prst="rect">
            <a:avLst/>
          </a:prstGeom>
          <a:noFill/>
        </p:spPr>
        <p:txBody>
          <a:bodyPr wrap="square">
            <a:spAutoFit/>
          </a:bodyPr>
          <a:lstStyle/>
          <a:p>
            <a:r>
              <a:rPr lang="vi-VN" sz="2800" dirty="0">
                <a:latin typeface="+mj-lt"/>
              </a:rPr>
              <a:t>I. Chất ở xung quanh ta</a:t>
            </a:r>
          </a:p>
        </p:txBody>
      </p:sp>
      <p:pic>
        <p:nvPicPr>
          <p:cNvPr id="131" name="Picture 2">
            <a:extLst>
              <a:ext uri="{FF2B5EF4-FFF2-40B4-BE49-F238E27FC236}">
                <a16:creationId xmlns:a16="http://schemas.microsoft.com/office/drawing/2014/main" id="{D895395C-92B3-2D15-728F-A609C8E0A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47" y="2278404"/>
            <a:ext cx="3854490" cy="240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Rectangle 131">
            <a:extLst>
              <a:ext uri="{FF2B5EF4-FFF2-40B4-BE49-F238E27FC236}">
                <a16:creationId xmlns:a16="http://schemas.microsoft.com/office/drawing/2014/main" id="{09C01FF9-3A75-1FB5-A98A-E1DA5E203120}"/>
              </a:ext>
            </a:extLst>
          </p:cNvPr>
          <p:cNvSpPr/>
          <p:nvPr/>
        </p:nvSpPr>
        <p:spPr>
          <a:xfrm>
            <a:off x="1317522" y="4850252"/>
            <a:ext cx="1826141" cy="369332"/>
          </a:xfrm>
          <a:prstGeom prst="rect">
            <a:avLst/>
          </a:prstGeom>
        </p:spPr>
        <p:txBody>
          <a:bodyPr wrap="none">
            <a:spAutoFit/>
          </a:bodyPr>
          <a:lstStyle/>
          <a:p>
            <a:r>
              <a:rPr lang="vi-VN" dirty="0"/>
              <a:t>Vật thể tự nhiên</a:t>
            </a:r>
          </a:p>
        </p:txBody>
      </p:sp>
      <p:pic>
        <p:nvPicPr>
          <p:cNvPr id="133" name="Picture 3">
            <a:extLst>
              <a:ext uri="{FF2B5EF4-FFF2-40B4-BE49-F238E27FC236}">
                <a16:creationId xmlns:a16="http://schemas.microsoft.com/office/drawing/2014/main" id="{330AE6C0-D7BF-AD88-E1BE-C1028A88A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637" y="2292696"/>
            <a:ext cx="3809671" cy="230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 name="Rectangle 133">
            <a:extLst>
              <a:ext uri="{FF2B5EF4-FFF2-40B4-BE49-F238E27FC236}">
                <a16:creationId xmlns:a16="http://schemas.microsoft.com/office/drawing/2014/main" id="{0FA2C872-C361-D099-8204-4D1278611714}"/>
              </a:ext>
            </a:extLst>
          </p:cNvPr>
          <p:cNvSpPr/>
          <p:nvPr/>
        </p:nvSpPr>
        <p:spPr>
          <a:xfrm>
            <a:off x="5949041" y="4820882"/>
            <a:ext cx="1877437" cy="369332"/>
          </a:xfrm>
          <a:prstGeom prst="rect">
            <a:avLst/>
          </a:prstGeom>
        </p:spPr>
        <p:txBody>
          <a:bodyPr wrap="none">
            <a:spAutoFit/>
          </a:bodyPr>
          <a:lstStyle/>
          <a:p>
            <a:r>
              <a:rPr lang="vi-VN" dirty="0"/>
              <a:t>Vật thể nhân tạo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646" y="141480"/>
            <a:ext cx="5724636" cy="400110"/>
          </a:xfrm>
          <a:prstGeom prst="rect">
            <a:avLst/>
          </a:prstGeom>
        </p:spPr>
        <p:txBody>
          <a:bodyPr wrap="square">
            <a:spAutoFit/>
          </a:bodyPr>
          <a:lstStyle/>
          <a:p>
            <a:r>
              <a:rPr lang="vi-VN" sz="2000" dirty="0">
                <a:latin typeface="+mj-lt"/>
              </a:rPr>
              <a:t>I. Chất ở xung quanh ta</a:t>
            </a:r>
          </a:p>
        </p:txBody>
      </p:sp>
      <p:sp>
        <p:nvSpPr>
          <p:cNvPr id="3" name="Rectangle 2"/>
          <p:cNvSpPr/>
          <p:nvPr/>
        </p:nvSpPr>
        <p:spPr>
          <a:xfrm>
            <a:off x="1345331" y="621726"/>
            <a:ext cx="7027391" cy="400110"/>
          </a:xfrm>
          <a:prstGeom prst="rect">
            <a:avLst/>
          </a:prstGeom>
        </p:spPr>
        <p:txBody>
          <a:bodyPr wrap="square">
            <a:spAutoFit/>
          </a:bodyPr>
          <a:lstStyle/>
          <a:p>
            <a:r>
              <a:rPr lang="vi-VN" sz="2000" dirty="0">
                <a:solidFill>
                  <a:srgbClr val="FF0000"/>
                </a:solidFill>
                <a:latin typeface="+mj-lt"/>
              </a:rPr>
              <a:t>Mọi vật thể đều do chất tạo nên. Ở đâu có vật thể, ở đó có chất.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706" y="2301720"/>
            <a:ext cx="4968552" cy="23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45331" y="1090713"/>
            <a:ext cx="3990195" cy="400110"/>
          </a:xfrm>
          <a:prstGeom prst="rect">
            <a:avLst/>
          </a:prstGeom>
        </p:spPr>
        <p:txBody>
          <a:bodyPr wrap="none">
            <a:spAutoFit/>
          </a:bodyPr>
          <a:lstStyle/>
          <a:p>
            <a:r>
              <a:rPr lang="vi-VN" sz="2000" dirty="0">
                <a:solidFill>
                  <a:srgbClr val="FF0000"/>
                </a:solidFill>
                <a:latin typeface="+mj-lt"/>
              </a:rPr>
              <a:t>Một vật có thể do nhiều chất tạo nên.</a:t>
            </a:r>
          </a:p>
        </p:txBody>
      </p:sp>
      <p:sp>
        <p:nvSpPr>
          <p:cNvPr id="5" name="Rectangle 4"/>
          <p:cNvSpPr/>
          <p:nvPr/>
        </p:nvSpPr>
        <p:spPr>
          <a:xfrm>
            <a:off x="1345332" y="1606611"/>
            <a:ext cx="6359016" cy="707886"/>
          </a:xfrm>
          <a:prstGeom prst="rect">
            <a:avLst/>
          </a:prstGeom>
        </p:spPr>
        <p:txBody>
          <a:bodyPr wrap="square">
            <a:spAutoFit/>
          </a:bodyPr>
          <a:lstStyle/>
          <a:p>
            <a:r>
              <a:rPr lang="vi-VN" sz="2000" dirty="0">
                <a:latin typeface="+mj-lt"/>
              </a:rPr>
              <a:t>Ví dụ: Trong rau củ có chứa nhiều chất như nước, chất xơ, vitamin, enzyme, muối khoáng,...</a:t>
            </a:r>
          </a:p>
        </p:txBody>
      </p:sp>
    </p:spTree>
    <p:extLst>
      <p:ext uri="{BB962C8B-B14F-4D97-AF65-F5344CB8AC3E}">
        <p14:creationId xmlns:p14="http://schemas.microsoft.com/office/powerpoint/2010/main" val="14100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Science Fair Newsletter by Slidesgo">
  <a:themeElements>
    <a:clrScheme name="Simple Light">
      <a:dk1>
        <a:srgbClr val="383536"/>
      </a:dk1>
      <a:lt1>
        <a:srgbClr val="FFFFFF"/>
      </a:lt1>
      <a:dk2>
        <a:srgbClr val="595959"/>
      </a:dk2>
      <a:lt2>
        <a:srgbClr val="E6F0EF"/>
      </a:lt2>
      <a:accent1>
        <a:srgbClr val="D49421"/>
      </a:accent1>
      <a:accent2>
        <a:srgbClr val="C3CCA2"/>
      </a:accent2>
      <a:accent3>
        <a:srgbClr val="88AFA6"/>
      </a:accent3>
      <a:accent4>
        <a:srgbClr val="627E8D"/>
      </a:accent4>
      <a:accent5>
        <a:srgbClr val="BDBCBD"/>
      </a:accent5>
      <a:accent6>
        <a:srgbClr val="6E4D11"/>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1725</Words>
  <Application>Microsoft Office PowerPoint</Application>
  <PresentationFormat>On-screen Show (16:9)</PresentationFormat>
  <Paragraphs>205</Paragraphs>
  <Slides>26</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Cambria Math</vt:lpstr>
      <vt:lpstr>Helvetica</vt:lpstr>
      <vt:lpstr>Nunito Light</vt:lpstr>
      <vt:lpstr>Fira Sans Extra Condensed Medium</vt:lpstr>
      <vt:lpstr>Hind Vadodara Light</vt:lpstr>
      <vt:lpstr>Arial</vt:lpstr>
      <vt:lpstr>Raleway</vt:lpstr>
      <vt:lpstr>Teko Light</vt:lpstr>
      <vt:lpstr>Calibri</vt:lpstr>
      <vt:lpstr>Times New Roman</vt:lpstr>
      <vt:lpstr>Roboto Condensed Light</vt:lpstr>
      <vt:lpstr>Science Fair Newsletter by Slidesgo</vt:lpstr>
      <vt:lpstr>PowerPoint Presentation</vt:lpstr>
      <vt:lpstr>PowerPoint Presentation</vt:lpstr>
      <vt:lpstr>Khởi động</vt:lpstr>
      <vt:lpstr>  Phần 2. CHẤT VÀ SỰ BIẾN ĐỔI CỦA CHÂT CHỦ ĐỀ 3. CÁC THỂ CỦA CHẤT  BÀI 5 .SỰ ĐA DẠNG CỦA CHẤT</vt:lpstr>
      <vt:lpstr>I. CHẤT Ở XUNG QUANH CHÚNG TA</vt:lpstr>
      <vt:lpstr>Hình 5.1</vt:lpstr>
      <vt:lpstr>PowerPoint Presentation</vt:lpstr>
      <vt:lpstr>PowerPoint Presentation</vt:lpstr>
      <vt:lpstr>PowerPoint Presentation</vt:lpstr>
      <vt:lpstr>PowerPoint Presentation</vt:lpstr>
      <vt:lpstr>I. CHẤT Ở XUNG QUANH CHÚNG TA</vt:lpstr>
      <vt:lpstr>PowerPoint Presentation</vt:lpstr>
      <vt:lpstr>Chọn từ thích hợp trong các từ cho dưới đây để hoàn thành câu bên dưới:</vt:lpstr>
      <vt:lpstr>Luyện tập</vt:lpstr>
      <vt:lpstr>VẬN DỤNG</vt:lpstr>
      <vt:lpstr>I. CHẤT Ở XUNG QUANH CHÚNG TA</vt:lpstr>
      <vt:lpstr> BÀI 5   SỰ ĐA DẠNG CỦA CHẤT</vt:lpstr>
      <vt:lpstr>Khởi động</vt:lpstr>
      <vt:lpstr>PowerPoint Presentation</vt:lpstr>
      <vt:lpstr>PowerPoint Presentation</vt:lpstr>
      <vt:lpstr>1. Chất rắn</vt:lpstr>
      <vt:lpstr>2. Chất lỏng</vt:lpstr>
      <vt:lpstr>3. Chất khí</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 BÀI 5   SỰ ĐA DẠNG CỦA CHẤT</dc:title>
  <cp:lastModifiedBy>Thuy Nga Tran</cp:lastModifiedBy>
  <cp:revision>30</cp:revision>
  <dcterms:modified xsi:type="dcterms:W3CDTF">2024-11-12T09:01:05Z</dcterms:modified>
</cp:coreProperties>
</file>