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3" r:id="rId2"/>
    <p:sldId id="258" r:id="rId3"/>
    <p:sldId id="261" r:id="rId4"/>
    <p:sldId id="263" r:id="rId5"/>
    <p:sldId id="297" r:id="rId6"/>
    <p:sldId id="285" r:id="rId7"/>
    <p:sldId id="286" r:id="rId8"/>
    <p:sldId id="264" r:id="rId9"/>
    <p:sldId id="265" r:id="rId10"/>
    <p:sldId id="288" r:id="rId11"/>
    <p:sldId id="266" r:id="rId12"/>
    <p:sldId id="267" r:id="rId13"/>
    <p:sldId id="268" r:id="rId14"/>
    <p:sldId id="269" r:id="rId15"/>
    <p:sldId id="273" r:id="rId16"/>
    <p:sldId id="272" r:id="rId17"/>
    <p:sldId id="274" r:id="rId18"/>
    <p:sldId id="289" r:id="rId19"/>
    <p:sldId id="290" r:id="rId20"/>
    <p:sldId id="291" r:id="rId21"/>
    <p:sldId id="292" r:id="rId22"/>
    <p:sldId id="293" r:id="rId23"/>
    <p:sldId id="294" r:id="rId24"/>
    <p:sldId id="295" r:id="rId25"/>
    <p:sldId id="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712" y="-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46ACE-0A45-4BF4-8DFC-F167DB3D2AE3}" type="datetimeFigureOut">
              <a:rPr lang="en-US" smtClean="0"/>
              <a:t>11/22/2023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6C1E1-4957-47BA-A287-D914B1B94CAE}" type="slidenum">
              <a:rPr lang="en-US" smtClean="0"/>
              <a:t>‹#›</a:t>
            </a:fld>
            <a:endParaRPr lang="en-US"/>
          </a:p>
        </p:txBody>
      </p:sp>
    </p:spTree>
    <p:extLst>
      <p:ext uri="{BB962C8B-B14F-4D97-AF65-F5344CB8AC3E}">
        <p14:creationId xmlns:p14="http://schemas.microsoft.com/office/powerpoint/2010/main" val="1642823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3B5285-645E-499A-B623-4E5B9FEEF325}"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45370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C2BB6DF-0AEB-4D03-A6C1-2E406913C41E}" type="slidenum">
              <a:rPr lang="en-US" altLang="en-US" smtClean="0"/>
              <a:pPr>
                <a:spcBef>
                  <a:spcPct val="0"/>
                </a:spcBef>
              </a:pPr>
              <a:t>9</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31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1E63931-EED7-4A55-BE2B-0753BF5EBC68}" type="slidenum">
              <a:rPr lang="en-US" altLang="en-US" smtClean="0"/>
              <a:pPr>
                <a:spcBef>
                  <a:spcPct val="0"/>
                </a:spcBef>
              </a:pPr>
              <a:t>13</a:t>
            </a:fld>
            <a:endParaRPr lang="en-US" altLang="en-US" smtClean="0"/>
          </a:p>
        </p:txBody>
      </p:sp>
    </p:spTree>
    <p:extLst>
      <p:ext uri="{BB962C8B-B14F-4D97-AF65-F5344CB8AC3E}">
        <p14:creationId xmlns:p14="http://schemas.microsoft.com/office/powerpoint/2010/main" val="131076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8B528E81-C5D0-4D12-99CB-08B7292F0990}" type="slidenum">
              <a:rPr lang="en-US"/>
              <a:pPr eaLnBrk="1" hangingPunct="1"/>
              <a:t>17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96446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smtClean="0">
              <a:latin typeface="Arial" panose="020B0604020202020204" pitchFamily="34" charset="0"/>
              <a:cs typeface="Arial" panose="020B060402020202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6FECA14-1F50-4546-B6AC-17F1F933F3D2}" type="slidenum">
              <a:rPr lang="en-US" altLang="en-US" smtClean="0"/>
              <a:pPr>
                <a:spcBef>
                  <a:spcPct val="0"/>
                </a:spcBef>
              </a:pPr>
              <a:t>24</a:t>
            </a:fld>
            <a:endParaRPr lang="en-US" altLang="en-US" smtClean="0"/>
          </a:p>
        </p:txBody>
      </p:sp>
    </p:spTree>
    <p:extLst>
      <p:ext uri="{BB962C8B-B14F-4D97-AF65-F5344CB8AC3E}">
        <p14:creationId xmlns:p14="http://schemas.microsoft.com/office/powerpoint/2010/main" val="378622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0B46BD-74B3-412B-9CB1-46129141776A}"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F1D17-ADB2-40B5-8BC9-EEEA17A1E2D0}" type="slidenum">
              <a:rPr lang="en-US" smtClean="0"/>
              <a:t>‹#›</a:t>
            </a:fld>
            <a:endParaRPr lang="en-US"/>
          </a:p>
        </p:txBody>
      </p:sp>
    </p:spTree>
    <p:extLst>
      <p:ext uri="{BB962C8B-B14F-4D97-AF65-F5344CB8AC3E}">
        <p14:creationId xmlns:p14="http://schemas.microsoft.com/office/powerpoint/2010/main" val="18327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B46BD-74B3-412B-9CB1-46129141776A}"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F1D17-ADB2-40B5-8BC9-EEEA17A1E2D0}" type="slidenum">
              <a:rPr lang="en-US" smtClean="0"/>
              <a:t>‹#›</a:t>
            </a:fld>
            <a:endParaRPr lang="en-US"/>
          </a:p>
        </p:txBody>
      </p:sp>
    </p:spTree>
    <p:extLst>
      <p:ext uri="{BB962C8B-B14F-4D97-AF65-F5344CB8AC3E}">
        <p14:creationId xmlns:p14="http://schemas.microsoft.com/office/powerpoint/2010/main" val="530942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B46BD-74B3-412B-9CB1-46129141776A}"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F1D17-ADB2-40B5-8BC9-EEEA17A1E2D0}" type="slidenum">
              <a:rPr lang="en-US" smtClean="0"/>
              <a:t>‹#›</a:t>
            </a:fld>
            <a:endParaRPr lang="en-US"/>
          </a:p>
        </p:txBody>
      </p:sp>
    </p:spTree>
    <p:extLst>
      <p:ext uri="{BB962C8B-B14F-4D97-AF65-F5344CB8AC3E}">
        <p14:creationId xmlns:p14="http://schemas.microsoft.com/office/powerpoint/2010/main" val="231205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70288CB-8D34-490B-9BAC-5265BA56B618}" type="slidenum">
              <a:rPr lang="en-US" altLang="en-US"/>
              <a:pPr>
                <a:defRPr/>
              </a:pPr>
              <a:t>‹#›</a:t>
            </a:fld>
            <a:endParaRPr lang="en-US" altLang="en-US"/>
          </a:p>
        </p:txBody>
      </p:sp>
    </p:spTree>
    <p:extLst>
      <p:ext uri="{BB962C8B-B14F-4D97-AF65-F5344CB8AC3E}">
        <p14:creationId xmlns:p14="http://schemas.microsoft.com/office/powerpoint/2010/main" val="416472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0B46BD-74B3-412B-9CB1-46129141776A}"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F1D17-ADB2-40B5-8BC9-EEEA17A1E2D0}" type="slidenum">
              <a:rPr lang="en-US" smtClean="0"/>
              <a:t>‹#›</a:t>
            </a:fld>
            <a:endParaRPr lang="en-US"/>
          </a:p>
        </p:txBody>
      </p:sp>
    </p:spTree>
    <p:extLst>
      <p:ext uri="{BB962C8B-B14F-4D97-AF65-F5344CB8AC3E}">
        <p14:creationId xmlns:p14="http://schemas.microsoft.com/office/powerpoint/2010/main" val="573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0B46BD-74B3-412B-9CB1-46129141776A}" type="datetimeFigureOut">
              <a:rPr lang="en-US" smtClean="0"/>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F1D17-ADB2-40B5-8BC9-EEEA17A1E2D0}" type="slidenum">
              <a:rPr lang="en-US" smtClean="0"/>
              <a:t>‹#›</a:t>
            </a:fld>
            <a:endParaRPr lang="en-US"/>
          </a:p>
        </p:txBody>
      </p:sp>
    </p:spTree>
    <p:extLst>
      <p:ext uri="{BB962C8B-B14F-4D97-AF65-F5344CB8AC3E}">
        <p14:creationId xmlns:p14="http://schemas.microsoft.com/office/powerpoint/2010/main" val="255794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D0B46BD-74B3-412B-9CB1-46129141776A}"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F1D17-ADB2-40B5-8BC9-EEEA17A1E2D0}" type="slidenum">
              <a:rPr lang="en-US" smtClean="0"/>
              <a:t>‹#›</a:t>
            </a:fld>
            <a:endParaRPr lang="en-US"/>
          </a:p>
        </p:txBody>
      </p:sp>
    </p:spTree>
    <p:extLst>
      <p:ext uri="{BB962C8B-B14F-4D97-AF65-F5344CB8AC3E}">
        <p14:creationId xmlns:p14="http://schemas.microsoft.com/office/powerpoint/2010/main" val="237913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0B46BD-74B3-412B-9CB1-46129141776A}" type="datetimeFigureOut">
              <a:rPr lang="en-US" smtClean="0"/>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F1D17-ADB2-40B5-8BC9-EEEA17A1E2D0}" type="slidenum">
              <a:rPr lang="en-US" smtClean="0"/>
              <a:t>‹#›</a:t>
            </a:fld>
            <a:endParaRPr lang="en-US"/>
          </a:p>
        </p:txBody>
      </p:sp>
    </p:spTree>
    <p:extLst>
      <p:ext uri="{BB962C8B-B14F-4D97-AF65-F5344CB8AC3E}">
        <p14:creationId xmlns:p14="http://schemas.microsoft.com/office/powerpoint/2010/main" val="236568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0B46BD-74B3-412B-9CB1-46129141776A}" type="datetimeFigureOut">
              <a:rPr lang="en-US" smtClean="0"/>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F1D17-ADB2-40B5-8BC9-EEEA17A1E2D0}" type="slidenum">
              <a:rPr lang="en-US" smtClean="0"/>
              <a:t>‹#›</a:t>
            </a:fld>
            <a:endParaRPr lang="en-US"/>
          </a:p>
        </p:txBody>
      </p:sp>
    </p:spTree>
    <p:extLst>
      <p:ext uri="{BB962C8B-B14F-4D97-AF65-F5344CB8AC3E}">
        <p14:creationId xmlns:p14="http://schemas.microsoft.com/office/powerpoint/2010/main" val="359680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B46BD-74B3-412B-9CB1-46129141776A}" type="datetimeFigureOut">
              <a:rPr lang="en-US" smtClean="0"/>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F1D17-ADB2-40B5-8BC9-EEEA17A1E2D0}" type="slidenum">
              <a:rPr lang="en-US" smtClean="0"/>
              <a:t>‹#›</a:t>
            </a:fld>
            <a:endParaRPr lang="en-US"/>
          </a:p>
        </p:txBody>
      </p:sp>
    </p:spTree>
    <p:extLst>
      <p:ext uri="{BB962C8B-B14F-4D97-AF65-F5344CB8AC3E}">
        <p14:creationId xmlns:p14="http://schemas.microsoft.com/office/powerpoint/2010/main" val="266164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B46BD-74B3-412B-9CB1-46129141776A}"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F1D17-ADB2-40B5-8BC9-EEEA17A1E2D0}" type="slidenum">
              <a:rPr lang="en-US" smtClean="0"/>
              <a:t>‹#›</a:t>
            </a:fld>
            <a:endParaRPr lang="en-US"/>
          </a:p>
        </p:txBody>
      </p:sp>
    </p:spTree>
    <p:extLst>
      <p:ext uri="{BB962C8B-B14F-4D97-AF65-F5344CB8AC3E}">
        <p14:creationId xmlns:p14="http://schemas.microsoft.com/office/powerpoint/2010/main" val="1290015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0B46BD-74B3-412B-9CB1-46129141776A}" type="datetimeFigureOut">
              <a:rPr lang="en-US" smtClean="0"/>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F1D17-ADB2-40B5-8BC9-EEEA17A1E2D0}" type="slidenum">
              <a:rPr lang="en-US" smtClean="0"/>
              <a:t>‹#›</a:t>
            </a:fld>
            <a:endParaRPr lang="en-US"/>
          </a:p>
        </p:txBody>
      </p:sp>
    </p:spTree>
    <p:extLst>
      <p:ext uri="{BB962C8B-B14F-4D97-AF65-F5344CB8AC3E}">
        <p14:creationId xmlns:p14="http://schemas.microsoft.com/office/powerpoint/2010/main" val="272823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B46BD-74B3-412B-9CB1-46129141776A}" type="datetimeFigureOut">
              <a:rPr lang="en-US" smtClean="0"/>
              <a:t>11/22/2023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F1D17-ADB2-40B5-8BC9-EEEA17A1E2D0}" type="slidenum">
              <a:rPr lang="en-US" smtClean="0"/>
              <a:t>‹#›</a:t>
            </a:fld>
            <a:endParaRPr lang="en-US"/>
          </a:p>
        </p:txBody>
      </p:sp>
    </p:spTree>
    <p:extLst>
      <p:ext uri="{BB962C8B-B14F-4D97-AF65-F5344CB8AC3E}">
        <p14:creationId xmlns:p14="http://schemas.microsoft.com/office/powerpoint/2010/main" val="2362919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1.wav"/><Relationship Id="rId7" Type="http://schemas.openxmlformats.org/officeDocument/2006/relationships/image" Target="../media/image26.jpeg"/><Relationship Id="rId2" Type="http://schemas.openxmlformats.org/officeDocument/2006/relationships/slideLayout" Target="../slideLayouts/slideLayout7.xml"/><Relationship Id="rId1" Type="http://schemas.openxmlformats.org/officeDocument/2006/relationships/audio" Target="Track48.wav" TargetMode="Externa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5.gif"/></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80473"/>
            <a:ext cx="10515600" cy="4351338"/>
          </a:xfrm>
        </p:spPr>
        <p:txBody>
          <a:bodyPr>
            <a:normAutofit/>
          </a:bodyPr>
          <a:lstStyle/>
          <a:p>
            <a:pPr marL="0" indent="0" algn="ctr">
              <a:buNone/>
            </a:pPr>
            <a:r>
              <a:rPr lang="en-US" sz="16600" b="1" dirty="0" smtClean="0">
                <a:solidFill>
                  <a:srgbClr val="FF0000"/>
                </a:solidFill>
                <a:latin typeface="Times New Roman" pitchFamily="18" charset="0"/>
                <a:cs typeface="Times New Roman" pitchFamily="18" charset="0"/>
              </a:rPr>
              <a:t>ĐỊA</a:t>
            </a:r>
            <a:r>
              <a:rPr lang="en-US" sz="9600" b="1" dirty="0" smtClean="0">
                <a:solidFill>
                  <a:srgbClr val="00B050"/>
                </a:solidFill>
                <a:latin typeface="Times New Roman" panose="02020603050405020304" pitchFamily="18" charset="0"/>
                <a:cs typeface="Times New Roman" panose="02020603050405020304" pitchFamily="18" charset="0"/>
              </a:rPr>
              <a:t> </a:t>
            </a:r>
            <a:r>
              <a:rPr lang="en-US" sz="16600" b="1" dirty="0" smtClean="0">
                <a:solidFill>
                  <a:srgbClr val="FF0000"/>
                </a:solidFill>
                <a:latin typeface="Times New Roman" panose="02020603050405020304" pitchFamily="18" charset="0"/>
                <a:cs typeface="Times New Roman" panose="02020603050405020304" pitchFamily="18" charset="0"/>
              </a:rPr>
              <a:t>LÍ 6</a:t>
            </a:r>
            <a:endParaRPr lang="en-US" sz="16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55809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xmlns="" id="{53294548-6798-6348-9214-F70EC9486BDC}"/>
              </a:ext>
            </a:extLst>
          </p:cNvPr>
          <p:cNvGraphicFramePr>
            <a:graphicFrameLocks noGrp="1"/>
          </p:cNvGraphicFramePr>
          <p:nvPr>
            <p:extLst>
              <p:ext uri="{D42A27DB-BD31-4B8C-83A1-F6EECF244321}">
                <p14:modId xmlns:p14="http://schemas.microsoft.com/office/powerpoint/2010/main" val="3243846224"/>
              </p:ext>
            </p:extLst>
          </p:nvPr>
        </p:nvGraphicFramePr>
        <p:xfrm>
          <a:off x="448734" y="1586060"/>
          <a:ext cx="11294532" cy="4535226"/>
        </p:xfrm>
        <a:graphic>
          <a:graphicData uri="http://schemas.openxmlformats.org/drawingml/2006/table">
            <a:tbl>
              <a:tblPr firstRow="1" bandRow="1">
                <a:tableStyleId>{21E4AEA4-8DFA-4A89-87EB-49C32662AFE0}</a:tableStyleId>
              </a:tblPr>
              <a:tblGrid>
                <a:gridCol w="3764844">
                  <a:extLst>
                    <a:ext uri="{9D8B030D-6E8A-4147-A177-3AD203B41FA5}">
                      <a16:colId xmlns:a16="http://schemas.microsoft.com/office/drawing/2014/main" xmlns="" val="300782819"/>
                    </a:ext>
                  </a:extLst>
                </a:gridCol>
                <a:gridCol w="3764844">
                  <a:extLst>
                    <a:ext uri="{9D8B030D-6E8A-4147-A177-3AD203B41FA5}">
                      <a16:colId xmlns:a16="http://schemas.microsoft.com/office/drawing/2014/main" xmlns="" val="128583179"/>
                    </a:ext>
                  </a:extLst>
                </a:gridCol>
                <a:gridCol w="3764844">
                  <a:extLst>
                    <a:ext uri="{9D8B030D-6E8A-4147-A177-3AD203B41FA5}">
                      <a16:colId xmlns:a16="http://schemas.microsoft.com/office/drawing/2014/main" xmlns="" val="1196779233"/>
                    </a:ext>
                  </a:extLst>
                </a:gridCol>
              </a:tblGrid>
              <a:tr h="937772">
                <a:tc>
                  <a:txBody>
                    <a:bodyPr/>
                    <a:lstStyle/>
                    <a:p>
                      <a:endParaRPr lang="x-none" sz="2400" dirty="0">
                        <a:ln>
                          <a:solidFill>
                            <a:schemeClr val="tx1"/>
                          </a:solidFill>
                        </a:ln>
                        <a:solidFill>
                          <a:schemeClr val="tx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ysDashDot"/>
                      <a:round/>
                      <a:headEnd type="none" w="med" len="med"/>
                      <a:tailEnd type="none" w="med" len="med"/>
                    </a:lnR>
                    <a:lnB w="12700" cap="flat" cmpd="sng" algn="ctr">
                      <a:solidFill>
                        <a:schemeClr val="tx1"/>
                      </a:solidFill>
                      <a:prstDash val="sysDashDot"/>
                      <a:round/>
                      <a:headEnd type="none" w="med" len="med"/>
                      <a:tailEnd type="none" w="med" len="med"/>
                    </a:lnB>
                    <a:solidFill>
                      <a:schemeClr val="accent6">
                        <a:lumMod val="40000"/>
                        <a:lumOff val="60000"/>
                      </a:schemeClr>
                    </a:solidFill>
                  </a:tcPr>
                </a:tc>
                <a:tc>
                  <a:txBody>
                    <a:bodyPr/>
                    <a:lstStyle/>
                    <a:p>
                      <a:r>
                        <a:rPr lang="x-none" sz="2400" dirty="0">
                          <a:ln>
                            <a:solidFill>
                              <a:schemeClr val="tx1"/>
                            </a:solidFill>
                          </a:ln>
                          <a:solidFill>
                            <a:schemeClr val="tx1"/>
                          </a:solidFill>
                          <a:latin typeface="Times New Roman" panose="02020603050405020304" pitchFamily="18" charset="0"/>
                          <a:cs typeface="Times New Roman" panose="02020603050405020304" pitchFamily="18" charset="0"/>
                        </a:rPr>
                        <a:t>Quá trình nội sinh</a:t>
                      </a: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B w="12700" cap="flat" cmpd="sng" algn="ctr">
                      <a:solidFill>
                        <a:schemeClr val="tx1"/>
                      </a:solidFill>
                      <a:prstDash val="sysDashDot"/>
                      <a:round/>
                      <a:headEnd type="none" w="med" len="med"/>
                      <a:tailEnd type="none" w="med" len="med"/>
                    </a:lnB>
                    <a:solidFill>
                      <a:schemeClr val="accent6">
                        <a:lumMod val="40000"/>
                        <a:lumOff val="60000"/>
                      </a:schemeClr>
                    </a:solidFill>
                  </a:tcPr>
                </a:tc>
                <a:tc>
                  <a:txBody>
                    <a:bodyPr/>
                    <a:lstStyle/>
                    <a:p>
                      <a:r>
                        <a:rPr lang="x-none" sz="2400" dirty="0">
                          <a:ln>
                            <a:solidFill>
                              <a:schemeClr val="tx1"/>
                            </a:solidFill>
                          </a:ln>
                          <a:solidFill>
                            <a:schemeClr val="tx1"/>
                          </a:solidFill>
                          <a:latin typeface="Times New Roman" panose="02020603050405020304" pitchFamily="18" charset="0"/>
                          <a:cs typeface="Times New Roman" panose="02020603050405020304" pitchFamily="18" charset="0"/>
                        </a:rPr>
                        <a:t>Quá trình ngoại sinh</a:t>
                      </a:r>
                    </a:p>
                  </a:txBody>
                  <a:tcPr>
                    <a:lnL w="12700" cap="flat" cmpd="sng" algn="ctr">
                      <a:solidFill>
                        <a:schemeClr val="tx1"/>
                      </a:solidFill>
                      <a:prstDash val="sysDashDot"/>
                      <a:round/>
                      <a:headEnd type="none" w="med" len="med"/>
                      <a:tailEnd type="none" w="med" len="med"/>
                    </a:lnL>
                    <a:lnB w="12700" cap="flat" cmpd="sng" algn="ctr">
                      <a:solidFill>
                        <a:schemeClr val="tx1"/>
                      </a:solidFill>
                      <a:prstDash val="sysDash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198894873"/>
                  </a:ext>
                </a:extLst>
              </a:tr>
              <a:tr h="1044422">
                <a:tc>
                  <a:txBody>
                    <a:bodyPr/>
                    <a:lstStyle/>
                    <a:p>
                      <a:r>
                        <a:rPr lang="x-none" sz="2400" dirty="0">
                          <a:ln>
                            <a:solidFill>
                              <a:schemeClr val="tx1"/>
                            </a:solidFill>
                          </a:ln>
                          <a:solidFill>
                            <a:schemeClr val="tx1"/>
                          </a:solidFill>
                          <a:latin typeface="Times New Roman" panose="02020603050405020304" pitchFamily="18" charset="0"/>
                          <a:cs typeface="Times New Roman" panose="02020603050405020304" pitchFamily="18" charset="0"/>
                        </a:rPr>
                        <a:t>Nguồn gốc</a:t>
                      </a:r>
                    </a:p>
                  </a:txBody>
                  <a:tcPr>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accent6">
                        <a:lumMod val="40000"/>
                        <a:lumOff val="60000"/>
                      </a:schemeClr>
                    </a:solidFill>
                  </a:tcPr>
                </a:tc>
                <a:tc>
                  <a:txBody>
                    <a:bodyPr/>
                    <a:lstStyle/>
                    <a:p>
                      <a:r>
                        <a:rPr lang="x-none" sz="2400" dirty="0">
                          <a:ln>
                            <a:solidFill>
                              <a:schemeClr val="tx1"/>
                            </a:solidFill>
                          </a:ln>
                          <a:solidFill>
                            <a:schemeClr val="tx1"/>
                          </a:solidFill>
                          <a:latin typeface="Times New Roman" panose="02020603050405020304" pitchFamily="18" charset="0"/>
                          <a:cs typeface="Times New Roman" panose="02020603050405020304" pitchFamily="18" charset="0"/>
                        </a:rPr>
                        <a:t>Quá trình xảy ra trong lòng Trái Đất</a:t>
                      </a: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accent6">
                        <a:lumMod val="40000"/>
                        <a:lumOff val="60000"/>
                      </a:schemeClr>
                    </a:solidFill>
                  </a:tcPr>
                </a:tc>
                <a:tc>
                  <a:txBody>
                    <a:bodyPr/>
                    <a:lstStyle/>
                    <a:p>
                      <a:r>
                        <a:rPr lang="x-none" sz="2400" dirty="0">
                          <a:ln>
                            <a:solidFill>
                              <a:schemeClr val="tx1"/>
                            </a:solidFill>
                          </a:ln>
                          <a:solidFill>
                            <a:schemeClr val="tx1"/>
                          </a:solidFill>
                          <a:latin typeface="Times New Roman" panose="02020603050405020304" pitchFamily="18" charset="0"/>
                          <a:cs typeface="Times New Roman" panose="02020603050405020304" pitchFamily="18" charset="0"/>
                        </a:rPr>
                        <a:t>Quá trình xảy ra bên ngoài, trên bề mặt đất</a:t>
                      </a:r>
                    </a:p>
                  </a:txBody>
                  <a:tcPr>
                    <a:lnL w="12700" cap="flat" cmpd="sng" algn="ctr">
                      <a:solidFill>
                        <a:schemeClr val="tx1"/>
                      </a:solidFill>
                      <a:prstDash val="sysDashDot"/>
                      <a:round/>
                      <a:headEnd type="none" w="med" len="med"/>
                      <a:tailEnd type="none" w="med" len="med"/>
                    </a:lnL>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535048614"/>
                  </a:ext>
                </a:extLst>
              </a:tr>
              <a:tr h="1044422">
                <a:tc>
                  <a:txBody>
                    <a:bodyPr/>
                    <a:lstStyle/>
                    <a:p>
                      <a:r>
                        <a:rPr lang="x-none" sz="2400" dirty="0">
                          <a:ln>
                            <a:solidFill>
                              <a:schemeClr val="tx1"/>
                            </a:solidFill>
                          </a:ln>
                          <a:solidFill>
                            <a:schemeClr val="tx1"/>
                          </a:solidFill>
                          <a:latin typeface="Times New Roman" panose="02020603050405020304" pitchFamily="18" charset="0"/>
                          <a:cs typeface="Times New Roman" panose="02020603050405020304" pitchFamily="18" charset="0"/>
                        </a:rPr>
                        <a:t>Tác động đến địa hình</a:t>
                      </a:r>
                    </a:p>
                  </a:txBody>
                  <a:tcPr>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accent6">
                        <a:lumMod val="40000"/>
                        <a:lumOff val="60000"/>
                      </a:schemeClr>
                    </a:solidFill>
                  </a:tcPr>
                </a:tc>
                <a:tc>
                  <a:txBody>
                    <a:bodyPr/>
                    <a:lstStyle/>
                    <a:p>
                      <a:r>
                        <a:rPr lang="x-none" sz="2400" dirty="0">
                          <a:ln>
                            <a:solidFill>
                              <a:schemeClr val="tx1"/>
                            </a:solidFill>
                          </a:ln>
                          <a:solidFill>
                            <a:schemeClr val="tx1"/>
                          </a:solidFill>
                          <a:latin typeface="Times New Roman" panose="02020603050405020304" pitchFamily="18" charset="0"/>
                          <a:cs typeface="Times New Roman" panose="02020603050405020304" pitchFamily="18" charset="0"/>
                        </a:rPr>
                        <a:t>Xu hướng tạo nên sự gồ ghề của bề mặt Trái Đất</a:t>
                      </a: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accent6">
                        <a:lumMod val="40000"/>
                        <a:lumOff val="60000"/>
                      </a:schemeClr>
                    </a:solidFill>
                  </a:tcPr>
                </a:tc>
                <a:tc>
                  <a:txBody>
                    <a:bodyPr/>
                    <a:lstStyle/>
                    <a:p>
                      <a:r>
                        <a:rPr lang="x-none" sz="2400" dirty="0">
                          <a:ln>
                            <a:solidFill>
                              <a:schemeClr val="tx1"/>
                            </a:solidFill>
                          </a:ln>
                          <a:solidFill>
                            <a:schemeClr val="tx1"/>
                          </a:solidFill>
                          <a:latin typeface="Times New Roman" panose="02020603050405020304" pitchFamily="18" charset="0"/>
                          <a:cs typeface="Times New Roman" panose="02020603050405020304" pitchFamily="18" charset="0"/>
                        </a:rPr>
                        <a:t>Xu hướng san bằng địa hình, làm bề mặt bằng phẳng hơn</a:t>
                      </a:r>
                    </a:p>
                  </a:txBody>
                  <a:tcPr>
                    <a:lnL w="12700" cap="flat" cmpd="sng" algn="ctr">
                      <a:solidFill>
                        <a:schemeClr val="tx1"/>
                      </a:solidFill>
                      <a:prstDash val="sysDashDot"/>
                      <a:round/>
                      <a:headEnd type="none" w="med" len="med"/>
                      <a:tailEnd type="none" w="med" len="med"/>
                    </a:lnL>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367066805"/>
                  </a:ext>
                </a:extLst>
              </a:tr>
              <a:tr h="1508610">
                <a:tc>
                  <a:txBody>
                    <a:bodyPr/>
                    <a:lstStyle/>
                    <a:p>
                      <a:r>
                        <a:rPr lang="x-none" sz="2400" dirty="0">
                          <a:ln>
                            <a:solidFill>
                              <a:schemeClr val="tx1"/>
                            </a:solidFill>
                          </a:ln>
                          <a:solidFill>
                            <a:schemeClr val="tx1"/>
                          </a:solidFill>
                          <a:latin typeface="Times New Roman" panose="02020603050405020304" pitchFamily="18" charset="0"/>
                          <a:cs typeface="Times New Roman" panose="02020603050405020304" pitchFamily="18" charset="0"/>
                        </a:rPr>
                        <a:t>Đối tượng tác động</a:t>
                      </a:r>
                    </a:p>
                  </a:txBody>
                  <a:tcPr>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solidFill>
                      <a:schemeClr val="accent6">
                        <a:lumMod val="40000"/>
                        <a:lumOff val="60000"/>
                      </a:schemeClr>
                    </a:solidFill>
                  </a:tcPr>
                </a:tc>
                <a:tc>
                  <a:txBody>
                    <a:bodyPr/>
                    <a:lstStyle/>
                    <a:p>
                      <a:r>
                        <a:rPr lang="x-none" sz="2400" dirty="0">
                          <a:ln>
                            <a:solidFill>
                              <a:schemeClr val="tx1"/>
                            </a:solidFill>
                          </a:ln>
                          <a:solidFill>
                            <a:schemeClr val="tx1"/>
                          </a:solidFill>
                          <a:latin typeface="Times New Roman" panose="02020603050405020304" pitchFamily="18" charset="0"/>
                          <a:cs typeface="Times New Roman" panose="02020603050405020304" pitchFamily="18" charset="0"/>
                        </a:rPr>
                        <a:t>Các dạng địa hình có quy mô lớn như châu lục, miền núi, cao nguyên. </a:t>
                      </a: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solidFill>
                      <a:schemeClr val="accent6">
                        <a:lumMod val="40000"/>
                        <a:lumOff val="60000"/>
                      </a:schemeClr>
                    </a:solidFill>
                  </a:tcPr>
                </a:tc>
                <a:tc>
                  <a:txBody>
                    <a:bodyPr/>
                    <a:lstStyle/>
                    <a:p>
                      <a:r>
                        <a:rPr lang="x-none" sz="2400" dirty="0">
                          <a:ln>
                            <a:solidFill>
                              <a:schemeClr val="tx1"/>
                            </a:solidFill>
                          </a:ln>
                          <a:solidFill>
                            <a:schemeClr val="tx1"/>
                          </a:solidFill>
                          <a:latin typeface="Times New Roman" panose="02020603050405020304" pitchFamily="18" charset="0"/>
                          <a:cs typeface="Times New Roman" panose="02020603050405020304" pitchFamily="18" charset="0"/>
                        </a:rPr>
                        <a:t>Các dạng địa hình có quy mô nhỏ</a:t>
                      </a:r>
                    </a:p>
                  </a:txBody>
                  <a:tcPr>
                    <a:lnL w="12700" cap="flat" cmpd="sng" algn="ctr">
                      <a:solidFill>
                        <a:schemeClr val="tx1"/>
                      </a:solidFill>
                      <a:prstDash val="sysDashDot"/>
                      <a:round/>
                      <a:headEnd type="none" w="med" len="med"/>
                      <a:tailEnd type="none" w="med" len="med"/>
                    </a:lnL>
                    <a:lnT w="12700" cap="flat" cmpd="sng" algn="ctr">
                      <a:solidFill>
                        <a:schemeClr val="tx1"/>
                      </a:solidFill>
                      <a:prstDash val="sysDashDot"/>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xmlns="" val="3591053530"/>
                  </a:ext>
                </a:extLst>
              </a:tr>
            </a:tbl>
          </a:graphicData>
        </a:graphic>
      </p:graphicFrame>
      <p:sp>
        <p:nvSpPr>
          <p:cNvPr id="7" name="TextBox 6"/>
          <p:cNvSpPr txBox="1"/>
          <p:nvPr/>
        </p:nvSpPr>
        <p:spPr>
          <a:xfrm>
            <a:off x="530024" y="935044"/>
            <a:ext cx="9002710" cy="738664"/>
          </a:xfrm>
          <a:prstGeom prst="rect">
            <a:avLst/>
          </a:prstGeom>
          <a:noFill/>
        </p:spPr>
        <p:txBody>
          <a:bodyPr wrap="square">
            <a:spAutoFit/>
          </a:bodyPr>
          <a:lstStyle/>
          <a:p>
            <a:pPr marL="342900" indent="-342900">
              <a:lnSpc>
                <a:spcPct val="150000"/>
              </a:lnSpc>
              <a:buFontTx/>
              <a:buAutoNum type="arabicPeriod"/>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smtClean="0">
                <a:solidFill>
                  <a:schemeClr val="accent6">
                    <a:lumMod val="75000"/>
                  </a:schemeClr>
                </a:solidFill>
                <a:latin typeface="Times New Roman" panose="02020603050405020304" pitchFamily="18" charset="0"/>
                <a:cs typeface="Times New Roman" panose="02020603050405020304" pitchFamily="18" charset="0"/>
              </a:rPr>
              <a:t>ngoại</a:t>
            </a:r>
            <a:r>
              <a:rPr lang="en-GB"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940122" y="122465"/>
            <a:ext cx="10530699" cy="1022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BÀI 11: QUÁ TRÌNH NỘI SINH VÀ NGOẠI SINH.</a:t>
            </a:r>
          </a:p>
          <a:p>
            <a:pPr algn="ctr"/>
            <a:r>
              <a:rPr lang="en-US" sz="3600" b="1" dirty="0" smtClean="0">
                <a:solidFill>
                  <a:srgbClr val="FF0000"/>
                </a:solidFill>
                <a:latin typeface="Times New Roman" panose="02020603050405020304" pitchFamily="18" charset="0"/>
                <a:cs typeface="Times New Roman" panose="02020603050405020304" pitchFamily="18" charset="0"/>
              </a:rPr>
              <a:t>HIỆN TƯỢNG TẠO NÚI</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30969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5"/>
          <p:cNvSpPr>
            <a:spLocks noChangeArrowheads="1"/>
          </p:cNvSpPr>
          <p:nvPr/>
        </p:nvSpPr>
        <p:spPr bwMode="auto">
          <a:xfrm>
            <a:off x="318408" y="228405"/>
            <a:ext cx="11544300" cy="1569660"/>
          </a:xfrm>
          <a:prstGeom prst="rect">
            <a:avLst/>
          </a:prstGeom>
          <a:solidFill>
            <a:schemeClr val="accent4">
              <a:lumMod val="20000"/>
              <a:lumOff val="80000"/>
            </a:schemeClr>
          </a:solidFill>
          <a:ln w="9525">
            <a:noFill/>
            <a:miter lim="800000"/>
            <a:headEnd/>
            <a:tailEnd/>
          </a:ln>
          <a:effectLst/>
        </p:spPr>
        <p:txBody>
          <a:bodyPr wrap="square" anchor="ctr">
            <a:spAutoFit/>
          </a:bodyPr>
          <a:lstStyle/>
          <a:p>
            <a:pPr algn="just"/>
            <a:r>
              <a:rPr lang="en-US" sz="3200" b="1" dirty="0">
                <a:solidFill>
                  <a:schemeClr val="bg2">
                    <a:lumMod val="10000"/>
                  </a:schemeClr>
                </a:solidFill>
                <a:latin typeface="Times New Roman" pitchFamily="18" charset="0"/>
                <a:cs typeface="Times New Roman" pitchFamily="18" charset="0"/>
              </a:rPr>
              <a:t>Ở </a:t>
            </a:r>
            <a:r>
              <a:rPr lang="en-US" sz="3200" b="1" dirty="0" err="1">
                <a:solidFill>
                  <a:schemeClr val="bg2">
                    <a:lumMod val="10000"/>
                  </a:schemeClr>
                </a:solidFill>
                <a:latin typeface="Times New Roman" pitchFamily="18" charset="0"/>
                <a:cs typeface="Times New Roman" pitchFamily="18" charset="0"/>
              </a:rPr>
              <a:t>Việt</a:t>
            </a:r>
            <a:r>
              <a:rPr lang="en-US" sz="3200" b="1" dirty="0">
                <a:solidFill>
                  <a:schemeClr val="bg2">
                    <a:lumMod val="10000"/>
                  </a:schemeClr>
                </a:solidFill>
                <a:latin typeface="Times New Roman" pitchFamily="18" charset="0"/>
                <a:cs typeface="Times New Roman" pitchFamily="18" charset="0"/>
              </a:rPr>
              <a:t> Nam: Do </a:t>
            </a:r>
            <a:r>
              <a:rPr lang="en-US" sz="3200" b="1" dirty="0" err="1">
                <a:solidFill>
                  <a:schemeClr val="bg2">
                    <a:lumMod val="10000"/>
                  </a:schemeClr>
                </a:solidFill>
                <a:latin typeface="Times New Roman" pitchFamily="18" charset="0"/>
                <a:cs typeface="Times New Roman" pitchFamily="18" charset="0"/>
              </a:rPr>
              <a:t>tác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của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nội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lực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trong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vận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động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kiến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tạo</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dãy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núi</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Hoàng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Liên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Sơn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Tây</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Bắc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nước</a:t>
            </a:r>
            <a:r>
              <a:rPr lang="en-US" sz="3200" b="1" dirty="0">
                <a:solidFill>
                  <a:schemeClr val="bg2">
                    <a:lumMod val="10000"/>
                  </a:schemeClr>
                </a:solidFill>
                <a:latin typeface="Times New Roman" pitchFamily="18" charset="0"/>
                <a:cs typeface="Times New Roman" pitchFamily="18" charset="0"/>
              </a:rPr>
              <a:t> ta) </a:t>
            </a:r>
            <a:r>
              <a:rPr lang="en-US" sz="3200" b="1" dirty="0" err="1">
                <a:solidFill>
                  <a:schemeClr val="bg2">
                    <a:lumMod val="10000"/>
                  </a:schemeClr>
                </a:solidFill>
                <a:latin typeface="Times New Roman" pitchFamily="18" charset="0"/>
                <a:cs typeface="Times New Roman" pitchFamily="18" charset="0"/>
              </a:rPr>
              <a:t>được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nâng</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lên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còn</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thềm</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lục</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địa</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phía</a:t>
            </a:r>
            <a:r>
              <a:rPr lang="en-US" sz="3200" b="1" dirty="0">
                <a:solidFill>
                  <a:schemeClr val="bg2">
                    <a:lumMod val="10000"/>
                  </a:schemeClr>
                </a:solidFill>
                <a:latin typeface="Times New Roman" pitchFamily="18" charset="0"/>
                <a:cs typeface="Times New Roman" pitchFamily="18" charset="0"/>
              </a:rPr>
              <a:t> Nam </a:t>
            </a:r>
            <a:r>
              <a:rPr lang="en-US" sz="3200" b="1" dirty="0" err="1">
                <a:solidFill>
                  <a:schemeClr val="bg2">
                    <a:lumMod val="10000"/>
                  </a:schemeClr>
                </a:solidFill>
                <a:latin typeface="Times New Roman" pitchFamily="18" charset="0"/>
                <a:cs typeface="Times New Roman" pitchFamily="18" charset="0"/>
              </a:rPr>
              <a:t>thì</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bị</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hạ</a:t>
            </a:r>
            <a:r>
              <a:rPr lang="en-US" sz="3200" b="1" dirty="0">
                <a:solidFill>
                  <a:schemeClr val="bg2">
                    <a:lumMod val="10000"/>
                  </a:schemeClr>
                </a:solidFill>
                <a:latin typeface="Times New Roman" pitchFamily="18" charset="0"/>
                <a:cs typeface="Times New Roman" pitchFamily="18" charset="0"/>
              </a:rPr>
              <a:t> </a:t>
            </a:r>
            <a:r>
              <a:rPr lang="en-US" sz="3200" b="1" dirty="0" err="1">
                <a:solidFill>
                  <a:schemeClr val="bg2">
                    <a:lumMod val="10000"/>
                  </a:schemeClr>
                </a:solidFill>
                <a:latin typeface="Times New Roman" pitchFamily="18" charset="0"/>
                <a:cs typeface="Times New Roman" pitchFamily="18" charset="0"/>
              </a:rPr>
              <a:t>xuống</a:t>
            </a:r>
            <a:r>
              <a:rPr lang="en-US" sz="3200" b="1" dirty="0">
                <a:solidFill>
                  <a:schemeClr val="bg2">
                    <a:lumMod val="10000"/>
                  </a:schemeClr>
                </a:solidFill>
                <a:latin typeface="Times New Roman" pitchFamily="18" charset="0"/>
                <a:cs typeface="Times New Roman" pitchFamily="18" charset="0"/>
              </a:rPr>
              <a:t>.</a:t>
            </a:r>
          </a:p>
        </p:txBody>
      </p:sp>
      <p:pic>
        <p:nvPicPr>
          <p:cNvPr id="71682" name="Picture 2" descr="Kết quả hình ảnh cho dãy hoàng liên s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35" y="1975757"/>
            <a:ext cx="6814299" cy="4882243"/>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Kết quả hình ảnh cho đỉnh núi fansi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534" y="2008413"/>
            <a:ext cx="4535850" cy="484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472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descr="Granite">
            <a:hlinkClick r:id="" action="ppaction://noaction">
              <a:snd r:embed="rId3" name="wind.wav"/>
            </a:hlinkClick>
          </p:cNvPr>
          <p:cNvSpPr>
            <a:spLocks/>
          </p:cNvSpPr>
          <p:nvPr/>
        </p:nvSpPr>
        <p:spPr bwMode="auto">
          <a:xfrm>
            <a:off x="3484563" y="1344614"/>
            <a:ext cx="5327650" cy="5210175"/>
          </a:xfrm>
          <a:custGeom>
            <a:avLst/>
            <a:gdLst>
              <a:gd name="T0" fmla="*/ 2147483647 w 3356"/>
              <a:gd name="T1" fmla="*/ 2147483647 h 3282"/>
              <a:gd name="T2" fmla="*/ 2147483647 w 3356"/>
              <a:gd name="T3" fmla="*/ 2147483647 h 3282"/>
              <a:gd name="T4" fmla="*/ 2147483647 w 3356"/>
              <a:gd name="T5" fmla="*/ 2147483647 h 3282"/>
              <a:gd name="T6" fmla="*/ 2147483647 w 3356"/>
              <a:gd name="T7" fmla="*/ 2147483647 h 3282"/>
              <a:gd name="T8" fmla="*/ 2147483647 w 3356"/>
              <a:gd name="T9" fmla="*/ 2147483647 h 3282"/>
              <a:gd name="T10" fmla="*/ 2147483647 w 3356"/>
              <a:gd name="T11" fmla="*/ 2147483647 h 3282"/>
              <a:gd name="T12" fmla="*/ 2147483647 w 3356"/>
              <a:gd name="T13" fmla="*/ 2147483647 h 3282"/>
              <a:gd name="T14" fmla="*/ 2147483647 w 3356"/>
              <a:gd name="T15" fmla="*/ 2147483647 h 3282"/>
              <a:gd name="T16" fmla="*/ 2147483647 w 3356"/>
              <a:gd name="T17" fmla="*/ 2147483647 h 3282"/>
              <a:gd name="T18" fmla="*/ 2147483647 w 3356"/>
              <a:gd name="T19" fmla="*/ 2147483647 h 3282"/>
              <a:gd name="T20" fmla="*/ 2147483647 w 3356"/>
              <a:gd name="T21" fmla="*/ 2147483647 h 3282"/>
              <a:gd name="T22" fmla="*/ 2147483647 w 3356"/>
              <a:gd name="T23" fmla="*/ 2147483647 h 3282"/>
              <a:gd name="T24" fmla="*/ 2147483647 w 3356"/>
              <a:gd name="T25" fmla="*/ 2147483647 h 3282"/>
              <a:gd name="T26" fmla="*/ 2147483647 w 3356"/>
              <a:gd name="T27" fmla="*/ 2147483647 h 3282"/>
              <a:gd name="T28" fmla="*/ 2147483647 w 3356"/>
              <a:gd name="T29" fmla="*/ 2147483647 h 3282"/>
              <a:gd name="T30" fmla="*/ 2147483647 w 3356"/>
              <a:gd name="T31" fmla="*/ 2147483647 h 3282"/>
              <a:gd name="T32" fmla="*/ 2147483647 w 3356"/>
              <a:gd name="T33" fmla="*/ 2147483647 h 3282"/>
              <a:gd name="T34" fmla="*/ 2147483647 w 3356"/>
              <a:gd name="T35" fmla="*/ 2147483647 h 3282"/>
              <a:gd name="T36" fmla="*/ 2147483647 w 3356"/>
              <a:gd name="T37" fmla="*/ 2147483647 h 3282"/>
              <a:gd name="T38" fmla="*/ 2147483647 w 3356"/>
              <a:gd name="T39" fmla="*/ 0 h 3282"/>
              <a:gd name="T40" fmla="*/ 2147483647 w 3356"/>
              <a:gd name="T41" fmla="*/ 2147483647 h 3282"/>
              <a:gd name="T42" fmla="*/ 2147483647 w 3356"/>
              <a:gd name="T43" fmla="*/ 2147483647 h 3282"/>
              <a:gd name="T44" fmla="*/ 2147483647 w 3356"/>
              <a:gd name="T45" fmla="*/ 2147483647 h 3282"/>
              <a:gd name="T46" fmla="*/ 2147483647 w 3356"/>
              <a:gd name="T47" fmla="*/ 2147483647 h 3282"/>
              <a:gd name="T48" fmla="*/ 2147483647 w 3356"/>
              <a:gd name="T49" fmla="*/ 2147483647 h 3282"/>
              <a:gd name="T50" fmla="*/ 2147483647 w 3356"/>
              <a:gd name="T51" fmla="*/ 2147483647 h 3282"/>
              <a:gd name="T52" fmla="*/ 2147483647 w 3356"/>
              <a:gd name="T53" fmla="*/ 2147483647 h 3282"/>
              <a:gd name="T54" fmla="*/ 2147483647 w 3356"/>
              <a:gd name="T55" fmla="*/ 2147483647 h 3282"/>
              <a:gd name="T56" fmla="*/ 2147483647 w 3356"/>
              <a:gd name="T57" fmla="*/ 2147483647 h 3282"/>
              <a:gd name="T58" fmla="*/ 2147483647 w 3356"/>
              <a:gd name="T59" fmla="*/ 2147483647 h 3282"/>
              <a:gd name="T60" fmla="*/ 2147483647 w 3356"/>
              <a:gd name="T61" fmla="*/ 2147483647 h 3282"/>
              <a:gd name="T62" fmla="*/ 2147483647 w 3356"/>
              <a:gd name="T63" fmla="*/ 2147483647 h 3282"/>
              <a:gd name="T64" fmla="*/ 2147483647 w 3356"/>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6"/>
              <a:gd name="T100" fmla="*/ 0 h 3282"/>
              <a:gd name="T101" fmla="*/ 3356 w 3356"/>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6"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116" y="1767"/>
                  <a:pt x="101" y="1716"/>
                </a:cubicBezTo>
                <a:cubicBezTo>
                  <a:pt x="80" y="1642"/>
                  <a:pt x="73" y="1566"/>
                  <a:pt x="63" y="1490"/>
                </a:cubicBezTo>
                <a:cubicBezTo>
                  <a:pt x="70" y="1168"/>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3265" y="618"/>
                  <a:pt x="3319" y="777"/>
                </a:cubicBezTo>
                <a:cubicBezTo>
                  <a:pt x="3328" y="903"/>
                  <a:pt x="3343" y="1027"/>
                  <a:pt x="3356" y="1152"/>
                </a:cubicBezTo>
                <a:cubicBezTo>
                  <a:pt x="3352" y="1532"/>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5" name="Freeform 3" descr="Granite">
            <a:hlinkClick r:id="" action="ppaction://noaction">
              <a:snd r:embed="rId3" name="wind.wav"/>
            </a:hlinkClick>
          </p:cNvPr>
          <p:cNvSpPr>
            <a:spLocks/>
          </p:cNvSpPr>
          <p:nvPr/>
        </p:nvSpPr>
        <p:spPr bwMode="auto">
          <a:xfrm>
            <a:off x="35052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203" y="1954"/>
                  <a:pt x="151" y="1866"/>
                </a:cubicBezTo>
                <a:cubicBezTo>
                  <a:pt x="138" y="1814"/>
                  <a:pt x="437" y="1762"/>
                  <a:pt x="422" y="1711"/>
                </a:cubicBezTo>
                <a:cubicBezTo>
                  <a:pt x="401" y="1637"/>
                  <a:pt x="444" y="1524"/>
                  <a:pt x="434" y="1448"/>
                </a:cubicBezTo>
                <a:cubicBezTo>
                  <a:pt x="441" y="1126"/>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947" y="738"/>
                  <a:pt x="3001" y="897"/>
                </a:cubicBezTo>
                <a:cubicBezTo>
                  <a:pt x="3010" y="1023"/>
                  <a:pt x="3113" y="1098"/>
                  <a:pt x="3126" y="1223"/>
                </a:cubicBezTo>
                <a:cubicBezTo>
                  <a:pt x="3122" y="1603"/>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6" name="Freeform 4" descr="Granite">
            <a:hlinkClick r:id="" action="ppaction://noaction">
              <a:snd r:embed="rId3" name="wind.wav"/>
            </a:hlinkClick>
          </p:cNvPr>
          <p:cNvSpPr>
            <a:spLocks/>
          </p:cNvSpPr>
          <p:nvPr/>
        </p:nvSpPr>
        <p:spPr bwMode="auto">
          <a:xfrm>
            <a:off x="3505200" y="12954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300" y="2196"/>
                  <a:pt x="276" y="2142"/>
                </a:cubicBezTo>
                <a:cubicBezTo>
                  <a:pt x="235" y="2049"/>
                  <a:pt x="545" y="1947"/>
                  <a:pt x="493" y="1859"/>
                </a:cubicBezTo>
                <a:cubicBezTo>
                  <a:pt x="480" y="1807"/>
                  <a:pt x="583" y="1748"/>
                  <a:pt x="568" y="1697"/>
                </a:cubicBezTo>
                <a:cubicBezTo>
                  <a:pt x="547" y="1623"/>
                  <a:pt x="578" y="1522"/>
                  <a:pt x="568" y="1446"/>
                </a:cubicBezTo>
                <a:cubicBezTo>
                  <a:pt x="575" y="1124"/>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809" y="1209"/>
                  <a:pt x="2822" y="1334"/>
                </a:cubicBezTo>
                <a:cubicBezTo>
                  <a:pt x="2818" y="171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7" name="Freeform 5" descr="Granite"/>
          <p:cNvSpPr>
            <a:spLocks/>
          </p:cNvSpPr>
          <p:nvPr/>
        </p:nvSpPr>
        <p:spPr bwMode="auto">
          <a:xfrm>
            <a:off x="3810000" y="13716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426" y="2423"/>
                  <a:pt x="401" y="2379"/>
                </a:cubicBezTo>
                <a:cubicBezTo>
                  <a:pt x="386" y="2353"/>
                  <a:pt x="351" y="2304"/>
                  <a:pt x="351" y="2304"/>
                </a:cubicBezTo>
                <a:cubicBezTo>
                  <a:pt x="332" y="2247"/>
                  <a:pt x="592" y="2164"/>
                  <a:pt x="568" y="2110"/>
                </a:cubicBezTo>
                <a:cubicBezTo>
                  <a:pt x="527" y="2017"/>
                  <a:pt x="682" y="1947"/>
                  <a:pt x="630" y="1859"/>
                </a:cubicBezTo>
                <a:cubicBezTo>
                  <a:pt x="617" y="1807"/>
                  <a:pt x="583" y="1748"/>
                  <a:pt x="568" y="1697"/>
                </a:cubicBezTo>
                <a:cubicBezTo>
                  <a:pt x="547" y="1623"/>
                  <a:pt x="715" y="1485"/>
                  <a:pt x="705" y="1409"/>
                </a:cubicBezTo>
                <a:cubicBezTo>
                  <a:pt x="712" y="108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692" y="887"/>
                  <a:pt x="2746" y="1046"/>
                </a:cubicBezTo>
                <a:cubicBezTo>
                  <a:pt x="2755" y="1172"/>
                  <a:pt x="2596" y="1259"/>
                  <a:pt x="2609" y="1384"/>
                </a:cubicBezTo>
                <a:cubicBezTo>
                  <a:pt x="2605" y="1764"/>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8" name="Freeform 6" descr="Granite">
            <a:hlinkClick r:id="" action="ppaction://noaction">
              <a:snd r:embed="rId3" name="wind.wav"/>
            </a:hlinkClick>
          </p:cNvPr>
          <p:cNvSpPr>
            <a:spLocks/>
          </p:cNvSpPr>
          <p:nvPr/>
        </p:nvSpPr>
        <p:spPr bwMode="auto">
          <a:xfrm>
            <a:off x="3962400" y="1447801"/>
            <a:ext cx="5321300" cy="5210175"/>
          </a:xfrm>
          <a:custGeom>
            <a:avLst/>
            <a:gdLst>
              <a:gd name="T0" fmla="*/ 2147483647 w 3352"/>
              <a:gd name="T1" fmla="*/ 2147483647 h 3282"/>
              <a:gd name="T2" fmla="*/ 2147483647 w 3352"/>
              <a:gd name="T3" fmla="*/ 2147483647 h 3282"/>
              <a:gd name="T4" fmla="*/ 2147483647 w 3352"/>
              <a:gd name="T5" fmla="*/ 2147483647 h 3282"/>
              <a:gd name="T6" fmla="*/ 2147483647 w 3352"/>
              <a:gd name="T7" fmla="*/ 2147483647 h 3282"/>
              <a:gd name="T8" fmla="*/ 2147483647 w 3352"/>
              <a:gd name="T9" fmla="*/ 2147483647 h 3282"/>
              <a:gd name="T10" fmla="*/ 2147483647 w 3352"/>
              <a:gd name="T11" fmla="*/ 2147483647 h 3282"/>
              <a:gd name="T12" fmla="*/ 2147483647 w 3352"/>
              <a:gd name="T13" fmla="*/ 2147483647 h 3282"/>
              <a:gd name="T14" fmla="*/ 2147483647 w 3352"/>
              <a:gd name="T15" fmla="*/ 2147483647 h 3282"/>
              <a:gd name="T16" fmla="*/ 2147483647 w 3352"/>
              <a:gd name="T17" fmla="*/ 2147483647 h 3282"/>
              <a:gd name="T18" fmla="*/ 2147483647 w 3352"/>
              <a:gd name="T19" fmla="*/ 2147483647 h 3282"/>
              <a:gd name="T20" fmla="*/ 2147483647 w 3352"/>
              <a:gd name="T21" fmla="*/ 2147483647 h 3282"/>
              <a:gd name="T22" fmla="*/ 2147483647 w 3352"/>
              <a:gd name="T23" fmla="*/ 2147483647 h 3282"/>
              <a:gd name="T24" fmla="*/ 2147483647 w 3352"/>
              <a:gd name="T25" fmla="*/ 2147483647 h 3282"/>
              <a:gd name="T26" fmla="*/ 2147483647 w 3352"/>
              <a:gd name="T27" fmla="*/ 2147483647 h 3282"/>
              <a:gd name="T28" fmla="*/ 2147483647 w 3352"/>
              <a:gd name="T29" fmla="*/ 2147483647 h 3282"/>
              <a:gd name="T30" fmla="*/ 2147483647 w 3352"/>
              <a:gd name="T31" fmla="*/ 2147483647 h 3282"/>
              <a:gd name="T32" fmla="*/ 2147483647 w 3352"/>
              <a:gd name="T33" fmla="*/ 2147483647 h 3282"/>
              <a:gd name="T34" fmla="*/ 2147483647 w 3352"/>
              <a:gd name="T35" fmla="*/ 2147483647 h 3282"/>
              <a:gd name="T36" fmla="*/ 2147483647 w 3352"/>
              <a:gd name="T37" fmla="*/ 2147483647 h 3282"/>
              <a:gd name="T38" fmla="*/ 2147483647 w 3352"/>
              <a:gd name="T39" fmla="*/ 0 h 3282"/>
              <a:gd name="T40" fmla="*/ 2147483647 w 3352"/>
              <a:gd name="T41" fmla="*/ 2147483647 h 3282"/>
              <a:gd name="T42" fmla="*/ 2147483647 w 3352"/>
              <a:gd name="T43" fmla="*/ 2147483647 h 3282"/>
              <a:gd name="T44" fmla="*/ 2147483647 w 3352"/>
              <a:gd name="T45" fmla="*/ 2147483647 h 3282"/>
              <a:gd name="T46" fmla="*/ 2147483647 w 3352"/>
              <a:gd name="T47" fmla="*/ 2147483647 h 3282"/>
              <a:gd name="T48" fmla="*/ 2147483647 w 3352"/>
              <a:gd name="T49" fmla="*/ 2147483647 h 3282"/>
              <a:gd name="T50" fmla="*/ 2147483647 w 3352"/>
              <a:gd name="T51" fmla="*/ 2147483647 h 3282"/>
              <a:gd name="T52" fmla="*/ 2147483647 w 3352"/>
              <a:gd name="T53" fmla="*/ 2147483647 h 3282"/>
              <a:gd name="T54" fmla="*/ 2147483647 w 3352"/>
              <a:gd name="T55" fmla="*/ 2147483647 h 3282"/>
              <a:gd name="T56" fmla="*/ 2147483647 w 3352"/>
              <a:gd name="T57" fmla="*/ 2147483647 h 3282"/>
              <a:gd name="T58" fmla="*/ 2147483647 w 3352"/>
              <a:gd name="T59" fmla="*/ 2147483647 h 3282"/>
              <a:gd name="T60" fmla="*/ 2147483647 w 3352"/>
              <a:gd name="T61" fmla="*/ 2147483647 h 3282"/>
              <a:gd name="T62" fmla="*/ 2147483647 w 3352"/>
              <a:gd name="T63" fmla="*/ 2147483647 h 3282"/>
              <a:gd name="T64" fmla="*/ 2147483647 w 3352"/>
              <a:gd name="T65" fmla="*/ 2147483647 h 3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52"/>
              <a:gd name="T100" fmla="*/ 0 h 3282"/>
              <a:gd name="T101" fmla="*/ 3352 w 3352"/>
              <a:gd name="T102" fmla="*/ 3282 h 3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52" h="3282">
                <a:moveTo>
                  <a:pt x="702" y="2993"/>
                </a:moveTo>
                <a:cubicBezTo>
                  <a:pt x="667" y="2892"/>
                  <a:pt x="643" y="2795"/>
                  <a:pt x="564" y="2718"/>
                </a:cubicBezTo>
                <a:cubicBezTo>
                  <a:pt x="556" y="2701"/>
                  <a:pt x="548" y="2683"/>
                  <a:pt x="539" y="2667"/>
                </a:cubicBezTo>
                <a:cubicBezTo>
                  <a:pt x="532" y="2654"/>
                  <a:pt x="521" y="2643"/>
                  <a:pt x="514" y="2630"/>
                </a:cubicBezTo>
                <a:cubicBezTo>
                  <a:pt x="508" y="2618"/>
                  <a:pt x="508" y="2604"/>
                  <a:pt x="501" y="2592"/>
                </a:cubicBezTo>
                <a:cubicBezTo>
                  <a:pt x="486" y="2566"/>
                  <a:pt x="451" y="2517"/>
                  <a:pt x="451" y="2517"/>
                </a:cubicBezTo>
                <a:cubicBezTo>
                  <a:pt x="441" y="2467"/>
                  <a:pt x="676" y="2429"/>
                  <a:pt x="651" y="2385"/>
                </a:cubicBezTo>
                <a:cubicBezTo>
                  <a:pt x="636" y="2359"/>
                  <a:pt x="776" y="2273"/>
                  <a:pt x="776" y="2273"/>
                </a:cubicBezTo>
                <a:cubicBezTo>
                  <a:pt x="757" y="2216"/>
                  <a:pt x="1038" y="2151"/>
                  <a:pt x="1014" y="2097"/>
                </a:cubicBezTo>
                <a:cubicBezTo>
                  <a:pt x="973" y="2004"/>
                  <a:pt x="1267" y="1935"/>
                  <a:pt x="1215" y="1847"/>
                </a:cubicBezTo>
                <a:cubicBezTo>
                  <a:pt x="1202" y="1795"/>
                  <a:pt x="1079" y="1748"/>
                  <a:pt x="1064" y="1697"/>
                </a:cubicBezTo>
                <a:cubicBezTo>
                  <a:pt x="1043" y="1623"/>
                  <a:pt x="987" y="1435"/>
                  <a:pt x="977" y="1359"/>
                </a:cubicBezTo>
                <a:cubicBezTo>
                  <a:pt x="984" y="1037"/>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2237" y="999"/>
                  <a:pt x="2291" y="1158"/>
                </a:cubicBezTo>
                <a:cubicBezTo>
                  <a:pt x="2300" y="1284"/>
                  <a:pt x="2153" y="1346"/>
                  <a:pt x="2166" y="1471"/>
                </a:cubicBezTo>
                <a:cubicBezTo>
                  <a:pt x="2162" y="1851"/>
                  <a:pt x="3352" y="1912"/>
                  <a:pt x="3344" y="2292"/>
                </a:cubicBezTo>
                <a:cubicBezTo>
                  <a:pt x="3342" y="2390"/>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sp>
        <p:nvSpPr>
          <p:cNvPr id="9" name="Freeform 7" descr="Granite">
            <a:hlinkClick r:id="" action="ppaction://noaction">
              <a:snd r:embed="rId3" name="wind.wav"/>
            </a:hlinkClick>
          </p:cNvPr>
          <p:cNvSpPr>
            <a:spLocks/>
          </p:cNvSpPr>
          <p:nvPr/>
        </p:nvSpPr>
        <p:spPr bwMode="auto">
          <a:xfrm>
            <a:off x="3962401" y="1447801"/>
            <a:ext cx="5280025" cy="5210175"/>
          </a:xfrm>
          <a:custGeom>
            <a:avLst/>
            <a:gdLst>
              <a:gd name="T0" fmla="*/ 2147483647 w 3326"/>
              <a:gd name="T1" fmla="*/ 2147483647 h 3282"/>
              <a:gd name="T2" fmla="*/ 2147483647 w 3326"/>
              <a:gd name="T3" fmla="*/ 2147483647 h 3282"/>
              <a:gd name="T4" fmla="*/ 2147483647 w 3326"/>
              <a:gd name="T5" fmla="*/ 2147483647 h 3282"/>
              <a:gd name="T6" fmla="*/ 2147483647 w 3326"/>
              <a:gd name="T7" fmla="*/ 2147483647 h 3282"/>
              <a:gd name="T8" fmla="*/ 2147483647 w 3326"/>
              <a:gd name="T9" fmla="*/ 2147483647 h 3282"/>
              <a:gd name="T10" fmla="*/ 2147483647 w 3326"/>
              <a:gd name="T11" fmla="*/ 2147483647 h 3282"/>
              <a:gd name="T12" fmla="*/ 2147483647 w 3326"/>
              <a:gd name="T13" fmla="*/ 2147483647 h 3282"/>
              <a:gd name="T14" fmla="*/ 2147483647 w 3326"/>
              <a:gd name="T15" fmla="*/ 2147483647 h 3282"/>
              <a:gd name="T16" fmla="*/ 2147483647 w 3326"/>
              <a:gd name="T17" fmla="*/ 2147483647 h 3282"/>
              <a:gd name="T18" fmla="*/ 2147483647 w 3326"/>
              <a:gd name="T19" fmla="*/ 2147483647 h 3282"/>
              <a:gd name="T20" fmla="*/ 2147483647 w 3326"/>
              <a:gd name="T21" fmla="*/ 2147483647 h 3282"/>
              <a:gd name="T22" fmla="*/ 2147483647 w 3326"/>
              <a:gd name="T23" fmla="*/ 2147483647 h 3282"/>
              <a:gd name="T24" fmla="*/ 2147483647 w 3326"/>
              <a:gd name="T25" fmla="*/ 2147483647 h 3282"/>
              <a:gd name="T26" fmla="*/ 2147483647 w 3326"/>
              <a:gd name="T27" fmla="*/ 2147483647 h 3282"/>
              <a:gd name="T28" fmla="*/ 2147483647 w 3326"/>
              <a:gd name="T29" fmla="*/ 2147483647 h 3282"/>
              <a:gd name="T30" fmla="*/ 2147483647 w 3326"/>
              <a:gd name="T31" fmla="*/ 2147483647 h 3282"/>
              <a:gd name="T32" fmla="*/ 2147483647 w 3326"/>
              <a:gd name="T33" fmla="*/ 2147483647 h 3282"/>
              <a:gd name="T34" fmla="*/ 2147483647 w 3326"/>
              <a:gd name="T35" fmla="*/ 2147483647 h 3282"/>
              <a:gd name="T36" fmla="*/ 2147483647 w 3326"/>
              <a:gd name="T37" fmla="*/ 2147483647 h 3282"/>
              <a:gd name="T38" fmla="*/ 2147483647 w 3326"/>
              <a:gd name="T39" fmla="*/ 2147483647 h 3282"/>
              <a:gd name="T40" fmla="*/ 2147483647 w 3326"/>
              <a:gd name="T41" fmla="*/ 0 h 3282"/>
              <a:gd name="T42" fmla="*/ 2147483647 w 3326"/>
              <a:gd name="T43" fmla="*/ 2147483647 h 3282"/>
              <a:gd name="T44" fmla="*/ 2147483647 w 3326"/>
              <a:gd name="T45" fmla="*/ 2147483647 h 3282"/>
              <a:gd name="T46" fmla="*/ 2147483647 w 3326"/>
              <a:gd name="T47" fmla="*/ 2147483647 h 3282"/>
              <a:gd name="T48" fmla="*/ 2147483647 w 3326"/>
              <a:gd name="T49" fmla="*/ 2147483647 h 3282"/>
              <a:gd name="T50" fmla="*/ 2147483647 w 3326"/>
              <a:gd name="T51" fmla="*/ 2147483647 h 3282"/>
              <a:gd name="T52" fmla="*/ 2147483647 w 3326"/>
              <a:gd name="T53" fmla="*/ 2147483647 h 3282"/>
              <a:gd name="T54" fmla="*/ 2147483647 w 3326"/>
              <a:gd name="T55" fmla="*/ 2147483647 h 3282"/>
              <a:gd name="T56" fmla="*/ 2147483647 w 3326"/>
              <a:gd name="T57" fmla="*/ 2147483647 h 3282"/>
              <a:gd name="T58" fmla="*/ 2147483647 w 3326"/>
              <a:gd name="T59" fmla="*/ 2147483647 h 3282"/>
              <a:gd name="T60" fmla="*/ 2147483647 w 3326"/>
              <a:gd name="T61" fmla="*/ 2147483647 h 3282"/>
              <a:gd name="T62" fmla="*/ 2147483647 w 3326"/>
              <a:gd name="T63" fmla="*/ 2147483647 h 3282"/>
              <a:gd name="T64" fmla="*/ 2147483647 w 3326"/>
              <a:gd name="T65" fmla="*/ 2147483647 h 3282"/>
              <a:gd name="T66" fmla="*/ 2147483647 w 3326"/>
              <a:gd name="T67" fmla="*/ 2147483647 h 32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26"/>
              <a:gd name="T103" fmla="*/ 0 h 3282"/>
              <a:gd name="T104" fmla="*/ 3326 w 3326"/>
              <a:gd name="T105" fmla="*/ 3282 h 32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26" h="3282">
                <a:moveTo>
                  <a:pt x="702" y="2993"/>
                </a:moveTo>
                <a:cubicBezTo>
                  <a:pt x="667" y="2892"/>
                  <a:pt x="926" y="2800"/>
                  <a:pt x="847" y="2723"/>
                </a:cubicBezTo>
                <a:cubicBezTo>
                  <a:pt x="833" y="2676"/>
                  <a:pt x="841" y="2725"/>
                  <a:pt x="822" y="2723"/>
                </a:cubicBezTo>
                <a:cubicBezTo>
                  <a:pt x="803" y="2721"/>
                  <a:pt x="743" y="2715"/>
                  <a:pt x="735" y="2711"/>
                </a:cubicBezTo>
                <a:cubicBezTo>
                  <a:pt x="728" y="2698"/>
                  <a:pt x="779" y="2711"/>
                  <a:pt x="772" y="2698"/>
                </a:cubicBezTo>
                <a:cubicBezTo>
                  <a:pt x="766" y="2686"/>
                  <a:pt x="729" y="2748"/>
                  <a:pt x="722" y="2736"/>
                </a:cubicBezTo>
                <a:cubicBezTo>
                  <a:pt x="707" y="2710"/>
                  <a:pt x="860" y="2648"/>
                  <a:pt x="860" y="2648"/>
                </a:cubicBezTo>
                <a:cubicBezTo>
                  <a:pt x="850" y="2598"/>
                  <a:pt x="998" y="2542"/>
                  <a:pt x="973" y="2498"/>
                </a:cubicBezTo>
                <a:cubicBezTo>
                  <a:pt x="958" y="2472"/>
                  <a:pt x="1060" y="2360"/>
                  <a:pt x="1060" y="2360"/>
                </a:cubicBezTo>
                <a:cubicBezTo>
                  <a:pt x="1041" y="2303"/>
                  <a:pt x="1322" y="2151"/>
                  <a:pt x="1298" y="2097"/>
                </a:cubicBezTo>
                <a:cubicBezTo>
                  <a:pt x="1257" y="2004"/>
                  <a:pt x="1425" y="1973"/>
                  <a:pt x="1373" y="1885"/>
                </a:cubicBezTo>
                <a:cubicBezTo>
                  <a:pt x="1360" y="1833"/>
                  <a:pt x="1326" y="1685"/>
                  <a:pt x="1311" y="1634"/>
                </a:cubicBezTo>
                <a:cubicBezTo>
                  <a:pt x="1290" y="1560"/>
                  <a:pt x="1145" y="1209"/>
                  <a:pt x="1135" y="1133"/>
                </a:cubicBezTo>
                <a:cubicBezTo>
                  <a:pt x="1142" y="811"/>
                  <a:pt x="0" y="944"/>
                  <a:pt x="163" y="702"/>
                </a:cubicBezTo>
                <a:cubicBezTo>
                  <a:pt x="171" y="672"/>
                  <a:pt x="166" y="636"/>
                  <a:pt x="188" y="614"/>
                </a:cubicBezTo>
                <a:cubicBezTo>
                  <a:pt x="209" y="593"/>
                  <a:pt x="242" y="585"/>
                  <a:pt x="263" y="564"/>
                </a:cubicBezTo>
                <a:cubicBezTo>
                  <a:pt x="320" y="507"/>
                  <a:pt x="386" y="462"/>
                  <a:pt x="451" y="414"/>
                </a:cubicBezTo>
                <a:cubicBezTo>
                  <a:pt x="491" y="385"/>
                  <a:pt x="524" y="342"/>
                  <a:pt x="564" y="313"/>
                </a:cubicBezTo>
                <a:cubicBezTo>
                  <a:pt x="601" y="286"/>
                  <a:pt x="659" y="256"/>
                  <a:pt x="702" y="238"/>
                </a:cubicBezTo>
                <a:cubicBezTo>
                  <a:pt x="780" y="205"/>
                  <a:pt x="871" y="188"/>
                  <a:pt x="952" y="163"/>
                </a:cubicBezTo>
                <a:cubicBezTo>
                  <a:pt x="1167" y="97"/>
                  <a:pt x="1386" y="56"/>
                  <a:pt x="1603" y="0"/>
                </a:cubicBezTo>
                <a:cubicBezTo>
                  <a:pt x="1970" y="4"/>
                  <a:pt x="2338" y="7"/>
                  <a:pt x="2705" y="13"/>
                </a:cubicBezTo>
                <a:cubicBezTo>
                  <a:pt x="2839" y="15"/>
                  <a:pt x="2973" y="14"/>
                  <a:pt x="3106" y="25"/>
                </a:cubicBezTo>
                <a:cubicBezTo>
                  <a:pt x="3200" y="33"/>
                  <a:pt x="3238" y="214"/>
                  <a:pt x="3269" y="276"/>
                </a:cubicBezTo>
                <a:cubicBezTo>
                  <a:pt x="3295" y="441"/>
                  <a:pt x="1920" y="1012"/>
                  <a:pt x="1974" y="1171"/>
                </a:cubicBezTo>
                <a:cubicBezTo>
                  <a:pt x="1983" y="1297"/>
                  <a:pt x="1924" y="1434"/>
                  <a:pt x="1937" y="1559"/>
                </a:cubicBezTo>
                <a:cubicBezTo>
                  <a:pt x="1933" y="1939"/>
                  <a:pt x="2997" y="1905"/>
                  <a:pt x="2989" y="2285"/>
                </a:cubicBezTo>
                <a:cubicBezTo>
                  <a:pt x="2987" y="2383"/>
                  <a:pt x="3326" y="2510"/>
                  <a:pt x="3256" y="2580"/>
                </a:cubicBezTo>
                <a:cubicBezTo>
                  <a:pt x="3233" y="2651"/>
                  <a:pt x="3253" y="2608"/>
                  <a:pt x="3168" y="2692"/>
                </a:cubicBezTo>
                <a:cubicBezTo>
                  <a:pt x="3116" y="2743"/>
                  <a:pt x="3114" y="2791"/>
                  <a:pt x="3056" y="2830"/>
                </a:cubicBezTo>
                <a:cubicBezTo>
                  <a:pt x="2911" y="3050"/>
                  <a:pt x="2639" y="2949"/>
                  <a:pt x="2392" y="2955"/>
                </a:cubicBezTo>
                <a:cubicBezTo>
                  <a:pt x="2229" y="2959"/>
                  <a:pt x="2067" y="2964"/>
                  <a:pt x="1904" y="2968"/>
                </a:cubicBezTo>
                <a:cubicBezTo>
                  <a:pt x="1794" y="2994"/>
                  <a:pt x="1706" y="3020"/>
                  <a:pt x="1591" y="3031"/>
                </a:cubicBezTo>
                <a:cubicBezTo>
                  <a:pt x="705" y="3018"/>
                  <a:pt x="841" y="3282"/>
                  <a:pt x="702" y="2993"/>
                </a:cubicBezTo>
                <a:close/>
              </a:path>
            </a:pathLst>
          </a:custGeom>
          <a:blipFill dpi="0" rotWithShape="1">
            <a:blip r:embed="rId4"/>
            <a:srcRect/>
            <a:tile tx="0" ty="0" sx="100000" sy="100000" flip="none" algn="tl"/>
          </a:blipFill>
          <a:ln w="9525">
            <a:solidFill>
              <a:schemeClr val="tx1"/>
            </a:solidFill>
            <a:round/>
            <a:headEnd/>
            <a:tailEnd/>
          </a:ln>
        </p:spPr>
        <p:txBody>
          <a:bodyPr/>
          <a:lstStyle/>
          <a:p>
            <a:endParaRPr lang="en-US"/>
          </a:p>
        </p:txBody>
      </p:sp>
      <p:grpSp>
        <p:nvGrpSpPr>
          <p:cNvPr id="2" name="Group 8"/>
          <p:cNvGrpSpPr>
            <a:grpSpLocks/>
          </p:cNvGrpSpPr>
          <p:nvPr/>
        </p:nvGrpSpPr>
        <p:grpSpPr bwMode="auto">
          <a:xfrm>
            <a:off x="7162800" y="1828800"/>
            <a:ext cx="2819400" cy="2705100"/>
            <a:chOff x="3456" y="1056"/>
            <a:chExt cx="1776" cy="1704"/>
          </a:xfrm>
        </p:grpSpPr>
        <p:sp>
          <p:nvSpPr>
            <p:cNvPr id="6164" name="Freeform 9"/>
            <p:cNvSpPr>
              <a:spLocks/>
            </p:cNvSpPr>
            <p:nvPr/>
          </p:nvSpPr>
          <p:spPr bwMode="auto">
            <a:xfrm rot="-574706">
              <a:off x="3600" y="1056"/>
              <a:ext cx="1344" cy="648"/>
            </a:xfrm>
            <a:custGeom>
              <a:avLst/>
              <a:gdLst>
                <a:gd name="T0" fmla="*/ 3591 w 1296"/>
                <a:gd name="T1" fmla="*/ 0 h 504"/>
                <a:gd name="T2" fmla="*/ 3317 w 1296"/>
                <a:gd name="T3" fmla="*/ 436724 h 504"/>
                <a:gd name="T4" fmla="*/ 2256 w 1296"/>
                <a:gd name="T5" fmla="*/ 545910 h 504"/>
                <a:gd name="T6" fmla="*/ 0 w 1296"/>
                <a:gd name="T7" fmla="*/ 273011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5" name="Freeform 10">
              <a:hlinkClick r:id="" action="ppaction://noaction">
                <a:snd r:embed="rId3" name="wind.wav"/>
              </a:hlinkClick>
            </p:cNvPr>
            <p:cNvSpPr>
              <a:spLocks/>
            </p:cNvSpPr>
            <p:nvPr/>
          </p:nvSpPr>
          <p:spPr bwMode="auto">
            <a:xfrm rot="20238602" flipV="1">
              <a:off x="3888" y="2256"/>
              <a:ext cx="1296" cy="504"/>
            </a:xfrm>
            <a:custGeom>
              <a:avLst/>
              <a:gdLst>
                <a:gd name="T0" fmla="*/ 1296 w 1296"/>
                <a:gd name="T1" fmla="*/ 0 h 504"/>
                <a:gd name="T2" fmla="*/ 1200 w 1296"/>
                <a:gd name="T3" fmla="*/ 384 h 504"/>
                <a:gd name="T4" fmla="*/ 816 w 1296"/>
                <a:gd name="T5" fmla="*/ 480 h 504"/>
                <a:gd name="T6" fmla="*/ 0 w 1296"/>
                <a:gd name="T7" fmla="*/ 240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6" name="Freeform 11"/>
            <p:cNvSpPr>
              <a:spLocks/>
            </p:cNvSpPr>
            <p:nvPr/>
          </p:nvSpPr>
          <p:spPr bwMode="auto">
            <a:xfrm>
              <a:off x="3456" y="1536"/>
              <a:ext cx="1776" cy="672"/>
            </a:xfrm>
            <a:custGeom>
              <a:avLst/>
              <a:gdLst>
                <a:gd name="T0" fmla="*/ 511081 w 1440"/>
                <a:gd name="T1" fmla="*/ 0 h 432"/>
                <a:gd name="T2" fmla="*/ 238455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12"/>
          <p:cNvGrpSpPr>
            <a:grpSpLocks/>
          </p:cNvGrpSpPr>
          <p:nvPr/>
        </p:nvGrpSpPr>
        <p:grpSpPr bwMode="auto">
          <a:xfrm>
            <a:off x="2209800" y="2284414"/>
            <a:ext cx="3429000" cy="3748087"/>
            <a:chOff x="336" y="1343"/>
            <a:chExt cx="2160" cy="2361"/>
          </a:xfrm>
        </p:grpSpPr>
        <p:sp>
          <p:nvSpPr>
            <p:cNvPr id="6161" name="Freeform 13"/>
            <p:cNvSpPr>
              <a:spLocks/>
            </p:cNvSpPr>
            <p:nvPr/>
          </p:nvSpPr>
          <p:spPr bwMode="auto">
            <a:xfrm rot="574706" flipH="1">
              <a:off x="792" y="1343"/>
              <a:ext cx="1619" cy="888"/>
            </a:xfrm>
            <a:custGeom>
              <a:avLst/>
              <a:gdLst>
                <a:gd name="T0" fmla="*/ 658716 w 1296"/>
                <a:gd name="T1" fmla="*/ 0 h 504"/>
                <a:gd name="T2" fmla="*/ 609770 w 1296"/>
                <a:gd name="T3" fmla="*/ 2147483647 h 504"/>
                <a:gd name="T4" fmla="*/ 414324 w 1296"/>
                <a:gd name="T5" fmla="*/ 2147483647 h 504"/>
                <a:gd name="T6" fmla="*/ 0 w 1296"/>
                <a:gd name="T7" fmla="*/ 185231645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2" name="Freeform 14"/>
            <p:cNvSpPr>
              <a:spLocks/>
            </p:cNvSpPr>
            <p:nvPr/>
          </p:nvSpPr>
          <p:spPr bwMode="auto">
            <a:xfrm rot="1361398" flipH="1" flipV="1">
              <a:off x="836" y="2792"/>
              <a:ext cx="1413" cy="912"/>
            </a:xfrm>
            <a:custGeom>
              <a:avLst/>
              <a:gdLst>
                <a:gd name="T0" fmla="*/ 14586 w 1296"/>
                <a:gd name="T1" fmla="*/ 0 h 504"/>
                <a:gd name="T2" fmla="*/ 13489 w 1296"/>
                <a:gd name="T3" fmla="*/ 2147483647 h 504"/>
                <a:gd name="T4" fmla="*/ 9191 w 1296"/>
                <a:gd name="T5" fmla="*/ 2147483647 h 504"/>
                <a:gd name="T6" fmla="*/ 0 w 1296"/>
                <a:gd name="T7" fmla="*/ 2147483647 h 504"/>
                <a:gd name="T8" fmla="*/ 0 60000 65536"/>
                <a:gd name="T9" fmla="*/ 0 60000 65536"/>
                <a:gd name="T10" fmla="*/ 0 60000 65536"/>
                <a:gd name="T11" fmla="*/ 0 60000 65536"/>
                <a:gd name="T12" fmla="*/ 0 w 1296"/>
                <a:gd name="T13" fmla="*/ 0 h 504"/>
                <a:gd name="T14" fmla="*/ 1296 w 1296"/>
                <a:gd name="T15" fmla="*/ 504 h 504"/>
              </a:gdLst>
              <a:ahLst/>
              <a:cxnLst>
                <a:cxn ang="T8">
                  <a:pos x="T0" y="T1"/>
                </a:cxn>
                <a:cxn ang="T9">
                  <a:pos x="T2" y="T3"/>
                </a:cxn>
                <a:cxn ang="T10">
                  <a:pos x="T4" y="T5"/>
                </a:cxn>
                <a:cxn ang="T11">
                  <a:pos x="T6" y="T7"/>
                </a:cxn>
              </a:cxnLst>
              <a:rect l="T12" t="T13" r="T14" b="T15"/>
              <a:pathLst>
                <a:path w="1296" h="504">
                  <a:moveTo>
                    <a:pt x="1296" y="0"/>
                  </a:moveTo>
                  <a:cubicBezTo>
                    <a:pt x="1288" y="152"/>
                    <a:pt x="1280" y="304"/>
                    <a:pt x="1200" y="384"/>
                  </a:cubicBezTo>
                  <a:cubicBezTo>
                    <a:pt x="1120" y="464"/>
                    <a:pt x="1016" y="504"/>
                    <a:pt x="816" y="480"/>
                  </a:cubicBezTo>
                  <a:cubicBezTo>
                    <a:pt x="616" y="456"/>
                    <a:pt x="308" y="348"/>
                    <a:pt x="0" y="240"/>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3" name="Freeform 15"/>
            <p:cNvSpPr>
              <a:spLocks/>
            </p:cNvSpPr>
            <p:nvPr/>
          </p:nvSpPr>
          <p:spPr bwMode="auto">
            <a:xfrm flipH="1">
              <a:off x="336" y="2016"/>
              <a:ext cx="2160" cy="672"/>
            </a:xfrm>
            <a:custGeom>
              <a:avLst/>
              <a:gdLst>
                <a:gd name="T0" fmla="*/ 122726676 w 1440"/>
                <a:gd name="T1" fmla="*/ 0 h 432"/>
                <a:gd name="T2" fmla="*/ 57273290 w 1440"/>
                <a:gd name="T3" fmla="*/ 79349573 h 432"/>
                <a:gd name="T4" fmla="*/ 0 w 1440"/>
                <a:gd name="T5" fmla="*/ 101914381 h 432"/>
                <a:gd name="T6" fmla="*/ 0 60000 65536"/>
                <a:gd name="T7" fmla="*/ 0 60000 65536"/>
                <a:gd name="T8" fmla="*/ 0 60000 65536"/>
                <a:gd name="T9" fmla="*/ 0 w 1440"/>
                <a:gd name="T10" fmla="*/ 0 h 432"/>
                <a:gd name="T11" fmla="*/ 1440 w 1440"/>
                <a:gd name="T12" fmla="*/ 432 h 432"/>
              </a:gdLst>
              <a:ahLst/>
              <a:cxnLst>
                <a:cxn ang="T6">
                  <a:pos x="T0" y="T1"/>
                </a:cxn>
                <a:cxn ang="T7">
                  <a:pos x="T2" y="T3"/>
                </a:cxn>
                <a:cxn ang="T8">
                  <a:pos x="T4" y="T5"/>
                </a:cxn>
              </a:cxnLst>
              <a:rect l="T9" t="T10" r="T11" b="T12"/>
              <a:pathLst>
                <a:path w="1440" h="432">
                  <a:moveTo>
                    <a:pt x="1440" y="0"/>
                  </a:moveTo>
                  <a:cubicBezTo>
                    <a:pt x="1176" y="132"/>
                    <a:pt x="912" y="264"/>
                    <a:pt x="672" y="336"/>
                  </a:cubicBezTo>
                  <a:cubicBezTo>
                    <a:pt x="432" y="408"/>
                    <a:pt x="216" y="420"/>
                    <a:pt x="0" y="432"/>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8" name="Track48.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524000" y="6477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7"/>
          <p:cNvSpPr txBox="1">
            <a:spLocks noChangeArrowheads="1"/>
          </p:cNvSpPr>
          <p:nvPr/>
        </p:nvSpPr>
        <p:spPr bwMode="auto">
          <a:xfrm>
            <a:off x="4131696" y="561643"/>
            <a:ext cx="3973286" cy="52387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sz="2800" b="1" dirty="0">
                <a:latin typeface="Times New Roman" panose="02020603050405020304" pitchFamily="18" charset="0"/>
                <a:cs typeface="Times New Roman" panose="02020603050405020304" pitchFamily="18" charset="0"/>
              </a:rPr>
              <a:t>Mô hình gió thổi mòn</a:t>
            </a:r>
            <a:endParaRPr lang="en-US" sz="2800" b="1" dirty="0">
              <a:latin typeface="Times New Roman" panose="02020603050405020304" pitchFamily="18" charset="0"/>
              <a:cs typeface="Times New Roman" panose="02020603050405020304" pitchFamily="18" charset="0"/>
            </a:endParaRPr>
          </a:p>
        </p:txBody>
      </p:sp>
      <p:pic>
        <p:nvPicPr>
          <p:cNvPr id="81938" name="Picture 2" descr="E:\THAO\DIA 6\NAM_D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1447800"/>
            <a:ext cx="4800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6999" y="1447800"/>
            <a:ext cx="514894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Phongnha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261" y="968948"/>
            <a:ext cx="5392742" cy="588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thach_nhu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5015" y="968948"/>
            <a:ext cx="5375426" cy="588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2" name="TextBox 3"/>
          <p:cNvSpPr txBox="1">
            <a:spLocks noChangeArrowheads="1"/>
          </p:cNvSpPr>
          <p:nvPr/>
        </p:nvSpPr>
        <p:spPr bwMode="auto">
          <a:xfrm>
            <a:off x="2350785" y="6395050"/>
            <a:ext cx="7267577" cy="461665"/>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dirty="0" err="1" smtClean="0">
                <a:latin typeface="Times New Roman" panose="02020603050405020304" pitchFamily="18" charset="0"/>
                <a:cs typeface="Times New Roman" panose="02020603050405020304" pitchFamily="18" charset="0"/>
              </a:rPr>
              <a:t>Qúa</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do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mưa</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núi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vôi</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721929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563"/>
                                        </p:tgtEl>
                                        <p:attrNameLst>
                                          <p:attrName>style.visibility</p:attrName>
                                        </p:attrNameLst>
                                      </p:cBhvr>
                                      <p:to>
                                        <p:strVal val="visible"/>
                                      </p:to>
                                    </p:set>
                                    <p:animEffect transition="in" filter="blinds(horizontal)">
                                      <p:cBhvr>
                                        <p:cTn id="7" dur="500"/>
                                        <p:tgtEl>
                                          <p:spTgt spid="235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nodeType="afterGroup">
                            <p:stCondLst>
                              <p:cond delay="2000"/>
                            </p:stCondLst>
                            <p:childTnLst>
                              <p:par>
                                <p:cTn id="12" presetID="1" presetClass="mediacall" presetSubtype="0" fill="hold" nodeType="afterEffect">
                                  <p:stCondLst>
                                    <p:cond delay="0"/>
                                  </p:stCondLst>
                                  <p:childTnLst>
                                    <p:cmd type="call" cmd="playFrom(0.0)">
                                      <p:cBhvr>
                                        <p:cTn id="13" dur="1" fill="hold"/>
                                        <p:tgtEl>
                                          <p:spTgt spid="18"/>
                                        </p:tgtEl>
                                      </p:cBhvr>
                                    </p:cmd>
                                  </p:childTnLst>
                                </p:cTn>
                              </p:par>
                              <p:par>
                                <p:cTn id="14" presetID="22" presetClass="entr" presetSubtype="2" repeatCount="indefinite"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2000"/>
                                        <p:tgtEl>
                                          <p:spTgt spid="2"/>
                                        </p:tgtEl>
                                      </p:cBhvr>
                                    </p:animEffect>
                                  </p:childTnLst>
                                </p:cTn>
                              </p:par>
                              <p:par>
                                <p:cTn id="17" presetID="22" presetClass="entr" presetSubtype="8" repeatCount="indefinite"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2000"/>
                                        <p:tgtEl>
                                          <p:spTgt spid="3"/>
                                        </p:tgtEl>
                                      </p:cBhvr>
                                    </p:animEffect>
                                  </p:childTnLst>
                                </p:cTn>
                              </p:par>
                            </p:childTnLst>
                          </p:cTn>
                        </p:par>
                        <p:par>
                          <p:cTn id="20" fill="hold" nodeType="afterGroup">
                            <p:stCondLst>
                              <p:cond delay="4000"/>
                            </p:stCondLst>
                            <p:childTnLst>
                              <p:par>
                                <p:cTn id="21" presetID="55" presetClass="exit" presetSubtype="0" fill="hold" grpId="1" nodeType="afterEffect">
                                  <p:stCondLst>
                                    <p:cond delay="1000"/>
                                  </p:stCondLst>
                                  <p:childTnLst>
                                    <p:anim calcmode="lin" valueType="num">
                                      <p:cBhvr>
                                        <p:cTn id="22" dur="1000"/>
                                        <p:tgtEl>
                                          <p:spTgt spid="4"/>
                                        </p:tgtEl>
                                        <p:attrNameLst>
                                          <p:attrName>ppt_w</p:attrName>
                                        </p:attrNameLst>
                                      </p:cBhvr>
                                      <p:tavLst>
                                        <p:tav tm="0">
                                          <p:val>
                                            <p:strVal val="ppt_w"/>
                                          </p:val>
                                        </p:tav>
                                        <p:tav tm="100000">
                                          <p:val>
                                            <p:strVal val="ppt_w*0.70"/>
                                          </p:val>
                                        </p:tav>
                                      </p:tavLst>
                                    </p:anim>
                                    <p:anim calcmode="lin" valueType="num">
                                      <p:cBhvr>
                                        <p:cTn id="23" dur="1000"/>
                                        <p:tgtEl>
                                          <p:spTgt spid="4"/>
                                        </p:tgtEl>
                                        <p:attrNameLst>
                                          <p:attrName>ppt_h</p:attrName>
                                        </p:attrNameLst>
                                      </p:cBhvr>
                                      <p:tavLst>
                                        <p:tav tm="0">
                                          <p:val>
                                            <p:strVal val="ppt_h"/>
                                          </p:val>
                                        </p:tav>
                                        <p:tav tm="100000">
                                          <p:val>
                                            <p:strVal val="ppt_h"/>
                                          </p:val>
                                        </p:tav>
                                      </p:tavLst>
                                    </p:anim>
                                    <p:animEffect transition="out" filter="fade">
                                      <p:cBhvr>
                                        <p:cTn id="24" dur="1000"/>
                                        <p:tgtEl>
                                          <p:spTgt spid="4"/>
                                        </p:tgtEl>
                                      </p:cBhvr>
                                    </p:animEffect>
                                    <p:set>
                                      <p:cBhvr>
                                        <p:cTn id="25" dur="1" fill="hold">
                                          <p:stCondLst>
                                            <p:cond delay="999"/>
                                          </p:stCondLst>
                                        </p:cTn>
                                        <p:tgtEl>
                                          <p:spTgt spid="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par>
                          <p:cTn id="29" fill="hold" nodeType="afterGroup">
                            <p:stCondLst>
                              <p:cond delay="6000"/>
                            </p:stCondLst>
                            <p:childTnLst>
                              <p:par>
                                <p:cTn id="30" presetID="55" presetClass="exit" presetSubtype="0" fill="hold" grpId="1" nodeType="afterEffect">
                                  <p:stCondLst>
                                    <p:cond delay="1000"/>
                                  </p:stCondLst>
                                  <p:childTnLst>
                                    <p:anim calcmode="lin" valueType="num">
                                      <p:cBhvr>
                                        <p:cTn id="31" dur="1000"/>
                                        <p:tgtEl>
                                          <p:spTgt spid="5"/>
                                        </p:tgtEl>
                                        <p:attrNameLst>
                                          <p:attrName>ppt_w</p:attrName>
                                        </p:attrNameLst>
                                      </p:cBhvr>
                                      <p:tavLst>
                                        <p:tav tm="0">
                                          <p:val>
                                            <p:strVal val="ppt_w"/>
                                          </p:val>
                                        </p:tav>
                                        <p:tav tm="100000">
                                          <p:val>
                                            <p:strVal val="ppt_w*0.70"/>
                                          </p:val>
                                        </p:tav>
                                      </p:tavLst>
                                    </p:anim>
                                    <p:anim calcmode="lin" valueType="num">
                                      <p:cBhvr>
                                        <p:cTn id="32" dur="1000"/>
                                        <p:tgtEl>
                                          <p:spTgt spid="5"/>
                                        </p:tgtEl>
                                        <p:attrNameLst>
                                          <p:attrName>ppt_h</p:attrName>
                                        </p:attrNameLst>
                                      </p:cBhvr>
                                      <p:tavLst>
                                        <p:tav tm="0">
                                          <p:val>
                                            <p:strVal val="ppt_h"/>
                                          </p:val>
                                        </p:tav>
                                        <p:tav tm="100000">
                                          <p:val>
                                            <p:strVal val="ppt_h"/>
                                          </p:val>
                                        </p:tav>
                                      </p:tavLst>
                                    </p:anim>
                                    <p:animEffect transition="out" filter="fade">
                                      <p:cBhvr>
                                        <p:cTn id="33" dur="1000"/>
                                        <p:tgtEl>
                                          <p:spTgt spid="5"/>
                                        </p:tgtEl>
                                      </p:cBhvr>
                                    </p:animEffect>
                                    <p:set>
                                      <p:cBhvr>
                                        <p:cTn id="34" dur="1" fill="hold">
                                          <p:stCondLst>
                                            <p:cond delay="999"/>
                                          </p:stCondLst>
                                        </p:cTn>
                                        <p:tgtEl>
                                          <p:spTgt spid="5"/>
                                        </p:tgtEl>
                                        <p:attrNameLst>
                                          <p:attrName>style.visibility</p:attrName>
                                        </p:attrNameLst>
                                      </p:cBhvr>
                                      <p:to>
                                        <p:strVal val="hidden"/>
                                      </p:to>
                                    </p:set>
                                  </p:childTnLst>
                                </p:cTn>
                              </p:par>
                              <p:par>
                                <p:cTn id="35" presetID="10" presetClass="entr" presetSubtype="0" fill="hold" grpId="0" nodeType="withEffect">
                                  <p:stCondLst>
                                    <p:cond delay="100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par>
                          <p:cTn id="38" fill="hold" nodeType="afterGroup">
                            <p:stCondLst>
                              <p:cond delay="9000"/>
                            </p:stCondLst>
                            <p:childTnLst>
                              <p:par>
                                <p:cTn id="39" presetID="55" presetClass="exit" presetSubtype="0" fill="hold" grpId="1" nodeType="afterEffect">
                                  <p:stCondLst>
                                    <p:cond delay="1000"/>
                                  </p:stCondLst>
                                  <p:childTnLst>
                                    <p:anim calcmode="lin" valueType="num">
                                      <p:cBhvr>
                                        <p:cTn id="40" dur="2000"/>
                                        <p:tgtEl>
                                          <p:spTgt spid="6"/>
                                        </p:tgtEl>
                                        <p:attrNameLst>
                                          <p:attrName>ppt_w</p:attrName>
                                        </p:attrNameLst>
                                      </p:cBhvr>
                                      <p:tavLst>
                                        <p:tav tm="0">
                                          <p:val>
                                            <p:strVal val="ppt_w"/>
                                          </p:val>
                                        </p:tav>
                                        <p:tav tm="100000">
                                          <p:val>
                                            <p:strVal val="ppt_w*0.70"/>
                                          </p:val>
                                        </p:tav>
                                      </p:tavLst>
                                    </p:anim>
                                    <p:anim calcmode="lin" valueType="num">
                                      <p:cBhvr>
                                        <p:cTn id="41" dur="2000"/>
                                        <p:tgtEl>
                                          <p:spTgt spid="6"/>
                                        </p:tgtEl>
                                        <p:attrNameLst>
                                          <p:attrName>ppt_h</p:attrName>
                                        </p:attrNameLst>
                                      </p:cBhvr>
                                      <p:tavLst>
                                        <p:tav tm="0">
                                          <p:val>
                                            <p:strVal val="ppt_h"/>
                                          </p:val>
                                        </p:tav>
                                        <p:tav tm="100000">
                                          <p:val>
                                            <p:strVal val="ppt_h"/>
                                          </p:val>
                                        </p:tav>
                                      </p:tavLst>
                                    </p:anim>
                                    <p:animEffect transition="out" filter="fade">
                                      <p:cBhvr>
                                        <p:cTn id="42" dur="2000"/>
                                        <p:tgtEl>
                                          <p:spTgt spid="6"/>
                                        </p:tgtEl>
                                      </p:cBhvr>
                                    </p:animEffect>
                                    <p:set>
                                      <p:cBhvr>
                                        <p:cTn id="43" dur="1" fill="hold">
                                          <p:stCondLst>
                                            <p:cond delay="1999"/>
                                          </p:stCondLst>
                                        </p:cTn>
                                        <p:tgtEl>
                                          <p:spTgt spid="6"/>
                                        </p:tgtEl>
                                        <p:attrNameLst>
                                          <p:attrName>style.visibility</p:attrName>
                                        </p:attrNameLst>
                                      </p:cBhvr>
                                      <p:to>
                                        <p:strVal val="hidden"/>
                                      </p:to>
                                    </p:set>
                                  </p:childTnLst>
                                </p:cTn>
                              </p:par>
                              <p:par>
                                <p:cTn id="44" presetID="10" presetClass="entr" presetSubtype="0" fill="hold" grpId="0" nodeType="withEffect">
                                  <p:stCondLst>
                                    <p:cond delay="100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childTnLst>
                                </p:cTn>
                              </p:par>
                            </p:childTnLst>
                          </p:cTn>
                        </p:par>
                        <p:par>
                          <p:cTn id="47" fill="hold" nodeType="afterGroup">
                            <p:stCondLst>
                              <p:cond delay="12000"/>
                            </p:stCondLst>
                            <p:childTnLst>
                              <p:par>
                                <p:cTn id="48" presetID="55" presetClass="exit" presetSubtype="0" fill="hold" grpId="1" nodeType="afterEffect">
                                  <p:stCondLst>
                                    <p:cond delay="1000"/>
                                  </p:stCondLst>
                                  <p:childTnLst>
                                    <p:anim calcmode="lin" valueType="num">
                                      <p:cBhvr>
                                        <p:cTn id="49" dur="2000"/>
                                        <p:tgtEl>
                                          <p:spTgt spid="7"/>
                                        </p:tgtEl>
                                        <p:attrNameLst>
                                          <p:attrName>ppt_w</p:attrName>
                                        </p:attrNameLst>
                                      </p:cBhvr>
                                      <p:tavLst>
                                        <p:tav tm="0">
                                          <p:val>
                                            <p:strVal val="ppt_w"/>
                                          </p:val>
                                        </p:tav>
                                        <p:tav tm="100000">
                                          <p:val>
                                            <p:strVal val="ppt_w*0.70"/>
                                          </p:val>
                                        </p:tav>
                                      </p:tavLst>
                                    </p:anim>
                                    <p:anim calcmode="lin" valueType="num">
                                      <p:cBhvr>
                                        <p:cTn id="50" dur="2000"/>
                                        <p:tgtEl>
                                          <p:spTgt spid="7"/>
                                        </p:tgtEl>
                                        <p:attrNameLst>
                                          <p:attrName>ppt_h</p:attrName>
                                        </p:attrNameLst>
                                      </p:cBhvr>
                                      <p:tavLst>
                                        <p:tav tm="0">
                                          <p:val>
                                            <p:strVal val="ppt_h"/>
                                          </p:val>
                                        </p:tav>
                                        <p:tav tm="100000">
                                          <p:val>
                                            <p:strVal val="ppt_h"/>
                                          </p:val>
                                        </p:tav>
                                      </p:tavLst>
                                    </p:anim>
                                    <p:animEffect transition="out" filter="fade">
                                      <p:cBhvr>
                                        <p:cTn id="51" dur="2000"/>
                                        <p:tgtEl>
                                          <p:spTgt spid="7"/>
                                        </p:tgtEl>
                                      </p:cBhvr>
                                    </p:animEffect>
                                    <p:set>
                                      <p:cBhvr>
                                        <p:cTn id="52" dur="1" fill="hold">
                                          <p:stCondLst>
                                            <p:cond delay="1999"/>
                                          </p:stCondLst>
                                        </p:cTn>
                                        <p:tgtEl>
                                          <p:spTgt spid="7"/>
                                        </p:tgtEl>
                                        <p:attrNameLst>
                                          <p:attrName>style.visibility</p:attrName>
                                        </p:attrNameLst>
                                      </p:cBhvr>
                                      <p:to>
                                        <p:strVal val="hidden"/>
                                      </p:to>
                                    </p:set>
                                  </p:childTnLst>
                                </p:cTn>
                              </p:par>
                              <p:par>
                                <p:cTn id="53" presetID="10" presetClass="entr" presetSubtype="0" fill="hold" grpId="0" nodeType="withEffect">
                                  <p:stCondLst>
                                    <p:cond delay="10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2000"/>
                                        <p:tgtEl>
                                          <p:spTgt spid="8"/>
                                        </p:tgtEl>
                                      </p:cBhvr>
                                    </p:animEffect>
                                  </p:childTnLst>
                                </p:cTn>
                              </p:par>
                            </p:childTnLst>
                          </p:cTn>
                        </p:par>
                        <p:par>
                          <p:cTn id="56" fill="hold" nodeType="afterGroup">
                            <p:stCondLst>
                              <p:cond delay="15000"/>
                            </p:stCondLst>
                            <p:childTnLst>
                              <p:par>
                                <p:cTn id="57" presetID="55" presetClass="exit" presetSubtype="0" fill="hold" grpId="1" nodeType="afterEffect">
                                  <p:stCondLst>
                                    <p:cond delay="1500"/>
                                  </p:stCondLst>
                                  <p:childTnLst>
                                    <p:anim calcmode="lin" valueType="num">
                                      <p:cBhvr>
                                        <p:cTn id="58" dur="2000"/>
                                        <p:tgtEl>
                                          <p:spTgt spid="8"/>
                                        </p:tgtEl>
                                        <p:attrNameLst>
                                          <p:attrName>ppt_w</p:attrName>
                                        </p:attrNameLst>
                                      </p:cBhvr>
                                      <p:tavLst>
                                        <p:tav tm="0">
                                          <p:val>
                                            <p:strVal val="ppt_w"/>
                                          </p:val>
                                        </p:tav>
                                        <p:tav tm="100000">
                                          <p:val>
                                            <p:strVal val="ppt_w*0.70"/>
                                          </p:val>
                                        </p:tav>
                                      </p:tavLst>
                                    </p:anim>
                                    <p:anim calcmode="lin" valueType="num">
                                      <p:cBhvr>
                                        <p:cTn id="59" dur="2000"/>
                                        <p:tgtEl>
                                          <p:spTgt spid="8"/>
                                        </p:tgtEl>
                                        <p:attrNameLst>
                                          <p:attrName>ppt_h</p:attrName>
                                        </p:attrNameLst>
                                      </p:cBhvr>
                                      <p:tavLst>
                                        <p:tav tm="0">
                                          <p:val>
                                            <p:strVal val="ppt_h"/>
                                          </p:val>
                                        </p:tav>
                                        <p:tav tm="100000">
                                          <p:val>
                                            <p:strVal val="ppt_h"/>
                                          </p:val>
                                        </p:tav>
                                      </p:tavLst>
                                    </p:anim>
                                    <p:animEffect transition="out" filter="fade">
                                      <p:cBhvr>
                                        <p:cTn id="60" dur="2000"/>
                                        <p:tgtEl>
                                          <p:spTgt spid="8"/>
                                        </p:tgtEl>
                                      </p:cBhvr>
                                    </p:animEffect>
                                    <p:set>
                                      <p:cBhvr>
                                        <p:cTn id="61" dur="1" fill="hold">
                                          <p:stCondLst>
                                            <p:cond delay="1999"/>
                                          </p:stCondLst>
                                        </p:cTn>
                                        <p:tgtEl>
                                          <p:spTgt spid="8"/>
                                        </p:tgtEl>
                                        <p:attrNameLst>
                                          <p:attrName>style.visibility</p:attrName>
                                        </p:attrNameLst>
                                      </p:cBhvr>
                                      <p:to>
                                        <p:strVal val="hidden"/>
                                      </p:to>
                                    </p:set>
                                  </p:childTnLst>
                                </p:cTn>
                              </p:par>
                              <p:par>
                                <p:cTn id="62" presetID="10" presetClass="entr" presetSubtype="0" fill="hold" grpId="0" nodeType="withEffect">
                                  <p:stCondLst>
                                    <p:cond delay="1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2000"/>
                                        <p:tgtEl>
                                          <p:spTgt spid="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5" presetClass="entr" presetSubtype="0"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2000"/>
                                        <p:tgtEl>
                                          <p:spTgt spid="10"/>
                                        </p:tgtEl>
                                      </p:cBhvr>
                                    </p:animEffect>
                                    <p:anim calcmode="lin" valueType="num">
                                      <p:cBhvr>
                                        <p:cTn id="70" dur="2000" fill="hold"/>
                                        <p:tgtEl>
                                          <p:spTgt spid="10"/>
                                        </p:tgtEl>
                                        <p:attrNameLst>
                                          <p:attrName>style.rotation</p:attrName>
                                        </p:attrNameLst>
                                      </p:cBhvr>
                                      <p:tavLst>
                                        <p:tav tm="0">
                                          <p:val>
                                            <p:fltVal val="720"/>
                                          </p:val>
                                        </p:tav>
                                        <p:tav tm="100000">
                                          <p:val>
                                            <p:fltVal val="0"/>
                                          </p:val>
                                        </p:tav>
                                      </p:tavLst>
                                    </p:anim>
                                    <p:anim calcmode="lin" valueType="num">
                                      <p:cBhvr>
                                        <p:cTn id="71" dur="2000" fill="hold"/>
                                        <p:tgtEl>
                                          <p:spTgt spid="10"/>
                                        </p:tgtEl>
                                        <p:attrNameLst>
                                          <p:attrName>ppt_h</p:attrName>
                                        </p:attrNameLst>
                                      </p:cBhvr>
                                      <p:tavLst>
                                        <p:tav tm="0">
                                          <p:val>
                                            <p:fltVal val="0"/>
                                          </p:val>
                                        </p:tav>
                                        <p:tav tm="100000">
                                          <p:val>
                                            <p:strVal val="#ppt_h"/>
                                          </p:val>
                                        </p:tav>
                                      </p:tavLst>
                                    </p:anim>
                                    <p:anim calcmode="lin" valueType="num">
                                      <p:cBhvr>
                                        <p:cTn id="72" dur="2000" fill="hold"/>
                                        <p:tgtEl>
                                          <p:spTgt spid="10"/>
                                        </p:tgtEl>
                                        <p:attrNameLst>
                                          <p:attrName>ppt_w</p:attrName>
                                        </p:attrNameLst>
                                      </p:cBhvr>
                                      <p:tavLst>
                                        <p:tav tm="0">
                                          <p:val>
                                            <p:fltVal val="0"/>
                                          </p:val>
                                        </p:tav>
                                        <p:tav tm="100000">
                                          <p:val>
                                            <p:strVal val="#ppt_w"/>
                                          </p:val>
                                        </p:tav>
                                      </p:tavLst>
                                    </p:anim>
                                  </p:childTnLst>
                                </p:cTn>
                              </p:par>
                              <p:par>
                                <p:cTn id="73" presetID="2" presetClass="entr" presetSubtype="4" fill="hold" nodeType="withEffect">
                                  <p:stCondLst>
                                    <p:cond delay="0"/>
                                  </p:stCondLst>
                                  <p:childTnLst>
                                    <p:set>
                                      <p:cBhvr>
                                        <p:cTn id="74" dur="1" fill="hold">
                                          <p:stCondLst>
                                            <p:cond delay="0"/>
                                          </p:stCondLst>
                                        </p:cTn>
                                        <p:tgtEl>
                                          <p:spTgt spid="81938"/>
                                        </p:tgtEl>
                                        <p:attrNameLst>
                                          <p:attrName>style.visibility</p:attrName>
                                        </p:attrNameLst>
                                      </p:cBhvr>
                                      <p:to>
                                        <p:strVal val="visible"/>
                                      </p:to>
                                    </p:set>
                                    <p:anim calcmode="lin" valueType="num">
                                      <p:cBhvr additive="base">
                                        <p:cTn id="75" dur="500" fill="hold"/>
                                        <p:tgtEl>
                                          <p:spTgt spid="81938"/>
                                        </p:tgtEl>
                                        <p:attrNameLst>
                                          <p:attrName>ppt_x</p:attrName>
                                        </p:attrNameLst>
                                      </p:cBhvr>
                                      <p:tavLst>
                                        <p:tav tm="0">
                                          <p:val>
                                            <p:strVal val="#ppt_x"/>
                                          </p:val>
                                        </p:tav>
                                        <p:tav tm="100000">
                                          <p:val>
                                            <p:strVal val="#ppt_x"/>
                                          </p:val>
                                        </p:tav>
                                      </p:tavLst>
                                    </p:anim>
                                    <p:anim calcmode="lin" valueType="num">
                                      <p:cBhvr additive="base">
                                        <p:cTn id="76" dur="500" fill="hold"/>
                                        <p:tgtEl>
                                          <p:spTgt spid="81938"/>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xit" presetSubtype="32" fill="hold" grpId="1" nodeType="clickEffect">
                                  <p:stCondLst>
                                    <p:cond delay="0"/>
                                  </p:stCondLst>
                                  <p:childTnLst>
                                    <p:anim calcmode="lin" valueType="num">
                                      <p:cBhvr>
                                        <p:cTn id="80" dur="500"/>
                                        <p:tgtEl>
                                          <p:spTgt spid="23563"/>
                                        </p:tgtEl>
                                        <p:attrNameLst>
                                          <p:attrName>ppt_w</p:attrName>
                                        </p:attrNameLst>
                                      </p:cBhvr>
                                      <p:tavLst>
                                        <p:tav tm="0">
                                          <p:val>
                                            <p:strVal val="ppt_w"/>
                                          </p:val>
                                        </p:tav>
                                        <p:tav tm="100000">
                                          <p:val>
                                            <p:fltVal val="0"/>
                                          </p:val>
                                        </p:tav>
                                      </p:tavLst>
                                    </p:anim>
                                    <p:anim calcmode="lin" valueType="num">
                                      <p:cBhvr>
                                        <p:cTn id="81" dur="500"/>
                                        <p:tgtEl>
                                          <p:spTgt spid="23563"/>
                                        </p:tgtEl>
                                        <p:attrNameLst>
                                          <p:attrName>ppt_h</p:attrName>
                                        </p:attrNameLst>
                                      </p:cBhvr>
                                      <p:tavLst>
                                        <p:tav tm="0">
                                          <p:val>
                                            <p:strVal val="ppt_h"/>
                                          </p:val>
                                        </p:tav>
                                        <p:tav tm="100000">
                                          <p:val>
                                            <p:fltVal val="0"/>
                                          </p:val>
                                        </p:tav>
                                      </p:tavLst>
                                    </p:anim>
                                    <p:set>
                                      <p:cBhvr>
                                        <p:cTn id="82" dur="1" fill="hold">
                                          <p:stCondLst>
                                            <p:cond delay="499"/>
                                          </p:stCondLst>
                                        </p:cTn>
                                        <p:tgtEl>
                                          <p:spTgt spid="23563"/>
                                        </p:tgtEl>
                                        <p:attrNameLst>
                                          <p:attrName>style.visibility</p:attrName>
                                        </p:attrNameLst>
                                      </p:cBhvr>
                                      <p:to>
                                        <p:strVal val="hidden"/>
                                      </p:to>
                                    </p:set>
                                  </p:childTnLst>
                                </p:cTn>
                              </p:par>
                              <p:par>
                                <p:cTn id="83" presetID="2" presetClass="entr" presetSubtype="4" fill="hold" grpId="0" nodeType="withEffect">
                                  <p:stCondLst>
                                    <p:cond delay="0"/>
                                  </p:stCondLst>
                                  <p:childTnLst>
                                    <p:set>
                                      <p:cBhvr>
                                        <p:cTn id="84" dur="1" fill="hold">
                                          <p:stCondLst>
                                            <p:cond delay="0"/>
                                          </p:stCondLst>
                                        </p:cTn>
                                        <p:tgtEl>
                                          <p:spTgt spid="81942"/>
                                        </p:tgtEl>
                                        <p:attrNameLst>
                                          <p:attrName>style.visibility</p:attrName>
                                        </p:attrNameLst>
                                      </p:cBhvr>
                                      <p:to>
                                        <p:strVal val="visible"/>
                                      </p:to>
                                    </p:set>
                                    <p:anim calcmode="lin" valueType="num">
                                      <p:cBhvr additive="base">
                                        <p:cTn id="85" dur="500" fill="hold"/>
                                        <p:tgtEl>
                                          <p:spTgt spid="81942"/>
                                        </p:tgtEl>
                                        <p:attrNameLst>
                                          <p:attrName>ppt_x</p:attrName>
                                        </p:attrNameLst>
                                      </p:cBhvr>
                                      <p:tavLst>
                                        <p:tav tm="0">
                                          <p:val>
                                            <p:strVal val="#ppt_x"/>
                                          </p:val>
                                        </p:tav>
                                        <p:tav tm="100000">
                                          <p:val>
                                            <p:strVal val="#ppt_x"/>
                                          </p:val>
                                        </p:tav>
                                      </p:tavLst>
                                    </p:anim>
                                    <p:anim calcmode="lin" valueType="num">
                                      <p:cBhvr additive="base">
                                        <p:cTn id="86" dur="500" fill="hold"/>
                                        <p:tgtEl>
                                          <p:spTgt spid="81942"/>
                                        </p:tgtEl>
                                        <p:attrNameLst>
                                          <p:attrName>ppt_y</p:attrName>
                                        </p:attrNameLst>
                                      </p:cBhvr>
                                      <p:tavLst>
                                        <p:tav tm="0">
                                          <p:val>
                                            <p:strVal val="1+#ppt_h/2"/>
                                          </p:val>
                                        </p:tav>
                                        <p:tav tm="100000">
                                          <p:val>
                                            <p:strVal val="#ppt_y"/>
                                          </p:val>
                                        </p:tav>
                                      </p:tavLst>
                                    </p:anim>
                                  </p:childTnLst>
                                </p:cTn>
                              </p:par>
                              <p:par>
                                <p:cTn id="87" presetID="8" presetClass="entr" presetSubtype="16"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diamond(in)">
                                      <p:cBhvr>
                                        <p:cTn id="89" dur="2000"/>
                                        <p:tgtEl>
                                          <p:spTgt spid="11"/>
                                        </p:tgtEl>
                                      </p:cBhvr>
                                    </p:animEffect>
                                  </p:childTnLst>
                                </p:cTn>
                              </p:par>
                              <p:par>
                                <p:cTn id="90" presetID="29" presetClass="entr" presetSubtype="0" fill="hold" nodeType="withEffect">
                                  <p:stCondLst>
                                    <p:cond delay="0"/>
                                  </p:stCondLst>
                                  <p:childTnLst>
                                    <p:set>
                                      <p:cBhvr>
                                        <p:cTn id="91" dur="1" fill="hold">
                                          <p:stCondLst>
                                            <p:cond delay="0"/>
                                          </p:stCondLst>
                                        </p:cTn>
                                        <p:tgtEl>
                                          <p:spTgt spid="30724"/>
                                        </p:tgtEl>
                                        <p:attrNameLst>
                                          <p:attrName>style.visibility</p:attrName>
                                        </p:attrNameLst>
                                      </p:cBhvr>
                                      <p:to>
                                        <p:strVal val="visible"/>
                                      </p:to>
                                    </p:set>
                                    <p:anim calcmode="lin" valueType="num">
                                      <p:cBhvr>
                                        <p:cTn id="92" dur="2000" fill="hold"/>
                                        <p:tgtEl>
                                          <p:spTgt spid="30724"/>
                                        </p:tgtEl>
                                        <p:attrNameLst>
                                          <p:attrName>ppt_x</p:attrName>
                                        </p:attrNameLst>
                                      </p:cBhvr>
                                      <p:tavLst>
                                        <p:tav tm="0">
                                          <p:val>
                                            <p:strVal val="#ppt_x-.2"/>
                                          </p:val>
                                        </p:tav>
                                        <p:tav tm="100000">
                                          <p:val>
                                            <p:strVal val="#ppt_x"/>
                                          </p:val>
                                        </p:tav>
                                      </p:tavLst>
                                    </p:anim>
                                    <p:anim calcmode="lin" valueType="num">
                                      <p:cBhvr>
                                        <p:cTn id="93" dur="2000" fill="hold"/>
                                        <p:tgtEl>
                                          <p:spTgt spid="30724"/>
                                        </p:tgtEl>
                                        <p:attrNameLst>
                                          <p:attrName>ppt_y</p:attrName>
                                        </p:attrNameLst>
                                      </p:cBhvr>
                                      <p:tavLst>
                                        <p:tav tm="0">
                                          <p:val>
                                            <p:strVal val="#ppt_y"/>
                                          </p:val>
                                        </p:tav>
                                        <p:tav tm="100000">
                                          <p:val>
                                            <p:strVal val="#ppt_y"/>
                                          </p:val>
                                        </p:tav>
                                      </p:tavLst>
                                    </p:anim>
                                    <p:animEffect transition="in" filter="wipe(right)" prLst="gradientSize: 0.1">
                                      <p:cBhvr>
                                        <p:cTn id="94"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95" repeatCount="indefinite" fill="hold" display="0">
                  <p:stCondLst>
                    <p:cond delay="indefinite"/>
                  </p:stCondLst>
                  <p:endCondLst>
                    <p:cond evt="onPrev" delay="0">
                      <p:tgtEl>
                        <p:sldTgt/>
                      </p:tgtEl>
                    </p:cond>
                    <p:cond evt="onStopAudio" delay="0">
                      <p:tgtEl>
                        <p:sldTgt/>
                      </p:tgtEl>
                    </p:cond>
                  </p:endCondLst>
                </p:cTn>
                <p:tgtEl>
                  <p:spTgt spid="18"/>
                </p:tgtEl>
              </p:cMediaNode>
            </p:audio>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23563" grpId="0" animBg="1"/>
      <p:bldP spid="23563" grpId="1" animBg="1"/>
      <p:bldP spid="819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Thuy%20Dien%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51764"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8"/>
          <p:cNvSpPr txBox="1">
            <a:spLocks noChangeArrowheads="1"/>
          </p:cNvSpPr>
          <p:nvPr/>
        </p:nvSpPr>
        <p:spPr bwMode="auto">
          <a:xfrm>
            <a:off x="3068411" y="3018769"/>
            <a:ext cx="2914650"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vi-VN" altLang="en-US" sz="2400" b="1" dirty="0" smtClean="0">
                <a:latin typeface="Times New Roman" panose="02020603050405020304" pitchFamily="18" charset="0"/>
                <a:cs typeface="Times New Roman" panose="02020603050405020304" pitchFamily="18" charset="0"/>
              </a:rPr>
              <a:t>N</a:t>
            </a:r>
            <a:r>
              <a:rPr lang="en-US" altLang="en-US" sz="2400" b="1" dirty="0" err="1" smtClean="0">
                <a:latin typeface="Times New Roman" panose="02020603050405020304" pitchFamily="18" charset="0"/>
                <a:cs typeface="Times New Roman" panose="02020603050405020304" pitchFamily="18" charset="0"/>
              </a:rPr>
              <a:t>ước</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chảy</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đá</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4" name="Picture 10" descr="10-1409885176_660x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379" y="-1"/>
            <a:ext cx="6060621" cy="349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9465128" y="3081196"/>
            <a:ext cx="2726872"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dirty="0" err="1" smtClean="0">
                <a:latin typeface="Times New Roman" panose="02020603050405020304" pitchFamily="18" charset="0"/>
                <a:cs typeface="Times New Roman" panose="02020603050405020304" pitchFamily="18" charset="0"/>
              </a:rPr>
              <a:t>Bờ</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biển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bị</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ăn</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mòn</a:t>
            </a:r>
            <a:endParaRPr lang="en-US" altLang="en-US" sz="2400" b="1" dirty="0">
              <a:latin typeface="Times New Roman" panose="02020603050405020304" pitchFamily="18" charset="0"/>
              <a:cs typeface="Times New Roman" panose="02020603050405020304" pitchFamily="18" charset="0"/>
            </a:endParaRPr>
          </a:p>
        </p:txBody>
      </p:sp>
      <p:pic>
        <p:nvPicPr>
          <p:cNvPr id="6" name="Picture 3" descr="Danu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3495892"/>
            <a:ext cx="595176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SC_06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1377" y="3495892"/>
            <a:ext cx="6123216" cy="336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7756072" y="6346256"/>
            <a:ext cx="4435928" cy="461665"/>
          </a:xfrm>
          <a:prstGeom prst="rect">
            <a:avLst/>
          </a:prstGeom>
          <a:solidFill>
            <a:schemeClr val="accent4">
              <a:lumMod val="40000"/>
              <a:lumOff val="6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None/>
            </a:pPr>
            <a:r>
              <a:rPr lang="vi-VN" altLang="en-US" sz="2400" b="1" dirty="0">
                <a:latin typeface="+mj-lt"/>
              </a:rPr>
              <a:t>Quá trình xâm thực ở đảo </a:t>
            </a:r>
            <a:r>
              <a:rPr lang="vi-VN" altLang="en-US" sz="2400" b="1" dirty="0" smtClean="0">
                <a:latin typeface="+mj-lt"/>
              </a:rPr>
              <a:t>JÊJU</a:t>
            </a:r>
            <a:endParaRPr lang="en-US" altLang="en-US" sz="2400" b="1" dirty="0">
              <a:latin typeface="+mj-lt"/>
            </a:endParaRPr>
          </a:p>
        </p:txBody>
      </p:sp>
    </p:spTree>
    <p:extLst>
      <p:ext uri="{BB962C8B-B14F-4D97-AF65-F5344CB8AC3E}">
        <p14:creationId xmlns:p14="http://schemas.microsoft.com/office/powerpoint/2010/main" val="62139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1507"/>
                                        </p:tgtEl>
                                        <p:attrNameLst>
                                          <p:attrName>style.visibility</p:attrName>
                                        </p:attrNameLst>
                                      </p:cBhvr>
                                      <p:to>
                                        <p:strVal val="visible"/>
                                      </p:to>
                                    </p:set>
                                    <p:animEffect transition="in" filter="randombar(horizontal)">
                                      <p:cBhvr>
                                        <p:cTn id="19" dur="500"/>
                                        <p:tgtEl>
                                          <p:spTgt spid="2150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Tham quan Vịnh Hạ Long 1 ngày - BestPr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916"/>
            <a:ext cx="6403926" cy="4776108"/>
          </a:xfrm>
          <a:prstGeom prst="rect">
            <a:avLst/>
          </a:prstGeom>
        </p:spPr>
      </p:pic>
      <p:sp>
        <p:nvSpPr>
          <p:cNvPr id="8" name="Rectangle 7"/>
          <p:cNvSpPr/>
          <p:nvPr/>
        </p:nvSpPr>
        <p:spPr>
          <a:xfrm>
            <a:off x="891470" y="5034984"/>
            <a:ext cx="4620986" cy="523220"/>
          </a:xfrm>
          <a:prstGeom prst="rect">
            <a:avLst/>
          </a:prstGeom>
          <a:solidFill>
            <a:schemeClr val="accent4">
              <a:lumMod val="40000"/>
              <a:lumOff val="60000"/>
            </a:schemeClr>
          </a:solidFill>
        </p:spPr>
        <p:txBody>
          <a:bodyPr wrap="square">
            <a:spAutoFit/>
          </a:bodyPr>
          <a:lstStyle/>
          <a:p>
            <a:pPr algn="ctr"/>
            <a:r>
              <a:rPr lang="en-US" sz="2800" b="1" dirty="0" err="1" smtClean="0">
                <a:latin typeface="Times New Roman" panose="02020603050405020304" pitchFamily="18" charset="0"/>
                <a:cs typeface="Times New Roman" panose="02020603050405020304" pitchFamily="18" charset="0"/>
              </a:rPr>
              <a:t>Vịnh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Hạ</a:t>
            </a:r>
            <a:r>
              <a:rPr lang="en-US" sz="2800" b="1" dirty="0" smtClean="0">
                <a:latin typeface="Times New Roman" panose="02020603050405020304" pitchFamily="18" charset="0"/>
                <a:cs typeface="Times New Roman" panose="02020603050405020304" pitchFamily="18" charset="0"/>
              </a:rPr>
              <a:t> Long – </a:t>
            </a:r>
            <a:r>
              <a:rPr lang="en-US" sz="2800" b="1" dirty="0" err="1" smtClean="0">
                <a:latin typeface="Times New Roman" panose="02020603050405020304" pitchFamily="18" charset="0"/>
                <a:cs typeface="Times New Roman" panose="02020603050405020304" pitchFamily="18" charset="0"/>
              </a:rPr>
              <a:t>Quảng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Ninh</a:t>
            </a:r>
            <a:endParaRPr lang="en-US" sz="2800" b="1" dirty="0">
              <a:latin typeface="Times New Roman" panose="02020603050405020304" pitchFamily="18" charset="0"/>
              <a:cs typeface="Times New Roman" panose="02020603050405020304" pitchFamily="18" charset="0"/>
            </a:endParaRPr>
          </a:p>
        </p:txBody>
      </p:sp>
      <p:pic>
        <p:nvPicPr>
          <p:cNvPr id="2054" name="Picture 6" descr="Phong Nha - Kỳ quan đệ nhất độ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250" y="160338"/>
            <a:ext cx="5752750" cy="481868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572397" y="5034984"/>
            <a:ext cx="5486456" cy="523220"/>
          </a:xfrm>
          <a:prstGeom prst="rect">
            <a:avLst/>
          </a:prstGeom>
          <a:solidFill>
            <a:schemeClr val="accent6">
              <a:lumMod val="60000"/>
              <a:lumOff val="40000"/>
            </a:schemeClr>
          </a:solidFill>
        </p:spPr>
        <p:txBody>
          <a:bodyPr wrap="square">
            <a:spAutoFit/>
          </a:bodyPr>
          <a:lstStyle/>
          <a:p>
            <a:pPr algn="ctr"/>
            <a:r>
              <a:rPr lang="en-US" sz="2800" b="1" dirty="0" err="1" smtClean="0">
                <a:latin typeface="Times New Roman" panose="02020603050405020304" pitchFamily="18" charset="0"/>
                <a:cs typeface="Times New Roman" panose="02020603050405020304" pitchFamily="18" charset="0"/>
              </a:rPr>
              <a:t>Phong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a:t>
            </a:r>
            <a:r>
              <a:rPr lang="en-US" sz="2800" b="1" dirty="0" err="1" smtClean="0">
                <a:latin typeface="Times New Roman" panose="02020603050405020304" pitchFamily="18" charset="0"/>
                <a:cs typeface="Times New Roman" panose="02020603050405020304" pitchFamily="18" charset="0"/>
              </a:rPr>
              <a:t>ha</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a:t>
            </a:r>
            <a:r>
              <a:rPr lang="en-US" sz="2800" b="1" dirty="0" err="1" smtClean="0">
                <a:latin typeface="Times New Roman" panose="02020603050405020304" pitchFamily="18" charset="0"/>
                <a:cs typeface="Times New Roman" panose="02020603050405020304" pitchFamily="18" charset="0"/>
              </a:rPr>
              <a:t>ẻ</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Bàng</a:t>
            </a:r>
            <a:r>
              <a:rPr lang="en-US" sz="2800" b="1" dirty="0" smtClean="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Quảng</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Bình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117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2054"/>
                                        </p:tgtEl>
                                        <p:attrNameLst>
                                          <p:attrName>style.visibility</p:attrName>
                                        </p:attrNameLst>
                                      </p:cBhvr>
                                      <p:to>
                                        <p:strVal val="visible"/>
                                      </p:to>
                                    </p:set>
                                    <p:animEffect transition="in" filter="randombar(horizontal)">
                                      <p:cBhvr>
                                        <p:cTn id="16" dur="500"/>
                                        <p:tgtEl>
                                          <p:spTgt spid="205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3"/>
          <p:cNvSpPr txBox="1">
            <a:spLocks noChangeArrowheads="1"/>
          </p:cNvSpPr>
          <p:nvPr/>
        </p:nvSpPr>
        <p:spPr bwMode="auto">
          <a:xfrm>
            <a:off x="318407" y="0"/>
            <a:ext cx="11601450" cy="954107"/>
          </a:xfrm>
          <a:prstGeom prst="rect">
            <a:avLst/>
          </a:prstGeom>
          <a:solidFill>
            <a:schemeClr val="accent4">
              <a:lumMod val="40000"/>
              <a:lumOff val="6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sz="2800" b="1" dirty="0" err="1" smtClean="0">
                <a:solidFill>
                  <a:srgbClr val="FF0000"/>
                </a:solidFill>
                <a:latin typeface="Times New Roman" panose="02020603050405020304" pitchFamily="18" charset="0"/>
                <a:cs typeface="Times New Roman" panose="02020603050405020304" pitchFamily="18" charset="0"/>
              </a:rPr>
              <a:t>Quan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 </a:t>
            </a:r>
            <a:r>
              <a:rPr lang="en-US" sz="2800" b="1" dirty="0" err="1">
                <a:solidFill>
                  <a:srgbClr val="FF0000"/>
                </a:solidFill>
                <a:latin typeface="Times New Roman" panose="02020603050405020304" pitchFamily="18" charset="0"/>
                <a:cs typeface="Times New Roman" panose="02020603050405020304" pitchFamily="18" charset="0"/>
              </a:rPr>
              <a:t>bức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sinh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ngoại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sinh</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2" name="Picture 5" descr="Kết quả hình ảnh cho chặt phá rung"/>
          <p:cNvPicPr>
            <a:picLocks noChangeAspect="1" noChangeArrowheads="1"/>
          </p:cNvPicPr>
          <p:nvPr/>
        </p:nvPicPr>
        <p:blipFill>
          <a:blip r:embed="rId2"/>
          <a:srcRect/>
          <a:stretch>
            <a:fillRect/>
          </a:stretch>
        </p:blipFill>
        <p:spPr bwMode="auto">
          <a:xfrm>
            <a:off x="8049382" y="4305431"/>
            <a:ext cx="4142618" cy="2533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hay rung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 y="1121230"/>
            <a:ext cx="4027714" cy="3132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21" descr="cay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8472" y="1129697"/>
            <a:ext cx="3902528" cy="312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2" descr="dut 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9382" y="1143754"/>
            <a:ext cx="4142618" cy="311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3" descr="uon ne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8471" y="4253895"/>
            <a:ext cx="3902529" cy="261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4" descr="khai khoa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34384"/>
            <a:ext cx="4022272" cy="260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25"/>
          <p:cNvSpPr>
            <a:spLocks noChangeArrowheads="1"/>
          </p:cNvSpPr>
          <p:nvPr/>
        </p:nvSpPr>
        <p:spPr bwMode="auto">
          <a:xfrm>
            <a:off x="3353404" y="1191305"/>
            <a:ext cx="626533" cy="3072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A</a:t>
            </a:r>
          </a:p>
        </p:txBody>
      </p:sp>
      <p:sp>
        <p:nvSpPr>
          <p:cNvPr id="7179" name="Rectangle 26"/>
          <p:cNvSpPr>
            <a:spLocks noChangeArrowheads="1"/>
          </p:cNvSpPr>
          <p:nvPr/>
        </p:nvSpPr>
        <p:spPr bwMode="auto">
          <a:xfrm>
            <a:off x="7425570"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B</a:t>
            </a:r>
          </a:p>
        </p:txBody>
      </p:sp>
      <p:sp>
        <p:nvSpPr>
          <p:cNvPr id="7180" name="Rectangle 27"/>
          <p:cNvSpPr>
            <a:spLocks noChangeArrowheads="1"/>
          </p:cNvSpPr>
          <p:nvPr/>
        </p:nvSpPr>
        <p:spPr bwMode="auto">
          <a:xfrm>
            <a:off x="11386457" y="1213300"/>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C</a:t>
            </a:r>
          </a:p>
        </p:txBody>
      </p:sp>
      <p:sp>
        <p:nvSpPr>
          <p:cNvPr id="7181" name="Rectangle 28"/>
          <p:cNvSpPr>
            <a:spLocks noChangeArrowheads="1"/>
          </p:cNvSpPr>
          <p:nvPr/>
        </p:nvSpPr>
        <p:spPr bwMode="auto">
          <a:xfrm>
            <a:off x="3399970"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D</a:t>
            </a:r>
          </a:p>
        </p:txBody>
      </p:sp>
      <p:sp>
        <p:nvSpPr>
          <p:cNvPr id="7182" name="Rectangle 29"/>
          <p:cNvSpPr>
            <a:spLocks noChangeArrowheads="1"/>
          </p:cNvSpPr>
          <p:nvPr/>
        </p:nvSpPr>
        <p:spPr bwMode="auto">
          <a:xfrm>
            <a:off x="7330167" y="4351563"/>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t>E</a:t>
            </a:r>
          </a:p>
        </p:txBody>
      </p:sp>
      <p:sp>
        <p:nvSpPr>
          <p:cNvPr id="7183" name="Rectangle 30"/>
          <p:cNvSpPr>
            <a:spLocks noChangeArrowheads="1"/>
          </p:cNvSpPr>
          <p:nvPr/>
        </p:nvSpPr>
        <p:spPr bwMode="auto">
          <a:xfrm>
            <a:off x="11492593" y="4448985"/>
            <a:ext cx="533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dirty="0"/>
              <a:t>F</a:t>
            </a:r>
          </a:p>
        </p:txBody>
      </p:sp>
      <p:sp>
        <p:nvSpPr>
          <p:cNvPr id="83999" name="Text Box 6"/>
          <p:cNvSpPr txBox="1">
            <a:spLocks noChangeArrowheads="1"/>
          </p:cNvSpPr>
          <p:nvPr/>
        </p:nvSpPr>
        <p:spPr bwMode="auto">
          <a:xfrm>
            <a:off x="2656719" y="3857021"/>
            <a:ext cx="1393371"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Cháy</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rừng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0" name="Text Box 6"/>
          <p:cNvSpPr txBox="1">
            <a:spLocks noChangeArrowheads="1"/>
          </p:cNvSpPr>
          <p:nvPr/>
        </p:nvSpPr>
        <p:spPr bwMode="auto">
          <a:xfrm>
            <a:off x="6659335" y="3860499"/>
            <a:ext cx="1341665"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bị</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mòn</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1" name="Text Box 6"/>
          <p:cNvSpPr txBox="1">
            <a:spLocks noChangeArrowheads="1"/>
          </p:cNvSpPr>
          <p:nvPr/>
        </p:nvSpPr>
        <p:spPr bwMode="auto">
          <a:xfrm>
            <a:off x="11067678" y="3857020"/>
            <a:ext cx="1124322"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Đứt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gãy</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2" name="Text Box 6"/>
          <p:cNvSpPr txBox="1">
            <a:spLocks noChangeArrowheads="1"/>
          </p:cNvSpPr>
          <p:nvPr/>
        </p:nvSpPr>
        <p:spPr bwMode="auto">
          <a:xfrm>
            <a:off x="2318959" y="6438378"/>
            <a:ext cx="1717222" cy="400110"/>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Khai</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khoáng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3" name="Text Box 6"/>
          <p:cNvSpPr txBox="1">
            <a:spLocks noChangeArrowheads="1"/>
          </p:cNvSpPr>
          <p:nvPr/>
        </p:nvSpPr>
        <p:spPr bwMode="auto">
          <a:xfrm>
            <a:off x="6717845" y="6474694"/>
            <a:ext cx="1224643" cy="396875"/>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Uốn</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nếp</a:t>
            </a:r>
            <a:endParaRPr lang="en-US" sz="2000" b="1" u="sng" dirty="0">
              <a:solidFill>
                <a:srgbClr val="FF33CC"/>
              </a:solidFill>
              <a:latin typeface="Times New Roman" panose="02020603050405020304" pitchFamily="18" charset="0"/>
              <a:cs typeface="Times New Roman" panose="02020603050405020304" pitchFamily="18" charset="0"/>
            </a:endParaRPr>
          </a:p>
        </p:txBody>
      </p:sp>
      <p:sp>
        <p:nvSpPr>
          <p:cNvPr id="84004" name="Text Box 6"/>
          <p:cNvSpPr txBox="1">
            <a:spLocks noChangeArrowheads="1"/>
          </p:cNvSpPr>
          <p:nvPr/>
        </p:nvSpPr>
        <p:spPr bwMode="auto">
          <a:xfrm>
            <a:off x="10368793" y="6457890"/>
            <a:ext cx="1817462" cy="400110"/>
          </a:xfrm>
          <a:prstGeom prst="rect">
            <a:avLst/>
          </a:prstGeom>
          <a:solidFill>
            <a:schemeClr val="accent3">
              <a:lumMod val="20000"/>
              <a:lumOff val="80000"/>
            </a:schemeClr>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b="1" dirty="0" err="1">
                <a:solidFill>
                  <a:srgbClr val="FF33CC"/>
                </a:solidFill>
                <a:latin typeface="Times New Roman" panose="02020603050405020304" pitchFamily="18" charset="0"/>
                <a:cs typeface="Times New Roman" panose="02020603050405020304" pitchFamily="18" charset="0"/>
              </a:rPr>
              <a:t>Chặt</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phá</a:t>
            </a:r>
            <a:r>
              <a:rPr lang="en-US" sz="2000" b="1" dirty="0">
                <a:solidFill>
                  <a:srgbClr val="FF33CC"/>
                </a:solidFill>
                <a:latin typeface="Times New Roman" panose="02020603050405020304" pitchFamily="18" charset="0"/>
                <a:cs typeface="Times New Roman" panose="02020603050405020304" pitchFamily="18" charset="0"/>
              </a:rPr>
              <a:t> </a:t>
            </a:r>
            <a:r>
              <a:rPr lang="en-US" sz="2000" b="1" dirty="0" err="1">
                <a:solidFill>
                  <a:srgbClr val="FF33CC"/>
                </a:solidFill>
                <a:latin typeface="Times New Roman" panose="02020603050405020304" pitchFamily="18" charset="0"/>
                <a:cs typeface="Times New Roman" panose="02020603050405020304" pitchFamily="18" charset="0"/>
              </a:rPr>
              <a:t>rừng</a:t>
            </a:r>
            <a:endParaRPr lang="en-US" sz="2000" b="1" u="sng"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57979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178"/>
                                        </p:tgtEl>
                                        <p:attrNameLst>
                                          <p:attrName>style.visibility</p:attrName>
                                        </p:attrNameLst>
                                      </p:cBhvr>
                                      <p:to>
                                        <p:strVal val="visible"/>
                                      </p:to>
                                    </p:set>
                                    <p:animEffect transition="in" filter="randombar(horizontal)">
                                      <p:cBhvr>
                                        <p:cTn id="13" dur="500"/>
                                        <p:tgtEl>
                                          <p:spTgt spid="7178"/>
                                        </p:tgtEl>
                                      </p:cBhvr>
                                    </p:animEffect>
                                  </p:childTnLst>
                                </p:cTn>
                              </p:par>
                              <p:par>
                                <p:cTn id="14" presetID="14" presetClass="entr" presetSubtype="10" fill="hold" nodeType="withEffect">
                                  <p:stCondLst>
                                    <p:cond delay="0"/>
                                  </p:stCondLst>
                                  <p:childTnLst>
                                    <p:set>
                                      <p:cBhvr>
                                        <p:cTn id="15" dur="1" fill="hold">
                                          <p:stCondLst>
                                            <p:cond delay="0"/>
                                          </p:stCondLst>
                                        </p:cTn>
                                        <p:tgtEl>
                                          <p:spTgt spid="7174"/>
                                        </p:tgtEl>
                                        <p:attrNameLst>
                                          <p:attrName>style.visibility</p:attrName>
                                        </p:attrNameLst>
                                      </p:cBhvr>
                                      <p:to>
                                        <p:strVal val="visible"/>
                                      </p:to>
                                    </p:set>
                                    <p:animEffect transition="in" filter="randombar(horizontal)">
                                      <p:cBhvr>
                                        <p:cTn id="16" dur="500"/>
                                        <p:tgtEl>
                                          <p:spTgt spid="717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179"/>
                                        </p:tgtEl>
                                        <p:attrNameLst>
                                          <p:attrName>style.visibility</p:attrName>
                                        </p:attrNameLst>
                                      </p:cBhvr>
                                      <p:to>
                                        <p:strVal val="visible"/>
                                      </p:to>
                                    </p:set>
                                    <p:animEffect transition="in" filter="randombar(horizontal)">
                                      <p:cBhvr>
                                        <p:cTn id="19" dur="500"/>
                                        <p:tgtEl>
                                          <p:spTgt spid="7179"/>
                                        </p:tgtEl>
                                      </p:cBhvr>
                                    </p:animEffect>
                                  </p:childTnLst>
                                </p:cTn>
                              </p:par>
                              <p:par>
                                <p:cTn id="20" presetID="14" presetClass="entr" presetSubtype="10" fill="hold" nodeType="withEffect">
                                  <p:stCondLst>
                                    <p:cond delay="0"/>
                                  </p:stCondLst>
                                  <p:childTnLst>
                                    <p:set>
                                      <p:cBhvr>
                                        <p:cTn id="21" dur="1" fill="hold">
                                          <p:stCondLst>
                                            <p:cond delay="0"/>
                                          </p:stCondLst>
                                        </p:cTn>
                                        <p:tgtEl>
                                          <p:spTgt spid="7175"/>
                                        </p:tgtEl>
                                        <p:attrNameLst>
                                          <p:attrName>style.visibility</p:attrName>
                                        </p:attrNameLst>
                                      </p:cBhvr>
                                      <p:to>
                                        <p:strVal val="visible"/>
                                      </p:to>
                                    </p:set>
                                    <p:animEffect transition="in" filter="randombar(horizontal)">
                                      <p:cBhvr>
                                        <p:cTn id="22" dur="500"/>
                                        <p:tgtEl>
                                          <p:spTgt spid="7175"/>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7180"/>
                                        </p:tgtEl>
                                        <p:attrNameLst>
                                          <p:attrName>style.visibility</p:attrName>
                                        </p:attrNameLst>
                                      </p:cBhvr>
                                      <p:to>
                                        <p:strVal val="visible"/>
                                      </p:to>
                                    </p:set>
                                    <p:animEffect transition="in" filter="randombar(horizontal)">
                                      <p:cBhvr>
                                        <p:cTn id="25" dur="500"/>
                                        <p:tgtEl>
                                          <p:spTgt spid="718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181"/>
                                        </p:tgtEl>
                                        <p:attrNameLst>
                                          <p:attrName>style.visibility</p:attrName>
                                        </p:attrNameLst>
                                      </p:cBhvr>
                                      <p:to>
                                        <p:strVal val="visible"/>
                                      </p:to>
                                    </p:set>
                                    <p:animEffect transition="in" filter="randombar(horizontal)">
                                      <p:cBhvr>
                                        <p:cTn id="28" dur="500"/>
                                        <p:tgtEl>
                                          <p:spTgt spid="7181"/>
                                        </p:tgtEl>
                                      </p:cBhvr>
                                    </p:animEffect>
                                  </p:childTnLst>
                                </p:cTn>
                              </p:par>
                              <p:par>
                                <p:cTn id="29" presetID="14" presetClass="entr" presetSubtype="10" fill="hold" nodeType="withEffect">
                                  <p:stCondLst>
                                    <p:cond delay="0"/>
                                  </p:stCondLst>
                                  <p:childTnLst>
                                    <p:set>
                                      <p:cBhvr>
                                        <p:cTn id="30" dur="1" fill="hold">
                                          <p:stCondLst>
                                            <p:cond delay="0"/>
                                          </p:stCondLst>
                                        </p:cTn>
                                        <p:tgtEl>
                                          <p:spTgt spid="7177"/>
                                        </p:tgtEl>
                                        <p:attrNameLst>
                                          <p:attrName>style.visibility</p:attrName>
                                        </p:attrNameLst>
                                      </p:cBhvr>
                                      <p:to>
                                        <p:strVal val="visible"/>
                                      </p:to>
                                    </p:set>
                                    <p:animEffect transition="in" filter="randombar(horizontal)">
                                      <p:cBhvr>
                                        <p:cTn id="31" dur="500"/>
                                        <p:tgtEl>
                                          <p:spTgt spid="7177"/>
                                        </p:tgtEl>
                                      </p:cBhvr>
                                    </p:animEffect>
                                  </p:childTnLst>
                                </p:cTn>
                              </p:par>
                              <p:par>
                                <p:cTn id="32" presetID="14" presetClass="entr" presetSubtype="10" fill="hold" nodeType="withEffect">
                                  <p:stCondLst>
                                    <p:cond delay="0"/>
                                  </p:stCondLst>
                                  <p:childTnLst>
                                    <p:set>
                                      <p:cBhvr>
                                        <p:cTn id="33" dur="1" fill="hold">
                                          <p:stCondLst>
                                            <p:cond delay="0"/>
                                          </p:stCondLst>
                                        </p:cTn>
                                        <p:tgtEl>
                                          <p:spTgt spid="7176"/>
                                        </p:tgtEl>
                                        <p:attrNameLst>
                                          <p:attrName>style.visibility</p:attrName>
                                        </p:attrNameLst>
                                      </p:cBhvr>
                                      <p:to>
                                        <p:strVal val="visible"/>
                                      </p:to>
                                    </p:set>
                                    <p:animEffect transition="in" filter="randombar(horizontal)">
                                      <p:cBhvr>
                                        <p:cTn id="34" dur="500"/>
                                        <p:tgtEl>
                                          <p:spTgt spid="7176"/>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182"/>
                                        </p:tgtEl>
                                        <p:attrNameLst>
                                          <p:attrName>style.visibility</p:attrName>
                                        </p:attrNameLst>
                                      </p:cBhvr>
                                      <p:to>
                                        <p:strVal val="visible"/>
                                      </p:to>
                                    </p:set>
                                    <p:animEffect transition="in" filter="randombar(horizontal)">
                                      <p:cBhvr>
                                        <p:cTn id="37" dur="500"/>
                                        <p:tgtEl>
                                          <p:spTgt spid="7182"/>
                                        </p:tgtEl>
                                      </p:cBhvr>
                                    </p:animEffect>
                                  </p:childTnLst>
                                </p:cTn>
                              </p:par>
                              <p:par>
                                <p:cTn id="38" presetID="14"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183"/>
                                        </p:tgtEl>
                                        <p:attrNameLst>
                                          <p:attrName>style.visibility</p:attrName>
                                        </p:attrNameLst>
                                      </p:cBhvr>
                                      <p:to>
                                        <p:strVal val="visible"/>
                                      </p:to>
                                    </p:set>
                                    <p:animEffect transition="in" filter="randombar(horizontal)">
                                      <p:cBhvr>
                                        <p:cTn id="43" dur="500"/>
                                        <p:tgtEl>
                                          <p:spTgt spid="718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3999"/>
                                        </p:tgtEl>
                                        <p:attrNameLst>
                                          <p:attrName>style.visibility</p:attrName>
                                        </p:attrNameLst>
                                      </p:cBhvr>
                                      <p:to>
                                        <p:strVal val="visible"/>
                                      </p:to>
                                    </p:set>
                                    <p:anim calcmode="lin" valueType="num">
                                      <p:cBhvr additive="base">
                                        <p:cTn id="48" dur="500" fill="hold"/>
                                        <p:tgtEl>
                                          <p:spTgt spid="83999"/>
                                        </p:tgtEl>
                                        <p:attrNameLst>
                                          <p:attrName>ppt_x</p:attrName>
                                        </p:attrNameLst>
                                      </p:cBhvr>
                                      <p:tavLst>
                                        <p:tav tm="0">
                                          <p:val>
                                            <p:strVal val="#ppt_x"/>
                                          </p:val>
                                        </p:tav>
                                        <p:tav tm="100000">
                                          <p:val>
                                            <p:strVal val="#ppt_x"/>
                                          </p:val>
                                        </p:tav>
                                      </p:tavLst>
                                    </p:anim>
                                    <p:anim calcmode="lin" valueType="num">
                                      <p:cBhvr additive="base">
                                        <p:cTn id="49" dur="500" fill="hold"/>
                                        <p:tgtEl>
                                          <p:spTgt spid="8399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4000"/>
                                        </p:tgtEl>
                                        <p:attrNameLst>
                                          <p:attrName>style.visibility</p:attrName>
                                        </p:attrNameLst>
                                      </p:cBhvr>
                                      <p:to>
                                        <p:strVal val="visible"/>
                                      </p:to>
                                    </p:set>
                                    <p:anim calcmode="lin" valueType="num">
                                      <p:cBhvr additive="base">
                                        <p:cTn id="54" dur="500" fill="hold"/>
                                        <p:tgtEl>
                                          <p:spTgt spid="84000"/>
                                        </p:tgtEl>
                                        <p:attrNameLst>
                                          <p:attrName>ppt_x</p:attrName>
                                        </p:attrNameLst>
                                      </p:cBhvr>
                                      <p:tavLst>
                                        <p:tav tm="0">
                                          <p:val>
                                            <p:strVal val="#ppt_x"/>
                                          </p:val>
                                        </p:tav>
                                        <p:tav tm="100000">
                                          <p:val>
                                            <p:strVal val="#ppt_x"/>
                                          </p:val>
                                        </p:tav>
                                      </p:tavLst>
                                    </p:anim>
                                    <p:anim calcmode="lin" valueType="num">
                                      <p:cBhvr additive="base">
                                        <p:cTn id="55" dur="500" fill="hold"/>
                                        <p:tgtEl>
                                          <p:spTgt spid="8400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4001"/>
                                        </p:tgtEl>
                                        <p:attrNameLst>
                                          <p:attrName>style.visibility</p:attrName>
                                        </p:attrNameLst>
                                      </p:cBhvr>
                                      <p:to>
                                        <p:strVal val="visible"/>
                                      </p:to>
                                    </p:set>
                                    <p:anim calcmode="lin" valueType="num">
                                      <p:cBhvr additive="base">
                                        <p:cTn id="60" dur="500" fill="hold"/>
                                        <p:tgtEl>
                                          <p:spTgt spid="84001"/>
                                        </p:tgtEl>
                                        <p:attrNameLst>
                                          <p:attrName>ppt_x</p:attrName>
                                        </p:attrNameLst>
                                      </p:cBhvr>
                                      <p:tavLst>
                                        <p:tav tm="0">
                                          <p:val>
                                            <p:strVal val="#ppt_x"/>
                                          </p:val>
                                        </p:tav>
                                        <p:tav tm="100000">
                                          <p:val>
                                            <p:strVal val="#ppt_x"/>
                                          </p:val>
                                        </p:tav>
                                      </p:tavLst>
                                    </p:anim>
                                    <p:anim calcmode="lin" valueType="num">
                                      <p:cBhvr additive="base">
                                        <p:cTn id="61" dur="500" fill="hold"/>
                                        <p:tgtEl>
                                          <p:spTgt spid="8400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4002"/>
                                        </p:tgtEl>
                                        <p:attrNameLst>
                                          <p:attrName>style.visibility</p:attrName>
                                        </p:attrNameLst>
                                      </p:cBhvr>
                                      <p:to>
                                        <p:strVal val="visible"/>
                                      </p:to>
                                    </p:set>
                                    <p:anim calcmode="lin" valueType="num">
                                      <p:cBhvr additive="base">
                                        <p:cTn id="66" dur="500" fill="hold"/>
                                        <p:tgtEl>
                                          <p:spTgt spid="84002"/>
                                        </p:tgtEl>
                                        <p:attrNameLst>
                                          <p:attrName>ppt_x</p:attrName>
                                        </p:attrNameLst>
                                      </p:cBhvr>
                                      <p:tavLst>
                                        <p:tav tm="0">
                                          <p:val>
                                            <p:strVal val="#ppt_x"/>
                                          </p:val>
                                        </p:tav>
                                        <p:tav tm="100000">
                                          <p:val>
                                            <p:strVal val="#ppt_x"/>
                                          </p:val>
                                        </p:tav>
                                      </p:tavLst>
                                    </p:anim>
                                    <p:anim calcmode="lin" valueType="num">
                                      <p:cBhvr additive="base">
                                        <p:cTn id="67" dur="500" fill="hold"/>
                                        <p:tgtEl>
                                          <p:spTgt spid="84002"/>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84003"/>
                                        </p:tgtEl>
                                        <p:attrNameLst>
                                          <p:attrName>style.visibility</p:attrName>
                                        </p:attrNameLst>
                                      </p:cBhvr>
                                      <p:to>
                                        <p:strVal val="visible"/>
                                      </p:to>
                                    </p:set>
                                    <p:anim calcmode="lin" valueType="num">
                                      <p:cBhvr additive="base">
                                        <p:cTn id="72" dur="500" fill="hold"/>
                                        <p:tgtEl>
                                          <p:spTgt spid="84003"/>
                                        </p:tgtEl>
                                        <p:attrNameLst>
                                          <p:attrName>ppt_x</p:attrName>
                                        </p:attrNameLst>
                                      </p:cBhvr>
                                      <p:tavLst>
                                        <p:tav tm="0">
                                          <p:val>
                                            <p:strVal val="#ppt_x"/>
                                          </p:val>
                                        </p:tav>
                                        <p:tav tm="100000">
                                          <p:val>
                                            <p:strVal val="#ppt_x"/>
                                          </p:val>
                                        </p:tav>
                                      </p:tavLst>
                                    </p:anim>
                                    <p:anim calcmode="lin" valueType="num">
                                      <p:cBhvr additive="base">
                                        <p:cTn id="73" dur="500" fill="hold"/>
                                        <p:tgtEl>
                                          <p:spTgt spid="8400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84004"/>
                                        </p:tgtEl>
                                        <p:attrNameLst>
                                          <p:attrName>style.visibility</p:attrName>
                                        </p:attrNameLst>
                                      </p:cBhvr>
                                      <p:to>
                                        <p:strVal val="visible"/>
                                      </p:to>
                                    </p:set>
                                    <p:anim calcmode="lin" valueType="num">
                                      <p:cBhvr additive="base">
                                        <p:cTn id="78" dur="500" fill="hold"/>
                                        <p:tgtEl>
                                          <p:spTgt spid="84004"/>
                                        </p:tgtEl>
                                        <p:attrNameLst>
                                          <p:attrName>ppt_x</p:attrName>
                                        </p:attrNameLst>
                                      </p:cBhvr>
                                      <p:tavLst>
                                        <p:tav tm="0">
                                          <p:val>
                                            <p:strVal val="#ppt_x"/>
                                          </p:val>
                                        </p:tav>
                                        <p:tav tm="100000">
                                          <p:val>
                                            <p:strVal val="#ppt_x"/>
                                          </p:val>
                                        </p:tav>
                                      </p:tavLst>
                                    </p:anim>
                                    <p:anim calcmode="lin" valueType="num">
                                      <p:cBhvr additive="base">
                                        <p:cTn id="79" dur="500" fill="hold"/>
                                        <p:tgtEl>
                                          <p:spTgt spid="840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178" grpId="0" animBg="1"/>
      <p:bldP spid="7179" grpId="0" animBg="1"/>
      <p:bldP spid="7180" grpId="0" animBg="1"/>
      <p:bldP spid="7181" grpId="0" animBg="1"/>
      <p:bldP spid="7182" grpId="0" animBg="1"/>
      <p:bldP spid="7183" grpId="0" animBg="1"/>
      <p:bldP spid="83999" grpId="0" animBg="1"/>
      <p:bldP spid="84000" grpId="0" animBg="1"/>
      <p:bldP spid="84001" grpId="0" animBg="1"/>
      <p:bldP spid="84002" grpId="0" animBg="1"/>
      <p:bldP spid="84003" grpId="0" animBg="1"/>
      <p:bldP spid="8400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fld id="{4C070BAB-E132-47FE-9871-56FE11A2D545}" type="slidenum">
              <a:rPr lang="en-US" altLang="en-US">
                <a:solidFill>
                  <a:srgbClr val="898989"/>
                </a:solidFill>
              </a:rPr>
              <a:pPr eaLnBrk="1" hangingPunct="1"/>
              <a:t>16</a:t>
            </a:fld>
            <a:endParaRPr lang="en-US" altLang="en-US">
              <a:solidFill>
                <a:srgbClr val="898989"/>
              </a:solidFill>
            </a:endParaRPr>
          </a:p>
        </p:txBody>
      </p:sp>
      <p:sp>
        <p:nvSpPr>
          <p:cNvPr id="14339" name="Text Box 9"/>
          <p:cNvSpPr txBox="1">
            <a:spLocks noChangeArrowheads="1"/>
          </p:cNvSpPr>
          <p:nvPr/>
        </p:nvSpPr>
        <p:spPr bwMode="auto">
          <a:xfrm>
            <a:off x="56991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endParaRPr lang="en-US"/>
          </a:p>
        </p:txBody>
      </p:sp>
      <p:sp>
        <p:nvSpPr>
          <p:cNvPr id="14340" name="TextBox 1"/>
          <p:cNvSpPr txBox="1">
            <a:spLocks noChangeArrowheads="1"/>
          </p:cNvSpPr>
          <p:nvPr/>
        </p:nvSpPr>
        <p:spPr bwMode="auto">
          <a:xfrm>
            <a:off x="1781175" y="6059488"/>
            <a:ext cx="449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a:solidFill>
                  <a:schemeClr val="bg1"/>
                </a:solidFill>
                <a:latin typeface="Times New Roman" panose="02020603050405020304" pitchFamily="18" charset="0"/>
                <a:cs typeface="Times New Roman" panose="02020603050405020304" pitchFamily="18" charset="0"/>
              </a:rPr>
              <a:t>Sản xuất nông nghiệp, công nghiệp…</a:t>
            </a:r>
          </a:p>
        </p:txBody>
      </p:sp>
      <p:pic>
        <p:nvPicPr>
          <p:cNvPr id="15" name="Picture 3" descr="ruong bac th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407" y="853223"/>
            <a:ext cx="5730648" cy="309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a:spLocks noChangeArrowheads="1"/>
          </p:cNvSpPr>
          <p:nvPr/>
        </p:nvSpPr>
        <p:spPr bwMode="auto">
          <a:xfrm>
            <a:off x="1" y="1"/>
            <a:ext cx="12192000" cy="830997"/>
          </a:xfrm>
          <a:prstGeom prst="rect">
            <a:avLst/>
          </a:prstGeom>
          <a:solidFill>
            <a:schemeClr val="accent4">
              <a:lumMod val="20000"/>
              <a:lumOff val="80000"/>
            </a:schemeClr>
          </a:solidFill>
          <a:ln>
            <a:noFill/>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Em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hãy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con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địa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Đất</a:t>
            </a:r>
            <a:r>
              <a:rPr lang="en-US" sz="2400" b="1" dirty="0">
                <a:solidFill>
                  <a:srgbClr val="FF0000"/>
                </a:solidFill>
                <a:latin typeface="Times New Roman" panose="02020603050405020304" pitchFamily="18" charset="0"/>
                <a:cs typeface="Times New Roman" panose="02020603050405020304" pitchFamily="18" charset="0"/>
              </a:rPr>
              <a:t> </a:t>
            </a:r>
          </a:p>
        </p:txBody>
      </p:sp>
      <p:pic>
        <p:nvPicPr>
          <p:cNvPr id="15372" name="Picture 12" descr="Kết quả hình ảnh cho Trường THCS Tân phú Đồng Ph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05" y="845402"/>
            <a:ext cx="6088969"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47383" y="3563574"/>
            <a:ext cx="194355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smtClean="0">
                <a:solidFill>
                  <a:srgbClr val="FF33CC"/>
                </a:solidFill>
                <a:latin typeface="Times New Roman" pitchFamily="18" charset="0"/>
                <a:cs typeface="Times New Roman" pitchFamily="18" charset="0"/>
              </a:rPr>
              <a:t>Tác</a:t>
            </a:r>
            <a:r>
              <a:rPr lang="en-US" b="1" dirty="0" smtClean="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động</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tích</a:t>
            </a:r>
            <a:r>
              <a:rPr lang="en-US" b="1" dirty="0">
                <a:solidFill>
                  <a:srgbClr val="FF33CC"/>
                </a:solidFill>
                <a:latin typeface="Times New Roman" pitchFamily="18" charset="0"/>
                <a:cs typeface="Times New Roman" pitchFamily="18" charset="0"/>
              </a:rPr>
              <a:t> </a:t>
            </a:r>
            <a:r>
              <a:rPr lang="en-US" b="1" dirty="0" err="1">
                <a:solidFill>
                  <a:srgbClr val="FF33CC"/>
                </a:solidFill>
                <a:latin typeface="Times New Roman" pitchFamily="18" charset="0"/>
                <a:cs typeface="Times New Roman" pitchFamily="18" charset="0"/>
              </a:rPr>
              <a:t>cực</a:t>
            </a:r>
            <a:endParaRPr lang="en-US" b="1" dirty="0">
              <a:solidFill>
                <a:srgbClr val="FF33CC"/>
              </a:solidFill>
              <a:latin typeface="Times New Roman" pitchFamily="18" charset="0"/>
              <a:cs typeface="Times New Roman" pitchFamily="18" charset="0"/>
            </a:endParaRPr>
          </a:p>
        </p:txBody>
      </p:sp>
      <p:pic>
        <p:nvPicPr>
          <p:cNvPr id="15376" name="Picture 16" descr="Kết quả hình ảnh cho phá rừ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758" y="3932906"/>
            <a:ext cx="6111648" cy="290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8" descr="Kết quả hình ảnh cho đất bị xói mò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9159" y="3950552"/>
            <a:ext cx="5720896" cy="2889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347383" y="6459538"/>
            <a:ext cx="1986640" cy="3698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a:pPr>
            <a:r>
              <a:rPr lang="en-US" b="1" dirty="0" err="1" smtClean="0">
                <a:solidFill>
                  <a:srgbClr val="0070C0"/>
                </a:solidFill>
                <a:latin typeface="Times New Roman" pitchFamily="18" charset="0"/>
                <a:cs typeface="Times New Roman" pitchFamily="18" charset="0"/>
              </a:rPr>
              <a:t>Tác</a:t>
            </a:r>
            <a:r>
              <a:rPr lang="en-US" b="1" dirty="0" smtClean="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động</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tiêu</a:t>
            </a:r>
            <a:r>
              <a:rPr lang="en-US" b="1" dirty="0">
                <a:solidFill>
                  <a:srgbClr val="0070C0"/>
                </a:solidFill>
                <a:latin typeface="Times New Roman" pitchFamily="18" charset="0"/>
                <a:cs typeface="Times New Roman" pitchFamily="18" charset="0"/>
              </a:rPr>
              <a:t> </a:t>
            </a:r>
            <a:r>
              <a:rPr lang="en-US" b="1" dirty="0" err="1">
                <a:solidFill>
                  <a:srgbClr val="0070C0"/>
                </a:solidFill>
                <a:latin typeface="Times New Roman" pitchFamily="18" charset="0"/>
                <a:cs typeface="Times New Roman" pitchFamily="18" charset="0"/>
              </a:rPr>
              <a:t>cực</a:t>
            </a:r>
            <a:endParaRPr lang="en-US"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94112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72"/>
                                        </p:tgtEl>
                                        <p:attrNameLst>
                                          <p:attrName>style.visibility</p:attrName>
                                        </p:attrNameLst>
                                      </p:cBhvr>
                                      <p:to>
                                        <p:strVal val="visible"/>
                                      </p:to>
                                    </p:set>
                                    <p:animEffect transition="in" filter="fade">
                                      <p:cBhvr>
                                        <p:cTn id="12" dur="500"/>
                                        <p:tgtEl>
                                          <p:spTgt spid="1537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376"/>
                                        </p:tgtEl>
                                        <p:attrNameLst>
                                          <p:attrName>style.visibility</p:attrName>
                                        </p:attrNameLst>
                                      </p:cBhvr>
                                      <p:to>
                                        <p:strVal val="visible"/>
                                      </p:to>
                                    </p:set>
                                    <p:animEffect transition="in" filter="fade">
                                      <p:cBhvr>
                                        <p:cTn id="23" dur="500"/>
                                        <p:tgtEl>
                                          <p:spTgt spid="15376"/>
                                        </p:tgtEl>
                                      </p:cBhvr>
                                    </p:animEffect>
                                  </p:childTnLst>
                                </p:cTn>
                              </p:par>
                              <p:par>
                                <p:cTn id="24" presetID="10" presetClass="entr" presetSubtype="0" fill="hold" nodeType="withEffect">
                                  <p:stCondLst>
                                    <p:cond delay="0"/>
                                  </p:stCondLst>
                                  <p:childTnLst>
                                    <p:set>
                                      <p:cBhvr>
                                        <p:cTn id="25" dur="1" fill="hold">
                                          <p:stCondLst>
                                            <p:cond delay="0"/>
                                          </p:stCondLst>
                                        </p:cTn>
                                        <p:tgtEl>
                                          <p:spTgt spid="15378"/>
                                        </p:tgtEl>
                                        <p:attrNameLst>
                                          <p:attrName>style.visibility</p:attrName>
                                        </p:attrNameLst>
                                      </p:cBhvr>
                                      <p:to>
                                        <p:strVal val="visible"/>
                                      </p:to>
                                    </p:set>
                                    <p:animEffect transition="in" filter="fade">
                                      <p:cBhvr>
                                        <p:cTn id="26" dur="500"/>
                                        <p:tgtEl>
                                          <p:spTgt spid="1537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1"/>
          <p:cNvSpPr txBox="1">
            <a:spLocks noChangeArrowheads="1"/>
          </p:cNvSpPr>
          <p:nvPr/>
        </p:nvSpPr>
        <p:spPr bwMode="auto">
          <a:xfrm>
            <a:off x="304713" y="262920"/>
            <a:ext cx="4793696" cy="523220"/>
          </a:xfrm>
          <a:prstGeom prst="rect">
            <a:avLst/>
          </a:prstGeom>
          <a:solidFill>
            <a:schemeClr val="accent4">
              <a:lumMod val="40000"/>
              <a:lumOff val="60000"/>
            </a:schemeClr>
          </a:solidFill>
          <a:ln w="9525">
            <a:solidFill>
              <a:srgbClr val="FF0000"/>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&gt;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p:txBody>
      </p:sp>
      <p:sp>
        <p:nvSpPr>
          <p:cNvPr id="13317" name="TextBox 14"/>
          <p:cNvSpPr txBox="1">
            <a:spLocks noChangeArrowheads="1"/>
          </p:cNvSpPr>
          <p:nvPr/>
        </p:nvSpPr>
        <p:spPr bwMode="auto">
          <a:xfrm>
            <a:off x="297809" y="3237430"/>
            <a:ext cx="4878198" cy="523220"/>
          </a:xfrm>
          <a:prstGeom prst="rect">
            <a:avLst/>
          </a:prstGeom>
          <a:solidFill>
            <a:schemeClr val="accent6">
              <a:lumMod val="40000"/>
              <a:lumOff val="60000"/>
            </a:schemeClr>
          </a:solidFill>
          <a:ln w="9525">
            <a:solidFill>
              <a:srgbClr val="FF33CC"/>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Nếu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&gt;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endParaRPr lang="en-US" sz="2800" b="1" dirty="0">
              <a:latin typeface="Times New Roman" panose="02020603050405020304" pitchFamily="18" charset="0"/>
              <a:cs typeface="Times New Roman" panose="02020603050405020304" pitchFamily="18" charset="0"/>
            </a:endParaRPr>
          </a:p>
        </p:txBody>
      </p:sp>
      <p:pic>
        <p:nvPicPr>
          <p:cNvPr id="12303" name="Picture 16" descr="NL-lon1"/>
          <p:cNvPicPr>
            <a:picLocks noGrp="1" noChangeAspect="1" noChangeArrowheads="1" noCrop="1"/>
          </p:cNvPicPr>
          <p:nvPr>
            <p:ph sz="quarter" idx="4294967295"/>
          </p:nvPr>
        </p:nvPicPr>
        <p:blipFill>
          <a:blip r:embed="rId3"/>
          <a:srcRect/>
          <a:stretch>
            <a:fillRect/>
          </a:stretch>
        </p:blipFill>
        <p:spPr>
          <a:xfrm>
            <a:off x="297809" y="1085850"/>
            <a:ext cx="4800600" cy="1828800"/>
          </a:xfrm>
          <a:solidFill>
            <a:schemeClr val="accent3">
              <a:lumMod val="60000"/>
              <a:lumOff val="40000"/>
            </a:schemeClr>
          </a:solidFill>
        </p:spPr>
      </p:pic>
      <p:pic>
        <p:nvPicPr>
          <p:cNvPr id="12305" name="Picture 18" descr="NL-nho1"/>
          <p:cNvPicPr>
            <a:picLocks noChangeAspect="1" noChangeArrowheads="1" noCrop="1"/>
          </p:cNvPicPr>
          <p:nvPr/>
        </p:nvPicPr>
        <p:blipFill>
          <a:blip r:embed="rId4"/>
          <a:srcRect/>
          <a:stretch>
            <a:fillRect/>
          </a:stretch>
        </p:blipFill>
        <p:spPr bwMode="auto">
          <a:xfrm>
            <a:off x="297809" y="4234343"/>
            <a:ext cx="4878198" cy="2209800"/>
          </a:xfrm>
          <a:prstGeom prst="rect">
            <a:avLst/>
          </a:prstGeom>
          <a:solidFill>
            <a:schemeClr val="accent1">
              <a:lumMod val="40000"/>
              <a:lumOff val="60000"/>
            </a:schemeClr>
          </a:solidFill>
          <a:ln w="9525">
            <a:noFill/>
            <a:miter lim="800000"/>
            <a:headEnd/>
            <a:tailEnd/>
          </a:ln>
        </p:spPr>
      </p:pic>
      <p:sp>
        <p:nvSpPr>
          <p:cNvPr id="4" name="TextBox 3"/>
          <p:cNvSpPr txBox="1">
            <a:spLocks noChangeArrowheads="1"/>
          </p:cNvSpPr>
          <p:nvPr/>
        </p:nvSpPr>
        <p:spPr bwMode="auto">
          <a:xfrm>
            <a:off x="5553513" y="1707862"/>
            <a:ext cx="45894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buFont typeface="Symbol" panose="05050102010706020507" pitchFamily="18" charset="2"/>
              <a:buChar char="Þ"/>
            </a:pP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Địa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gồ</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ghề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21" name="TextBox 20"/>
          <p:cNvSpPr txBox="1">
            <a:spLocks noChangeArrowheads="1"/>
          </p:cNvSpPr>
          <p:nvPr/>
        </p:nvSpPr>
        <p:spPr bwMode="auto">
          <a:xfrm>
            <a:off x="5574836" y="5570989"/>
            <a:ext cx="6262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buFont typeface="Symbol" panose="05050102010706020507" pitchFamily="18" charset="2"/>
              <a:buChar char="Þ"/>
            </a:pP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Địa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thấp</a:t>
            </a:r>
            <a:r>
              <a:rPr lang="en-US" sz="3200" b="1" dirty="0">
                <a:solidFill>
                  <a:srgbClr val="FF0000"/>
                </a:solidFill>
                <a:latin typeface="Times New Roman" panose="02020603050405020304" pitchFamily="18" charset="0"/>
                <a:cs typeface="Times New Roman" panose="02020603050405020304" pitchFamily="18" charset="0"/>
              </a:rPr>
              <a:t>, san </a:t>
            </a:r>
            <a:r>
              <a:rPr lang="en-US" sz="3200" b="1" dirty="0" err="1">
                <a:solidFill>
                  <a:srgbClr val="FF0000"/>
                </a:solidFill>
                <a:latin typeface="Times New Roman" panose="02020603050405020304" pitchFamily="18" charset="0"/>
                <a:cs typeface="Times New Roman" panose="02020603050405020304" pitchFamily="18" charset="0"/>
              </a:rPr>
              <a:t>bằng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hơn</a:t>
            </a:r>
            <a:r>
              <a:rPr lang="en-US" sz="3200" b="1" dirty="0">
                <a:solidFill>
                  <a:srgbClr val="FF0000"/>
                </a:solidFill>
                <a:latin typeface="Times New Roman" panose="02020603050405020304" pitchFamily="18" charset="0"/>
                <a:cs typeface="Times New Roman" panose="02020603050405020304" pitchFamily="18" charset="0"/>
              </a:rPr>
              <a:t>. </a:t>
            </a:r>
          </a:p>
        </p:txBody>
      </p:sp>
      <p:sp>
        <p:nvSpPr>
          <p:cNvPr id="14" name="TextBox 13"/>
          <p:cNvSpPr txBox="1">
            <a:spLocks noChangeArrowheads="1"/>
          </p:cNvSpPr>
          <p:nvPr/>
        </p:nvSpPr>
        <p:spPr bwMode="auto">
          <a:xfrm>
            <a:off x="5574836" y="2914650"/>
            <a:ext cx="618128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3200" b="1" dirty="0" err="1">
                <a:solidFill>
                  <a:srgbClr val="0000FF"/>
                </a:solidFill>
                <a:latin typeface="Times New Roman" panose="02020603050405020304" pitchFamily="18" charset="0"/>
                <a:cs typeface="Times New Roman" panose="02020603050405020304" pitchFamily="18" charset="0"/>
              </a:rPr>
              <a:t>Nội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sinh</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ngoại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sinh</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hai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lực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nghịch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xảy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địa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mặt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Đất</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53563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par>
                                <p:cTn id="18" presetID="4" presetClass="exit" presetSubtype="16" fill="hold" grpId="1" nodeType="withEffect">
                                  <p:stCondLst>
                                    <p:cond delay="0"/>
                                  </p:stCondLst>
                                  <p:childTnLst>
                                    <p:animEffect transition="out" filter="box(in)">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1" grpId="0"/>
      <p:bldP spid="21" grpId="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261" y="0"/>
            <a:ext cx="3949018" cy="830997"/>
          </a:xfrm>
          <a:prstGeom prst="rect">
            <a:avLst/>
          </a:prstGeom>
          <a:noFill/>
        </p:spPr>
        <p:txBody>
          <a:bodyPr wrap="square">
            <a:spAutoFit/>
          </a:bodyPr>
          <a:lstStyle/>
          <a:p>
            <a:pPr>
              <a:lnSpc>
                <a:spcPct val="150000"/>
              </a:lnSpc>
              <a:defRPr/>
            </a:pP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2.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Hiện</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tượng</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tạo</a:t>
            </a:r>
            <a:r>
              <a:rPr lang="en-US" sz="32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smtClean="0">
                <a:solidFill>
                  <a:schemeClr val="accent6">
                    <a:lumMod val="75000"/>
                  </a:schemeClr>
                </a:solidFill>
                <a:latin typeface="Times New Roman" panose="02020603050405020304" pitchFamily="18" charset="0"/>
                <a:cs typeface="Times New Roman" panose="02020603050405020304" pitchFamily="18" charset="0"/>
              </a:rPr>
              <a:t>núi</a:t>
            </a:r>
            <a:endParaRPr lang="en-US" sz="3200" b="1" dirty="0" smtClean="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9713" y="1130651"/>
            <a:ext cx="11618116" cy="1384995"/>
          </a:xfrm>
          <a:prstGeom prst="rect">
            <a:avLst/>
          </a:prstGeom>
        </p:spPr>
        <p:txBody>
          <a:bodyPr wrap="square">
            <a:spAutoFit/>
          </a:bodyPr>
          <a:lstStyle/>
          <a:p>
            <a:pPr algn="ct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 LUẬN NHÓM  (3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phút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p>
          <a:p>
            <a:pPr algn="just"/>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Yêu</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cầu</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Đọc</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thông</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tin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mục</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2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quan</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sát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hình</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5</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trong</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SGK, </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thảo</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luận</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theo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cặp</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đ</a:t>
            </a:r>
            <a:r>
              <a:rPr lang="en-US" sz="2800" b="1" dirty="0" err="1"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ôi</a:t>
            </a:r>
            <a:r>
              <a:rPr lang="en-US" sz="2800" b="1" dirty="0" smtClean="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và</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cho</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 </a:t>
            </a:r>
            <a:r>
              <a:rPr lang="en-US" sz="2800" b="1" dirty="0" err="1">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biết</a:t>
            </a:r>
            <a:r>
              <a:rPr lang="en-US" sz="2800" b="1" dirty="0">
                <a:ln w="10541" cmpd="sng">
                  <a:solidFill>
                    <a:srgbClr val="4F81BD">
                      <a:shade val="88000"/>
                      <a:satMod val="110000"/>
                    </a:srgbClr>
                  </a:solidFill>
                  <a:prstDash val="solid"/>
                </a:ln>
                <a:solidFill>
                  <a:srgbClr val="0070C0"/>
                </a:solidFill>
                <a:latin typeface="Times New Roman" pitchFamily="18" charset="0"/>
                <a:cs typeface="Times New Roman" pitchFamily="18" charset="0"/>
              </a:rPr>
              <a:t>:</a:t>
            </a:r>
            <a:endParaRPr lang="en-US" sz="2800" b="1" dirty="0">
              <a:ln w="10541" cmpd="sng">
                <a:solidFill>
                  <a:srgbClr val="4F81BD">
                    <a:shade val="88000"/>
                    <a:satMod val="110000"/>
                  </a:srgbClr>
                </a:solidFill>
                <a:prstDash val="solid"/>
              </a:ln>
              <a:solidFill>
                <a:srgbClr val="0070C0"/>
              </a:solidFill>
            </a:endParaRPr>
          </a:p>
        </p:txBody>
      </p:sp>
      <p:sp>
        <p:nvSpPr>
          <p:cNvPr id="6" name="Text Box 8"/>
          <p:cNvSpPr txBox="1">
            <a:spLocks noChangeArrowheads="1"/>
          </p:cNvSpPr>
          <p:nvPr/>
        </p:nvSpPr>
        <p:spPr bwMode="auto">
          <a:xfrm>
            <a:off x="399713" y="2944830"/>
            <a:ext cx="7354237" cy="954107"/>
          </a:xfrm>
          <a:prstGeom prst="rect">
            <a:avLst/>
          </a:prstGeom>
          <a:solidFill>
            <a:schemeClr val="accent4">
              <a:lumMod val="40000"/>
              <a:lumOff val="6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b="1" dirty="0" smtClean="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Núi được hình thành do những nguyên nhân </a:t>
            </a:r>
            <a:r>
              <a:rPr lang="vi-VN" sz="2800" b="1" dirty="0" smtClean="0">
                <a:latin typeface="Times New Roman" panose="02020603050405020304" pitchFamily="18" charset="0"/>
                <a:cs typeface="Times New Roman" panose="02020603050405020304" pitchFamily="18" charset="0"/>
              </a:rPr>
              <a:t>nào?</a:t>
            </a:r>
            <a:endParaRPr lang="en-US" sz="2800" dirty="0">
              <a:latin typeface="Times New Roman" panose="02020603050405020304" pitchFamily="18" charset="0"/>
              <a:cs typeface="Times New Roman" panose="02020603050405020304" pitchFamily="18" charset="0"/>
            </a:endParaRPr>
          </a:p>
        </p:txBody>
      </p:sp>
      <p:sp>
        <p:nvSpPr>
          <p:cNvPr id="7" name="Text Box 8"/>
          <p:cNvSpPr txBox="1">
            <a:spLocks noChangeArrowheads="1"/>
          </p:cNvSpPr>
          <p:nvPr/>
        </p:nvSpPr>
        <p:spPr bwMode="auto">
          <a:xfrm>
            <a:off x="399714" y="4293704"/>
            <a:ext cx="7354236" cy="523220"/>
          </a:xfrm>
          <a:prstGeom prst="rect">
            <a:avLst/>
          </a:prstGeom>
          <a:solidFill>
            <a:schemeClr val="accent6">
              <a:lumMod val="40000"/>
              <a:lumOff val="6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smtClean="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Mô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8" name="Text Box 8"/>
          <p:cNvSpPr txBox="1">
            <a:spLocks noChangeArrowheads="1"/>
          </p:cNvSpPr>
          <p:nvPr/>
        </p:nvSpPr>
        <p:spPr bwMode="auto">
          <a:xfrm>
            <a:off x="399714" y="5211691"/>
            <a:ext cx="7354236" cy="954107"/>
          </a:xfrm>
          <a:prstGeom prst="rect">
            <a:avLst/>
          </a:prstGeom>
          <a:solidFill>
            <a:schemeClr val="accent1">
              <a:lumMod val="20000"/>
              <a:lumOff val="80000"/>
            </a:schemeClr>
          </a:solidFill>
          <a:ln>
            <a:noFill/>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vi-VN" sz="2800" b="1" dirty="0" smtClean="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hay </a:t>
            </a:r>
            <a:r>
              <a:rPr lang="en-US" sz="2800" b="1" dirty="0" err="1">
                <a:latin typeface="Times New Roman" panose="02020603050405020304" pitchFamily="18" charset="0"/>
                <a:cs typeface="Times New Roman" panose="02020603050405020304" pitchFamily="18" charset="0"/>
              </a:rPr>
              <a:t>ngoại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9" name="Picture 8"/>
          <p:cNvPicPr/>
          <p:nvPr/>
        </p:nvPicPr>
        <p:blipFill>
          <a:blip r:embed="rId2"/>
          <a:stretch>
            <a:fillRect/>
          </a:stretch>
        </p:blipFill>
        <p:spPr>
          <a:xfrm>
            <a:off x="7954827" y="2666272"/>
            <a:ext cx="4120152" cy="4012113"/>
          </a:xfrm>
          <a:prstGeom prst="rect">
            <a:avLst/>
          </a:prstGeom>
        </p:spPr>
      </p:pic>
    </p:spTree>
    <p:extLst>
      <p:ext uri="{BB962C8B-B14F-4D97-AF65-F5344CB8AC3E}">
        <p14:creationId xmlns:p14="http://schemas.microsoft.com/office/powerpoint/2010/main" val="255321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727" y="301257"/>
            <a:ext cx="3905236" cy="742511"/>
          </a:xfrm>
          <a:prstGeom prst="rect">
            <a:avLst/>
          </a:prstGeom>
        </p:spPr>
        <p:txBody>
          <a:bodyPr wrap="none">
            <a:spAutoFit/>
          </a:bodyPr>
          <a:lstStyle/>
          <a:p>
            <a:pPr>
              <a:lnSpc>
                <a:spcPct val="150000"/>
              </a:lnSpc>
              <a:defRPr/>
            </a:pPr>
            <a:r>
              <a:rPr lang="en-US" sz="3200" b="1" dirty="0">
                <a:solidFill>
                  <a:schemeClr val="accent6">
                    <a:lumMod val="75000"/>
                  </a:schemeClr>
                </a:solidFill>
                <a:latin typeface="Times New Roman" panose="02020603050405020304" pitchFamily="18" charset="0"/>
                <a:cs typeface="Times New Roman" panose="02020603050405020304" pitchFamily="18" charset="0"/>
              </a:rPr>
              <a:t>2.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Hiện</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tượng</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tạo</a:t>
            </a:r>
            <a:r>
              <a:rPr lang="en-US" sz="3200" b="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6">
                    <a:lumMod val="75000"/>
                  </a:schemeClr>
                </a:solidFill>
                <a:latin typeface="Times New Roman" panose="02020603050405020304" pitchFamily="18" charset="0"/>
                <a:cs typeface="Times New Roman" panose="02020603050405020304" pitchFamily="18" charset="0"/>
              </a:rPr>
              <a:t>núi</a:t>
            </a:r>
            <a:endParaRPr lang="en-US" sz="3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791936" y="1808593"/>
            <a:ext cx="10760528" cy="2554545"/>
          </a:xfrm>
          <a:prstGeom prst="rect">
            <a:avLst/>
          </a:prstGeom>
        </p:spPr>
        <p:txBody>
          <a:bodyPr wrap="square">
            <a:spAutoFit/>
          </a:bodyPr>
          <a:lstStyle/>
          <a:p>
            <a:pPr algn="just"/>
            <a:r>
              <a:rPr lang="en-US" sz="3200" b="1" dirty="0">
                <a:solidFill>
                  <a:srgbClr val="0070C0"/>
                </a:solidFill>
                <a:latin typeface="Times New Roman" panose="02020603050405020304" pitchFamily="18" charset="0"/>
                <a:ea typeface="Calibri" panose="020F0502020204030204" pitchFamily="34" charset="0"/>
              </a:rPr>
              <a:t>- </a:t>
            </a:r>
            <a:r>
              <a:rPr lang="vi-VN" sz="3200" b="1" dirty="0">
                <a:solidFill>
                  <a:srgbClr val="0070C0"/>
                </a:solidFill>
                <a:latin typeface="Times New Roman" panose="02020603050405020304" pitchFamily="18" charset="0"/>
                <a:ea typeface="Calibri" panose="020F0502020204030204" pitchFamily="34" charset="0"/>
              </a:rPr>
              <a:t>Nội </a:t>
            </a:r>
            <a:r>
              <a:rPr lang="en-US" sz="3200" b="1" dirty="0" err="1" smtClean="0">
                <a:solidFill>
                  <a:srgbClr val="0070C0"/>
                </a:solidFill>
                <a:latin typeface="Times New Roman" panose="02020603050405020304" pitchFamily="18" charset="0"/>
                <a:ea typeface="Calibri" panose="020F0502020204030204" pitchFamily="34" charset="0"/>
              </a:rPr>
              <a:t>sinh</a:t>
            </a:r>
            <a:r>
              <a:rPr lang="vi-VN" sz="3200" b="1" dirty="0" smtClean="0">
                <a:solidFill>
                  <a:srgbClr val="0070C0"/>
                </a:solidFill>
                <a:latin typeface="Times New Roman" panose="02020603050405020304" pitchFamily="18" charset="0"/>
                <a:ea typeface="Calibri" panose="020F0502020204030204" pitchFamily="34" charset="0"/>
              </a:rPr>
              <a:t> </a:t>
            </a:r>
            <a:r>
              <a:rPr lang="vi-VN" sz="3200" b="1" dirty="0">
                <a:solidFill>
                  <a:srgbClr val="0070C0"/>
                </a:solidFill>
                <a:latin typeface="Times New Roman" panose="02020603050405020304" pitchFamily="18" charset="0"/>
                <a:ea typeface="Calibri" panose="020F0502020204030204" pitchFamily="34" charset="0"/>
              </a:rPr>
              <a:t>là yếu tố chính trong quá trình thành tạo núi, ngoài ra núi cũng chịu các tác động của quá trình ngoại sinh. Qua thời gian, dưới tác động của ngoại sinh (dòng chảy, gió, nhiệt độ,...) làm thay </a:t>
            </a:r>
            <a:r>
              <a:rPr lang="vi-VN" sz="3200" b="1" dirty="0" smtClean="0">
                <a:solidFill>
                  <a:srgbClr val="0070C0"/>
                </a:solidFill>
                <a:latin typeface="Times New Roman" panose="02020603050405020304" pitchFamily="18" charset="0"/>
                <a:ea typeface="Calibri" panose="020F0502020204030204" pitchFamily="34" charset="0"/>
              </a:rPr>
              <a:t>đ</a:t>
            </a:r>
            <a:r>
              <a:rPr lang="en-US" sz="3200" b="1" dirty="0" smtClean="0">
                <a:solidFill>
                  <a:srgbClr val="0070C0"/>
                </a:solidFill>
                <a:latin typeface="Times New Roman" panose="02020603050405020304" pitchFamily="18" charset="0"/>
                <a:ea typeface="Calibri" panose="020F0502020204030204" pitchFamily="34" charset="0"/>
              </a:rPr>
              <a:t>ổ</a:t>
            </a:r>
            <a:r>
              <a:rPr lang="vi-VN" sz="3200" b="1" dirty="0" smtClean="0">
                <a:solidFill>
                  <a:srgbClr val="0070C0"/>
                </a:solidFill>
                <a:latin typeface="Times New Roman" panose="02020603050405020304" pitchFamily="18" charset="0"/>
                <a:ea typeface="Calibri" panose="020F0502020204030204" pitchFamily="34" charset="0"/>
              </a:rPr>
              <a:t>i </a:t>
            </a:r>
            <a:r>
              <a:rPr lang="vi-VN" sz="3200" b="1" dirty="0">
                <a:solidFill>
                  <a:srgbClr val="0070C0"/>
                </a:solidFill>
                <a:latin typeface="Times New Roman" panose="02020603050405020304" pitchFamily="18" charset="0"/>
                <a:ea typeface="Calibri" panose="020F0502020204030204" pitchFamily="34" charset="0"/>
              </a:rPr>
              <a:t>hình dạng của núi: các đỉnh núi tròn hơn, sườn núi bớt đốc, độ cao giảm xuống...</a:t>
            </a:r>
            <a:endParaRPr lang="en-US" sz="3200" b="1" dirty="0">
              <a:solidFill>
                <a:srgbClr val="0070C0"/>
              </a:solidFill>
            </a:endParaRPr>
          </a:p>
        </p:txBody>
      </p:sp>
      <p:sp>
        <p:nvSpPr>
          <p:cNvPr id="4" name="Rectangle 25"/>
          <p:cNvSpPr>
            <a:spLocks noChangeArrowheads="1"/>
          </p:cNvSpPr>
          <p:nvPr/>
        </p:nvSpPr>
        <p:spPr bwMode="auto">
          <a:xfrm>
            <a:off x="720955" y="1136461"/>
            <a:ext cx="59599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3200" b="1" dirty="0" smtClean="0">
                <a:solidFill>
                  <a:srgbClr val="990000"/>
                </a:solidFill>
                <a:latin typeface="Arial" panose="020B0604020202020204" pitchFamily="34" charset="0"/>
                <a:sym typeface="Wingdings" panose="05000000000000000000" pitchFamily="2" charset="2"/>
              </a:rPr>
              <a:t></a:t>
            </a:r>
            <a:endParaRPr lang="en-US" sz="3200" b="1" dirty="0">
              <a:solidFill>
                <a:srgbClr val="990000"/>
              </a:solidFill>
              <a:latin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32648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86" y="2203108"/>
            <a:ext cx="5539486" cy="41895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48077" y="2328838"/>
            <a:ext cx="3872592" cy="523220"/>
          </a:xfrm>
          <a:prstGeom prst="rect">
            <a:avLst/>
          </a:prstGeom>
          <a:noFill/>
        </p:spPr>
        <p:txBody>
          <a:bodyPr wrap="square" rtlCol="0">
            <a:spAutoFit/>
          </a:bodyPr>
          <a:lstStyle/>
          <a:p>
            <a:pPr algn="ctr"/>
            <a:r>
              <a:rPr lang="en-US" sz="2800" b="1" dirty="0" err="1" smtClean="0">
                <a:solidFill>
                  <a:srgbClr val="FFC000"/>
                </a:solidFill>
                <a:latin typeface="Times New Roman" panose="02020603050405020304" pitchFamily="18" charset="0"/>
                <a:cs typeface="Times New Roman" panose="02020603050405020304" pitchFamily="18" charset="0"/>
              </a:rPr>
              <a:t>Đỉnh</a:t>
            </a:r>
            <a:r>
              <a:rPr lang="en-US" sz="2800" b="1" dirty="0" smtClean="0">
                <a:solidFill>
                  <a:srgbClr val="FFC000"/>
                </a:solidFill>
                <a:latin typeface="Times New Roman" panose="02020603050405020304" pitchFamily="18" charset="0"/>
                <a:cs typeface="Times New Roman" panose="02020603050405020304" pitchFamily="18" charset="0"/>
              </a:rPr>
              <a:t> Ê-</a:t>
            </a:r>
            <a:r>
              <a:rPr lang="en-US" sz="2800" b="1" dirty="0" err="1" smtClean="0">
                <a:solidFill>
                  <a:srgbClr val="FFC000"/>
                </a:solidFill>
                <a:latin typeface="Times New Roman" panose="02020603050405020304" pitchFamily="18" charset="0"/>
                <a:cs typeface="Times New Roman" panose="02020603050405020304" pitchFamily="18" charset="0"/>
              </a:rPr>
              <a:t>vơ</a:t>
            </a:r>
            <a:r>
              <a:rPr lang="en-US" sz="2800" b="1" dirty="0" smtClean="0">
                <a:solidFill>
                  <a:srgbClr val="FFC000"/>
                </a:solidFill>
                <a:latin typeface="Times New Roman" panose="02020603050405020304" pitchFamily="18" charset="0"/>
                <a:cs typeface="Times New Roman" panose="02020603050405020304" pitchFamily="18" charset="0"/>
              </a:rPr>
              <a:t>-</a:t>
            </a:r>
            <a:r>
              <a:rPr lang="en-US" sz="2800" b="1" dirty="0" err="1" smtClean="0">
                <a:solidFill>
                  <a:srgbClr val="FFC000"/>
                </a:solidFill>
                <a:latin typeface="Times New Roman" panose="02020603050405020304" pitchFamily="18" charset="0"/>
                <a:cs typeface="Times New Roman" panose="02020603050405020304" pitchFamily="18" charset="0"/>
              </a:rPr>
              <a:t>rét</a:t>
            </a:r>
            <a:r>
              <a:rPr lang="en-US" sz="2800" b="1" dirty="0" smtClean="0">
                <a:solidFill>
                  <a:srgbClr val="FFC000"/>
                </a:solidFill>
                <a:latin typeface="Times New Roman" panose="02020603050405020304" pitchFamily="18" charset="0"/>
                <a:cs typeface="Times New Roman" panose="02020603050405020304" pitchFamily="18" charset="0"/>
              </a:rPr>
              <a:t>: 8848 m</a:t>
            </a:r>
            <a:endParaRPr lang="en-US" sz="2800" b="1" dirty="0">
              <a:solidFill>
                <a:srgbClr val="FFC000"/>
              </a:solidFill>
              <a:latin typeface="Times New Roman" panose="02020603050405020304" pitchFamily="18" charset="0"/>
              <a:cs typeface="Times New Roman" panose="02020603050405020304" pitchFamily="18" charset="0"/>
            </a:endParaRPr>
          </a:p>
        </p:txBody>
      </p:sp>
      <p:sp>
        <p:nvSpPr>
          <p:cNvPr id="9" name="AutoShape 6"/>
          <p:cNvSpPr>
            <a:spLocks noChangeArrowheads="1"/>
          </p:cNvSpPr>
          <p:nvPr/>
        </p:nvSpPr>
        <p:spPr bwMode="auto">
          <a:xfrm>
            <a:off x="6278336" y="129004"/>
            <a:ext cx="5565598" cy="1767348"/>
          </a:xfrm>
          <a:prstGeom prst="cloudCallout">
            <a:avLst>
              <a:gd name="adj1" fmla="val -53223"/>
              <a:gd name="adj2" fmla="val 73002"/>
            </a:avLst>
          </a:prstGeom>
          <a:solidFill>
            <a:schemeClr val="bg2"/>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vi-VN" sz="2800" b="1" dirty="0">
                <a:solidFill>
                  <a:srgbClr val="FF0000"/>
                </a:solidFill>
                <a:latin typeface="+mj-lt"/>
              </a:rPr>
              <a:t>Theo các em, điều gì khiến bề mặt Trái Đất lồi lõm như vậy</a:t>
            </a:r>
            <a:endParaRPr lang="en-US" sz="2800" b="1" dirty="0">
              <a:solidFill>
                <a:srgbClr val="FF0000"/>
              </a:solidFill>
              <a:latin typeface="+mj-lt"/>
              <a:cs typeface="Times New Roman" pitchFamily="18" charset="0"/>
            </a:endParaRPr>
          </a:p>
        </p:txBody>
      </p:sp>
      <p:pic>
        <p:nvPicPr>
          <p:cNvPr id="10" name="Picture 2" descr="Kết quả hình ảnh cho độ sâu của bi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185" y="2203108"/>
            <a:ext cx="5285789" cy="41895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984672" y="3401245"/>
            <a:ext cx="3575957" cy="830997"/>
          </a:xfrm>
          <a:prstGeom prst="rect">
            <a:avLst/>
          </a:prstGeom>
          <a:noFill/>
        </p:spPr>
        <p:txBody>
          <a:bodyPr wrap="square" rtlCol="0">
            <a:spAutoFit/>
          </a:bodyPr>
          <a:lstStyle/>
          <a:p>
            <a:pPr algn="ctr"/>
            <a:r>
              <a:rPr lang="en-US" sz="2400" b="1" dirty="0" err="1" smtClean="0">
                <a:solidFill>
                  <a:srgbClr val="FFC000"/>
                </a:solidFill>
                <a:latin typeface="Times New Roman" panose="02020603050405020304" pitchFamily="18" charset="0"/>
                <a:cs typeface="Times New Roman" panose="02020603050405020304" pitchFamily="18" charset="0"/>
              </a:rPr>
              <a:t>Độ</a:t>
            </a:r>
            <a:r>
              <a:rPr lang="en-US" sz="2400" b="1" dirty="0" smtClean="0">
                <a:solidFill>
                  <a:srgbClr val="FFC000"/>
                </a:solidFill>
                <a:latin typeface="Times New Roman" panose="02020603050405020304" pitchFamily="18" charset="0"/>
                <a:cs typeface="Times New Roman" panose="02020603050405020304" pitchFamily="18" charset="0"/>
              </a:rPr>
              <a:t> </a:t>
            </a:r>
            <a:r>
              <a:rPr lang="en-US" sz="2400" b="1" dirty="0" err="1" smtClean="0">
                <a:solidFill>
                  <a:srgbClr val="FFC000"/>
                </a:solidFill>
                <a:latin typeface="Times New Roman" panose="02020603050405020304" pitchFamily="18" charset="0"/>
                <a:cs typeface="Times New Roman" panose="02020603050405020304" pitchFamily="18" charset="0"/>
              </a:rPr>
              <a:t>sâu</a:t>
            </a:r>
            <a:r>
              <a:rPr lang="en-US" sz="2400" b="1" dirty="0" smtClean="0">
                <a:solidFill>
                  <a:srgbClr val="FFC000"/>
                </a:solidFill>
                <a:latin typeface="Times New Roman" panose="02020603050405020304" pitchFamily="18" charset="0"/>
                <a:cs typeface="Times New Roman" panose="02020603050405020304" pitchFamily="18" charset="0"/>
              </a:rPr>
              <a:t> </a:t>
            </a:r>
            <a:r>
              <a:rPr lang="en-US" sz="2400" b="1" dirty="0" err="1" smtClean="0">
                <a:solidFill>
                  <a:srgbClr val="FFC000"/>
                </a:solidFill>
                <a:latin typeface="Times New Roman" panose="02020603050405020304" pitchFamily="18" charset="0"/>
                <a:cs typeface="Times New Roman" panose="02020603050405020304" pitchFamily="18" charset="0"/>
              </a:rPr>
              <a:t>đại</a:t>
            </a:r>
            <a:r>
              <a:rPr lang="en-US" sz="2400" b="1" dirty="0" smtClean="0">
                <a:solidFill>
                  <a:srgbClr val="FFC000"/>
                </a:solidFill>
                <a:latin typeface="Times New Roman" panose="02020603050405020304" pitchFamily="18" charset="0"/>
                <a:cs typeface="Times New Roman" panose="02020603050405020304" pitchFamily="18" charset="0"/>
              </a:rPr>
              <a:t> </a:t>
            </a:r>
            <a:r>
              <a:rPr lang="en-US" sz="2400" b="1" dirty="0" err="1" smtClean="0">
                <a:solidFill>
                  <a:srgbClr val="FFC000"/>
                </a:solidFill>
                <a:latin typeface="Times New Roman" panose="02020603050405020304" pitchFamily="18" charset="0"/>
                <a:cs typeface="Times New Roman" panose="02020603050405020304" pitchFamily="18" charset="0"/>
              </a:rPr>
              <a:t>dương</a:t>
            </a:r>
            <a:r>
              <a:rPr lang="en-US" sz="2400" b="1" dirty="0" smtClean="0">
                <a:solidFill>
                  <a:srgbClr val="FFC000"/>
                </a:solidFill>
                <a:latin typeface="Times New Roman" panose="02020603050405020304" pitchFamily="18" charset="0"/>
                <a:cs typeface="Times New Roman" panose="02020603050405020304" pitchFamily="18" charset="0"/>
              </a:rPr>
              <a:t> </a:t>
            </a:r>
            <a:r>
              <a:rPr lang="en-US" sz="2400" b="1" dirty="0" err="1" smtClean="0">
                <a:solidFill>
                  <a:srgbClr val="FFC000"/>
                </a:solidFill>
                <a:latin typeface="Times New Roman" panose="02020603050405020304" pitchFamily="18" charset="0"/>
                <a:cs typeface="Times New Roman" panose="02020603050405020304" pitchFamily="18" charset="0"/>
              </a:rPr>
              <a:t>khoảng</a:t>
            </a:r>
            <a:endParaRPr lang="en-US" sz="2400" b="1" dirty="0" smtClean="0">
              <a:solidFill>
                <a:srgbClr val="FFC000"/>
              </a:solidFill>
              <a:latin typeface="Times New Roman" panose="02020603050405020304" pitchFamily="18" charset="0"/>
              <a:cs typeface="Times New Roman" panose="02020603050405020304" pitchFamily="18" charset="0"/>
            </a:endParaRPr>
          </a:p>
          <a:p>
            <a:pPr algn="ctr"/>
            <a:r>
              <a:rPr lang="en-US" sz="2400" b="1" dirty="0" smtClean="0">
                <a:solidFill>
                  <a:srgbClr val="FFC000"/>
                </a:solidFill>
                <a:latin typeface="Times New Roman" panose="02020603050405020304" pitchFamily="18" charset="0"/>
                <a:cs typeface="Times New Roman" panose="02020603050405020304" pitchFamily="18" charset="0"/>
              </a:rPr>
              <a:t> 11000 m</a:t>
            </a:r>
            <a:endParaRPr lang="en-US" sz="2400" b="1" dirty="0">
              <a:solidFill>
                <a:srgbClr val="FFC000"/>
              </a:solidFill>
              <a:latin typeface="Times New Roman" panose="02020603050405020304" pitchFamily="18" charset="0"/>
              <a:cs typeface="Times New Roman" panose="02020603050405020304" pitchFamily="18" charset="0"/>
            </a:endParaRPr>
          </a:p>
        </p:txBody>
      </p:sp>
      <p:sp>
        <p:nvSpPr>
          <p:cNvPr id="12" name="Isosceles Triangle 11"/>
          <p:cNvSpPr/>
          <p:nvPr/>
        </p:nvSpPr>
        <p:spPr>
          <a:xfrm>
            <a:off x="9832564" y="4232242"/>
            <a:ext cx="177887" cy="3198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13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smtClean="0">
                <a:solidFill>
                  <a:schemeClr val="accent6">
                    <a:lumMod val="75000"/>
                  </a:schemeClr>
                </a:solidFill>
                <a:latin typeface="Times New Roman" panose="02020603050405020304" pitchFamily="18" charset="0"/>
                <a:cs typeface="Times New Roman" panose="02020603050405020304" pitchFamily="18" charset="0"/>
              </a:rPr>
              <a:t>LUYỆN TẬP</a:t>
            </a:r>
            <a:endParaRPr lang="en-US" sz="3400" b="1"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921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6000" y="3427311"/>
            <a:ext cx="454391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2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43" y="3446361"/>
            <a:ext cx="4953998" cy="15621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509406" y="954901"/>
            <a:ext cx="113503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vai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trò</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địa</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bề</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smtClean="0">
              <a:ln>
                <a:noFill/>
              </a:ln>
              <a:solidFill>
                <a:srgbClr val="FF33CC"/>
              </a:solidFill>
              <a:effectLst/>
              <a:latin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545471" y="5205334"/>
            <a:ext cx="10985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Nêu tác động đồng thời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núi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smtClean="0">
              <a:ln>
                <a:noFill/>
              </a:ln>
              <a:solidFill>
                <a:schemeClr val="accent2">
                  <a:lumMod val="75000"/>
                </a:schemeClr>
              </a:solidFill>
              <a:effectLst/>
              <a:latin typeface="Arial" panose="020B0604020202020204" pitchFamily="34" charset="0"/>
            </a:endParaRPr>
          </a:p>
        </p:txBody>
      </p:sp>
      <p:sp>
        <p:nvSpPr>
          <p:cNvPr id="6" name="Rectangle 5"/>
          <p:cNvSpPr/>
          <p:nvPr/>
        </p:nvSpPr>
        <p:spPr>
          <a:xfrm>
            <a:off x="509406" y="2061366"/>
            <a:ext cx="11057963" cy="1384995"/>
          </a:xfrm>
          <a:prstGeom prst="rect">
            <a:avLst/>
          </a:prstGeom>
        </p:spPr>
        <p:txBody>
          <a:bodyPr wrap="square">
            <a:spAutoFit/>
          </a:bodyPr>
          <a:lstStyle/>
          <a:p>
            <a:pPr>
              <a:spcAft>
                <a:spcPts val="0"/>
              </a:spcAft>
            </a:pPr>
            <a:r>
              <a:rPr lang="nl-NL"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39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217"/>
                                        </p:tgtEl>
                                        <p:attrNameLst>
                                          <p:attrName>style.visibility</p:attrName>
                                        </p:attrNameLst>
                                      </p:cBhvr>
                                      <p:to>
                                        <p:strVal val="visible"/>
                                      </p:to>
                                    </p:set>
                                    <p:anim calcmode="lin" valueType="num">
                                      <p:cBhvr additive="base">
                                        <p:cTn id="20" dur="500" fill="hold"/>
                                        <p:tgtEl>
                                          <p:spTgt spid="9217"/>
                                        </p:tgtEl>
                                        <p:attrNameLst>
                                          <p:attrName>ppt_x</p:attrName>
                                        </p:attrNameLst>
                                      </p:cBhvr>
                                      <p:tavLst>
                                        <p:tav tm="0">
                                          <p:val>
                                            <p:strVal val="#ppt_x"/>
                                          </p:val>
                                        </p:tav>
                                        <p:tav tm="100000">
                                          <p:val>
                                            <p:strVal val="#ppt_x"/>
                                          </p:val>
                                        </p:tav>
                                      </p:tavLst>
                                    </p:anim>
                                    <p:anim calcmode="lin" valueType="num">
                                      <p:cBhvr additive="base">
                                        <p:cTn id="21" dur="500" fill="hold"/>
                                        <p:tgtEl>
                                          <p:spTgt spid="921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218"/>
                                        </p:tgtEl>
                                        <p:attrNameLst>
                                          <p:attrName>style.visibility</p:attrName>
                                        </p:attrNameLst>
                                      </p:cBhvr>
                                      <p:to>
                                        <p:strVal val="visible"/>
                                      </p:to>
                                    </p:set>
                                    <p:anim calcmode="lin" valueType="num">
                                      <p:cBhvr additive="base">
                                        <p:cTn id="24" dur="500" fill="hold"/>
                                        <p:tgtEl>
                                          <p:spTgt spid="9218"/>
                                        </p:tgtEl>
                                        <p:attrNameLst>
                                          <p:attrName>ppt_x</p:attrName>
                                        </p:attrNameLst>
                                      </p:cBhvr>
                                      <p:tavLst>
                                        <p:tav tm="0">
                                          <p:val>
                                            <p:strVal val="#ppt_x"/>
                                          </p:val>
                                        </p:tav>
                                        <p:tav tm="100000">
                                          <p:val>
                                            <p:strVal val="#ppt_x"/>
                                          </p:val>
                                        </p:tav>
                                      </p:tavLst>
                                    </p:anim>
                                    <p:anim calcmode="lin" valueType="num">
                                      <p:cBhvr additive="base">
                                        <p:cTn id="25" dur="500" fill="hold"/>
                                        <p:tgtEl>
                                          <p:spTgt spid="921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smtClean="0">
                <a:solidFill>
                  <a:schemeClr val="accent6">
                    <a:lumMod val="75000"/>
                  </a:schemeClr>
                </a:solidFill>
                <a:latin typeface="Times New Roman" panose="02020603050405020304" pitchFamily="18" charset="0"/>
                <a:cs typeface="Times New Roman" panose="02020603050405020304" pitchFamily="18" charset="0"/>
              </a:rPr>
              <a:t>LUYỆN TẬP</a:t>
            </a:r>
            <a:endParaRPr lang="en-US" sz="3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Rectangle 3"/>
          <p:cNvSpPr>
            <a:spLocks noChangeArrowheads="1"/>
          </p:cNvSpPr>
          <p:nvPr/>
        </p:nvSpPr>
        <p:spPr bwMode="auto">
          <a:xfrm>
            <a:off x="509406" y="954901"/>
            <a:ext cx="1135030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1.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vai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trò</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địa</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bề</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mặt</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Trái</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1" i="0" u="none" strike="noStrike" cap="none" normalizeH="0" baseline="0" dirty="0" smtClean="0">
                <a:ln>
                  <a:noFill/>
                </a:ln>
                <a:solidFill>
                  <a:srgbClr val="FF33CC"/>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smtClean="0">
              <a:ln>
                <a:noFill/>
              </a:ln>
              <a:solidFill>
                <a:srgbClr val="FF33CC"/>
              </a:solidFill>
              <a:effectLst/>
              <a:latin typeface="Times New Roman" panose="02020603050405020304" pitchFamily="18" charset="0"/>
              <a:cs typeface="Times New Roman" panose="02020603050405020304" pitchFamily="18" charset="0"/>
            </a:endParaRPr>
          </a:p>
        </p:txBody>
      </p:sp>
      <p:sp>
        <p:nvSpPr>
          <p:cNvPr id="4" name="Rectangle 3"/>
          <p:cNvSpPr/>
          <p:nvPr/>
        </p:nvSpPr>
        <p:spPr>
          <a:xfrm>
            <a:off x="434449" y="2099587"/>
            <a:ext cx="10944836" cy="3108543"/>
          </a:xfrm>
          <a:prstGeom prst="rect">
            <a:avLst/>
          </a:prstGeom>
        </p:spPr>
        <p:txBody>
          <a:bodyPr wrap="square">
            <a:spAutoFit/>
          </a:bodyPr>
          <a:lstStyle/>
          <a:p>
            <a:pPr algn="just">
              <a:spcAft>
                <a:spcPts val="0"/>
              </a:spcAft>
            </a:pPr>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Quá </a:t>
            </a:r>
            <a:r>
              <a:rPr lang="nl-NL" sz="2800" b="1" dirty="0">
                <a:latin typeface="Times New Roman" panose="02020603050405020304" pitchFamily="18" charset="0"/>
                <a:ea typeface="Calibri" panose="020F0502020204030204" pitchFamily="34" charset="0"/>
                <a:cs typeface="Times New Roman" panose="02020603050405020304" pitchFamily="18" charset="0"/>
              </a:rPr>
              <a:t>trình nội sinh và quá trình ngoại sinh là hai quá trình đối nghịch nhau trong việc hình thành địa hình bề mặt Trái Đất vì hai quá trình này tuy diễn ra đóng thời nhưng khác nhau về nguồn gốc và tác động đến địa hình. Nếu như nội lực là những quá trình xảy ra ở trong lòng đất thì ngoại lực là quá trình xảy ra bên ngoài, trên bề mặt đất. Nội lực có xu hướng làm tăng tính gồ ghề, trong khi đó ngoại lực làm cho bề mặt Trái Đất trở nên bằng phẳng hơn.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484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2774" y="1948441"/>
            <a:ext cx="5517574"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34" y="1811708"/>
            <a:ext cx="5512938" cy="27912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6568" y="667034"/>
            <a:ext cx="11057963" cy="1384995"/>
          </a:xfrm>
          <a:prstGeom prst="rect">
            <a:avLst/>
          </a:prstGeom>
        </p:spPr>
        <p:txBody>
          <a:bodyPr wrap="square">
            <a:spAutoFit/>
          </a:bodyPr>
          <a:lstStyle/>
          <a:p>
            <a:pPr>
              <a:spcAft>
                <a:spcPts val="0"/>
              </a:spcAft>
            </a:pPr>
            <a:r>
              <a:rPr lang="nl-NL"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sinh</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66555" y="4602952"/>
            <a:ext cx="11131442" cy="1815882"/>
          </a:xfrm>
          <a:prstGeom prst="rect">
            <a:avLst/>
          </a:prstGeom>
        </p:spPr>
        <p:txBody>
          <a:bodyPr wrap="square">
            <a:spAutoFit/>
          </a:bodyPr>
          <a:lstStyle/>
          <a:p>
            <a:pPr>
              <a:spcAft>
                <a:spcPts val="0"/>
              </a:spcAft>
            </a:pP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Nếp</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uốn</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Hẻm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vực</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đứt</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gãy</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800" b="1" dirty="0">
                <a:latin typeface="Times New Roman" panose="02020603050405020304" pitchFamily="18" charset="0"/>
                <a:ea typeface="Calibri" panose="020F0502020204030204" pitchFamily="34" charset="0"/>
                <a:cs typeface="Times New Roman" panose="02020603050405020304" pitchFamily="18" charset="0"/>
              </a:rPr>
              <a:t> do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quá</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ngoại</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Nấm</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đá</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hoang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Cổng</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tò</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vò</a:t>
            </a:r>
            <a:r>
              <a:rPr lang="en-US" sz="2800" b="1" dirty="0">
                <a:latin typeface="Times New Roman" panose="02020603050405020304" pitchFamily="18" charset="0"/>
                <a:ea typeface="Calibri" panose="020F0502020204030204" pitchFamily="34" charset="0"/>
                <a:cs typeface="Times New Roman" panose="02020603050405020304" pitchFamily="18" charset="0"/>
              </a:rPr>
              <a:t> ở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bờ</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p:cNvSpPr txBox="1"/>
          <p:nvPr/>
        </p:nvSpPr>
        <p:spPr>
          <a:xfrm>
            <a:off x="434449" y="8938"/>
            <a:ext cx="2982491" cy="877163"/>
          </a:xfrm>
          <a:prstGeom prst="rect">
            <a:avLst/>
          </a:prstGeom>
          <a:noFill/>
        </p:spPr>
        <p:txBody>
          <a:bodyPr wrap="square">
            <a:spAutoFit/>
          </a:bodyPr>
          <a:lstStyle/>
          <a:p>
            <a:pPr>
              <a:lnSpc>
                <a:spcPct val="150000"/>
              </a:lnSpc>
              <a:defRPr/>
            </a:pPr>
            <a:r>
              <a:rPr lang="en-US" sz="3400" b="1" dirty="0" smtClean="0">
                <a:solidFill>
                  <a:schemeClr val="accent6">
                    <a:lumMod val="75000"/>
                  </a:schemeClr>
                </a:solidFill>
                <a:latin typeface="Times New Roman" panose="02020603050405020304" pitchFamily="18" charset="0"/>
                <a:cs typeface="Times New Roman" panose="02020603050405020304" pitchFamily="18" charset="0"/>
              </a:rPr>
              <a:t>LUYỆN TẬP</a:t>
            </a:r>
            <a:endParaRPr lang="en-US" sz="34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08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32253" y="1164012"/>
            <a:ext cx="109858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3. Nêu tác động đồng thời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quá</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sinh</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tạo</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cap="none" normalizeH="0" baseline="0" dirty="0" err="1"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núi</a:t>
            </a:r>
            <a:r>
              <a:rPr kumimoji="0" lang="en-US" sz="2800" b="1" i="0" u="none" strike="noStrike" cap="none" normalizeH="0" baseline="0" dirty="0" smtClean="0">
                <a:ln>
                  <a:noFill/>
                </a:ln>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cap="none" normalizeH="0" baseline="0" dirty="0" smtClean="0">
              <a:ln>
                <a:noFill/>
              </a:ln>
              <a:solidFill>
                <a:schemeClr val="accent2">
                  <a:lumMod val="75000"/>
                </a:schemeClr>
              </a:solidFill>
              <a:effectLst/>
              <a:latin typeface="Arial" panose="020B0604020202020204" pitchFamily="34" charset="0"/>
            </a:endParaRPr>
          </a:p>
        </p:txBody>
      </p:sp>
      <p:sp>
        <p:nvSpPr>
          <p:cNvPr id="3" name="Rectangle 2"/>
          <p:cNvSpPr/>
          <p:nvPr/>
        </p:nvSpPr>
        <p:spPr>
          <a:xfrm>
            <a:off x="573248" y="2659924"/>
            <a:ext cx="10944836" cy="1815882"/>
          </a:xfrm>
          <a:prstGeom prst="rect">
            <a:avLst/>
          </a:prstGeom>
        </p:spPr>
        <p:txBody>
          <a:bodyPr wrap="square">
            <a:spAutoFit/>
          </a:bodyPr>
          <a:lstStyle/>
          <a:p>
            <a:pPr algn="just">
              <a:spcAft>
                <a:spcPts val="0"/>
              </a:spcAft>
            </a:pPr>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Quá </a:t>
            </a:r>
            <a:r>
              <a:rPr lang="nl-NL" sz="2800" b="1" dirty="0">
                <a:latin typeface="Times New Roman" panose="02020603050405020304" pitchFamily="18" charset="0"/>
                <a:ea typeface="Calibri" panose="020F0502020204030204" pitchFamily="34" charset="0"/>
                <a:cs typeface="Times New Roman" panose="02020603050405020304" pitchFamily="18" charset="0"/>
              </a:rPr>
              <a:t>trình nội sinh và quá trình ngoại sinh tác động đồng thời trong quá trình tạo núi. Trong khi nội sinh là nguyên nhân chính hình thành dạng địa hình núi thì ngoại sinh có tác động làm thay đổi hình thái của địa hình núi ban đầu. </a:t>
            </a: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434449" y="93818"/>
            <a:ext cx="2982491" cy="877163"/>
          </a:xfrm>
          <a:prstGeom prst="rect">
            <a:avLst/>
          </a:prstGeom>
          <a:noFill/>
        </p:spPr>
        <p:txBody>
          <a:bodyPr wrap="square">
            <a:spAutoFit/>
          </a:bodyPr>
          <a:lstStyle/>
          <a:p>
            <a:pPr>
              <a:lnSpc>
                <a:spcPct val="150000"/>
              </a:lnSpc>
              <a:defRPr/>
            </a:pPr>
            <a:r>
              <a:rPr lang="en-US" sz="3400" b="1" dirty="0" smtClean="0">
                <a:solidFill>
                  <a:schemeClr val="accent6">
                    <a:lumMod val="75000"/>
                  </a:schemeClr>
                </a:solidFill>
                <a:latin typeface="Times New Roman" panose="02020603050405020304" pitchFamily="18" charset="0"/>
                <a:cs typeface="Times New Roman" panose="02020603050405020304" pitchFamily="18" charset="0"/>
              </a:rPr>
              <a:t>LUYỆN TẬP</a:t>
            </a:r>
            <a:endParaRPr lang="en-US" sz="3400" b="1"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05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WordArt 3"/>
          <p:cNvSpPr>
            <a:spLocks noChangeArrowheads="1" noChangeShapeType="1" noTextEdit="1"/>
          </p:cNvSpPr>
          <p:nvPr/>
        </p:nvSpPr>
        <p:spPr bwMode="auto">
          <a:xfrm>
            <a:off x="4874078" y="457200"/>
            <a:ext cx="5791200" cy="1428750"/>
          </a:xfrm>
          <a:prstGeom prst="rect">
            <a:avLst/>
          </a:prstGeom>
        </p:spPr>
        <p:txBody>
          <a:bodyPr wrap="none" fromWordArt="1">
            <a:prstTxWarp prst="textChevronInverted">
              <a:avLst>
                <a:gd name="adj" fmla="val 75000"/>
              </a:avLst>
            </a:prstTxWarp>
          </a:bodyPr>
          <a:lstStyle/>
          <a:p>
            <a:pPr algn="ctr"/>
            <a:r>
              <a:rPr lang="en-US" sz="3600" b="1" kern="10" dirty="0" err="1"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a:t>
            </a:r>
            <a:r>
              <a:rPr lang="en-US" sz="3600" b="1" kern="10" dirty="0"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r>
              <a:rPr lang="en-US" sz="3600" b="1" kern="10" dirty="0"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về</a:t>
            </a:r>
            <a:r>
              <a:rPr lang="en-US" sz="3600" b="1" kern="10" dirty="0"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smtClean="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nhà</a:t>
            </a:r>
            <a:endParaRPr lang="en-US" sz="3600" b="1" kern="10" dirty="0">
              <a:ln w="12700">
                <a:solidFill>
                  <a:srgbClr val="FFCC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74756" name="Picture 4" descr="000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4350" y="457200"/>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816429" y="3088823"/>
            <a:ext cx="108829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b="1" dirty="0" smtClean="0">
                <a:solidFill>
                  <a:srgbClr val="FF33CC"/>
                </a:solidFill>
                <a:latin typeface="Times New Roman" panose="02020603050405020304" pitchFamily="18" charset="0"/>
                <a:cs typeface="Times New Roman" panose="02020603050405020304" pitchFamily="18" charset="0"/>
              </a:rPr>
              <a:t>Thu </a:t>
            </a:r>
            <a:r>
              <a:rPr lang="en-US" b="1" dirty="0" err="1">
                <a:solidFill>
                  <a:srgbClr val="FF33CC"/>
                </a:solidFill>
                <a:latin typeface="Times New Roman" panose="02020603050405020304" pitchFamily="18" charset="0"/>
                <a:cs typeface="Times New Roman" panose="02020603050405020304" pitchFamily="18" charset="0"/>
              </a:rPr>
              <a:t>thập</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thông</a:t>
            </a:r>
            <a:r>
              <a:rPr lang="en-US" b="1" dirty="0">
                <a:solidFill>
                  <a:srgbClr val="FF33CC"/>
                </a:solidFill>
                <a:latin typeface="Times New Roman" panose="02020603050405020304" pitchFamily="18" charset="0"/>
                <a:cs typeface="Times New Roman" panose="02020603050405020304" pitchFamily="18" charset="0"/>
              </a:rPr>
              <a:t> tin, </a:t>
            </a:r>
            <a:r>
              <a:rPr lang="en-US" b="1" dirty="0" err="1">
                <a:solidFill>
                  <a:srgbClr val="FF33CC"/>
                </a:solidFill>
                <a:latin typeface="Times New Roman" panose="02020603050405020304" pitchFamily="18" charset="0"/>
                <a:cs typeface="Times New Roman" panose="02020603050405020304" pitchFamily="18" charset="0"/>
              </a:rPr>
              <a:t>hình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ảnh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về</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một</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số</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dạng</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địa</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hình</a:t>
            </a:r>
            <a:r>
              <a:rPr lang="en-US" b="1" dirty="0">
                <a:solidFill>
                  <a:srgbClr val="FF33CC"/>
                </a:solidFill>
                <a:latin typeface="Times New Roman" panose="02020603050405020304" pitchFamily="18" charset="0"/>
                <a:cs typeface="Times New Roman" panose="02020603050405020304" pitchFamily="18" charset="0"/>
              </a:rPr>
              <a:t> do </a:t>
            </a:r>
            <a:r>
              <a:rPr lang="en-US" b="1" dirty="0" err="1">
                <a:solidFill>
                  <a:srgbClr val="FF33CC"/>
                </a:solidFill>
                <a:latin typeface="Times New Roman" panose="02020603050405020304" pitchFamily="18" charset="0"/>
                <a:cs typeface="Times New Roman" panose="02020603050405020304" pitchFamily="18" charset="0"/>
              </a:rPr>
              <a:t>gió</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nước</a:t>
            </a:r>
            <a:r>
              <a:rPr lang="en-US" b="1" dirty="0">
                <a:solidFill>
                  <a:srgbClr val="FF33CC"/>
                </a:solidFill>
                <a:latin typeface="Times New Roman" panose="02020603050405020304" pitchFamily="18" charset="0"/>
                <a:cs typeface="Times New Roman" panose="02020603050405020304" pitchFamily="18" charset="0"/>
              </a:rPr>
              <a:t>,…</a:t>
            </a:r>
            <a:r>
              <a:rPr lang="en-US" b="1" dirty="0" err="1">
                <a:solidFill>
                  <a:srgbClr val="FF33CC"/>
                </a:solidFill>
                <a:latin typeface="Times New Roman" panose="02020603050405020304" pitchFamily="18" charset="0"/>
                <a:cs typeface="Times New Roman" panose="02020603050405020304" pitchFamily="18" charset="0"/>
              </a:rPr>
              <a:t>tạo</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thành</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và</a:t>
            </a:r>
            <a:r>
              <a:rPr lang="en-US" b="1" dirty="0">
                <a:solidFill>
                  <a:srgbClr val="FF33CC"/>
                </a:solidFill>
                <a:latin typeface="Times New Roman" panose="02020603050405020304" pitchFamily="18" charset="0"/>
                <a:cs typeface="Times New Roman" panose="02020603050405020304" pitchFamily="18" charset="0"/>
              </a:rPr>
              <a:t> chia </a:t>
            </a:r>
            <a:r>
              <a:rPr lang="en-US" b="1" dirty="0" err="1">
                <a:solidFill>
                  <a:srgbClr val="FF33CC"/>
                </a:solidFill>
                <a:latin typeface="Times New Roman" panose="02020603050405020304" pitchFamily="18" charset="0"/>
                <a:cs typeface="Times New Roman" panose="02020603050405020304" pitchFamily="18" charset="0"/>
              </a:rPr>
              <a:t>sẻ</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với</a:t>
            </a:r>
            <a:r>
              <a:rPr lang="en-US" b="1" dirty="0">
                <a:solidFill>
                  <a:srgbClr val="FF33CC"/>
                </a:solidFill>
                <a:latin typeface="Times New Roman" panose="02020603050405020304" pitchFamily="18" charset="0"/>
                <a:cs typeface="Times New Roman" panose="02020603050405020304" pitchFamily="18" charset="0"/>
              </a:rPr>
              <a:t> </a:t>
            </a:r>
            <a:r>
              <a:rPr lang="en-US" b="1" dirty="0" err="1">
                <a:solidFill>
                  <a:srgbClr val="FF33CC"/>
                </a:solidFill>
                <a:latin typeface="Times New Roman" panose="02020603050405020304" pitchFamily="18" charset="0"/>
                <a:cs typeface="Times New Roman" panose="02020603050405020304" pitchFamily="18" charset="0"/>
              </a:rPr>
              <a:t>bạn</a:t>
            </a:r>
            <a:r>
              <a:rPr lang="en-US" b="1" dirty="0" smtClean="0">
                <a:solidFill>
                  <a:srgbClr val="FF33CC"/>
                </a:solidFill>
                <a:latin typeface="Times New Roman" panose="02020603050405020304" pitchFamily="18" charset="0"/>
                <a:cs typeface="Times New Roman" panose="02020603050405020304" pitchFamily="18" charset="0"/>
              </a:rPr>
              <a:t>.</a:t>
            </a:r>
            <a:endParaRPr lang="en-US"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128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Newsprint"/>
          <p:cNvSpPr>
            <a:spLocks noChangeArrowheads="1"/>
          </p:cNvSpPr>
          <p:nvPr/>
        </p:nvSpPr>
        <p:spPr bwMode="auto">
          <a:xfrm>
            <a:off x="2844267" y="98531"/>
            <a:ext cx="8886720" cy="6665987"/>
          </a:xfrm>
          <a:prstGeom prst="horizontalScroll">
            <a:avLst>
              <a:gd name="adj" fmla="val 12500"/>
            </a:avLst>
          </a:prstGeom>
          <a:blipFill dpi="0" rotWithShape="1">
            <a:blip r:embed="rId2"/>
            <a:srcRect/>
            <a:tile tx="0" ty="0" sx="100000" sy="100000" flip="none" algn="tl"/>
          </a:blipFill>
          <a:ln w="28575">
            <a:solidFill>
              <a:srgbClr val="DF280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nvGrpSpPr>
          <p:cNvPr id="4" name="Group 3"/>
          <p:cNvGrpSpPr>
            <a:grpSpLocks/>
          </p:cNvGrpSpPr>
          <p:nvPr/>
        </p:nvGrpSpPr>
        <p:grpSpPr bwMode="auto">
          <a:xfrm>
            <a:off x="2844266" y="3188157"/>
            <a:ext cx="1705169" cy="3669843"/>
            <a:chOff x="96" y="1536"/>
            <a:chExt cx="2352" cy="2712"/>
          </a:xfrm>
        </p:grpSpPr>
        <p:grpSp>
          <p:nvGrpSpPr>
            <p:cNvPr id="5" name="Group 4"/>
            <p:cNvGrpSpPr>
              <a:grpSpLocks/>
            </p:cNvGrpSpPr>
            <p:nvPr/>
          </p:nvGrpSpPr>
          <p:grpSpPr bwMode="auto">
            <a:xfrm rot="4912446">
              <a:off x="156" y="1476"/>
              <a:ext cx="768" cy="888"/>
              <a:chOff x="144" y="504"/>
              <a:chExt cx="1512" cy="1488"/>
            </a:xfrm>
          </p:grpSpPr>
          <p:sp>
            <p:nvSpPr>
              <p:cNvPr id="55" name="Freeform 5"/>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7"/>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8"/>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9"/>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Oval 10"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sp>
          <p:nvSpPr>
            <p:cNvPr id="6" name="Freeform 11"/>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12"/>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Freeform 13"/>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Freeform 14"/>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Freeform 15"/>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6"/>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7"/>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 name="Group 18"/>
            <p:cNvGrpSpPr>
              <a:grpSpLocks/>
            </p:cNvGrpSpPr>
            <p:nvPr/>
          </p:nvGrpSpPr>
          <p:grpSpPr bwMode="auto">
            <a:xfrm>
              <a:off x="480" y="2496"/>
              <a:ext cx="288" cy="528"/>
              <a:chOff x="480" y="2496"/>
              <a:chExt cx="288" cy="528"/>
            </a:xfrm>
          </p:grpSpPr>
          <p:sp>
            <p:nvSpPr>
              <p:cNvPr id="49" name="Freeform 19"/>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20"/>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21"/>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22"/>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23"/>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24"/>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 name="Group 25"/>
            <p:cNvGrpSpPr>
              <a:grpSpLocks/>
            </p:cNvGrpSpPr>
            <p:nvPr/>
          </p:nvGrpSpPr>
          <p:grpSpPr bwMode="auto">
            <a:xfrm rot="4680742">
              <a:off x="936" y="2808"/>
              <a:ext cx="624" cy="1536"/>
              <a:chOff x="144" y="2256"/>
              <a:chExt cx="624" cy="1536"/>
            </a:xfrm>
          </p:grpSpPr>
          <p:sp>
            <p:nvSpPr>
              <p:cNvPr id="36" name="Freeform 26"/>
              <p:cNvSpPr>
                <a:spLocks/>
              </p:cNvSpPr>
              <p:nvPr/>
            </p:nvSpPr>
            <p:spPr bwMode="auto">
              <a:xfrm>
                <a:off x="384" y="2256"/>
                <a:ext cx="192" cy="1536"/>
              </a:xfrm>
              <a:custGeom>
                <a:avLst/>
                <a:gdLst>
                  <a:gd name="T0" fmla="*/ 48 w 192"/>
                  <a:gd name="T1" fmla="*/ 0 h 1536"/>
                  <a:gd name="T2" fmla="*/ 0 w 192"/>
                  <a:gd name="T3" fmla="*/ 240 h 1536"/>
                  <a:gd name="T4" fmla="*/ 0 w 192"/>
                  <a:gd name="T5" fmla="*/ 480 h 1536"/>
                  <a:gd name="T6" fmla="*/ 48 w 192"/>
                  <a:gd name="T7" fmla="*/ 576 h 1536"/>
                  <a:gd name="T8" fmla="*/ 144 w 192"/>
                  <a:gd name="T9" fmla="*/ 720 h 1536"/>
                  <a:gd name="T10" fmla="*/ 180 w 192"/>
                  <a:gd name="T11" fmla="*/ 840 h 1536"/>
                  <a:gd name="T12" fmla="*/ 192 w 192"/>
                  <a:gd name="T13" fmla="*/ 984 h 1536"/>
                  <a:gd name="T14" fmla="*/ 192 w 192"/>
                  <a:gd name="T15" fmla="*/ 1056 h 1536"/>
                  <a:gd name="T16" fmla="*/ 192 w 192"/>
                  <a:gd name="T17" fmla="*/ 1152 h 1536"/>
                  <a:gd name="T18" fmla="*/ 144 w 192"/>
                  <a:gd name="T19" fmla="*/ 1392 h 1536"/>
                  <a:gd name="T20" fmla="*/ 96 w 192"/>
                  <a:gd name="T21" fmla="*/ 1536 h 15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1536">
                    <a:moveTo>
                      <a:pt x="48" y="0"/>
                    </a:moveTo>
                    <a:lnTo>
                      <a:pt x="0" y="240"/>
                    </a:lnTo>
                    <a:lnTo>
                      <a:pt x="0" y="480"/>
                    </a:lnTo>
                    <a:lnTo>
                      <a:pt x="48" y="576"/>
                    </a:lnTo>
                    <a:lnTo>
                      <a:pt x="144" y="720"/>
                    </a:lnTo>
                    <a:lnTo>
                      <a:pt x="180" y="840"/>
                    </a:lnTo>
                    <a:lnTo>
                      <a:pt x="192" y="984"/>
                    </a:lnTo>
                    <a:lnTo>
                      <a:pt x="192" y="1056"/>
                    </a:lnTo>
                    <a:lnTo>
                      <a:pt x="192" y="1152"/>
                    </a:lnTo>
                    <a:lnTo>
                      <a:pt x="144" y="1392"/>
                    </a:lnTo>
                    <a:lnTo>
                      <a:pt x="96" y="1536"/>
                    </a:lnTo>
                  </a:path>
                </a:pathLst>
              </a:custGeom>
              <a:noFill/>
              <a:ln w="381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Freeform 27"/>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Freeform 28"/>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29"/>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Freeform 30"/>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31"/>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2"/>
              <p:cNvSpPr>
                <a:spLocks/>
              </p:cNvSpPr>
              <p:nvPr/>
            </p:nvSpPr>
            <p:spPr bwMode="auto">
              <a:xfrm rot="-3514978">
                <a:off x="216" y="3072"/>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Freeform 33"/>
              <p:cNvSpPr>
                <a:spLocks/>
              </p:cNvSpPr>
              <p:nvPr/>
            </p:nvSpPr>
            <p:spPr bwMode="auto">
              <a:xfrm rot="-3514978">
                <a:off x="317" y="3081"/>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Freeform 34"/>
              <p:cNvSpPr>
                <a:spLocks/>
              </p:cNvSpPr>
              <p:nvPr/>
            </p:nvSpPr>
            <p:spPr bwMode="auto">
              <a:xfrm rot="-3514978">
                <a:off x="337" y="3157"/>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35"/>
              <p:cNvSpPr>
                <a:spLocks/>
              </p:cNvSpPr>
              <p:nvPr/>
            </p:nvSpPr>
            <p:spPr bwMode="auto">
              <a:xfrm rot="-3514978">
                <a:off x="342" y="3244"/>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36"/>
              <p:cNvSpPr>
                <a:spLocks/>
              </p:cNvSpPr>
              <p:nvPr/>
            </p:nvSpPr>
            <p:spPr bwMode="auto">
              <a:xfrm rot="-3514978">
                <a:off x="290" y="3164"/>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37"/>
              <p:cNvSpPr>
                <a:spLocks/>
              </p:cNvSpPr>
              <p:nvPr/>
            </p:nvSpPr>
            <p:spPr bwMode="auto">
              <a:xfrm>
                <a:off x="504" y="3420"/>
                <a:ext cx="60" cy="96"/>
              </a:xfrm>
              <a:custGeom>
                <a:avLst/>
                <a:gdLst>
                  <a:gd name="T0" fmla="*/ 0 w 60"/>
                  <a:gd name="T1" fmla="*/ 0 h 96"/>
                  <a:gd name="T2" fmla="*/ 48 w 60"/>
                  <a:gd name="T3" fmla="*/ 96 h 96"/>
                  <a:gd name="T4" fmla="*/ 0 60000 65536"/>
                  <a:gd name="T5" fmla="*/ 0 60000 65536"/>
                </a:gdLst>
                <a:ahLst/>
                <a:cxnLst>
                  <a:cxn ang="T4">
                    <a:pos x="T0" y="T1"/>
                  </a:cxn>
                  <a:cxn ang="T5">
                    <a:pos x="T2" y="T3"/>
                  </a:cxn>
                </a:cxnLst>
                <a:rect l="0" t="0" r="r" b="b"/>
                <a:pathLst>
                  <a:path w="60" h="96">
                    <a:moveTo>
                      <a:pt x="0" y="0"/>
                    </a:moveTo>
                    <a:cubicBezTo>
                      <a:pt x="60" y="20"/>
                      <a:pt x="48" y="36"/>
                      <a:pt x="48" y="96"/>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38"/>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 name="Group 39"/>
            <p:cNvGrpSpPr>
              <a:grpSpLocks/>
            </p:cNvGrpSpPr>
            <p:nvPr/>
          </p:nvGrpSpPr>
          <p:grpSpPr bwMode="auto">
            <a:xfrm rot="9942732">
              <a:off x="144" y="3360"/>
              <a:ext cx="768" cy="888"/>
              <a:chOff x="144" y="504"/>
              <a:chExt cx="1512" cy="1488"/>
            </a:xfrm>
          </p:grpSpPr>
          <p:sp>
            <p:nvSpPr>
              <p:cNvPr id="30" name="Freeform 40"/>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Freeform 41"/>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Freeform 42"/>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Freeform 43"/>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Freeform 44"/>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Oval 45"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6" name="Group 46"/>
            <p:cNvGrpSpPr>
              <a:grpSpLocks/>
            </p:cNvGrpSpPr>
            <p:nvPr/>
          </p:nvGrpSpPr>
          <p:grpSpPr bwMode="auto">
            <a:xfrm rot="9942732">
              <a:off x="1680" y="2928"/>
              <a:ext cx="768" cy="888"/>
              <a:chOff x="144" y="504"/>
              <a:chExt cx="1512" cy="1488"/>
            </a:xfrm>
          </p:grpSpPr>
          <p:sp>
            <p:nvSpPr>
              <p:cNvPr id="24" name="Freeform 47"/>
              <p:cNvSpPr>
                <a:spLocks/>
              </p:cNvSpPr>
              <p:nvPr/>
            </p:nvSpPr>
            <p:spPr bwMode="auto">
              <a:xfrm rot="-5018420">
                <a:off x="108" y="960"/>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48"/>
              <p:cNvSpPr>
                <a:spLocks/>
              </p:cNvSpPr>
              <p:nvPr/>
            </p:nvSpPr>
            <p:spPr bwMode="auto">
              <a:xfrm>
                <a:off x="336" y="50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49"/>
              <p:cNvSpPr>
                <a:spLocks/>
              </p:cNvSpPr>
              <p:nvPr/>
            </p:nvSpPr>
            <p:spPr bwMode="auto">
              <a:xfrm rot="3651646">
                <a:off x="876" y="61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50"/>
              <p:cNvSpPr>
                <a:spLocks/>
              </p:cNvSpPr>
              <p:nvPr/>
            </p:nvSpPr>
            <p:spPr bwMode="auto">
              <a:xfrm rot="8016108">
                <a:off x="972" y="1092"/>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51"/>
              <p:cNvSpPr>
                <a:spLocks/>
              </p:cNvSpPr>
              <p:nvPr/>
            </p:nvSpPr>
            <p:spPr bwMode="auto">
              <a:xfrm rot="-10025304">
                <a:off x="528" y="1344"/>
                <a:ext cx="720" cy="648"/>
              </a:xfrm>
              <a:custGeom>
                <a:avLst/>
                <a:gdLst>
                  <a:gd name="T0" fmla="*/ 336 w 720"/>
                  <a:gd name="T1" fmla="*/ 636 h 648"/>
                  <a:gd name="T2" fmla="*/ 192 w 720"/>
                  <a:gd name="T3" fmla="*/ 600 h 648"/>
                  <a:gd name="T4" fmla="*/ 48 w 720"/>
                  <a:gd name="T5" fmla="*/ 456 h 648"/>
                  <a:gd name="T6" fmla="*/ 0 w 720"/>
                  <a:gd name="T7" fmla="*/ 360 h 648"/>
                  <a:gd name="T8" fmla="*/ 0 w 720"/>
                  <a:gd name="T9" fmla="*/ 216 h 648"/>
                  <a:gd name="T10" fmla="*/ 48 w 720"/>
                  <a:gd name="T11" fmla="*/ 120 h 648"/>
                  <a:gd name="T12" fmla="*/ 192 w 720"/>
                  <a:gd name="T13" fmla="*/ 72 h 648"/>
                  <a:gd name="T14" fmla="*/ 312 w 720"/>
                  <a:gd name="T15" fmla="*/ 120 h 648"/>
                  <a:gd name="T16" fmla="*/ 360 w 720"/>
                  <a:gd name="T17" fmla="*/ 36 h 648"/>
                  <a:gd name="T18" fmla="*/ 468 w 720"/>
                  <a:gd name="T19" fmla="*/ 0 h 648"/>
                  <a:gd name="T20" fmla="*/ 588 w 720"/>
                  <a:gd name="T21" fmla="*/ 24 h 648"/>
                  <a:gd name="T22" fmla="*/ 672 w 720"/>
                  <a:gd name="T23" fmla="*/ 120 h 648"/>
                  <a:gd name="T24" fmla="*/ 720 w 720"/>
                  <a:gd name="T25" fmla="*/ 312 h 648"/>
                  <a:gd name="T26" fmla="*/ 672 w 720"/>
                  <a:gd name="T27" fmla="*/ 456 h 648"/>
                  <a:gd name="T28" fmla="*/ 576 w 720"/>
                  <a:gd name="T29" fmla="*/ 552 h 648"/>
                  <a:gd name="T30" fmla="*/ 528 w 720"/>
                  <a:gd name="T31" fmla="*/ 648 h 648"/>
                  <a:gd name="T32" fmla="*/ 336 w 720"/>
                  <a:gd name="T33" fmla="*/ 636 h 6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20" h="648">
                    <a:moveTo>
                      <a:pt x="336" y="636"/>
                    </a:moveTo>
                    <a:lnTo>
                      <a:pt x="192" y="600"/>
                    </a:lnTo>
                    <a:lnTo>
                      <a:pt x="48" y="456"/>
                    </a:lnTo>
                    <a:lnTo>
                      <a:pt x="0" y="360"/>
                    </a:lnTo>
                    <a:lnTo>
                      <a:pt x="0" y="216"/>
                    </a:lnTo>
                    <a:lnTo>
                      <a:pt x="48" y="120"/>
                    </a:lnTo>
                    <a:lnTo>
                      <a:pt x="192" y="72"/>
                    </a:lnTo>
                    <a:lnTo>
                      <a:pt x="312" y="120"/>
                    </a:lnTo>
                    <a:lnTo>
                      <a:pt x="360" y="36"/>
                    </a:lnTo>
                    <a:lnTo>
                      <a:pt x="468" y="0"/>
                    </a:lnTo>
                    <a:lnTo>
                      <a:pt x="588" y="24"/>
                    </a:lnTo>
                    <a:lnTo>
                      <a:pt x="672" y="120"/>
                    </a:lnTo>
                    <a:lnTo>
                      <a:pt x="720" y="312"/>
                    </a:lnTo>
                    <a:lnTo>
                      <a:pt x="672" y="456"/>
                    </a:lnTo>
                    <a:lnTo>
                      <a:pt x="576" y="552"/>
                    </a:lnTo>
                    <a:lnTo>
                      <a:pt x="528" y="648"/>
                    </a:lnTo>
                    <a:lnTo>
                      <a:pt x="336" y="636"/>
                    </a:lnTo>
                    <a:close/>
                  </a:path>
                </a:pathLst>
              </a:custGeom>
              <a:gradFill rotWithShape="1">
                <a:gsLst>
                  <a:gs pos="0">
                    <a:srgbClr val="FF66CC"/>
                  </a:gs>
                  <a:gs pos="100000">
                    <a:srgbClr val="FFFF00"/>
                  </a:gs>
                </a:gsLst>
                <a:lin ang="5400000" scaled="1"/>
              </a:gradFill>
              <a:ln w="9525" cap="rnd">
                <a:solidFill>
                  <a:srgbClr val="B8341E"/>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Oval 52" descr="Large confetti"/>
              <p:cNvSpPr>
                <a:spLocks noChangeArrowheads="1"/>
              </p:cNvSpPr>
              <p:nvPr/>
            </p:nvSpPr>
            <p:spPr bwMode="auto">
              <a:xfrm>
                <a:off x="720" y="1056"/>
                <a:ext cx="336" cy="384"/>
              </a:xfrm>
              <a:prstGeom prst="ellipse">
                <a:avLst/>
              </a:prstGeom>
              <a:pattFill prst="lgConfetti">
                <a:fgClr>
                  <a:srgbClr val="CCCC00"/>
                </a:fgClr>
                <a:bgClr>
                  <a:schemeClr val="tx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grpSp>
        <p:grpSp>
          <p:nvGrpSpPr>
            <p:cNvPr id="17" name="Group 53"/>
            <p:cNvGrpSpPr>
              <a:grpSpLocks/>
            </p:cNvGrpSpPr>
            <p:nvPr/>
          </p:nvGrpSpPr>
          <p:grpSpPr bwMode="auto">
            <a:xfrm rot="20069967" flipH="1">
              <a:off x="153" y="2297"/>
              <a:ext cx="192" cy="528"/>
              <a:chOff x="480" y="2496"/>
              <a:chExt cx="288" cy="528"/>
            </a:xfrm>
          </p:grpSpPr>
          <p:sp>
            <p:nvSpPr>
              <p:cNvPr id="18" name="Freeform 54"/>
              <p:cNvSpPr>
                <a:spLocks/>
              </p:cNvSpPr>
              <p:nvPr/>
            </p:nvSpPr>
            <p:spPr bwMode="auto">
              <a:xfrm>
                <a:off x="480" y="2496"/>
                <a:ext cx="288" cy="432"/>
              </a:xfrm>
              <a:custGeom>
                <a:avLst/>
                <a:gdLst>
                  <a:gd name="T0" fmla="*/ 141 w 336"/>
                  <a:gd name="T1" fmla="*/ 229 h 816"/>
                  <a:gd name="T2" fmla="*/ 35 w 336"/>
                  <a:gd name="T3" fmla="*/ 215 h 816"/>
                  <a:gd name="T4" fmla="*/ 0 w 336"/>
                  <a:gd name="T5" fmla="*/ 175 h 816"/>
                  <a:gd name="T6" fmla="*/ 0 w 336"/>
                  <a:gd name="T7" fmla="*/ 134 h 816"/>
                  <a:gd name="T8" fmla="*/ 35 w 336"/>
                  <a:gd name="T9" fmla="*/ 94 h 816"/>
                  <a:gd name="T10" fmla="*/ 141 w 336"/>
                  <a:gd name="T11" fmla="*/ 27 h 816"/>
                  <a:gd name="T12" fmla="*/ 212 w 336"/>
                  <a:gd name="T13" fmla="*/ 0 h 816"/>
                  <a:gd name="T14" fmla="*/ 247 w 336"/>
                  <a:gd name="T15" fmla="*/ 54 h 816"/>
                  <a:gd name="T16" fmla="*/ 247 w 336"/>
                  <a:gd name="T17" fmla="*/ 94 h 816"/>
                  <a:gd name="T18" fmla="*/ 247 w 336"/>
                  <a:gd name="T19" fmla="*/ 134 h 816"/>
                  <a:gd name="T20" fmla="*/ 247 w 336"/>
                  <a:gd name="T21" fmla="*/ 161 h 816"/>
                  <a:gd name="T22" fmla="*/ 212 w 336"/>
                  <a:gd name="T23" fmla="*/ 202 h 816"/>
                  <a:gd name="T24" fmla="*/ 141 w 336"/>
                  <a:gd name="T25" fmla="*/ 229 h 8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6" h="816">
                    <a:moveTo>
                      <a:pt x="192" y="816"/>
                    </a:moveTo>
                    <a:lnTo>
                      <a:pt x="48" y="768"/>
                    </a:lnTo>
                    <a:lnTo>
                      <a:pt x="0" y="624"/>
                    </a:lnTo>
                    <a:lnTo>
                      <a:pt x="0" y="480"/>
                    </a:lnTo>
                    <a:lnTo>
                      <a:pt x="48" y="336"/>
                    </a:lnTo>
                    <a:lnTo>
                      <a:pt x="192" y="96"/>
                    </a:lnTo>
                    <a:lnTo>
                      <a:pt x="288" y="0"/>
                    </a:lnTo>
                    <a:lnTo>
                      <a:pt x="336" y="192"/>
                    </a:lnTo>
                    <a:lnTo>
                      <a:pt x="336" y="336"/>
                    </a:lnTo>
                    <a:lnTo>
                      <a:pt x="336" y="480"/>
                    </a:lnTo>
                    <a:lnTo>
                      <a:pt x="336" y="576"/>
                    </a:lnTo>
                    <a:lnTo>
                      <a:pt x="288" y="720"/>
                    </a:lnTo>
                    <a:lnTo>
                      <a:pt x="192" y="816"/>
                    </a:lnTo>
                    <a:close/>
                  </a:path>
                </a:pathLst>
              </a:custGeom>
              <a:gradFill rotWithShape="1">
                <a:gsLst>
                  <a:gs pos="0">
                    <a:schemeClr val="tx2"/>
                  </a:gs>
                  <a:gs pos="100000">
                    <a:srgbClr val="33CC33"/>
                  </a:gs>
                </a:gsLst>
                <a:lin ang="5400000" scaled="1"/>
              </a:gradFill>
              <a:ln w="9525" cap="rnd">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55"/>
              <p:cNvSpPr>
                <a:spLocks/>
              </p:cNvSpPr>
              <p:nvPr/>
            </p:nvSpPr>
            <p:spPr bwMode="auto">
              <a:xfrm>
                <a:off x="576" y="2527"/>
                <a:ext cx="128" cy="401"/>
              </a:xfrm>
              <a:custGeom>
                <a:avLst/>
                <a:gdLst>
                  <a:gd name="T0" fmla="*/ 0 w 96"/>
                  <a:gd name="T1" fmla="*/ 335 h 480"/>
                  <a:gd name="T2" fmla="*/ 85 w 96"/>
                  <a:gd name="T3" fmla="*/ 201 h 480"/>
                  <a:gd name="T4" fmla="*/ 85 w 96"/>
                  <a:gd name="T5" fmla="*/ 134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56"/>
              <p:cNvSpPr>
                <a:spLocks/>
              </p:cNvSpPr>
              <p:nvPr/>
            </p:nvSpPr>
            <p:spPr bwMode="auto">
              <a:xfrm>
                <a:off x="640" y="2650"/>
                <a:ext cx="128" cy="124"/>
              </a:xfrm>
              <a:custGeom>
                <a:avLst/>
                <a:gdLst>
                  <a:gd name="T0" fmla="*/ 0 w 96"/>
                  <a:gd name="T1" fmla="*/ 32 h 480"/>
                  <a:gd name="T2" fmla="*/ 85 w 96"/>
                  <a:gd name="T3" fmla="*/ 19 h 480"/>
                  <a:gd name="T4" fmla="*/ 85 w 96"/>
                  <a:gd name="T5" fmla="*/ 13 h 480"/>
                  <a:gd name="T6" fmla="*/ 171 w 96"/>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480">
                    <a:moveTo>
                      <a:pt x="0" y="480"/>
                    </a:moveTo>
                    <a:lnTo>
                      <a:pt x="48" y="288"/>
                    </a:lnTo>
                    <a:lnTo>
                      <a:pt x="48" y="192"/>
                    </a:lnTo>
                    <a:lnTo>
                      <a:pt x="96"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57"/>
              <p:cNvSpPr>
                <a:spLocks/>
              </p:cNvSpPr>
              <p:nvPr/>
            </p:nvSpPr>
            <p:spPr bwMode="auto">
              <a:xfrm>
                <a:off x="544" y="2650"/>
                <a:ext cx="64" cy="216"/>
              </a:xfrm>
              <a:custGeom>
                <a:avLst/>
                <a:gdLst>
                  <a:gd name="T0" fmla="*/ 43 w 96"/>
                  <a:gd name="T1" fmla="*/ 139 h 336"/>
                  <a:gd name="T2" fmla="*/ 5 w 96"/>
                  <a:gd name="T3" fmla="*/ 109 h 336"/>
                  <a:gd name="T4" fmla="*/ 32 w 96"/>
                  <a:gd name="T5" fmla="*/ 79 h 336"/>
                  <a:gd name="T6" fmla="*/ 0 w 96"/>
                  <a:gd name="T7" fmla="*/ 0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 h="336">
                    <a:moveTo>
                      <a:pt x="96" y="336"/>
                    </a:moveTo>
                    <a:lnTo>
                      <a:pt x="12" y="264"/>
                    </a:lnTo>
                    <a:lnTo>
                      <a:pt x="72" y="192"/>
                    </a:lnTo>
                    <a:lnTo>
                      <a:pt x="0"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58"/>
              <p:cNvSpPr>
                <a:spLocks/>
              </p:cNvSpPr>
              <p:nvPr/>
            </p:nvSpPr>
            <p:spPr bwMode="auto">
              <a:xfrm>
                <a:off x="624" y="2558"/>
                <a:ext cx="16" cy="154"/>
              </a:xfrm>
              <a:custGeom>
                <a:avLst/>
                <a:gdLst>
                  <a:gd name="T0" fmla="*/ 11 w 24"/>
                  <a:gd name="T1" fmla="*/ 99 h 240"/>
                  <a:gd name="T2" fmla="*/ 0 w 24"/>
                  <a:gd name="T3" fmla="*/ 59 h 240"/>
                  <a:gd name="T4" fmla="*/ 0 w 24"/>
                  <a:gd name="T5" fmla="*/ 40 h 240"/>
                  <a:gd name="T6" fmla="*/ 11 w 24"/>
                  <a:gd name="T7" fmla="*/ 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240">
                    <a:moveTo>
                      <a:pt x="24" y="240"/>
                    </a:moveTo>
                    <a:lnTo>
                      <a:pt x="0" y="144"/>
                    </a:lnTo>
                    <a:lnTo>
                      <a:pt x="0" y="96"/>
                    </a:lnTo>
                    <a:lnTo>
                      <a:pt x="24" y="0"/>
                    </a:lnTo>
                  </a:path>
                </a:pathLst>
              </a:custGeom>
              <a:noFill/>
              <a:ln w="31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59"/>
              <p:cNvSpPr>
                <a:spLocks/>
              </p:cNvSpPr>
              <p:nvPr/>
            </p:nvSpPr>
            <p:spPr bwMode="auto">
              <a:xfrm flipH="1">
                <a:off x="528" y="2928"/>
                <a:ext cx="47" cy="96"/>
              </a:xfrm>
              <a:custGeom>
                <a:avLst/>
                <a:gdLst>
                  <a:gd name="T0" fmla="*/ 5 w 72"/>
                  <a:gd name="T1" fmla="*/ 0 h 192"/>
                  <a:gd name="T2" fmla="*/ 0 w 72"/>
                  <a:gd name="T3" fmla="*/ 48 h 192"/>
                  <a:gd name="T4" fmla="*/ 0 60000 65536"/>
                  <a:gd name="T5" fmla="*/ 0 60000 65536"/>
                </a:gdLst>
                <a:ahLst/>
                <a:cxnLst>
                  <a:cxn ang="T4">
                    <a:pos x="T0" y="T1"/>
                  </a:cxn>
                  <a:cxn ang="T5">
                    <a:pos x="T2" y="T3"/>
                  </a:cxn>
                </a:cxnLst>
                <a:rect l="0" t="0" r="r" b="b"/>
                <a:pathLst>
                  <a:path w="72" h="192">
                    <a:moveTo>
                      <a:pt x="12" y="0"/>
                    </a:moveTo>
                    <a:cubicBezTo>
                      <a:pt x="24" y="48"/>
                      <a:pt x="72" y="192"/>
                      <a:pt x="0" y="192"/>
                    </a:cubicBezTo>
                  </a:path>
                </a:pathLst>
              </a:custGeom>
              <a:noFill/>
              <a:ln w="5715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pic>
        <p:nvPicPr>
          <p:cNvPr id="61" name="Picture 64"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6954" y="1162730"/>
            <a:ext cx="672678" cy="44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73" descr="an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6" y="87832"/>
            <a:ext cx="2723072" cy="2149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74" descr="EART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954198" y="230196"/>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p:cNvSpPr txBox="1"/>
          <p:nvPr/>
        </p:nvSpPr>
        <p:spPr>
          <a:xfrm>
            <a:off x="3677711" y="975477"/>
            <a:ext cx="8110087" cy="5509200"/>
          </a:xfrm>
          <a:prstGeom prst="rect">
            <a:avLst/>
          </a:prstGeom>
          <a:noFill/>
        </p:spPr>
        <p:txBody>
          <a:bodyPr wrap="square">
            <a:spAutoFit/>
          </a:bodyPr>
          <a:lstStyle/>
          <a:p>
            <a:pPr marL="457200" indent="-457200">
              <a:lnSpc>
                <a:spcPct val="150000"/>
              </a:lnSpc>
              <a:buFontTx/>
              <a:buChar char="-"/>
              <a:defRPr/>
            </a:pPr>
            <a:r>
              <a:rPr lang="en-US" sz="3200" b="1" dirty="0" err="1" smtClean="0">
                <a:solidFill>
                  <a:srgbClr val="3333FF"/>
                </a:solidFill>
                <a:latin typeface="Times New Roman" panose="02020603050405020304" pitchFamily="18" charset="0"/>
                <a:cs typeface="Times New Roman" panose="02020603050405020304" pitchFamily="18" charset="0"/>
              </a:rPr>
              <a:t>Học</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smtClean="0">
                <a:solidFill>
                  <a:srgbClr val="3333FF"/>
                </a:solidFill>
                <a:latin typeface="Times New Roman" panose="02020603050405020304" pitchFamily="18" charset="0"/>
                <a:cs typeface="Times New Roman" panose="02020603050405020304" pitchFamily="18" charset="0"/>
              </a:rPr>
              <a:t>bài</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smtClean="0">
                <a:solidFill>
                  <a:srgbClr val="3333FF"/>
                </a:solidFill>
                <a:latin typeface="Times New Roman" panose="02020603050405020304" pitchFamily="18" charset="0"/>
                <a:cs typeface="Times New Roman" panose="02020603050405020304" pitchFamily="18" charset="0"/>
              </a:rPr>
              <a:t>và</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a:solidFill>
                  <a:srgbClr val="3333FF"/>
                </a:solidFill>
                <a:latin typeface="Times New Roman" panose="02020603050405020304" pitchFamily="18" charset="0"/>
                <a:cs typeface="Times New Roman" panose="02020603050405020304" pitchFamily="18" charset="0"/>
              </a:rPr>
              <a:t>n</a:t>
            </a:r>
            <a:r>
              <a:rPr lang="en-US" sz="3200" b="1" dirty="0" err="1" smtClean="0">
                <a:solidFill>
                  <a:srgbClr val="3333FF"/>
                </a:solidFill>
                <a:latin typeface="Times New Roman" panose="02020603050405020304" pitchFamily="18" charset="0"/>
                <a:cs typeface="Times New Roman" panose="02020603050405020304" pitchFamily="18" charset="0"/>
              </a:rPr>
              <a:t>ghiên</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smtClean="0">
                <a:solidFill>
                  <a:srgbClr val="3333FF"/>
                </a:solidFill>
                <a:latin typeface="Times New Roman" panose="02020603050405020304" pitchFamily="18" charset="0"/>
                <a:cs typeface="Times New Roman" panose="02020603050405020304" pitchFamily="18" charset="0"/>
              </a:rPr>
              <a:t>cứu</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smtClean="0">
                <a:solidFill>
                  <a:srgbClr val="3333FF"/>
                </a:solidFill>
                <a:latin typeface="Times New Roman" panose="02020603050405020304" pitchFamily="18" charset="0"/>
                <a:cs typeface="Times New Roman" panose="02020603050405020304" pitchFamily="18" charset="0"/>
              </a:rPr>
              <a:t>trước</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sz="3200" b="1" dirty="0" err="1" smtClean="0">
                <a:solidFill>
                  <a:srgbClr val="3333FF"/>
                </a:solidFill>
                <a:latin typeface="Times New Roman" panose="02020603050405020304" pitchFamily="18" charset="0"/>
                <a:cs typeface="Times New Roman" panose="02020603050405020304" pitchFamily="18" charset="0"/>
              </a:rPr>
              <a:t>bài</a:t>
            </a:r>
            <a:r>
              <a:rPr lang="en-US" sz="3200" b="1" dirty="0" smtClean="0">
                <a:solidFill>
                  <a:srgbClr val="3333FF"/>
                </a:solidFill>
                <a:latin typeface="Times New Roman" panose="02020603050405020304" pitchFamily="18" charset="0"/>
                <a:cs typeface="Times New Roman" panose="02020603050405020304" pitchFamily="18" charset="0"/>
              </a:rPr>
              <a:t> </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12: </a:t>
            </a:r>
            <a:r>
              <a:rPr lang="en-US" altLang="en-US" sz="3200" b="1"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theo</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gợi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ý: </a:t>
            </a:r>
          </a:p>
          <a:p>
            <a:pPr>
              <a:spcBef>
                <a:spcPct val="50000"/>
              </a:spcBef>
            </a:pP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Tìm</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hiểu</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nguyên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nhân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hiện</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tượng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Tìm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kiếm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thông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tin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thảm</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họa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gây</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ra.</a:t>
            </a:r>
            <a:endPar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endParaRPr>
          </a:p>
          <a:p>
            <a:pPr>
              <a:spcBef>
                <a:spcPct val="50000"/>
              </a:spcBef>
            </a:pP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b="1" dirty="0" smtClean="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Cách</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ứng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phó</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khi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có</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đất</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núi</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dirty="0" err="1">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lửa</a:t>
            </a:r>
            <a:r>
              <a:rPr lang="en-US" altLang="en-US" sz="32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p>
          <a:p>
            <a:pPr marL="457200" indent="-457200">
              <a:lnSpc>
                <a:spcPct val="150000"/>
              </a:lnSpc>
              <a:buFontTx/>
              <a:buChar char="-"/>
              <a:defRPr/>
            </a:pPr>
            <a:endParaRPr lang="en-US" sz="3200" b="1" dirty="0" smtClean="0">
              <a:solidFill>
                <a:srgbClr val="3333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53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0122" y="122464"/>
            <a:ext cx="10530699" cy="1567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BÀI 11: QUÁ TRÌNH NỘI SINH VÀ NGOẠI SINH.</a:t>
            </a:r>
          </a:p>
          <a:p>
            <a:pPr algn="ctr"/>
            <a:r>
              <a:rPr lang="en-US" sz="3600" b="1" dirty="0" smtClean="0">
                <a:solidFill>
                  <a:srgbClr val="FF0000"/>
                </a:solidFill>
                <a:latin typeface="Times New Roman" panose="02020603050405020304" pitchFamily="18" charset="0"/>
                <a:cs typeface="Times New Roman" panose="02020603050405020304" pitchFamily="18" charset="0"/>
              </a:rPr>
              <a:t>HIỆN TƯỢNG TẠO NÚI</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5" name="Picture 6" descr="Phong Nha - Kỳ quan đệ nhất độ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0877"/>
            <a:ext cx="4098439" cy="27664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nui lau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439" y="1870876"/>
            <a:ext cx="3748603" cy="276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MTNLAKE1"/>
          <p:cNvPicPr>
            <a:picLocks noChangeAspect="1" noChangeArrowheads="1"/>
          </p:cNvPicPr>
          <p:nvPr/>
        </p:nvPicPr>
        <p:blipFill>
          <a:blip r:embed="rId4"/>
          <a:srcRect/>
          <a:stretch>
            <a:fillRect/>
          </a:stretch>
        </p:blipFill>
        <p:spPr bwMode="auto">
          <a:xfrm>
            <a:off x="0" y="4637313"/>
            <a:ext cx="4098447" cy="2190539"/>
          </a:xfrm>
          <a:prstGeom prst="rect">
            <a:avLst/>
          </a:prstGeom>
          <a:noFill/>
          <a:ln w="9525">
            <a:noFill/>
            <a:miter lim="800000"/>
            <a:headEnd/>
            <a:tailEnd/>
          </a:ln>
        </p:spPr>
      </p:pic>
      <p:pic>
        <p:nvPicPr>
          <p:cNvPr id="8" name="Picture 7" descr="10 sự thật thú vị về Sahara - sa mạc huyền thoại của Trái Đấ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8439" y="4637312"/>
            <a:ext cx="4098438" cy="2190540"/>
          </a:xfrm>
          <a:prstGeom prst="rect">
            <a:avLst/>
          </a:prstGeom>
          <a:noFill/>
          <a:ln>
            <a:noFill/>
          </a:ln>
        </p:spPr>
      </p:pic>
      <p:pic>
        <p:nvPicPr>
          <p:cNvPr id="9" name="Picture 11" descr="DONG B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6879" y="4637311"/>
            <a:ext cx="3995122" cy="21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a:stretch>
            <a:fillRect/>
          </a:stretch>
        </p:blipFill>
        <p:spPr>
          <a:xfrm>
            <a:off x="7847044" y="1870875"/>
            <a:ext cx="4344957" cy="2766438"/>
          </a:xfrm>
          <a:prstGeom prst="rect">
            <a:avLst/>
          </a:prstGeom>
        </p:spPr>
      </p:pic>
    </p:spTree>
    <p:extLst>
      <p:ext uri="{BB962C8B-B14F-4D97-AF65-F5344CB8AC3E}">
        <p14:creationId xmlns:p14="http://schemas.microsoft.com/office/powerpoint/2010/main" val="211754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9310" y="1690007"/>
            <a:ext cx="9002710" cy="738664"/>
          </a:xfrm>
          <a:prstGeom prst="rect">
            <a:avLst/>
          </a:prstGeom>
          <a:noFill/>
        </p:spPr>
        <p:txBody>
          <a:bodyPr wrap="square">
            <a:spAutoFit/>
          </a:bodyPr>
          <a:lstStyle/>
          <a:p>
            <a:pPr marL="342900" indent="-342900">
              <a:lnSpc>
                <a:spcPct val="150000"/>
              </a:lnSpc>
              <a:buFontTx/>
              <a:buAutoNum type="arabicPeriod"/>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smtClean="0">
                <a:solidFill>
                  <a:schemeClr val="accent6">
                    <a:lumMod val="75000"/>
                  </a:schemeClr>
                </a:solidFill>
                <a:latin typeface="Times New Roman" panose="02020603050405020304" pitchFamily="18" charset="0"/>
                <a:cs typeface="Times New Roman" panose="02020603050405020304" pitchFamily="18" charset="0"/>
              </a:rPr>
              <a:t>ngoại</a:t>
            </a:r>
            <a:r>
              <a:rPr lang="en-GB"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6" name="Rectangle 5"/>
          <p:cNvSpPr/>
          <p:nvPr/>
        </p:nvSpPr>
        <p:spPr>
          <a:xfrm>
            <a:off x="940122" y="122464"/>
            <a:ext cx="10530699" cy="1567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BÀI 11: QUÁ TRÌNH NỘI SINH VÀ NGOẠI SINH.</a:t>
            </a:r>
          </a:p>
          <a:p>
            <a:pPr algn="ctr"/>
            <a:r>
              <a:rPr lang="en-US" sz="3600" b="1" dirty="0" smtClean="0">
                <a:solidFill>
                  <a:srgbClr val="FF0000"/>
                </a:solidFill>
                <a:latin typeface="Times New Roman" panose="02020603050405020304" pitchFamily="18" charset="0"/>
                <a:cs typeface="Times New Roman" panose="02020603050405020304" pitchFamily="18" charset="0"/>
              </a:rPr>
              <a:t>HIỆN TƯỢNG TẠO NÚI</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92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9D17F0B-CEF2-3A40-9BDB-2176FDA13401}"/>
              </a:ext>
            </a:extLst>
          </p:cNvPr>
          <p:cNvPicPr>
            <a:picLocks noChangeAspect="1"/>
          </p:cNvPicPr>
          <p:nvPr/>
        </p:nvPicPr>
        <p:blipFill>
          <a:blip r:embed="rId2"/>
          <a:stretch>
            <a:fillRect/>
          </a:stretch>
        </p:blipFill>
        <p:spPr>
          <a:xfrm>
            <a:off x="6833937" y="1112742"/>
            <a:ext cx="5180048" cy="5523792"/>
          </a:xfrm>
          <a:prstGeom prst="rect">
            <a:avLst/>
          </a:prstGeom>
        </p:spPr>
      </p:pic>
      <p:sp>
        <p:nvSpPr>
          <p:cNvPr id="10" name="Rectangle 9">
            <a:extLst>
              <a:ext uri="{FF2B5EF4-FFF2-40B4-BE49-F238E27FC236}">
                <a16:creationId xmlns:a16="http://schemas.microsoft.com/office/drawing/2014/main" xmlns="" id="{0BE18C2C-945F-CF42-AC19-B7C65EB1B8C8}"/>
              </a:ext>
            </a:extLst>
          </p:cNvPr>
          <p:cNvSpPr/>
          <p:nvPr/>
        </p:nvSpPr>
        <p:spPr>
          <a:xfrm>
            <a:off x="280736" y="1506209"/>
            <a:ext cx="7094073" cy="2616101"/>
          </a:xfrm>
          <a:prstGeom prst="rect">
            <a:avLst/>
          </a:prstGeom>
        </p:spPr>
        <p:txBody>
          <a:bodyPr wrap="square">
            <a:spAutoFit/>
          </a:bodyPr>
          <a:lstStyle/>
          <a:p>
            <a:r>
              <a:rPr lang="vi-VN" sz="2800" b="0" i="0" dirty="0">
                <a:effectLst/>
                <a:latin typeface="+mj-lt"/>
              </a:rPr>
              <a:t>Dựa vào nội dung trong bài và hình </a:t>
            </a:r>
            <a:r>
              <a:rPr lang="vi-VN" sz="2800" b="0" i="0" dirty="0" smtClean="0">
                <a:effectLst/>
                <a:latin typeface="+mj-lt"/>
              </a:rPr>
              <a:t> </a:t>
            </a:r>
            <a:r>
              <a:rPr lang="vi-VN" sz="2800" b="0" i="0" dirty="0">
                <a:effectLst/>
                <a:latin typeface="+mj-lt"/>
              </a:rPr>
              <a:t>em hãy cho biết</a:t>
            </a:r>
          </a:p>
          <a:p>
            <a:pPr>
              <a:buFont typeface="Arial" panose="020B0604020202020204" pitchFamily="34" charset="0"/>
              <a:buChar char="•"/>
            </a:pPr>
            <a:r>
              <a:rPr lang="vi-VN" sz="2800" b="0" i="0" dirty="0">
                <a:effectLst/>
                <a:latin typeface="+mj-lt"/>
              </a:rPr>
              <a:t> </a:t>
            </a:r>
            <a:r>
              <a:rPr lang="vi-VN" sz="2800" dirty="0">
                <a:latin typeface="+mj-lt"/>
                <a:cs typeface="Times New Roman" panose="02020603050405020304" pitchFamily="18" charset="0"/>
              </a:rPr>
              <a:t>Hình nào là kết quả của các quá trình ngoại sinh và hình nào là kết quả của quá trình nội sinh?</a:t>
            </a:r>
          </a:p>
          <a:p>
            <a:endParaRPr lang="x-none" sz="2400" dirty="0">
              <a:latin typeface="+mj-lt"/>
            </a:endParaRPr>
          </a:p>
        </p:txBody>
      </p:sp>
      <p:sp>
        <p:nvSpPr>
          <p:cNvPr id="3" name="Rounded Rectangular Callout 2">
            <a:extLst>
              <a:ext uri="{FF2B5EF4-FFF2-40B4-BE49-F238E27FC236}">
                <a16:creationId xmlns:a16="http://schemas.microsoft.com/office/drawing/2014/main" xmlns="" id="{2E0E97E0-6292-3649-87D2-AB3681284140}"/>
              </a:ext>
            </a:extLst>
          </p:cNvPr>
          <p:cNvSpPr/>
          <p:nvPr/>
        </p:nvSpPr>
        <p:spPr>
          <a:xfrm>
            <a:off x="981076" y="3606697"/>
            <a:ext cx="5572125" cy="741083"/>
          </a:xfrm>
          <a:prstGeom prst="wedgeRoundRectCallout">
            <a:avLst>
              <a:gd name="adj1" fmla="val 64660"/>
              <a:gd name="adj2" fmla="val -90002"/>
              <a:gd name="adj3" fmla="val 16667"/>
            </a:avLst>
          </a:prstGeom>
          <a:solidFill>
            <a:schemeClr val="accent2">
              <a:lumMod val="40000"/>
              <a:lumOff val="60000"/>
            </a:schemeClr>
          </a:solidFill>
          <a:ln>
            <a:solidFill>
              <a:schemeClr val="bg1"/>
            </a:solidFill>
            <a:extLst>
              <a:ext uri="{C807C97D-BFC1-408E-A445-0C87EB9F89A2}">
                <ask:lineSketchStyleProps xmlns="" xmlns:ask="http://schemas.microsoft.com/office/drawing/2018/sketchyshapes" sd="3830781654">
                  <a:custGeom>
                    <a:avLst/>
                    <a:gdLst>
                      <a:gd name="connsiteX0" fmla="*/ 0 w 5572125"/>
                      <a:gd name="connsiteY0" fmla="*/ 123516 h 741083"/>
                      <a:gd name="connsiteX1" fmla="*/ 123516 w 5572125"/>
                      <a:gd name="connsiteY1" fmla="*/ 0 h 741083"/>
                      <a:gd name="connsiteX2" fmla="*/ 550858 w 5572125"/>
                      <a:gd name="connsiteY2" fmla="*/ 0 h 741083"/>
                      <a:gd name="connsiteX3" fmla="*/ 1009468 w 5572125"/>
                      <a:gd name="connsiteY3" fmla="*/ 0 h 741083"/>
                      <a:gd name="connsiteX4" fmla="*/ 1530617 w 5572125"/>
                      <a:gd name="connsiteY4" fmla="*/ 0 h 741083"/>
                      <a:gd name="connsiteX5" fmla="*/ 1989227 w 5572125"/>
                      <a:gd name="connsiteY5" fmla="*/ 0 h 741083"/>
                      <a:gd name="connsiteX6" fmla="*/ 2510375 w 5572125"/>
                      <a:gd name="connsiteY6" fmla="*/ 0 h 741083"/>
                      <a:gd name="connsiteX7" fmla="*/ 3250406 w 5572125"/>
                      <a:gd name="connsiteY7" fmla="*/ 0 h 741083"/>
                      <a:gd name="connsiteX8" fmla="*/ 3804891 w 5572125"/>
                      <a:gd name="connsiteY8" fmla="*/ -52372 h 741083"/>
                      <a:gd name="connsiteX9" fmla="*/ 4233832 w 5572125"/>
                      <a:gd name="connsiteY9" fmla="*/ -92887 h 741083"/>
                      <a:gd name="connsiteX10" fmla="*/ 4756931 w 5572125"/>
                      <a:gd name="connsiteY10" fmla="*/ -142295 h 741083"/>
                      <a:gd name="connsiteX11" fmla="*/ 5185872 w 5572125"/>
                      <a:gd name="connsiteY11" fmla="*/ -182810 h 741083"/>
                      <a:gd name="connsiteX12" fmla="*/ 5771742 w 5572125"/>
                      <a:gd name="connsiteY12" fmla="*/ -238147 h 741083"/>
                      <a:gd name="connsiteX13" fmla="*/ 6388999 w 5572125"/>
                      <a:gd name="connsiteY13" fmla="*/ -296448 h 741083"/>
                      <a:gd name="connsiteX14" fmla="*/ 5859512 w 5572125"/>
                      <a:gd name="connsiteY14" fmla="*/ -206525 h 741083"/>
                      <a:gd name="connsiteX15" fmla="*/ 5242747 w 5572125"/>
                      <a:gd name="connsiteY15" fmla="*/ -101780 h 741083"/>
                      <a:gd name="connsiteX16" fmla="*/ 4643438 w 5572125"/>
                      <a:gd name="connsiteY16" fmla="*/ 0 h 741083"/>
                      <a:gd name="connsiteX17" fmla="*/ 5021868 w 5572125"/>
                      <a:gd name="connsiteY17" fmla="*/ 0 h 741083"/>
                      <a:gd name="connsiteX18" fmla="*/ 5448609 w 5572125"/>
                      <a:gd name="connsiteY18" fmla="*/ 0 h 741083"/>
                      <a:gd name="connsiteX19" fmla="*/ 5572125 w 5572125"/>
                      <a:gd name="connsiteY19" fmla="*/ 123516 h 741083"/>
                      <a:gd name="connsiteX20" fmla="*/ 5572125 w 5572125"/>
                      <a:gd name="connsiteY20" fmla="*/ 123514 h 741083"/>
                      <a:gd name="connsiteX21" fmla="*/ 5572125 w 5572125"/>
                      <a:gd name="connsiteY21" fmla="*/ 123514 h 741083"/>
                      <a:gd name="connsiteX22" fmla="*/ 5572125 w 5572125"/>
                      <a:gd name="connsiteY22" fmla="*/ 308785 h 741083"/>
                      <a:gd name="connsiteX23" fmla="*/ 5572125 w 5572125"/>
                      <a:gd name="connsiteY23" fmla="*/ 617567 h 741083"/>
                      <a:gd name="connsiteX24" fmla="*/ 5448609 w 5572125"/>
                      <a:gd name="connsiteY24" fmla="*/ 741083 h 741083"/>
                      <a:gd name="connsiteX25" fmla="*/ 5029920 w 5572125"/>
                      <a:gd name="connsiteY25" fmla="*/ 741083 h 741083"/>
                      <a:gd name="connsiteX26" fmla="*/ 4643438 w 5572125"/>
                      <a:gd name="connsiteY26" fmla="*/ 741083 h 741083"/>
                      <a:gd name="connsiteX27" fmla="*/ 4193024 w 5572125"/>
                      <a:gd name="connsiteY27" fmla="*/ 741083 h 741083"/>
                      <a:gd name="connsiteX28" fmla="*/ 3756541 w 5572125"/>
                      <a:gd name="connsiteY28" fmla="*/ 741083 h 741083"/>
                      <a:gd name="connsiteX29" fmla="*/ 3250406 w 5572125"/>
                      <a:gd name="connsiteY29" fmla="*/ 741083 h 741083"/>
                      <a:gd name="connsiteX30" fmla="*/ 3250406 w 5572125"/>
                      <a:gd name="connsiteY30" fmla="*/ 741083 h 741083"/>
                      <a:gd name="connsiteX31" fmla="*/ 2729258 w 5572125"/>
                      <a:gd name="connsiteY31" fmla="*/ 741083 h 741083"/>
                      <a:gd name="connsiteX32" fmla="*/ 2301916 w 5572125"/>
                      <a:gd name="connsiteY32" fmla="*/ 741083 h 741083"/>
                      <a:gd name="connsiteX33" fmla="*/ 1749499 w 5572125"/>
                      <a:gd name="connsiteY33" fmla="*/ 741083 h 741083"/>
                      <a:gd name="connsiteX34" fmla="*/ 1197082 w 5572125"/>
                      <a:gd name="connsiteY34" fmla="*/ 741083 h 741083"/>
                      <a:gd name="connsiteX35" fmla="*/ 707202 w 5572125"/>
                      <a:gd name="connsiteY35" fmla="*/ 741083 h 741083"/>
                      <a:gd name="connsiteX36" fmla="*/ 123516 w 5572125"/>
                      <a:gd name="connsiteY36" fmla="*/ 741083 h 741083"/>
                      <a:gd name="connsiteX37" fmla="*/ 0 w 5572125"/>
                      <a:gd name="connsiteY37" fmla="*/ 617567 h 741083"/>
                      <a:gd name="connsiteX38" fmla="*/ 0 w 5572125"/>
                      <a:gd name="connsiteY38" fmla="*/ 308785 h 741083"/>
                      <a:gd name="connsiteX39" fmla="*/ 0 w 5572125"/>
                      <a:gd name="connsiteY39" fmla="*/ 123514 h 741083"/>
                      <a:gd name="connsiteX40" fmla="*/ 0 w 5572125"/>
                      <a:gd name="connsiteY40" fmla="*/ 123514 h 741083"/>
                      <a:gd name="connsiteX41" fmla="*/ 0 w 5572125"/>
                      <a:gd name="connsiteY41" fmla="*/ 123516 h 74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72125" h="741083" fill="none" extrusionOk="0">
                        <a:moveTo>
                          <a:pt x="0" y="123516"/>
                        </a:moveTo>
                        <a:cubicBezTo>
                          <a:pt x="-5560" y="35614"/>
                          <a:pt x="41264" y="10411"/>
                          <a:pt x="123516" y="0"/>
                        </a:cubicBezTo>
                        <a:cubicBezTo>
                          <a:pt x="261440" y="-16896"/>
                          <a:pt x="363745" y="42855"/>
                          <a:pt x="550858" y="0"/>
                        </a:cubicBezTo>
                        <a:cubicBezTo>
                          <a:pt x="737971" y="-42855"/>
                          <a:pt x="887869" y="28663"/>
                          <a:pt x="1009468" y="0"/>
                        </a:cubicBezTo>
                        <a:cubicBezTo>
                          <a:pt x="1131067" y="-28663"/>
                          <a:pt x="1405417" y="17950"/>
                          <a:pt x="1530617" y="0"/>
                        </a:cubicBezTo>
                        <a:cubicBezTo>
                          <a:pt x="1655817" y="-17950"/>
                          <a:pt x="1817737" y="32659"/>
                          <a:pt x="1989227" y="0"/>
                        </a:cubicBezTo>
                        <a:cubicBezTo>
                          <a:pt x="2160717" y="-32659"/>
                          <a:pt x="2330052" y="47762"/>
                          <a:pt x="2510375" y="0"/>
                        </a:cubicBezTo>
                        <a:cubicBezTo>
                          <a:pt x="2690698" y="-47762"/>
                          <a:pt x="2977056" y="58396"/>
                          <a:pt x="3250406" y="0"/>
                        </a:cubicBezTo>
                        <a:cubicBezTo>
                          <a:pt x="3517310" y="-87611"/>
                          <a:pt x="3652410" y="25975"/>
                          <a:pt x="3804891" y="-52372"/>
                        </a:cubicBezTo>
                        <a:cubicBezTo>
                          <a:pt x="3957372" y="-130719"/>
                          <a:pt x="4024356" y="-21988"/>
                          <a:pt x="4233832" y="-92887"/>
                        </a:cubicBezTo>
                        <a:cubicBezTo>
                          <a:pt x="4443308" y="-163786"/>
                          <a:pt x="4612225" y="-106318"/>
                          <a:pt x="4756931" y="-142295"/>
                        </a:cubicBezTo>
                        <a:cubicBezTo>
                          <a:pt x="4901637" y="-178272"/>
                          <a:pt x="5007072" y="-140592"/>
                          <a:pt x="5185872" y="-182810"/>
                        </a:cubicBezTo>
                        <a:cubicBezTo>
                          <a:pt x="5364672" y="-225028"/>
                          <a:pt x="5594697" y="-214607"/>
                          <a:pt x="5771742" y="-238147"/>
                        </a:cubicBezTo>
                        <a:cubicBezTo>
                          <a:pt x="5948787" y="-261687"/>
                          <a:pt x="6149033" y="-220555"/>
                          <a:pt x="6388999" y="-296448"/>
                        </a:cubicBezTo>
                        <a:cubicBezTo>
                          <a:pt x="6145062" y="-194708"/>
                          <a:pt x="6007585" y="-255958"/>
                          <a:pt x="5859512" y="-206525"/>
                        </a:cubicBezTo>
                        <a:cubicBezTo>
                          <a:pt x="5711439" y="-157092"/>
                          <a:pt x="5505116" y="-193358"/>
                          <a:pt x="5242747" y="-101780"/>
                        </a:cubicBezTo>
                        <a:cubicBezTo>
                          <a:pt x="4980377" y="-10202"/>
                          <a:pt x="4928919" y="-108150"/>
                          <a:pt x="4643438" y="0"/>
                        </a:cubicBezTo>
                        <a:cubicBezTo>
                          <a:pt x="4780685" y="-34685"/>
                          <a:pt x="4939856" y="38548"/>
                          <a:pt x="5021868" y="0"/>
                        </a:cubicBezTo>
                        <a:cubicBezTo>
                          <a:pt x="5103880" y="-38548"/>
                          <a:pt x="5272856" y="26043"/>
                          <a:pt x="5448609" y="0"/>
                        </a:cubicBezTo>
                        <a:cubicBezTo>
                          <a:pt x="5504552" y="-924"/>
                          <a:pt x="5579664" y="49174"/>
                          <a:pt x="5572125" y="123516"/>
                        </a:cubicBezTo>
                        <a:lnTo>
                          <a:pt x="5572125" y="123514"/>
                        </a:lnTo>
                        <a:lnTo>
                          <a:pt x="5572125" y="123514"/>
                        </a:lnTo>
                        <a:cubicBezTo>
                          <a:pt x="5581471" y="177496"/>
                          <a:pt x="5566396" y="268210"/>
                          <a:pt x="5572125" y="308785"/>
                        </a:cubicBezTo>
                        <a:cubicBezTo>
                          <a:pt x="5590114" y="411093"/>
                          <a:pt x="5545319" y="464552"/>
                          <a:pt x="5572125" y="617567"/>
                        </a:cubicBezTo>
                        <a:cubicBezTo>
                          <a:pt x="5579868" y="683319"/>
                          <a:pt x="5517770" y="745287"/>
                          <a:pt x="5448609" y="741083"/>
                        </a:cubicBezTo>
                        <a:cubicBezTo>
                          <a:pt x="5359181" y="768548"/>
                          <a:pt x="5155529" y="737059"/>
                          <a:pt x="5029920" y="741083"/>
                        </a:cubicBezTo>
                        <a:cubicBezTo>
                          <a:pt x="4904311" y="745107"/>
                          <a:pt x="4803816" y="695414"/>
                          <a:pt x="4643438" y="741083"/>
                        </a:cubicBezTo>
                        <a:cubicBezTo>
                          <a:pt x="4457158" y="792260"/>
                          <a:pt x="4359652" y="729662"/>
                          <a:pt x="4193024" y="741083"/>
                        </a:cubicBezTo>
                        <a:cubicBezTo>
                          <a:pt x="4026396" y="752504"/>
                          <a:pt x="3881115" y="713561"/>
                          <a:pt x="3756541" y="741083"/>
                        </a:cubicBezTo>
                        <a:cubicBezTo>
                          <a:pt x="3631967" y="768605"/>
                          <a:pt x="3462741" y="699634"/>
                          <a:pt x="3250406" y="741083"/>
                        </a:cubicBezTo>
                        <a:lnTo>
                          <a:pt x="3250406" y="741083"/>
                        </a:lnTo>
                        <a:cubicBezTo>
                          <a:pt x="3102616" y="745896"/>
                          <a:pt x="2969466" y="731574"/>
                          <a:pt x="2729258" y="741083"/>
                        </a:cubicBezTo>
                        <a:cubicBezTo>
                          <a:pt x="2489050" y="750592"/>
                          <a:pt x="2485305" y="700515"/>
                          <a:pt x="2301916" y="741083"/>
                        </a:cubicBezTo>
                        <a:cubicBezTo>
                          <a:pt x="2118527" y="781651"/>
                          <a:pt x="1864295" y="682802"/>
                          <a:pt x="1749499" y="741083"/>
                        </a:cubicBezTo>
                        <a:cubicBezTo>
                          <a:pt x="1634703" y="799364"/>
                          <a:pt x="1427789" y="680917"/>
                          <a:pt x="1197082" y="741083"/>
                        </a:cubicBezTo>
                        <a:cubicBezTo>
                          <a:pt x="966375" y="801249"/>
                          <a:pt x="891370" y="692496"/>
                          <a:pt x="707202" y="741083"/>
                        </a:cubicBezTo>
                        <a:cubicBezTo>
                          <a:pt x="523034" y="789670"/>
                          <a:pt x="276608" y="713373"/>
                          <a:pt x="123516" y="741083"/>
                        </a:cubicBezTo>
                        <a:cubicBezTo>
                          <a:pt x="58649" y="747038"/>
                          <a:pt x="-11594" y="681835"/>
                          <a:pt x="0" y="617567"/>
                        </a:cubicBezTo>
                        <a:cubicBezTo>
                          <a:pt x="-4317" y="469861"/>
                          <a:pt x="6812" y="425455"/>
                          <a:pt x="0" y="308785"/>
                        </a:cubicBezTo>
                        <a:cubicBezTo>
                          <a:pt x="-15766" y="240799"/>
                          <a:pt x="6492" y="209136"/>
                          <a:pt x="0" y="123514"/>
                        </a:cubicBezTo>
                        <a:lnTo>
                          <a:pt x="0" y="123514"/>
                        </a:lnTo>
                        <a:lnTo>
                          <a:pt x="0" y="123516"/>
                        </a:lnTo>
                        <a:close/>
                      </a:path>
                      <a:path w="5572125" h="741083" stroke="0" extrusionOk="0">
                        <a:moveTo>
                          <a:pt x="0" y="123516"/>
                        </a:moveTo>
                        <a:cubicBezTo>
                          <a:pt x="-16715" y="48373"/>
                          <a:pt x="54451" y="5721"/>
                          <a:pt x="123516" y="0"/>
                        </a:cubicBezTo>
                        <a:cubicBezTo>
                          <a:pt x="267444" y="-11427"/>
                          <a:pt x="377624" y="57216"/>
                          <a:pt x="613395" y="0"/>
                        </a:cubicBezTo>
                        <a:cubicBezTo>
                          <a:pt x="849166" y="-57216"/>
                          <a:pt x="981648" y="33965"/>
                          <a:pt x="1165813" y="0"/>
                        </a:cubicBezTo>
                        <a:cubicBezTo>
                          <a:pt x="1349978" y="-33965"/>
                          <a:pt x="1451488" y="22061"/>
                          <a:pt x="1655692" y="0"/>
                        </a:cubicBezTo>
                        <a:cubicBezTo>
                          <a:pt x="1859896" y="-22061"/>
                          <a:pt x="1983347" y="11679"/>
                          <a:pt x="2176840" y="0"/>
                        </a:cubicBezTo>
                        <a:cubicBezTo>
                          <a:pt x="2370333" y="-11679"/>
                          <a:pt x="2474563" y="24488"/>
                          <a:pt x="2635451" y="0"/>
                        </a:cubicBezTo>
                        <a:cubicBezTo>
                          <a:pt x="2796339" y="-24488"/>
                          <a:pt x="2945097" y="31073"/>
                          <a:pt x="3250406" y="0"/>
                        </a:cubicBezTo>
                        <a:cubicBezTo>
                          <a:pt x="3472340" y="-44606"/>
                          <a:pt x="3709840" y="5880"/>
                          <a:pt x="3836277" y="-55337"/>
                        </a:cubicBezTo>
                        <a:cubicBezTo>
                          <a:pt x="3962714" y="-116554"/>
                          <a:pt x="4281475" y="-28844"/>
                          <a:pt x="4422147" y="-110674"/>
                        </a:cubicBezTo>
                        <a:cubicBezTo>
                          <a:pt x="4562819" y="-192504"/>
                          <a:pt x="4782138" y="-120136"/>
                          <a:pt x="4945246" y="-160082"/>
                        </a:cubicBezTo>
                        <a:cubicBezTo>
                          <a:pt x="5108354" y="-200028"/>
                          <a:pt x="5331666" y="-190088"/>
                          <a:pt x="5531117" y="-215419"/>
                        </a:cubicBezTo>
                        <a:cubicBezTo>
                          <a:pt x="5730568" y="-240750"/>
                          <a:pt x="6205944" y="-267067"/>
                          <a:pt x="6388999" y="-296448"/>
                        </a:cubicBezTo>
                        <a:cubicBezTo>
                          <a:pt x="6114092" y="-234915"/>
                          <a:pt x="5960665" y="-245899"/>
                          <a:pt x="5772234" y="-191703"/>
                        </a:cubicBezTo>
                        <a:cubicBezTo>
                          <a:pt x="5583803" y="-137507"/>
                          <a:pt x="5455410" y="-163579"/>
                          <a:pt x="5225292" y="-98816"/>
                        </a:cubicBezTo>
                        <a:cubicBezTo>
                          <a:pt x="4995174" y="-34053"/>
                          <a:pt x="4908364" y="-69714"/>
                          <a:pt x="4643438" y="0"/>
                        </a:cubicBezTo>
                        <a:cubicBezTo>
                          <a:pt x="4758985" y="-5581"/>
                          <a:pt x="4862272" y="43685"/>
                          <a:pt x="5062127" y="0"/>
                        </a:cubicBezTo>
                        <a:cubicBezTo>
                          <a:pt x="5261982" y="-43685"/>
                          <a:pt x="5312528" y="25793"/>
                          <a:pt x="5448609" y="0"/>
                        </a:cubicBezTo>
                        <a:cubicBezTo>
                          <a:pt x="5511346" y="14358"/>
                          <a:pt x="5555593" y="46772"/>
                          <a:pt x="5572125" y="123516"/>
                        </a:cubicBezTo>
                        <a:lnTo>
                          <a:pt x="5572125" y="123514"/>
                        </a:lnTo>
                        <a:lnTo>
                          <a:pt x="5572125" y="123514"/>
                        </a:lnTo>
                        <a:cubicBezTo>
                          <a:pt x="5577112" y="168627"/>
                          <a:pt x="5558805" y="263686"/>
                          <a:pt x="5572125" y="308785"/>
                        </a:cubicBezTo>
                        <a:cubicBezTo>
                          <a:pt x="5577968" y="434806"/>
                          <a:pt x="5569771" y="539996"/>
                          <a:pt x="5572125" y="617567"/>
                        </a:cubicBezTo>
                        <a:cubicBezTo>
                          <a:pt x="5588362" y="690945"/>
                          <a:pt x="5525164" y="739116"/>
                          <a:pt x="5448609" y="741083"/>
                        </a:cubicBezTo>
                        <a:cubicBezTo>
                          <a:pt x="5265353" y="776921"/>
                          <a:pt x="5160918" y="708422"/>
                          <a:pt x="5037972" y="741083"/>
                        </a:cubicBezTo>
                        <a:cubicBezTo>
                          <a:pt x="4915026" y="773744"/>
                          <a:pt x="4769875" y="713488"/>
                          <a:pt x="4643438" y="741083"/>
                        </a:cubicBezTo>
                        <a:cubicBezTo>
                          <a:pt x="4491634" y="765968"/>
                          <a:pt x="4373751" y="733539"/>
                          <a:pt x="4206955" y="741083"/>
                        </a:cubicBezTo>
                        <a:cubicBezTo>
                          <a:pt x="4040159" y="748627"/>
                          <a:pt x="3947703" y="689477"/>
                          <a:pt x="3714750" y="741083"/>
                        </a:cubicBezTo>
                        <a:cubicBezTo>
                          <a:pt x="3481798" y="792689"/>
                          <a:pt x="3389637" y="732953"/>
                          <a:pt x="3250406" y="741083"/>
                        </a:cubicBezTo>
                        <a:lnTo>
                          <a:pt x="3250406" y="741083"/>
                        </a:lnTo>
                        <a:cubicBezTo>
                          <a:pt x="2992007" y="792323"/>
                          <a:pt x="2912800" y="706528"/>
                          <a:pt x="2697989" y="741083"/>
                        </a:cubicBezTo>
                        <a:cubicBezTo>
                          <a:pt x="2483178" y="775638"/>
                          <a:pt x="2261410" y="704377"/>
                          <a:pt x="2114303" y="741083"/>
                        </a:cubicBezTo>
                        <a:cubicBezTo>
                          <a:pt x="1967196" y="777789"/>
                          <a:pt x="1731102" y="738798"/>
                          <a:pt x="1624423" y="741083"/>
                        </a:cubicBezTo>
                        <a:cubicBezTo>
                          <a:pt x="1517744" y="743368"/>
                          <a:pt x="1284458" y="730485"/>
                          <a:pt x="1165813" y="741083"/>
                        </a:cubicBezTo>
                        <a:cubicBezTo>
                          <a:pt x="1047168" y="751681"/>
                          <a:pt x="806265" y="693083"/>
                          <a:pt x="613395" y="741083"/>
                        </a:cubicBezTo>
                        <a:cubicBezTo>
                          <a:pt x="420525" y="789083"/>
                          <a:pt x="328934" y="713197"/>
                          <a:pt x="123516" y="741083"/>
                        </a:cubicBezTo>
                        <a:cubicBezTo>
                          <a:pt x="35118" y="740890"/>
                          <a:pt x="6665" y="692596"/>
                          <a:pt x="0" y="617567"/>
                        </a:cubicBezTo>
                        <a:cubicBezTo>
                          <a:pt x="-27221" y="488136"/>
                          <a:pt x="25085" y="428913"/>
                          <a:pt x="0" y="308785"/>
                        </a:cubicBezTo>
                        <a:cubicBezTo>
                          <a:pt x="-20758" y="242339"/>
                          <a:pt x="20242" y="165678"/>
                          <a:pt x="0" y="123514"/>
                        </a:cubicBezTo>
                        <a:lnTo>
                          <a:pt x="0" y="123514"/>
                        </a:lnTo>
                        <a:lnTo>
                          <a:pt x="0" y="123516"/>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latin typeface="Times New Roman" panose="02020603050405020304" pitchFamily="18" charset="0"/>
              <a:cs typeface="Times New Roman" panose="02020603050405020304" pitchFamily="18" charset="0"/>
            </a:endParaRPr>
          </a:p>
          <a:p>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 b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ngoại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endParaRPr lang="en-US" sz="2800" dirty="0">
              <a:solidFill>
                <a:schemeClr val="tx1"/>
              </a:solidFill>
              <a:latin typeface="Times New Roman" panose="02020603050405020304" pitchFamily="18" charset="0"/>
              <a:cs typeface="Times New Roman" panose="02020603050405020304" pitchFamily="18" charset="0"/>
            </a:endParaRPr>
          </a:p>
          <a:p>
            <a:pPr algn="ctr"/>
            <a:endParaRPr lang="x-none" sz="2400" dirty="0">
              <a:solidFill>
                <a:schemeClr val="tx1"/>
              </a:solidFill>
              <a:latin typeface="Times New Roman" panose="02020603050405020304" pitchFamily="18" charset="0"/>
              <a:cs typeface="Times New Roman" panose="02020603050405020304" pitchFamily="18" charset="0"/>
            </a:endParaRPr>
          </a:p>
        </p:txBody>
      </p:sp>
      <p:sp>
        <p:nvSpPr>
          <p:cNvPr id="4" name="Left Brace 3">
            <a:extLst>
              <a:ext uri="{FF2B5EF4-FFF2-40B4-BE49-F238E27FC236}">
                <a16:creationId xmlns:a16="http://schemas.microsoft.com/office/drawing/2014/main" xmlns="" id="{9D26A5EB-2A79-BB40-8ED1-376A59027D06}"/>
              </a:ext>
            </a:extLst>
          </p:cNvPr>
          <p:cNvSpPr/>
          <p:nvPr/>
        </p:nvSpPr>
        <p:spPr>
          <a:xfrm>
            <a:off x="6833937" y="1908896"/>
            <a:ext cx="821608" cy="2443998"/>
          </a:xfrm>
          <a:prstGeom prst="leftBrace">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
        <p:nvSpPr>
          <p:cNvPr id="12" name="Rounded Rectangular Callout 11">
            <a:extLst>
              <a:ext uri="{FF2B5EF4-FFF2-40B4-BE49-F238E27FC236}">
                <a16:creationId xmlns:a16="http://schemas.microsoft.com/office/drawing/2014/main" xmlns="" id="{E141C967-95A3-7C43-A37A-79241A674549}"/>
              </a:ext>
            </a:extLst>
          </p:cNvPr>
          <p:cNvSpPr/>
          <p:nvPr/>
        </p:nvSpPr>
        <p:spPr>
          <a:xfrm>
            <a:off x="1041710" y="5386749"/>
            <a:ext cx="5572125" cy="741083"/>
          </a:xfrm>
          <a:prstGeom prst="wedgeRoundRectCallout">
            <a:avLst>
              <a:gd name="adj1" fmla="val 64660"/>
              <a:gd name="adj2" fmla="val -90002"/>
              <a:gd name="adj3" fmla="val 16667"/>
            </a:avLst>
          </a:prstGeom>
          <a:solidFill>
            <a:schemeClr val="accent2">
              <a:lumMod val="40000"/>
              <a:lumOff val="60000"/>
            </a:schemeClr>
          </a:solidFill>
          <a:ln>
            <a:solidFill>
              <a:schemeClr val="bg1"/>
            </a:solidFill>
            <a:extLst>
              <a:ext uri="{C807C97D-BFC1-408E-A445-0C87EB9F89A2}">
                <ask:lineSketchStyleProps xmlns="" xmlns:ask="http://schemas.microsoft.com/office/drawing/2018/sketchyshapes" sd="3830781654">
                  <a:custGeom>
                    <a:avLst/>
                    <a:gdLst>
                      <a:gd name="connsiteX0" fmla="*/ 0 w 5572125"/>
                      <a:gd name="connsiteY0" fmla="*/ 123516 h 741083"/>
                      <a:gd name="connsiteX1" fmla="*/ 123516 w 5572125"/>
                      <a:gd name="connsiteY1" fmla="*/ 0 h 741083"/>
                      <a:gd name="connsiteX2" fmla="*/ 550858 w 5572125"/>
                      <a:gd name="connsiteY2" fmla="*/ 0 h 741083"/>
                      <a:gd name="connsiteX3" fmla="*/ 1009468 w 5572125"/>
                      <a:gd name="connsiteY3" fmla="*/ 0 h 741083"/>
                      <a:gd name="connsiteX4" fmla="*/ 1530617 w 5572125"/>
                      <a:gd name="connsiteY4" fmla="*/ 0 h 741083"/>
                      <a:gd name="connsiteX5" fmla="*/ 1989227 w 5572125"/>
                      <a:gd name="connsiteY5" fmla="*/ 0 h 741083"/>
                      <a:gd name="connsiteX6" fmla="*/ 2510375 w 5572125"/>
                      <a:gd name="connsiteY6" fmla="*/ 0 h 741083"/>
                      <a:gd name="connsiteX7" fmla="*/ 3250406 w 5572125"/>
                      <a:gd name="connsiteY7" fmla="*/ 0 h 741083"/>
                      <a:gd name="connsiteX8" fmla="*/ 3804891 w 5572125"/>
                      <a:gd name="connsiteY8" fmla="*/ -52372 h 741083"/>
                      <a:gd name="connsiteX9" fmla="*/ 4233832 w 5572125"/>
                      <a:gd name="connsiteY9" fmla="*/ -92887 h 741083"/>
                      <a:gd name="connsiteX10" fmla="*/ 4756931 w 5572125"/>
                      <a:gd name="connsiteY10" fmla="*/ -142295 h 741083"/>
                      <a:gd name="connsiteX11" fmla="*/ 5185872 w 5572125"/>
                      <a:gd name="connsiteY11" fmla="*/ -182810 h 741083"/>
                      <a:gd name="connsiteX12" fmla="*/ 5771742 w 5572125"/>
                      <a:gd name="connsiteY12" fmla="*/ -238147 h 741083"/>
                      <a:gd name="connsiteX13" fmla="*/ 6388999 w 5572125"/>
                      <a:gd name="connsiteY13" fmla="*/ -296448 h 741083"/>
                      <a:gd name="connsiteX14" fmla="*/ 5859512 w 5572125"/>
                      <a:gd name="connsiteY14" fmla="*/ -206525 h 741083"/>
                      <a:gd name="connsiteX15" fmla="*/ 5242747 w 5572125"/>
                      <a:gd name="connsiteY15" fmla="*/ -101780 h 741083"/>
                      <a:gd name="connsiteX16" fmla="*/ 4643438 w 5572125"/>
                      <a:gd name="connsiteY16" fmla="*/ 0 h 741083"/>
                      <a:gd name="connsiteX17" fmla="*/ 5021868 w 5572125"/>
                      <a:gd name="connsiteY17" fmla="*/ 0 h 741083"/>
                      <a:gd name="connsiteX18" fmla="*/ 5448609 w 5572125"/>
                      <a:gd name="connsiteY18" fmla="*/ 0 h 741083"/>
                      <a:gd name="connsiteX19" fmla="*/ 5572125 w 5572125"/>
                      <a:gd name="connsiteY19" fmla="*/ 123516 h 741083"/>
                      <a:gd name="connsiteX20" fmla="*/ 5572125 w 5572125"/>
                      <a:gd name="connsiteY20" fmla="*/ 123514 h 741083"/>
                      <a:gd name="connsiteX21" fmla="*/ 5572125 w 5572125"/>
                      <a:gd name="connsiteY21" fmla="*/ 123514 h 741083"/>
                      <a:gd name="connsiteX22" fmla="*/ 5572125 w 5572125"/>
                      <a:gd name="connsiteY22" fmla="*/ 308785 h 741083"/>
                      <a:gd name="connsiteX23" fmla="*/ 5572125 w 5572125"/>
                      <a:gd name="connsiteY23" fmla="*/ 617567 h 741083"/>
                      <a:gd name="connsiteX24" fmla="*/ 5448609 w 5572125"/>
                      <a:gd name="connsiteY24" fmla="*/ 741083 h 741083"/>
                      <a:gd name="connsiteX25" fmla="*/ 5029920 w 5572125"/>
                      <a:gd name="connsiteY25" fmla="*/ 741083 h 741083"/>
                      <a:gd name="connsiteX26" fmla="*/ 4643438 w 5572125"/>
                      <a:gd name="connsiteY26" fmla="*/ 741083 h 741083"/>
                      <a:gd name="connsiteX27" fmla="*/ 4193024 w 5572125"/>
                      <a:gd name="connsiteY27" fmla="*/ 741083 h 741083"/>
                      <a:gd name="connsiteX28" fmla="*/ 3756541 w 5572125"/>
                      <a:gd name="connsiteY28" fmla="*/ 741083 h 741083"/>
                      <a:gd name="connsiteX29" fmla="*/ 3250406 w 5572125"/>
                      <a:gd name="connsiteY29" fmla="*/ 741083 h 741083"/>
                      <a:gd name="connsiteX30" fmla="*/ 3250406 w 5572125"/>
                      <a:gd name="connsiteY30" fmla="*/ 741083 h 741083"/>
                      <a:gd name="connsiteX31" fmla="*/ 2729258 w 5572125"/>
                      <a:gd name="connsiteY31" fmla="*/ 741083 h 741083"/>
                      <a:gd name="connsiteX32" fmla="*/ 2301916 w 5572125"/>
                      <a:gd name="connsiteY32" fmla="*/ 741083 h 741083"/>
                      <a:gd name="connsiteX33" fmla="*/ 1749499 w 5572125"/>
                      <a:gd name="connsiteY33" fmla="*/ 741083 h 741083"/>
                      <a:gd name="connsiteX34" fmla="*/ 1197082 w 5572125"/>
                      <a:gd name="connsiteY34" fmla="*/ 741083 h 741083"/>
                      <a:gd name="connsiteX35" fmla="*/ 707202 w 5572125"/>
                      <a:gd name="connsiteY35" fmla="*/ 741083 h 741083"/>
                      <a:gd name="connsiteX36" fmla="*/ 123516 w 5572125"/>
                      <a:gd name="connsiteY36" fmla="*/ 741083 h 741083"/>
                      <a:gd name="connsiteX37" fmla="*/ 0 w 5572125"/>
                      <a:gd name="connsiteY37" fmla="*/ 617567 h 741083"/>
                      <a:gd name="connsiteX38" fmla="*/ 0 w 5572125"/>
                      <a:gd name="connsiteY38" fmla="*/ 308785 h 741083"/>
                      <a:gd name="connsiteX39" fmla="*/ 0 w 5572125"/>
                      <a:gd name="connsiteY39" fmla="*/ 123514 h 741083"/>
                      <a:gd name="connsiteX40" fmla="*/ 0 w 5572125"/>
                      <a:gd name="connsiteY40" fmla="*/ 123514 h 741083"/>
                      <a:gd name="connsiteX41" fmla="*/ 0 w 5572125"/>
                      <a:gd name="connsiteY41" fmla="*/ 123516 h 74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72125" h="741083" fill="none" extrusionOk="0">
                        <a:moveTo>
                          <a:pt x="0" y="123516"/>
                        </a:moveTo>
                        <a:cubicBezTo>
                          <a:pt x="-5560" y="35614"/>
                          <a:pt x="41264" y="10411"/>
                          <a:pt x="123516" y="0"/>
                        </a:cubicBezTo>
                        <a:cubicBezTo>
                          <a:pt x="261440" y="-16896"/>
                          <a:pt x="363745" y="42855"/>
                          <a:pt x="550858" y="0"/>
                        </a:cubicBezTo>
                        <a:cubicBezTo>
                          <a:pt x="737971" y="-42855"/>
                          <a:pt x="887869" y="28663"/>
                          <a:pt x="1009468" y="0"/>
                        </a:cubicBezTo>
                        <a:cubicBezTo>
                          <a:pt x="1131067" y="-28663"/>
                          <a:pt x="1405417" y="17950"/>
                          <a:pt x="1530617" y="0"/>
                        </a:cubicBezTo>
                        <a:cubicBezTo>
                          <a:pt x="1655817" y="-17950"/>
                          <a:pt x="1817737" y="32659"/>
                          <a:pt x="1989227" y="0"/>
                        </a:cubicBezTo>
                        <a:cubicBezTo>
                          <a:pt x="2160717" y="-32659"/>
                          <a:pt x="2330052" y="47762"/>
                          <a:pt x="2510375" y="0"/>
                        </a:cubicBezTo>
                        <a:cubicBezTo>
                          <a:pt x="2690698" y="-47762"/>
                          <a:pt x="2977056" y="58396"/>
                          <a:pt x="3250406" y="0"/>
                        </a:cubicBezTo>
                        <a:cubicBezTo>
                          <a:pt x="3517310" y="-87611"/>
                          <a:pt x="3652410" y="25975"/>
                          <a:pt x="3804891" y="-52372"/>
                        </a:cubicBezTo>
                        <a:cubicBezTo>
                          <a:pt x="3957372" y="-130719"/>
                          <a:pt x="4024356" y="-21988"/>
                          <a:pt x="4233832" y="-92887"/>
                        </a:cubicBezTo>
                        <a:cubicBezTo>
                          <a:pt x="4443308" y="-163786"/>
                          <a:pt x="4612225" y="-106318"/>
                          <a:pt x="4756931" y="-142295"/>
                        </a:cubicBezTo>
                        <a:cubicBezTo>
                          <a:pt x="4901637" y="-178272"/>
                          <a:pt x="5007072" y="-140592"/>
                          <a:pt x="5185872" y="-182810"/>
                        </a:cubicBezTo>
                        <a:cubicBezTo>
                          <a:pt x="5364672" y="-225028"/>
                          <a:pt x="5594697" y="-214607"/>
                          <a:pt x="5771742" y="-238147"/>
                        </a:cubicBezTo>
                        <a:cubicBezTo>
                          <a:pt x="5948787" y="-261687"/>
                          <a:pt x="6149033" y="-220555"/>
                          <a:pt x="6388999" y="-296448"/>
                        </a:cubicBezTo>
                        <a:cubicBezTo>
                          <a:pt x="6145062" y="-194708"/>
                          <a:pt x="6007585" y="-255958"/>
                          <a:pt x="5859512" y="-206525"/>
                        </a:cubicBezTo>
                        <a:cubicBezTo>
                          <a:pt x="5711439" y="-157092"/>
                          <a:pt x="5505116" y="-193358"/>
                          <a:pt x="5242747" y="-101780"/>
                        </a:cubicBezTo>
                        <a:cubicBezTo>
                          <a:pt x="4980377" y="-10202"/>
                          <a:pt x="4928919" y="-108150"/>
                          <a:pt x="4643438" y="0"/>
                        </a:cubicBezTo>
                        <a:cubicBezTo>
                          <a:pt x="4780685" y="-34685"/>
                          <a:pt x="4939856" y="38548"/>
                          <a:pt x="5021868" y="0"/>
                        </a:cubicBezTo>
                        <a:cubicBezTo>
                          <a:pt x="5103880" y="-38548"/>
                          <a:pt x="5272856" y="26043"/>
                          <a:pt x="5448609" y="0"/>
                        </a:cubicBezTo>
                        <a:cubicBezTo>
                          <a:pt x="5504552" y="-924"/>
                          <a:pt x="5579664" y="49174"/>
                          <a:pt x="5572125" y="123516"/>
                        </a:cubicBezTo>
                        <a:lnTo>
                          <a:pt x="5572125" y="123514"/>
                        </a:lnTo>
                        <a:lnTo>
                          <a:pt x="5572125" y="123514"/>
                        </a:lnTo>
                        <a:cubicBezTo>
                          <a:pt x="5581471" y="177496"/>
                          <a:pt x="5566396" y="268210"/>
                          <a:pt x="5572125" y="308785"/>
                        </a:cubicBezTo>
                        <a:cubicBezTo>
                          <a:pt x="5590114" y="411093"/>
                          <a:pt x="5545319" y="464552"/>
                          <a:pt x="5572125" y="617567"/>
                        </a:cubicBezTo>
                        <a:cubicBezTo>
                          <a:pt x="5579868" y="683319"/>
                          <a:pt x="5517770" y="745287"/>
                          <a:pt x="5448609" y="741083"/>
                        </a:cubicBezTo>
                        <a:cubicBezTo>
                          <a:pt x="5359181" y="768548"/>
                          <a:pt x="5155529" y="737059"/>
                          <a:pt x="5029920" y="741083"/>
                        </a:cubicBezTo>
                        <a:cubicBezTo>
                          <a:pt x="4904311" y="745107"/>
                          <a:pt x="4803816" y="695414"/>
                          <a:pt x="4643438" y="741083"/>
                        </a:cubicBezTo>
                        <a:cubicBezTo>
                          <a:pt x="4457158" y="792260"/>
                          <a:pt x="4359652" y="729662"/>
                          <a:pt x="4193024" y="741083"/>
                        </a:cubicBezTo>
                        <a:cubicBezTo>
                          <a:pt x="4026396" y="752504"/>
                          <a:pt x="3881115" y="713561"/>
                          <a:pt x="3756541" y="741083"/>
                        </a:cubicBezTo>
                        <a:cubicBezTo>
                          <a:pt x="3631967" y="768605"/>
                          <a:pt x="3462741" y="699634"/>
                          <a:pt x="3250406" y="741083"/>
                        </a:cubicBezTo>
                        <a:lnTo>
                          <a:pt x="3250406" y="741083"/>
                        </a:lnTo>
                        <a:cubicBezTo>
                          <a:pt x="3102616" y="745896"/>
                          <a:pt x="2969466" y="731574"/>
                          <a:pt x="2729258" y="741083"/>
                        </a:cubicBezTo>
                        <a:cubicBezTo>
                          <a:pt x="2489050" y="750592"/>
                          <a:pt x="2485305" y="700515"/>
                          <a:pt x="2301916" y="741083"/>
                        </a:cubicBezTo>
                        <a:cubicBezTo>
                          <a:pt x="2118527" y="781651"/>
                          <a:pt x="1864295" y="682802"/>
                          <a:pt x="1749499" y="741083"/>
                        </a:cubicBezTo>
                        <a:cubicBezTo>
                          <a:pt x="1634703" y="799364"/>
                          <a:pt x="1427789" y="680917"/>
                          <a:pt x="1197082" y="741083"/>
                        </a:cubicBezTo>
                        <a:cubicBezTo>
                          <a:pt x="966375" y="801249"/>
                          <a:pt x="891370" y="692496"/>
                          <a:pt x="707202" y="741083"/>
                        </a:cubicBezTo>
                        <a:cubicBezTo>
                          <a:pt x="523034" y="789670"/>
                          <a:pt x="276608" y="713373"/>
                          <a:pt x="123516" y="741083"/>
                        </a:cubicBezTo>
                        <a:cubicBezTo>
                          <a:pt x="58649" y="747038"/>
                          <a:pt x="-11594" y="681835"/>
                          <a:pt x="0" y="617567"/>
                        </a:cubicBezTo>
                        <a:cubicBezTo>
                          <a:pt x="-4317" y="469861"/>
                          <a:pt x="6812" y="425455"/>
                          <a:pt x="0" y="308785"/>
                        </a:cubicBezTo>
                        <a:cubicBezTo>
                          <a:pt x="-15766" y="240799"/>
                          <a:pt x="6492" y="209136"/>
                          <a:pt x="0" y="123514"/>
                        </a:cubicBezTo>
                        <a:lnTo>
                          <a:pt x="0" y="123514"/>
                        </a:lnTo>
                        <a:lnTo>
                          <a:pt x="0" y="123516"/>
                        </a:lnTo>
                        <a:close/>
                      </a:path>
                      <a:path w="5572125" h="741083" stroke="0" extrusionOk="0">
                        <a:moveTo>
                          <a:pt x="0" y="123516"/>
                        </a:moveTo>
                        <a:cubicBezTo>
                          <a:pt x="-16715" y="48373"/>
                          <a:pt x="54451" y="5721"/>
                          <a:pt x="123516" y="0"/>
                        </a:cubicBezTo>
                        <a:cubicBezTo>
                          <a:pt x="267444" y="-11427"/>
                          <a:pt x="377624" y="57216"/>
                          <a:pt x="613395" y="0"/>
                        </a:cubicBezTo>
                        <a:cubicBezTo>
                          <a:pt x="849166" y="-57216"/>
                          <a:pt x="981648" y="33965"/>
                          <a:pt x="1165813" y="0"/>
                        </a:cubicBezTo>
                        <a:cubicBezTo>
                          <a:pt x="1349978" y="-33965"/>
                          <a:pt x="1451488" y="22061"/>
                          <a:pt x="1655692" y="0"/>
                        </a:cubicBezTo>
                        <a:cubicBezTo>
                          <a:pt x="1859896" y="-22061"/>
                          <a:pt x="1983347" y="11679"/>
                          <a:pt x="2176840" y="0"/>
                        </a:cubicBezTo>
                        <a:cubicBezTo>
                          <a:pt x="2370333" y="-11679"/>
                          <a:pt x="2474563" y="24488"/>
                          <a:pt x="2635451" y="0"/>
                        </a:cubicBezTo>
                        <a:cubicBezTo>
                          <a:pt x="2796339" y="-24488"/>
                          <a:pt x="2945097" y="31073"/>
                          <a:pt x="3250406" y="0"/>
                        </a:cubicBezTo>
                        <a:cubicBezTo>
                          <a:pt x="3472340" y="-44606"/>
                          <a:pt x="3709840" y="5880"/>
                          <a:pt x="3836277" y="-55337"/>
                        </a:cubicBezTo>
                        <a:cubicBezTo>
                          <a:pt x="3962714" y="-116554"/>
                          <a:pt x="4281475" y="-28844"/>
                          <a:pt x="4422147" y="-110674"/>
                        </a:cubicBezTo>
                        <a:cubicBezTo>
                          <a:pt x="4562819" y="-192504"/>
                          <a:pt x="4782138" y="-120136"/>
                          <a:pt x="4945246" y="-160082"/>
                        </a:cubicBezTo>
                        <a:cubicBezTo>
                          <a:pt x="5108354" y="-200028"/>
                          <a:pt x="5331666" y="-190088"/>
                          <a:pt x="5531117" y="-215419"/>
                        </a:cubicBezTo>
                        <a:cubicBezTo>
                          <a:pt x="5730568" y="-240750"/>
                          <a:pt x="6205944" y="-267067"/>
                          <a:pt x="6388999" y="-296448"/>
                        </a:cubicBezTo>
                        <a:cubicBezTo>
                          <a:pt x="6114092" y="-234915"/>
                          <a:pt x="5960665" y="-245899"/>
                          <a:pt x="5772234" y="-191703"/>
                        </a:cubicBezTo>
                        <a:cubicBezTo>
                          <a:pt x="5583803" y="-137507"/>
                          <a:pt x="5455410" y="-163579"/>
                          <a:pt x="5225292" y="-98816"/>
                        </a:cubicBezTo>
                        <a:cubicBezTo>
                          <a:pt x="4995174" y="-34053"/>
                          <a:pt x="4908364" y="-69714"/>
                          <a:pt x="4643438" y="0"/>
                        </a:cubicBezTo>
                        <a:cubicBezTo>
                          <a:pt x="4758985" y="-5581"/>
                          <a:pt x="4862272" y="43685"/>
                          <a:pt x="5062127" y="0"/>
                        </a:cubicBezTo>
                        <a:cubicBezTo>
                          <a:pt x="5261982" y="-43685"/>
                          <a:pt x="5312528" y="25793"/>
                          <a:pt x="5448609" y="0"/>
                        </a:cubicBezTo>
                        <a:cubicBezTo>
                          <a:pt x="5511346" y="14358"/>
                          <a:pt x="5555593" y="46772"/>
                          <a:pt x="5572125" y="123516"/>
                        </a:cubicBezTo>
                        <a:lnTo>
                          <a:pt x="5572125" y="123514"/>
                        </a:lnTo>
                        <a:lnTo>
                          <a:pt x="5572125" y="123514"/>
                        </a:lnTo>
                        <a:cubicBezTo>
                          <a:pt x="5577112" y="168627"/>
                          <a:pt x="5558805" y="263686"/>
                          <a:pt x="5572125" y="308785"/>
                        </a:cubicBezTo>
                        <a:cubicBezTo>
                          <a:pt x="5577968" y="434806"/>
                          <a:pt x="5569771" y="539996"/>
                          <a:pt x="5572125" y="617567"/>
                        </a:cubicBezTo>
                        <a:cubicBezTo>
                          <a:pt x="5588362" y="690945"/>
                          <a:pt x="5525164" y="739116"/>
                          <a:pt x="5448609" y="741083"/>
                        </a:cubicBezTo>
                        <a:cubicBezTo>
                          <a:pt x="5265353" y="776921"/>
                          <a:pt x="5160918" y="708422"/>
                          <a:pt x="5037972" y="741083"/>
                        </a:cubicBezTo>
                        <a:cubicBezTo>
                          <a:pt x="4915026" y="773744"/>
                          <a:pt x="4769875" y="713488"/>
                          <a:pt x="4643438" y="741083"/>
                        </a:cubicBezTo>
                        <a:cubicBezTo>
                          <a:pt x="4491634" y="765968"/>
                          <a:pt x="4373751" y="733539"/>
                          <a:pt x="4206955" y="741083"/>
                        </a:cubicBezTo>
                        <a:cubicBezTo>
                          <a:pt x="4040159" y="748627"/>
                          <a:pt x="3947703" y="689477"/>
                          <a:pt x="3714750" y="741083"/>
                        </a:cubicBezTo>
                        <a:cubicBezTo>
                          <a:pt x="3481798" y="792689"/>
                          <a:pt x="3389637" y="732953"/>
                          <a:pt x="3250406" y="741083"/>
                        </a:cubicBezTo>
                        <a:lnTo>
                          <a:pt x="3250406" y="741083"/>
                        </a:lnTo>
                        <a:cubicBezTo>
                          <a:pt x="2992007" y="792323"/>
                          <a:pt x="2912800" y="706528"/>
                          <a:pt x="2697989" y="741083"/>
                        </a:cubicBezTo>
                        <a:cubicBezTo>
                          <a:pt x="2483178" y="775638"/>
                          <a:pt x="2261410" y="704377"/>
                          <a:pt x="2114303" y="741083"/>
                        </a:cubicBezTo>
                        <a:cubicBezTo>
                          <a:pt x="1967196" y="777789"/>
                          <a:pt x="1731102" y="738798"/>
                          <a:pt x="1624423" y="741083"/>
                        </a:cubicBezTo>
                        <a:cubicBezTo>
                          <a:pt x="1517744" y="743368"/>
                          <a:pt x="1284458" y="730485"/>
                          <a:pt x="1165813" y="741083"/>
                        </a:cubicBezTo>
                        <a:cubicBezTo>
                          <a:pt x="1047168" y="751681"/>
                          <a:pt x="806265" y="693083"/>
                          <a:pt x="613395" y="741083"/>
                        </a:cubicBezTo>
                        <a:cubicBezTo>
                          <a:pt x="420525" y="789083"/>
                          <a:pt x="328934" y="713197"/>
                          <a:pt x="123516" y="741083"/>
                        </a:cubicBezTo>
                        <a:cubicBezTo>
                          <a:pt x="35118" y="740890"/>
                          <a:pt x="6665" y="692596"/>
                          <a:pt x="0" y="617567"/>
                        </a:cubicBezTo>
                        <a:cubicBezTo>
                          <a:pt x="-27221" y="488136"/>
                          <a:pt x="25085" y="428913"/>
                          <a:pt x="0" y="308785"/>
                        </a:cubicBezTo>
                        <a:cubicBezTo>
                          <a:pt x="-20758" y="242339"/>
                          <a:pt x="20242" y="165678"/>
                          <a:pt x="0" y="123514"/>
                        </a:cubicBezTo>
                        <a:lnTo>
                          <a:pt x="0" y="123514"/>
                        </a:lnTo>
                        <a:lnTo>
                          <a:pt x="0" y="123516"/>
                        </a:ln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latin typeface="Times New Roman" panose="02020603050405020304" pitchFamily="18" charset="0"/>
              <a:cs typeface="Times New Roman" panose="02020603050405020304" pitchFamily="18" charset="0"/>
            </a:endParaRPr>
          </a:p>
          <a:p>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c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endParaRPr lang="en-US" sz="2800" dirty="0">
              <a:solidFill>
                <a:schemeClr val="tx1"/>
              </a:solidFill>
              <a:latin typeface="Times New Roman" panose="02020603050405020304" pitchFamily="18" charset="0"/>
              <a:cs typeface="Times New Roman" panose="02020603050405020304" pitchFamily="18" charset="0"/>
            </a:endParaRPr>
          </a:p>
          <a:p>
            <a:pPr algn="ctr"/>
            <a:endParaRPr lang="x-none" sz="2400" dirty="0">
              <a:solidFill>
                <a:schemeClr val="tx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30024" y="935044"/>
            <a:ext cx="9002710" cy="738664"/>
          </a:xfrm>
          <a:prstGeom prst="rect">
            <a:avLst/>
          </a:prstGeom>
          <a:noFill/>
        </p:spPr>
        <p:txBody>
          <a:bodyPr wrap="square">
            <a:spAutoFit/>
          </a:bodyPr>
          <a:lstStyle/>
          <a:p>
            <a:pPr marL="342900" indent="-342900">
              <a:lnSpc>
                <a:spcPct val="150000"/>
              </a:lnSpc>
              <a:buFontTx/>
              <a:buAutoNum type="arabicPeriod"/>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smtClean="0">
                <a:solidFill>
                  <a:schemeClr val="accent6">
                    <a:lumMod val="75000"/>
                  </a:schemeClr>
                </a:solidFill>
                <a:latin typeface="Times New Roman" panose="02020603050405020304" pitchFamily="18" charset="0"/>
                <a:cs typeface="Times New Roman" panose="02020603050405020304" pitchFamily="18" charset="0"/>
              </a:rPr>
              <a:t>ngoại</a:t>
            </a:r>
            <a:r>
              <a:rPr lang="en-GB"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940122" y="122464"/>
            <a:ext cx="10530699" cy="990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BÀI 11: QUÁ TRÌNH NỘI SINH VÀ NGOẠI SINH.</a:t>
            </a:r>
          </a:p>
          <a:p>
            <a:pPr algn="ctr"/>
            <a:r>
              <a:rPr lang="en-US" sz="3600" b="1" dirty="0" smtClean="0">
                <a:solidFill>
                  <a:srgbClr val="FF0000"/>
                </a:solidFill>
                <a:latin typeface="Times New Roman" panose="02020603050405020304" pitchFamily="18" charset="0"/>
                <a:cs typeface="Times New Roman" panose="02020603050405020304" pitchFamily="18" charset="0"/>
              </a:rPr>
              <a:t>HIỆN TƯỢNG TẠO NÚI</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99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2"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29D17F0B-CEF2-3A40-9BDB-2176FDA13401}"/>
              </a:ext>
            </a:extLst>
          </p:cNvPr>
          <p:cNvPicPr>
            <a:picLocks noChangeAspect="1"/>
          </p:cNvPicPr>
          <p:nvPr/>
        </p:nvPicPr>
        <p:blipFill>
          <a:blip r:embed="rId2"/>
          <a:stretch>
            <a:fillRect/>
          </a:stretch>
        </p:blipFill>
        <p:spPr>
          <a:xfrm>
            <a:off x="7145435" y="1394618"/>
            <a:ext cx="4868550" cy="5241915"/>
          </a:xfrm>
          <a:prstGeom prst="rect">
            <a:avLst/>
          </a:prstGeom>
        </p:spPr>
      </p:pic>
      <p:sp>
        <p:nvSpPr>
          <p:cNvPr id="3" name="Rounded Rectangle 2">
            <a:extLst>
              <a:ext uri="{FF2B5EF4-FFF2-40B4-BE49-F238E27FC236}">
                <a16:creationId xmlns:a16="http://schemas.microsoft.com/office/drawing/2014/main" xmlns="" id="{55B6F6C3-3B86-AC40-AA1C-425D48593A0B}"/>
              </a:ext>
            </a:extLst>
          </p:cNvPr>
          <p:cNvSpPr/>
          <p:nvPr/>
        </p:nvSpPr>
        <p:spPr>
          <a:xfrm>
            <a:off x="0" y="1939233"/>
            <a:ext cx="7287904" cy="1325562"/>
          </a:xfrm>
          <a:prstGeom prst="roundRect">
            <a:avLst/>
          </a:prstGeom>
          <a:solidFill>
            <a:schemeClr val="accent5">
              <a:lumMod val="60000"/>
              <a:lumOff val="40000"/>
            </a:schemeClr>
          </a:solidFill>
          <a:ln>
            <a:solidFill>
              <a:schemeClr val="bg1"/>
            </a:solidFill>
            <a:extLst>
              <a:ext uri="{C807C97D-BFC1-408E-A445-0C87EB9F89A2}">
                <ask:lineSketchStyleProps xmlns="" xmlns:ask="http://schemas.microsoft.com/office/drawing/2018/sketchyshapes" sd="2433534691">
                  <a:custGeom>
                    <a:avLst/>
                    <a:gdLst>
                      <a:gd name="connsiteX0" fmla="*/ 0 w 6634980"/>
                      <a:gd name="connsiteY0" fmla="*/ 220931 h 1325562"/>
                      <a:gd name="connsiteX1" fmla="*/ 220931 w 6634980"/>
                      <a:gd name="connsiteY1" fmla="*/ 0 h 1325562"/>
                      <a:gd name="connsiteX2" fmla="*/ 907804 w 6634980"/>
                      <a:gd name="connsiteY2" fmla="*/ 0 h 1325562"/>
                      <a:gd name="connsiteX3" fmla="*/ 1285021 w 6634980"/>
                      <a:gd name="connsiteY3" fmla="*/ 0 h 1325562"/>
                      <a:gd name="connsiteX4" fmla="*/ 1971894 w 6634980"/>
                      <a:gd name="connsiteY4" fmla="*/ 0 h 1325562"/>
                      <a:gd name="connsiteX5" fmla="*/ 2534905 w 6634980"/>
                      <a:gd name="connsiteY5" fmla="*/ 0 h 1325562"/>
                      <a:gd name="connsiteX6" fmla="*/ 3097916 w 6634980"/>
                      <a:gd name="connsiteY6" fmla="*/ 0 h 1325562"/>
                      <a:gd name="connsiteX7" fmla="*/ 3722858 w 6634980"/>
                      <a:gd name="connsiteY7" fmla="*/ 0 h 1325562"/>
                      <a:gd name="connsiteX8" fmla="*/ 4223937 w 6634980"/>
                      <a:gd name="connsiteY8" fmla="*/ 0 h 1325562"/>
                      <a:gd name="connsiteX9" fmla="*/ 4601154 w 6634980"/>
                      <a:gd name="connsiteY9" fmla="*/ 0 h 1325562"/>
                      <a:gd name="connsiteX10" fmla="*/ 5226096 w 6634980"/>
                      <a:gd name="connsiteY10" fmla="*/ 0 h 1325562"/>
                      <a:gd name="connsiteX11" fmla="*/ 5851038 w 6634980"/>
                      <a:gd name="connsiteY11" fmla="*/ 0 h 1325562"/>
                      <a:gd name="connsiteX12" fmla="*/ 6414049 w 6634980"/>
                      <a:gd name="connsiteY12" fmla="*/ 0 h 1325562"/>
                      <a:gd name="connsiteX13" fmla="*/ 6634980 w 6634980"/>
                      <a:gd name="connsiteY13" fmla="*/ 220931 h 1325562"/>
                      <a:gd name="connsiteX14" fmla="*/ 6634980 w 6634980"/>
                      <a:gd name="connsiteY14" fmla="*/ 680455 h 1325562"/>
                      <a:gd name="connsiteX15" fmla="*/ 6634980 w 6634980"/>
                      <a:gd name="connsiteY15" fmla="*/ 1104631 h 1325562"/>
                      <a:gd name="connsiteX16" fmla="*/ 6414049 w 6634980"/>
                      <a:gd name="connsiteY16" fmla="*/ 1325562 h 1325562"/>
                      <a:gd name="connsiteX17" fmla="*/ 5912969 w 6634980"/>
                      <a:gd name="connsiteY17" fmla="*/ 1325562 h 1325562"/>
                      <a:gd name="connsiteX18" fmla="*/ 5473821 w 6634980"/>
                      <a:gd name="connsiteY18" fmla="*/ 1325562 h 1325562"/>
                      <a:gd name="connsiteX19" fmla="*/ 4910810 w 6634980"/>
                      <a:gd name="connsiteY19" fmla="*/ 1325562 h 1325562"/>
                      <a:gd name="connsiteX20" fmla="*/ 4285868 w 6634980"/>
                      <a:gd name="connsiteY20" fmla="*/ 1325562 h 1325562"/>
                      <a:gd name="connsiteX21" fmla="*/ 3846720 w 6634980"/>
                      <a:gd name="connsiteY21" fmla="*/ 1325562 h 1325562"/>
                      <a:gd name="connsiteX22" fmla="*/ 3283709 w 6634980"/>
                      <a:gd name="connsiteY22" fmla="*/ 1325562 h 1325562"/>
                      <a:gd name="connsiteX23" fmla="*/ 2720699 w 6634980"/>
                      <a:gd name="connsiteY23" fmla="*/ 1325562 h 1325562"/>
                      <a:gd name="connsiteX24" fmla="*/ 2343481 w 6634980"/>
                      <a:gd name="connsiteY24" fmla="*/ 1325562 h 1325562"/>
                      <a:gd name="connsiteX25" fmla="*/ 1656608 w 6634980"/>
                      <a:gd name="connsiteY25" fmla="*/ 1325562 h 1325562"/>
                      <a:gd name="connsiteX26" fmla="*/ 1217460 w 6634980"/>
                      <a:gd name="connsiteY26" fmla="*/ 1325562 h 1325562"/>
                      <a:gd name="connsiteX27" fmla="*/ 220931 w 6634980"/>
                      <a:gd name="connsiteY27" fmla="*/ 1325562 h 1325562"/>
                      <a:gd name="connsiteX28" fmla="*/ 0 w 6634980"/>
                      <a:gd name="connsiteY28" fmla="*/ 1104631 h 1325562"/>
                      <a:gd name="connsiteX29" fmla="*/ 0 w 6634980"/>
                      <a:gd name="connsiteY29" fmla="*/ 671618 h 1325562"/>
                      <a:gd name="connsiteX30" fmla="*/ 0 w 6634980"/>
                      <a:gd name="connsiteY30" fmla="*/ 220931 h 132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634980" h="1325562" fill="none" extrusionOk="0">
                        <a:moveTo>
                          <a:pt x="0" y="220931"/>
                        </a:moveTo>
                        <a:cubicBezTo>
                          <a:pt x="14919" y="99615"/>
                          <a:pt x="127553" y="18662"/>
                          <a:pt x="220931" y="0"/>
                        </a:cubicBezTo>
                        <a:cubicBezTo>
                          <a:pt x="524649" y="-77265"/>
                          <a:pt x="598315" y="60008"/>
                          <a:pt x="907804" y="0"/>
                        </a:cubicBezTo>
                        <a:cubicBezTo>
                          <a:pt x="1217293" y="-60008"/>
                          <a:pt x="1105296" y="20763"/>
                          <a:pt x="1285021" y="0"/>
                        </a:cubicBezTo>
                        <a:cubicBezTo>
                          <a:pt x="1464746" y="-20763"/>
                          <a:pt x="1668386" y="44593"/>
                          <a:pt x="1971894" y="0"/>
                        </a:cubicBezTo>
                        <a:cubicBezTo>
                          <a:pt x="2275402" y="-44593"/>
                          <a:pt x="2415783" y="45201"/>
                          <a:pt x="2534905" y="0"/>
                        </a:cubicBezTo>
                        <a:cubicBezTo>
                          <a:pt x="2654027" y="-45201"/>
                          <a:pt x="2959229" y="2619"/>
                          <a:pt x="3097916" y="0"/>
                        </a:cubicBezTo>
                        <a:cubicBezTo>
                          <a:pt x="3236603" y="-2619"/>
                          <a:pt x="3418075" y="24305"/>
                          <a:pt x="3722858" y="0"/>
                        </a:cubicBezTo>
                        <a:cubicBezTo>
                          <a:pt x="4027641" y="-24305"/>
                          <a:pt x="4090835" y="20755"/>
                          <a:pt x="4223937" y="0"/>
                        </a:cubicBezTo>
                        <a:cubicBezTo>
                          <a:pt x="4357039" y="-20755"/>
                          <a:pt x="4437236" y="2290"/>
                          <a:pt x="4601154" y="0"/>
                        </a:cubicBezTo>
                        <a:cubicBezTo>
                          <a:pt x="4765072" y="-2290"/>
                          <a:pt x="4992551" y="10498"/>
                          <a:pt x="5226096" y="0"/>
                        </a:cubicBezTo>
                        <a:cubicBezTo>
                          <a:pt x="5459641" y="-10498"/>
                          <a:pt x="5562733" y="9086"/>
                          <a:pt x="5851038" y="0"/>
                        </a:cubicBezTo>
                        <a:cubicBezTo>
                          <a:pt x="6139343" y="-9086"/>
                          <a:pt x="6172683" y="5128"/>
                          <a:pt x="6414049" y="0"/>
                        </a:cubicBezTo>
                        <a:cubicBezTo>
                          <a:pt x="6544819" y="3085"/>
                          <a:pt x="6628139" y="96361"/>
                          <a:pt x="6634980" y="220931"/>
                        </a:cubicBezTo>
                        <a:cubicBezTo>
                          <a:pt x="6667526" y="450510"/>
                          <a:pt x="6594518" y="582544"/>
                          <a:pt x="6634980" y="680455"/>
                        </a:cubicBezTo>
                        <a:cubicBezTo>
                          <a:pt x="6675442" y="778366"/>
                          <a:pt x="6628854" y="927712"/>
                          <a:pt x="6634980" y="1104631"/>
                        </a:cubicBezTo>
                        <a:cubicBezTo>
                          <a:pt x="6615975" y="1225778"/>
                          <a:pt x="6544502" y="1324058"/>
                          <a:pt x="6414049" y="1325562"/>
                        </a:cubicBezTo>
                        <a:cubicBezTo>
                          <a:pt x="6203133" y="1371508"/>
                          <a:pt x="6087242" y="1291185"/>
                          <a:pt x="5912969" y="1325562"/>
                        </a:cubicBezTo>
                        <a:cubicBezTo>
                          <a:pt x="5738696" y="1359939"/>
                          <a:pt x="5620863" y="1278108"/>
                          <a:pt x="5473821" y="1325562"/>
                        </a:cubicBezTo>
                        <a:cubicBezTo>
                          <a:pt x="5326779" y="1373016"/>
                          <a:pt x="5118060" y="1306981"/>
                          <a:pt x="4910810" y="1325562"/>
                        </a:cubicBezTo>
                        <a:cubicBezTo>
                          <a:pt x="4703560" y="1344143"/>
                          <a:pt x="4529303" y="1313656"/>
                          <a:pt x="4285868" y="1325562"/>
                        </a:cubicBezTo>
                        <a:cubicBezTo>
                          <a:pt x="4042433" y="1337468"/>
                          <a:pt x="4012180" y="1319514"/>
                          <a:pt x="3846720" y="1325562"/>
                        </a:cubicBezTo>
                        <a:cubicBezTo>
                          <a:pt x="3681260" y="1331610"/>
                          <a:pt x="3423504" y="1318059"/>
                          <a:pt x="3283709" y="1325562"/>
                        </a:cubicBezTo>
                        <a:cubicBezTo>
                          <a:pt x="3143914" y="1333065"/>
                          <a:pt x="2972481" y="1288948"/>
                          <a:pt x="2720699" y="1325562"/>
                        </a:cubicBezTo>
                        <a:cubicBezTo>
                          <a:pt x="2468917" y="1362176"/>
                          <a:pt x="2522541" y="1304609"/>
                          <a:pt x="2343481" y="1325562"/>
                        </a:cubicBezTo>
                        <a:cubicBezTo>
                          <a:pt x="2164421" y="1346515"/>
                          <a:pt x="1860946" y="1318077"/>
                          <a:pt x="1656608" y="1325562"/>
                        </a:cubicBezTo>
                        <a:cubicBezTo>
                          <a:pt x="1452270" y="1333047"/>
                          <a:pt x="1349699" y="1274576"/>
                          <a:pt x="1217460" y="1325562"/>
                        </a:cubicBezTo>
                        <a:cubicBezTo>
                          <a:pt x="1085221" y="1376548"/>
                          <a:pt x="583706" y="1267512"/>
                          <a:pt x="220931" y="1325562"/>
                        </a:cubicBezTo>
                        <a:cubicBezTo>
                          <a:pt x="102629" y="1314135"/>
                          <a:pt x="-27391" y="1217586"/>
                          <a:pt x="0" y="1104631"/>
                        </a:cubicBezTo>
                        <a:cubicBezTo>
                          <a:pt x="-36788" y="1015665"/>
                          <a:pt x="51030" y="807780"/>
                          <a:pt x="0" y="671618"/>
                        </a:cubicBezTo>
                        <a:cubicBezTo>
                          <a:pt x="-51030" y="535456"/>
                          <a:pt x="41217" y="407443"/>
                          <a:pt x="0" y="220931"/>
                        </a:cubicBezTo>
                        <a:close/>
                      </a:path>
                      <a:path w="6634980" h="1325562" stroke="0" extrusionOk="0">
                        <a:moveTo>
                          <a:pt x="0" y="220931"/>
                        </a:moveTo>
                        <a:cubicBezTo>
                          <a:pt x="4305" y="111992"/>
                          <a:pt x="120464" y="6591"/>
                          <a:pt x="220931" y="0"/>
                        </a:cubicBezTo>
                        <a:cubicBezTo>
                          <a:pt x="391101" y="-44189"/>
                          <a:pt x="609778" y="7990"/>
                          <a:pt x="722011" y="0"/>
                        </a:cubicBezTo>
                        <a:cubicBezTo>
                          <a:pt x="834244" y="-7990"/>
                          <a:pt x="992403" y="39049"/>
                          <a:pt x="1099228" y="0"/>
                        </a:cubicBezTo>
                        <a:cubicBezTo>
                          <a:pt x="1206053" y="-39049"/>
                          <a:pt x="1436781" y="71934"/>
                          <a:pt x="1724170" y="0"/>
                        </a:cubicBezTo>
                        <a:cubicBezTo>
                          <a:pt x="2011559" y="-71934"/>
                          <a:pt x="1985361" y="18428"/>
                          <a:pt x="2101387" y="0"/>
                        </a:cubicBezTo>
                        <a:cubicBezTo>
                          <a:pt x="2217413" y="-18428"/>
                          <a:pt x="2333487" y="38351"/>
                          <a:pt x="2540535" y="0"/>
                        </a:cubicBezTo>
                        <a:cubicBezTo>
                          <a:pt x="2747583" y="-38351"/>
                          <a:pt x="2833727" y="20168"/>
                          <a:pt x="2917752" y="0"/>
                        </a:cubicBezTo>
                        <a:cubicBezTo>
                          <a:pt x="3001777" y="-20168"/>
                          <a:pt x="3337380" y="12536"/>
                          <a:pt x="3604625" y="0"/>
                        </a:cubicBezTo>
                        <a:cubicBezTo>
                          <a:pt x="3871870" y="-12536"/>
                          <a:pt x="4000274" y="26487"/>
                          <a:pt x="4167636" y="0"/>
                        </a:cubicBezTo>
                        <a:cubicBezTo>
                          <a:pt x="4334998" y="-26487"/>
                          <a:pt x="4411571" y="35413"/>
                          <a:pt x="4544853" y="0"/>
                        </a:cubicBezTo>
                        <a:cubicBezTo>
                          <a:pt x="4678135" y="-35413"/>
                          <a:pt x="4873493" y="30983"/>
                          <a:pt x="5045933" y="0"/>
                        </a:cubicBezTo>
                        <a:cubicBezTo>
                          <a:pt x="5218373" y="-30983"/>
                          <a:pt x="5515548" y="38993"/>
                          <a:pt x="5670875" y="0"/>
                        </a:cubicBezTo>
                        <a:cubicBezTo>
                          <a:pt x="5826202" y="-38993"/>
                          <a:pt x="6059271" y="75711"/>
                          <a:pt x="6414049" y="0"/>
                        </a:cubicBezTo>
                        <a:cubicBezTo>
                          <a:pt x="6516594" y="-23456"/>
                          <a:pt x="6629872" y="107023"/>
                          <a:pt x="6634980" y="220931"/>
                        </a:cubicBezTo>
                        <a:cubicBezTo>
                          <a:pt x="6673690" y="357286"/>
                          <a:pt x="6604500" y="528172"/>
                          <a:pt x="6634980" y="671618"/>
                        </a:cubicBezTo>
                        <a:cubicBezTo>
                          <a:pt x="6665460" y="815064"/>
                          <a:pt x="6622969" y="981512"/>
                          <a:pt x="6634980" y="1104631"/>
                        </a:cubicBezTo>
                        <a:cubicBezTo>
                          <a:pt x="6627494" y="1233696"/>
                          <a:pt x="6514030" y="1333015"/>
                          <a:pt x="6414049" y="1325562"/>
                        </a:cubicBezTo>
                        <a:cubicBezTo>
                          <a:pt x="6324611" y="1331653"/>
                          <a:pt x="6212260" y="1323834"/>
                          <a:pt x="6036832" y="1325562"/>
                        </a:cubicBezTo>
                        <a:cubicBezTo>
                          <a:pt x="5861404" y="1327290"/>
                          <a:pt x="5612613" y="1286104"/>
                          <a:pt x="5411890" y="1325562"/>
                        </a:cubicBezTo>
                        <a:cubicBezTo>
                          <a:pt x="5211167" y="1365020"/>
                          <a:pt x="4973933" y="1263640"/>
                          <a:pt x="4848879" y="1325562"/>
                        </a:cubicBezTo>
                        <a:cubicBezTo>
                          <a:pt x="4723825" y="1387484"/>
                          <a:pt x="4627377" y="1306109"/>
                          <a:pt x="4409731" y="1325562"/>
                        </a:cubicBezTo>
                        <a:cubicBezTo>
                          <a:pt x="4192085" y="1345015"/>
                          <a:pt x="4045793" y="1260159"/>
                          <a:pt x="3722858" y="1325562"/>
                        </a:cubicBezTo>
                        <a:cubicBezTo>
                          <a:pt x="3399923" y="1390965"/>
                          <a:pt x="3527497" y="1322775"/>
                          <a:pt x="3345641" y="1325562"/>
                        </a:cubicBezTo>
                        <a:cubicBezTo>
                          <a:pt x="3163785" y="1328349"/>
                          <a:pt x="2956812" y="1291943"/>
                          <a:pt x="2844561" y="1325562"/>
                        </a:cubicBezTo>
                        <a:cubicBezTo>
                          <a:pt x="2732310" y="1359181"/>
                          <a:pt x="2317113" y="1303556"/>
                          <a:pt x="2157688" y="1325562"/>
                        </a:cubicBezTo>
                        <a:cubicBezTo>
                          <a:pt x="1998263" y="1347568"/>
                          <a:pt x="1925862" y="1321459"/>
                          <a:pt x="1780471" y="1325562"/>
                        </a:cubicBezTo>
                        <a:cubicBezTo>
                          <a:pt x="1635080" y="1329665"/>
                          <a:pt x="1318116" y="1281438"/>
                          <a:pt x="1093598" y="1325562"/>
                        </a:cubicBezTo>
                        <a:cubicBezTo>
                          <a:pt x="869080" y="1369686"/>
                          <a:pt x="856303" y="1280485"/>
                          <a:pt x="716380" y="1325562"/>
                        </a:cubicBezTo>
                        <a:cubicBezTo>
                          <a:pt x="576457" y="1370639"/>
                          <a:pt x="462482" y="1294706"/>
                          <a:pt x="220931" y="1325562"/>
                        </a:cubicBezTo>
                        <a:cubicBezTo>
                          <a:pt x="121805" y="1311941"/>
                          <a:pt x="13122" y="1207744"/>
                          <a:pt x="0" y="1104631"/>
                        </a:cubicBezTo>
                        <a:cubicBezTo>
                          <a:pt x="-45227" y="930021"/>
                          <a:pt x="10078" y="868854"/>
                          <a:pt x="0" y="662781"/>
                        </a:cubicBezTo>
                        <a:cubicBezTo>
                          <a:pt x="-10078" y="456708"/>
                          <a:pt x="49199" y="321536"/>
                          <a:pt x="0" y="220931"/>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latin typeface="Times New Roman" pitchFamily="18" charset="0"/>
                <a:cs typeface="Times New Roman" pitchFamily="18" charset="0"/>
              </a:rPr>
              <a:t>Nội sinh: Là quá trình sinh ra bên trong Trái Đất</a:t>
            </a:r>
          </a:p>
        </p:txBody>
      </p:sp>
      <p:sp>
        <p:nvSpPr>
          <p:cNvPr id="11" name="Rounded Rectangle 10">
            <a:extLst>
              <a:ext uri="{FF2B5EF4-FFF2-40B4-BE49-F238E27FC236}">
                <a16:creationId xmlns:a16="http://schemas.microsoft.com/office/drawing/2014/main" xmlns="" id="{CB68B64A-E3E3-EA4F-9EAA-E3EB528F2841}"/>
              </a:ext>
            </a:extLst>
          </p:cNvPr>
          <p:cNvSpPr/>
          <p:nvPr/>
        </p:nvSpPr>
        <p:spPr>
          <a:xfrm>
            <a:off x="515176" y="3706409"/>
            <a:ext cx="6235820" cy="1643803"/>
          </a:xfrm>
          <a:prstGeom prst="roundRect">
            <a:avLst/>
          </a:prstGeom>
          <a:solidFill>
            <a:schemeClr val="accent5">
              <a:lumMod val="60000"/>
              <a:lumOff val="40000"/>
            </a:schemeClr>
          </a:solidFill>
          <a:ln>
            <a:solidFill>
              <a:schemeClr val="bg1"/>
            </a:solidFill>
            <a:extLst>
              <a:ext uri="{C807C97D-BFC1-408E-A445-0C87EB9F89A2}">
                <ask:lineSketchStyleProps xmlns="" xmlns:ask="http://schemas.microsoft.com/office/drawing/2018/sketchyshapes" sd="2433534691">
                  <a:custGeom>
                    <a:avLst/>
                    <a:gdLst>
                      <a:gd name="connsiteX0" fmla="*/ 0 w 6235820"/>
                      <a:gd name="connsiteY0" fmla="*/ 273973 h 1643803"/>
                      <a:gd name="connsiteX1" fmla="*/ 273973 w 6235820"/>
                      <a:gd name="connsiteY1" fmla="*/ 0 h 1643803"/>
                      <a:gd name="connsiteX2" fmla="*/ 899639 w 6235820"/>
                      <a:gd name="connsiteY2" fmla="*/ 0 h 1643803"/>
                      <a:gd name="connsiteX3" fmla="*/ 1525305 w 6235820"/>
                      <a:gd name="connsiteY3" fmla="*/ 0 h 1643803"/>
                      <a:gd name="connsiteX4" fmla="*/ 1923456 w 6235820"/>
                      <a:gd name="connsiteY4" fmla="*/ 0 h 1643803"/>
                      <a:gd name="connsiteX5" fmla="*/ 2321608 w 6235820"/>
                      <a:gd name="connsiteY5" fmla="*/ 0 h 1643803"/>
                      <a:gd name="connsiteX6" fmla="*/ 2719759 w 6235820"/>
                      <a:gd name="connsiteY6" fmla="*/ 0 h 1643803"/>
                      <a:gd name="connsiteX7" fmla="*/ 3402304 w 6235820"/>
                      <a:gd name="connsiteY7" fmla="*/ 0 h 1643803"/>
                      <a:gd name="connsiteX8" fmla="*/ 3971091 w 6235820"/>
                      <a:gd name="connsiteY8" fmla="*/ 0 h 1643803"/>
                      <a:gd name="connsiteX9" fmla="*/ 4539879 w 6235820"/>
                      <a:gd name="connsiteY9" fmla="*/ 0 h 1643803"/>
                      <a:gd name="connsiteX10" fmla="*/ 5165545 w 6235820"/>
                      <a:gd name="connsiteY10" fmla="*/ 0 h 1643803"/>
                      <a:gd name="connsiteX11" fmla="*/ 5961847 w 6235820"/>
                      <a:gd name="connsiteY11" fmla="*/ 0 h 1643803"/>
                      <a:gd name="connsiteX12" fmla="*/ 6235820 w 6235820"/>
                      <a:gd name="connsiteY12" fmla="*/ 273973 h 1643803"/>
                      <a:gd name="connsiteX13" fmla="*/ 6235820 w 6235820"/>
                      <a:gd name="connsiteY13" fmla="*/ 821902 h 1643803"/>
                      <a:gd name="connsiteX14" fmla="*/ 6235820 w 6235820"/>
                      <a:gd name="connsiteY14" fmla="*/ 1369830 h 1643803"/>
                      <a:gd name="connsiteX15" fmla="*/ 5961847 w 6235820"/>
                      <a:gd name="connsiteY15" fmla="*/ 1643803 h 1643803"/>
                      <a:gd name="connsiteX16" fmla="*/ 5279302 w 6235820"/>
                      <a:gd name="connsiteY16" fmla="*/ 1643803 h 1643803"/>
                      <a:gd name="connsiteX17" fmla="*/ 4596757 w 6235820"/>
                      <a:gd name="connsiteY17" fmla="*/ 1643803 h 1643803"/>
                      <a:gd name="connsiteX18" fmla="*/ 3914212 w 6235820"/>
                      <a:gd name="connsiteY18" fmla="*/ 1643803 h 1643803"/>
                      <a:gd name="connsiteX19" fmla="*/ 3459182 w 6235820"/>
                      <a:gd name="connsiteY19" fmla="*/ 1643803 h 1643803"/>
                      <a:gd name="connsiteX20" fmla="*/ 2890395 w 6235820"/>
                      <a:gd name="connsiteY20" fmla="*/ 1643803 h 1643803"/>
                      <a:gd name="connsiteX21" fmla="*/ 2435365 w 6235820"/>
                      <a:gd name="connsiteY21" fmla="*/ 1643803 h 1643803"/>
                      <a:gd name="connsiteX22" fmla="*/ 1866578 w 6235820"/>
                      <a:gd name="connsiteY22" fmla="*/ 1643803 h 1643803"/>
                      <a:gd name="connsiteX23" fmla="*/ 1240912 w 6235820"/>
                      <a:gd name="connsiteY23" fmla="*/ 1643803 h 1643803"/>
                      <a:gd name="connsiteX24" fmla="*/ 785882 w 6235820"/>
                      <a:gd name="connsiteY24" fmla="*/ 1643803 h 1643803"/>
                      <a:gd name="connsiteX25" fmla="*/ 273973 w 6235820"/>
                      <a:gd name="connsiteY25" fmla="*/ 1643803 h 1643803"/>
                      <a:gd name="connsiteX26" fmla="*/ 0 w 6235820"/>
                      <a:gd name="connsiteY26" fmla="*/ 1369830 h 1643803"/>
                      <a:gd name="connsiteX27" fmla="*/ 0 w 6235820"/>
                      <a:gd name="connsiteY27" fmla="*/ 832860 h 1643803"/>
                      <a:gd name="connsiteX28" fmla="*/ 0 w 6235820"/>
                      <a:gd name="connsiteY28" fmla="*/ 273973 h 164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35820" h="1643803" fill="none" extrusionOk="0">
                        <a:moveTo>
                          <a:pt x="0" y="273973"/>
                        </a:moveTo>
                        <a:cubicBezTo>
                          <a:pt x="5743" y="88415"/>
                          <a:pt x="100812" y="15918"/>
                          <a:pt x="273973" y="0"/>
                        </a:cubicBezTo>
                        <a:cubicBezTo>
                          <a:pt x="572150" y="-25271"/>
                          <a:pt x="670674" y="15621"/>
                          <a:pt x="899639" y="0"/>
                        </a:cubicBezTo>
                        <a:cubicBezTo>
                          <a:pt x="1128604" y="-15621"/>
                          <a:pt x="1377780" y="58598"/>
                          <a:pt x="1525305" y="0"/>
                        </a:cubicBezTo>
                        <a:cubicBezTo>
                          <a:pt x="1672830" y="-58598"/>
                          <a:pt x="1806122" y="22243"/>
                          <a:pt x="1923456" y="0"/>
                        </a:cubicBezTo>
                        <a:cubicBezTo>
                          <a:pt x="2040790" y="-22243"/>
                          <a:pt x="2200849" y="36602"/>
                          <a:pt x="2321608" y="0"/>
                        </a:cubicBezTo>
                        <a:cubicBezTo>
                          <a:pt x="2442367" y="-36602"/>
                          <a:pt x="2592784" y="13585"/>
                          <a:pt x="2719759" y="0"/>
                        </a:cubicBezTo>
                        <a:cubicBezTo>
                          <a:pt x="2846734" y="-13585"/>
                          <a:pt x="3159198" y="31565"/>
                          <a:pt x="3402304" y="0"/>
                        </a:cubicBezTo>
                        <a:cubicBezTo>
                          <a:pt x="3645411" y="-31565"/>
                          <a:pt x="3756272" y="55710"/>
                          <a:pt x="3971091" y="0"/>
                        </a:cubicBezTo>
                        <a:cubicBezTo>
                          <a:pt x="4185910" y="-55710"/>
                          <a:pt x="4280090" y="26785"/>
                          <a:pt x="4539879" y="0"/>
                        </a:cubicBezTo>
                        <a:cubicBezTo>
                          <a:pt x="4799668" y="-26785"/>
                          <a:pt x="4900788" y="33546"/>
                          <a:pt x="5165545" y="0"/>
                        </a:cubicBezTo>
                        <a:cubicBezTo>
                          <a:pt x="5430302" y="-33546"/>
                          <a:pt x="5786269" y="93086"/>
                          <a:pt x="5961847" y="0"/>
                        </a:cubicBezTo>
                        <a:cubicBezTo>
                          <a:pt x="6136724" y="-21139"/>
                          <a:pt x="6210654" y="132446"/>
                          <a:pt x="6235820" y="273973"/>
                        </a:cubicBezTo>
                        <a:cubicBezTo>
                          <a:pt x="6297699" y="439079"/>
                          <a:pt x="6233937" y="598370"/>
                          <a:pt x="6235820" y="821902"/>
                        </a:cubicBezTo>
                        <a:cubicBezTo>
                          <a:pt x="6237703" y="1045434"/>
                          <a:pt x="6192360" y="1137144"/>
                          <a:pt x="6235820" y="1369830"/>
                        </a:cubicBezTo>
                        <a:cubicBezTo>
                          <a:pt x="6267219" y="1532209"/>
                          <a:pt x="6105223" y="1640842"/>
                          <a:pt x="5961847" y="1643803"/>
                        </a:cubicBezTo>
                        <a:cubicBezTo>
                          <a:pt x="5774619" y="1661341"/>
                          <a:pt x="5599513" y="1640333"/>
                          <a:pt x="5279302" y="1643803"/>
                        </a:cubicBezTo>
                        <a:cubicBezTo>
                          <a:pt x="4959091" y="1647273"/>
                          <a:pt x="4882529" y="1635109"/>
                          <a:pt x="4596757" y="1643803"/>
                        </a:cubicBezTo>
                        <a:cubicBezTo>
                          <a:pt x="4310986" y="1652497"/>
                          <a:pt x="4206131" y="1563749"/>
                          <a:pt x="3914212" y="1643803"/>
                        </a:cubicBezTo>
                        <a:cubicBezTo>
                          <a:pt x="3622294" y="1723857"/>
                          <a:pt x="3625901" y="1620798"/>
                          <a:pt x="3459182" y="1643803"/>
                        </a:cubicBezTo>
                        <a:cubicBezTo>
                          <a:pt x="3292463" y="1666808"/>
                          <a:pt x="3074154" y="1642617"/>
                          <a:pt x="2890395" y="1643803"/>
                        </a:cubicBezTo>
                        <a:cubicBezTo>
                          <a:pt x="2706636" y="1644989"/>
                          <a:pt x="2640347" y="1609632"/>
                          <a:pt x="2435365" y="1643803"/>
                        </a:cubicBezTo>
                        <a:cubicBezTo>
                          <a:pt x="2230383" y="1677974"/>
                          <a:pt x="2005275" y="1637873"/>
                          <a:pt x="1866578" y="1643803"/>
                        </a:cubicBezTo>
                        <a:cubicBezTo>
                          <a:pt x="1727881" y="1649733"/>
                          <a:pt x="1411724" y="1599297"/>
                          <a:pt x="1240912" y="1643803"/>
                        </a:cubicBezTo>
                        <a:cubicBezTo>
                          <a:pt x="1070100" y="1688309"/>
                          <a:pt x="1008397" y="1618966"/>
                          <a:pt x="785882" y="1643803"/>
                        </a:cubicBezTo>
                        <a:cubicBezTo>
                          <a:pt x="563367" y="1668640"/>
                          <a:pt x="387390" y="1616640"/>
                          <a:pt x="273973" y="1643803"/>
                        </a:cubicBezTo>
                        <a:cubicBezTo>
                          <a:pt x="89192" y="1627354"/>
                          <a:pt x="4978" y="1521171"/>
                          <a:pt x="0" y="1369830"/>
                        </a:cubicBezTo>
                        <a:cubicBezTo>
                          <a:pt x="-14315" y="1130970"/>
                          <a:pt x="42305" y="1085747"/>
                          <a:pt x="0" y="832860"/>
                        </a:cubicBezTo>
                        <a:cubicBezTo>
                          <a:pt x="-42305" y="579973"/>
                          <a:pt x="57837" y="479940"/>
                          <a:pt x="0" y="273973"/>
                        </a:cubicBezTo>
                        <a:close/>
                      </a:path>
                      <a:path w="6235820" h="1643803" stroke="0" extrusionOk="0">
                        <a:moveTo>
                          <a:pt x="0" y="273973"/>
                        </a:moveTo>
                        <a:cubicBezTo>
                          <a:pt x="10810" y="155498"/>
                          <a:pt x="155972" y="10187"/>
                          <a:pt x="273973" y="0"/>
                        </a:cubicBezTo>
                        <a:cubicBezTo>
                          <a:pt x="440364" y="-56687"/>
                          <a:pt x="564513" y="51737"/>
                          <a:pt x="785882" y="0"/>
                        </a:cubicBezTo>
                        <a:cubicBezTo>
                          <a:pt x="1007251" y="-51737"/>
                          <a:pt x="984967" y="811"/>
                          <a:pt x="1184033" y="0"/>
                        </a:cubicBezTo>
                        <a:cubicBezTo>
                          <a:pt x="1383099" y="-811"/>
                          <a:pt x="1672084" y="73984"/>
                          <a:pt x="1809699" y="0"/>
                        </a:cubicBezTo>
                        <a:cubicBezTo>
                          <a:pt x="1947314" y="-73984"/>
                          <a:pt x="2087130" y="29564"/>
                          <a:pt x="2207850" y="0"/>
                        </a:cubicBezTo>
                        <a:cubicBezTo>
                          <a:pt x="2328570" y="-29564"/>
                          <a:pt x="2554585" y="9140"/>
                          <a:pt x="2662880" y="0"/>
                        </a:cubicBezTo>
                        <a:cubicBezTo>
                          <a:pt x="2771175" y="-9140"/>
                          <a:pt x="2954223" y="5274"/>
                          <a:pt x="3061031" y="0"/>
                        </a:cubicBezTo>
                        <a:cubicBezTo>
                          <a:pt x="3167839" y="-5274"/>
                          <a:pt x="3590855" y="12132"/>
                          <a:pt x="3743576" y="0"/>
                        </a:cubicBezTo>
                        <a:cubicBezTo>
                          <a:pt x="3896297" y="-12132"/>
                          <a:pt x="4150929" y="51964"/>
                          <a:pt x="4312364" y="0"/>
                        </a:cubicBezTo>
                        <a:cubicBezTo>
                          <a:pt x="4473799" y="-51964"/>
                          <a:pt x="4582135" y="25872"/>
                          <a:pt x="4710515" y="0"/>
                        </a:cubicBezTo>
                        <a:cubicBezTo>
                          <a:pt x="4838895" y="-25872"/>
                          <a:pt x="4993827" y="37539"/>
                          <a:pt x="5222423" y="0"/>
                        </a:cubicBezTo>
                        <a:cubicBezTo>
                          <a:pt x="5451019" y="-37539"/>
                          <a:pt x="5662446" y="83346"/>
                          <a:pt x="5961847" y="0"/>
                        </a:cubicBezTo>
                        <a:cubicBezTo>
                          <a:pt x="6135393" y="-27289"/>
                          <a:pt x="6262193" y="126800"/>
                          <a:pt x="6235820" y="273973"/>
                        </a:cubicBezTo>
                        <a:cubicBezTo>
                          <a:pt x="6251770" y="426084"/>
                          <a:pt x="6170685" y="639793"/>
                          <a:pt x="6235820" y="821902"/>
                        </a:cubicBezTo>
                        <a:cubicBezTo>
                          <a:pt x="6300955" y="1004011"/>
                          <a:pt x="6180058" y="1212697"/>
                          <a:pt x="6235820" y="1369830"/>
                        </a:cubicBezTo>
                        <a:cubicBezTo>
                          <a:pt x="6242358" y="1525524"/>
                          <a:pt x="6112120" y="1637797"/>
                          <a:pt x="5961847" y="1643803"/>
                        </a:cubicBezTo>
                        <a:cubicBezTo>
                          <a:pt x="5750518" y="1696145"/>
                          <a:pt x="5704532" y="1591428"/>
                          <a:pt x="5449938" y="1643803"/>
                        </a:cubicBezTo>
                        <a:cubicBezTo>
                          <a:pt x="5195344" y="1696178"/>
                          <a:pt x="5126307" y="1634222"/>
                          <a:pt x="4994908" y="1643803"/>
                        </a:cubicBezTo>
                        <a:cubicBezTo>
                          <a:pt x="4863509" y="1653384"/>
                          <a:pt x="4662408" y="1639350"/>
                          <a:pt x="4369242" y="1643803"/>
                        </a:cubicBezTo>
                        <a:cubicBezTo>
                          <a:pt x="4076076" y="1648256"/>
                          <a:pt x="3996094" y="1639222"/>
                          <a:pt x="3800455" y="1643803"/>
                        </a:cubicBezTo>
                        <a:cubicBezTo>
                          <a:pt x="3604816" y="1648384"/>
                          <a:pt x="3444583" y="1615126"/>
                          <a:pt x="3345425" y="1643803"/>
                        </a:cubicBezTo>
                        <a:cubicBezTo>
                          <a:pt x="3246267" y="1672480"/>
                          <a:pt x="2935760" y="1620454"/>
                          <a:pt x="2662880" y="1643803"/>
                        </a:cubicBezTo>
                        <a:cubicBezTo>
                          <a:pt x="2390001" y="1667152"/>
                          <a:pt x="2444876" y="1637046"/>
                          <a:pt x="2264729" y="1643803"/>
                        </a:cubicBezTo>
                        <a:cubicBezTo>
                          <a:pt x="2084582" y="1650560"/>
                          <a:pt x="1945633" y="1589556"/>
                          <a:pt x="1752820" y="1643803"/>
                        </a:cubicBezTo>
                        <a:cubicBezTo>
                          <a:pt x="1560007" y="1698050"/>
                          <a:pt x="1349721" y="1564311"/>
                          <a:pt x="1070275" y="1643803"/>
                        </a:cubicBezTo>
                        <a:cubicBezTo>
                          <a:pt x="790829" y="1723295"/>
                          <a:pt x="630507" y="1614404"/>
                          <a:pt x="273973" y="1643803"/>
                        </a:cubicBezTo>
                        <a:cubicBezTo>
                          <a:pt x="93310" y="1622977"/>
                          <a:pt x="19474" y="1543702"/>
                          <a:pt x="0" y="1369830"/>
                        </a:cubicBezTo>
                        <a:cubicBezTo>
                          <a:pt x="-23527" y="1184283"/>
                          <a:pt x="11780" y="960858"/>
                          <a:pt x="0" y="832860"/>
                        </a:cubicBezTo>
                        <a:cubicBezTo>
                          <a:pt x="-11780" y="704862"/>
                          <a:pt x="62696" y="548226"/>
                          <a:pt x="0" y="273973"/>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latin typeface="Times New Roman" pitchFamily="18" charset="0"/>
                <a:cs typeface="Times New Roman" pitchFamily="18" charset="0"/>
              </a:rPr>
              <a:t>Ngoại sinh: Là lực có nguồn gốc ở bên ngoài, trên bền mặt Trái Đất</a:t>
            </a:r>
          </a:p>
        </p:txBody>
      </p:sp>
      <p:sp>
        <p:nvSpPr>
          <p:cNvPr id="10" name="Rectangle 9">
            <a:extLst>
              <a:ext uri="{FF2B5EF4-FFF2-40B4-BE49-F238E27FC236}">
                <a16:creationId xmlns:a16="http://schemas.microsoft.com/office/drawing/2014/main" xmlns="" id="{62EBA39C-44A0-2B41-A4B7-F1EA3EA1FC46}"/>
              </a:ext>
            </a:extLst>
          </p:cNvPr>
          <p:cNvSpPr/>
          <p:nvPr/>
        </p:nvSpPr>
        <p:spPr>
          <a:xfrm>
            <a:off x="5974813" y="3244334"/>
            <a:ext cx="242374" cy="369332"/>
          </a:xfrm>
          <a:prstGeom prst="rect">
            <a:avLst/>
          </a:prstGeom>
        </p:spPr>
        <p:txBody>
          <a:bodyPr wrap="none">
            <a:spAutoFit/>
          </a:bodyPr>
          <a:lstStyle/>
          <a:p>
            <a:r>
              <a:rPr lang="nl-NL"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x-none" dirty="0"/>
          </a:p>
        </p:txBody>
      </p:sp>
      <p:sp>
        <p:nvSpPr>
          <p:cNvPr id="8" name="TextBox 7"/>
          <p:cNvSpPr txBox="1"/>
          <p:nvPr/>
        </p:nvSpPr>
        <p:spPr>
          <a:xfrm>
            <a:off x="515176" y="1320675"/>
            <a:ext cx="9002710" cy="738664"/>
          </a:xfrm>
          <a:prstGeom prst="rect">
            <a:avLst/>
          </a:prstGeom>
          <a:noFill/>
        </p:spPr>
        <p:txBody>
          <a:bodyPr wrap="square">
            <a:spAutoFit/>
          </a:bodyPr>
          <a:lstStyle/>
          <a:p>
            <a:pPr marL="342900" indent="-342900">
              <a:lnSpc>
                <a:spcPct val="150000"/>
              </a:lnSpc>
              <a:buFontTx/>
              <a:buAutoNum type="arabicPeriod"/>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Quá</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trình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nội</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và</a:t>
            </a:r>
            <a:r>
              <a:rPr lang="en-GB" sz="2800" b="1" dirty="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smtClean="0">
                <a:solidFill>
                  <a:schemeClr val="accent6">
                    <a:lumMod val="75000"/>
                  </a:schemeClr>
                </a:solidFill>
                <a:latin typeface="Times New Roman" panose="02020603050405020304" pitchFamily="18" charset="0"/>
                <a:cs typeface="Times New Roman" panose="02020603050405020304" pitchFamily="18" charset="0"/>
              </a:rPr>
              <a:t>ngoại</a:t>
            </a:r>
            <a:r>
              <a:rPr lang="en-GB" sz="28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GB" sz="28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940122" y="122464"/>
            <a:ext cx="10530699" cy="1567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latin typeface="Times New Roman" panose="02020603050405020304" pitchFamily="18" charset="0"/>
                <a:cs typeface="Times New Roman" panose="02020603050405020304" pitchFamily="18" charset="0"/>
              </a:rPr>
              <a:t>BÀI 11: QUÁ TRÌNH NỘI SINH VÀ NGOẠI SINH.</a:t>
            </a:r>
          </a:p>
          <a:p>
            <a:pPr algn="ctr"/>
            <a:r>
              <a:rPr lang="en-US" sz="3600" b="1" dirty="0" smtClean="0">
                <a:solidFill>
                  <a:srgbClr val="FF0000"/>
                </a:solidFill>
                <a:latin typeface="Times New Roman" panose="02020603050405020304" pitchFamily="18" charset="0"/>
                <a:cs typeface="Times New Roman" panose="02020603050405020304" pitchFamily="18" charset="0"/>
              </a:rPr>
              <a:t>HIỆN TƯỢNG TẠO NÚI</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06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64529" y="2116320"/>
            <a:ext cx="7911548" cy="769441"/>
          </a:xfrm>
          <a:prstGeom prst="rect">
            <a:avLst/>
          </a:prstGeom>
          <a:solidFill>
            <a:schemeClr val="tx2"/>
          </a:solidFill>
          <a:ln>
            <a:solidFill>
              <a:schemeClr val="bg1"/>
            </a:solidFill>
            <a:extLst>
              <a:ext uri="{C807C97D-BFC1-408E-A445-0C87EB9F89A2}">
                <ask:lineSketchStyleProps xmlns="" xmlns:ask="http://schemas.microsoft.com/office/drawing/2018/sketchyshapes">
                  <ask:type>
                    <ask:lineSketchScribble/>
                  </ask:type>
                </ask:lineSketchStyleProps>
              </a:ext>
            </a:extLst>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b="1" dirty="0" err="1">
                <a:latin typeface="Times New Roman" pitchFamily="18" charset="0"/>
                <a:cs typeface="Times New Roman" pitchFamily="18" charset="0"/>
              </a:rPr>
              <a:t>Nguyên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nhân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sinh</a:t>
            </a:r>
            <a:r>
              <a:rPr lang="en-US" sz="4400" b="1" dirty="0">
                <a:latin typeface="Times New Roman" pitchFamily="18" charset="0"/>
                <a:cs typeface="Times New Roman" pitchFamily="18" charset="0"/>
              </a:rPr>
              <a:t> ra </a:t>
            </a:r>
            <a:r>
              <a:rPr lang="en-US" sz="4400" b="1" dirty="0" err="1">
                <a:latin typeface="Times New Roman" pitchFamily="18" charset="0"/>
                <a:cs typeface="Times New Roman" pitchFamily="18" charset="0"/>
              </a:rPr>
              <a:t>nội</a:t>
            </a:r>
            <a:r>
              <a:rPr lang="en-US" sz="4400" b="1" dirty="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sinh</a:t>
            </a:r>
            <a:endParaRPr lang="en-US" sz="4400" b="1" dirty="0">
              <a:latin typeface="Times New Roman" pitchFamily="18" charset="0"/>
              <a:cs typeface="Times New Roman" pitchFamily="18" charset="0"/>
            </a:endParaRPr>
          </a:p>
        </p:txBody>
      </p:sp>
      <p:pic>
        <p:nvPicPr>
          <p:cNvPr id="6" name="Picture 4" descr="Lightbulb icon. Bulb, lamp icon. Idea sign. Vector , #AD, #Bulb, #icon,  #Lightbulb, #lamp, #Vector #Ad in 2020 | Light bulb icon, Business icons  vector, Light bulb">
            <a:extLst>
              <a:ext uri="{FF2B5EF4-FFF2-40B4-BE49-F238E27FC236}">
                <a16:creationId xmlns:a16="http://schemas.microsoft.com/office/drawing/2014/main" xmlns="" id="{CB66CA4C-C3BF-40BC-A66D-BC753BB37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641" y="243719"/>
            <a:ext cx="2459325" cy="13293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89309" y="3418764"/>
            <a:ext cx="10726532" cy="2800767"/>
          </a:xfrm>
          <a:prstGeom prst="rect">
            <a:avLst/>
          </a:prstGeom>
          <a:solidFill>
            <a:schemeClr val="accent5">
              <a:lumMod val="60000"/>
              <a:lumOff val="40000"/>
            </a:schemeClr>
          </a:solidFill>
          <a:ln>
            <a:extLst>
              <a:ext uri="{C807C97D-BFC1-408E-A445-0C87EB9F89A2}">
                <ask:lineSketchStyleProps xmlns="" xmlns:ask="http://schemas.microsoft.com/office/drawing/2018/sketchyshapes">
                  <ask:type>
                    <ask:lineSketchScribble/>
                  </ask:type>
                </ask:lineSketchStyleProps>
              </a:ext>
            </a:extLst>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x-none" sz="4400" dirty="0" err="1">
                <a:solidFill>
                  <a:schemeClr val="tx1"/>
                </a:solidFill>
                <a:latin typeface="Times New Roman" panose="02020603050405020304" pitchFamily="18" charset="0"/>
                <a:cs typeface="Times New Roman" panose="02020603050405020304" pitchFamily="18" charset="0"/>
              </a:rPr>
              <a:t>Là</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nguồn</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năng</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lượng</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trong</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lòng</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trái</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đất</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như</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năng</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lượng</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của</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sự</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phân</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huỷ</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các</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chất</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phóng</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xạ</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sự</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chuyển</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dịch</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và</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sắp</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xếp</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lại</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vật</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chất</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cấu</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tạo</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trái</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đất</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theo</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trọng</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lực</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sự</a:t>
            </a:r>
            <a:r>
              <a:rPr lang="en-US" altLang="x-none" sz="4400" dirty="0">
                <a:solidFill>
                  <a:schemeClr val="tx1"/>
                </a:solidFill>
                <a:latin typeface="Times New Roman" panose="02020603050405020304" pitchFamily="18" charset="0"/>
                <a:cs typeface="Times New Roman" panose="02020603050405020304" pitchFamily="18" charset="0"/>
              </a:rPr>
              <a:t> ma </a:t>
            </a:r>
            <a:r>
              <a:rPr lang="en-US" altLang="x-none" sz="4400" dirty="0" err="1">
                <a:solidFill>
                  <a:schemeClr val="tx1"/>
                </a:solidFill>
                <a:latin typeface="Times New Roman" panose="02020603050405020304" pitchFamily="18" charset="0"/>
                <a:cs typeface="Times New Roman" panose="02020603050405020304" pitchFamily="18" charset="0"/>
              </a:rPr>
              <a:t>sát</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vật</a:t>
            </a:r>
            <a:r>
              <a:rPr lang="en-US" altLang="x-none" sz="4400" dirty="0">
                <a:solidFill>
                  <a:schemeClr val="tx1"/>
                </a:solidFill>
                <a:latin typeface="Times New Roman" panose="02020603050405020304" pitchFamily="18" charset="0"/>
                <a:cs typeface="Times New Roman" panose="02020603050405020304" pitchFamily="18" charset="0"/>
              </a:rPr>
              <a:t> </a:t>
            </a:r>
            <a:r>
              <a:rPr lang="en-US" altLang="x-none" sz="4400" dirty="0" err="1">
                <a:solidFill>
                  <a:schemeClr val="tx1"/>
                </a:solidFill>
                <a:latin typeface="Times New Roman" panose="02020603050405020304" pitchFamily="18" charset="0"/>
                <a:cs typeface="Times New Roman" panose="02020603050405020304" pitchFamily="18" charset="0"/>
              </a:rPr>
              <a:t>chất</a:t>
            </a:r>
            <a:r>
              <a:rPr lang="en-US" altLang="x-none" sz="44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9282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3241" y="0"/>
            <a:ext cx="9011895" cy="6858000"/>
          </a:xfrm>
          <a:prstGeom prst="rect">
            <a:avLst/>
          </a:prstGeom>
        </p:spPr>
      </p:pic>
    </p:spTree>
    <p:extLst>
      <p:ext uri="{BB962C8B-B14F-4D97-AF65-F5344CB8AC3E}">
        <p14:creationId xmlns:p14="http://schemas.microsoft.com/office/powerpoint/2010/main" val="4095033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4" descr="Uon ne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88" y="81643"/>
            <a:ext cx="2830512" cy="1656671"/>
          </a:xfrm>
          <a:prstGeom prst="rect">
            <a:avLst/>
          </a:prstGeom>
          <a:noFill/>
          <a:ln w="5715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5" name="Picture 25" descr="Bai 8 Dut ga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6" y="1814514"/>
            <a:ext cx="2905125" cy="1538287"/>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26" descr="Bai 8 Dut gay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828800"/>
            <a:ext cx="3090863" cy="1538288"/>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27" descr="11062102-wk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433764"/>
            <a:ext cx="3124200" cy="15335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318" name="Picture 28" descr="vtc_113640_nui-l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6" y="5035550"/>
            <a:ext cx="2828925" cy="182245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19" name="Picture 29" descr="chinh_11999494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5029200"/>
            <a:ext cx="3114675" cy="182880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0" name="Picture 38" descr="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81643"/>
            <a:ext cx="3124200" cy="1656671"/>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3321" name="Picture 39" descr="dong da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3441700"/>
            <a:ext cx="2819400" cy="1524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322" name="Rectangle 43"/>
          <p:cNvSpPr>
            <a:spLocks noChangeArrowheads="1"/>
          </p:cNvSpPr>
          <p:nvPr/>
        </p:nvSpPr>
        <p:spPr bwMode="auto">
          <a:xfrm>
            <a:off x="7620000" y="175260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3" name="AutoShape 44"/>
          <p:cNvSpPr>
            <a:spLocks noChangeArrowheads="1"/>
          </p:cNvSpPr>
          <p:nvPr/>
        </p:nvSpPr>
        <p:spPr bwMode="auto">
          <a:xfrm>
            <a:off x="7620000" y="25146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4" name="Text Box 45"/>
          <p:cNvSpPr txBox="1">
            <a:spLocks noChangeArrowheads="1"/>
          </p:cNvSpPr>
          <p:nvPr/>
        </p:nvSpPr>
        <p:spPr bwMode="auto">
          <a:xfrm>
            <a:off x="8382000" y="2301876"/>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dirty="0">
                <a:latin typeface="+mj-lt"/>
              </a:rPr>
              <a:t>HIỆN TƯỢNG ĐỨT GÃY</a:t>
            </a:r>
            <a:endParaRPr lang="en-US" altLang="en-US" sz="2400" b="1" dirty="0">
              <a:latin typeface="+mj-lt"/>
            </a:endParaRPr>
          </a:p>
        </p:txBody>
      </p:sp>
      <p:sp>
        <p:nvSpPr>
          <p:cNvPr id="13325" name="Rectangle 46"/>
          <p:cNvSpPr>
            <a:spLocks noChangeArrowheads="1"/>
          </p:cNvSpPr>
          <p:nvPr/>
        </p:nvSpPr>
        <p:spPr bwMode="auto">
          <a:xfrm>
            <a:off x="7608888" y="23814"/>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6" name="AutoShape 47"/>
          <p:cNvSpPr>
            <a:spLocks noChangeArrowheads="1"/>
          </p:cNvSpPr>
          <p:nvPr/>
        </p:nvSpPr>
        <p:spPr bwMode="auto">
          <a:xfrm>
            <a:off x="7620000" y="7620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7" name="Text Box 48"/>
          <p:cNvSpPr txBox="1">
            <a:spLocks noChangeArrowheads="1"/>
          </p:cNvSpPr>
          <p:nvPr/>
        </p:nvSpPr>
        <p:spPr bwMode="auto">
          <a:xfrm>
            <a:off x="8382000" y="33655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dirty="0">
                <a:latin typeface="+mj-lt"/>
              </a:rPr>
              <a:t>HIỆN TƯỢNG UỐN NẾP CỦA ĐỒI NÚI</a:t>
            </a:r>
            <a:endParaRPr lang="en-US" altLang="en-US" sz="2400" b="1" dirty="0">
              <a:latin typeface="+mj-lt"/>
            </a:endParaRPr>
          </a:p>
        </p:txBody>
      </p:sp>
      <p:sp>
        <p:nvSpPr>
          <p:cNvPr id="13328" name="Rectangle 49"/>
          <p:cNvSpPr>
            <a:spLocks noChangeArrowheads="1"/>
          </p:cNvSpPr>
          <p:nvPr/>
        </p:nvSpPr>
        <p:spPr bwMode="auto">
          <a:xfrm>
            <a:off x="7620000" y="3413125"/>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29" name="AutoShape 50"/>
          <p:cNvSpPr>
            <a:spLocks noChangeArrowheads="1"/>
          </p:cNvSpPr>
          <p:nvPr/>
        </p:nvSpPr>
        <p:spPr bwMode="auto">
          <a:xfrm>
            <a:off x="7620000" y="4175125"/>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0" name="Text Box 51"/>
          <p:cNvSpPr txBox="1">
            <a:spLocks noChangeArrowheads="1"/>
          </p:cNvSpPr>
          <p:nvPr/>
        </p:nvSpPr>
        <p:spPr bwMode="auto">
          <a:xfrm>
            <a:off x="8382000" y="3962401"/>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dirty="0">
                <a:latin typeface="+mj-lt"/>
              </a:rPr>
              <a:t>HIỆN TƯỢNG ĐỘNG ĐẤT</a:t>
            </a:r>
            <a:endParaRPr lang="en-US" altLang="en-US" sz="2400" b="1" dirty="0">
              <a:latin typeface="+mj-lt"/>
            </a:endParaRPr>
          </a:p>
        </p:txBody>
      </p:sp>
      <p:sp>
        <p:nvSpPr>
          <p:cNvPr id="13331" name="Rectangle 52"/>
          <p:cNvSpPr>
            <a:spLocks noChangeArrowheads="1"/>
          </p:cNvSpPr>
          <p:nvPr/>
        </p:nvSpPr>
        <p:spPr bwMode="auto">
          <a:xfrm>
            <a:off x="7620000" y="5105400"/>
            <a:ext cx="3048000" cy="17526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2" name="AutoShape 53"/>
          <p:cNvSpPr>
            <a:spLocks noChangeArrowheads="1"/>
          </p:cNvSpPr>
          <p:nvPr/>
        </p:nvSpPr>
        <p:spPr bwMode="auto">
          <a:xfrm>
            <a:off x="7620000" y="58674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p>
        </p:txBody>
      </p:sp>
      <p:sp>
        <p:nvSpPr>
          <p:cNvPr id="13333" name="Text Box 54"/>
          <p:cNvSpPr txBox="1">
            <a:spLocks noChangeArrowheads="1"/>
          </p:cNvSpPr>
          <p:nvPr/>
        </p:nvSpPr>
        <p:spPr bwMode="auto">
          <a:xfrm>
            <a:off x="8382000" y="5410201"/>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400" b="1" dirty="0">
                <a:latin typeface="+mj-lt"/>
              </a:rPr>
              <a:t>HIỆN TƯỢNG NÚI LỬA PHUN</a:t>
            </a:r>
            <a:endParaRPr lang="en-US" altLang="en-US" sz="2400" b="1" dirty="0">
              <a:latin typeface="+mj-lt"/>
            </a:endParaRPr>
          </a:p>
        </p:txBody>
      </p:sp>
    </p:spTree>
    <p:extLst>
      <p:ext uri="{BB962C8B-B14F-4D97-AF65-F5344CB8AC3E}">
        <p14:creationId xmlns:p14="http://schemas.microsoft.com/office/powerpoint/2010/main" val="1226868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1275</Words>
  <Application>Microsoft Office PowerPoint</Application>
  <PresentationFormat>Custom</PresentationFormat>
  <Paragraphs>110</Paragraphs>
  <Slides>25</Slides>
  <Notes>5</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43</cp:revision>
  <dcterms:created xsi:type="dcterms:W3CDTF">2021-07-25T01:42:51Z</dcterms:created>
  <dcterms:modified xsi:type="dcterms:W3CDTF">2023-11-22T02:51:58Z</dcterms:modified>
</cp:coreProperties>
</file>