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76" r:id="rId2"/>
    <p:sldId id="1368" r:id="rId3"/>
    <p:sldId id="387" r:id="rId4"/>
    <p:sldId id="273" r:id="rId5"/>
    <p:sldId id="274" r:id="rId6"/>
    <p:sldId id="278" r:id="rId7"/>
    <p:sldId id="275" r:id="rId8"/>
    <p:sldId id="579" r:id="rId9"/>
    <p:sldId id="277" r:id="rId10"/>
    <p:sldId id="1376" r:id="rId11"/>
    <p:sldId id="1378" r:id="rId12"/>
    <p:sldId id="1300" r:id="rId13"/>
    <p:sldId id="1401" r:id="rId14"/>
    <p:sldId id="1403" r:id="rId15"/>
    <p:sldId id="1405" r:id="rId16"/>
    <p:sldId id="1406" r:id="rId17"/>
    <p:sldId id="626" r:id="rId18"/>
    <p:sldId id="1409" r:id="rId19"/>
    <p:sldId id="1407" r:id="rId20"/>
    <p:sldId id="302" r:id="rId21"/>
    <p:sldId id="303" r:id="rId22"/>
    <p:sldId id="480" r:id="rId23"/>
    <p:sldId id="1410" r:id="rId24"/>
    <p:sldId id="610" r:id="rId25"/>
    <p:sldId id="616" r:id="rId26"/>
    <p:sldId id="315" r:id="rId27"/>
    <p:sldId id="617" r:id="rId28"/>
    <p:sldId id="621" r:id="rId29"/>
    <p:sldId id="318" r:id="rId30"/>
    <p:sldId id="311" r:id="rId31"/>
    <p:sldId id="312" r:id="rId32"/>
    <p:sldId id="313" r:id="rId33"/>
    <p:sldId id="618" r:id="rId34"/>
    <p:sldId id="1411" r:id="rId35"/>
    <p:sldId id="300" r:id="rId36"/>
    <p:sldId id="1414" r:id="rId37"/>
    <p:sldId id="320" r:id="rId38"/>
    <p:sldId id="601" r:id="rId39"/>
    <p:sldId id="285" r:id="rId40"/>
    <p:sldId id="344" r:id="rId41"/>
    <p:sldId id="1415" r:id="rId42"/>
    <p:sldId id="1402" r:id="rId43"/>
    <p:sldId id="1404" r:id="rId44"/>
    <p:sldId id="1400" r:id="rId45"/>
    <p:sldId id="1380" r:id="rId46"/>
    <p:sldId id="812" r:id="rId47"/>
    <p:sldId id="398" r:id="rId48"/>
    <p:sldId id="1397" r:id="rId49"/>
    <p:sldId id="1399" r:id="rId50"/>
    <p:sldId id="264" r:id="rId51"/>
    <p:sldId id="258" r:id="rId52"/>
    <p:sldId id="291" r:id="rId53"/>
    <p:sldId id="295" r:id="rId54"/>
    <p:sldId id="296" r:id="rId55"/>
    <p:sldId id="297" r:id="rId56"/>
    <p:sldId id="299" r:id="rId57"/>
    <p:sldId id="1322" r:id="rId58"/>
    <p:sldId id="440" r:id="rId59"/>
    <p:sldId id="317" r:id="rId60"/>
    <p:sldId id="625" r:id="rId61"/>
    <p:sldId id="308" r:id="rId62"/>
  </p:sldIdLst>
  <p:sldSz cx="12192000" cy="6858000"/>
  <p:notesSz cx="6858000" cy="9144000"/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EB0"/>
    <a:srgbClr val="3366FF"/>
    <a:srgbClr val="FF0066"/>
    <a:srgbClr val="1B04FA"/>
    <a:srgbClr val="F7FA76"/>
    <a:srgbClr val="1503BD"/>
    <a:srgbClr val="1C11AF"/>
    <a:srgbClr val="FF0000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63" d="100"/>
          <a:sy n="63" d="100"/>
        </p:scale>
        <p:origin x="21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 cấu dấn số trẻ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5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Chia lớp thành 8 nhóm (mỗi nhóm 5-6 HS)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7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24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5FB7D-FA4E-49DD-9533-025CF81678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35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5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nhận xét chung,mời hs đại diện nhóm bất kì xác định trên bản đồ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01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0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27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7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66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1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05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68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chọn 1 trong 2 nội dung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4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vòng quay chọn câu hỏi t</a:t>
            </a:r>
            <a:r>
              <a:rPr lang="vi-VN"/>
              <a:t>ư</a:t>
            </a:r>
            <a:r>
              <a:rPr lang="en-US"/>
              <a:t>ơng úng với ô quay, bấm vào thiên thần để tới bài mới nhé thầy cô.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8E120-D41F-4026-8DA0-C6620364AD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30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Nguyên nhân vì sao dân số châu á giảm trong những năm gần đây?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68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7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15BA16A-B0ED-47A3-91F3-308411AD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CCE324-5B29-414C-B801-EC18D619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723498-7C5C-482B-B50E-CAA44CDE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D56F9-EDCA-48A8-9511-86016BC29C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906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7939DF-5F8B-440C-AA5E-5AC7A5750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2BF881-E3C0-4E49-8BF9-D765C738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53E5B2-5961-44F0-90E9-3453349A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66F27-BF5A-467E-AD1F-640AD392E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34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  <p:sldLayoutId id="214748376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12" Type="http://schemas.openxmlformats.org/officeDocument/2006/relationships/slide" Target="slide2.xml"/><Relationship Id="rId17" Type="http://schemas.openxmlformats.org/officeDocument/2006/relationships/slide" Target="slide9.xml"/><Relationship Id="rId2" Type="http://schemas.openxmlformats.org/officeDocument/2006/relationships/audio" Target="../media/media1.wav"/><Relationship Id="rId16" Type="http://schemas.openxmlformats.org/officeDocument/2006/relationships/slide" Target="slide6.xml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slide" Target="slide8.xml"/><Relationship Id="rId4" Type="http://schemas.openxmlformats.org/officeDocument/2006/relationships/notesSlide" Target="../notesSlides/notesSlide3.xml"/><Relationship Id="rId9" Type="http://schemas.openxmlformats.org/officeDocument/2006/relationships/slide" Target="slide7.xml"/><Relationship Id="rId1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%E1%BA%A2_R%E1%BA%ADp_X%C3%AA_%C3%9At" TargetMode="External"/><Relationship Id="rId3" Type="http://schemas.openxmlformats.org/officeDocument/2006/relationships/image" Target="../media/image70.jpeg"/><Relationship Id="rId7" Type="http://schemas.openxmlformats.org/officeDocument/2006/relationships/hyperlink" Target="https://vi.wikipedia.org/wiki/Mecca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.wikipedia.org/wiki/H%E1%BB%93i_gi%C3%A1o" TargetMode="External"/><Relationship Id="rId5" Type="http://schemas.openxmlformats.org/officeDocument/2006/relationships/hyperlink" Target="https://vi.wikipedia.org/wiki/Al-Masjid_al-Haram#cite_note-GME-1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vi.wikipedia.org/wiki/Ti%E1%BA%BFng_%E1%BA%A2_R%E1%BA%ADp" TargetMode="External"/><Relationship Id="rId9" Type="http://schemas.openxmlformats.org/officeDocument/2006/relationships/hyperlink" Target="https://vi.wikipedia.org/wiki/Th%C3%A1nh_%C4%91%C6%B0%E1%BB%9Dng_H%E1%BB%93i_gi%C3%A1o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microsoft.com/office/2007/relationships/hdphoto" Target="../media/hdphoto6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22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microsoft.com/office/2007/relationships/hdphoto" Target="../media/hdphoto6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0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4.png"/><Relationship Id="rId5" Type="http://schemas.openxmlformats.org/officeDocument/2006/relationships/image" Target="../media/image26.png"/><Relationship Id="rId4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5.wav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DD41B3FC-1ADF-4D72-80C7-9C2900475AD3}"/>
              </a:ext>
            </a:extLst>
          </p:cNvPr>
          <p:cNvSpPr/>
          <p:nvPr/>
        </p:nvSpPr>
        <p:spPr>
          <a:xfrm>
            <a:off x="142505" y="89065"/>
            <a:ext cx="2505692" cy="1262657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03F42-1F15-4C18-87C9-F601E2A8FB42}"/>
              </a:ext>
            </a:extLst>
          </p:cNvPr>
          <p:cNvSpPr txBox="1"/>
          <p:nvPr/>
        </p:nvSpPr>
        <p:spPr>
          <a:xfrm>
            <a:off x="1685925" y="154187"/>
            <a:ext cx="10506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</a:t>
            </a:r>
            <a:r>
              <a:rPr lang="vi-VN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,XÃ HỘI</a:t>
            </a:r>
          </a:p>
          <a:p>
            <a:pPr algn="ctr"/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6D927-42CF-41D3-89A4-8517E828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70" y="1542748"/>
            <a:ext cx="11529936" cy="5319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6E35D-01C0-4CAC-A81F-8F3DC655C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0" t="24000" r="34346" b="10835"/>
          <a:stretch/>
        </p:blipFill>
        <p:spPr>
          <a:xfrm>
            <a:off x="294770" y="1416844"/>
            <a:ext cx="4735085" cy="54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768976" y="1782885"/>
            <a:ext cx="927650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3147724" y="1441514"/>
              <a:ext cx="6730511" cy="13323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đặc điểm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tôn giáo Châu Á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9A5BF9-409F-4A18-ABDB-336C12E246EA}"/>
              </a:ext>
            </a:extLst>
          </p:cNvPr>
          <p:cNvGrpSpPr/>
          <p:nvPr/>
        </p:nvGrpSpPr>
        <p:grpSpPr>
          <a:xfrm>
            <a:off x="875854" y="4161202"/>
            <a:ext cx="9276509" cy="1980168"/>
            <a:chOff x="1002865" y="3054319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002865" y="3054319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23C2F1-49F8-4748-8F15-21EEFB33709C}"/>
                </a:ext>
              </a:extLst>
            </p:cNvPr>
            <p:cNvSpPr/>
            <p:nvPr/>
          </p:nvSpPr>
          <p:spPr>
            <a:xfrm>
              <a:off x="3250625" y="3360190"/>
              <a:ext cx="6627610" cy="12346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các đô thị lớn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2472841" y="391140"/>
            <a:ext cx="72463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B557A4-02C5-419E-9B9C-2CFFC945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158147" y="0"/>
            <a:ext cx="1033853" cy="8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622150" y="239905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794217" y="257426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859922" y="2399050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1905609" y="3685452"/>
            <a:ext cx="8682878" cy="872949"/>
            <a:chOff x="1133366" y="2220084"/>
            <a:chExt cx="5681780" cy="914400"/>
          </a:xfrm>
          <a:solidFill>
            <a:srgbClr val="F7FA76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3145241" y="3827996"/>
            <a:ext cx="702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bố dân cư, các đô thị lớn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1843289" y="3682528"/>
            <a:ext cx="1301952" cy="89362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2786521" y="3989901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24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2151C0DD-1777-42F6-89B9-3FDE05AAD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390964" y="2151354"/>
            <a:ext cx="1342367" cy="125050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25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id="{6206A382-1F04-4167-AC8D-9E1A9CC6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6" y="3489902"/>
            <a:ext cx="1446388" cy="14463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6">
            <a:extLst>
              <a:ext uri="{FF2B5EF4-FFF2-40B4-BE49-F238E27FC236}">
                <a16:creationId xmlns:a16="http://schemas.microsoft.com/office/drawing/2014/main" id="{E13FD420-6929-4CEB-A3CF-F044B75E5B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83" t="6437" r="6431" b="9814"/>
          <a:stretch/>
        </p:blipFill>
        <p:spPr>
          <a:xfrm>
            <a:off x="9046760" y="1801929"/>
            <a:ext cx="1815171" cy="17057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7A9BF37-30C3-4C23-A377-10C4B7AA17F7}"/>
              </a:ext>
            </a:extLst>
          </p:cNvPr>
          <p:cNvGrpSpPr/>
          <p:nvPr/>
        </p:nvGrpSpPr>
        <p:grpSpPr>
          <a:xfrm>
            <a:off x="110635" y="93172"/>
            <a:ext cx="9315805" cy="872949"/>
            <a:chOff x="110635" y="93172"/>
            <a:chExt cx="9315805" cy="87294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9252531-8132-4908-9173-C41AC1D06769}"/>
                </a:ext>
              </a:extLst>
            </p:cNvPr>
            <p:cNvGrpSpPr/>
            <p:nvPr/>
          </p:nvGrpSpPr>
          <p:grpSpPr>
            <a:xfrm>
              <a:off x="872863" y="93172"/>
              <a:ext cx="5620702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EDF44B02-C7D4-43EB-9A1C-D3A9D7ED2239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A0D230-C254-44CB-A530-00A9D818CFA4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F5E59E-1C51-4D6A-BDCC-169F0DD6CC24}"/>
                </a:ext>
              </a:extLst>
            </p:cNvPr>
            <p:cNvSpPr txBox="1"/>
            <p:nvPr/>
          </p:nvSpPr>
          <p:spPr>
            <a:xfrm>
              <a:off x="2044930" y="268389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Dân cư,tôn giáo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35662B-4097-4F11-A25E-1EA633DA8650}"/>
                </a:ext>
              </a:extLst>
            </p:cNvPr>
            <p:cNvGrpSpPr/>
            <p:nvPr/>
          </p:nvGrpSpPr>
          <p:grpSpPr>
            <a:xfrm>
              <a:off x="110635" y="93172"/>
              <a:ext cx="1301952" cy="872949"/>
              <a:chOff x="344605" y="154323"/>
              <a:chExt cx="1301952" cy="872949"/>
            </a:xfrm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2566DAB2-8108-478E-BC4C-FA9EACA1552A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D27078DB-C4BE-459A-A8FC-3764D4B8EE3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FE7630C5-DF2F-4F34-A7FD-74C59DD2D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407964"/>
              </p:ext>
            </p:extLst>
          </p:nvPr>
        </p:nvGraphicFramePr>
        <p:xfrm>
          <a:off x="547006" y="1780925"/>
          <a:ext cx="11239047" cy="310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349">
                  <a:extLst>
                    <a:ext uri="{9D8B030D-6E8A-4147-A177-3AD203B41FA5}">
                      <a16:colId xmlns:a16="http://schemas.microsoft.com/office/drawing/2014/main" val="874533787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3431142191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4236368379"/>
                    </a:ext>
                  </a:extLst>
                </a:gridCol>
              </a:tblGrid>
              <a:tr h="1005444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25225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23790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7506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9595B14-595C-4889-A369-B3DB0578B66B}"/>
              </a:ext>
            </a:extLst>
          </p:cNvPr>
          <p:cNvSpPr txBox="1"/>
          <p:nvPr/>
        </p:nvSpPr>
        <p:spPr>
          <a:xfrm>
            <a:off x="1070679" y="2070752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lục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69CC2-6946-48E6-8D03-202BCB58F18A}"/>
              </a:ext>
            </a:extLst>
          </p:cNvPr>
          <p:cNvSpPr txBox="1"/>
          <p:nvPr/>
        </p:nvSpPr>
        <p:spPr>
          <a:xfrm>
            <a:off x="4643844" y="1857154"/>
            <a:ext cx="304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(triệu ng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1D61B-1924-45E0-B0FD-5419BD5135D5}"/>
              </a:ext>
            </a:extLst>
          </p:cNvPr>
          <p:cNvSpPr txBox="1"/>
          <p:nvPr/>
        </p:nvSpPr>
        <p:spPr>
          <a:xfrm>
            <a:off x="8440093" y="1805334"/>
            <a:ext cx="3135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độ dân số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ời/km)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55747-5595-415C-80F7-20EE1652E878}"/>
              </a:ext>
            </a:extLst>
          </p:cNvPr>
          <p:cNvSpPr txBox="1"/>
          <p:nvPr/>
        </p:nvSpPr>
        <p:spPr>
          <a:xfrm>
            <a:off x="1067498" y="3073597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</a:t>
            </a:r>
            <a:endParaRPr lang="en-US" sz="28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B9FE76-302D-416C-8DA5-F09EB0E802C3}"/>
              </a:ext>
            </a:extLst>
          </p:cNvPr>
          <p:cNvSpPr txBox="1"/>
          <p:nvPr/>
        </p:nvSpPr>
        <p:spPr>
          <a:xfrm>
            <a:off x="1064317" y="4076442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28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5941A-BF31-443B-A2E7-0D9F50DC98C4}"/>
              </a:ext>
            </a:extLst>
          </p:cNvPr>
          <p:cNvSpPr txBox="1"/>
          <p:nvPr/>
        </p:nvSpPr>
        <p:spPr>
          <a:xfrm>
            <a:off x="5362792" y="295001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848FE7-3891-4B89-9AA6-D9453F7806EF}"/>
              </a:ext>
            </a:extLst>
          </p:cNvPr>
          <p:cNvSpPr txBox="1"/>
          <p:nvPr/>
        </p:nvSpPr>
        <p:spPr>
          <a:xfrm>
            <a:off x="9496970" y="295001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8FB78A-2D5F-4874-835E-E02ED14991A7}"/>
              </a:ext>
            </a:extLst>
          </p:cNvPr>
          <p:cNvSpPr txBox="1"/>
          <p:nvPr/>
        </p:nvSpPr>
        <p:spPr>
          <a:xfrm>
            <a:off x="5361202" y="4063310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7 794,8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1BBC78-CEC6-4899-BE91-518AE66D612D}"/>
              </a:ext>
            </a:extLst>
          </p:cNvPr>
          <p:cNvSpPr txBox="1"/>
          <p:nvPr/>
        </p:nvSpPr>
        <p:spPr>
          <a:xfrm>
            <a:off x="9496970" y="4063310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31F0E-5A64-4220-9437-E6178D9FEB11}"/>
              </a:ext>
            </a:extLst>
          </p:cNvPr>
          <p:cNvSpPr txBox="1"/>
          <p:nvPr/>
        </p:nvSpPr>
        <p:spPr>
          <a:xfrm>
            <a:off x="717419" y="1141338"/>
            <a:ext cx="1141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Số dân, mật độ dân số của Châu Á và thế giới năm 2020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35EF26-B906-4C47-BDDC-80BA8734463B}"/>
              </a:ext>
            </a:extLst>
          </p:cNvPr>
          <p:cNvSpPr/>
          <p:nvPr/>
        </p:nvSpPr>
        <p:spPr>
          <a:xfrm>
            <a:off x="249672" y="5079287"/>
            <a:ext cx="12351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bảng 1, cho biết số dân và tỉ lệ số dân của châu Á 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với thế giới năm 2020?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A5A668-627D-4699-B817-81580EF40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49" t="43556" r="43417" b="27111"/>
          <a:stretch/>
        </p:blipFill>
        <p:spPr>
          <a:xfrm>
            <a:off x="138509" y="5601657"/>
            <a:ext cx="1221055" cy="119687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F2AA07-E1A6-4748-B619-19085F1F2EC0}"/>
              </a:ext>
            </a:extLst>
          </p:cNvPr>
          <p:cNvSpPr/>
          <p:nvPr/>
        </p:nvSpPr>
        <p:spPr>
          <a:xfrm>
            <a:off x="5359341" y="2977979"/>
            <a:ext cx="1665987" cy="523220"/>
          </a:xfrm>
          <a:prstGeom prst="roundRect">
            <a:avLst/>
          </a:prstGeom>
          <a:solidFill>
            <a:srgbClr val="F7FA76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87FE1BE-929D-49F8-B584-A7119575B73D}"/>
              </a:ext>
            </a:extLst>
          </p:cNvPr>
          <p:cNvSpPr/>
          <p:nvPr/>
        </p:nvSpPr>
        <p:spPr>
          <a:xfrm>
            <a:off x="5467734" y="4063310"/>
            <a:ext cx="1397589" cy="523220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59,5 %</a:t>
            </a:r>
          </a:p>
        </p:txBody>
      </p:sp>
    </p:spTree>
    <p:extLst>
      <p:ext uri="{BB962C8B-B14F-4D97-AF65-F5344CB8AC3E}">
        <p14:creationId xmlns:p14="http://schemas.microsoft.com/office/powerpoint/2010/main" val="215499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E774F20-283F-48AB-B6AB-AC72BAD86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064618"/>
              </p:ext>
            </p:extLst>
          </p:nvPr>
        </p:nvGraphicFramePr>
        <p:xfrm>
          <a:off x="171253" y="889177"/>
          <a:ext cx="1184949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208">
                  <a:extLst>
                    <a:ext uri="{9D8B030D-6E8A-4147-A177-3AD203B41FA5}">
                      <a16:colId xmlns:a16="http://schemas.microsoft.com/office/drawing/2014/main" val="2355000020"/>
                    </a:ext>
                  </a:extLst>
                </a:gridCol>
                <a:gridCol w="1311623">
                  <a:extLst>
                    <a:ext uri="{9D8B030D-6E8A-4147-A177-3AD203B41FA5}">
                      <a16:colId xmlns:a16="http://schemas.microsoft.com/office/drawing/2014/main" val="1108696084"/>
                    </a:ext>
                  </a:extLst>
                </a:gridCol>
                <a:gridCol w="1579291">
                  <a:extLst>
                    <a:ext uri="{9D8B030D-6E8A-4147-A177-3AD203B41FA5}">
                      <a16:colId xmlns:a16="http://schemas.microsoft.com/office/drawing/2014/main" val="3995624007"/>
                    </a:ext>
                  </a:extLst>
                </a:gridCol>
                <a:gridCol w="1183935">
                  <a:extLst>
                    <a:ext uri="{9D8B030D-6E8A-4147-A177-3AD203B41FA5}">
                      <a16:colId xmlns:a16="http://schemas.microsoft.com/office/drawing/2014/main" val="1841205791"/>
                    </a:ext>
                  </a:extLst>
                </a:gridCol>
                <a:gridCol w="2496557">
                  <a:extLst>
                    <a:ext uri="{9D8B030D-6E8A-4147-A177-3AD203B41FA5}">
                      <a16:colId xmlns:a16="http://schemas.microsoft.com/office/drawing/2014/main" val="657284672"/>
                    </a:ext>
                  </a:extLst>
                </a:gridCol>
                <a:gridCol w="2639879">
                  <a:extLst>
                    <a:ext uri="{9D8B030D-6E8A-4147-A177-3AD203B41FA5}">
                      <a16:colId xmlns:a16="http://schemas.microsoft.com/office/drawing/2014/main" val="1549544102"/>
                    </a:ext>
                  </a:extLst>
                </a:gridCol>
              </a:tblGrid>
              <a:tr h="134782">
                <a:tc rowSpan="2">
                  <a:txBody>
                    <a:bodyPr/>
                    <a:lstStyle/>
                    <a:p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châu lục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 số (triệu ng</a:t>
                      </a:r>
                      <a:r>
                        <a:rPr lang="vi-VN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ời)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gia tăng tự nhiên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giai đoạn (%)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7627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2010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2010-2015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08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Á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4164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988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Âu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Đại D</a:t>
                      </a:r>
                      <a:r>
                        <a:rPr lang="vi-VN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Mĩ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97412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72617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 giới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6896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83783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3D0B9B6-8DEF-4768-9B0F-A6EE69FCED82}"/>
              </a:ext>
            </a:extLst>
          </p:cNvPr>
          <p:cNvSpPr/>
          <p:nvPr/>
        </p:nvSpPr>
        <p:spPr>
          <a:xfrm>
            <a:off x="1047368" y="5515761"/>
            <a:ext cx="107342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tỉ lệ gia tăng dân số của Châu Á so với thế giới và các châu lục khác?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0A230-7F88-4256-BA2C-2937EA300F53}"/>
              </a:ext>
            </a:extLst>
          </p:cNvPr>
          <p:cNvSpPr txBox="1"/>
          <p:nvPr/>
        </p:nvSpPr>
        <p:spPr>
          <a:xfrm>
            <a:off x="171253" y="260206"/>
            <a:ext cx="123265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Dân số và tỉ lệ gia tăng dân số tự nhiên của các châu lục qua các năm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FB4C7-2E42-4F73-A0D3-8627992ED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9" t="43556" r="43417" b="27111"/>
          <a:stretch/>
        </p:blipFill>
        <p:spPr>
          <a:xfrm>
            <a:off x="11211180" y="5857461"/>
            <a:ext cx="980819" cy="9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E83FCD86-7B2E-4BE5-867B-CEA53540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91" y="2341291"/>
            <a:ext cx="107992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có số dân đông nhất thế giới, chiếm gần 60% dân số thế giới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1F3EB410-52AC-481C-88AE-9728028B6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91" y="3573299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gia tăng dân số 0,95 %, đã giảm đáng kể </a:t>
            </a:r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CEC28E61-7AC4-4755-ACF6-E86C80E3C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01" y="1088164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F6CF42-3C3A-439E-B45D-86405CC7D60E}"/>
              </a:ext>
            </a:extLst>
          </p:cNvPr>
          <p:cNvSpPr txBox="1"/>
          <p:nvPr/>
        </p:nvSpPr>
        <p:spPr>
          <a:xfrm>
            <a:off x="1045279" y="1309338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Dân c</a:t>
            </a:r>
            <a:r>
              <a:rPr lang="vi-VN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B52ACA6-78A7-46EE-917D-987F8A3C3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17145"/>
              </p:ext>
            </p:extLst>
          </p:nvPr>
        </p:nvGraphicFramePr>
        <p:xfrm>
          <a:off x="872862" y="2348433"/>
          <a:ext cx="11087265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305">
                  <a:extLst>
                    <a:ext uri="{9D8B030D-6E8A-4147-A177-3AD203B41FA5}">
                      <a16:colId xmlns:a16="http://schemas.microsoft.com/office/drawing/2014/main" val="1527723999"/>
                    </a:ext>
                  </a:extLst>
                </a:gridCol>
                <a:gridCol w="2254685">
                  <a:extLst>
                    <a:ext uri="{9D8B030D-6E8A-4147-A177-3AD203B41FA5}">
                      <a16:colId xmlns:a16="http://schemas.microsoft.com/office/drawing/2014/main" val="1053913917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1499758537"/>
                    </a:ext>
                  </a:extLst>
                </a:gridCol>
                <a:gridCol w="1841326">
                  <a:extLst>
                    <a:ext uri="{9D8B030D-6E8A-4147-A177-3AD203B41FA5}">
                      <a16:colId xmlns:a16="http://schemas.microsoft.com/office/drawing/2014/main" val="1869819463"/>
                    </a:ext>
                  </a:extLst>
                </a:gridCol>
                <a:gridCol w="1713837">
                  <a:extLst>
                    <a:ext uri="{9D8B030D-6E8A-4147-A177-3AD203B41FA5}">
                      <a16:colId xmlns:a16="http://schemas.microsoft.com/office/drawing/2014/main" val="1383611135"/>
                    </a:ext>
                  </a:extLst>
                </a:gridCol>
              </a:tblGrid>
              <a:tr h="607206"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597433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 đến 14 tuổi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73385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15 đến 64 tuổi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28797"/>
                  </a:ext>
                </a:extLst>
              </a:tr>
              <a:tr h="41260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78951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B26A6C-2741-4474-9C77-5DD5418662D9}"/>
              </a:ext>
            </a:extLst>
          </p:cNvPr>
          <p:cNvSpPr txBox="1"/>
          <p:nvPr/>
        </p:nvSpPr>
        <p:spPr>
          <a:xfrm>
            <a:off x="717419" y="1141338"/>
            <a:ext cx="1141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Cơ câu dân số theo nhóm tuổi của Châu Á (không tính số dân của Liên bang Nga),giai đoạn 2005-2020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52A03C-3BE2-4D34-8D13-E3191DCB89FC}"/>
              </a:ext>
            </a:extLst>
          </p:cNvPr>
          <p:cNvCxnSpPr>
            <a:cxnSpLocks/>
          </p:cNvCxnSpPr>
          <p:nvPr/>
        </p:nvCxnSpPr>
        <p:spPr>
          <a:xfrm>
            <a:off x="792619" y="2309353"/>
            <a:ext cx="3416670" cy="947371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9B4B18-CBAD-4442-9902-B4B712155235}"/>
              </a:ext>
            </a:extLst>
          </p:cNvPr>
          <p:cNvSpPr txBox="1"/>
          <p:nvPr/>
        </p:nvSpPr>
        <p:spPr>
          <a:xfrm>
            <a:off x="965036" y="2796877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062599-C3E9-42C5-A269-38A83F08238B}"/>
              </a:ext>
            </a:extLst>
          </p:cNvPr>
          <p:cNvSpPr txBox="1"/>
          <p:nvPr/>
        </p:nvSpPr>
        <p:spPr>
          <a:xfrm>
            <a:off x="3075709" y="2410420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96DD91-8A62-41F0-B4FA-FD0C053C8881}"/>
              </a:ext>
            </a:extLst>
          </p:cNvPr>
          <p:cNvGrpSpPr/>
          <p:nvPr/>
        </p:nvGrpSpPr>
        <p:grpSpPr>
          <a:xfrm>
            <a:off x="4289532" y="1844864"/>
            <a:ext cx="7750838" cy="1434544"/>
            <a:chOff x="4289532" y="1844864"/>
            <a:chExt cx="7750838" cy="14345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1FC167-E559-41BB-B38D-58ED4A02A973}"/>
                </a:ext>
              </a:extLst>
            </p:cNvPr>
            <p:cNvSpPr txBox="1"/>
            <p:nvPr/>
          </p:nvSpPr>
          <p:spPr>
            <a:xfrm>
              <a:off x="428953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  <a:endParaRPr lang="en-US" sz="28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BF07FB-662A-4420-9000-60C2667FF6EB}"/>
                </a:ext>
              </a:extLst>
            </p:cNvPr>
            <p:cNvSpPr txBox="1"/>
            <p:nvPr/>
          </p:nvSpPr>
          <p:spPr>
            <a:xfrm>
              <a:off x="631996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  <a:endParaRPr lang="en-US" sz="28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6E13C4-C476-49E7-8643-218365957E7A}"/>
                </a:ext>
              </a:extLst>
            </p:cNvPr>
            <p:cNvSpPr txBox="1"/>
            <p:nvPr/>
          </p:nvSpPr>
          <p:spPr>
            <a:xfrm>
              <a:off x="835039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US" sz="2800" b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D0044F-A232-453E-92B5-EAEF3FAE1A8C}"/>
                </a:ext>
              </a:extLst>
            </p:cNvPr>
            <p:cNvSpPr txBox="1"/>
            <p:nvPr/>
          </p:nvSpPr>
          <p:spPr>
            <a:xfrm>
              <a:off x="10009940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n-US" sz="2800" b="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3D334E-C7A9-436D-ACE2-C6ABDDCAA37A}"/>
                </a:ext>
              </a:extLst>
            </p:cNvPr>
            <p:cNvSpPr txBox="1"/>
            <p:nvPr/>
          </p:nvSpPr>
          <p:spPr>
            <a:xfrm>
              <a:off x="9535731" y="1844864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(Đ</a:t>
              </a:r>
              <a:r>
                <a:rPr lang="vi-VN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vị %)</a:t>
              </a:r>
              <a:endParaRPr lang="en-US" sz="2800" b="1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44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DD257F-0110-4D24-9105-82DF64B2B97A}"/>
              </a:ext>
            </a:extLst>
          </p:cNvPr>
          <p:cNvGrpSpPr/>
          <p:nvPr/>
        </p:nvGrpSpPr>
        <p:grpSpPr>
          <a:xfrm>
            <a:off x="2593655" y="800977"/>
            <a:ext cx="9391329" cy="2682307"/>
            <a:chOff x="2612336" y="729937"/>
            <a:chExt cx="8812156" cy="2243638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29A8B722-E89B-4890-86D7-CF84A8BBEB3F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E098A6-4AE0-4ED1-8225-F0F20E1B069B}"/>
                </a:ext>
              </a:extLst>
            </p:cNvPr>
            <p:cNvSpPr/>
            <p:nvPr/>
          </p:nvSpPr>
          <p:spPr>
            <a:xfrm>
              <a:off x="2722730" y="863192"/>
              <a:ext cx="8334374" cy="211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1: </a:t>
              </a:r>
              <a:r>
                <a:rPr lang="fr-FR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ựa vào BSL, n</a:t>
              </a:r>
              <a:r>
                <a:rPr lang="en-US" alt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hận xét cơ cấu dân số theo nhóm tuổi của Châu Á giai đoạn 2005-2020?</a:t>
              </a:r>
              <a:endParaRPr lang="vi-VN" altLang="en-US" sz="3600">
                <a:solidFill>
                  <a:srgbClr val="1B04FA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8490D5-0765-4DC2-B5DE-6D272FC1F7ED}"/>
              </a:ext>
            </a:extLst>
          </p:cNvPr>
          <p:cNvGrpSpPr/>
          <p:nvPr/>
        </p:nvGrpSpPr>
        <p:grpSpPr>
          <a:xfrm>
            <a:off x="-41010" y="2512277"/>
            <a:ext cx="2634665" cy="2634665"/>
            <a:chOff x="163827" y="1365896"/>
            <a:chExt cx="2183374" cy="2183374"/>
          </a:xfrm>
        </p:grpSpPr>
        <p:sp>
          <p:nvSpPr>
            <p:cNvPr id="12" name="Arrow: Circular 11">
              <a:extLst>
                <a:ext uri="{FF2B5EF4-FFF2-40B4-BE49-F238E27FC236}">
                  <a16:creationId xmlns:a16="http://schemas.microsoft.com/office/drawing/2014/main" id="{006DDBA1-BD55-4B86-BD7B-9E5613E2B3D1}"/>
                </a:ext>
              </a:extLst>
            </p:cNvPr>
            <p:cNvSpPr/>
            <p:nvPr/>
          </p:nvSpPr>
          <p:spPr>
            <a:xfrm>
              <a:off x="163827" y="1365896"/>
              <a:ext cx="2183374" cy="2183374"/>
            </a:xfrm>
            <a:prstGeom prst="circularArrow">
              <a:avLst>
                <a:gd name="adj1" fmla="val 5085"/>
                <a:gd name="adj2" fmla="val 327528"/>
                <a:gd name="adj3" fmla="val 15808768"/>
                <a:gd name="adj4" fmla="val 1608414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BEC568-E818-4EB7-8141-D636A9EBDE48}"/>
                </a:ext>
              </a:extLst>
            </p:cNvPr>
            <p:cNvGrpSpPr/>
            <p:nvPr/>
          </p:nvGrpSpPr>
          <p:grpSpPr>
            <a:xfrm>
              <a:off x="274846" y="1465512"/>
              <a:ext cx="1942833" cy="1942833"/>
              <a:chOff x="274846" y="1465512"/>
              <a:chExt cx="1942833" cy="194283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7B51A61-A032-47B7-8137-538B68889D33}"/>
                  </a:ext>
                </a:extLst>
              </p:cNvPr>
              <p:cNvGrpSpPr/>
              <p:nvPr/>
            </p:nvGrpSpPr>
            <p:grpSpPr>
              <a:xfrm>
                <a:off x="274846" y="1465512"/>
                <a:ext cx="1942833" cy="1942833"/>
                <a:chOff x="610892" y="370063"/>
                <a:chExt cx="1942833" cy="1942833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A602A01-4C72-4AA2-80BA-F47E32FE3651}"/>
                    </a:ext>
                  </a:extLst>
                </p:cNvPr>
                <p:cNvSpPr/>
                <p:nvPr/>
              </p:nvSpPr>
              <p:spPr>
                <a:xfrm>
                  <a:off x="610892" y="370063"/>
                  <a:ext cx="1942833" cy="1942833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7" name="Oval 4">
                  <a:extLst>
                    <a:ext uri="{FF2B5EF4-FFF2-40B4-BE49-F238E27FC236}">
                      <a16:creationId xmlns:a16="http://schemas.microsoft.com/office/drawing/2014/main" id="{B2F60F14-FDB3-49F1-A512-17CBA518E0C9}"/>
                    </a:ext>
                  </a:extLst>
                </p:cNvPr>
                <p:cNvSpPr txBox="1"/>
                <p:nvPr/>
              </p:nvSpPr>
              <p:spPr>
                <a:xfrm>
                  <a:off x="934698" y="581450"/>
                  <a:ext cx="1295222" cy="129522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2070" tIns="52070" rIns="52070" bIns="52070" numCol="1" spcCol="1270" anchor="ctr" anchorCtr="0">
                  <a:noAutofit/>
                </a:bodyPr>
                <a:lstStyle/>
                <a:p>
                  <a:pPr marL="0" lvl="0" indent="0" algn="ctr" defTabSz="1822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4100" kern="120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3C5061-C3B3-46C5-8F09-06F935D0FBBE}"/>
                  </a:ext>
                </a:extLst>
              </p:cNvPr>
              <p:cNvSpPr txBox="1"/>
              <p:nvPr/>
            </p:nvSpPr>
            <p:spPr>
              <a:xfrm>
                <a:off x="391359" y="1990578"/>
                <a:ext cx="1739298" cy="89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THỬ TÀI CỦA EM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F3F963-67D6-4606-A5DE-803655BAE4B1}"/>
              </a:ext>
            </a:extLst>
          </p:cNvPr>
          <p:cNvGrpSpPr/>
          <p:nvPr/>
        </p:nvGrpSpPr>
        <p:grpSpPr>
          <a:xfrm>
            <a:off x="2485181" y="4526984"/>
            <a:ext cx="9724324" cy="2344815"/>
            <a:chOff x="2304646" y="3301497"/>
            <a:chExt cx="9248237" cy="2687509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9F3AEEB6-3725-492D-A99C-D4D3654DA46A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CDB5C2-3D00-498C-8B6C-628990212D89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2: 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D6024AC6-9463-4E08-A7DE-30A63B874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6133488" y="3474127"/>
            <a:ext cx="1992316" cy="86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B819651-A202-49DF-9CEF-35006E5CF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4590" y="3062765"/>
            <a:ext cx="1992316" cy="1250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1E3E57-CE2D-4E27-9FD0-6565F3F68B87}"/>
              </a:ext>
            </a:extLst>
          </p:cNvPr>
          <p:cNvSpPr txBox="1"/>
          <p:nvPr/>
        </p:nvSpPr>
        <p:spPr>
          <a:xfrm>
            <a:off x="8300529" y="3435042"/>
            <a:ext cx="3891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theo vòng tròn</a:t>
            </a:r>
          </a:p>
        </p:txBody>
      </p:sp>
    </p:spTree>
    <p:extLst>
      <p:ext uri="{BB962C8B-B14F-4D97-AF65-F5344CB8AC3E}">
        <p14:creationId xmlns:p14="http://schemas.microsoft.com/office/powerpoint/2010/main" val="41627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B52ACA6-78A7-46EE-917D-987F8A3C3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90774"/>
              </p:ext>
            </p:extLst>
          </p:nvPr>
        </p:nvGraphicFramePr>
        <p:xfrm>
          <a:off x="872862" y="2348433"/>
          <a:ext cx="11087265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305">
                  <a:extLst>
                    <a:ext uri="{9D8B030D-6E8A-4147-A177-3AD203B41FA5}">
                      <a16:colId xmlns:a16="http://schemas.microsoft.com/office/drawing/2014/main" val="1527723999"/>
                    </a:ext>
                  </a:extLst>
                </a:gridCol>
                <a:gridCol w="2254685">
                  <a:extLst>
                    <a:ext uri="{9D8B030D-6E8A-4147-A177-3AD203B41FA5}">
                      <a16:colId xmlns:a16="http://schemas.microsoft.com/office/drawing/2014/main" val="1053913917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1499758537"/>
                    </a:ext>
                  </a:extLst>
                </a:gridCol>
                <a:gridCol w="1841326">
                  <a:extLst>
                    <a:ext uri="{9D8B030D-6E8A-4147-A177-3AD203B41FA5}">
                      <a16:colId xmlns:a16="http://schemas.microsoft.com/office/drawing/2014/main" val="1869819463"/>
                    </a:ext>
                  </a:extLst>
                </a:gridCol>
                <a:gridCol w="1713837">
                  <a:extLst>
                    <a:ext uri="{9D8B030D-6E8A-4147-A177-3AD203B41FA5}">
                      <a16:colId xmlns:a16="http://schemas.microsoft.com/office/drawing/2014/main" val="1383611135"/>
                    </a:ext>
                  </a:extLst>
                </a:gridCol>
              </a:tblGrid>
              <a:tr h="607206"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597433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 đến 14 tuổi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73385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15 đến 64 tuổi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28797"/>
                  </a:ext>
                </a:extLst>
              </a:tr>
              <a:tr h="41260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78951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B26A6C-2741-4474-9C77-5DD5418662D9}"/>
              </a:ext>
            </a:extLst>
          </p:cNvPr>
          <p:cNvSpPr txBox="1"/>
          <p:nvPr/>
        </p:nvSpPr>
        <p:spPr>
          <a:xfrm>
            <a:off x="717419" y="1141338"/>
            <a:ext cx="1141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Cơ câu dân số theo nhóm tuổi của Châu Á (không tính số dân của Liên bang Nga),giai đoạn 2005-2020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52A03C-3BE2-4D34-8D13-E3191DCB89FC}"/>
              </a:ext>
            </a:extLst>
          </p:cNvPr>
          <p:cNvCxnSpPr>
            <a:cxnSpLocks/>
          </p:cNvCxnSpPr>
          <p:nvPr/>
        </p:nvCxnSpPr>
        <p:spPr>
          <a:xfrm>
            <a:off x="792619" y="2309353"/>
            <a:ext cx="3416670" cy="947371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9B4B18-CBAD-4442-9902-B4B712155235}"/>
              </a:ext>
            </a:extLst>
          </p:cNvPr>
          <p:cNvSpPr txBox="1"/>
          <p:nvPr/>
        </p:nvSpPr>
        <p:spPr>
          <a:xfrm>
            <a:off x="965036" y="2796877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062599-C3E9-42C5-A269-38A83F08238B}"/>
              </a:ext>
            </a:extLst>
          </p:cNvPr>
          <p:cNvSpPr txBox="1"/>
          <p:nvPr/>
        </p:nvSpPr>
        <p:spPr>
          <a:xfrm>
            <a:off x="3075709" y="2410420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96DD91-8A62-41F0-B4FA-FD0C053C8881}"/>
              </a:ext>
            </a:extLst>
          </p:cNvPr>
          <p:cNvGrpSpPr/>
          <p:nvPr/>
        </p:nvGrpSpPr>
        <p:grpSpPr>
          <a:xfrm>
            <a:off x="4289532" y="1844864"/>
            <a:ext cx="7750838" cy="1434544"/>
            <a:chOff x="4289532" y="1844864"/>
            <a:chExt cx="7750838" cy="14345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1FC167-E559-41BB-B38D-58ED4A02A973}"/>
                </a:ext>
              </a:extLst>
            </p:cNvPr>
            <p:cNvSpPr txBox="1"/>
            <p:nvPr/>
          </p:nvSpPr>
          <p:spPr>
            <a:xfrm>
              <a:off x="428953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  <a:endParaRPr lang="en-US" sz="28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BF07FB-662A-4420-9000-60C2667FF6EB}"/>
                </a:ext>
              </a:extLst>
            </p:cNvPr>
            <p:cNvSpPr txBox="1"/>
            <p:nvPr/>
          </p:nvSpPr>
          <p:spPr>
            <a:xfrm>
              <a:off x="631996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  <a:endParaRPr lang="en-US" sz="28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6E13C4-C476-49E7-8643-218365957E7A}"/>
                </a:ext>
              </a:extLst>
            </p:cNvPr>
            <p:cNvSpPr txBox="1"/>
            <p:nvPr/>
          </p:nvSpPr>
          <p:spPr>
            <a:xfrm>
              <a:off x="835039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US" sz="2800" b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D0044F-A232-453E-92B5-EAEF3FAE1A8C}"/>
                </a:ext>
              </a:extLst>
            </p:cNvPr>
            <p:cNvSpPr txBox="1"/>
            <p:nvPr/>
          </p:nvSpPr>
          <p:spPr>
            <a:xfrm>
              <a:off x="10009940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n-US" sz="2800" b="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3D334E-C7A9-436D-ACE2-C6ABDDCAA37A}"/>
                </a:ext>
              </a:extLst>
            </p:cNvPr>
            <p:cNvSpPr txBox="1"/>
            <p:nvPr/>
          </p:nvSpPr>
          <p:spPr>
            <a:xfrm>
              <a:off x="9535731" y="1844864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(Đ</a:t>
              </a:r>
              <a:r>
                <a:rPr lang="vi-VN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vị %)</a:t>
              </a:r>
              <a:endParaRPr lang="en-US" sz="2800" b="1">
                <a:solidFill>
                  <a:srgbClr val="FF0066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4175F9-6CCD-473A-BDCA-4C267BF695AF}"/>
              </a:ext>
            </a:extLst>
          </p:cNvPr>
          <p:cNvGrpSpPr/>
          <p:nvPr/>
        </p:nvGrpSpPr>
        <p:grpSpPr>
          <a:xfrm>
            <a:off x="968579" y="5092950"/>
            <a:ext cx="11071791" cy="2038048"/>
            <a:chOff x="2612336" y="729937"/>
            <a:chExt cx="8922550" cy="2518354"/>
          </a:xfrm>
        </p:grpSpPr>
        <p:sp>
          <p:nvSpPr>
            <p:cNvPr id="29" name="Rectangle 9">
              <a:extLst>
                <a:ext uri="{FF2B5EF4-FFF2-40B4-BE49-F238E27FC236}">
                  <a16:creationId xmlns:a16="http://schemas.microsoft.com/office/drawing/2014/main" id="{D5FB229D-5DC5-490B-9848-197E63E61EEE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D0AF03A-4B49-411E-8496-1E9F80A30902}"/>
                </a:ext>
              </a:extLst>
            </p:cNvPr>
            <p:cNvSpPr/>
            <p:nvPr/>
          </p:nvSpPr>
          <p:spPr>
            <a:xfrm>
              <a:off x="2722730" y="863192"/>
              <a:ext cx="8812156" cy="2385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1: </a:t>
              </a:r>
              <a:r>
                <a:rPr lang="fr-FR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ựa vào BSL, n</a:t>
              </a:r>
              <a:r>
                <a:rPr lang="en-US" alt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hận xét cơ cấu dân số theo nhóm tuổi của Châu Á giai đoạn 2005-2020?</a:t>
              </a:r>
              <a:endParaRPr lang="vi-VN" altLang="en-US" sz="3600">
                <a:solidFill>
                  <a:srgbClr val="1B04FA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87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C4E8AD-CE6C-4327-A8DF-15BA132C3295}"/>
              </a:ext>
            </a:extLst>
          </p:cNvPr>
          <p:cNvGrpSpPr/>
          <p:nvPr/>
        </p:nvGrpSpPr>
        <p:grpSpPr>
          <a:xfrm>
            <a:off x="827630" y="146280"/>
            <a:ext cx="10616540" cy="2344815"/>
            <a:chOff x="2304646" y="3301497"/>
            <a:chExt cx="9248237" cy="2687509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DDAB4A2D-B7DF-438E-8049-6D02B33EA741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F0AF20-DA19-403B-AFBD-FE697083A494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2: 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 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</a:t>
              </a:r>
            </a:p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Hình ảnh 4">
            <a:extLst>
              <a:ext uri="{FF2B5EF4-FFF2-40B4-BE49-F238E27FC236}">
                <a16:creationId xmlns:a16="http://schemas.microsoft.com/office/drawing/2014/main" id="{B26D88EB-5C55-44ED-9F10-BA5331469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88" r="-1" b="-1"/>
          <a:stretch/>
        </p:blipFill>
        <p:spPr>
          <a:xfrm>
            <a:off x="245428" y="2165050"/>
            <a:ext cx="11322814" cy="529131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D590BF-57A7-4CDE-AB46-0BB49910DAC8}"/>
              </a:ext>
            </a:extLst>
          </p:cNvPr>
          <p:cNvSpPr txBox="1"/>
          <p:nvPr/>
        </p:nvSpPr>
        <p:spPr>
          <a:xfrm>
            <a:off x="3766715" y="530791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CB7D-F426-4315-B016-ADDA3BA51DBB}"/>
              </a:ext>
            </a:extLst>
          </p:cNvPr>
          <p:cNvSpPr txBox="1"/>
          <p:nvPr/>
        </p:nvSpPr>
        <p:spPr>
          <a:xfrm>
            <a:off x="6096000" y="419208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E5EB4-C964-417C-96F3-2B8DDF822C6D}"/>
              </a:ext>
            </a:extLst>
          </p:cNvPr>
          <p:cNvSpPr txBox="1"/>
          <p:nvPr/>
        </p:nvSpPr>
        <p:spPr>
          <a:xfrm>
            <a:off x="8359024" y="342900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46449-57B6-457B-A788-94D0DE2FEFAD}"/>
              </a:ext>
            </a:extLst>
          </p:cNvPr>
          <p:cNvSpPr txBox="1"/>
          <p:nvPr/>
        </p:nvSpPr>
        <p:spPr>
          <a:xfrm>
            <a:off x="10434768" y="276881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4807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563AC8-87A0-42B0-A339-7EB95C685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3" t="4292" r="1470" b="7102"/>
          <a:stretch/>
        </p:blipFill>
        <p:spPr>
          <a:xfrm>
            <a:off x="122711" y="-2969"/>
            <a:ext cx="11946577" cy="3431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châu Á. Các khu vực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một nền kinh tế lớn và một nền kinh tế mới nổi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op-tac-lao-dong-12">
            <a:extLst>
              <a:ext uri="{FF2B5EF4-FFF2-40B4-BE49-F238E27FC236}">
                <a16:creationId xmlns:a16="http://schemas.microsoft.com/office/drawing/2014/main" id="{556699F0-43EF-496C-8926-E1D6E3F5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609600"/>
            <a:ext cx="5344478" cy="32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xuat-khau-lao-dong">
            <a:extLst>
              <a:ext uri="{FF2B5EF4-FFF2-40B4-BE49-F238E27FC236}">
                <a16:creationId xmlns:a16="http://schemas.microsoft.com/office/drawing/2014/main" id="{F595F202-0C85-449C-9081-6A872D21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3922713"/>
            <a:ext cx="5331779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0" name="Rectangle 8">
            <a:extLst>
              <a:ext uri="{FF2B5EF4-FFF2-40B4-BE49-F238E27FC236}">
                <a16:creationId xmlns:a16="http://schemas.microsoft.com/office/drawing/2014/main" id="{26487427-B7B9-46FA-9E2B-9FBD646A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5" y="6423596"/>
            <a:ext cx="3352800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lao động dồi dào.</a:t>
            </a:r>
          </a:p>
        </p:txBody>
      </p:sp>
      <p:pic>
        <p:nvPicPr>
          <p:cNvPr id="12295" name="Picture 6" descr="4_6">
            <a:extLst>
              <a:ext uri="{FF2B5EF4-FFF2-40B4-BE49-F238E27FC236}">
                <a16:creationId xmlns:a16="http://schemas.microsoft.com/office/drawing/2014/main" id="{7EAEF609-DACD-42A8-9B20-C687A19D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008" y="609601"/>
            <a:ext cx="5748337" cy="621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2EED9798-F87B-441F-887B-862AEFC5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007" y="6423596"/>
            <a:ext cx="4135295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trường tiêu thụ rộng lớn</a:t>
            </a:r>
            <a:endParaRPr lang="en-US" altLang="en-US" sz="20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BE6CA-A485-4974-92EE-1BBB57786CDB}"/>
              </a:ext>
            </a:extLst>
          </p:cNvPr>
          <p:cNvSpPr txBox="1"/>
          <p:nvPr/>
        </p:nvSpPr>
        <p:spPr>
          <a:xfrm>
            <a:off x="4824470" y="28575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 LỢI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0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3" descr="20140925-chay-viec-mat-tien-ma-van-that-nghiep-2">
            <a:extLst>
              <a:ext uri="{FF2B5EF4-FFF2-40B4-BE49-F238E27FC236}">
                <a16:creationId xmlns:a16="http://schemas.microsoft.com/office/drawing/2014/main" id="{162BD4D2-DEDA-47D6-A4D6-C76BE6C1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8" y="3677886"/>
            <a:ext cx="5411950" cy="29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9" name="Picture 7" descr="a1-1435198724_660x0">
            <a:extLst>
              <a:ext uri="{FF2B5EF4-FFF2-40B4-BE49-F238E27FC236}">
                <a16:creationId xmlns:a16="http://schemas.microsoft.com/office/drawing/2014/main" id="{6FE68B58-C5D1-439B-B1E4-8457EC7B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59" y="3677886"/>
            <a:ext cx="4928171" cy="30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A276F-FBBD-4075-B3E8-71E498EA714C}"/>
              </a:ext>
            </a:extLst>
          </p:cNvPr>
          <p:cNvSpPr txBox="1"/>
          <p:nvPr/>
        </p:nvSpPr>
        <p:spPr>
          <a:xfrm>
            <a:off x="4970244" y="-20169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 KHĂN</a:t>
            </a:r>
          </a:p>
        </p:txBody>
      </p:sp>
      <p:pic>
        <p:nvPicPr>
          <p:cNvPr id="7" name="Picture 14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id="{A6932EA6-89FD-4F9E-8D83-4D778A2EA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17847" b="-4"/>
          <a:stretch/>
        </p:blipFill>
        <p:spPr bwMode="auto">
          <a:xfrm>
            <a:off x="737057" y="544774"/>
            <a:ext cx="5411949" cy="293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362.jpg" descr="Related image">
            <a:extLst>
              <a:ext uri="{FF2B5EF4-FFF2-40B4-BE49-F238E27FC236}">
                <a16:creationId xmlns:a16="http://schemas.microsoft.com/office/drawing/2014/main" id="{E096D3B5-4F63-4AD4-B7CF-EF9BA38B99C9}"/>
              </a:ext>
            </a:extLst>
          </p:cNvPr>
          <p:cNvPicPr/>
          <p:nvPr/>
        </p:nvPicPr>
        <p:blipFill>
          <a:blip r:embed="rId5"/>
          <a:srcRect t="5058" b="5058"/>
          <a:stretch>
            <a:fillRect/>
          </a:stretch>
        </p:blipFill>
        <p:spPr>
          <a:xfrm>
            <a:off x="6514559" y="503051"/>
            <a:ext cx="4928171" cy="3052966"/>
          </a:xfrm>
          <a:prstGeom prst="rect">
            <a:avLst/>
          </a:prstGeom>
          <a:ln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422547-DF89-4BF4-973E-1CFB3F1D8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7" r="24988" b="-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49154" name="Picture 2" descr="Lời nguyền tài nguyên - Bảo vệ môi trường">
            <a:extLst>
              <a:ext uri="{FF2B5EF4-FFF2-40B4-BE49-F238E27FC236}">
                <a16:creationId xmlns:a16="http://schemas.microsoft.com/office/drawing/2014/main" id="{7B00DD2E-65BB-4E86-A731-62AFFF209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8" r="8281" b="3"/>
          <a:stretch/>
        </p:blipFill>
        <p:spPr bwMode="auto"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Nguồn tài nguyên ngày càng bị cạn kiệt: Ai phải gánh chịu hậu quả?">
            <a:extLst>
              <a:ext uri="{FF2B5EF4-FFF2-40B4-BE49-F238E27FC236}">
                <a16:creationId xmlns:a16="http://schemas.microsoft.com/office/drawing/2014/main" id="{8AC36E95-CC4C-43F7-8932-91783958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12821" b="-2"/>
          <a:stretch/>
        </p:blipFill>
        <p:spPr bwMode="auto"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15743E1-1AA2-4CC6-A71D-6FEB07762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37" b="948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AECFFB08-442F-4EDD-A7A9-A192587D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77892"/>
            <a:ext cx="11140201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Atlantika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F13542D-1A54-4E4A-8B8B-0666C6512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59" y="4802542"/>
            <a:ext cx="453846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Tài nguyên cạn kiệt, môi trường ô nhiễm</a:t>
            </a: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8E6B54-FAFB-40AB-8857-56B29D573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2815" r="34749" b="18815"/>
          <a:stretch/>
        </p:blipFill>
        <p:spPr>
          <a:xfrm>
            <a:off x="6493565" y="1031154"/>
            <a:ext cx="5646359" cy="573367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7213779-ED81-450F-ACC4-58AD044AA7DA}"/>
              </a:ext>
            </a:extLst>
          </p:cNvPr>
          <p:cNvSpPr/>
          <p:nvPr/>
        </p:nvSpPr>
        <p:spPr>
          <a:xfrm>
            <a:off x="519998" y="2608741"/>
            <a:ext cx="4798031" cy="2527443"/>
          </a:xfrm>
          <a:prstGeom prst="wedgeRoundRectCallout">
            <a:avLst>
              <a:gd name="adj1" fmla="val 77597"/>
              <a:gd name="adj2" fmla="val -24315"/>
              <a:gd name="adj3" fmla="val 16667"/>
            </a:avLst>
          </a:prstGeom>
          <a:solidFill>
            <a:srgbClr val="FCF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3C9DF-63A0-4681-979B-71D7B51A4EEB}"/>
              </a:ext>
            </a:extLst>
          </p:cNvPr>
          <p:cNvSpPr txBox="1"/>
          <p:nvPr/>
        </p:nvSpPr>
        <p:spPr>
          <a:xfrm>
            <a:off x="728126" y="2853457"/>
            <a:ext cx="47980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cư châu Á thuộc chủng tộc nào? Mỗi chủng tộc sống chủ yếu ở khu vực nào?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4CA6CC-0ABA-4239-8D90-B6DFF879EB5D}"/>
              </a:ext>
            </a:extLst>
          </p:cNvPr>
          <p:cNvSpPr txBox="1"/>
          <p:nvPr/>
        </p:nvSpPr>
        <p:spPr>
          <a:xfrm>
            <a:off x="311870" y="1772615"/>
            <a:ext cx="60194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Ơ-rô-pê-ô-it: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Trung Á, Tây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FCE69-E26B-4331-940D-5CFFEE48F33D}"/>
              </a:ext>
            </a:extLst>
          </p:cNvPr>
          <p:cNvSpPr txBox="1"/>
          <p:nvPr/>
        </p:nvSpPr>
        <p:spPr>
          <a:xfrm>
            <a:off x="311870" y="3155048"/>
            <a:ext cx="6142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Môn-gô- lô-it: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Á, Đông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825A63-6414-46E2-856B-8C98F8FC98FB}"/>
              </a:ext>
            </a:extLst>
          </p:cNvPr>
          <p:cNvSpPr txBox="1"/>
          <p:nvPr/>
        </p:nvSpPr>
        <p:spPr>
          <a:xfrm>
            <a:off x="311870" y="4530928"/>
            <a:ext cx="48840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Ô-xtra-lô-it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9E431334-76AB-4D41-A487-3D4C819E6689}"/>
              </a:ext>
            </a:extLst>
          </p:cNvPr>
          <p:cNvSpPr/>
          <p:nvPr/>
        </p:nvSpPr>
        <p:spPr>
          <a:xfrm>
            <a:off x="689203" y="1989958"/>
            <a:ext cx="5642161" cy="4471694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25BBE-1AFC-4FF7-9D7E-6710CF30EA78}"/>
              </a:ext>
            </a:extLst>
          </p:cNvPr>
          <p:cNvSpPr txBox="1"/>
          <p:nvPr/>
        </p:nvSpPr>
        <p:spPr>
          <a:xfrm>
            <a:off x="2030144" y="3334116"/>
            <a:ext cx="2919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thuộc chủng tộc nào?</a:t>
            </a:r>
          </a:p>
        </p:txBody>
      </p:sp>
    </p:spTree>
    <p:extLst>
      <p:ext uri="{BB962C8B-B14F-4D97-AF65-F5344CB8AC3E}">
        <p14:creationId xmlns:p14="http://schemas.microsoft.com/office/powerpoint/2010/main" val="40314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323BB4-0058-42F9-892B-0F20BA4F9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760739"/>
              </p:ext>
            </p:extLst>
          </p:nvPr>
        </p:nvGraphicFramePr>
        <p:xfrm>
          <a:off x="2845981" y="72957"/>
          <a:ext cx="9346019" cy="67850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87410">
                  <a:extLst>
                    <a:ext uri="{9D8B030D-6E8A-4147-A177-3AD203B41FA5}">
                      <a16:colId xmlns:a16="http://schemas.microsoft.com/office/drawing/2014/main" val="1919794690"/>
                    </a:ext>
                  </a:extLst>
                </a:gridCol>
                <a:gridCol w="6758609">
                  <a:extLst>
                    <a:ext uri="{9D8B030D-6E8A-4147-A177-3AD203B41FA5}">
                      <a16:colId xmlns:a16="http://schemas.microsoft.com/office/drawing/2014/main" val="804720878"/>
                    </a:ext>
                  </a:extLst>
                </a:gridCol>
              </a:tblGrid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rgbClr val="F7FA76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đầu của thiên niên kỉ thứ I TCN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gốc:………………………….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thần Bra-ma, Si-va, thần Vệ Nữ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thánh địa, đền thờ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rgbClr val="F7FA76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057812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………………………………………………………………………………..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VI TCN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gốc:………………………….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......................................................................................................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Phật Thích ca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chùa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228828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đầu Công nguyên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gốc:……………………..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.........................................................................................................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Chúa Giê-su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nhà thờ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209778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VII sau 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gốc:………………………..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thánh A-la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nhà thờ, thánh địa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305504"/>
                  </a:ext>
                </a:extLst>
              </a:tr>
              <a:tr h="45255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 b="1">
                          <a:solidFill>
                            <a:srgbClr val="1B04F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Tôn giáo ở VN</a:t>
                      </a:r>
                      <a:endParaRPr lang="en-US" sz="2400" b="1">
                        <a:solidFill>
                          <a:srgbClr val="1B04F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52809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D546FC5-38C2-4390-88E8-3AE62C58636D}"/>
              </a:ext>
            </a:extLst>
          </p:cNvPr>
          <p:cNvSpPr txBox="1"/>
          <p:nvPr/>
        </p:nvSpPr>
        <p:spPr>
          <a:xfrm>
            <a:off x="57979" y="2798803"/>
            <a:ext cx="2703961" cy="2400657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tên và nơi ra đời các tôn giáo ở châu Á vào chỗ trống</a:t>
            </a:r>
            <a:endParaRPr lang="en-US" sz="30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0740E6-F42D-4300-8F3E-9F2CEEB08429}"/>
              </a:ext>
            </a:extLst>
          </p:cNvPr>
          <p:cNvSpPr/>
          <p:nvPr/>
        </p:nvSpPr>
        <p:spPr>
          <a:xfrm>
            <a:off x="304652" y="2228792"/>
            <a:ext cx="2547991" cy="529185"/>
          </a:xfrm>
          <a:prstGeom prst="roundRect">
            <a:avLst/>
          </a:prstGeom>
          <a:solidFill>
            <a:srgbClr val="FCF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</a:t>
            </a:r>
            <a:endParaRPr lang="en-US" sz="2000" b="1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2C5A8D-56DA-48B8-B88A-3CA64DB7B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0" t="48594" r="67417" b="41481"/>
          <a:stretch/>
        </p:blipFill>
        <p:spPr>
          <a:xfrm>
            <a:off x="270386" y="1414910"/>
            <a:ext cx="1177065" cy="64809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94DFC9-009D-459D-B6A7-540DC679A26E}"/>
              </a:ext>
            </a:extLst>
          </p:cNvPr>
          <p:cNvSpPr txBox="1"/>
          <p:nvPr/>
        </p:nvSpPr>
        <p:spPr>
          <a:xfrm>
            <a:off x="3267423" y="536734"/>
            <a:ext cx="1855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 giáo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046CCA-DF86-4A74-9DAB-FAB6F6B85FB2}"/>
              </a:ext>
            </a:extLst>
          </p:cNvPr>
          <p:cNvSpPr txBox="1"/>
          <p:nvPr/>
        </p:nvSpPr>
        <p:spPr>
          <a:xfrm>
            <a:off x="7323385" y="412359"/>
            <a:ext cx="1080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13396-A905-495B-BA99-FEC6D6C247A6}"/>
              </a:ext>
            </a:extLst>
          </p:cNvPr>
          <p:cNvSpPr txBox="1"/>
          <p:nvPr/>
        </p:nvSpPr>
        <p:spPr>
          <a:xfrm>
            <a:off x="3267423" y="1923841"/>
            <a:ext cx="1855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 giáo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2F866-9F33-421B-B078-8ABE154CFA96}"/>
              </a:ext>
            </a:extLst>
          </p:cNvPr>
          <p:cNvSpPr txBox="1"/>
          <p:nvPr/>
        </p:nvSpPr>
        <p:spPr>
          <a:xfrm>
            <a:off x="7199986" y="1862947"/>
            <a:ext cx="1080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69656B-C302-49F2-8DBF-E04C1997CD8C}"/>
              </a:ext>
            </a:extLst>
          </p:cNvPr>
          <p:cNvSpPr txBox="1"/>
          <p:nvPr/>
        </p:nvSpPr>
        <p:spPr>
          <a:xfrm>
            <a:off x="3202320" y="3408307"/>
            <a:ext cx="1730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tô giáo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8350-6EF6-410B-A155-B4DBF8A1E357}"/>
              </a:ext>
            </a:extLst>
          </p:cNvPr>
          <p:cNvSpPr txBox="1"/>
          <p:nvPr/>
        </p:nvSpPr>
        <p:spPr>
          <a:xfrm>
            <a:off x="3385611" y="5330014"/>
            <a:ext cx="1649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 giáo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CA2009-25F8-4701-AF21-E881BEE91F10}"/>
              </a:ext>
            </a:extLst>
          </p:cNvPr>
          <p:cNvSpPr txBox="1"/>
          <p:nvPr/>
        </p:nvSpPr>
        <p:spPr>
          <a:xfrm>
            <a:off x="7141638" y="3501642"/>
            <a:ext cx="14440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Pa-le-xtin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372241-8998-4E61-BED2-E5621FC8A623}"/>
              </a:ext>
            </a:extLst>
          </p:cNvPr>
          <p:cNvSpPr txBox="1"/>
          <p:nvPr/>
        </p:nvSpPr>
        <p:spPr>
          <a:xfrm>
            <a:off x="7157203" y="5177723"/>
            <a:ext cx="17698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rập xê út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FB5ACE-BD66-4FF5-B9B3-67DB8875D234}"/>
              </a:ext>
            </a:extLst>
          </p:cNvPr>
          <p:cNvSpPr txBox="1"/>
          <p:nvPr/>
        </p:nvSpPr>
        <p:spPr>
          <a:xfrm>
            <a:off x="5875792" y="6453425"/>
            <a:ext cx="40762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 giáo,tin lành, thiên chúa giáo</a:t>
            </a:r>
          </a:p>
        </p:txBody>
      </p:sp>
      <p:pic>
        <p:nvPicPr>
          <p:cNvPr id="2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24FB11A2-C62A-49A5-A368-518B7A841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33" y="1450812"/>
            <a:ext cx="1171535" cy="6480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0A95DF-76D7-4026-A9A6-350B49063F9D}"/>
              </a:ext>
            </a:extLst>
          </p:cNvPr>
          <p:cNvSpPr txBox="1"/>
          <p:nvPr/>
        </p:nvSpPr>
        <p:spPr>
          <a:xfrm>
            <a:off x="170108" y="166138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Tôn giáo</a:t>
            </a:r>
          </a:p>
        </p:txBody>
      </p:sp>
    </p:spTree>
    <p:extLst>
      <p:ext uri="{BB962C8B-B14F-4D97-AF65-F5344CB8AC3E}">
        <p14:creationId xmlns:p14="http://schemas.microsoft.com/office/powerpoint/2010/main" val="3113107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951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6B3688-0506-4BE3-A488-EB2E08191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7" t="23259" r="30250" b="37334"/>
          <a:stretch/>
        </p:blipFill>
        <p:spPr>
          <a:xfrm>
            <a:off x="948463" y="1181146"/>
            <a:ext cx="10175358" cy="54569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7F5461-DB15-4E55-A8D7-0C4258D1B4CD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8A62C658-8A30-4F71-8319-A42D001A4FEC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EB0993-B5A2-4B69-9623-EB82F4FEBD43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35B903-99F1-4712-8C35-A1E57393A048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0D09D9-C579-4382-8AEA-B11B6395A741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AC887196-CB16-4DAD-ACC7-F4C3E0C30EB6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E49779A-B387-477A-8A86-4D2C259F797F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CCD383C-7587-464C-932B-E8A70DD5D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57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ndogiao2">
            <a:extLst>
              <a:ext uri="{FF2B5EF4-FFF2-40B4-BE49-F238E27FC236}">
                <a16:creationId xmlns:a16="http://schemas.microsoft.com/office/drawing/2014/main" id="{188281F6-481A-417E-A0DB-62D7F1F4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6" b="3847"/>
          <a:stretch>
            <a:fillRect/>
          </a:stretch>
        </p:blipFill>
        <p:spPr bwMode="auto">
          <a:xfrm>
            <a:off x="5350632" y="365198"/>
            <a:ext cx="3505200" cy="36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andogiao5">
            <a:extLst>
              <a:ext uri="{FF2B5EF4-FFF2-40B4-BE49-F238E27FC236}">
                <a16:creationId xmlns:a16="http://schemas.microsoft.com/office/drawing/2014/main" id="{E2B0E3A9-25BC-4417-85EA-49FB1804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495298" y="3615669"/>
            <a:ext cx="400050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ndogiao1">
            <a:extLst>
              <a:ext uri="{FF2B5EF4-FFF2-40B4-BE49-F238E27FC236}">
                <a16:creationId xmlns:a16="http://schemas.microsoft.com/office/drawing/2014/main" id="{D7ED07D8-492C-4706-A3EB-48006F7C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884" y="3065329"/>
            <a:ext cx="3317116" cy="379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angco-vat">
            <a:extLst>
              <a:ext uri="{FF2B5EF4-FFF2-40B4-BE49-F238E27FC236}">
                <a16:creationId xmlns:a16="http://schemas.microsoft.com/office/drawing/2014/main" id="{D8B3014E-A811-414A-891E-12A6C55B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>
            <a:fillRect/>
          </a:stretch>
        </p:blipFill>
        <p:spPr bwMode="auto">
          <a:xfrm>
            <a:off x="457200" y="321365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4720CAB5-B08E-44FB-B625-3D4A674E3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7" y="3178003"/>
            <a:ext cx="3962401" cy="400110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thánh địa của Ấn Độ giáo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FC613B58-EA1D-4C2D-8A90-C3B3414FB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" y="6457950"/>
            <a:ext cx="3657600" cy="400050"/>
          </a:xfrm>
          <a:prstGeom prst="rect">
            <a:avLst/>
          </a:prstGeom>
          <a:solidFill>
            <a:srgbClr val="FCFEB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nghi lễ của Ấn Độ giáo</a:t>
            </a: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12D38837-76BE-4ADD-8809-D41C8F35F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032" y="1862621"/>
            <a:ext cx="2421768" cy="907941"/>
          </a:xfrm>
          <a:prstGeom prst="rect">
            <a:avLst/>
          </a:prstGeom>
          <a:solidFill>
            <a:srgbClr val="FCFEB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vị thần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Ấn Độ giáo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477ED9-8D68-44A6-AAFF-7DBAE92EC9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  <p:bldP spid="235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igiao7">
            <a:extLst>
              <a:ext uri="{FF2B5EF4-FFF2-40B4-BE49-F238E27FC236}">
                <a16:creationId xmlns:a16="http://schemas.microsoft.com/office/drawing/2014/main" id="{2053D57A-7DA7-4656-890E-C98ABFC2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1"/>
          <a:stretch>
            <a:fillRect/>
          </a:stretch>
        </p:blipFill>
        <p:spPr bwMode="auto">
          <a:xfrm>
            <a:off x="5941887" y="3559863"/>
            <a:ext cx="5236395" cy="27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oi giao mec ca">
            <a:extLst>
              <a:ext uri="{FF2B5EF4-FFF2-40B4-BE49-F238E27FC236}">
                <a16:creationId xmlns:a16="http://schemas.microsoft.com/office/drawing/2014/main" id="{BCC58DC2-BF06-4840-927E-271D65A1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87" y="-40481"/>
            <a:ext cx="523639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oi giao">
            <a:extLst>
              <a:ext uri="{FF2B5EF4-FFF2-40B4-BE49-F238E27FC236}">
                <a16:creationId xmlns:a16="http://schemas.microsoft.com/office/drawing/2014/main" id="{46CC6879-48BF-435A-BD2F-3EAD6BC4F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b="2272"/>
          <a:stretch>
            <a:fillRect/>
          </a:stretch>
        </p:blipFill>
        <p:spPr bwMode="auto">
          <a:xfrm>
            <a:off x="565079" y="3536052"/>
            <a:ext cx="5106255" cy="281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oi giao 4">
            <a:extLst>
              <a:ext uri="{FF2B5EF4-FFF2-40B4-BE49-F238E27FC236}">
                <a16:creationId xmlns:a16="http://schemas.microsoft.com/office/drawing/2014/main" id="{85D5288F-62EE-41B7-9E4B-0556E897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565079" y="114650"/>
            <a:ext cx="4981253" cy="281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5062F382-8439-4502-BA55-F28F039A5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201" y="2988228"/>
            <a:ext cx="25908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Hồi giáo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DA6984D1-01E0-4E11-91BD-D8ACC389C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2993231"/>
            <a:ext cx="23622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Thánh địa Mec-ca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1F039B15-79C8-4392-97EE-35419042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334" y="6447676"/>
            <a:ext cx="42672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Tín đồ đạo Hồi đang cầu nguyện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959F23-34B6-4D58-95DD-E1C55D362C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09176" y="0"/>
            <a:ext cx="982824" cy="83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3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quanam">
            <a:extLst>
              <a:ext uri="{FF2B5EF4-FFF2-40B4-BE49-F238E27FC236}">
                <a16:creationId xmlns:a16="http://schemas.microsoft.com/office/drawing/2014/main" id="{D7D7F9FD-9892-4016-A863-D568E26D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07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A4P1N9ACAMXIG9UCAWVP3SCCACU3XPLCAE3UZSZCAJG21CHCANPQTGVCAY80846CA20CTFGCAAVZLPRCAT8ZXSSCAXT5FCICA24K261CAWS0X0MCA9GXP54CAEUX106CA6DV1XCCAVYMS7ZCAD23DCFCA4M4LX9">
            <a:extLst>
              <a:ext uri="{FF2B5EF4-FFF2-40B4-BE49-F238E27FC236}">
                <a16:creationId xmlns:a16="http://schemas.microsoft.com/office/drawing/2014/main" id="{473C80B6-A884-446E-BCE2-88DF8BB9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4" y="3489327"/>
            <a:ext cx="425349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Kathmandu_1024_768">
            <a:extLst>
              <a:ext uri="{FF2B5EF4-FFF2-40B4-BE49-F238E27FC236}">
                <a16:creationId xmlns:a16="http://schemas.microsoft.com/office/drawing/2014/main" id="{FDFB6497-7107-4FFD-B182-9C34D054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50043"/>
            <a:ext cx="4404190" cy="300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Lumbini3">
            <a:extLst>
              <a:ext uri="{FF2B5EF4-FFF2-40B4-BE49-F238E27FC236}">
                <a16:creationId xmlns:a16="http://schemas.microsoft.com/office/drawing/2014/main" id="{DDCBD74D-C298-4BBF-AFFE-6CD36E94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4" y="404020"/>
            <a:ext cx="4253500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>
            <a:extLst>
              <a:ext uri="{FF2B5EF4-FFF2-40B4-BE49-F238E27FC236}">
                <a16:creationId xmlns:a16="http://schemas.microsoft.com/office/drawing/2014/main" id="{85FB05B8-7656-4E10-A5E8-30819E5B4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699" y="0"/>
            <a:ext cx="25146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Nơi ra đời đạo Phật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BB0E8F91-1288-445C-9F36-2DA060D0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6504255"/>
            <a:ext cx="20574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Phật Thích ca</a:t>
            </a: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417A3C7D-721E-4523-A214-3C6636FBE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275" y="6475413"/>
            <a:ext cx="23622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Quan âm bồ tát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3A9049-B5A6-4E87-B1F9-D3F091812D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/>
      <p:bldP spid="286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ndogiao5">
            <a:extLst>
              <a:ext uri="{FF2B5EF4-FFF2-40B4-BE49-F238E27FC236}">
                <a16:creationId xmlns:a16="http://schemas.microsoft.com/office/drawing/2014/main" id="{F04C5EA2-6BE4-41A4-BA39-7B178CBE4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1752600" y="173218"/>
            <a:ext cx="4419600" cy="27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hoi giao 4">
            <a:extLst>
              <a:ext uri="{FF2B5EF4-FFF2-40B4-BE49-F238E27FC236}">
                <a16:creationId xmlns:a16="http://schemas.microsoft.com/office/drawing/2014/main" id="{F10C01FB-9DB2-4824-BE60-530C32B6D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6248400" y="173218"/>
            <a:ext cx="4191000" cy="27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Lumbini3">
            <a:extLst>
              <a:ext uri="{FF2B5EF4-FFF2-40B4-BE49-F238E27FC236}">
                <a16:creationId xmlns:a16="http://schemas.microsoft.com/office/drawing/2014/main" id="{872537DA-BD31-4C5B-8E75-9DCDB1D7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56F5219B-C3F7-445D-850A-134F00DB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957245"/>
            <a:ext cx="28956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 Một nghi lễ củaẤn Độ giáo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A8F4F114-C4EE-46F8-91C8-A09EDF64A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971801"/>
            <a:ext cx="2389188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Hồi giáo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E9879AE3-42DD-478F-9AAE-B5FCE3C14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1" y="6447889"/>
            <a:ext cx="281622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Nơi ra đời đạo Phật</a:t>
            </a:r>
          </a:p>
        </p:txBody>
      </p:sp>
      <p:pic>
        <p:nvPicPr>
          <p:cNvPr id="30728" name="Picture 8" descr="Lebanon4">
            <a:extLst>
              <a:ext uri="{FF2B5EF4-FFF2-40B4-BE49-F238E27FC236}">
                <a16:creationId xmlns:a16="http://schemas.microsoft.com/office/drawing/2014/main" id="{2AC25674-5510-446C-A284-08FBE652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9">
            <a:extLst>
              <a:ext uri="{FF2B5EF4-FFF2-40B4-BE49-F238E27FC236}">
                <a16:creationId xmlns:a16="http://schemas.microsoft.com/office/drawing/2014/main" id="{5B181BF2-E284-48F5-9116-13C3F22F8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6447889"/>
            <a:ext cx="281622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Ki-tô giáo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6CFF9F-A810-40E4-8F16-05397500B2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6" grpId="0"/>
      <p:bldP spid="30727" grpId="0"/>
      <p:bldP spid="307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FFD48-4586-4F86-B36E-6DAF159AD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1" t="23071" r="8399" b="9930"/>
          <a:stretch/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grpSp>
        <p:nvGrpSpPr>
          <p:cNvPr id="54" name="vong quay">
            <a:extLst>
              <a:ext uri="{FF2B5EF4-FFF2-40B4-BE49-F238E27FC236}">
                <a16:creationId xmlns:a16="http://schemas.microsoft.com/office/drawing/2014/main" id="{C3681784-B81E-4B3F-B9DB-47BACA12E47C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B653DD5-7BA0-4F85-9876-CAE74D8E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C5D033-13BE-422A-A89B-46FD899CC47F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6659178-567E-4E74-9FBB-C36C12FA92F7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3C45EF-A3A2-4B72-9B34-F763F66EA123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CE3DBF5-821F-44AD-B7F9-8453E3CEDACC}"/>
                </a:ext>
              </a:extLst>
            </p:cNvPr>
            <p:cNvSpPr txBox="1"/>
            <p:nvPr/>
          </p:nvSpPr>
          <p:spPr>
            <a:xfrm rot="20155085">
              <a:off x="8974088" y="345915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C2A1C-2193-4212-859B-34C8A64FC2A7}"/>
                </a:ext>
              </a:extLst>
            </p:cNvPr>
            <p:cNvSpPr txBox="1"/>
            <p:nvPr/>
          </p:nvSpPr>
          <p:spPr>
            <a:xfrm rot="9501114">
              <a:off x="5698230" y="340948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Phần th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ED525B-3C4D-46D9-9EE7-4B7ACC4A8E0F}"/>
                </a:ext>
              </a:extLst>
            </p:cNvPr>
            <p:cNvSpPr txBox="1"/>
            <p:nvPr/>
          </p:nvSpPr>
          <p:spPr>
            <a:xfrm rot="6703311">
              <a:off x="6660976" y="435054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điểm cộng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2A5591-8FBD-49B9-A368-AD46140F8324}"/>
                </a:ext>
              </a:extLst>
            </p:cNvPr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Mất l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8757C-92F4-4F34-A806-95DE1648D48C}"/>
                </a:ext>
              </a:extLst>
            </p:cNvPr>
            <p:cNvSpPr txBox="1"/>
            <p:nvPr/>
          </p:nvSpPr>
          <p:spPr>
            <a:xfrm rot="20155085">
              <a:off x="9094326" y="236582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75421831-A5AB-45D8-8294-B3608FF364D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quay dung">
            <a:extLst>
              <a:ext uri="{FF2B5EF4-FFF2-40B4-BE49-F238E27FC236}">
                <a16:creationId xmlns:a16="http://schemas.microsoft.com/office/drawing/2014/main" id="{ABC2C2A4-321B-4778-AB8E-1CBC2063C5C6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02A6DAA4-D06D-41DA-B857-2E1497582A59}"/>
              </a:ext>
            </a:extLst>
          </p:cNvPr>
          <p:cNvSpPr/>
          <p:nvPr/>
        </p:nvSpPr>
        <p:spPr>
          <a:xfrm>
            <a:off x="697240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CBD0C41C-F5DF-4094-A219-DDFDD6CE867B}"/>
              </a:ext>
            </a:extLst>
          </p:cNvPr>
          <p:cNvSpPr/>
          <p:nvPr/>
        </p:nvSpPr>
        <p:spPr>
          <a:xfrm>
            <a:off x="2379528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BF489B1B-D27B-48EB-961E-5327BAA858B3}"/>
              </a:ext>
            </a:extLst>
          </p:cNvPr>
          <p:cNvSpPr/>
          <p:nvPr/>
        </p:nvSpPr>
        <p:spPr>
          <a:xfrm>
            <a:off x="625414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6239B1F4-6159-488F-8218-45B6F7B039BC}"/>
              </a:ext>
            </a:extLst>
          </p:cNvPr>
          <p:cNvSpPr/>
          <p:nvPr/>
        </p:nvSpPr>
        <p:spPr>
          <a:xfrm>
            <a:off x="2379528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4451FA-4CD2-4B13-B25A-D83FDD09CE5E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52EDF15-86C4-41D9-87D6-77C85A5F9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395DEBA-868E-43C1-8FEF-702107BC73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4792F8F-DDB0-4D5D-9ECF-74CA4985D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  <a:extLst>
              <a:ext uri="{FF2B5EF4-FFF2-40B4-BE49-F238E27FC236}">
                <a16:creationId xmlns:a16="http://schemas.microsoft.com/office/drawing/2014/main" id="{BCE860F3-2015-486C-8DDC-D314519352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471819-4C4D-4046-8856-F54BE9940C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81" name="vongquay">
            <a:hlinkClick r:id="" action="ppaction://media"/>
            <a:extLst>
              <a:ext uri="{FF2B5EF4-FFF2-40B4-BE49-F238E27FC236}">
                <a16:creationId xmlns:a16="http://schemas.microsoft.com/office/drawing/2014/main" id="{2BA9BF9F-EE03-425B-900D-44A5A4893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A3C50472-02CC-4056-9112-08AAC3F49D9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5875BE44-BFE6-432C-B04A-1850A1BB22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175A65E-A1E7-4284-B43C-01711CE14F5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2B8A835D-4512-41EE-B4FD-981E6EEFF1E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4061ADDD-D7F7-453F-A2D1-AC44679818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706EDEFF-22F8-4D4D-B27B-446DFFCE534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ED801563-F8CD-4CA6-AB6F-BF99CA54D3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6946D98D-AE9C-4398-97D7-191F395DE15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8F266BA7-4BD8-4098-AD37-F3E61CCB1F7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5582D79-0C0C-4398-9C53-F6191B08F05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153236FA-8DF7-4E09-A56B-37B9BFE0526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9B326026-DF44-4E0D-BE37-6F828E2C396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C24B1367-B490-49CE-8DE0-E28BAA00F0C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B3619E5B-C24A-483D-9B49-545D6D24600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F327DDB0-D152-44E7-81CA-2D57E0C8CC0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2353A4D8-A246-4424-AE40-27D46E87CB1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A435AB01-2D72-4F2B-B692-EB43C477A8B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B83CEFF6-65D2-4883-85B2-1B68EC764C3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CB8C84E-B8A4-4339-B7E3-BD128908E08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9773FC63-3E12-419D-B408-EC5B3051C6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Heart 101">
            <a:hlinkClick r:id="rId9" action="ppaction://hlinksldjump"/>
            <a:extLst>
              <a:ext uri="{FF2B5EF4-FFF2-40B4-BE49-F238E27FC236}">
                <a16:creationId xmlns:a16="http://schemas.microsoft.com/office/drawing/2014/main" id="{F180652A-056E-4FF8-BEBC-70A8F2D28D26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27">
            <a:hlinkClick r:id="rId16" action="ppaction://hlinksldjump"/>
            <a:extLst>
              <a:ext uri="{FF2B5EF4-FFF2-40B4-BE49-F238E27FC236}">
                <a16:creationId xmlns:a16="http://schemas.microsoft.com/office/drawing/2014/main" id="{5C9A306F-AABC-486D-944E-A6151BF407F1}"/>
              </a:ext>
            </a:extLst>
          </p:cNvPr>
          <p:cNvSpPr/>
          <p:nvPr/>
        </p:nvSpPr>
        <p:spPr>
          <a:xfrm>
            <a:off x="4159988" y="276015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Rounded Rectangle 34">
            <a:hlinkClick r:id="rId17" action="ppaction://hlinksldjump"/>
            <a:extLst>
              <a:ext uri="{FF2B5EF4-FFF2-40B4-BE49-F238E27FC236}">
                <a16:creationId xmlns:a16="http://schemas.microsoft.com/office/drawing/2014/main" id="{21275851-166B-4AC6-A68C-7AD222CB5CFF}"/>
              </a:ext>
            </a:extLst>
          </p:cNvPr>
          <p:cNvSpPr/>
          <p:nvPr/>
        </p:nvSpPr>
        <p:spPr>
          <a:xfrm>
            <a:off x="4207286" y="47681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 descr="Kết quả hình ảnh cho hinh anh chua hoang phap o Viet nam">
            <a:extLst>
              <a:ext uri="{FF2B5EF4-FFF2-40B4-BE49-F238E27FC236}">
                <a16:creationId xmlns:a16="http://schemas.microsoft.com/office/drawing/2014/main" id="{143A3297-4DA3-4226-8CB7-06DBF424AC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24579" name="Picture 5" descr="Kết quả hình ảnh cho hinh anh chua hoang phap o Viet nam">
            <a:extLst>
              <a:ext uri="{FF2B5EF4-FFF2-40B4-BE49-F238E27FC236}">
                <a16:creationId xmlns:a16="http://schemas.microsoft.com/office/drawing/2014/main" id="{CB6D6659-6FDD-4135-8330-77B447935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1" y="829923"/>
            <a:ext cx="4123362" cy="267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thumbnail">
            <a:extLst>
              <a:ext uri="{FF2B5EF4-FFF2-40B4-BE49-F238E27FC236}">
                <a16:creationId xmlns:a16="http://schemas.microsoft.com/office/drawing/2014/main" id="{318C1BCF-D378-413F-8D9F-C1EC9C8DB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95620"/>
            <a:ext cx="4331416" cy="288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Kết quả hình ảnh cho hinh anh chua hoang phap o Viet nam">
            <a:extLst>
              <a:ext uri="{FF2B5EF4-FFF2-40B4-BE49-F238E27FC236}">
                <a16:creationId xmlns:a16="http://schemas.microsoft.com/office/drawing/2014/main" id="{C5C961B7-3DEE-4F97-80F7-C18DCDCAA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1" y="3791164"/>
            <a:ext cx="4123362" cy="28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>
            <a:extLst>
              <a:ext uri="{FF2B5EF4-FFF2-40B4-BE49-F238E27FC236}">
                <a16:creationId xmlns:a16="http://schemas.microsoft.com/office/drawing/2014/main" id="{C60D7705-27D7-4AAC-876A-DC4AB7CC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902" y="130715"/>
            <a:ext cx="5318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 nét đặc trưng của Phật giáo</a:t>
            </a:r>
          </a:p>
        </p:txBody>
      </p:sp>
      <p:pic>
        <p:nvPicPr>
          <p:cNvPr id="24583" name="Picture 34" descr="dao phat">
            <a:extLst>
              <a:ext uri="{FF2B5EF4-FFF2-40B4-BE49-F238E27FC236}">
                <a16:creationId xmlns:a16="http://schemas.microsoft.com/office/drawing/2014/main" id="{4297DE8F-9284-4BFB-A5A6-9762A6C1FB0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29923"/>
            <a:ext cx="4331416" cy="26752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AB3740-A328-437A-B33B-E4F56DD7C7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932160" y="7990"/>
            <a:ext cx="1259840" cy="107469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Lebanon4">
            <a:extLst>
              <a:ext uri="{FF2B5EF4-FFF2-40B4-BE49-F238E27FC236}">
                <a16:creationId xmlns:a16="http://schemas.microsoft.com/office/drawing/2014/main" id="{A98DB30E-9972-4C5F-92CE-FCB0F3B5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02" y="441789"/>
            <a:ext cx="4965843" cy="293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ThanhTam_0">
            <a:extLst>
              <a:ext uri="{FF2B5EF4-FFF2-40B4-BE49-F238E27FC236}">
                <a16:creationId xmlns:a16="http://schemas.microsoft.com/office/drawing/2014/main" id="{C75449D0-C77F-4D09-AD47-0EB6B2F0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7" y="441789"/>
            <a:ext cx="4965842" cy="293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Kết quả hình ảnh cho hinh anh hanh lễ thien chua giao">
            <a:extLst>
              <a:ext uri="{FF2B5EF4-FFF2-40B4-BE49-F238E27FC236}">
                <a16:creationId xmlns:a16="http://schemas.microsoft.com/office/drawing/2014/main" id="{4CE709B1-ED4C-4208-97C8-44A21475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95" y="3585682"/>
            <a:ext cx="4965843" cy="30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IMG_6773-600x422">
            <a:extLst>
              <a:ext uri="{FF2B5EF4-FFF2-40B4-BE49-F238E27FC236}">
                <a16:creationId xmlns:a16="http://schemas.microsoft.com/office/drawing/2014/main" id="{01474D7D-BE80-4B6A-BB71-66268CBD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7" y="3505200"/>
            <a:ext cx="4965842" cy="315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>
            <a:extLst>
              <a:ext uri="{FF2B5EF4-FFF2-40B4-BE49-F238E27FC236}">
                <a16:creationId xmlns:a16="http://schemas.microsoft.com/office/drawing/2014/main" id="{7F6B3328-0E24-46AF-B44D-70BCF733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778" y="8830"/>
            <a:ext cx="4503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 nét đặc trưng của đạo Ki - tô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03290F-8583-4AF4-B3D2-A8A422EE9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60977" y="44688"/>
            <a:ext cx="931023" cy="794201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hoi giao 4">
            <a:extLst>
              <a:ext uri="{FF2B5EF4-FFF2-40B4-BE49-F238E27FC236}">
                <a16:creationId xmlns:a16="http://schemas.microsoft.com/office/drawing/2014/main" id="{4756CD77-148E-4EE4-B0FB-492E6CBE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930367" y="633951"/>
            <a:ext cx="4911047" cy="294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1412220445-3-1443084262621">
            <a:extLst>
              <a:ext uri="{FF2B5EF4-FFF2-40B4-BE49-F238E27FC236}">
                <a16:creationId xmlns:a16="http://schemas.microsoft.com/office/drawing/2014/main" id="{AE54BF69-512D-45C1-8254-F373A0D38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64" y="592855"/>
            <a:ext cx="4911047" cy="30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Mohammad-va-dai-thien-su-jibril">
            <a:extLst>
              <a:ext uri="{FF2B5EF4-FFF2-40B4-BE49-F238E27FC236}">
                <a16:creationId xmlns:a16="http://schemas.microsoft.com/office/drawing/2014/main" id="{82C774B1-3194-4C21-A944-26FB47CE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" y="3782698"/>
            <a:ext cx="5613886" cy="294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" descr="UUUUUUUUUUUU4">
            <a:extLst>
              <a:ext uri="{FF2B5EF4-FFF2-40B4-BE49-F238E27FC236}">
                <a16:creationId xmlns:a16="http://schemas.microsoft.com/office/drawing/2014/main" id="{7E2D6ADE-DB60-428D-944E-7C0E007F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64" y="3792268"/>
            <a:ext cx="4911047" cy="289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E95DF1D3-ACA7-4D09-A7D6-423865275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16" y="134382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</a:t>
            </a:r>
            <a:r>
              <a:rPr lang="en-US" altLang="en-US" sz="1800" b="1">
                <a:latin typeface="Comic Sans MS" panose="030F0702030302020204" pitchFamily="66" charset="0"/>
              </a:rPr>
              <a:t> </a:t>
            </a: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nét đặc trưng của Hồi giáo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7932-F40F-4BA0-8A9E-33ECA2F0C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25115" y="0"/>
            <a:ext cx="930367" cy="793641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F7B649-DC3B-448D-AF14-9540ED83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8" y="251791"/>
            <a:ext cx="4281149" cy="376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ED80FED-AB07-4BAD-8D23-69B0C24A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87" y="3067974"/>
            <a:ext cx="4185145" cy="37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AAD9738-515C-4C6A-90DE-E5D0E568B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701" y="877689"/>
            <a:ext cx="7115710" cy="1938992"/>
          </a:xfrm>
          <a:prstGeom prst="rect">
            <a:avLst/>
          </a:prstGeom>
          <a:solidFill>
            <a:srgbClr val="FCFEB0"/>
          </a:solidFill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1B04FA"/>
                </a:solidFill>
                <a:latin typeface="+mn-lt"/>
              </a:rPr>
              <a:t>l-Masjid Al-Haram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(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4" tooltip="Tiếng Ả Rậ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tiếng Ả Rập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: </a:t>
            </a:r>
            <a:r>
              <a:rPr lang="ar-AE" altLang="en-US" sz="2400">
                <a:solidFill>
                  <a:srgbClr val="1B04FA"/>
                </a:solidFill>
                <a:latin typeface="+mn-lt"/>
              </a:rPr>
              <a:t>المسجد الحرام, 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Nhà thờ Hồi giáo linh thiêng hay The Grand Mosque)</a:t>
            </a:r>
            <a:r>
              <a:rPr lang="vi-VN" altLang="en-US" sz="2400" baseline="30000">
                <a:solidFill>
                  <a:srgbClr val="1B04FA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[1]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là nhà thờ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6" tooltip="Hồi giáo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Hồi giáo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tại thành phố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7" tooltip="Mecca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Mecca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,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8" tooltip="Ả Rập Xê Út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Ả Rập Xê Út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. Đây là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9" tooltip="Thánh đường Hồi giáo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thánh đường Hồi giáo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lớn nhất thế giới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57BC262-45ED-480F-8CA2-A36B0F405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05" y="4779982"/>
            <a:ext cx="7314218" cy="830997"/>
          </a:xfrm>
          <a:prstGeom prst="rect">
            <a:avLst/>
          </a:prstGeom>
          <a:solidFill>
            <a:srgbClr val="FCFEB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>
                <a:solidFill>
                  <a:srgbClr val="1B04FA"/>
                </a:solidFill>
                <a:latin typeface="+mn-lt"/>
              </a:rPr>
              <a:t>Chùa Shwedagon (hay Chùa Vàng) ở Yangon, là ngôi đền Phật giáo linh thiêng nhất ở Miến Điện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91611D-5A6D-444D-A1E8-5299304488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50" t="16517" r="40417" b="67812"/>
          <a:stretch/>
        </p:blipFill>
        <p:spPr>
          <a:xfrm>
            <a:off x="11143027" y="71592"/>
            <a:ext cx="1048973" cy="7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2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E83FCD86-7B2E-4BE5-867B-CEA53540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88" y="2371019"/>
            <a:ext cx="121327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là nơi ra đời các tôn giáo lớn : Ấn Độ giáo,phật giáo,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tô giáo,hồi giáo</a:t>
            </a: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CEC28E61-7AC4-4755-ACF6-E86C80E3C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6" y="1026259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A8A8FC-8F7B-4446-8EA9-83C0580CFAF1}"/>
              </a:ext>
            </a:extLst>
          </p:cNvPr>
          <p:cNvSpPr txBox="1"/>
          <p:nvPr/>
        </p:nvSpPr>
        <p:spPr>
          <a:xfrm>
            <a:off x="1359564" y="1217442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Tôn giáo</a:t>
            </a:r>
          </a:p>
        </p:txBody>
      </p:sp>
    </p:spTree>
    <p:extLst>
      <p:ext uri="{BB962C8B-B14F-4D97-AF65-F5344CB8AC3E}">
        <p14:creationId xmlns:p14="http://schemas.microsoft.com/office/powerpoint/2010/main" val="141082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6D333E-7C59-4A3C-8A68-49A974071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7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TỔNG KẾT BÀI HỌC</a:t>
            </a:r>
          </a:p>
        </p:txBody>
      </p:sp>
    </p:spTree>
    <p:extLst>
      <p:ext uri="{BB962C8B-B14F-4D97-AF65-F5344CB8AC3E}">
        <p14:creationId xmlns:p14="http://schemas.microsoft.com/office/powerpoint/2010/main" val="7273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0B86723D-91B9-4A68-B791-A6EF4531D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1" y="54434"/>
            <a:ext cx="10974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khu vực cho phù hợp với sự phân bố của từng chủng tộc :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7B652E7-D03E-4314-A96E-684A6F5D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51" y="1524000"/>
            <a:ext cx="3585687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3A425FFE-CC16-4A46-9251-5EB1F2DD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524000"/>
            <a:ext cx="3476088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172BB582-D74A-4192-B5E5-897D34F7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487" y="1524000"/>
            <a:ext cx="3769761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8" name="Oval 6">
            <a:extLst>
              <a:ext uri="{FF2B5EF4-FFF2-40B4-BE49-F238E27FC236}">
                <a16:creationId xmlns:a16="http://schemas.microsoft.com/office/drawing/2014/main" id="{A383DC42-4DBF-4479-9351-4AE9EBF35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26" y="556855"/>
            <a:ext cx="2306782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Môn-gô-lô-it</a:t>
            </a:r>
          </a:p>
        </p:txBody>
      </p:sp>
      <p:sp>
        <p:nvSpPr>
          <p:cNvPr id="38919" name="Oval 7">
            <a:extLst>
              <a:ext uri="{FF2B5EF4-FFF2-40B4-BE49-F238E27FC236}">
                <a16:creationId xmlns:a16="http://schemas.microsoft.com/office/drawing/2014/main" id="{774E8793-606F-4F0D-B92A-19349EE03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514" y="556855"/>
            <a:ext cx="2317680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Ơ-rô-pê-ô-it</a:t>
            </a:r>
          </a:p>
        </p:txBody>
      </p:sp>
      <p:sp>
        <p:nvSpPr>
          <p:cNvPr id="38920" name="Oval 8">
            <a:extLst>
              <a:ext uri="{FF2B5EF4-FFF2-40B4-BE49-F238E27FC236}">
                <a16:creationId xmlns:a16="http://schemas.microsoft.com/office/drawing/2014/main" id="{3769F2EF-1408-4ADA-B784-1EE44FC2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148" y="556855"/>
            <a:ext cx="2157979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Ô-xtra-lô-it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7FB24DD7-214F-422C-AC96-C05B552A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95" y="4191000"/>
            <a:ext cx="1435753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57EB9195-62A8-49DE-A43A-2BDEC9109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552" y="4148677"/>
            <a:ext cx="1574149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Á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E68F3C86-8343-49FC-A3B2-709842B9E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688" y="4163081"/>
            <a:ext cx="149101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Á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F4E5FB0D-60E7-4F27-8D02-50A45BC09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408" y="4953001"/>
            <a:ext cx="2291722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B63099B5-2CA5-4126-ABFB-930E2CAFA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222" y="4148677"/>
            <a:ext cx="1538307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6" name="Text Box 14">
            <a:extLst>
              <a:ext uri="{FF2B5EF4-FFF2-40B4-BE49-F238E27FC236}">
                <a16:creationId xmlns:a16="http://schemas.microsoft.com/office/drawing/2014/main" id="{ADBD6688-57C7-40D2-92EA-388EE7A2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3694" y="4163081"/>
            <a:ext cx="184596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nam Á</a:t>
            </a:r>
          </a:p>
        </p:txBody>
      </p:sp>
      <p:sp>
        <p:nvSpPr>
          <p:cNvPr id="38927" name="Text Box 15">
            <a:extLst>
              <a:ext uri="{FF2B5EF4-FFF2-40B4-BE49-F238E27FC236}">
                <a16:creationId xmlns:a16="http://schemas.microsoft.com/office/drawing/2014/main" id="{08C6F5BC-0EBD-4D8C-AFBA-A97B71DCB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953001"/>
            <a:ext cx="2291722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id="{BDBEE1DB-D21D-463F-AB21-C91A09802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687" y="4148677"/>
            <a:ext cx="164086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5F8BC9-96E4-46AE-A7CA-982CBE70F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94885" y="35595"/>
            <a:ext cx="1133761" cy="967145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4444 L 0.08333 -0.3666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444 L 0.29166 -0.3666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4444 L 0.49166 -0.366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4445 L 0.00833 -0.2777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8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4445 L -0.49166 -0.2555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4445 L -0.34167 -0.166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4445 L -0.17083 -0.277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445 L 0.2625 -0.322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7"/>
                  </p:tgtEl>
                </p:cond>
              </p:nextCondLst>
            </p:seq>
          </p:childTnLst>
        </p:cTn>
      </p:par>
    </p:tnLst>
    <p:bldLst>
      <p:bldP spid="38914" grpId="0"/>
      <p:bldP spid="38915" grpId="0" animBg="1"/>
      <p:bldP spid="38916" grpId="0" animBg="1"/>
      <p:bldP spid="38917" grpId="0" animBg="1"/>
      <p:bldP spid="38921" grpId="0" animBg="1"/>
      <p:bldP spid="3892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1FF55F-CBDE-4246-A13C-1E7300AF8A4F}"/>
              </a:ext>
            </a:extLst>
          </p:cNvPr>
          <p:cNvSpPr txBox="1"/>
          <p:nvPr/>
        </p:nvSpPr>
        <p:spPr>
          <a:xfrm>
            <a:off x="2855640" y="131966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LUYỆN TẬP -VẬN DỤNG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215964-5E16-4ABA-A5A4-835A98C4A55D}"/>
              </a:ext>
            </a:extLst>
          </p:cNvPr>
          <p:cNvSpPr/>
          <p:nvPr/>
        </p:nvSpPr>
        <p:spPr>
          <a:xfrm>
            <a:off x="140501" y="1151667"/>
            <a:ext cx="11321397" cy="1200329"/>
          </a:xfrm>
          <a:prstGeom prst="rect">
            <a:avLst/>
          </a:prstGeom>
          <a:solidFill>
            <a:srgbClr val="FCFEB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tôn giáo của châu Á sẽ có những thuận lợi và khó khăn như thế nào đến phát triển kinh tế - xã hội?</a:t>
            </a:r>
          </a:p>
        </p:txBody>
      </p:sp>
      <p:pic>
        <p:nvPicPr>
          <p:cNvPr id="7" name="image70.png" descr="Image result for kÄ© thuáº­t khÄn phá»§ bÃ n">
            <a:extLst>
              <a:ext uri="{FF2B5EF4-FFF2-40B4-BE49-F238E27FC236}">
                <a16:creationId xmlns:a16="http://schemas.microsoft.com/office/drawing/2014/main" id="{391CD05E-9968-4B0B-9996-5D54DCFA512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71871" y="2415159"/>
            <a:ext cx="2583712" cy="1629312"/>
          </a:xfrm>
          <a:prstGeom prst="rect">
            <a:avLst/>
          </a:prstGeom>
          <a:ln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872BDD-774D-4D0C-8D88-02B2D326BE22}"/>
              </a:ext>
            </a:extLst>
          </p:cNvPr>
          <p:cNvSpPr/>
          <p:nvPr/>
        </p:nvSpPr>
        <p:spPr>
          <a:xfrm>
            <a:off x="3540690" y="2415159"/>
            <a:ext cx="7921208" cy="15960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89802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✔"/>
              <a:tabLst>
                <a:tab pos="180340" algn="l"/>
                <a:tab pos="450215" algn="l"/>
              </a:tabLs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HS có 2 phút suy nghĩ và trả lời cá nhân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✔"/>
              <a:tabLst>
                <a:tab pos="180340" algn="l"/>
                <a:tab pos="450215" algn="l"/>
              </a:tabLs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HS có 3 phút để hoàn thành thông tin trả lời trên bảng nhóm</a:t>
            </a:r>
            <a:endParaRPr lang="en-US" sz="2800">
              <a:solidFill>
                <a:srgbClr val="0070C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9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AC302E1-8070-4DFA-A4FB-E95D1304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0" y="0"/>
            <a:ext cx="12192000" cy="6858000"/>
          </a:xfrm>
          <a:prstGeom prst="rect">
            <a:avLst/>
          </a:prstGeom>
        </p:spPr>
      </p:pic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4531224" y="1016764"/>
            <a:ext cx="377666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3113946" y="1944690"/>
            <a:ext cx="73010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1.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Làm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bài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tập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và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trả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lời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câu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hỏi trong vở bài tập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3113946" y="2987650"/>
            <a:ext cx="4559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Tìm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hiểu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bài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mới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06F26C8-511F-4AEA-9970-1826E1CD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81" y="3429000"/>
            <a:ext cx="38909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8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0" grpId="0"/>
      <p:bldP spid="98330" grpId="0"/>
      <p:bldP spid="983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núi này là ranh giới giữa Châu Á và châu Âu?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568" y="1953534"/>
            <a:ext cx="4974332" cy="12124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U-Ran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1102" y="1953534"/>
            <a:ext cx="5275585" cy="1212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Hi-ma-lay-a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566" y="3947464"/>
            <a:ext cx="486767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Xai-an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15470" y="3947463"/>
            <a:ext cx="527558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Côn- Luân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70796" y="219306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07073" y="414677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214" y="417454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69" y="2193063"/>
            <a:ext cx="804742" cy="707197"/>
          </a:xfrm>
          <a:prstGeom prst="rect">
            <a:avLst/>
          </a:prstGeom>
        </p:spPr>
      </p:pic>
      <p:pic>
        <p:nvPicPr>
          <p:cNvPr id="18" name="Picture 17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4EE6039D-130C-4C21-859B-8303D032B3B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2100" y="383820"/>
            <a:ext cx="9287800" cy="2512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/>
            <a:endParaRPr lang="en-US" sz="3596"/>
          </a:p>
        </p:txBody>
      </p:sp>
      <p:sp>
        <p:nvSpPr>
          <p:cNvPr id="3" name="TextBox 2"/>
          <p:cNvSpPr txBox="1"/>
          <p:nvPr/>
        </p:nvSpPr>
        <p:spPr>
          <a:xfrm>
            <a:off x="1320020" y="4061057"/>
            <a:ext cx="9906780" cy="2551870"/>
          </a:xfrm>
          <a:prstGeom prst="rect">
            <a:avLst/>
          </a:prstGeom>
          <a:solidFill>
            <a:srgbClr val="D8F4E3"/>
          </a:solidFill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998">
                <a:hlinkClick r:id="rId2"/>
              </a:rPr>
              <a:t>https://www.facebook.com/ti.gon.566</a:t>
            </a:r>
            <a:endParaRPr lang="en-US" sz="1998"/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998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1998" b="1">
              <a:latin typeface="Arial" pitchFamily="34" charset="0"/>
              <a:cs typeface="Arial" pitchFamily="34" charset="0"/>
            </a:endParaRPr>
          </a:p>
          <a:p>
            <a:r>
              <a:rPr lang="en-US" sz="1998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424" y="717786"/>
            <a:ext cx="5942628" cy="1629502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1" y="419194"/>
            <a:ext cx="1831144" cy="24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B166E-121C-4A2F-BD4D-CF667EF03B39}"/>
              </a:ext>
            </a:extLst>
          </p:cNvPr>
          <p:cNvSpPr txBox="1"/>
          <p:nvPr/>
        </p:nvSpPr>
        <p:spPr>
          <a:xfrm>
            <a:off x="866255" y="3013501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6,7,8,9</a:t>
            </a: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558C1-095B-4B5C-928F-EAF1486F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632BB6-A4B7-441C-AB1C-EF1DEC4C9136}"/>
              </a:ext>
            </a:extLst>
          </p:cNvPr>
          <p:cNvGrpSpPr/>
          <p:nvPr/>
        </p:nvGrpSpPr>
        <p:grpSpPr>
          <a:xfrm>
            <a:off x="66260" y="26504"/>
            <a:ext cx="8745198" cy="893628"/>
            <a:chOff x="1843289" y="3682528"/>
            <a:chExt cx="8745198" cy="8936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E0F8E6-13D8-4232-8B4E-76013823E293}"/>
                </a:ext>
              </a:extLst>
            </p:cNvPr>
            <p:cNvGrpSpPr/>
            <p:nvPr/>
          </p:nvGrpSpPr>
          <p:grpSpPr>
            <a:xfrm>
              <a:off x="1905609" y="3685452"/>
              <a:ext cx="8682878" cy="872949"/>
              <a:chOff x="1133366" y="2220084"/>
              <a:chExt cx="5681780" cy="914400"/>
            </a:xfrm>
            <a:solidFill>
              <a:srgbClr val="F7FA76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D95D6840-BED8-42FB-8C23-2723C115C5F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282E6D-362B-4E33-8E6D-AB299A07DF2D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6D9E53-02D3-4FF7-877D-6E365FF6A55D}"/>
                </a:ext>
              </a:extLst>
            </p:cNvPr>
            <p:cNvSpPr txBox="1"/>
            <p:nvPr/>
          </p:nvSpPr>
          <p:spPr>
            <a:xfrm>
              <a:off x="3145241" y="3827996"/>
              <a:ext cx="702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cư, các đô thị lớn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0E4F7C7-DE11-4663-A707-59F3271FF38E}"/>
                </a:ext>
              </a:extLst>
            </p:cNvPr>
            <p:cNvSpPr/>
            <p:nvPr/>
          </p:nvSpPr>
          <p:spPr>
            <a:xfrm>
              <a:off x="1843289" y="3682528"/>
              <a:ext cx="1301952" cy="89362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4B4AAE4-8A3B-477E-9D68-BF63E99DF2A0}"/>
                </a:ext>
              </a:extLst>
            </p:cNvPr>
            <p:cNvSpPr/>
            <p:nvPr/>
          </p:nvSpPr>
          <p:spPr>
            <a:xfrm rot="5400000">
              <a:off x="2786521" y="3989901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7905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632BB6-A4B7-441C-AB1C-EF1DEC4C9136}"/>
              </a:ext>
            </a:extLst>
          </p:cNvPr>
          <p:cNvGrpSpPr/>
          <p:nvPr/>
        </p:nvGrpSpPr>
        <p:grpSpPr>
          <a:xfrm>
            <a:off x="66260" y="26504"/>
            <a:ext cx="8745198" cy="893628"/>
            <a:chOff x="1843289" y="3682528"/>
            <a:chExt cx="8745198" cy="8936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E0F8E6-13D8-4232-8B4E-76013823E293}"/>
                </a:ext>
              </a:extLst>
            </p:cNvPr>
            <p:cNvGrpSpPr/>
            <p:nvPr/>
          </p:nvGrpSpPr>
          <p:grpSpPr>
            <a:xfrm>
              <a:off x="1905609" y="3685452"/>
              <a:ext cx="8682878" cy="872949"/>
              <a:chOff x="1133366" y="2220084"/>
              <a:chExt cx="5681780" cy="914400"/>
            </a:xfrm>
            <a:solidFill>
              <a:srgbClr val="F7FA76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D95D6840-BED8-42FB-8C23-2723C115C5F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282E6D-362B-4E33-8E6D-AB299A07DF2D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6D9E53-02D3-4FF7-877D-6E365FF6A55D}"/>
                </a:ext>
              </a:extLst>
            </p:cNvPr>
            <p:cNvSpPr txBox="1"/>
            <p:nvPr/>
          </p:nvSpPr>
          <p:spPr>
            <a:xfrm>
              <a:off x="3145241" y="3827996"/>
              <a:ext cx="702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cư, các đô thị lớn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0E4F7C7-DE11-4663-A707-59F3271FF38E}"/>
                </a:ext>
              </a:extLst>
            </p:cNvPr>
            <p:cNvSpPr/>
            <p:nvPr/>
          </p:nvSpPr>
          <p:spPr>
            <a:xfrm>
              <a:off x="1843289" y="3682528"/>
              <a:ext cx="1301952" cy="89362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4B4AAE4-8A3B-477E-9D68-BF63E99DF2A0}"/>
                </a:ext>
              </a:extLst>
            </p:cNvPr>
            <p:cNvSpPr/>
            <p:nvPr/>
          </p:nvSpPr>
          <p:spPr>
            <a:xfrm rot="5400000">
              <a:off x="2786521" y="3989901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FC35255-B924-443C-A99C-B6953FD55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6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82F467-10C5-4859-A32C-1A26A50E97F2}"/>
              </a:ext>
            </a:extLst>
          </p:cNvPr>
          <p:cNvGrpSpPr/>
          <p:nvPr/>
        </p:nvGrpSpPr>
        <p:grpSpPr>
          <a:xfrm>
            <a:off x="899367" y="104465"/>
            <a:ext cx="7791351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84725DB7-77B3-40AF-B183-9B13D89CE47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60E6CB-CAAF-44D7-A6A0-4BE347D0E172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2808919-C402-4CA9-9732-04BAE8400383}"/>
              </a:ext>
            </a:extLst>
          </p:cNvPr>
          <p:cNvSpPr txBox="1"/>
          <p:nvPr/>
        </p:nvSpPr>
        <p:spPr>
          <a:xfrm>
            <a:off x="1572343" y="255041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 trí địa lí, hình dạng và kích th</a:t>
            </a:r>
            <a:r>
              <a:rPr lang="vi-VN" sz="3200">
                <a:solidFill>
                  <a:srgbClr val="0070C0"/>
                </a:solidFill>
                <a:cs typeface="Arial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ớc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1AB56-0B77-46E3-A92C-B76189A85E3D}"/>
              </a:ext>
            </a:extLst>
          </p:cNvPr>
          <p:cNvGrpSpPr/>
          <p:nvPr/>
        </p:nvGrpSpPr>
        <p:grpSpPr>
          <a:xfrm>
            <a:off x="137140" y="104465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72A55454-4ABA-4487-92FB-5B81F2D2BB13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E902F13E-BB7D-483D-BB5C-FB5AE1D5D16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78FE921-EF35-4C89-9A0E-EA0ED9D62A28}"/>
              </a:ext>
            </a:extLst>
          </p:cNvPr>
          <p:cNvSpPr/>
          <p:nvPr/>
        </p:nvSpPr>
        <p:spPr>
          <a:xfrm>
            <a:off x="219024" y="2256665"/>
            <a:ext cx="11753952" cy="3667058"/>
          </a:xfrm>
          <a:prstGeom prst="roundRect">
            <a:avLst/>
          </a:prstGeom>
          <a:noFill/>
          <a:ln w="95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89BCC30-FC3B-4EE6-8CED-BA96CBEB8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205" y="1603010"/>
            <a:ext cx="7579589" cy="1032114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2E99722-73E0-4B33-95A7-B0724FDC6F10}"/>
              </a:ext>
            </a:extLst>
          </p:cNvPr>
          <p:cNvSpPr txBox="1"/>
          <p:nvPr/>
        </p:nvSpPr>
        <p:spPr>
          <a:xfrm>
            <a:off x="0" y="2745526"/>
            <a:ext cx="12535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 sát l</a:t>
            </a:r>
            <a:r>
              <a:rPr lang="vi-VN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hình 1 các đảo, bán đảo, quần đảo,</a:t>
            </a:r>
          </a:p>
          <a:p>
            <a:pPr algn="ctr"/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vịnh, biển, đại d</a:t>
            </a:r>
            <a:r>
              <a:rPr lang="vi-VN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ơng,châu lục Châu Á tiếp giáp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71B59A-9554-408B-8B30-F1016B87B100}"/>
              </a:ext>
            </a:extLst>
          </p:cNvPr>
          <p:cNvSpPr txBox="1"/>
          <p:nvPr/>
        </p:nvSpPr>
        <p:spPr>
          <a:xfrm>
            <a:off x="340965" y="3956770"/>
            <a:ext cx="11225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3 phút, GV gọi ngẫu nhiên các STT của nhóm xác định tên địa danh bất kì trên hình 1.</a:t>
            </a:r>
          </a:p>
        </p:txBody>
      </p:sp>
      <p:pic>
        <p:nvPicPr>
          <p:cNvPr id="41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352AC9A4-B9B1-455D-A8BC-8DED28629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219023" y="1323689"/>
            <a:ext cx="2017718" cy="8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F8131D7-9050-42EC-A79A-054A4CE04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3752" y="1276189"/>
            <a:ext cx="1522816" cy="87423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8CC1F82-D3C9-48C0-8FAF-52E65B2B47D1}"/>
              </a:ext>
            </a:extLst>
          </p:cNvPr>
          <p:cNvSpPr txBox="1"/>
          <p:nvPr/>
        </p:nvSpPr>
        <p:spPr>
          <a:xfrm>
            <a:off x="137140" y="5157099"/>
            <a:ext cx="1122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nào có bạn trả lời nhanh hơn sẽ ghi điểm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DDE719-3636-4400-A6BF-FB8DA09F5A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07" t="35673" r="77408" b="53633"/>
          <a:stretch/>
        </p:blipFill>
        <p:spPr>
          <a:xfrm>
            <a:off x="6304942" y="5986885"/>
            <a:ext cx="968877" cy="7892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FE51644-00E5-42E4-88C0-0DFD4DF1AC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9" t="34327" r="85585" b="53313"/>
          <a:stretch/>
        </p:blipFill>
        <p:spPr>
          <a:xfrm>
            <a:off x="1529634" y="5950705"/>
            <a:ext cx="998626" cy="8134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AB362E9-C53F-4B55-A92D-39B224108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9" t="63030" r="86102" b="24531"/>
          <a:stretch/>
        </p:blipFill>
        <p:spPr>
          <a:xfrm>
            <a:off x="4703790" y="5962244"/>
            <a:ext cx="977634" cy="8530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ACBC687-6663-4415-8C20-12A64645FE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9" t="49255" r="85930" b="38306"/>
          <a:stretch/>
        </p:blipFill>
        <p:spPr>
          <a:xfrm>
            <a:off x="3016925" y="5986056"/>
            <a:ext cx="998627" cy="85305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E297F63-7403-472E-A4E8-6B71669B7F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39" t="63031" r="77170" b="24531"/>
          <a:stretch/>
        </p:blipFill>
        <p:spPr>
          <a:xfrm>
            <a:off x="9648922" y="5941815"/>
            <a:ext cx="998626" cy="8530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192F0D5-0FFE-4FEF-A4E8-8B194552A0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544" t="50137" r="77320" b="38410"/>
          <a:stretch/>
        </p:blipFill>
        <p:spPr>
          <a:xfrm>
            <a:off x="8056527" y="5976515"/>
            <a:ext cx="944811" cy="8530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AD60E9-FE97-43C0-9E80-AEB1C5D582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50" t="16517" r="40417" b="67812"/>
          <a:stretch/>
        </p:blipFill>
        <p:spPr>
          <a:xfrm>
            <a:off x="10805160" y="0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9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32" grpId="0" animBg="1"/>
      <p:bldP spid="35" grpId="0"/>
      <p:bldP spid="36" grpId="0"/>
      <p:bldP spid="4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Điểm Kết Thúc 147">
            <a:extLst>
              <a:ext uri="{FF2B5EF4-FFF2-40B4-BE49-F238E27FC236}">
                <a16:creationId xmlns:a16="http://schemas.microsoft.com/office/drawing/2014/main" id="{73F1F8B4-C02C-474D-BB37-38B374B7B139}"/>
              </a:ext>
            </a:extLst>
          </p:cNvPr>
          <p:cNvSpPr/>
          <p:nvPr/>
        </p:nvSpPr>
        <p:spPr>
          <a:xfrm>
            <a:off x="0" y="184129"/>
            <a:ext cx="5150945" cy="676265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endParaRPr lang="en-US" sz="3600" b="1" dirty="0">
              <a:solidFill>
                <a:srgbClr val="0070C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D47CC17A-039A-4351-AB2E-7669855B7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45541" y="0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FADC4-22A8-4B9A-9154-362AC14E3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5" y="1514355"/>
            <a:ext cx="1498919" cy="956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0B2620-5BFB-43E3-A836-9EF6D76076BB}"/>
              </a:ext>
            </a:extLst>
          </p:cNvPr>
          <p:cNvSpPr/>
          <p:nvPr/>
        </p:nvSpPr>
        <p:spPr>
          <a:xfrm>
            <a:off x="258000" y="759081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40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59D981-8FD2-4B0B-AFF1-C2C3DDBED42C}"/>
              </a:ext>
            </a:extLst>
          </p:cNvPr>
          <p:cNvSpPr/>
          <p:nvPr/>
        </p:nvSpPr>
        <p:spPr>
          <a:xfrm>
            <a:off x="5620556" y="236382"/>
            <a:ext cx="3695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stt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hết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446CF1-3C84-47DF-8334-4223013DC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8722430" y="659767"/>
            <a:ext cx="1835506" cy="563792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D9F1AD37-D313-43F2-A5BB-05FE64F62651}"/>
              </a:ext>
            </a:extLst>
          </p:cNvPr>
          <p:cNvSpPr/>
          <p:nvPr/>
        </p:nvSpPr>
        <p:spPr>
          <a:xfrm>
            <a:off x="4661612" y="1631918"/>
            <a:ext cx="2394423" cy="537328"/>
          </a:xfrm>
          <a:prstGeom prst="flowChartTermina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4E5449-9D97-404C-82FA-E6FD1F895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775" y="1521860"/>
            <a:ext cx="1207481" cy="1207481"/>
          </a:xfrm>
          <a:prstGeom prst="rect">
            <a:avLst/>
          </a:prstGeom>
        </p:spPr>
      </p:pic>
      <p:pic>
        <p:nvPicPr>
          <p:cNvPr id="1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A298EE07-645D-4A85-A926-49008F34EC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01256" y="1367333"/>
            <a:ext cx="1813714" cy="1040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777894-ECDB-425B-B353-6D2E43ACC2DD}"/>
              </a:ext>
            </a:extLst>
          </p:cNvPr>
          <p:cNvSpPr txBox="1"/>
          <p:nvPr/>
        </p:nvSpPr>
        <p:spPr>
          <a:xfrm>
            <a:off x="460905" y="2456795"/>
            <a:ext cx="11049470" cy="440120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mục a,b (SGK), quan sát hình 1.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1,3 :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Xác định trên bản đồ các khu vực địa hình của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đặc điểm địa hình của Châu Á và ý nghĩa của địa hình đối với việc sử dụng và bảo vệ tự nhiên.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2,4 :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-Xác định trên hình 1, sự phân bố của  một số loại khoáng sản chính ở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Tài nguyên khoáng sản có ý nghĩa nh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 đối với các n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Châu Á?</a:t>
            </a:r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76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5358052" cy="927477"/>
            <a:chOff x="0" y="0"/>
            <a:chExt cx="5358052" cy="927477"/>
          </a:xfrm>
        </p:grpSpPr>
        <p:sp>
          <p:nvSpPr>
            <p:cNvPr id="108" name="Lưu đồ: Điểm Kết Thúc 147">
              <a:extLst>
                <a:ext uri="{FF2B5EF4-FFF2-40B4-BE49-F238E27FC236}">
                  <a16:creationId xmlns:a16="http://schemas.microsoft.com/office/drawing/2014/main" id="{63E51507-ACD3-404D-9167-F5FEE4DF673B}"/>
                </a:ext>
              </a:extLst>
            </p:cNvPr>
            <p:cNvSpPr/>
            <p:nvPr/>
          </p:nvSpPr>
          <p:spPr>
            <a:xfrm>
              <a:off x="0" y="55743"/>
              <a:ext cx="5358052" cy="676265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800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en-US" sz="40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40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mảnh</a:t>
              </a:r>
              <a:r>
                <a:rPr lang="en-US" sz="40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ghép</a:t>
              </a:r>
              <a:endParaRPr lang="en-US" sz="4000" b="1" dirty="0">
                <a:solidFill>
                  <a:srgbClr val="00206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50" name="Picture 2" descr="Puzzle Piece Icon Cliparts, Vector, Và Stock Hình ảnh Minh Họa Miễn Phí Bản  Quyền. Image 14557243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53" b="94741" l="5077" r="92231">
                          <a14:foregroundMark x1="20692" y1="6672" x2="20692" y2="6672"/>
                          <a14:foregroundMark x1="7923" y1="17425" x2="7923" y2="17425"/>
                          <a14:foregroundMark x1="5077" y1="46075" x2="5077" y2="46075"/>
                          <a14:foregroundMark x1="53846" y1="4631" x2="53846" y2="4631"/>
                          <a14:foregroundMark x1="92231" y1="21036" x2="92231" y2="21036"/>
                          <a14:foregroundMark x1="74154" y1="93564" x2="74154" y2="93564"/>
                          <a14:foregroundMark x1="41462" y1="94741" x2="40769" y2="94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1" y="0"/>
              <a:ext cx="946405" cy="927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143154" y="1320359"/>
            <a:ext cx="5501123" cy="954107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274075" y="5275242"/>
            <a:ext cx="1913195" cy="954107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b="1" dirty="0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b="1" dirty="0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>
              <a:solidFill>
                <a:srgbClr val="00B05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846" y="1011599"/>
            <a:ext cx="6096000" cy="1571625"/>
          </a:xfrm>
          <a:prstGeom prst="rect">
            <a:avLst/>
          </a:prstGeom>
        </p:spPr>
      </p:pic>
      <p:sp>
        <p:nvSpPr>
          <p:cNvPr id="218" name="TextBox 217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3702505" y="3005223"/>
            <a:ext cx="6045639" cy="954107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cũ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PHT.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4479623" y="5085100"/>
            <a:ext cx="5508273" cy="1384995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GV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bốc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check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bổ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sung.</a:t>
            </a:r>
          </a:p>
        </p:txBody>
      </p:sp>
      <p:pic>
        <p:nvPicPr>
          <p:cNvPr id="220" name="Picture 2" descr="Xổ Số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000" y1="25667" x2="38000" y2="25667"/>
                        <a14:foregroundMark x1="36833" y1="26667" x2="36333" y2="27417"/>
                        <a14:foregroundMark x1="32917" y1="29833" x2="32917" y2="29833"/>
                        <a14:foregroundMark x1="32417" y1="29333" x2="32667" y2="28083"/>
                        <a14:foregroundMark x1="33167" y1="26917" x2="33167" y2="26917"/>
                        <a14:foregroundMark x1="37750" y1="23750" x2="38500" y2="23750"/>
                        <a14:foregroundMark x1="42667" y1="20583" x2="42667" y2="20583"/>
                        <a14:foregroundMark x1="44583" y1="21333" x2="44583" y2="21333"/>
                        <a14:foregroundMark x1="45750" y1="21583" x2="48250" y2="21583"/>
                        <a14:foregroundMark x1="51833" y1="21583" x2="51833" y2="21583"/>
                        <a14:foregroundMark x1="58167" y1="23000" x2="59333" y2="24750"/>
                        <a14:foregroundMark x1="32167" y1="19667" x2="32167" y2="19667"/>
                        <a14:foregroundMark x1="32167" y1="19417" x2="32167" y2="19417"/>
                        <a14:foregroundMark x1="35833" y1="17917" x2="35833" y2="1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3564" r="14663" b="15340"/>
          <a:stretch/>
        </p:blipFill>
        <p:spPr bwMode="auto">
          <a:xfrm>
            <a:off x="10224654" y="4911389"/>
            <a:ext cx="1967346" cy="18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Biểu tượng máy tính Đồng hồ báo thức Đồng hồ bấm giờ &amp; chấm công, thời  gian, Đồng hồ báo thức, đồng hồ png | PNGEg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13005" r="31350" b="15971"/>
          <a:stretch/>
        </p:blipFill>
        <p:spPr bwMode="auto">
          <a:xfrm>
            <a:off x="2604695" y="5085100"/>
            <a:ext cx="1457503" cy="145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EF6A6D-3D8C-4654-8381-AB466B5FB6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50" t="16517" r="40417" b="67812"/>
          <a:stretch/>
        </p:blipFill>
        <p:spPr>
          <a:xfrm>
            <a:off x="10847516" y="0"/>
            <a:ext cx="1201330" cy="1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9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7" grpId="0" animBg="1"/>
      <p:bldP spid="218" grpId="0" animBg="1"/>
      <p:bldP spid="2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Điểm Kết Thúc 147">
            <a:extLst>
              <a:ext uri="{FF2B5EF4-FFF2-40B4-BE49-F238E27FC236}">
                <a16:creationId xmlns:a16="http://schemas.microsoft.com/office/drawing/2014/main" id="{73F1F8B4-C02C-474D-BB37-38B374B7B139}"/>
              </a:ext>
            </a:extLst>
          </p:cNvPr>
          <p:cNvSpPr/>
          <p:nvPr/>
        </p:nvSpPr>
        <p:spPr>
          <a:xfrm>
            <a:off x="0" y="184129"/>
            <a:ext cx="5150945" cy="676265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endParaRPr lang="en-US" sz="3600" b="1" dirty="0">
              <a:solidFill>
                <a:srgbClr val="0070C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D47CC17A-039A-4351-AB2E-7669855B7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45541" y="0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FADC4-22A8-4B9A-9154-362AC14E3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9" y="1367333"/>
            <a:ext cx="1729253" cy="1103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0B2620-5BFB-43E3-A836-9EF6D76076BB}"/>
              </a:ext>
            </a:extLst>
          </p:cNvPr>
          <p:cNvSpPr/>
          <p:nvPr/>
        </p:nvSpPr>
        <p:spPr>
          <a:xfrm>
            <a:off x="258000" y="759081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40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59D981-8FD2-4B0B-AFF1-C2C3DDBED42C}"/>
              </a:ext>
            </a:extLst>
          </p:cNvPr>
          <p:cNvSpPr/>
          <p:nvPr/>
        </p:nvSpPr>
        <p:spPr>
          <a:xfrm>
            <a:off x="5620556" y="236382"/>
            <a:ext cx="3695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stt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hết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446CF1-3C84-47DF-8334-4223013DC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8722430" y="659767"/>
            <a:ext cx="1835506" cy="563792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D9F1AD37-D313-43F2-A5BB-05FE64F62651}"/>
              </a:ext>
            </a:extLst>
          </p:cNvPr>
          <p:cNvSpPr/>
          <p:nvPr/>
        </p:nvSpPr>
        <p:spPr>
          <a:xfrm>
            <a:off x="4661612" y="1631918"/>
            <a:ext cx="2394423" cy="537328"/>
          </a:xfrm>
          <a:prstGeom prst="flowChartTermina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4E5449-9D97-404C-82FA-E6FD1F895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775" y="1521860"/>
            <a:ext cx="1207481" cy="1207481"/>
          </a:xfrm>
          <a:prstGeom prst="rect">
            <a:avLst/>
          </a:prstGeom>
        </p:spPr>
      </p:pic>
      <p:pic>
        <p:nvPicPr>
          <p:cNvPr id="1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A298EE07-645D-4A85-A926-49008F34EC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96661" y="1320009"/>
            <a:ext cx="1813714" cy="1040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777894-ECDB-425B-B353-6D2E43ACC2DD}"/>
              </a:ext>
            </a:extLst>
          </p:cNvPr>
          <p:cNvSpPr txBox="1"/>
          <p:nvPr/>
        </p:nvSpPr>
        <p:spPr>
          <a:xfrm>
            <a:off x="460905" y="2456795"/>
            <a:ext cx="11049470" cy="440120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mục a,b (SGK), quan sát hình 1.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1,3 :</a:t>
            </a:r>
          </a:p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trên bản đồ các khu vực địa hình của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đặc điểm địa hình của Châu Á và ý nghĩa của địa hình đối với việc sử dụng và bảo vệ tự nhiên.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2,4 :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-Xác định trên hình 1, sự phân bố của  một số loại khoáng sản chính ở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Tài nguyên khoáng sản có ý nghĩa nh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 đối với các n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Châu Á?</a:t>
            </a:r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6969F8-E822-4DEF-A02E-54123836A81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250" t="16517" r="40417" b="67812"/>
          <a:stretch/>
        </p:blipFill>
        <p:spPr>
          <a:xfrm>
            <a:off x="10853530" y="0"/>
            <a:ext cx="1201330" cy="1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98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7A50FA9-9E50-4A19-9898-798E618D51F9}"/>
              </a:ext>
            </a:extLst>
          </p:cNvPr>
          <p:cNvGrpSpPr/>
          <p:nvPr/>
        </p:nvGrpSpPr>
        <p:grpSpPr>
          <a:xfrm>
            <a:off x="193512" y="122925"/>
            <a:ext cx="5902488" cy="872949"/>
            <a:chOff x="1133366" y="2220084"/>
            <a:chExt cx="5681780" cy="9144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D99CE59F-2548-44E4-8743-F91CCFCAF57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A90B34-B538-491A-9401-6E8175AA9226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9B188F4-737B-47A4-AF52-0E28A73503B0}"/>
              </a:ext>
            </a:extLst>
          </p:cNvPr>
          <p:cNvSpPr txBox="1"/>
          <p:nvPr/>
        </p:nvSpPr>
        <p:spPr>
          <a:xfrm>
            <a:off x="1223620" y="264897"/>
            <a:ext cx="440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FF3583B6-D5B9-4473-835C-A1332E20F6BA}"/>
              </a:ext>
            </a:extLst>
          </p:cNvPr>
          <p:cNvSpPr/>
          <p:nvPr/>
        </p:nvSpPr>
        <p:spPr>
          <a:xfrm>
            <a:off x="131192" y="120001"/>
            <a:ext cx="1301952" cy="893628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29C2C6C7-BC91-46C9-B7F8-5AA93921262E}"/>
              </a:ext>
            </a:extLst>
          </p:cNvPr>
          <p:cNvSpPr/>
          <p:nvPr/>
        </p:nvSpPr>
        <p:spPr>
          <a:xfrm rot="5400000">
            <a:off x="1074424" y="42737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56E6A-B0E3-4DB9-AC7B-C14967C3DD54}"/>
              </a:ext>
            </a:extLst>
          </p:cNvPr>
          <p:cNvSpPr txBox="1"/>
          <p:nvPr/>
        </p:nvSpPr>
        <p:spPr>
          <a:xfrm>
            <a:off x="795130" y="1126437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F786B-D781-4F99-9242-A836FC8B9F5F}"/>
              </a:ext>
            </a:extLst>
          </p:cNvPr>
          <p:cNvSpPr txBox="1"/>
          <p:nvPr/>
        </p:nvSpPr>
        <p:spPr>
          <a:xfrm>
            <a:off x="782168" y="2036191"/>
            <a:ext cx="2955908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Khoáng sản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F3273-A47C-43F7-A8B6-56604D47510F}"/>
              </a:ext>
            </a:extLst>
          </p:cNvPr>
          <p:cNvSpPr txBox="1"/>
          <p:nvPr/>
        </p:nvSpPr>
        <p:spPr>
          <a:xfrm>
            <a:off x="782168" y="3177671"/>
            <a:ext cx="10265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Nguồn khoáng sản phong phú,đa dạng và có trữ lượng lớn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A991F6-D4DC-4F03-BEF1-67B79ACD65A4}"/>
              </a:ext>
            </a:extLst>
          </p:cNvPr>
          <p:cNvSpPr/>
          <p:nvPr/>
        </p:nvSpPr>
        <p:spPr>
          <a:xfrm>
            <a:off x="782168" y="4581151"/>
            <a:ext cx="11043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Một số khoáng sản quan trọng nhất là: Dầu mỏ, khí đốt, than, sắt, crom…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book9">
            <a:extLst>
              <a:ext uri="{FF2B5EF4-FFF2-40B4-BE49-F238E27FC236}">
                <a16:creationId xmlns:a16="http://schemas.microsoft.com/office/drawing/2014/main" id="{1D0C6D5C-E2A7-435D-9886-393BB99B2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972" y="1650298"/>
            <a:ext cx="1269743" cy="87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22D57D-D604-4CF4-95AD-F001CFFB5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0853530" y="0"/>
            <a:ext cx="1201330" cy="1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7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9" grpId="0" animBg="1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  <a:r>
              <a:rPr kumimoji="0" lang="vi-VN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nào sau đây có mật độ dân số cao nhất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071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noProof="0">
                <a:solidFill>
                  <a:srgbClr val="0E73B7"/>
                </a:solidFill>
                <a:latin typeface="Arial" panose="020B0604020202020204" pitchFamily="34" charset="0"/>
              </a:rPr>
              <a:t>Trung Phi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66552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Nam 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0071" y="3424001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Nam Mĩ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6552" y="3476367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Đông Âu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23" y="242269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88023" y="347636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538" y="35125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17" y="2376342"/>
            <a:ext cx="804742" cy="64379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E1C482F-2FF2-415E-9319-2ECCFB6B6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Picture 20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B4B30C65-E421-484C-A5EE-1D3254C5A2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00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767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tiếp giáp với Châu Âu và Châu Phi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6425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giáp với các châu lục nào?</a:t>
            </a:r>
          </a:p>
        </p:txBody>
      </p:sp>
      <p:sp>
        <p:nvSpPr>
          <p:cNvPr id="4" name="Star: 5 Points 3">
            <a:hlinkClick r:id="rId8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AF1F74D-05D3-4FED-8DC3-1FCFFAC20D06}"/>
              </a:ext>
            </a:extLst>
          </p:cNvPr>
          <p:cNvGrpSpPr>
            <a:grpSpLocks/>
          </p:cNvGrpSpPr>
          <p:nvPr/>
        </p:nvGrpSpPr>
        <p:grpSpPr bwMode="auto">
          <a:xfrm>
            <a:off x="10269494" y="4842914"/>
            <a:ext cx="1371600" cy="1371600"/>
            <a:chOff x="4320" y="2928"/>
            <a:chExt cx="1104" cy="1104"/>
          </a:xfrm>
        </p:grpSpPr>
        <p:sp>
          <p:nvSpPr>
            <p:cNvPr id="27" name="AutoShape 34">
              <a:extLst>
                <a:ext uri="{FF2B5EF4-FFF2-40B4-BE49-F238E27FC236}">
                  <a16:creationId xmlns:a16="http://schemas.microsoft.com/office/drawing/2014/main" id="{1444A943-1067-41A3-9709-929886DE6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8" name="WordArt 35">
              <a:extLst>
                <a:ext uri="{FF2B5EF4-FFF2-40B4-BE49-F238E27FC236}">
                  <a16:creationId xmlns:a16="http://schemas.microsoft.com/office/drawing/2014/main" id="{AA0750AC-4F9D-468C-9567-42A023BB02F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2" name="WordArt 36">
            <a:extLst>
              <a:ext uri="{FF2B5EF4-FFF2-40B4-BE49-F238E27FC236}">
                <a16:creationId xmlns:a16="http://schemas.microsoft.com/office/drawing/2014/main" id="{B8258A2A-B285-4CED-BB23-A92F5C4264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9311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3" name="WordArt 37">
            <a:extLst>
              <a:ext uri="{FF2B5EF4-FFF2-40B4-BE49-F238E27FC236}">
                <a16:creationId xmlns:a16="http://schemas.microsoft.com/office/drawing/2014/main" id="{9F93C493-27ED-4471-A686-D0D961FCD4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4" name="WordArt 38">
            <a:extLst>
              <a:ext uri="{FF2B5EF4-FFF2-40B4-BE49-F238E27FC236}">
                <a16:creationId xmlns:a16="http://schemas.microsoft.com/office/drawing/2014/main" id="{4D951504-8610-4B82-8DB9-2A64D29ED3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524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5" name="WordArt 39">
            <a:extLst>
              <a:ext uri="{FF2B5EF4-FFF2-40B4-BE49-F238E27FC236}">
                <a16:creationId xmlns:a16="http://schemas.microsoft.com/office/drawing/2014/main" id="{CB3914FA-E080-405B-A0DE-C7E5A749ED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6" name="WordArt 40">
            <a:extLst>
              <a:ext uri="{FF2B5EF4-FFF2-40B4-BE49-F238E27FC236}">
                <a16:creationId xmlns:a16="http://schemas.microsoft.com/office/drawing/2014/main" id="{7D639D17-EA2E-485C-98D1-2AADACA1E6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7" name="WordArt 41">
            <a:extLst>
              <a:ext uri="{FF2B5EF4-FFF2-40B4-BE49-F238E27FC236}">
                <a16:creationId xmlns:a16="http://schemas.microsoft.com/office/drawing/2014/main" id="{D9B59173-A4C5-44C5-82BA-7C58E8962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9311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8" name="WordArt 42">
            <a:extLst>
              <a:ext uri="{FF2B5EF4-FFF2-40B4-BE49-F238E27FC236}">
                <a16:creationId xmlns:a16="http://schemas.microsoft.com/office/drawing/2014/main" id="{8600057B-CCF4-4C21-9EF5-00C0AD102D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9" name="WordArt 43">
            <a:extLst>
              <a:ext uri="{FF2B5EF4-FFF2-40B4-BE49-F238E27FC236}">
                <a16:creationId xmlns:a16="http://schemas.microsoft.com/office/drawing/2014/main" id="{1D2A2C72-FFD4-484A-87C3-27D063CD1A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0" name="WordArt 44">
            <a:extLst>
              <a:ext uri="{FF2B5EF4-FFF2-40B4-BE49-F238E27FC236}">
                <a16:creationId xmlns:a16="http://schemas.microsoft.com/office/drawing/2014/main" id="{5D6A2AB1-592A-4DE0-B588-EF850CABF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6931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41" name="WordArt 45">
            <a:extLst>
              <a:ext uri="{FF2B5EF4-FFF2-40B4-BE49-F238E27FC236}">
                <a16:creationId xmlns:a16="http://schemas.microsoft.com/office/drawing/2014/main" id="{E69965DC-FF6A-44E9-9BD8-B51D3FE3C7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88368" y="51524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2" name="WordArt 46">
            <a:extLst>
              <a:ext uri="{FF2B5EF4-FFF2-40B4-BE49-F238E27FC236}">
                <a16:creationId xmlns:a16="http://schemas.microsoft.com/office/drawing/2014/main" id="{F3B107AE-61F8-476F-9CCF-0D800822E2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524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910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của Châu Á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6425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nằm ở khu vực nào của châu Á?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84000" y="6521986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891226-E122-46A1-8181-B5EB4188F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3943" y="65610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Hi-ma-lay-a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núi nào cao nhất 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3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Tây Tạng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nào cao và đồ sộ nhất châu Á 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5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đá, dầu mỏ, sắt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3 loại khoáng sản tiêu biểu của châu lục 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 thác, năng lượng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thế mạnh về than đá, dầu mỏ; Ngành CN nào ở châu Á có điều kiện phát triển mạnh?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327642" y="1924056"/>
            <a:ext cx="11490290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hiều và viết đoạn văn ngắn mô tả đặc điểm của một đồng bằng hoặc cao nguyên ở Châu Á.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20B018-4A5B-4A3A-88EF-7848084703EB}"/>
              </a:ext>
            </a:extLst>
          </p:cNvPr>
          <p:cNvSpPr/>
          <p:nvPr/>
        </p:nvSpPr>
        <p:spPr>
          <a:xfrm>
            <a:off x="2994992" y="305491"/>
            <a:ext cx="6467060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>
            <a:extLst>
              <a:ext uri="{FF2B5EF4-FFF2-40B4-BE49-F238E27FC236}">
                <a16:creationId xmlns:a16="http://schemas.microsoft.com/office/drawing/2014/main" id="{9CCEAA7A-353C-4F73-8AFE-9AF20BE1C5CE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02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AAF909-09B6-4F77-A107-4E80ACD6B788}"/>
              </a:ext>
            </a:extLst>
          </p:cNvPr>
          <p:cNvSpPr txBox="1"/>
          <p:nvPr/>
        </p:nvSpPr>
        <p:spPr>
          <a:xfrm>
            <a:off x="1939379" y="1609433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 cứ vào nội dung bài học vừa qua. Hãy tóm tắt nội dung bài học bằng sơ đồ tư duy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CA5FF-7055-4FD8-9197-3AE099BE5E65}"/>
              </a:ext>
            </a:extLst>
          </p:cNvPr>
          <p:cNvSpPr txBox="1"/>
          <p:nvPr/>
        </p:nvSpPr>
        <p:spPr>
          <a:xfrm>
            <a:off x="2468880" y="4032291"/>
            <a:ext cx="362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s</a:t>
            </a:r>
            <a:r>
              <a:rPr lang="vi-VN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 t</a:t>
            </a:r>
            <a:r>
              <a:rPr lang="vi-VN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duy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9CD41A8-C190-46FC-A81B-141102F5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111760" y="1409180"/>
            <a:ext cx="1625600" cy="1903663"/>
          </a:xfrm>
          <a:prstGeom prst="rect">
            <a:avLst/>
          </a:prstGeom>
        </p:spPr>
      </p:pic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98" y="3429000"/>
            <a:ext cx="333954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CBE109-06B3-46CA-BB77-012367B1028C}"/>
              </a:ext>
            </a:extLst>
          </p:cNvPr>
          <p:cNvSpPr/>
          <p:nvPr/>
        </p:nvSpPr>
        <p:spPr>
          <a:xfrm>
            <a:off x="2994992" y="305491"/>
            <a:ext cx="6467060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_Văn_Bản 52">
            <a:extLst>
              <a:ext uri="{FF2B5EF4-FFF2-40B4-BE49-F238E27FC236}">
                <a16:creationId xmlns:a16="http://schemas.microsoft.com/office/drawing/2014/main" id="{35C96C1B-A53B-4911-AD8F-E2E234A6BDAF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199" y="199869"/>
            <a:ext cx="11483163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vàng,tóc đen và dài,mắt đen,mũi thấp là những đặc điểm cơ bản của người thuộc chủng tộc nào?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1624" y="3667006"/>
            <a:ext cx="4906798" cy="1182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C.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Môn-gô-lô-it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3101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600" noProof="0">
                <a:solidFill>
                  <a:srgbClr val="0E73B7"/>
                </a:solidFill>
                <a:latin typeface="Arial" panose="020B0604020202020204" pitchFamily="34" charset="0"/>
              </a:rPr>
              <a:t>Ơ-rô-pê- 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2208" y="1992518"/>
            <a:ext cx="4906798" cy="1271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Nê-gr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49301" y="3788762"/>
            <a:ext cx="885137" cy="7080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98" y="243320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0" y="2581927"/>
            <a:ext cx="804742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17BCCED6-93BB-4E73-B38A-2D9CD2D5A97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115;p73">
            <a:extLst>
              <a:ext uri="{FF2B5EF4-FFF2-40B4-BE49-F238E27FC236}">
                <a16:creationId xmlns:a16="http://schemas.microsoft.com/office/drawing/2014/main" id="{7338BDDA-B27F-4603-B871-C4ED7F2ABAEB}"/>
              </a:ext>
            </a:extLst>
          </p:cNvPr>
          <p:cNvGrpSpPr/>
          <p:nvPr/>
        </p:nvGrpSpPr>
        <p:grpSpPr>
          <a:xfrm>
            <a:off x="1293331" y="1482266"/>
            <a:ext cx="2438400" cy="5105400"/>
            <a:chOff x="8075075" y="3754290"/>
            <a:chExt cx="255613" cy="613194"/>
          </a:xfrm>
          <a:solidFill>
            <a:srgbClr val="FFC000"/>
          </a:solidFill>
        </p:grpSpPr>
        <p:grpSp>
          <p:nvGrpSpPr>
            <p:cNvPr id="3" name="Google Shape;10116;p73">
              <a:extLst>
                <a:ext uri="{FF2B5EF4-FFF2-40B4-BE49-F238E27FC236}">
                  <a16:creationId xmlns:a16="http://schemas.microsoft.com/office/drawing/2014/main" id="{FA31BCB4-B2EA-4B9B-9FC2-78193F80A5E7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5" name="Google Shape;10117;p73">
                <a:extLst>
                  <a:ext uri="{FF2B5EF4-FFF2-40B4-BE49-F238E27FC236}">
                    <a16:creationId xmlns:a16="http://schemas.microsoft.com/office/drawing/2014/main" id="{42596F73-2271-4DEF-A7F4-060E0AEC55CF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10118;p73">
                <a:extLst>
                  <a:ext uri="{FF2B5EF4-FFF2-40B4-BE49-F238E27FC236}">
                    <a16:creationId xmlns:a16="http://schemas.microsoft.com/office/drawing/2014/main" id="{626F7939-934A-4FEA-8F6E-AE13FF911B99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10119;p73">
              <a:extLst>
                <a:ext uri="{FF2B5EF4-FFF2-40B4-BE49-F238E27FC236}">
                  <a16:creationId xmlns:a16="http://schemas.microsoft.com/office/drawing/2014/main" id="{F982AD8B-045F-4872-91D7-F249692E193D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74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1BF55C6B-1F46-443E-A136-4C3FE9AC9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1540145" y="1773502"/>
            <a:ext cx="1882291" cy="1753486"/>
          </a:xfrm>
          <a:prstGeom prst="ellipse">
            <a:avLst/>
          </a:prstGeom>
          <a:solidFill>
            <a:srgbClr val="FFC000"/>
          </a:solidFill>
        </p:spPr>
      </p:pic>
      <p:grpSp>
        <p:nvGrpSpPr>
          <p:cNvPr id="8" name="Google Shape;10115;p73">
            <a:extLst>
              <a:ext uri="{FF2B5EF4-FFF2-40B4-BE49-F238E27FC236}">
                <a16:creationId xmlns:a16="http://schemas.microsoft.com/office/drawing/2014/main" id="{654D1C90-3F68-4CB5-B376-6412AC921E91}"/>
              </a:ext>
            </a:extLst>
          </p:cNvPr>
          <p:cNvGrpSpPr/>
          <p:nvPr/>
        </p:nvGrpSpPr>
        <p:grpSpPr>
          <a:xfrm>
            <a:off x="4909318" y="1482266"/>
            <a:ext cx="2438400" cy="5105400"/>
            <a:chOff x="8075075" y="3754290"/>
            <a:chExt cx="255613" cy="613194"/>
          </a:xfrm>
          <a:solidFill>
            <a:srgbClr val="00B050"/>
          </a:solidFill>
        </p:grpSpPr>
        <p:grpSp>
          <p:nvGrpSpPr>
            <p:cNvPr id="9" name="Google Shape;10116;p73">
              <a:extLst>
                <a:ext uri="{FF2B5EF4-FFF2-40B4-BE49-F238E27FC236}">
                  <a16:creationId xmlns:a16="http://schemas.microsoft.com/office/drawing/2014/main" id="{9F48B93B-F0B6-492C-A31D-F5259F3C3696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11" name="Google Shape;10117;p73">
                <a:extLst>
                  <a:ext uri="{FF2B5EF4-FFF2-40B4-BE49-F238E27FC236}">
                    <a16:creationId xmlns:a16="http://schemas.microsoft.com/office/drawing/2014/main" id="{D4A6DC6A-415C-40F8-870C-E6045AFF99D6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118;p73">
                <a:extLst>
                  <a:ext uri="{FF2B5EF4-FFF2-40B4-BE49-F238E27FC236}">
                    <a16:creationId xmlns:a16="http://schemas.microsoft.com/office/drawing/2014/main" id="{FF59D34B-BAB9-4102-96C8-6A8C8D35EC1E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10119;p73">
              <a:extLst>
                <a:ext uri="{FF2B5EF4-FFF2-40B4-BE49-F238E27FC236}">
                  <a16:creationId xmlns:a16="http://schemas.microsoft.com/office/drawing/2014/main" id="{9C13E3BB-34FF-48DC-A60F-C0A27E5B6F63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76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id="{D69A5F12-2D06-4877-AD1D-C707F676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56" y="1773502"/>
            <a:ext cx="1832518" cy="18325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F923337-6C7E-48EC-871D-F47987C53DF0}"/>
              </a:ext>
            </a:extLst>
          </p:cNvPr>
          <p:cNvSpPr txBox="1"/>
          <p:nvPr/>
        </p:nvSpPr>
        <p:spPr>
          <a:xfrm>
            <a:off x="1076232" y="4007551"/>
            <a:ext cx="266700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742950" indent="-74295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3600">
                <a:solidFill>
                  <a:srgbClr val="002060"/>
                </a:solidFill>
                <a:latin typeface="SVN-Comic Sans MS" panose="02040603050506020204" pitchFamily="18" charset="0"/>
                <a:ea typeface="+mj-ea"/>
                <a:cs typeface="+mj-cs"/>
              </a:rPr>
              <a:t>Dân cư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  <a:latin typeface="SVN-Comic Sans MS" panose="02040603050506020204" pitchFamily="18" charset="0"/>
                <a:ea typeface="+mj-ea"/>
                <a:cs typeface="+mj-cs"/>
              </a:rPr>
              <a:t>tôn giáo</a:t>
            </a:r>
          </a:p>
        </p:txBody>
      </p:sp>
      <p:grpSp>
        <p:nvGrpSpPr>
          <p:cNvPr id="16" name="Google Shape;10115;p73">
            <a:extLst>
              <a:ext uri="{FF2B5EF4-FFF2-40B4-BE49-F238E27FC236}">
                <a16:creationId xmlns:a16="http://schemas.microsoft.com/office/drawing/2014/main" id="{ADFD07FC-A9B7-4329-B174-766F0CCA67DC}"/>
              </a:ext>
            </a:extLst>
          </p:cNvPr>
          <p:cNvGrpSpPr/>
          <p:nvPr/>
        </p:nvGrpSpPr>
        <p:grpSpPr>
          <a:xfrm>
            <a:off x="8636103" y="1545788"/>
            <a:ext cx="2438400" cy="5105400"/>
            <a:chOff x="8075075" y="3754290"/>
            <a:chExt cx="255613" cy="613194"/>
          </a:xfrm>
          <a:solidFill>
            <a:srgbClr val="CC0099"/>
          </a:solidFill>
        </p:grpSpPr>
        <p:grpSp>
          <p:nvGrpSpPr>
            <p:cNvPr id="17" name="Google Shape;10116;p73">
              <a:extLst>
                <a:ext uri="{FF2B5EF4-FFF2-40B4-BE49-F238E27FC236}">
                  <a16:creationId xmlns:a16="http://schemas.microsoft.com/office/drawing/2014/main" id="{DA3BC755-410A-4970-A875-7FED530E2731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19" name="Google Shape;10117;p73">
                <a:extLst>
                  <a:ext uri="{FF2B5EF4-FFF2-40B4-BE49-F238E27FC236}">
                    <a16:creationId xmlns:a16="http://schemas.microsoft.com/office/drawing/2014/main" id="{055FCEE4-ED91-4EFA-8BA3-8E2BB3132843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CC00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0118;p73">
                <a:extLst>
                  <a:ext uri="{FF2B5EF4-FFF2-40B4-BE49-F238E27FC236}">
                    <a16:creationId xmlns:a16="http://schemas.microsoft.com/office/drawing/2014/main" id="{48D7E10A-6D8A-4B25-B653-5EE36E207523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CC00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0119;p73">
              <a:extLst>
                <a:ext uri="{FF2B5EF4-FFF2-40B4-BE49-F238E27FC236}">
                  <a16:creationId xmlns:a16="http://schemas.microsoft.com/office/drawing/2014/main" id="{11542EAD-1411-4D88-A381-74718F0F4B03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CC00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C9521D8-6290-491C-9FAA-7E5C3AAB4A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3" t="6437" r="6431" b="9814"/>
          <a:stretch/>
        </p:blipFill>
        <p:spPr>
          <a:xfrm>
            <a:off x="8947918" y="1744392"/>
            <a:ext cx="1815171" cy="1705749"/>
          </a:xfrm>
          <a:prstGeom prst="ellipse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4299708" y="2219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#9Slide03 BoosterNextFYBlack" panose="02000A03000000020004" pitchFamily="2" charset="0"/>
              </a:rPr>
              <a:t>NỘI DUNG CHÍNH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19400" y="103829"/>
            <a:ext cx="1143000" cy="1088589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8081445-A446-427A-8EF7-7DBE96C354AA}"/>
              </a:ext>
            </a:extLst>
          </p:cNvPr>
          <p:cNvSpPr txBox="1"/>
          <p:nvPr/>
        </p:nvSpPr>
        <p:spPr>
          <a:xfrm>
            <a:off x="8535589" y="4180743"/>
            <a:ext cx="266700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3. 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>
            <a:off x="5076583" y="4547491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2. Sự phân bố dân cư, các đô thị lớn</a:t>
            </a:r>
          </a:p>
        </p:txBody>
      </p:sp>
    </p:spTree>
    <p:extLst>
      <p:ext uri="{BB962C8B-B14F-4D97-AF65-F5344CB8AC3E}">
        <p14:creationId xmlns:p14="http://schemas.microsoft.com/office/powerpoint/2010/main" val="54349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07" y="4430869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4.</a:t>
            </a:r>
            <a:r>
              <a:rPr lang="en-US"/>
              <a:t>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gia nào có dân số đông nhất thế giới?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2228" y="1979499"/>
            <a:ext cx="5169157" cy="16045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Ấn Độ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86790"/>
            <a:ext cx="5176481" cy="1607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Nhật Bản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2900" y="3733911"/>
            <a:ext cx="5169157" cy="12262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Trung Quốc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82" y="257017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98" y="3945336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93" y="2617747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90258" y="645474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93901FFD-80D8-416F-AD9B-702B900E4BE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90A6E7-C6B7-4F6B-835A-B9B30911D38B}"/>
              </a:ext>
            </a:extLst>
          </p:cNvPr>
          <p:cNvSpPr/>
          <p:nvPr/>
        </p:nvSpPr>
        <p:spPr>
          <a:xfrm>
            <a:off x="782274" y="174897"/>
            <a:ext cx="10627451" cy="2259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 BẠN ĐÃ NHẬN ĐƯỢC </a:t>
            </a:r>
          </a:p>
          <a:p>
            <a:pPr lvl="0" algn="ctr"/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PHẦN QUÀ</a:t>
            </a:r>
            <a:endParaRPr lang="en-US" sz="40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9257F9-8703-4FEF-8753-584440C44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546515-0D9D-41E0-A624-7881FB618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EB1891D7-62BF-4890-A921-EF1AFD5AB269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0ED22D-813E-4BAA-A8A3-4090C5AAC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3D6522-593F-4DDB-B518-BE62ADB23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1" name="Picture 10" descr="A picture containing text, building, wind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7E35CC33-E2D1-4C1B-8E99-73CCA4D92CA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5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4400"/>
              <a:t> 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gia nào có dân số đông nhất thế giới?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3484" y="2189708"/>
            <a:ext cx="5226546" cy="1025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Nê-g</a:t>
            </a:r>
            <a:r>
              <a:rPr kumimoji="0" lang="vi-VN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6" y="2196844"/>
            <a:ext cx="4906798" cy="9907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ô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n-gô-lô-it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3484" y="3645530"/>
            <a:ext cx="5226547" cy="10250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600">
                <a:solidFill>
                  <a:srgbClr val="0E73B7"/>
                </a:solidFill>
                <a:latin typeface="Arial" panose="020B0604020202020204" pitchFamily="34" charset="0"/>
              </a:rPr>
              <a:t>Ơ-rô-pê-ô-it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59" y="235624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94881" y="3782412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02" y="2377563"/>
            <a:ext cx="804742" cy="6437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22112DD1-730E-4185-9E0F-B96E7EA2D81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2632</Words>
  <Application>Microsoft Office PowerPoint</Application>
  <PresentationFormat>Widescreen</PresentationFormat>
  <Paragraphs>472</Paragraphs>
  <Slides>61</Slides>
  <Notes>25</Notes>
  <HiddenSlides>0</HiddenSlides>
  <MMClips>12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80" baseType="lpstr">
      <vt:lpstr>#9Slide03 Arima Madurai</vt:lpstr>
      <vt:lpstr>#9Slide03 BoosterNextFYBlack</vt:lpstr>
      <vt:lpstr>#9Slide03 IcielNovecento sans E</vt:lpstr>
      <vt:lpstr>#9Slide03 SFU Futura_12</vt:lpstr>
      <vt:lpstr>#9Slide05 Atlantika</vt:lpstr>
      <vt:lpstr>#9Slide07 IcielFinch</vt:lpstr>
      <vt:lpstr>.VnHelvetInsH</vt:lpstr>
      <vt:lpstr>Arial</vt:lpstr>
      <vt:lpstr>Calibri</vt:lpstr>
      <vt:lpstr>Calibri Light</vt:lpstr>
      <vt:lpstr>Comic Sans MS</vt:lpstr>
      <vt:lpstr>Impact</vt:lpstr>
      <vt:lpstr>Kids</vt:lpstr>
      <vt:lpstr>Noto Sans Symbols</vt:lpstr>
      <vt:lpstr>SVN-Comic Sans MS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105</cp:revision>
  <dcterms:created xsi:type="dcterms:W3CDTF">2022-03-23T08:47:13Z</dcterms:created>
  <dcterms:modified xsi:type="dcterms:W3CDTF">2024-11-09T00:16:48Z</dcterms:modified>
</cp:coreProperties>
</file>