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12" r:id="rId2"/>
    <p:sldId id="314" r:id="rId3"/>
    <p:sldId id="259" r:id="rId4"/>
    <p:sldId id="260" r:id="rId5"/>
    <p:sldId id="315" r:id="rId6"/>
    <p:sldId id="261" r:id="rId7"/>
    <p:sldId id="262" r:id="rId8"/>
    <p:sldId id="318" r:id="rId9"/>
    <p:sldId id="263" r:id="rId10"/>
    <p:sldId id="264" r:id="rId11"/>
    <p:sldId id="319" r:id="rId12"/>
    <p:sldId id="265" r:id="rId13"/>
    <p:sldId id="266" r:id="rId14"/>
    <p:sldId id="316" r:id="rId15"/>
    <p:sldId id="267" r:id="rId16"/>
    <p:sldId id="268" r:id="rId17"/>
    <p:sldId id="317" r:id="rId18"/>
    <p:sldId id="32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4E2E"/>
    <a:srgbClr val="00FFFF"/>
    <a:srgbClr val="99CD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1BDD8-9E5C-45CA-9D36-1101B5F34B25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EE795-996C-4D01-B4DC-0D83803F3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95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26890-3464-4466-B789-5BB6DD4ADC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5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1862-45F6-49E4-B28C-50B6A0B7F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4AFF0-7015-4632-8699-5D89D89AF9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378E9-A49A-4341-84D8-8201841E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DCD8-31A1-4683-BE8C-2761E77C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6701-D086-46DD-831F-A3007E6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0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A902E-C99D-45D5-910E-02C4B014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87407-6D49-4E3C-AD83-72F3B1963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2EB88-6C35-4F0F-90E5-B0B281B82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F3226-9EF4-42EA-928C-84C11A23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2D002-6A29-49AE-AD0D-BBC4D4D1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4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672533-AA30-40DE-AA77-F6DCFDE2F0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03301-4973-4970-8310-7AA55EE01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FDC90-20F7-4D18-81FF-1108EBDF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B8079-08D1-480A-A163-020D3A202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6F42-FA8C-4B1A-B0A4-0025D460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54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232146ED-1740-4E0E-8996-4B51792143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C431250-2534-41F8-915B-18FCC65650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3D7C106-260D-4F16-93A6-3C076C9E6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481312" y="743744"/>
            <a:ext cx="4860256" cy="4589316"/>
            <a:chOff x="1481312" y="743744"/>
            <a:chExt cx="4860256" cy="4589316"/>
          </a:xfrm>
        </p:grpSpPr>
        <p:sp>
          <p:nvSpPr>
            <p:cNvPr id="77" name="Rectangle 76" descr="Tag=AccentColor&#10;Flavor=Light&#10;Target=Fill">
              <a:extLst>
                <a:ext uri="{FF2B5EF4-FFF2-40B4-BE49-F238E27FC236}">
                  <a16:creationId xmlns:a16="http://schemas.microsoft.com/office/drawing/2014/main" id="{CE90353B-4B0C-4677-A170-00AD60175039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78" name="Rectangle 77" descr="Tag=AccentColor&#10;Flavor=Light&#10;Target=Fill">
              <a:extLst>
                <a:ext uri="{FF2B5EF4-FFF2-40B4-BE49-F238E27FC236}">
                  <a16:creationId xmlns:a16="http://schemas.microsoft.com/office/drawing/2014/main" id="{4C70E8BC-9282-41C2-B22A-745DB1C827CF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B51E472-8334-4DEB-9D39-8E4FFA92E2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379729" y="648365"/>
            <a:ext cx="4860256" cy="458931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CC645776-A980-4F78-8E9D-4EA5572A5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1269" y="799275"/>
            <a:ext cx="4579668" cy="3028072"/>
          </a:xfrm>
        </p:spPr>
        <p:txBody>
          <a:bodyPr/>
          <a:lstStyle>
            <a:lvl1pPr algn="ctr"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1" name="Subtitle 2">
            <a:extLst>
              <a:ext uri="{FF2B5EF4-FFF2-40B4-BE49-F238E27FC236}">
                <a16:creationId xmlns:a16="http://schemas.microsoft.com/office/drawing/2014/main" id="{4F03E6E3-0D95-48FF-BBCC-EA589CD12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1269" y="3919422"/>
            <a:ext cx="4579668" cy="1166797"/>
          </a:xfrm>
        </p:spPr>
        <p:txBody>
          <a:bodyPr/>
          <a:lstStyle>
            <a:lvl1pPr algn="ctr">
              <a:buNone/>
              <a:defRPr sz="2400"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0275C51-172D-4FE9-A45A-D3DAD166B8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DB95E389-C1AA-4243-931C-270FE4BB06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10E7790-D96D-4055-AA95-63C286EC7D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6" name="Graphic 185">
            <a:extLst>
              <a:ext uri="{FF2B5EF4-FFF2-40B4-BE49-F238E27FC236}">
                <a16:creationId xmlns:a16="http://schemas.microsoft.com/office/drawing/2014/main" id="{4E460B18-E051-4152-85D3-76A93C7EA4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9805475" y="1581418"/>
            <a:ext cx="843746" cy="375828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4B28A43-F583-4902-9997-46A4D316FB8A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BCE79F2-2624-4906-9841-566BD8DDA4AD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AF102FA-9C0A-4844-A187-23CECD95C4AF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C9F252A-1680-4777-BF7D-67B153676A1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161B24-FE00-4550-AB2C-02C42C60B82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DAD8B4A3-DD6F-428E-9D74-E63865CE7D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99E7F282-7DB7-4431-A6A3-9E912E06F81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8418" y="1957246"/>
            <a:ext cx="4207947" cy="4207948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53459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F0AD-BF9B-4CB1-AD99-8E498857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CAC9-3BB6-4F21-8AE9-1D1CB4B19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55A7F-5E5F-4C80-8AA8-348F6113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D634C-7A70-4B0A-BBDF-B7A16335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879D9-5FB9-49D1-B8E1-F744A5A5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5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21E62-E730-4F29-8894-E0C4FFA69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0A2BF-7CFA-4910-90AC-01EBCD19D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7532A-1319-43F0-8101-54E7B5699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A49C2-761C-452F-AD11-8EED3A366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F1016-2307-4665-94D7-95929543B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EF8F-C930-4B22-BACA-4A3B496C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331DC-7BB5-4A15-80A1-DC946678A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34B30-8312-484A-BE7B-39A0AFD04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CD0C1-3415-4EC0-B11C-42EBC294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1A037-8777-46BC-920C-22DDAB0F6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F482B-FA6F-43B8-A3BC-03E22326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6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91510-FB71-43CA-BA6E-C974652D1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6A31B-BAF8-403B-9CD5-87AFC326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F0C30-5192-463A-BAB8-D1854FC27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94210-F44C-4632-B5F4-F8A36FF6A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2247D-4537-41B7-8356-A3B7D24A8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7418EC-1C1F-4C33-97FE-32B654091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554D83-6A91-4E33-BB89-62763A75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722BFA-CE55-4637-A3D7-24D58EE4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50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C36B-4711-453A-B076-55FD2B894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BD7D2-C352-4A69-81A1-4E98AE11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B3D4A-FD10-4AB0-AEFB-AA1EBB50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F059-4BFE-4E3C-B358-EA91F6233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9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9798B0-8B41-4F59-9BA3-65712D6B3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00952C-D989-4FE3-9303-68F8B0C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1C02C-61A0-446E-B11C-D768B0D8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4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D9ED-4ADB-422E-AC15-EEA10124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AE879-2A20-487C-852D-922D9E24B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4881F-7C2D-449A-A902-FF61AC680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7B09A-2A19-4198-BA22-C800B25B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78265-1685-4FB0-BBA6-251FBB67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CA560-EB2C-456F-BDDE-01C7C9F9D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C4968-4FD6-42F5-A4E2-3961850D4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10541A-D3C0-4EA8-A98C-3C88AAF331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1AB2AB-6B30-4F6A-BB34-CEBCA58C7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513B3-B08E-4DDD-8F7A-BE2AFC60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0764-89AA-4D9A-89E0-D67F086446E5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30B0E-1A8F-4DB6-A0A6-5AF684D6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7BB10-25A1-4444-B21C-4105A9CF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1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4FDDA5-BDA7-4C1D-961F-B2041C6B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4B64E-2365-4D41-AEC3-EC4EE6C3F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97212-7C21-4549-A41D-38BAB076F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20764-89AA-4D9A-89E0-D67F086446E5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65880-4993-4278-9152-C3E448A10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DBC8F-A65C-49D5-B836-78AF09CC9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3778-9415-4C10-9A5A-6B884B63B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3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29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11" Type="http://schemas.openxmlformats.org/officeDocument/2006/relationships/image" Target="../media/image31.png"/><Relationship Id="rId5" Type="http://schemas.openxmlformats.org/officeDocument/2006/relationships/oleObject" Target="../embeddings/oleObject6.bin"/><Relationship Id="rId15" Type="http://schemas.openxmlformats.org/officeDocument/2006/relationships/image" Target="../media/image30.wmf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35.wmf"/><Relationship Id="rId3" Type="http://schemas.openxmlformats.org/officeDocument/2006/relationships/image" Target="../media/image15.png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8.png"/><Relationship Id="rId5" Type="http://schemas.openxmlformats.org/officeDocument/2006/relationships/image" Target="../media/image32.wmf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1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wmf"/><Relationship Id="rId11" Type="http://schemas.openxmlformats.org/officeDocument/2006/relationships/image" Target="../media/image10.png"/><Relationship Id="rId5" Type="http://schemas.openxmlformats.org/officeDocument/2006/relationships/oleObject" Target="../embeddings/oleObject18.bin"/><Relationship Id="rId15" Type="http://schemas.openxmlformats.org/officeDocument/2006/relationships/image" Target="../media/image13.png"/><Relationship Id="rId10" Type="http://schemas.openxmlformats.org/officeDocument/2006/relationships/image" Target="../media/image41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1.wmf"/><Relationship Id="rId18" Type="http://schemas.openxmlformats.org/officeDocument/2006/relationships/image" Target="../media/image1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11" Type="http://schemas.openxmlformats.org/officeDocument/2006/relationships/image" Target="../media/image20.wmf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8.wmf"/><Relationship Id="rId9" Type="http://schemas.openxmlformats.org/officeDocument/2006/relationships/image" Target="../media/image19.wmf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79">
            <a:extLst>
              <a:ext uri="{FF2B5EF4-FFF2-40B4-BE49-F238E27FC236}">
                <a16:creationId xmlns:a16="http://schemas.microsoft.com/office/drawing/2014/main" id="{02394CBA-755F-42B7-BF28-BDBB599FA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332" y="1260914"/>
            <a:ext cx="4579668" cy="3028072"/>
          </a:xfrm>
        </p:spPr>
        <p:txBody>
          <a:bodyPr>
            <a:normAutofit/>
          </a:bodyPr>
          <a:lstStyle/>
          <a:p>
            <a:r>
              <a:rPr lang="en-US" sz="4800" spc="0" err="1">
                <a:solidFill>
                  <a:srgbClr val="002060"/>
                </a:solidFill>
                <a:latin typeface="+mn-lt"/>
              </a:rPr>
              <a:t>Bài</a:t>
            </a:r>
            <a:r>
              <a:rPr lang="en-US" sz="4800" spc="0">
                <a:solidFill>
                  <a:srgbClr val="002060"/>
                </a:solidFill>
                <a:latin typeface="+mn-lt"/>
              </a:rPr>
              <a:t> 6:</a:t>
            </a:r>
            <a:r>
              <a:rPr lang="en-US" sz="4800" spc="0">
                <a:latin typeface="+mn-lt"/>
              </a:rPr>
              <a:t> </a:t>
            </a:r>
            <a:r>
              <a:rPr lang="en-US" sz="4800" spc="0"/>
              <a:t/>
            </a:r>
            <a:br>
              <a:rPr lang="en-US" sz="4800" spc="0"/>
            </a:br>
            <a:r>
              <a:rPr lang="en-US" sz="4800" spc="0">
                <a:solidFill>
                  <a:srgbClr val="002060"/>
                </a:solidFill>
                <a:latin typeface="+mn-lt"/>
              </a:rPr>
              <a:t>Thứ tự thực hiện các phép tính</a:t>
            </a:r>
            <a:endParaRPr lang="en-US" sz="4800" spc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BF84D4B-7C59-4217-B05F-6590E2DB7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5061" b="50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813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979963"/>
              </p:ext>
            </p:extLst>
          </p:nvPr>
        </p:nvGraphicFramePr>
        <p:xfrm>
          <a:off x="1937159" y="3595454"/>
          <a:ext cx="14097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Equation" r:id="rId3" imgW="1409400" imgH="469800" progId="Equation.DSMT4">
                  <p:embed/>
                </p:oleObj>
              </mc:Choice>
              <mc:Fallback>
                <p:oleObj name="Equation" r:id="rId3" imgW="1409400" imgH="4698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7159" y="3595454"/>
                        <a:ext cx="14097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403396"/>
              </p:ext>
            </p:extLst>
          </p:nvPr>
        </p:nvGraphicFramePr>
        <p:xfrm>
          <a:off x="1723307" y="4273523"/>
          <a:ext cx="1866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Equation" r:id="rId5" imgW="1866600" imgH="380880" progId="Equation.DSMT4">
                  <p:embed/>
                </p:oleObj>
              </mc:Choice>
              <mc:Fallback>
                <p:oleObj name="Equation" r:id="rId5" imgW="1866600" imgH="38088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23307" y="4273523"/>
                        <a:ext cx="18669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485609"/>
              </p:ext>
            </p:extLst>
          </p:nvPr>
        </p:nvGraphicFramePr>
        <p:xfrm>
          <a:off x="1729197" y="4906729"/>
          <a:ext cx="1625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Equation" r:id="rId7" imgW="1625400" imgH="291960" progId="Equation.DSMT4">
                  <p:embed/>
                </p:oleObj>
              </mc:Choice>
              <mc:Fallback>
                <p:oleObj name="Equation" r:id="rId7" imgW="1625400" imgH="291960" progId="Equation.DSMT4">
                  <p:embed/>
                  <p:pic>
                    <p:nvPicPr>
                      <p:cNvPr id="43" name="Object 4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29197" y="4906729"/>
                        <a:ext cx="16256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186053"/>
              </p:ext>
            </p:extLst>
          </p:nvPr>
        </p:nvGraphicFramePr>
        <p:xfrm>
          <a:off x="1735547" y="5451242"/>
          <a:ext cx="622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Equation" r:id="rId9" imgW="622080" imgH="291960" progId="Equation.DSMT4">
                  <p:embed/>
                </p:oleObj>
              </mc:Choice>
              <mc:Fallback>
                <p:oleObj name="Equation" r:id="rId9" imgW="622080" imgH="2919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35547" y="5451242"/>
                        <a:ext cx="622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B46936C7-D22B-4CB8-AB2E-3EF8D675DA61}"/>
              </a:ext>
            </a:extLst>
          </p:cNvPr>
          <p:cNvSpPr/>
          <p:nvPr/>
        </p:nvSpPr>
        <p:spPr>
          <a:xfrm>
            <a:off x="1871110" y="3508666"/>
            <a:ext cx="581652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D6173E-FD07-4E5E-9D8E-CA2BB463047D}"/>
              </a:ext>
            </a:extLst>
          </p:cNvPr>
          <p:cNvSpPr/>
          <p:nvPr/>
        </p:nvSpPr>
        <p:spPr>
          <a:xfrm>
            <a:off x="2696610" y="3508666"/>
            <a:ext cx="330961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14">
            <a:extLst>
              <a:ext uri="{FF2B5EF4-FFF2-40B4-BE49-F238E27FC236}">
                <a16:creationId xmlns:a16="http://schemas.microsoft.com/office/drawing/2014/main" id="{BABFF755-66B1-41A4-BE56-9C456FA77BC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t="-2414" r="42924" b="3832"/>
          <a:stretch>
            <a:fillRect/>
          </a:stretch>
        </p:blipFill>
        <p:spPr>
          <a:xfrm rot="17883059">
            <a:off x="9377045" y="4833204"/>
            <a:ext cx="1632065" cy="177468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5854972-EAD1-40F5-8876-4E3390F7BA98}"/>
              </a:ext>
            </a:extLst>
          </p:cNvPr>
          <p:cNvGrpSpPr/>
          <p:nvPr/>
        </p:nvGrpSpPr>
        <p:grpSpPr>
          <a:xfrm>
            <a:off x="0" y="1592999"/>
            <a:ext cx="12192000" cy="1573532"/>
            <a:chOff x="3664469" y="3679317"/>
            <a:chExt cx="6878674" cy="230869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E401AA0-1955-4157-8BA0-BB8C214E774D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9" name="Rounded Rectangle 1">
                <a:extLst>
                  <a:ext uri="{FF2B5EF4-FFF2-40B4-BE49-F238E27FC236}">
                    <a16:creationId xmlns:a16="http://schemas.microsoft.com/office/drawing/2014/main" id="{FE5EB7E6-C86C-455E-9F3A-66A7B2F56CB1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30" name="Rounded Rectangle 83">
                <a:extLst>
                  <a:ext uri="{FF2B5EF4-FFF2-40B4-BE49-F238E27FC236}">
                    <a16:creationId xmlns:a16="http://schemas.microsoft.com/office/drawing/2014/main" id="{6F1246DA-0C68-4C77-8C46-EEF528797920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x-none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28" name="Rounded Rectangle 85">
              <a:extLst>
                <a:ext uri="{FF2B5EF4-FFF2-40B4-BE49-F238E27FC236}">
                  <a16:creationId xmlns:a16="http://schemas.microsoft.com/office/drawing/2014/main" id="{46E36C0E-F543-46B9-A50E-D4D895FBD2C8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x-none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88D806C-50EA-4B71-B57E-552506F7B190}"/>
              </a:ext>
            </a:extLst>
          </p:cNvPr>
          <p:cNvSpPr txBox="1"/>
          <p:nvPr/>
        </p:nvSpPr>
        <p:spPr>
          <a:xfrm>
            <a:off x="643702" y="1929036"/>
            <a:ext cx="5085046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/>
              <a:t>Ví</a:t>
            </a:r>
            <a:r>
              <a:rPr lang="en-US" sz="2800" b="1" i="1" dirty="0"/>
              <a:t> </a:t>
            </a:r>
            <a:r>
              <a:rPr lang="en-US" sz="2800" b="1" i="1" dirty="0" err="1"/>
              <a:t>dụ</a:t>
            </a:r>
            <a:r>
              <a:rPr lang="en-US" sz="2800" b="1" i="1" dirty="0"/>
              <a:t> 3.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46C4A4BF-C2E1-403B-BE89-C6CC936AAA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28639"/>
              </p:ext>
            </p:extLst>
          </p:nvPr>
        </p:nvGraphicFramePr>
        <p:xfrm>
          <a:off x="5814959" y="2017342"/>
          <a:ext cx="14097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Equation" r:id="rId12" imgW="1409400" imgH="469800" progId="Equation.DSMT4">
                  <p:embed/>
                </p:oleObj>
              </mc:Choice>
              <mc:Fallback>
                <p:oleObj name="Equation" r:id="rId12" imgW="1409400" imgH="4698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14959" y="2017342"/>
                        <a:ext cx="14097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A3ED147-1582-43E7-A67A-AB87C903C163}"/>
              </a:ext>
            </a:extLst>
          </p:cNvPr>
          <p:cNvSpPr txBox="1"/>
          <p:nvPr/>
        </p:nvSpPr>
        <p:spPr>
          <a:xfrm>
            <a:off x="830670" y="3209925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CD61BB-76E5-4D04-B9EA-45B214F64636}"/>
              </a:ext>
            </a:extLst>
          </p:cNvPr>
          <p:cNvGrpSpPr/>
          <p:nvPr/>
        </p:nvGrpSpPr>
        <p:grpSpPr>
          <a:xfrm>
            <a:off x="4126559" y="3538076"/>
            <a:ext cx="7367349" cy="735240"/>
            <a:chOff x="4215050" y="2064275"/>
            <a:chExt cx="7367349" cy="735240"/>
          </a:xfrm>
        </p:grpSpPr>
        <p:sp>
          <p:nvSpPr>
            <p:cNvPr id="35" name="燕尾形 54">
              <a:extLst>
                <a:ext uri="{FF2B5EF4-FFF2-40B4-BE49-F238E27FC236}">
                  <a16:creationId xmlns:a16="http://schemas.microsoft.com/office/drawing/2014/main" id="{D6B1C413-E7FF-44C2-8811-A8E85D936C5D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6" name="燕尾形 62">
              <a:extLst>
                <a:ext uri="{FF2B5EF4-FFF2-40B4-BE49-F238E27FC236}">
                  <a16:creationId xmlns:a16="http://schemas.microsoft.com/office/drawing/2014/main" id="{1111AD0C-C2AE-48D9-8163-12E287170A6C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E70C9E4-9AE5-4522-91C3-A03839D6F1C4}"/>
                </a:ext>
              </a:extLst>
            </p:cNvPr>
            <p:cNvSpPr txBox="1"/>
            <p:nvPr/>
          </p:nvSpPr>
          <p:spPr>
            <a:xfrm>
              <a:off x="6972904" y="2077275"/>
              <a:ext cx="2130456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Nhân, chia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95B32D-D231-4388-9327-193BC0FF2CB1}"/>
                </a:ext>
              </a:extLst>
            </p:cNvPr>
            <p:cNvSpPr txBox="1"/>
            <p:nvPr/>
          </p:nvSpPr>
          <p:spPr>
            <a:xfrm>
              <a:off x="9392919" y="2077275"/>
              <a:ext cx="1899920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Cộng, trừ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燕尾形 64">
              <a:extLst>
                <a:ext uri="{FF2B5EF4-FFF2-40B4-BE49-F238E27FC236}">
                  <a16:creationId xmlns:a16="http://schemas.microsoft.com/office/drawing/2014/main" id="{028F48CE-DDD9-4540-B15F-A47E7500248A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rgbClr val="0099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C85873-5C01-48AD-A797-467F57D5E965}"/>
                </a:ext>
              </a:extLst>
            </p:cNvPr>
            <p:cNvSpPr txBox="1"/>
            <p:nvPr/>
          </p:nvSpPr>
          <p:spPr>
            <a:xfrm>
              <a:off x="4615901" y="2064275"/>
              <a:ext cx="2130456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Lũy thừa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B73BB73B-C745-4C35-BD7F-A58DE70FAE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398888"/>
              </p:ext>
            </p:extLst>
          </p:nvPr>
        </p:nvGraphicFramePr>
        <p:xfrm>
          <a:off x="1735547" y="4273316"/>
          <a:ext cx="1866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14" imgW="1866600" imgH="380880" progId="Equation.DSMT4">
                  <p:embed/>
                </p:oleObj>
              </mc:Choice>
              <mc:Fallback>
                <p:oleObj name="Equation" r:id="rId14" imgW="1866600" imgH="38088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35547" y="4273316"/>
                        <a:ext cx="18669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015600" y="-29501"/>
            <a:ext cx="817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5BDED9-0105-4FA2-B5BB-1F5254FCF90C}"/>
              </a:ext>
            </a:extLst>
          </p:cNvPr>
          <p:cNvGrpSpPr/>
          <p:nvPr/>
        </p:nvGrpSpPr>
        <p:grpSpPr>
          <a:xfrm>
            <a:off x="257450" y="611070"/>
            <a:ext cx="11391787" cy="461665"/>
            <a:chOff x="257451" y="292783"/>
            <a:chExt cx="10315854" cy="461665"/>
          </a:xfrm>
        </p:grpSpPr>
        <p:sp>
          <p:nvSpPr>
            <p:cNvPr id="37" name="Rectangle: Rounded Corners 35">
              <a:extLst>
                <a:ext uri="{FF2B5EF4-FFF2-40B4-BE49-F238E27FC236}">
                  <a16:creationId xmlns:a16="http://schemas.microsoft.com/office/drawing/2014/main" id="{1B09002F-047F-4F74-BFB2-B0E74ED204C9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BA7A8DFA-EB44-4A4E-BE73-96CF0F8AA3BD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00106" y="611070"/>
            <a:ext cx="11391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I.   THỨ TỰ THỰC HIỆN CÁC PHÉP TÍNH TRONG BIỂU THỨC KHÔNG CHỨA DẤU NGOẶC</a:t>
            </a:r>
          </a:p>
        </p:txBody>
      </p:sp>
    </p:spTree>
    <p:extLst>
      <p:ext uri="{BB962C8B-B14F-4D97-AF65-F5344CB8AC3E}">
        <p14:creationId xmlns:p14="http://schemas.microsoft.com/office/powerpoint/2010/main" val="334635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8" grpId="0" animBg="1"/>
      <p:bldP spid="18" grpId="1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CA79A8-3463-4252-9F1E-000308FCE9F1}"/>
              </a:ext>
            </a:extLst>
          </p:cNvPr>
          <p:cNvSpPr/>
          <p:nvPr/>
        </p:nvSpPr>
        <p:spPr>
          <a:xfrm>
            <a:off x="450942" y="1521852"/>
            <a:ext cx="10254343" cy="87223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DFA68-B0A7-43B6-AA73-DC312EDBF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7809" y="1366797"/>
            <a:ext cx="492577" cy="5414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974709A-C67B-444F-ACB0-211524531A2B}"/>
              </a:ext>
            </a:extLst>
          </p:cNvPr>
          <p:cNvSpPr/>
          <p:nvPr/>
        </p:nvSpPr>
        <p:spPr>
          <a:xfrm>
            <a:off x="1006379" y="1679865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140B7-E9ED-4E0E-82AC-F2FD717DB3C7}"/>
              </a:ext>
            </a:extLst>
          </p:cNvPr>
          <p:cNvSpPr txBox="1"/>
          <p:nvPr/>
        </p:nvSpPr>
        <p:spPr>
          <a:xfrm>
            <a:off x="373381" y="2461134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9D7A6D-5EA2-44BE-8EC7-40B67D1D242C}"/>
              </a:ext>
            </a:extLst>
          </p:cNvPr>
          <p:cNvSpPr txBox="1"/>
          <p:nvPr/>
        </p:nvSpPr>
        <p:spPr>
          <a:xfrm>
            <a:off x="1049656" y="1621682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45713-ADB5-41A5-901F-727D81B46D39}"/>
              </a:ext>
            </a:extLst>
          </p:cNvPr>
          <p:cNvSpPr txBox="1"/>
          <p:nvPr/>
        </p:nvSpPr>
        <p:spPr>
          <a:xfrm>
            <a:off x="1591352" y="1621682"/>
            <a:ext cx="39749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Tính giá trị của biểu thức: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697B5AB-E214-4EE3-AFF3-0F8D02CF8A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836317"/>
              </p:ext>
            </p:extLst>
          </p:nvPr>
        </p:nvGraphicFramePr>
        <p:xfrm>
          <a:off x="1533088" y="3072096"/>
          <a:ext cx="2247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" name="Equation" r:id="rId4" imgW="2247840" imgH="469800" progId="Equation.DSMT4">
                  <p:embed/>
                </p:oleObj>
              </mc:Choice>
              <mc:Fallback>
                <p:oleObj name="Equation" r:id="rId4" imgW="2247840" imgH="46980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33088" y="3072096"/>
                        <a:ext cx="22479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2624C71-ED91-4E81-9A7C-563980B50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197204"/>
              </p:ext>
            </p:extLst>
          </p:nvPr>
        </p:nvGraphicFramePr>
        <p:xfrm>
          <a:off x="1377837" y="5316019"/>
          <a:ext cx="1130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Equation" r:id="rId6" imgW="1130040" imgH="291960" progId="Equation.DSMT4">
                  <p:embed/>
                </p:oleObj>
              </mc:Choice>
              <mc:Fallback>
                <p:oleObj name="Equation" r:id="rId6" imgW="1130040" imgH="29196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77837" y="5316019"/>
                        <a:ext cx="1130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88A5DE14-5ECB-4451-A65E-DF86C0E9F7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158842"/>
              </p:ext>
            </p:extLst>
          </p:nvPr>
        </p:nvGraphicFramePr>
        <p:xfrm>
          <a:off x="1424257" y="5832743"/>
          <a:ext cx="647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Equation" r:id="rId8" imgW="647640" imgH="291960" progId="Equation.DSMT4">
                  <p:embed/>
                </p:oleObj>
              </mc:Choice>
              <mc:Fallback>
                <p:oleObj name="Equation" r:id="rId8" imgW="647640" imgH="291960" progId="Equation.DSMT4">
                  <p:embed/>
                  <p:pic>
                    <p:nvPicPr>
                      <p:cNvPr id="41" name="Object 4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4257" y="5832743"/>
                        <a:ext cx="647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E1FCF879-98AC-4C22-A2EA-23FA78DAD7F4}"/>
              </a:ext>
            </a:extLst>
          </p:cNvPr>
          <p:cNvSpPr/>
          <p:nvPr/>
        </p:nvSpPr>
        <p:spPr>
          <a:xfrm>
            <a:off x="1483330" y="3013900"/>
            <a:ext cx="411273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C8BAD3-32E5-4140-82CE-70C24C85D80E}"/>
              </a:ext>
            </a:extLst>
          </p:cNvPr>
          <p:cNvSpPr/>
          <p:nvPr/>
        </p:nvSpPr>
        <p:spPr>
          <a:xfrm>
            <a:off x="2349802" y="3015461"/>
            <a:ext cx="316670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C14355-4B9C-4CA6-8C22-418DCB950241}"/>
              </a:ext>
            </a:extLst>
          </p:cNvPr>
          <p:cNvSpPr/>
          <p:nvPr/>
        </p:nvSpPr>
        <p:spPr>
          <a:xfrm>
            <a:off x="2955485" y="3007833"/>
            <a:ext cx="316670" cy="5471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38AE4C4-4F02-459C-9CBC-1CAC4BEAB1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559326"/>
              </p:ext>
            </p:extLst>
          </p:nvPr>
        </p:nvGraphicFramePr>
        <p:xfrm>
          <a:off x="5566329" y="1679865"/>
          <a:ext cx="2247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Equation" r:id="rId10" imgW="2247840" imgH="469800" progId="Equation.DSMT4">
                  <p:embed/>
                </p:oleObj>
              </mc:Choice>
              <mc:Fallback>
                <p:oleObj name="Equation" r:id="rId10" imgW="2247840" imgH="469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D697B5AB-E214-4EE3-AFF3-0F8D02CF8A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66329" y="1679865"/>
                        <a:ext cx="22479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CE20E006-FB41-477D-8700-B54562ADAB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617" y="5114264"/>
            <a:ext cx="1482264" cy="1743736"/>
          </a:xfrm>
          <a:prstGeom prst="rect">
            <a:avLst/>
          </a:prstGeom>
        </p:spPr>
      </p:pic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FBC966FD-D87F-4554-865C-EA920CB145C6}"/>
              </a:ext>
            </a:extLst>
          </p:cNvPr>
          <p:cNvSpPr/>
          <p:nvPr/>
        </p:nvSpPr>
        <p:spPr>
          <a:xfrm>
            <a:off x="7671800" y="3656262"/>
            <a:ext cx="3190240" cy="146749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D7609F-CF42-4D5F-95DD-30B46345798D}"/>
              </a:ext>
            </a:extLst>
          </p:cNvPr>
          <p:cNvSpPr txBox="1"/>
          <p:nvPr/>
        </p:nvSpPr>
        <p:spPr>
          <a:xfrm>
            <a:off x="7865212" y="3859907"/>
            <a:ext cx="28034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</a:rPr>
              <a:t>Biểu thức </a:t>
            </a:r>
          </a:p>
          <a:p>
            <a:pPr algn="ctr"/>
            <a:r>
              <a:rPr lang="en-US" sz="2800" b="1">
                <a:solidFill>
                  <a:srgbClr val="FFFF00"/>
                </a:solidFill>
              </a:rPr>
              <a:t>có dấu ngoặc?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C6C5B9A2-78CF-43F6-8A58-209CD0C4F2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4140939"/>
              </p:ext>
            </p:extLst>
          </p:nvPr>
        </p:nvGraphicFramePr>
        <p:xfrm>
          <a:off x="1318681" y="3765444"/>
          <a:ext cx="2062242" cy="384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9" name="Equation" r:id="rId12" imgW="2438280" imgH="380880" progId="Equation.DSMT4">
                  <p:embed/>
                </p:oleObj>
              </mc:Choice>
              <mc:Fallback>
                <p:oleObj name="Equation" r:id="rId12" imgW="2438280" imgH="3808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998CAC0-5E0F-444F-9E95-09C3E7007D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18681" y="3765444"/>
                        <a:ext cx="2062242" cy="384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B64C0A9-1B57-4E5D-9F17-072DE2ADC1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435507"/>
              </p:ext>
            </p:extLst>
          </p:nvPr>
        </p:nvGraphicFramePr>
        <p:xfrm>
          <a:off x="1329888" y="4333300"/>
          <a:ext cx="1905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0" name="Equation" r:id="rId14" imgW="1904760" imgH="380880" progId="Equation.DSMT4">
                  <p:embed/>
                </p:oleObj>
              </mc:Choice>
              <mc:Fallback>
                <p:oleObj name="Equation" r:id="rId14" imgW="1904760" imgH="3808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DB499873-18D0-4236-A3DF-E1181B35E1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29888" y="4333300"/>
                        <a:ext cx="1905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3338A783-9C57-403B-BC4B-774657D047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839716"/>
              </p:ext>
            </p:extLst>
          </p:nvPr>
        </p:nvGraphicFramePr>
        <p:xfrm>
          <a:off x="1357946" y="4831655"/>
          <a:ext cx="1765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Equation" r:id="rId16" imgW="1765080" imgH="291960" progId="Equation.DSMT4">
                  <p:embed/>
                </p:oleObj>
              </mc:Choice>
              <mc:Fallback>
                <p:oleObj name="Equation" r:id="rId16" imgW="1765080" imgH="2919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4B46D1C2-258D-40E9-8C74-B3526E973A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57946" y="4831655"/>
                        <a:ext cx="1765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2015600" y="-29501"/>
            <a:ext cx="817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5BDED9-0105-4FA2-B5BB-1F5254FCF90C}"/>
              </a:ext>
            </a:extLst>
          </p:cNvPr>
          <p:cNvGrpSpPr/>
          <p:nvPr/>
        </p:nvGrpSpPr>
        <p:grpSpPr>
          <a:xfrm>
            <a:off x="257450" y="611070"/>
            <a:ext cx="11391787" cy="461665"/>
            <a:chOff x="257451" y="292783"/>
            <a:chExt cx="10315854" cy="461665"/>
          </a:xfrm>
        </p:grpSpPr>
        <p:sp>
          <p:nvSpPr>
            <p:cNvPr id="32" name="Rectangle: Rounded Corners 35">
              <a:extLst>
                <a:ext uri="{FF2B5EF4-FFF2-40B4-BE49-F238E27FC236}">
                  <a16:creationId xmlns:a16="http://schemas.microsoft.com/office/drawing/2014/main" id="{1B09002F-047F-4F74-BFB2-B0E74ED204C9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BA7A8DFA-EB44-4A4E-BE73-96CF0F8AA3BD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00106" y="611070"/>
            <a:ext cx="11391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I.   THỨ TỰ THỰC HIỆN CÁC PHÉP TÍNH TRONG BIỂU THỨC KHÔNG CHỨA DẤU NGOẶC</a:t>
            </a:r>
          </a:p>
        </p:txBody>
      </p:sp>
    </p:spTree>
    <p:extLst>
      <p:ext uri="{BB962C8B-B14F-4D97-AF65-F5344CB8AC3E}">
        <p14:creationId xmlns:p14="http://schemas.microsoft.com/office/powerpoint/2010/main" val="44106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 animBg="1"/>
      <p:bldP spid="22" grpId="0" animBg="1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C2480B48-D98D-4C0F-A697-EB12590679A4}"/>
              </a:ext>
            </a:extLst>
          </p:cNvPr>
          <p:cNvGrpSpPr/>
          <p:nvPr/>
        </p:nvGrpSpPr>
        <p:grpSpPr>
          <a:xfrm>
            <a:off x="258519" y="338071"/>
            <a:ext cx="10315854" cy="461665"/>
            <a:chOff x="257451" y="292783"/>
            <a:chExt cx="10315854" cy="46166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E2BBBBB-0165-4345-B172-A7C94316FB94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E75B0372-43EB-4B3C-B639-3F7469C7A2D1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990763" y="5533939"/>
            <a:ext cx="10249417" cy="1146222"/>
          </a:xfrm>
          <a:prstGeom prst="roundRect">
            <a:avLst>
              <a:gd name="adj" fmla="val 23409"/>
            </a:avLst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576E72C-EB51-4B02-A4EC-D146CFCD2CA5}"/>
              </a:ext>
            </a:extLst>
          </p:cNvPr>
          <p:cNvSpPr/>
          <p:nvPr/>
        </p:nvSpPr>
        <p:spPr>
          <a:xfrm>
            <a:off x="15346" y="1708127"/>
            <a:ext cx="12192000" cy="36968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7642" y="333447"/>
            <a:ext cx="1055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II.   THỨ TỰ THỰC HIỆN CÁC PHÉP TÍNH TRONG BIỂU THỨC CHỨA DẤU NGOẶC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60828" y="1742448"/>
            <a:ext cx="811632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</a:rPr>
              <a:t>Hai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thức</a:t>
            </a:r>
            <a:r>
              <a:rPr lang="en-US" sz="2800">
                <a:solidFill>
                  <a:schemeClr val="bg1"/>
                </a:solidFill>
              </a:rPr>
              <a:t>                     như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4"/>
          <a:stretch/>
        </p:blipFill>
        <p:spPr>
          <a:xfrm>
            <a:off x="995676" y="3199573"/>
            <a:ext cx="2126392" cy="1485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8"/>
          <a:stretch/>
        </p:blipFill>
        <p:spPr>
          <a:xfrm flipH="1">
            <a:off x="7533097" y="2983788"/>
            <a:ext cx="1716401" cy="1700955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2875822" y="2845844"/>
            <a:ext cx="1708401" cy="1143211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Callout 16"/>
          <p:cNvSpPr/>
          <p:nvPr/>
        </p:nvSpPr>
        <p:spPr>
          <a:xfrm>
            <a:off x="5632375" y="2845845"/>
            <a:ext cx="1679039" cy="1163094"/>
          </a:xfrm>
          <a:prstGeom prst="wedgeEllipseCallout">
            <a:avLst>
              <a:gd name="adj1" fmla="val 62370"/>
              <a:gd name="adj2" fmla="val 16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92" y="4552885"/>
            <a:ext cx="69602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Lan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53516" y="4552885"/>
            <a:ext cx="87556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chemeClr val="bg1"/>
                </a:solidFill>
              </a:rPr>
              <a:t>Nam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21457" y="5447941"/>
            <a:ext cx="9625683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ngoặc</a:t>
            </a:r>
            <a:r>
              <a:rPr lang="en-US" sz="2800" dirty="0"/>
              <a:t>, ta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dấu</a:t>
            </a:r>
            <a:r>
              <a:rPr lang="en-US" sz="2800" b="1" dirty="0"/>
              <a:t> </a:t>
            </a:r>
            <a:r>
              <a:rPr lang="en-US" sz="2800" b="1" dirty="0" err="1"/>
              <a:t>ngoặc</a:t>
            </a:r>
            <a:r>
              <a:rPr lang="en-US" sz="2800" b="1" dirty="0"/>
              <a:t> </a:t>
            </a:r>
            <a:r>
              <a:rPr lang="en-US" sz="2800" b="1" dirty="0" err="1"/>
              <a:t>trước</a:t>
            </a:r>
            <a:r>
              <a:rPr lang="en-US" sz="28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42449" y="4552885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Hỏi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đúng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32356"/>
              </p:ext>
            </p:extLst>
          </p:nvPr>
        </p:nvGraphicFramePr>
        <p:xfrm>
          <a:off x="6471894" y="1869473"/>
          <a:ext cx="14859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5" imgW="1485720" imgH="482400" progId="Equation.DSMT4">
                  <p:embed/>
                </p:oleObj>
              </mc:Choice>
              <mc:Fallback>
                <p:oleObj name="Equation" r:id="rId5" imgW="1485720" imgH="4824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71894" y="1869473"/>
                        <a:ext cx="14859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0638555"/>
              </p:ext>
            </p:extLst>
          </p:nvPr>
        </p:nvGraphicFramePr>
        <p:xfrm>
          <a:off x="3280103" y="2966325"/>
          <a:ext cx="9779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7" imgW="977760" imgH="952200" progId="Equation.DSMT4">
                  <p:embed/>
                </p:oleObj>
              </mc:Choice>
              <mc:Fallback>
                <p:oleObj name="Equation" r:id="rId7" imgW="977760" imgH="952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80103" y="2966325"/>
                        <a:ext cx="977900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2548357"/>
              </p:ext>
            </p:extLst>
          </p:nvPr>
        </p:nvGraphicFramePr>
        <p:xfrm>
          <a:off x="6058959" y="2977463"/>
          <a:ext cx="9779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9" imgW="977760" imgH="965160" progId="Equation.DSMT4">
                  <p:embed/>
                </p:oleObj>
              </mc:Choice>
              <mc:Fallback>
                <p:oleObj name="Equation" r:id="rId9" imgW="977760" imgH="96516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58959" y="2977463"/>
                        <a:ext cx="9779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A955D2B3-6295-468C-8239-CFCCC8C812BC}"/>
              </a:ext>
            </a:extLst>
          </p:cNvPr>
          <p:cNvGrpSpPr/>
          <p:nvPr/>
        </p:nvGrpSpPr>
        <p:grpSpPr>
          <a:xfrm>
            <a:off x="492423" y="1778326"/>
            <a:ext cx="1006505" cy="634576"/>
            <a:chOff x="343120" y="1291878"/>
            <a:chExt cx="1006505" cy="634576"/>
          </a:xfrm>
        </p:grpSpPr>
        <p:sp>
          <p:nvSpPr>
            <p:cNvPr id="29" name="Flowchart: Alternate Process 28">
              <a:extLst>
                <a:ext uri="{FF2B5EF4-FFF2-40B4-BE49-F238E27FC236}">
                  <a16:creationId xmlns:a16="http://schemas.microsoft.com/office/drawing/2014/main" id="{2DF4EFC0-AC4C-405B-8016-21B7F329CCED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4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C1F951E-421D-4EAE-B7D2-CB2DE6D1201C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84658EC-14A4-49A6-BF68-BE081213F2EC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E935087-9E0F-4932-A117-DDA1954BC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A8F05A7-23DE-4231-8599-2AC73B2E0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78190D1-709D-4871-A305-0577053E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5C8979-B294-4090-B251-1925E46BDB02}"/>
              </a:ext>
            </a:extLst>
          </p:cNvPr>
          <p:cNvGrpSpPr/>
          <p:nvPr/>
        </p:nvGrpSpPr>
        <p:grpSpPr>
          <a:xfrm>
            <a:off x="713578" y="5509782"/>
            <a:ext cx="532480" cy="520083"/>
            <a:chOff x="246021" y="5210462"/>
            <a:chExt cx="532480" cy="520083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76178F4-69A4-4221-B8E4-44E98324349D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16F7CC1-E56B-438B-8E73-C89C86ED0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0DEF223E-42C5-4FF4-A4D2-E59A6A80739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90" y="4540743"/>
            <a:ext cx="808880" cy="82828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B27D2628-FEAB-40E5-8DC9-30F100309CED}"/>
              </a:ext>
            </a:extLst>
          </p:cNvPr>
          <p:cNvGrpSpPr/>
          <p:nvPr/>
        </p:nvGrpSpPr>
        <p:grpSpPr>
          <a:xfrm>
            <a:off x="9332599" y="4357000"/>
            <a:ext cx="689106" cy="830997"/>
            <a:chOff x="10104027" y="3689893"/>
            <a:chExt cx="689106" cy="83099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3051F5F-4C26-428B-8220-716077216AB2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36C4B1F-9F8F-4425-AC80-968D234BC8E4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015600" y="-221230"/>
            <a:ext cx="817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4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7524097-44EE-419B-B804-9FB1FA3E3063}"/>
              </a:ext>
            </a:extLst>
          </p:cNvPr>
          <p:cNvGrpSpPr/>
          <p:nvPr/>
        </p:nvGrpSpPr>
        <p:grpSpPr>
          <a:xfrm>
            <a:off x="-1" y="1040558"/>
            <a:ext cx="12192000" cy="1573532"/>
            <a:chOff x="3664469" y="3679317"/>
            <a:chExt cx="6878674" cy="230869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EB4CB7-4E25-4642-B3BE-F613B834FA31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3" name="Rounded Rectangle 1">
                <a:extLst>
                  <a:ext uri="{FF2B5EF4-FFF2-40B4-BE49-F238E27FC236}">
                    <a16:creationId xmlns:a16="http://schemas.microsoft.com/office/drawing/2014/main" id="{DE4EF9F1-F2ED-4FB6-BDF6-91D5227C61F0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6" name="Rounded Rectangle 83">
                <a:extLst>
                  <a:ext uri="{FF2B5EF4-FFF2-40B4-BE49-F238E27FC236}">
                    <a16:creationId xmlns:a16="http://schemas.microsoft.com/office/drawing/2014/main" id="{A20C1A21-ED7E-4210-AC13-93C35F551AD5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x-none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20" name="Rounded Rectangle 85">
              <a:extLst>
                <a:ext uri="{FF2B5EF4-FFF2-40B4-BE49-F238E27FC236}">
                  <a16:creationId xmlns:a16="http://schemas.microsoft.com/office/drawing/2014/main" id="{5677467C-5FC3-4D19-81D1-07654C62DEC4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x-none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96073" y="1449848"/>
            <a:ext cx="5139328" cy="116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>
                <a:solidFill>
                  <a:srgbClr val="002060"/>
                </a:solidFill>
              </a:rPr>
              <a:t>Ví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dụ</a:t>
            </a:r>
            <a:r>
              <a:rPr lang="en-US" sz="2800" b="1" i="1" dirty="0">
                <a:solidFill>
                  <a:srgbClr val="002060"/>
                </a:solidFill>
              </a:rPr>
              <a:t> 4.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  <a:p>
            <a:pPr>
              <a:lnSpc>
                <a:spcPct val="130000"/>
              </a:lnSpc>
            </a:pP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E8617F-8E5E-40B9-B6D4-6605007EB257}"/>
              </a:ext>
            </a:extLst>
          </p:cNvPr>
          <p:cNvSpPr txBox="1"/>
          <p:nvPr/>
        </p:nvSpPr>
        <p:spPr>
          <a:xfrm>
            <a:off x="596074" y="2509468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</a:rPr>
              <a:t>Giải</a:t>
            </a:r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754F6F-B7F2-405D-8CC3-11A9FC56C907}"/>
              </a:ext>
            </a:extLst>
          </p:cNvPr>
          <p:cNvSpPr txBox="1"/>
          <p:nvPr/>
        </p:nvSpPr>
        <p:spPr>
          <a:xfrm>
            <a:off x="1396719" y="2926903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48 + (12 – 8)</a:t>
            </a:r>
            <a:r>
              <a:rPr lang="en-US" sz="2800" baseline="30000" dirty="0"/>
              <a:t>2</a:t>
            </a:r>
            <a:r>
              <a:rPr lang="en-US" sz="2800" dirty="0"/>
              <a:t> : 8 .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F75D96-D8B7-4A65-843D-E4458480CCB9}"/>
              </a:ext>
            </a:extLst>
          </p:cNvPr>
          <p:cNvSpPr txBox="1"/>
          <p:nvPr/>
        </p:nvSpPr>
        <p:spPr>
          <a:xfrm>
            <a:off x="5542922" y="1515209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48 + (12 – 8)</a:t>
            </a:r>
            <a:r>
              <a:rPr lang="en-US" sz="2800" baseline="30000" dirty="0"/>
              <a:t>2</a:t>
            </a:r>
            <a:r>
              <a:rPr lang="en-US" sz="2800" dirty="0"/>
              <a:t> : 8 .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36018E-FEFB-4ED6-8C6B-49391CADB745}"/>
              </a:ext>
            </a:extLst>
          </p:cNvPr>
          <p:cNvSpPr txBox="1"/>
          <p:nvPr/>
        </p:nvSpPr>
        <p:spPr>
          <a:xfrm>
            <a:off x="1141381" y="3534121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+ 4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7B0B3E-CD50-4C9D-81C2-051A0673AB50}"/>
              </a:ext>
            </a:extLst>
          </p:cNvPr>
          <p:cNvSpPr txBox="1"/>
          <p:nvPr/>
        </p:nvSpPr>
        <p:spPr>
          <a:xfrm>
            <a:off x="1141206" y="3543484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</a:t>
            </a:r>
            <a:r>
              <a:rPr lang="en-US" sz="2800">
                <a:solidFill>
                  <a:srgbClr val="FF0000"/>
                </a:solidFill>
              </a:rPr>
              <a:t>4</a:t>
            </a:r>
            <a:r>
              <a:rPr lang="en-US" sz="2800" baseline="30000">
                <a:solidFill>
                  <a:srgbClr val="FF0000"/>
                </a:solidFill>
              </a:rPr>
              <a:t>2</a:t>
            </a:r>
            <a:r>
              <a:rPr lang="en-US" sz="2800"/>
              <a:t> : 8 .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AF7810-4E7D-4F6F-BEC8-8667C22EC2E1}"/>
              </a:ext>
            </a:extLst>
          </p:cNvPr>
          <p:cNvSpPr txBox="1"/>
          <p:nvPr/>
        </p:nvSpPr>
        <p:spPr>
          <a:xfrm>
            <a:off x="1141381" y="4122904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+ 16 : 8 .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9F69DB-10BF-4B5B-ADE0-0AC38B46BA45}"/>
              </a:ext>
            </a:extLst>
          </p:cNvPr>
          <p:cNvSpPr txBox="1"/>
          <p:nvPr/>
        </p:nvSpPr>
        <p:spPr>
          <a:xfrm>
            <a:off x="1141206" y="4132267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= 48 + </a:t>
            </a:r>
            <a:r>
              <a:rPr lang="en-US" sz="2800" dirty="0">
                <a:solidFill>
                  <a:srgbClr val="FF0000"/>
                </a:solidFill>
              </a:rPr>
              <a:t>16 : 8 </a:t>
            </a:r>
            <a:r>
              <a:rPr lang="en-US" sz="2800" dirty="0"/>
              <a:t>.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C8B32A-7804-4DFF-873E-759C8FB2F574}"/>
              </a:ext>
            </a:extLst>
          </p:cNvPr>
          <p:cNvSpPr txBox="1"/>
          <p:nvPr/>
        </p:nvSpPr>
        <p:spPr>
          <a:xfrm>
            <a:off x="1141381" y="4711687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+ 2 .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608D83-681B-4884-A490-B68701CBED3B}"/>
              </a:ext>
            </a:extLst>
          </p:cNvPr>
          <p:cNvSpPr txBox="1"/>
          <p:nvPr/>
        </p:nvSpPr>
        <p:spPr>
          <a:xfrm>
            <a:off x="1141206" y="4721050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</a:t>
            </a:r>
            <a:r>
              <a:rPr lang="en-US" sz="2800">
                <a:solidFill>
                  <a:srgbClr val="FF0000"/>
                </a:solidFill>
              </a:rPr>
              <a:t>2 . 2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FE80E0-3B12-467F-9196-6004022E200A}"/>
              </a:ext>
            </a:extLst>
          </p:cNvPr>
          <p:cNvSpPr txBox="1"/>
          <p:nvPr/>
        </p:nvSpPr>
        <p:spPr>
          <a:xfrm>
            <a:off x="1141206" y="5309833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48 + 4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F3EDA3-20C5-4AB5-BF2B-DDED6461CD1E}"/>
              </a:ext>
            </a:extLst>
          </p:cNvPr>
          <p:cNvSpPr txBox="1"/>
          <p:nvPr/>
        </p:nvSpPr>
        <p:spPr>
          <a:xfrm>
            <a:off x="1141206" y="5898616"/>
            <a:ext cx="2504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52</a:t>
            </a:r>
          </a:p>
        </p:txBody>
      </p:sp>
      <p:pic>
        <p:nvPicPr>
          <p:cNvPr id="36" name="图片 5">
            <a:extLst>
              <a:ext uri="{FF2B5EF4-FFF2-40B4-BE49-F238E27FC236}">
                <a16:creationId xmlns:a16="http://schemas.microsoft.com/office/drawing/2014/main" id="{D082ED30-7E33-4432-BA33-80A70679D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15"/>
          <a:stretch>
            <a:fillRect/>
          </a:stretch>
        </p:blipFill>
        <p:spPr>
          <a:xfrm>
            <a:off x="7457242" y="4646474"/>
            <a:ext cx="4734757" cy="221152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3711906-0172-4ED2-9F1C-AEEA3A005CEE}"/>
              </a:ext>
            </a:extLst>
          </p:cNvPr>
          <p:cNvSpPr txBox="1"/>
          <p:nvPr/>
        </p:nvSpPr>
        <p:spPr>
          <a:xfrm>
            <a:off x="5550152" y="1526539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/>
              <a:t>48 + </a:t>
            </a:r>
            <a:r>
              <a:rPr lang="en-US" sz="2800" dirty="0">
                <a:solidFill>
                  <a:srgbClr val="FFFF00"/>
                </a:solidFill>
              </a:rPr>
              <a:t>(</a:t>
            </a:r>
            <a:r>
              <a:rPr lang="en-US" sz="2800" dirty="0"/>
              <a:t>12 – 8</a:t>
            </a:r>
            <a:r>
              <a:rPr lang="en-US" sz="2800" dirty="0">
                <a:solidFill>
                  <a:srgbClr val="FFFF00"/>
                </a:solidFill>
              </a:rPr>
              <a:t>)</a:t>
            </a:r>
            <a:r>
              <a:rPr lang="en-US" sz="2800" baseline="30000" dirty="0"/>
              <a:t>2</a:t>
            </a:r>
            <a:r>
              <a:rPr lang="en-US" sz="2800" dirty="0"/>
              <a:t> : 8 .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C9FCFE-6EE2-4F79-A8D7-6831C95D1A9B}"/>
              </a:ext>
            </a:extLst>
          </p:cNvPr>
          <p:cNvSpPr txBox="1"/>
          <p:nvPr/>
        </p:nvSpPr>
        <p:spPr>
          <a:xfrm>
            <a:off x="1396544" y="2936266"/>
            <a:ext cx="4069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48 + </a:t>
            </a:r>
            <a:r>
              <a:rPr lang="en-US" sz="2800">
                <a:solidFill>
                  <a:srgbClr val="FFFF00"/>
                </a:solidFill>
              </a:rPr>
              <a:t>(</a:t>
            </a:r>
            <a:r>
              <a:rPr lang="en-US" sz="2800"/>
              <a:t>12 – 8</a:t>
            </a:r>
            <a:r>
              <a:rPr lang="en-US" sz="2800">
                <a:solidFill>
                  <a:srgbClr val="FFFF00"/>
                </a:solidFill>
              </a:rPr>
              <a:t>)</a:t>
            </a:r>
            <a:r>
              <a:rPr lang="en-US" sz="2800" baseline="30000"/>
              <a:t>2</a:t>
            </a:r>
            <a:r>
              <a:rPr lang="en-US" sz="2800"/>
              <a:t> : 8 . 2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2480B48-D98D-4C0F-A697-EB12590679A4}"/>
              </a:ext>
            </a:extLst>
          </p:cNvPr>
          <p:cNvGrpSpPr/>
          <p:nvPr/>
        </p:nvGrpSpPr>
        <p:grpSpPr>
          <a:xfrm>
            <a:off x="258519" y="529795"/>
            <a:ext cx="10315854" cy="461665"/>
            <a:chOff x="257451" y="292783"/>
            <a:chExt cx="10315854" cy="461665"/>
          </a:xfrm>
        </p:grpSpPr>
        <p:sp>
          <p:nvSpPr>
            <p:cNvPr id="38" name="Rectangle: Rounded Corners 38">
              <a:extLst>
                <a:ext uri="{FF2B5EF4-FFF2-40B4-BE49-F238E27FC236}">
                  <a16:creationId xmlns:a16="http://schemas.microsoft.com/office/drawing/2014/main" id="{DE2BBBBB-0165-4345-B172-A7C94316FB94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exagon 38">
              <a:extLst>
                <a:ext uri="{FF2B5EF4-FFF2-40B4-BE49-F238E27FC236}">
                  <a16:creationId xmlns:a16="http://schemas.microsoft.com/office/drawing/2014/main" id="{E75B0372-43EB-4B3C-B639-3F7469C7A2D1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27642" y="525171"/>
            <a:ext cx="1055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II.   THỨ TỰ THỰC HIỆN CÁC PHÉP TÍNH TRONG BIỂU THỨC CHỨA DẤU NGOẶC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15600" y="-29506"/>
            <a:ext cx="817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43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1" grpId="1"/>
      <p:bldP spid="22" grpId="0"/>
      <p:bldP spid="24" grpId="0"/>
      <p:bldP spid="24" grpId="1"/>
      <p:bldP spid="29" grpId="0"/>
      <p:bldP spid="30" grpId="0"/>
      <p:bldP spid="30" grpId="1"/>
      <p:bldP spid="31" grpId="0"/>
      <p:bldP spid="32" grpId="0"/>
      <p:bldP spid="32" grpId="1"/>
      <p:bldP spid="33" grpId="0"/>
      <p:bldP spid="34" grpId="0"/>
      <p:bldP spid="35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6BAD12-B5DE-4E7D-A07E-C818435A58B2}"/>
              </a:ext>
            </a:extLst>
          </p:cNvPr>
          <p:cNvSpPr/>
          <p:nvPr/>
        </p:nvSpPr>
        <p:spPr>
          <a:xfrm>
            <a:off x="862430" y="1449771"/>
            <a:ext cx="9477336" cy="1330422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66A31-CFD0-4C70-8C03-438FF7493F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9296" y="1294716"/>
            <a:ext cx="492577" cy="541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DDA04-FFFB-4C73-B261-8CD38A38D520}"/>
              </a:ext>
            </a:extLst>
          </p:cNvPr>
          <p:cNvSpPr txBox="1"/>
          <p:nvPr/>
        </p:nvSpPr>
        <p:spPr>
          <a:xfrm>
            <a:off x="1978895" y="1463220"/>
            <a:ext cx="390203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Tính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AE2C07-58AA-40A8-9CC7-1D454A704823}"/>
              </a:ext>
            </a:extLst>
          </p:cNvPr>
          <p:cNvSpPr/>
          <p:nvPr/>
        </p:nvSpPr>
        <p:spPr>
          <a:xfrm flipV="1">
            <a:off x="1437199" y="1593376"/>
            <a:ext cx="406854" cy="4550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C884F3-9E79-4F8E-9CA0-91AECCB83F8E}"/>
              </a:ext>
            </a:extLst>
          </p:cNvPr>
          <p:cNvSpPr txBox="1"/>
          <p:nvPr/>
        </p:nvSpPr>
        <p:spPr>
          <a:xfrm>
            <a:off x="1461143" y="1549601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073D4C-3195-4E7C-8511-0F8B1F1ECFA4}"/>
              </a:ext>
            </a:extLst>
          </p:cNvPr>
          <p:cNvSpPr txBox="1"/>
          <p:nvPr/>
        </p:nvSpPr>
        <p:spPr>
          <a:xfrm>
            <a:off x="2416514" y="1979318"/>
            <a:ext cx="354197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15 + (39 : 3 – 8) . 4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10355-38CC-47A8-8D26-6E8B16A51966}"/>
              </a:ext>
            </a:extLst>
          </p:cNvPr>
          <p:cNvSpPr txBox="1"/>
          <p:nvPr/>
        </p:nvSpPr>
        <p:spPr>
          <a:xfrm>
            <a:off x="1535783" y="3186532"/>
            <a:ext cx="296427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15 + (39 : 3 – 8) . 4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39B01F-7761-46C8-835E-D62F31E69FF9}"/>
              </a:ext>
            </a:extLst>
          </p:cNvPr>
          <p:cNvSpPr txBox="1"/>
          <p:nvPr/>
        </p:nvSpPr>
        <p:spPr>
          <a:xfrm>
            <a:off x="550320" y="2938667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5E427-0110-4E88-8CE4-078674F81A74}"/>
              </a:ext>
            </a:extLst>
          </p:cNvPr>
          <p:cNvSpPr txBox="1"/>
          <p:nvPr/>
        </p:nvSpPr>
        <p:spPr>
          <a:xfrm>
            <a:off x="1274493" y="3822277"/>
            <a:ext cx="278313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(13 – 8) . 4 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A8BD73-46A0-4AF4-B2EF-A5483E9B3E93}"/>
              </a:ext>
            </a:extLst>
          </p:cNvPr>
          <p:cNvSpPr txBox="1"/>
          <p:nvPr/>
        </p:nvSpPr>
        <p:spPr>
          <a:xfrm>
            <a:off x="1534885" y="3189621"/>
            <a:ext cx="296427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15 + </a:t>
            </a:r>
            <a:r>
              <a:rPr lang="en-US" sz="2800">
                <a:solidFill>
                  <a:srgbClr val="FF0000"/>
                </a:solidFill>
              </a:rPr>
              <a:t>(</a:t>
            </a:r>
            <a:r>
              <a:rPr lang="en-US" sz="2800"/>
              <a:t>39 : 3 – 8</a:t>
            </a:r>
            <a:r>
              <a:rPr lang="en-US" sz="2800">
                <a:solidFill>
                  <a:srgbClr val="FF0000"/>
                </a:solidFill>
              </a:rPr>
              <a:t>)</a:t>
            </a:r>
            <a:r>
              <a:rPr lang="en-US" sz="2800"/>
              <a:t> . 4 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D05517-D131-495C-839D-38DE5FF3D720}"/>
              </a:ext>
            </a:extLst>
          </p:cNvPr>
          <p:cNvSpPr txBox="1"/>
          <p:nvPr/>
        </p:nvSpPr>
        <p:spPr>
          <a:xfrm>
            <a:off x="1274493" y="4429495"/>
            <a:ext cx="1856598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+ 5 . 4 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769BC4-F204-44A3-912F-F3DD654B7D30}"/>
              </a:ext>
            </a:extLst>
          </p:cNvPr>
          <p:cNvSpPr txBox="1"/>
          <p:nvPr/>
        </p:nvSpPr>
        <p:spPr>
          <a:xfrm>
            <a:off x="1273594" y="3849328"/>
            <a:ext cx="2826457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15 + 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/>
              <a:t>13 – 8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  <a:r>
              <a:rPr lang="en-US" sz="2800" dirty="0"/>
              <a:t> . 4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FCC290-9A1E-4A7B-8383-32703AF48085}"/>
              </a:ext>
            </a:extLst>
          </p:cNvPr>
          <p:cNvSpPr txBox="1"/>
          <p:nvPr/>
        </p:nvSpPr>
        <p:spPr>
          <a:xfrm>
            <a:off x="1273595" y="4432584"/>
            <a:ext cx="1856598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</a:t>
            </a:r>
            <a:r>
              <a:rPr lang="en-US" sz="2800">
                <a:solidFill>
                  <a:srgbClr val="FF0000"/>
                </a:solidFill>
              </a:rPr>
              <a:t>5 . 4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D5F921-95B3-46F7-8262-9C34D543B313}"/>
              </a:ext>
            </a:extLst>
          </p:cNvPr>
          <p:cNvSpPr txBox="1"/>
          <p:nvPr/>
        </p:nvSpPr>
        <p:spPr>
          <a:xfrm>
            <a:off x="1273595" y="4975601"/>
            <a:ext cx="160172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15 + 20 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D8006-40E0-429B-A8EA-EBD9B2B723D6}"/>
              </a:ext>
            </a:extLst>
          </p:cNvPr>
          <p:cNvSpPr txBox="1"/>
          <p:nvPr/>
        </p:nvSpPr>
        <p:spPr>
          <a:xfrm>
            <a:off x="1273595" y="5582819"/>
            <a:ext cx="89319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35 </a:t>
            </a:r>
          </a:p>
        </p:txBody>
      </p:sp>
      <p:grpSp>
        <p:nvGrpSpPr>
          <p:cNvPr id="18" name="组合 174">
            <a:extLst>
              <a:ext uri="{FF2B5EF4-FFF2-40B4-BE49-F238E27FC236}">
                <a16:creationId xmlns:a16="http://schemas.microsoft.com/office/drawing/2014/main" id="{34773E17-33D6-441C-836A-0E3BC75518DD}"/>
              </a:ext>
            </a:extLst>
          </p:cNvPr>
          <p:cNvGrpSpPr/>
          <p:nvPr/>
        </p:nvGrpSpPr>
        <p:grpSpPr>
          <a:xfrm>
            <a:off x="10757132" y="5512983"/>
            <a:ext cx="431636" cy="430156"/>
            <a:chOff x="3768359" y="1725446"/>
            <a:chExt cx="1930605" cy="1930605"/>
          </a:xfrm>
        </p:grpSpPr>
        <p:sp>
          <p:nvSpPr>
            <p:cNvPr id="28" name="Oval 5">
              <a:extLst>
                <a:ext uri="{FF2B5EF4-FFF2-40B4-BE49-F238E27FC236}">
                  <a16:creationId xmlns:a16="http://schemas.microsoft.com/office/drawing/2014/main" id="{A1BB63C1-90B8-4002-A057-E4C48F77A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9" name="Oval 5">
              <a:extLst>
                <a:ext uri="{FF2B5EF4-FFF2-40B4-BE49-F238E27FC236}">
                  <a16:creationId xmlns:a16="http://schemas.microsoft.com/office/drawing/2014/main" id="{CC7D87CB-8C49-475E-A9DF-55509B1AD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7636B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30" name="组合 177">
            <a:extLst>
              <a:ext uri="{FF2B5EF4-FFF2-40B4-BE49-F238E27FC236}">
                <a16:creationId xmlns:a16="http://schemas.microsoft.com/office/drawing/2014/main" id="{59834106-8427-4B3D-ACF3-74E3C3EC3A5A}"/>
              </a:ext>
            </a:extLst>
          </p:cNvPr>
          <p:cNvGrpSpPr/>
          <p:nvPr/>
        </p:nvGrpSpPr>
        <p:grpSpPr>
          <a:xfrm>
            <a:off x="11286549" y="5331263"/>
            <a:ext cx="302034" cy="300998"/>
            <a:chOff x="3768359" y="1725446"/>
            <a:chExt cx="1930605" cy="1930605"/>
          </a:xfrm>
        </p:grpSpPr>
        <p:sp>
          <p:nvSpPr>
            <p:cNvPr id="31" name="Oval 5">
              <a:extLst>
                <a:ext uri="{FF2B5EF4-FFF2-40B4-BE49-F238E27FC236}">
                  <a16:creationId xmlns:a16="http://schemas.microsoft.com/office/drawing/2014/main" id="{E3460513-3C06-4173-B69A-79BE0EE8A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2" name="Oval 5">
              <a:extLst>
                <a:ext uri="{FF2B5EF4-FFF2-40B4-BE49-F238E27FC236}">
                  <a16:creationId xmlns:a16="http://schemas.microsoft.com/office/drawing/2014/main" id="{BEF34E7C-1183-4A12-933F-25A0F6C14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DA93E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33" name="组合 180">
            <a:extLst>
              <a:ext uri="{FF2B5EF4-FFF2-40B4-BE49-F238E27FC236}">
                <a16:creationId xmlns:a16="http://schemas.microsoft.com/office/drawing/2014/main" id="{59C54F52-7D87-491A-8D31-BF23CBC61201}"/>
              </a:ext>
            </a:extLst>
          </p:cNvPr>
          <p:cNvGrpSpPr/>
          <p:nvPr/>
        </p:nvGrpSpPr>
        <p:grpSpPr>
          <a:xfrm>
            <a:off x="11732118" y="5590581"/>
            <a:ext cx="216448" cy="215705"/>
            <a:chOff x="3768359" y="1725446"/>
            <a:chExt cx="1930605" cy="1930605"/>
          </a:xfrm>
        </p:grpSpPr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2A6F6689-1369-4403-BFFB-015170838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5" name="Oval 5">
              <a:extLst>
                <a:ext uri="{FF2B5EF4-FFF2-40B4-BE49-F238E27FC236}">
                  <a16:creationId xmlns:a16="http://schemas.microsoft.com/office/drawing/2014/main" id="{A96EA53E-3EBA-4D76-85A1-CD032E738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94A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prstClr val="black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480B48-D98D-4C0F-A697-EB12590679A4}"/>
              </a:ext>
            </a:extLst>
          </p:cNvPr>
          <p:cNvGrpSpPr/>
          <p:nvPr/>
        </p:nvGrpSpPr>
        <p:grpSpPr>
          <a:xfrm>
            <a:off x="258519" y="544543"/>
            <a:ext cx="10315854" cy="461665"/>
            <a:chOff x="257451" y="292783"/>
            <a:chExt cx="10315854" cy="461665"/>
          </a:xfrm>
        </p:grpSpPr>
        <p:sp>
          <p:nvSpPr>
            <p:cNvPr id="37" name="Rectangle: Rounded Corners 38">
              <a:extLst>
                <a:ext uri="{FF2B5EF4-FFF2-40B4-BE49-F238E27FC236}">
                  <a16:creationId xmlns:a16="http://schemas.microsoft.com/office/drawing/2014/main" id="{DE2BBBBB-0165-4345-B172-A7C94316FB94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E75B0372-43EB-4B3C-B639-3F7469C7A2D1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27642" y="539919"/>
            <a:ext cx="1055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II.   THỨ TỰ THỰC HIỆN CÁC PHÉP TÍNH TRONG BIỂU THỨC CHỨA DẤU NGOẶC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15600" y="-14758"/>
            <a:ext cx="817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11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9" grpId="0"/>
      <p:bldP spid="21" grpId="0"/>
      <p:bldP spid="21" grpId="1"/>
      <p:bldP spid="22" grpId="0"/>
      <p:bldP spid="23" grpId="0"/>
      <p:bldP spid="23" grpId="1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11">
            <a:extLst>
              <a:ext uri="{FF2B5EF4-FFF2-40B4-BE49-F238E27FC236}">
                <a16:creationId xmlns:a16="http://schemas.microsoft.com/office/drawing/2014/main" id="{5E74E601-16C7-4BB1-B7B5-8F57C0D0A03B}"/>
              </a:ext>
            </a:extLst>
          </p:cNvPr>
          <p:cNvSpPr/>
          <p:nvPr/>
        </p:nvSpPr>
        <p:spPr>
          <a:xfrm>
            <a:off x="703374" y="5471745"/>
            <a:ext cx="10775865" cy="1172725"/>
          </a:xfrm>
          <a:prstGeom prst="roundRect">
            <a:avLst>
              <a:gd name="adj" fmla="val 23409"/>
            </a:avLst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2440188-1900-4E15-A41B-F854E662849E}"/>
              </a:ext>
            </a:extLst>
          </p:cNvPr>
          <p:cNvSpPr/>
          <p:nvPr/>
        </p:nvSpPr>
        <p:spPr>
          <a:xfrm>
            <a:off x="-281901" y="1180595"/>
            <a:ext cx="12473901" cy="378229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376306" y="1317411"/>
            <a:ext cx="7362584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Thầy giáo </a:t>
            </a:r>
            <a:r>
              <a:rPr lang="en-US" sz="2400" dirty="0" err="1">
                <a:solidFill>
                  <a:schemeClr val="bg1"/>
                </a:solidFill>
              </a:rPr>
              <a:t>hướng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dẫn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học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trị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của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biểu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thức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2484902" y="1858655"/>
            <a:ext cx="4421926" cy="2826427"/>
          </a:xfrm>
          <a:prstGeom prst="wedgeRoundRectCallout">
            <a:avLst>
              <a:gd name="adj1" fmla="val 56453"/>
              <a:gd name="adj2" fmla="val 8029"/>
              <a:gd name="adj3" fmla="val 16667"/>
            </a:avLst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985496" y="5486400"/>
            <a:ext cx="9815698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dấu</a:t>
            </a:r>
            <a:r>
              <a:rPr lang="en-US" sz="2400" dirty="0"/>
              <a:t> </a:t>
            </a:r>
            <a:r>
              <a:rPr lang="en-US" sz="2400" dirty="0" err="1"/>
              <a:t>ngoặc</a:t>
            </a:r>
            <a:r>
              <a:rPr lang="en-US" sz="2400" dirty="0"/>
              <a:t> (), [], {}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FFFF00"/>
                </a:solidFill>
              </a:rPr>
              <a:t>()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FF00"/>
                </a:solidFill>
              </a:rPr>
              <a:t> []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FF00"/>
                </a:solidFill>
              </a:rPr>
              <a:t>{} </a:t>
            </a:r>
            <a:r>
              <a:rPr lang="en-US" sz="2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AFB4C-9D7F-4BC4-B8DA-06543CFC91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392" y="2200112"/>
            <a:ext cx="2762774" cy="2762774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A02F241-47C6-42A0-9B3B-37536B128FB1}"/>
              </a:ext>
            </a:extLst>
          </p:cNvPr>
          <p:cNvGrpSpPr/>
          <p:nvPr/>
        </p:nvGrpSpPr>
        <p:grpSpPr>
          <a:xfrm>
            <a:off x="453807" y="1322350"/>
            <a:ext cx="1029776" cy="649248"/>
            <a:chOff x="343120" y="1291878"/>
            <a:chExt cx="1006505" cy="634576"/>
          </a:xfrm>
        </p:grpSpPr>
        <p:sp>
          <p:nvSpPr>
            <p:cNvPr id="42" name="Flowchart: Alternate Process 41">
              <a:extLst>
                <a:ext uri="{FF2B5EF4-FFF2-40B4-BE49-F238E27FC236}">
                  <a16:creationId xmlns:a16="http://schemas.microsoft.com/office/drawing/2014/main" id="{D7A85822-8109-4A7A-9D0E-035A9595787B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5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28E6711-F835-49DA-A97E-BC3D346E5FAC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0F916C1-265B-4BA0-B982-AB86CC361B7E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FC19CD67-89FD-47BF-923A-12B1E0131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080065D-D71B-4666-A3D6-7A3D605B2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6DF0FFF-925C-4041-BC10-ED024569A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AFAA013-94C6-4E37-AD81-CE617EF46108}"/>
              </a:ext>
            </a:extLst>
          </p:cNvPr>
          <p:cNvSpPr txBox="1"/>
          <p:nvPr/>
        </p:nvSpPr>
        <p:spPr>
          <a:xfrm>
            <a:off x="2976424" y="1916509"/>
            <a:ext cx="3593052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180 : {9 + 3 . [30 – (5 – 2)]}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D0E2C-830B-4AE8-BA73-30A0B431F224}"/>
              </a:ext>
            </a:extLst>
          </p:cNvPr>
          <p:cNvSpPr txBox="1"/>
          <p:nvPr/>
        </p:nvSpPr>
        <p:spPr>
          <a:xfrm>
            <a:off x="2734938" y="2450181"/>
            <a:ext cx="3932908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180 : {9 + 3 . [30 – 3]}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0557E68-C455-44A5-AA79-CC4823D5894A}"/>
              </a:ext>
            </a:extLst>
          </p:cNvPr>
          <p:cNvSpPr txBox="1"/>
          <p:nvPr/>
        </p:nvSpPr>
        <p:spPr>
          <a:xfrm>
            <a:off x="2734938" y="2956908"/>
            <a:ext cx="3932908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180 : {9 + 3 . 27}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24CF3F-434E-4172-BEEE-A13B79B98692}"/>
              </a:ext>
            </a:extLst>
          </p:cNvPr>
          <p:cNvSpPr txBox="1"/>
          <p:nvPr/>
        </p:nvSpPr>
        <p:spPr>
          <a:xfrm>
            <a:off x="2734938" y="3412662"/>
            <a:ext cx="3932908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180 : {9 + 81}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D037128-B8C8-4ADF-B7CC-EA15661D0557}"/>
              </a:ext>
            </a:extLst>
          </p:cNvPr>
          <p:cNvSpPr txBox="1"/>
          <p:nvPr/>
        </p:nvSpPr>
        <p:spPr>
          <a:xfrm>
            <a:off x="2734938" y="3823811"/>
            <a:ext cx="3932908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180 : 90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2A2453-35BD-4524-BCE2-73F75F3C4F19}"/>
              </a:ext>
            </a:extLst>
          </p:cNvPr>
          <p:cNvSpPr txBox="1"/>
          <p:nvPr/>
        </p:nvSpPr>
        <p:spPr>
          <a:xfrm>
            <a:off x="2734938" y="4198931"/>
            <a:ext cx="3932908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>
                <a:solidFill>
                  <a:schemeClr val="bg1"/>
                </a:solidFill>
              </a:rPr>
              <a:t>= 2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D63D2A-EA27-49A9-98D7-8C32366E901A}"/>
              </a:ext>
            </a:extLst>
          </p:cNvPr>
          <p:cNvGrpSpPr/>
          <p:nvPr/>
        </p:nvGrpSpPr>
        <p:grpSpPr>
          <a:xfrm>
            <a:off x="748469" y="5497762"/>
            <a:ext cx="544792" cy="532108"/>
            <a:chOff x="246021" y="5210462"/>
            <a:chExt cx="532480" cy="520083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62AC16E-C220-4A3E-BB1E-BB62C064A091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90C11DA-8754-4FF9-B6E0-E9C680228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480B48-D98D-4C0F-A697-EB12590679A4}"/>
              </a:ext>
            </a:extLst>
          </p:cNvPr>
          <p:cNvGrpSpPr/>
          <p:nvPr/>
        </p:nvGrpSpPr>
        <p:grpSpPr>
          <a:xfrm>
            <a:off x="258519" y="529795"/>
            <a:ext cx="10315854" cy="461665"/>
            <a:chOff x="257451" y="292783"/>
            <a:chExt cx="10315854" cy="461665"/>
          </a:xfrm>
        </p:grpSpPr>
        <p:sp>
          <p:nvSpPr>
            <p:cNvPr id="26" name="Rectangle: Rounded Corners 38">
              <a:extLst>
                <a:ext uri="{FF2B5EF4-FFF2-40B4-BE49-F238E27FC236}">
                  <a16:creationId xmlns:a16="http://schemas.microsoft.com/office/drawing/2014/main" id="{DE2BBBBB-0165-4345-B172-A7C94316FB94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E75B0372-43EB-4B3C-B639-3F7469C7A2D1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27642" y="525171"/>
            <a:ext cx="1055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II.   THỨ TỰ THỰC HIỆN CÁC PHÉP TÍNH TRONG BIỂU THỨC CHỨA DẤU NGOẶC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5600" y="-29506"/>
            <a:ext cx="817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374A41-50B3-4F3B-849C-718DE733CCC4}"/>
              </a:ext>
            </a:extLst>
          </p:cNvPr>
          <p:cNvGrpSpPr/>
          <p:nvPr/>
        </p:nvGrpSpPr>
        <p:grpSpPr>
          <a:xfrm>
            <a:off x="-349188" y="1228962"/>
            <a:ext cx="12192000" cy="1175734"/>
            <a:chOff x="3664469" y="3679317"/>
            <a:chExt cx="6878674" cy="230869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DAF561-C5B4-44F7-A02F-C6ED200E43F0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0" name="Rounded Rectangle 1">
                <a:extLst>
                  <a:ext uri="{FF2B5EF4-FFF2-40B4-BE49-F238E27FC236}">
                    <a16:creationId xmlns:a16="http://schemas.microsoft.com/office/drawing/2014/main" id="{06CC8F4B-D902-4A76-97C3-11A337AD80A1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1" name="Rounded Rectangle 83">
                <a:extLst>
                  <a:ext uri="{FF2B5EF4-FFF2-40B4-BE49-F238E27FC236}">
                    <a16:creationId xmlns:a16="http://schemas.microsoft.com/office/drawing/2014/main" id="{50D61635-1BA9-4D70-83D7-376CE6BE24FD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x-none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19" name="Rounded Rectangle 85">
              <a:extLst>
                <a:ext uri="{FF2B5EF4-FFF2-40B4-BE49-F238E27FC236}">
                  <a16:creationId xmlns:a16="http://schemas.microsoft.com/office/drawing/2014/main" id="{A61B7150-94AD-4C5C-B5E3-4D1EFEFE0141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x-none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42573" y="1474367"/>
            <a:ext cx="5404240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>
                <a:solidFill>
                  <a:srgbClr val="002060"/>
                </a:solidFill>
              </a:rPr>
              <a:t>Ví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</a:rPr>
              <a:t>dụ</a:t>
            </a:r>
            <a:r>
              <a:rPr lang="en-US" sz="2800" b="1" i="1" dirty="0">
                <a:solidFill>
                  <a:srgbClr val="002060"/>
                </a:solidFill>
              </a:rPr>
              <a:t> 5.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30F3B8-BD11-4D4B-A030-494F4530E42A}"/>
              </a:ext>
            </a:extLst>
          </p:cNvPr>
          <p:cNvSpPr txBox="1"/>
          <p:nvPr/>
        </p:nvSpPr>
        <p:spPr>
          <a:xfrm>
            <a:off x="5555667" y="1512804"/>
            <a:ext cx="374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80 – </a:t>
            </a:r>
            <a:r>
              <a:rPr lang="en-US" sz="2800" b="1" dirty="0">
                <a:solidFill>
                  <a:srgbClr val="00FFFF"/>
                </a:solidFill>
              </a:rPr>
              <a:t>[</a:t>
            </a:r>
            <a:r>
              <a:rPr lang="en-US" sz="2800" dirty="0"/>
              <a:t>130 – 8 . </a:t>
            </a:r>
            <a:r>
              <a:rPr lang="en-US" sz="2800" b="1" dirty="0">
                <a:solidFill>
                  <a:srgbClr val="FFFF00"/>
                </a:solidFill>
              </a:rPr>
              <a:t>(</a:t>
            </a:r>
            <a:r>
              <a:rPr lang="en-US" sz="2800" dirty="0"/>
              <a:t>7 – 4</a:t>
            </a:r>
            <a:r>
              <a:rPr lang="en-US" sz="2800" b="1" dirty="0">
                <a:solidFill>
                  <a:srgbClr val="FFFF00"/>
                </a:solidFill>
              </a:rPr>
              <a:t>)</a:t>
            </a:r>
            <a:r>
              <a:rPr lang="en-US" sz="2800" baseline="30000" dirty="0"/>
              <a:t>2</a:t>
            </a:r>
            <a:r>
              <a:rPr lang="en-US" sz="2800" b="1" dirty="0">
                <a:solidFill>
                  <a:srgbClr val="00FFFF"/>
                </a:solidFill>
              </a:rPr>
              <a:t>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F66F0D-92C9-4A17-9CA3-CC0767D8D1C1}"/>
              </a:ext>
            </a:extLst>
          </p:cNvPr>
          <p:cNvSpPr txBox="1"/>
          <p:nvPr/>
        </p:nvSpPr>
        <p:spPr>
          <a:xfrm>
            <a:off x="5568030" y="1519650"/>
            <a:ext cx="3584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80 – [130 – 8 . (7 – 4)</a:t>
            </a:r>
            <a:r>
              <a:rPr lang="en-US" sz="2800" baseline="30000" dirty="0"/>
              <a:t>2</a:t>
            </a:r>
            <a:r>
              <a:rPr lang="en-US" sz="2800" dirty="0"/>
              <a:t>].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F43861-CB0D-423C-B62D-71F4FD6C00D4}"/>
              </a:ext>
            </a:extLst>
          </p:cNvPr>
          <p:cNvSpPr txBox="1"/>
          <p:nvPr/>
        </p:nvSpPr>
        <p:spPr>
          <a:xfrm>
            <a:off x="558150" y="2439293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6F08F0-8EB0-43AC-B0B6-A6429DC01295}"/>
              </a:ext>
            </a:extLst>
          </p:cNvPr>
          <p:cNvSpPr txBox="1"/>
          <p:nvPr/>
        </p:nvSpPr>
        <p:spPr>
          <a:xfrm>
            <a:off x="1467203" y="2836793"/>
            <a:ext cx="3584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80 – [130 – 8 . (7 – 4)</a:t>
            </a:r>
            <a:r>
              <a:rPr lang="en-US" sz="2800" baseline="30000" dirty="0"/>
              <a:t>2</a:t>
            </a:r>
            <a:r>
              <a:rPr lang="en-US" sz="2800" dirty="0"/>
              <a:t>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871285-4277-4585-8ADC-9014CB21B4F9}"/>
              </a:ext>
            </a:extLst>
          </p:cNvPr>
          <p:cNvSpPr txBox="1"/>
          <p:nvPr/>
        </p:nvSpPr>
        <p:spPr>
          <a:xfrm>
            <a:off x="1220869" y="3485721"/>
            <a:ext cx="4433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= 80 – [130 – 8 . 3</a:t>
            </a:r>
            <a:r>
              <a:rPr lang="en-US" sz="2800" baseline="30000" dirty="0"/>
              <a:t>2</a:t>
            </a:r>
            <a:r>
              <a:rPr lang="en-US" sz="2800" dirty="0"/>
              <a:t>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7FBBA5-97E1-4503-9F53-BE688E8F2442}"/>
              </a:ext>
            </a:extLst>
          </p:cNvPr>
          <p:cNvSpPr txBox="1"/>
          <p:nvPr/>
        </p:nvSpPr>
        <p:spPr>
          <a:xfrm>
            <a:off x="1227538" y="3484265"/>
            <a:ext cx="4433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8 . </a:t>
            </a:r>
            <a:r>
              <a:rPr lang="en-US" sz="2800">
                <a:solidFill>
                  <a:srgbClr val="FF0000"/>
                </a:solidFill>
              </a:rPr>
              <a:t>3</a:t>
            </a:r>
            <a:r>
              <a:rPr lang="en-US" sz="2800" baseline="30000">
                <a:solidFill>
                  <a:srgbClr val="FF0000"/>
                </a:solidFill>
              </a:rPr>
              <a:t>2</a:t>
            </a:r>
            <a:r>
              <a:rPr lang="en-US" sz="2800"/>
              <a:t>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E2AA78-7214-4472-A279-17D6B2689004}"/>
              </a:ext>
            </a:extLst>
          </p:cNvPr>
          <p:cNvSpPr txBox="1"/>
          <p:nvPr/>
        </p:nvSpPr>
        <p:spPr>
          <a:xfrm>
            <a:off x="1227538" y="4151025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= 80 – [130 – 8 . 9]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0026061-9C4B-4423-8FB1-213C052A3081}"/>
              </a:ext>
            </a:extLst>
          </p:cNvPr>
          <p:cNvSpPr txBox="1"/>
          <p:nvPr/>
        </p:nvSpPr>
        <p:spPr>
          <a:xfrm>
            <a:off x="1227538" y="4150475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[130 – </a:t>
            </a:r>
            <a:r>
              <a:rPr lang="en-US" sz="2800">
                <a:solidFill>
                  <a:srgbClr val="FF0000"/>
                </a:solidFill>
              </a:rPr>
              <a:t>8 . 9</a:t>
            </a:r>
            <a:r>
              <a:rPr lang="en-US" sz="2800"/>
              <a:t>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816931-5230-4BF8-A91A-24AAD7276C05}"/>
              </a:ext>
            </a:extLst>
          </p:cNvPr>
          <p:cNvSpPr txBox="1"/>
          <p:nvPr/>
        </p:nvSpPr>
        <p:spPr>
          <a:xfrm>
            <a:off x="1229583" y="4806732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= 80 – [130 – 72]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DA24D6B-3110-420D-ADF0-73BAFBF534C8}"/>
              </a:ext>
            </a:extLst>
          </p:cNvPr>
          <p:cNvSpPr txBox="1"/>
          <p:nvPr/>
        </p:nvSpPr>
        <p:spPr>
          <a:xfrm>
            <a:off x="1233456" y="5502988"/>
            <a:ext cx="2045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58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CC664B-2C84-4AE9-91C0-2A204C43013B}"/>
              </a:ext>
            </a:extLst>
          </p:cNvPr>
          <p:cNvSpPr txBox="1"/>
          <p:nvPr/>
        </p:nvSpPr>
        <p:spPr>
          <a:xfrm>
            <a:off x="1233456" y="6084725"/>
            <a:ext cx="2045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= 22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8D02BF-8301-4DC6-BE43-2063F26B4B6C}"/>
              </a:ext>
            </a:extLst>
          </p:cNvPr>
          <p:cNvSpPr txBox="1"/>
          <p:nvPr/>
        </p:nvSpPr>
        <p:spPr>
          <a:xfrm>
            <a:off x="1227538" y="4793030"/>
            <a:ext cx="3182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= 80 – </a:t>
            </a:r>
            <a:r>
              <a:rPr lang="en-US" sz="2800">
                <a:solidFill>
                  <a:srgbClr val="FF0000"/>
                </a:solidFill>
              </a:rPr>
              <a:t>[</a:t>
            </a:r>
            <a:r>
              <a:rPr lang="en-US" sz="2800"/>
              <a:t>130 – 72</a:t>
            </a:r>
            <a:r>
              <a:rPr lang="en-US" sz="2800">
                <a:solidFill>
                  <a:srgbClr val="FF0000"/>
                </a:solidFill>
              </a:rPr>
              <a:t>]</a:t>
            </a:r>
          </a:p>
        </p:txBody>
      </p:sp>
      <p:pic>
        <p:nvPicPr>
          <p:cNvPr id="53" name="图片 5">
            <a:extLst>
              <a:ext uri="{FF2B5EF4-FFF2-40B4-BE49-F238E27FC236}">
                <a16:creationId xmlns:a16="http://schemas.microsoft.com/office/drawing/2014/main" id="{79380092-4D23-449B-879D-ACB10643B6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15"/>
          <a:stretch>
            <a:fillRect/>
          </a:stretch>
        </p:blipFill>
        <p:spPr>
          <a:xfrm>
            <a:off x="7457242" y="4646474"/>
            <a:ext cx="4734757" cy="22115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EB22AA7-AAB3-4095-A99D-1334D7DCB023}"/>
              </a:ext>
            </a:extLst>
          </p:cNvPr>
          <p:cNvSpPr txBox="1"/>
          <p:nvPr/>
        </p:nvSpPr>
        <p:spPr>
          <a:xfrm>
            <a:off x="1458359" y="2837277"/>
            <a:ext cx="374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80 – [130 – 8 . </a:t>
            </a:r>
            <a:r>
              <a:rPr lang="en-US" sz="2800" b="1">
                <a:solidFill>
                  <a:srgbClr val="FFFF00"/>
                </a:solidFill>
              </a:rPr>
              <a:t>(</a:t>
            </a:r>
            <a:r>
              <a:rPr lang="en-US" sz="2800"/>
              <a:t>7 – 4</a:t>
            </a:r>
            <a:r>
              <a:rPr lang="en-US" sz="2800" b="1">
                <a:solidFill>
                  <a:srgbClr val="FFFF00"/>
                </a:solidFill>
              </a:rPr>
              <a:t>)</a:t>
            </a:r>
            <a:r>
              <a:rPr lang="en-US" sz="2800" baseline="30000"/>
              <a:t>2</a:t>
            </a:r>
            <a:r>
              <a:rPr lang="en-US" sz="2800"/>
              <a:t>]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C08641-1606-4FAF-87FD-A4B636599CED}"/>
              </a:ext>
            </a:extLst>
          </p:cNvPr>
          <p:cNvGrpSpPr/>
          <p:nvPr/>
        </p:nvGrpSpPr>
        <p:grpSpPr>
          <a:xfrm>
            <a:off x="6109484" y="2700903"/>
            <a:ext cx="4125157" cy="735240"/>
            <a:chOff x="4215050" y="2064275"/>
            <a:chExt cx="7367349" cy="735240"/>
          </a:xfrm>
        </p:grpSpPr>
        <p:sp>
          <p:nvSpPr>
            <p:cNvPr id="24" name="燕尾形 54">
              <a:extLst>
                <a:ext uri="{FF2B5EF4-FFF2-40B4-BE49-F238E27FC236}">
                  <a16:creationId xmlns:a16="http://schemas.microsoft.com/office/drawing/2014/main" id="{44EEC710-9300-47C7-9819-422EE28F26A1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6" name="燕尾形 62">
              <a:extLst>
                <a:ext uri="{FF2B5EF4-FFF2-40B4-BE49-F238E27FC236}">
                  <a16:creationId xmlns:a16="http://schemas.microsoft.com/office/drawing/2014/main" id="{70160FC0-9301-4E73-AFBE-4F9151C25818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1988F30-12B0-4146-B529-886F6745BCD1}"/>
                </a:ext>
              </a:extLst>
            </p:cNvPr>
            <p:cNvSpPr txBox="1"/>
            <p:nvPr/>
          </p:nvSpPr>
          <p:spPr>
            <a:xfrm>
              <a:off x="7323508" y="2064275"/>
              <a:ext cx="1047377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solidFill>
                    <a:srgbClr val="00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 ]</a:t>
              </a:r>
              <a:endParaRPr lang="en-US" sz="28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3AA5F9-EE6E-4D58-A624-D446365BA0BA}"/>
                </a:ext>
              </a:extLst>
            </p:cNvPr>
            <p:cNvSpPr txBox="1"/>
            <p:nvPr/>
          </p:nvSpPr>
          <p:spPr>
            <a:xfrm>
              <a:off x="9833184" y="2071075"/>
              <a:ext cx="1168115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{ }</a:t>
              </a:r>
              <a:endPara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燕尾形 64">
              <a:extLst>
                <a:ext uri="{FF2B5EF4-FFF2-40B4-BE49-F238E27FC236}">
                  <a16:creationId xmlns:a16="http://schemas.microsoft.com/office/drawing/2014/main" id="{00D855B0-3DE4-4631-851B-1688C9B453A8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rgbClr val="0099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002399-F7F8-4BAF-A40D-5E285A79FC53}"/>
                </a:ext>
              </a:extLst>
            </p:cNvPr>
            <p:cNvSpPr txBox="1"/>
            <p:nvPr/>
          </p:nvSpPr>
          <p:spPr>
            <a:xfrm>
              <a:off x="4887593" y="2064275"/>
              <a:ext cx="1184664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 )</a:t>
              </a:r>
              <a:endPara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480B48-D98D-4C0F-A697-EB12590679A4}"/>
              </a:ext>
            </a:extLst>
          </p:cNvPr>
          <p:cNvGrpSpPr/>
          <p:nvPr/>
        </p:nvGrpSpPr>
        <p:grpSpPr>
          <a:xfrm>
            <a:off x="258519" y="544543"/>
            <a:ext cx="10315854" cy="461665"/>
            <a:chOff x="257451" y="292783"/>
            <a:chExt cx="10315854" cy="461665"/>
          </a:xfrm>
        </p:grpSpPr>
        <p:sp>
          <p:nvSpPr>
            <p:cNvPr id="46" name="Rectangle: Rounded Corners 38">
              <a:extLst>
                <a:ext uri="{FF2B5EF4-FFF2-40B4-BE49-F238E27FC236}">
                  <a16:creationId xmlns:a16="http://schemas.microsoft.com/office/drawing/2014/main" id="{DE2BBBBB-0165-4345-B172-A7C94316FB94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Hexagon 46">
              <a:extLst>
                <a:ext uri="{FF2B5EF4-FFF2-40B4-BE49-F238E27FC236}">
                  <a16:creationId xmlns:a16="http://schemas.microsoft.com/office/drawing/2014/main" id="{E75B0372-43EB-4B3C-B639-3F7469C7A2D1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327642" y="539919"/>
            <a:ext cx="1055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II.   THỨ TỰ THỰC HIỆN CÁC PHÉP TÍNH TRONG BIỂU THỨC CHỨA DẤU NGOẶC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15600" y="-14758"/>
            <a:ext cx="817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83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3" grpId="1"/>
      <p:bldP spid="34" grpId="0"/>
      <p:bldP spid="34" grpId="1"/>
      <p:bldP spid="35" grpId="0"/>
      <p:bldP spid="36" grpId="0"/>
      <p:bldP spid="36" grpId="1"/>
      <p:bldP spid="37" grpId="0"/>
      <p:bldP spid="38" grpId="0"/>
      <p:bldP spid="38" grpId="1"/>
      <p:bldP spid="50" grpId="0"/>
      <p:bldP spid="51" grpId="0"/>
      <p:bldP spid="52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DFA840-7445-4B18-9F09-78D5E65AAD51}"/>
              </a:ext>
            </a:extLst>
          </p:cNvPr>
          <p:cNvSpPr/>
          <p:nvPr/>
        </p:nvSpPr>
        <p:spPr>
          <a:xfrm>
            <a:off x="450896" y="1538676"/>
            <a:ext cx="9477336" cy="1330422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B7A56-5162-4949-BE38-CEF9ED0266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7762" y="1383621"/>
            <a:ext cx="492577" cy="541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885BC4-2C2B-4A27-B32E-7BB0E592DADF}"/>
              </a:ext>
            </a:extLst>
          </p:cNvPr>
          <p:cNvSpPr txBox="1"/>
          <p:nvPr/>
        </p:nvSpPr>
        <p:spPr>
          <a:xfrm>
            <a:off x="1567361" y="1552125"/>
            <a:ext cx="390203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Tính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ECD05B-4728-443B-9FF8-56C3BEE0B6C0}"/>
              </a:ext>
            </a:extLst>
          </p:cNvPr>
          <p:cNvSpPr/>
          <p:nvPr/>
        </p:nvSpPr>
        <p:spPr>
          <a:xfrm>
            <a:off x="998903" y="1698899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9F5CA-6E9E-4E29-ADB6-7D4B1E83D08C}"/>
              </a:ext>
            </a:extLst>
          </p:cNvPr>
          <p:cNvSpPr txBox="1"/>
          <p:nvPr/>
        </p:nvSpPr>
        <p:spPr>
          <a:xfrm>
            <a:off x="1049609" y="1638506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3B7173-F9C1-4D94-A992-6563AD5B9790}"/>
              </a:ext>
            </a:extLst>
          </p:cNvPr>
          <p:cNvSpPr txBox="1"/>
          <p:nvPr/>
        </p:nvSpPr>
        <p:spPr>
          <a:xfrm>
            <a:off x="2004980" y="2066721"/>
            <a:ext cx="54548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35 – {5 . [(16 + 12) : 4 + 3] – 2 . 10}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4DAAFE-7A71-4AD2-987D-BFC9911B31F3}"/>
              </a:ext>
            </a:extLst>
          </p:cNvPr>
          <p:cNvSpPr txBox="1"/>
          <p:nvPr/>
        </p:nvSpPr>
        <p:spPr>
          <a:xfrm>
            <a:off x="770992" y="2901943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368D08-53E2-4851-B0DC-00AB7AAE6742}"/>
              </a:ext>
            </a:extLst>
          </p:cNvPr>
          <p:cNvSpPr txBox="1"/>
          <p:nvPr/>
        </p:nvSpPr>
        <p:spPr>
          <a:xfrm>
            <a:off x="2004980" y="2057894"/>
            <a:ext cx="7355080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35 – </a:t>
            </a:r>
            <a:r>
              <a:rPr lang="en-US" sz="2800">
                <a:solidFill>
                  <a:srgbClr val="FF0000"/>
                </a:solidFill>
              </a:rPr>
              <a:t>{</a:t>
            </a:r>
            <a:r>
              <a:rPr lang="en-US" sz="2800"/>
              <a:t>5 . </a:t>
            </a:r>
            <a:r>
              <a:rPr lang="en-US" sz="2800">
                <a:solidFill>
                  <a:srgbClr val="FFC000"/>
                </a:solidFill>
              </a:rPr>
              <a:t>[</a:t>
            </a:r>
            <a:r>
              <a:rPr lang="en-US" sz="2800">
                <a:solidFill>
                  <a:srgbClr val="FFFF00"/>
                </a:solidFill>
              </a:rPr>
              <a:t>(</a:t>
            </a:r>
            <a:r>
              <a:rPr lang="en-US" sz="2800"/>
              <a:t>16 + 12</a:t>
            </a:r>
            <a:r>
              <a:rPr lang="en-US" sz="2800">
                <a:solidFill>
                  <a:srgbClr val="FFFF00"/>
                </a:solidFill>
              </a:rPr>
              <a:t>)</a:t>
            </a:r>
            <a:r>
              <a:rPr lang="en-US" sz="2800"/>
              <a:t> : 4 + 3</a:t>
            </a:r>
            <a:r>
              <a:rPr lang="en-US" sz="2800">
                <a:solidFill>
                  <a:srgbClr val="FFC000"/>
                </a:solidFill>
              </a:rPr>
              <a:t>]</a:t>
            </a:r>
            <a:r>
              <a:rPr lang="en-US" sz="2800"/>
              <a:t> – 2 . 10</a:t>
            </a:r>
            <a:r>
              <a:rPr lang="en-US" sz="2800">
                <a:solidFill>
                  <a:srgbClr val="FF0000"/>
                </a:solidFill>
              </a:rPr>
              <a:t>}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9F6A1-92C8-4ED0-A12A-52B318E8C9F0}"/>
              </a:ext>
            </a:extLst>
          </p:cNvPr>
          <p:cNvSpPr txBox="1"/>
          <p:nvPr/>
        </p:nvSpPr>
        <p:spPr>
          <a:xfrm>
            <a:off x="1785053" y="3141568"/>
            <a:ext cx="525107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35 – {5 . [(16 + 12) : 4 + 3] – 2 . 10}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56DE56-6902-467E-9EF8-65E7E09B365A}"/>
              </a:ext>
            </a:extLst>
          </p:cNvPr>
          <p:cNvSpPr txBox="1"/>
          <p:nvPr/>
        </p:nvSpPr>
        <p:spPr>
          <a:xfrm>
            <a:off x="1587365" y="3707448"/>
            <a:ext cx="4620823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35 – {5 . [28 : 4 + 3] – 2 . 10}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749E99-A274-4591-9BB9-8E1DF7CA55E5}"/>
              </a:ext>
            </a:extLst>
          </p:cNvPr>
          <p:cNvSpPr txBox="1"/>
          <p:nvPr/>
        </p:nvSpPr>
        <p:spPr>
          <a:xfrm>
            <a:off x="1556929" y="4288572"/>
            <a:ext cx="393724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35 – {5 . [7 + 3] – 2 . 10}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262F81-61EE-455F-9D00-A7A759719DD8}"/>
              </a:ext>
            </a:extLst>
          </p:cNvPr>
          <p:cNvSpPr txBox="1"/>
          <p:nvPr/>
        </p:nvSpPr>
        <p:spPr>
          <a:xfrm>
            <a:off x="1587365" y="4805959"/>
            <a:ext cx="3337437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35 – {5 . 10 – 2 . 10}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10A52A-DA5D-4DA4-9936-07FBABC6AF35}"/>
              </a:ext>
            </a:extLst>
          </p:cNvPr>
          <p:cNvSpPr txBox="1"/>
          <p:nvPr/>
        </p:nvSpPr>
        <p:spPr>
          <a:xfrm>
            <a:off x="1578581" y="5294648"/>
            <a:ext cx="258671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35 – {50 – 20}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EDDBFA-6486-4943-AF27-ADB68E9AC0E5}"/>
              </a:ext>
            </a:extLst>
          </p:cNvPr>
          <p:cNvSpPr txBox="1"/>
          <p:nvPr/>
        </p:nvSpPr>
        <p:spPr>
          <a:xfrm>
            <a:off x="1577363" y="5780089"/>
            <a:ext cx="155690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30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7D7690-3D1D-477D-8C89-521DD4C606A0}"/>
              </a:ext>
            </a:extLst>
          </p:cNvPr>
          <p:cNvSpPr txBox="1"/>
          <p:nvPr/>
        </p:nvSpPr>
        <p:spPr>
          <a:xfrm>
            <a:off x="1577363" y="6250782"/>
            <a:ext cx="802300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DF1834-4776-44B1-9733-624B5AF05C11}"/>
              </a:ext>
            </a:extLst>
          </p:cNvPr>
          <p:cNvSpPr txBox="1"/>
          <p:nvPr/>
        </p:nvSpPr>
        <p:spPr>
          <a:xfrm>
            <a:off x="1780490" y="3157125"/>
            <a:ext cx="525107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35 – {5 . [</a:t>
            </a:r>
            <a:r>
              <a:rPr lang="en-US" sz="2800">
                <a:solidFill>
                  <a:srgbClr val="FF0000"/>
                </a:solidFill>
              </a:rPr>
              <a:t>(16 + 12)</a:t>
            </a:r>
            <a:r>
              <a:rPr lang="en-US" sz="2800"/>
              <a:t> : 4 + 3] – 2 . 10}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DAB9BB-AFA0-4FCC-A8C2-0169A3AF6DF0}"/>
              </a:ext>
            </a:extLst>
          </p:cNvPr>
          <p:cNvSpPr txBox="1"/>
          <p:nvPr/>
        </p:nvSpPr>
        <p:spPr>
          <a:xfrm>
            <a:off x="1577363" y="3726386"/>
            <a:ext cx="4620823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{5 . </a:t>
            </a:r>
            <a:r>
              <a:rPr lang="en-US" sz="2800">
                <a:solidFill>
                  <a:srgbClr val="FFC000"/>
                </a:solidFill>
              </a:rPr>
              <a:t>[</a:t>
            </a:r>
            <a:r>
              <a:rPr lang="en-US" sz="2800">
                <a:solidFill>
                  <a:srgbClr val="FF0000"/>
                </a:solidFill>
              </a:rPr>
              <a:t>28 : 4 </a:t>
            </a:r>
            <a:r>
              <a:rPr lang="en-US" sz="2800"/>
              <a:t>+ 3</a:t>
            </a:r>
            <a:r>
              <a:rPr lang="en-US" sz="2800">
                <a:solidFill>
                  <a:srgbClr val="FFC000"/>
                </a:solidFill>
              </a:rPr>
              <a:t>]</a:t>
            </a:r>
            <a:r>
              <a:rPr lang="en-US" sz="2800"/>
              <a:t> – 2 . 10}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B71A80-D6D0-43C5-8356-21C71CBF1C9E}"/>
              </a:ext>
            </a:extLst>
          </p:cNvPr>
          <p:cNvSpPr txBox="1"/>
          <p:nvPr/>
        </p:nvSpPr>
        <p:spPr>
          <a:xfrm>
            <a:off x="1567361" y="4304927"/>
            <a:ext cx="393724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35 – {5 . </a:t>
            </a:r>
            <a:r>
              <a:rPr lang="en-US" sz="2800" dirty="0">
                <a:solidFill>
                  <a:srgbClr val="FF0000"/>
                </a:solidFill>
              </a:rPr>
              <a:t>[7 + 3]</a:t>
            </a:r>
            <a:r>
              <a:rPr lang="en-US" sz="2800" dirty="0"/>
              <a:t> – 2 . 10}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E9C33A-10EC-4D3E-A79E-42EFA0F30639}"/>
              </a:ext>
            </a:extLst>
          </p:cNvPr>
          <p:cNvSpPr txBox="1"/>
          <p:nvPr/>
        </p:nvSpPr>
        <p:spPr>
          <a:xfrm>
            <a:off x="1577363" y="4813028"/>
            <a:ext cx="3337437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{</a:t>
            </a:r>
            <a:r>
              <a:rPr lang="en-US" sz="2800">
                <a:solidFill>
                  <a:srgbClr val="FF0000"/>
                </a:solidFill>
              </a:rPr>
              <a:t>5 . 10 </a:t>
            </a:r>
            <a:r>
              <a:rPr lang="en-US" sz="2800"/>
              <a:t>– </a:t>
            </a:r>
            <a:r>
              <a:rPr lang="en-US" sz="2800">
                <a:solidFill>
                  <a:srgbClr val="FF0000"/>
                </a:solidFill>
              </a:rPr>
              <a:t>2 . 10</a:t>
            </a:r>
            <a:r>
              <a:rPr lang="en-US" sz="2800"/>
              <a:t>}</a:t>
            </a:r>
            <a:endParaRPr lang="en-US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277308-3A07-4A9B-9208-321E74BA1CD7}"/>
              </a:ext>
            </a:extLst>
          </p:cNvPr>
          <p:cNvSpPr txBox="1"/>
          <p:nvPr/>
        </p:nvSpPr>
        <p:spPr>
          <a:xfrm>
            <a:off x="1577363" y="5291400"/>
            <a:ext cx="2586712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35 – </a:t>
            </a:r>
            <a:r>
              <a:rPr lang="en-US" sz="2800">
                <a:solidFill>
                  <a:srgbClr val="FF0000"/>
                </a:solidFill>
              </a:rPr>
              <a:t>{</a:t>
            </a:r>
            <a:r>
              <a:rPr lang="en-US" sz="2800"/>
              <a:t>50 – 20</a:t>
            </a:r>
            <a:r>
              <a:rPr lang="en-US" sz="2800">
                <a:solidFill>
                  <a:srgbClr val="FF0000"/>
                </a:solidFill>
              </a:rPr>
              <a:t>}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56DE56-6902-467E-9EF8-65E7E09B365A}"/>
              </a:ext>
            </a:extLst>
          </p:cNvPr>
          <p:cNvSpPr txBox="1"/>
          <p:nvPr/>
        </p:nvSpPr>
        <p:spPr>
          <a:xfrm>
            <a:off x="1587365" y="3719967"/>
            <a:ext cx="4620823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35 – {5 . [28 : 4 + 3] – 2 . 10}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480B48-D98D-4C0F-A697-EB12590679A4}"/>
              </a:ext>
            </a:extLst>
          </p:cNvPr>
          <p:cNvGrpSpPr/>
          <p:nvPr/>
        </p:nvGrpSpPr>
        <p:grpSpPr>
          <a:xfrm>
            <a:off x="258519" y="633031"/>
            <a:ext cx="10315854" cy="461665"/>
            <a:chOff x="257451" y="292783"/>
            <a:chExt cx="10315854" cy="461665"/>
          </a:xfrm>
        </p:grpSpPr>
        <p:sp>
          <p:nvSpPr>
            <p:cNvPr id="35" name="Rectangle: Rounded Corners 38">
              <a:extLst>
                <a:ext uri="{FF2B5EF4-FFF2-40B4-BE49-F238E27FC236}">
                  <a16:creationId xmlns:a16="http://schemas.microsoft.com/office/drawing/2014/main" id="{DE2BBBBB-0165-4345-B172-A7C94316FB94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E75B0372-43EB-4B3C-B639-3F7469C7A2D1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27642" y="628407"/>
            <a:ext cx="10550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II.   THỨ TỰ THỰC HIỆN CÁC PHÉP TÍNH TRONG BIỂU THỨC CHỨA DẤU NGOẶC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15600" y="73730"/>
            <a:ext cx="817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2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0" grpId="0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AC9BFB8B-D2D8-4B22-A1E4-9F841FA630CB}"/>
              </a:ext>
            </a:extLst>
          </p:cNvPr>
          <p:cNvSpPr/>
          <p:nvPr/>
        </p:nvSpPr>
        <p:spPr>
          <a:xfrm>
            <a:off x="5132893" y="464633"/>
            <a:ext cx="1562470" cy="537518"/>
          </a:xfrm>
          <a:prstGeom prst="foldedCorner">
            <a:avLst/>
          </a:prstGeom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D1D91-1085-4A3C-ABAF-01E0D3772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37" y="326444"/>
            <a:ext cx="867155" cy="867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23E922-F042-41D2-90AB-D9F6F1196548}"/>
              </a:ext>
            </a:extLst>
          </p:cNvPr>
          <p:cNvSpPr txBox="1"/>
          <p:nvPr/>
        </p:nvSpPr>
        <p:spPr>
          <a:xfrm>
            <a:off x="5195156" y="394933"/>
            <a:ext cx="143661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/>
              <a:t>Tổng kết</a:t>
            </a:r>
            <a:endParaRPr lang="en-US" sz="28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079C54-05B7-4A7E-BFDC-88424DBF287F}"/>
              </a:ext>
            </a:extLst>
          </p:cNvPr>
          <p:cNvSpPr/>
          <p:nvPr/>
        </p:nvSpPr>
        <p:spPr>
          <a:xfrm>
            <a:off x="884807" y="1377878"/>
            <a:ext cx="10422385" cy="36894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en-US" sz="2800"/>
              <a:t>       Với các biểu thức không có dấu ngoặc:</a:t>
            </a:r>
          </a:p>
          <a:p>
            <a:pPr>
              <a:lnSpc>
                <a:spcPct val="120000"/>
              </a:lnSpc>
            </a:pPr>
            <a:endParaRPr lang="en-US" sz="2800"/>
          </a:p>
          <a:p>
            <a:pPr>
              <a:lnSpc>
                <a:spcPct val="120000"/>
              </a:lnSpc>
            </a:pPr>
            <a:endParaRPr lang="en-US" sz="2800"/>
          </a:p>
          <a:p>
            <a:pPr>
              <a:lnSpc>
                <a:spcPct val="120000"/>
              </a:lnSpc>
            </a:pPr>
            <a:r>
              <a:rPr lang="en-US" sz="2800"/>
              <a:t>       </a:t>
            </a:r>
          </a:p>
          <a:p>
            <a:pPr>
              <a:lnSpc>
                <a:spcPct val="120000"/>
              </a:lnSpc>
            </a:pPr>
            <a:r>
              <a:rPr lang="en-US" sz="2800"/>
              <a:t>       Với các biểu thức có dấu ngoặc:</a:t>
            </a:r>
          </a:p>
          <a:p>
            <a:pPr>
              <a:lnSpc>
                <a:spcPct val="120000"/>
              </a:lnSpc>
            </a:pPr>
            <a:r>
              <a:rPr lang="en-US" sz="2800"/>
              <a:t>             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2C6812-93ED-467F-9314-E2FB51A7F08E}"/>
              </a:ext>
            </a:extLst>
          </p:cNvPr>
          <p:cNvSpPr/>
          <p:nvPr/>
        </p:nvSpPr>
        <p:spPr>
          <a:xfrm>
            <a:off x="1044606" y="1528802"/>
            <a:ext cx="435006" cy="426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3EF853-9C50-452C-B917-20D7E142B7C6}"/>
              </a:ext>
            </a:extLst>
          </p:cNvPr>
          <p:cNvSpPr/>
          <p:nvPr/>
        </p:nvSpPr>
        <p:spPr>
          <a:xfrm>
            <a:off x="1044606" y="3684628"/>
            <a:ext cx="435006" cy="4261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ACAB2F-144E-4AF7-BA63-B760A374A199}"/>
              </a:ext>
            </a:extLst>
          </p:cNvPr>
          <p:cNvGrpSpPr/>
          <p:nvPr/>
        </p:nvGrpSpPr>
        <p:grpSpPr>
          <a:xfrm>
            <a:off x="4280965" y="2164783"/>
            <a:ext cx="2581474" cy="534948"/>
            <a:chOff x="6538057" y="3564159"/>
            <a:chExt cx="3317954" cy="835270"/>
          </a:xfrm>
        </p:grpSpPr>
        <p:sp>
          <p:nvSpPr>
            <p:cNvPr id="17" name="燕尾形 54">
              <a:extLst>
                <a:ext uri="{FF2B5EF4-FFF2-40B4-BE49-F238E27FC236}">
                  <a16:creationId xmlns:a16="http://schemas.microsoft.com/office/drawing/2014/main" id="{A5D5833A-88BB-4A62-B56C-FD24CA6C1168}"/>
                </a:ext>
              </a:extLst>
            </p:cNvPr>
            <p:cNvSpPr/>
            <p:nvPr/>
          </p:nvSpPr>
          <p:spPr>
            <a:xfrm>
              <a:off x="6538057" y="3677189"/>
              <a:ext cx="1667954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18" name="燕尾形 62">
              <a:extLst>
                <a:ext uri="{FF2B5EF4-FFF2-40B4-BE49-F238E27FC236}">
                  <a16:creationId xmlns:a16="http://schemas.microsoft.com/office/drawing/2014/main" id="{4A8451F3-B335-4D28-8924-72345EB4EA8F}"/>
                </a:ext>
              </a:extLst>
            </p:cNvPr>
            <p:cNvSpPr/>
            <p:nvPr/>
          </p:nvSpPr>
          <p:spPr>
            <a:xfrm>
              <a:off x="8108341" y="3677189"/>
              <a:ext cx="1747670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80F52E8-A893-40A8-958A-8C2905C3BFA3}"/>
                </a:ext>
              </a:extLst>
            </p:cNvPr>
            <p:cNvSpPr txBox="1"/>
            <p:nvPr/>
          </p:nvSpPr>
          <p:spPr>
            <a:xfrm>
              <a:off x="6953580" y="3564159"/>
              <a:ext cx="836907" cy="833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Trái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10B695-C286-485D-B404-C192E8A06A10}"/>
                </a:ext>
              </a:extLst>
            </p:cNvPr>
            <p:cNvSpPr txBox="1"/>
            <p:nvPr/>
          </p:nvSpPr>
          <p:spPr>
            <a:xfrm>
              <a:off x="8523865" y="3564159"/>
              <a:ext cx="952285" cy="833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Phải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CFAEE3-BCFB-4C24-ACB5-9A1C090160CB}"/>
              </a:ext>
            </a:extLst>
          </p:cNvPr>
          <p:cNvGrpSpPr/>
          <p:nvPr/>
        </p:nvGrpSpPr>
        <p:grpSpPr>
          <a:xfrm>
            <a:off x="2790176" y="2786422"/>
            <a:ext cx="5577019" cy="558871"/>
            <a:chOff x="4215050" y="1911185"/>
            <a:chExt cx="7367349" cy="888330"/>
          </a:xfrm>
        </p:grpSpPr>
        <p:sp>
          <p:nvSpPr>
            <p:cNvPr id="22" name="燕尾形 54">
              <a:extLst>
                <a:ext uri="{FF2B5EF4-FFF2-40B4-BE49-F238E27FC236}">
                  <a16:creationId xmlns:a16="http://schemas.microsoft.com/office/drawing/2014/main" id="{FDEE1377-9970-4F59-99B7-D09B08EBF71F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3" name="燕尾形 62">
              <a:extLst>
                <a:ext uri="{FF2B5EF4-FFF2-40B4-BE49-F238E27FC236}">
                  <a16:creationId xmlns:a16="http://schemas.microsoft.com/office/drawing/2014/main" id="{F0DEA381-00CF-4298-B3C6-480D3EB86E72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5EC821-CEAA-4826-B081-B7C714D59908}"/>
                </a:ext>
              </a:extLst>
            </p:cNvPr>
            <p:cNvSpPr txBox="1"/>
            <p:nvPr/>
          </p:nvSpPr>
          <p:spPr>
            <a:xfrm>
              <a:off x="6833496" y="1921110"/>
              <a:ext cx="2130456" cy="533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Nhân, chia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7B5F136-702D-4032-8404-4FCF6F66A6BE}"/>
                </a:ext>
              </a:extLst>
            </p:cNvPr>
            <p:cNvSpPr txBox="1"/>
            <p:nvPr/>
          </p:nvSpPr>
          <p:spPr>
            <a:xfrm>
              <a:off x="9336279" y="1929553"/>
              <a:ext cx="1899920" cy="533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Cộng, trừ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燕尾形 64">
              <a:extLst>
                <a:ext uri="{FF2B5EF4-FFF2-40B4-BE49-F238E27FC236}">
                  <a16:creationId xmlns:a16="http://schemas.microsoft.com/office/drawing/2014/main" id="{F4BA4DDE-31AC-4731-9FAC-D662AB09D49B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rgbClr val="0099A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1F8281-D3FF-48B6-90C5-0F947DE624F7}"/>
                </a:ext>
              </a:extLst>
            </p:cNvPr>
            <p:cNvSpPr txBox="1"/>
            <p:nvPr/>
          </p:nvSpPr>
          <p:spPr>
            <a:xfrm>
              <a:off x="4615899" y="1911185"/>
              <a:ext cx="2130456" cy="53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Lũy thừa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46B03F-0048-471A-8C77-8FE40D9D7D01}"/>
              </a:ext>
            </a:extLst>
          </p:cNvPr>
          <p:cNvGrpSpPr/>
          <p:nvPr/>
        </p:nvGrpSpPr>
        <p:grpSpPr>
          <a:xfrm>
            <a:off x="3811034" y="4211490"/>
            <a:ext cx="3780392" cy="595085"/>
            <a:chOff x="4215050" y="1960965"/>
            <a:chExt cx="7367349" cy="838550"/>
          </a:xfrm>
        </p:grpSpPr>
        <p:sp>
          <p:nvSpPr>
            <p:cNvPr id="29" name="燕尾形 54">
              <a:extLst>
                <a:ext uri="{FF2B5EF4-FFF2-40B4-BE49-F238E27FC236}">
                  <a16:creationId xmlns:a16="http://schemas.microsoft.com/office/drawing/2014/main" id="{71D56308-6535-4080-9D0C-CBAFA1EB4FFA}"/>
                </a:ext>
              </a:extLst>
            </p:cNvPr>
            <p:cNvSpPr/>
            <p:nvPr/>
          </p:nvSpPr>
          <p:spPr>
            <a:xfrm>
              <a:off x="6448792" y="2077275"/>
              <a:ext cx="2580693" cy="722240"/>
            </a:xfrm>
            <a:prstGeom prst="chevron">
              <a:avLst>
                <a:gd name="adj" fmla="val 54429"/>
              </a:avLst>
            </a:prstGeom>
            <a:solidFill>
              <a:srgbClr val="EE4E2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0" name="燕尾形 62">
              <a:extLst>
                <a:ext uri="{FF2B5EF4-FFF2-40B4-BE49-F238E27FC236}">
                  <a16:creationId xmlns:a16="http://schemas.microsoft.com/office/drawing/2014/main" id="{A94775CB-0F3D-49A1-A6E9-3A567A24E58C}"/>
                </a:ext>
              </a:extLst>
            </p:cNvPr>
            <p:cNvSpPr/>
            <p:nvPr/>
          </p:nvSpPr>
          <p:spPr>
            <a:xfrm>
              <a:off x="8878368" y="2077275"/>
              <a:ext cx="2704031" cy="722240"/>
            </a:xfrm>
            <a:prstGeom prst="chevron">
              <a:avLst>
                <a:gd name="adj" fmla="val 54429"/>
              </a:avLst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99D6B5-854C-4E4F-8550-848EC033350A}"/>
                </a:ext>
              </a:extLst>
            </p:cNvPr>
            <p:cNvSpPr txBox="1"/>
            <p:nvPr/>
          </p:nvSpPr>
          <p:spPr>
            <a:xfrm>
              <a:off x="7320748" y="1978558"/>
              <a:ext cx="1047376" cy="533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solidFill>
                    <a:srgbClr val="00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[ ]</a:t>
              </a:r>
              <a:endParaRPr lang="en-US" sz="24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7159C07-0CDB-49E8-9B9A-EDCA9BADBF86}"/>
                </a:ext>
              </a:extLst>
            </p:cNvPr>
            <p:cNvSpPr txBox="1"/>
            <p:nvPr/>
          </p:nvSpPr>
          <p:spPr>
            <a:xfrm>
              <a:off x="9805000" y="1960965"/>
              <a:ext cx="1168114" cy="53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{ }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燕尾形 64">
              <a:extLst>
                <a:ext uri="{FF2B5EF4-FFF2-40B4-BE49-F238E27FC236}">
                  <a16:creationId xmlns:a16="http://schemas.microsoft.com/office/drawing/2014/main" id="{5A7D6B86-C34B-42D9-87E4-85865D4D63C4}"/>
                </a:ext>
              </a:extLst>
            </p:cNvPr>
            <p:cNvSpPr/>
            <p:nvPr/>
          </p:nvSpPr>
          <p:spPr>
            <a:xfrm>
              <a:off x="4215050" y="2064275"/>
              <a:ext cx="2304759" cy="722240"/>
            </a:xfrm>
            <a:prstGeom prst="chevron">
              <a:avLst>
                <a:gd name="adj" fmla="val 5442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B065E04-7434-4950-932F-947F83035BA4}"/>
                </a:ext>
              </a:extLst>
            </p:cNvPr>
            <p:cNvSpPr txBox="1"/>
            <p:nvPr/>
          </p:nvSpPr>
          <p:spPr>
            <a:xfrm>
              <a:off x="4827051" y="1978559"/>
              <a:ext cx="1184664" cy="752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 )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34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0CE96A-1C4F-4D93-A102-57CFBD50A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27" y="4296792"/>
            <a:ext cx="2653907" cy="2507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6CF867-5F98-451E-AA93-5A5673E5E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04" y="4219112"/>
            <a:ext cx="2222435" cy="2614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E3BAFD-F7AA-4AB9-9A63-8A5A06DD4A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30" y="4219112"/>
            <a:ext cx="1707261" cy="165568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04026FE-172C-48DB-B4A6-BB29197523DA}"/>
              </a:ext>
            </a:extLst>
          </p:cNvPr>
          <p:cNvSpPr/>
          <p:nvPr/>
        </p:nvSpPr>
        <p:spPr>
          <a:xfrm>
            <a:off x="5255620" y="2166256"/>
            <a:ext cx="3287487" cy="1121229"/>
          </a:xfrm>
          <a:prstGeom prst="cloudCallout">
            <a:avLst>
              <a:gd name="adj1" fmla="val -13408"/>
              <a:gd name="adj2" fmla="val 12867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84A81785-2CA4-4280-905F-9FA304C3E400}"/>
              </a:ext>
            </a:extLst>
          </p:cNvPr>
          <p:cNvSpPr/>
          <p:nvPr/>
        </p:nvSpPr>
        <p:spPr>
          <a:xfrm>
            <a:off x="8684620" y="2182583"/>
            <a:ext cx="3287487" cy="1121229"/>
          </a:xfrm>
          <a:prstGeom prst="cloudCallout">
            <a:avLst>
              <a:gd name="adj1" fmla="val -13408"/>
              <a:gd name="adj2" fmla="val 12867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6023B7AD-9822-465E-8B07-B6BE879FE0B9}"/>
              </a:ext>
            </a:extLst>
          </p:cNvPr>
          <p:cNvSpPr/>
          <p:nvPr/>
        </p:nvSpPr>
        <p:spPr>
          <a:xfrm>
            <a:off x="261906" y="265934"/>
            <a:ext cx="5834094" cy="2923581"/>
          </a:xfrm>
          <a:prstGeom prst="cloudCallout">
            <a:avLst>
              <a:gd name="adj1" fmla="val -10609"/>
              <a:gd name="adj2" fmla="val 8734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6D18E6-6F47-40EF-8D7E-A6AC2EAA53EB}"/>
                  </a:ext>
                </a:extLst>
              </p:cNvPr>
              <p:cNvSpPr txBox="1"/>
              <p:nvPr/>
            </p:nvSpPr>
            <p:spPr>
              <a:xfrm>
                <a:off x="5485527" y="2496037"/>
                <a:ext cx="29609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/>
                  <a:t>3 + 4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/>
                  <a:t> 2 = 7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/>
                  <a:t> 2 = 14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6D18E6-6F47-40EF-8D7E-A6AC2EAA5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527" y="2496037"/>
                <a:ext cx="2960914" cy="461665"/>
              </a:xfrm>
              <a:prstGeom prst="rect">
                <a:avLst/>
              </a:prstGeom>
              <a:blipFill>
                <a:blip r:embed="rId5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FF34D8-FD77-466E-A028-34F339AF3776}"/>
                  </a:ext>
                </a:extLst>
              </p:cNvPr>
              <p:cNvSpPr txBox="1"/>
              <p:nvPr/>
            </p:nvSpPr>
            <p:spPr>
              <a:xfrm>
                <a:off x="8869677" y="2512364"/>
                <a:ext cx="29609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/>
                  <a:t>3 + 4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/>
                  <a:t> 2 = 3 + 8 = 11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FF34D8-FD77-466E-A028-34F339AF3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9677" y="2512364"/>
                <a:ext cx="2960914" cy="461665"/>
              </a:xfrm>
              <a:prstGeom prst="rect">
                <a:avLst/>
              </a:prstGeom>
              <a:blipFill>
                <a:blip r:embed="rId6"/>
                <a:stretch>
                  <a:fillRect l="-308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4709B8B-022A-4FC1-B6F0-86D09103099C}"/>
              </a:ext>
            </a:extLst>
          </p:cNvPr>
          <p:cNvSpPr txBox="1"/>
          <p:nvPr/>
        </p:nvSpPr>
        <p:spPr>
          <a:xfrm>
            <a:off x="943415" y="866628"/>
            <a:ext cx="44555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/>
              <a:t>Khi tính giá trị của một biểu thức, ta không được làm tùy tiện mà phải tính theo đúng quy ước thứ tự thực hiện các phép tính.</a:t>
            </a:r>
          </a:p>
        </p:txBody>
      </p:sp>
    </p:spTree>
    <p:extLst>
      <p:ext uri="{BB962C8B-B14F-4D97-AF65-F5344CB8AC3E}">
        <p14:creationId xmlns:p14="http://schemas.microsoft.com/office/powerpoint/2010/main" val="28587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2F5BDED9-0105-4FA2-B5BB-1F5254FCF90C}"/>
              </a:ext>
            </a:extLst>
          </p:cNvPr>
          <p:cNvGrpSpPr/>
          <p:nvPr/>
        </p:nvGrpSpPr>
        <p:grpSpPr>
          <a:xfrm>
            <a:off x="257450" y="773303"/>
            <a:ext cx="11391787" cy="461665"/>
            <a:chOff x="257451" y="292783"/>
            <a:chExt cx="10315854" cy="46166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B09002F-047F-4F74-BFB2-B0E74ED204C9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BA7A8DFA-EB44-4A4E-BE73-96CF0F8AA3BD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701557" y="5495319"/>
            <a:ext cx="11262593" cy="1146222"/>
          </a:xfrm>
          <a:prstGeom prst="roundRect">
            <a:avLst>
              <a:gd name="adj" fmla="val 23409"/>
            </a:avLst>
          </a:prstGeom>
          <a:solidFill>
            <a:srgbClr val="92D0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F56F46-E352-4403-9B7D-36BE342B78CF}"/>
              </a:ext>
            </a:extLst>
          </p:cNvPr>
          <p:cNvSpPr/>
          <p:nvPr/>
        </p:nvSpPr>
        <p:spPr>
          <a:xfrm>
            <a:off x="0" y="1624759"/>
            <a:ext cx="12192000" cy="35319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00106" y="773303"/>
            <a:ext cx="11391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I.   THỨ TỰ THỰC HIỆN CÁC PHÉP TÍNH TRONG BIỂU THỨC KHÔNG CHỨA DẤU NGOẶC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4"/>
          <a:stretch/>
        </p:blipFill>
        <p:spPr>
          <a:xfrm>
            <a:off x="1087774" y="3664682"/>
            <a:ext cx="2126392" cy="1485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8"/>
          <a:stretch/>
        </p:blipFill>
        <p:spPr>
          <a:xfrm flipH="1">
            <a:off x="8117694" y="3465544"/>
            <a:ext cx="1716401" cy="1700955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2524324" y="2357474"/>
            <a:ext cx="2525544" cy="1307208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19701" y="2419107"/>
            <a:ext cx="17588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   100 : 10 . 2</a:t>
            </a:r>
          </a:p>
          <a:p>
            <a:r>
              <a:rPr lang="en-US" sz="2400" dirty="0"/>
              <a:t>= 10 . 2</a:t>
            </a:r>
          </a:p>
          <a:p>
            <a:r>
              <a:rPr lang="en-US" sz="2400" dirty="0"/>
              <a:t>= 20 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6096000" y="2254059"/>
            <a:ext cx="2242072" cy="1613713"/>
          </a:xfrm>
          <a:prstGeom prst="wedgeEllipseCallout">
            <a:avLst>
              <a:gd name="adj1" fmla="val 62370"/>
              <a:gd name="adj2" fmla="val 16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27808" y="2492770"/>
            <a:ext cx="16898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   100 : 10 .2</a:t>
            </a:r>
            <a:endParaRPr lang="en-US" sz="2400" dirty="0"/>
          </a:p>
          <a:p>
            <a:r>
              <a:rPr lang="en-US" sz="2400"/>
              <a:t>= 100 : 20</a:t>
            </a:r>
            <a:endParaRPr lang="en-US" sz="2400" dirty="0"/>
          </a:p>
          <a:p>
            <a:r>
              <a:rPr lang="en-US" sz="2400"/>
              <a:t>= 5 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45667" y="3619436"/>
            <a:ext cx="69602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Lan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92771" y="3521878"/>
            <a:ext cx="875561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rgbClr val="FFFF00"/>
                </a:solidFill>
              </a:rPr>
              <a:t>Nam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10369" y="5409321"/>
            <a:ext cx="10644923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trừ</a:t>
            </a:r>
            <a:r>
              <a:rPr lang="en-US" sz="2800" dirty="0"/>
              <a:t> (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chia), ta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trái</a:t>
            </a:r>
            <a:r>
              <a:rPr lang="en-US" sz="2800" b="1" dirty="0"/>
              <a:t> sang </a:t>
            </a:r>
            <a:r>
              <a:rPr lang="en-US" sz="2800" b="1" dirty="0" err="1"/>
              <a:t>phải</a:t>
            </a:r>
            <a:r>
              <a:rPr lang="en-US" sz="28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8419" y="4103658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Hỏi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đúng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D34FCE-38E2-4ADD-A7E4-5219B0E84CF5}"/>
              </a:ext>
            </a:extLst>
          </p:cNvPr>
          <p:cNvGrpSpPr/>
          <p:nvPr/>
        </p:nvGrpSpPr>
        <p:grpSpPr>
          <a:xfrm>
            <a:off x="730416" y="5449390"/>
            <a:ext cx="532480" cy="520083"/>
            <a:chOff x="246021" y="5210462"/>
            <a:chExt cx="532480" cy="52008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C431B25-D596-466A-BA43-FB7FC0926ED7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5417D8-DF2F-40A8-B99F-45BC73501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AED132-9C8F-4C9A-A265-460ABFA3615B}"/>
              </a:ext>
            </a:extLst>
          </p:cNvPr>
          <p:cNvGrpSpPr/>
          <p:nvPr/>
        </p:nvGrpSpPr>
        <p:grpSpPr>
          <a:xfrm>
            <a:off x="661008" y="1679426"/>
            <a:ext cx="1006505" cy="634576"/>
            <a:chOff x="343120" y="1291878"/>
            <a:chExt cx="1006505" cy="634576"/>
          </a:xfrm>
        </p:grpSpPr>
        <p:sp>
          <p:nvSpPr>
            <p:cNvPr id="28" name="Flowchart: Alternate Process 27">
              <a:extLst>
                <a:ext uri="{FF2B5EF4-FFF2-40B4-BE49-F238E27FC236}">
                  <a16:creationId xmlns:a16="http://schemas.microsoft.com/office/drawing/2014/main" id="{1691871E-599F-4CF2-888C-F85732ACD696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1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7091DBE-9E75-438D-95AC-F094AEF267D1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568367E-8D34-4256-8BF3-20A9F49A31CB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804A202-19ED-4A3F-961F-94F876567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A83717F-F5A9-46CB-95FB-66C6FE750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5F09A44-8629-4F9E-A024-7946FBD57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FB4A25A-0AF5-45FC-9D80-28246EA74874}"/>
              </a:ext>
            </a:extLst>
          </p:cNvPr>
          <p:cNvSpPr txBox="1"/>
          <p:nvPr/>
        </p:nvSpPr>
        <p:spPr>
          <a:xfrm>
            <a:off x="1741898" y="1635726"/>
            <a:ext cx="799129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</a:rPr>
              <a:t>Hai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err="1">
                <a:solidFill>
                  <a:schemeClr val="bg1"/>
                </a:solidFill>
              </a:rPr>
              <a:t>thức</a:t>
            </a:r>
            <a:r>
              <a:rPr lang="en-US" sz="2800">
                <a:solidFill>
                  <a:schemeClr val="bg1"/>
                </a:solidFill>
              </a:rPr>
              <a:t> 100 : 10 . 2 </a:t>
            </a:r>
            <a:r>
              <a:rPr lang="en-US" sz="2800" dirty="0" err="1">
                <a:solidFill>
                  <a:schemeClr val="bg1"/>
                </a:solidFill>
              </a:rPr>
              <a:t>như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6414B30-E759-4F66-8269-A9EBE6C2DA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52" y="4219540"/>
            <a:ext cx="808880" cy="8282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FCCBE5C-6AE2-4056-BF7B-A050584A8C97}"/>
              </a:ext>
            </a:extLst>
          </p:cNvPr>
          <p:cNvGrpSpPr/>
          <p:nvPr/>
        </p:nvGrpSpPr>
        <p:grpSpPr>
          <a:xfrm>
            <a:off x="10099950" y="4316021"/>
            <a:ext cx="689106" cy="830997"/>
            <a:chOff x="10104027" y="3689893"/>
            <a:chExt cx="689106" cy="83099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23E5F3D-AE0E-4390-ADE2-00F3C98982CD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24B012D-4F43-4A26-BB9D-751F41D833BC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5600" y="0"/>
            <a:ext cx="817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73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16" grpId="0"/>
      <p:bldP spid="10" grpId="0" animBg="1"/>
      <p:bldP spid="11" grpId="0"/>
      <p:bldP spid="17" grpId="0" animBg="1"/>
      <p:bldP spid="18" grpId="0"/>
      <p:bldP spid="19" grpId="0"/>
      <p:bldP spid="20" grpId="0"/>
      <p:bldP spid="21" grpId="0"/>
      <p:bldP spid="22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5A24600-1A43-4758-AE85-FFD754B8DD1D}"/>
              </a:ext>
            </a:extLst>
          </p:cNvPr>
          <p:cNvGrpSpPr/>
          <p:nvPr/>
        </p:nvGrpSpPr>
        <p:grpSpPr>
          <a:xfrm>
            <a:off x="52627" y="1362338"/>
            <a:ext cx="12192000" cy="2168910"/>
            <a:chOff x="3664469" y="3679317"/>
            <a:chExt cx="6878674" cy="23086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C3685B6-0124-43FA-AF93-EDD73C33EDA7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33" name="Rounded Rectangle 1">
                <a:extLst>
                  <a:ext uri="{FF2B5EF4-FFF2-40B4-BE49-F238E27FC236}">
                    <a16:creationId xmlns:a16="http://schemas.microsoft.com/office/drawing/2014/main" id="{6B95BE60-DECA-4469-ABB2-21B6785B6199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34" name="Rounded Rectangle 83">
                <a:extLst>
                  <a:ext uri="{FF2B5EF4-FFF2-40B4-BE49-F238E27FC236}">
                    <a16:creationId xmlns:a16="http://schemas.microsoft.com/office/drawing/2014/main" id="{FD2C1DE6-E41A-4308-A2DF-C9BAF027E11E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x-none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32" name="Rounded Rectangle 85">
              <a:extLst>
                <a:ext uri="{FF2B5EF4-FFF2-40B4-BE49-F238E27FC236}">
                  <a16:creationId xmlns:a16="http://schemas.microsoft.com/office/drawing/2014/main" id="{ECA45AA2-3754-4018-A992-E242F32443ED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x-none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66374" y="1769496"/>
            <a:ext cx="5085046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/>
              <a:t>Ví</a:t>
            </a:r>
            <a:r>
              <a:rPr lang="en-US" sz="2800" b="1" i="1" dirty="0"/>
              <a:t> </a:t>
            </a:r>
            <a:r>
              <a:rPr lang="en-US" sz="2800" b="1" i="1" dirty="0" err="1"/>
              <a:t>dụ</a:t>
            </a:r>
            <a:r>
              <a:rPr lang="en-US" sz="2800" b="1" i="1" dirty="0"/>
              <a:t> 1.</a:t>
            </a:r>
            <a:r>
              <a:rPr lang="en-US" sz="2800" b="1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97422" y="3894714"/>
            <a:ext cx="232948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a</a:t>
            </a:r>
            <a:r>
              <a:rPr lang="en-US" sz="2800"/>
              <a:t>) 49 – 32 + 16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1718647" y="4954963"/>
            <a:ext cx="1810111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b) 36 : 6 </a:t>
            </a:r>
            <a:r>
              <a:rPr lang="en-US" sz="2800" dirty="0" smtClean="0"/>
              <a:t>. 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795380" y="3906326"/>
            <a:ext cx="160172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17 + 16 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3451291" y="4953436"/>
            <a:ext cx="114807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6 . 3 </a:t>
            </a:r>
            <a:endParaRPr lang="en-US" sz="2800" dirty="0"/>
          </a:p>
        </p:txBody>
      </p:sp>
      <p:sp>
        <p:nvSpPr>
          <p:cNvPr id="3" name="Right Brace 2"/>
          <p:cNvSpPr/>
          <p:nvPr/>
        </p:nvSpPr>
        <p:spPr>
          <a:xfrm rot="5400000">
            <a:off x="2405909" y="3998983"/>
            <a:ext cx="144662" cy="1001869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31852" y="4572249"/>
            <a:ext cx="706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8" name="Right Brace 27"/>
          <p:cNvSpPr/>
          <p:nvPr/>
        </p:nvSpPr>
        <p:spPr>
          <a:xfrm rot="5400000">
            <a:off x="2567403" y="5228166"/>
            <a:ext cx="117408" cy="706178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468852" y="5616144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CF93C3-8A2D-46D4-977D-54AA341A3D0E}"/>
              </a:ext>
            </a:extLst>
          </p:cNvPr>
          <p:cNvSpPr txBox="1"/>
          <p:nvPr/>
        </p:nvSpPr>
        <p:spPr>
          <a:xfrm>
            <a:off x="5277133" y="3892699"/>
            <a:ext cx="984565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33. 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0C877D-6665-4A60-B611-368F2B58A968}"/>
              </a:ext>
            </a:extLst>
          </p:cNvPr>
          <p:cNvSpPr txBox="1"/>
          <p:nvPr/>
        </p:nvSpPr>
        <p:spPr>
          <a:xfrm>
            <a:off x="4490989" y="4953436"/>
            <a:ext cx="984565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18. 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41B9C-5BBB-4454-8D8F-7924E038C9AD}"/>
              </a:ext>
            </a:extLst>
          </p:cNvPr>
          <p:cNvSpPr txBox="1"/>
          <p:nvPr/>
        </p:nvSpPr>
        <p:spPr>
          <a:xfrm>
            <a:off x="687906" y="3374671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B50DE-55EA-4D85-BCFD-58F1324110E3}"/>
              </a:ext>
            </a:extLst>
          </p:cNvPr>
          <p:cNvSpPr txBox="1"/>
          <p:nvPr/>
        </p:nvSpPr>
        <p:spPr>
          <a:xfrm>
            <a:off x="1704446" y="2355097"/>
            <a:ext cx="232948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a</a:t>
            </a:r>
            <a:r>
              <a:rPr lang="en-US" sz="2800"/>
              <a:t>) 49 – 32 + 16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407B9A-C215-4524-B891-26F09867A2B1}"/>
              </a:ext>
            </a:extLst>
          </p:cNvPr>
          <p:cNvSpPr txBox="1"/>
          <p:nvPr/>
        </p:nvSpPr>
        <p:spPr>
          <a:xfrm>
            <a:off x="5581901" y="2245489"/>
            <a:ext cx="1810111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b) 36 : 6 </a:t>
            </a:r>
            <a:r>
              <a:rPr lang="en-US" sz="2800" dirty="0" smtClean="0"/>
              <a:t>. </a:t>
            </a:r>
            <a:r>
              <a:rPr lang="en-US" sz="2800" dirty="0"/>
              <a:t>3</a:t>
            </a: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4BBF29A-9AEE-44BA-8F8F-56B371F27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b="48378"/>
          <a:stretch>
            <a:fillRect/>
          </a:stretch>
        </p:blipFill>
        <p:spPr>
          <a:xfrm>
            <a:off x="7525664" y="5081399"/>
            <a:ext cx="4905884" cy="17766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8F4F65-588A-4366-B91E-704BF27EBC2D}"/>
              </a:ext>
            </a:extLst>
          </p:cNvPr>
          <p:cNvGrpSpPr/>
          <p:nvPr/>
        </p:nvGrpSpPr>
        <p:grpSpPr>
          <a:xfrm>
            <a:off x="6847328" y="3892699"/>
            <a:ext cx="3317954" cy="722240"/>
            <a:chOff x="6538057" y="3677189"/>
            <a:chExt cx="3317954" cy="722240"/>
          </a:xfrm>
        </p:grpSpPr>
        <p:sp>
          <p:nvSpPr>
            <p:cNvPr id="35" name="燕尾形 54">
              <a:extLst>
                <a:ext uri="{FF2B5EF4-FFF2-40B4-BE49-F238E27FC236}">
                  <a16:creationId xmlns:a16="http://schemas.microsoft.com/office/drawing/2014/main" id="{BD775ABA-2CEF-4410-B428-87A0BAFA5052}"/>
                </a:ext>
              </a:extLst>
            </p:cNvPr>
            <p:cNvSpPr/>
            <p:nvPr/>
          </p:nvSpPr>
          <p:spPr>
            <a:xfrm>
              <a:off x="6538057" y="3677189"/>
              <a:ext cx="1667954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6" name="燕尾形 62">
              <a:extLst>
                <a:ext uri="{FF2B5EF4-FFF2-40B4-BE49-F238E27FC236}">
                  <a16:creationId xmlns:a16="http://schemas.microsoft.com/office/drawing/2014/main" id="{8A9C2A41-4EA8-4F23-B1F3-48932E89B428}"/>
                </a:ext>
              </a:extLst>
            </p:cNvPr>
            <p:cNvSpPr/>
            <p:nvPr/>
          </p:nvSpPr>
          <p:spPr>
            <a:xfrm>
              <a:off x="8108341" y="3677189"/>
              <a:ext cx="1747670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468B85D-721D-4394-BE20-9F811473A6B8}"/>
                </a:ext>
              </a:extLst>
            </p:cNvPr>
            <p:cNvSpPr txBox="1"/>
            <p:nvPr/>
          </p:nvSpPr>
          <p:spPr>
            <a:xfrm>
              <a:off x="6995168" y="3691182"/>
              <a:ext cx="753732" cy="60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Trái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10EDBD-D07D-41DF-8CF4-DA84A414295B}"/>
                </a:ext>
              </a:extLst>
            </p:cNvPr>
            <p:cNvSpPr txBox="1"/>
            <p:nvPr/>
          </p:nvSpPr>
          <p:spPr>
            <a:xfrm>
              <a:off x="8565452" y="3677189"/>
              <a:ext cx="841897" cy="60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Phải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015600" y="-162233"/>
            <a:ext cx="817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F5BDED9-0105-4FA2-B5BB-1F5254FCF90C}"/>
              </a:ext>
            </a:extLst>
          </p:cNvPr>
          <p:cNvGrpSpPr/>
          <p:nvPr/>
        </p:nvGrpSpPr>
        <p:grpSpPr>
          <a:xfrm>
            <a:off x="257450" y="611070"/>
            <a:ext cx="11391787" cy="461665"/>
            <a:chOff x="257451" y="292783"/>
            <a:chExt cx="10315854" cy="461665"/>
          </a:xfrm>
        </p:grpSpPr>
        <p:sp>
          <p:nvSpPr>
            <p:cNvPr id="43" name="Rectangle: Rounded Corners 35">
              <a:extLst>
                <a:ext uri="{FF2B5EF4-FFF2-40B4-BE49-F238E27FC236}">
                  <a16:creationId xmlns:a16="http://schemas.microsoft.com/office/drawing/2014/main" id="{1B09002F-047F-4F74-BFB2-B0E74ED204C9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exagon 43">
              <a:extLst>
                <a:ext uri="{FF2B5EF4-FFF2-40B4-BE49-F238E27FC236}">
                  <a16:creationId xmlns:a16="http://schemas.microsoft.com/office/drawing/2014/main" id="{BA7A8DFA-EB44-4A4E-BE73-96CF0F8AA3BD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00106" y="611070"/>
            <a:ext cx="11391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I.   THỨ TỰ THỰC HIỆN CÁC PHÉP TÍNH TRONG BIỂU THỨC KHÔNG CHỨA DẤU NGOẶC</a:t>
            </a:r>
          </a:p>
        </p:txBody>
      </p:sp>
    </p:spTree>
    <p:extLst>
      <p:ext uri="{BB962C8B-B14F-4D97-AF65-F5344CB8AC3E}">
        <p14:creationId xmlns:p14="http://schemas.microsoft.com/office/powerpoint/2010/main" val="34187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28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939E0C-0153-4065-8EE4-5FEFF0FC08AB}"/>
              </a:ext>
            </a:extLst>
          </p:cNvPr>
          <p:cNvSpPr/>
          <p:nvPr/>
        </p:nvSpPr>
        <p:spPr>
          <a:xfrm>
            <a:off x="391476" y="1605678"/>
            <a:ext cx="10254343" cy="1872344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59613-8C07-4988-A026-C1FF8C2B5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8343" y="1450623"/>
            <a:ext cx="492577" cy="541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034C97-D5F8-483E-9E68-321F99FFFABB}"/>
              </a:ext>
            </a:extLst>
          </p:cNvPr>
          <p:cNvSpPr txBox="1"/>
          <p:nvPr/>
        </p:nvSpPr>
        <p:spPr>
          <a:xfrm>
            <a:off x="1507942" y="1619127"/>
            <a:ext cx="390203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Tính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904AB5-B761-4162-A7B5-E5F891A59AF1}"/>
              </a:ext>
            </a:extLst>
          </p:cNvPr>
          <p:cNvSpPr/>
          <p:nvPr/>
        </p:nvSpPr>
        <p:spPr>
          <a:xfrm>
            <a:off x="966246" y="1749168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EAFE81-060A-402B-942D-A8012A654215}"/>
              </a:ext>
            </a:extLst>
          </p:cNvPr>
          <p:cNvSpPr txBox="1"/>
          <p:nvPr/>
        </p:nvSpPr>
        <p:spPr>
          <a:xfrm>
            <a:off x="990190" y="1705508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5943C6-4E27-4A4A-9EAD-F656AEA11C3E}"/>
              </a:ext>
            </a:extLst>
          </p:cNvPr>
          <p:cNvSpPr txBox="1"/>
          <p:nvPr/>
        </p:nvSpPr>
        <p:spPr>
          <a:xfrm>
            <a:off x="1373100" y="2159749"/>
            <a:ext cx="4862638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a) 507 – 159 – 59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76DCE-3554-4743-ABBF-9B6BB6E74BC6}"/>
              </a:ext>
            </a:extLst>
          </p:cNvPr>
          <p:cNvSpPr txBox="1"/>
          <p:nvPr/>
        </p:nvSpPr>
        <p:spPr>
          <a:xfrm>
            <a:off x="1373100" y="2766967"/>
            <a:ext cx="4862638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b) 180 : 6 : 3  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434E93-7931-43B6-978A-28AE7A09FE63}"/>
              </a:ext>
            </a:extLst>
          </p:cNvPr>
          <p:cNvSpPr txBox="1"/>
          <p:nvPr/>
        </p:nvSpPr>
        <p:spPr>
          <a:xfrm>
            <a:off x="1308195" y="4305583"/>
            <a:ext cx="277672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a</a:t>
            </a:r>
            <a:r>
              <a:rPr lang="en-US" sz="2800"/>
              <a:t>) 507 – 159 – 59 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8972FD-2DA4-45C7-B352-F1074F5B97B3}"/>
              </a:ext>
            </a:extLst>
          </p:cNvPr>
          <p:cNvSpPr txBox="1"/>
          <p:nvPr/>
        </p:nvSpPr>
        <p:spPr>
          <a:xfrm>
            <a:off x="1344675" y="5633284"/>
            <a:ext cx="199766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b</a:t>
            </a:r>
            <a:r>
              <a:rPr lang="en-US" sz="2800"/>
              <a:t>) 180 </a:t>
            </a:r>
            <a:r>
              <a:rPr lang="en-US" sz="2800" dirty="0"/>
              <a:t>: 6 </a:t>
            </a:r>
            <a:r>
              <a:rPr lang="en-US" sz="2800"/>
              <a:t>: 3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F0A4C6-4F93-406B-A020-61C4EEF9709E}"/>
              </a:ext>
            </a:extLst>
          </p:cNvPr>
          <p:cNvSpPr txBox="1"/>
          <p:nvPr/>
        </p:nvSpPr>
        <p:spPr>
          <a:xfrm>
            <a:off x="3889184" y="4317195"/>
            <a:ext cx="1923398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348 – </a:t>
            </a:r>
            <a:r>
              <a:rPr lang="en-US" sz="2800" dirty="0" smtClean="0"/>
              <a:t>59  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C40250-A3E4-4CC8-8C2F-1B3488EEBA02}"/>
              </a:ext>
            </a:extLst>
          </p:cNvPr>
          <p:cNvSpPr txBox="1"/>
          <p:nvPr/>
        </p:nvSpPr>
        <p:spPr>
          <a:xfrm>
            <a:off x="3342336" y="5630198"/>
            <a:ext cx="1571905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30 : 3 </a:t>
            </a:r>
            <a:endParaRPr lang="en-US" sz="2800" dirty="0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2B9111FA-9EC0-4BF5-8A7A-450691817DD1}"/>
              </a:ext>
            </a:extLst>
          </p:cNvPr>
          <p:cNvSpPr/>
          <p:nvPr/>
        </p:nvSpPr>
        <p:spPr>
          <a:xfrm rot="5400000">
            <a:off x="2364980" y="4265932"/>
            <a:ext cx="217714" cy="1371516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C8B25F6-7C9B-421F-804E-2F6189151779}"/>
              </a:ext>
            </a:extLst>
          </p:cNvPr>
          <p:cNvSpPr/>
          <p:nvPr/>
        </p:nvSpPr>
        <p:spPr>
          <a:xfrm>
            <a:off x="2120748" y="5023860"/>
            <a:ext cx="706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348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07576B83-D30C-4F33-A8E5-15F0345B34C1}"/>
              </a:ext>
            </a:extLst>
          </p:cNvPr>
          <p:cNvSpPr/>
          <p:nvPr/>
        </p:nvSpPr>
        <p:spPr>
          <a:xfrm rot="5400000">
            <a:off x="2263416" y="5803027"/>
            <a:ext cx="160179" cy="927880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54B78C-F2E9-41E0-A50D-B4A18A37A13F}"/>
              </a:ext>
            </a:extLst>
          </p:cNvPr>
          <p:cNvSpPr/>
          <p:nvPr/>
        </p:nvSpPr>
        <p:spPr>
          <a:xfrm>
            <a:off x="2120748" y="6347057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F31313-0A53-49F1-B68F-413C93CEA8EE}"/>
              </a:ext>
            </a:extLst>
          </p:cNvPr>
          <p:cNvSpPr txBox="1"/>
          <p:nvPr/>
        </p:nvSpPr>
        <p:spPr>
          <a:xfrm>
            <a:off x="5740584" y="4303568"/>
            <a:ext cx="116730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</a:t>
            </a:r>
            <a:r>
              <a:rPr lang="en-US" sz="2800" smtClean="0"/>
              <a:t>289</a:t>
            </a:r>
            <a:r>
              <a:rPr lang="en-US" sz="2800"/>
              <a:t>. 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EA782B-7959-4B9A-A71F-72228DF757A9}"/>
              </a:ext>
            </a:extLst>
          </p:cNvPr>
          <p:cNvSpPr txBox="1"/>
          <p:nvPr/>
        </p:nvSpPr>
        <p:spPr>
          <a:xfrm>
            <a:off x="4534083" y="5627112"/>
            <a:ext cx="984565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10. 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799E1C-0599-47FC-B028-610EA3FE64DA}"/>
              </a:ext>
            </a:extLst>
          </p:cNvPr>
          <p:cNvSpPr txBox="1"/>
          <p:nvPr/>
        </p:nvSpPr>
        <p:spPr>
          <a:xfrm>
            <a:off x="519726" y="3896227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015600" y="-29501"/>
            <a:ext cx="817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5BDED9-0105-4FA2-B5BB-1F5254FCF90C}"/>
              </a:ext>
            </a:extLst>
          </p:cNvPr>
          <p:cNvGrpSpPr/>
          <p:nvPr/>
        </p:nvGrpSpPr>
        <p:grpSpPr>
          <a:xfrm>
            <a:off x="257450" y="611070"/>
            <a:ext cx="11391787" cy="461665"/>
            <a:chOff x="257451" y="292783"/>
            <a:chExt cx="10315854" cy="461665"/>
          </a:xfrm>
        </p:grpSpPr>
        <p:sp>
          <p:nvSpPr>
            <p:cNvPr id="27" name="Rectangle: Rounded Corners 35">
              <a:extLst>
                <a:ext uri="{FF2B5EF4-FFF2-40B4-BE49-F238E27FC236}">
                  <a16:creationId xmlns:a16="http://schemas.microsoft.com/office/drawing/2014/main" id="{1B09002F-047F-4F74-BFB2-B0E74ED204C9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BA7A8DFA-EB44-4A4E-BE73-96CF0F8AA3BD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00106" y="611070"/>
            <a:ext cx="11391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I.   THỨ TỰ THỰC HIỆN CÁC PHÉP TÍNH TRONG BIỂU THỨC KHÔNG CHỨA DẤU NGOẶC</a:t>
            </a:r>
          </a:p>
        </p:txBody>
      </p:sp>
    </p:spTree>
    <p:extLst>
      <p:ext uri="{BB962C8B-B14F-4D97-AF65-F5344CB8AC3E}">
        <p14:creationId xmlns:p14="http://schemas.microsoft.com/office/powerpoint/2010/main" val="349779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61177" y="5491283"/>
            <a:ext cx="10905181" cy="1146222"/>
          </a:xfrm>
          <a:prstGeom prst="roundRect">
            <a:avLst>
              <a:gd name="adj" fmla="val 23409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8A4C9E-F9F7-424D-9569-CB9CD9CBD92D}"/>
              </a:ext>
            </a:extLst>
          </p:cNvPr>
          <p:cNvSpPr/>
          <p:nvPr/>
        </p:nvSpPr>
        <p:spPr>
          <a:xfrm>
            <a:off x="-34426" y="1591735"/>
            <a:ext cx="12192000" cy="35319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61" y="3050092"/>
            <a:ext cx="1506585" cy="13398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49351" y="1660326"/>
            <a:ext cx="770916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</a:rPr>
              <a:t>Hai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28 – 4 . 3 </a:t>
            </a:r>
            <a:r>
              <a:rPr lang="en-US" sz="2800" dirty="0" err="1">
                <a:solidFill>
                  <a:schemeClr val="bg1"/>
                </a:solidFill>
              </a:rPr>
              <a:t>như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2939129" y="2527592"/>
            <a:ext cx="1594074" cy="961233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44368" y="2565495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28 – 4 . 3 </a:t>
            </a:r>
          </a:p>
          <a:p>
            <a:r>
              <a:rPr lang="en-US" dirty="0"/>
              <a:t>= 24 . 3 </a:t>
            </a:r>
          </a:p>
          <a:p>
            <a:r>
              <a:rPr lang="en-US" dirty="0"/>
              <a:t>=72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5717284" y="2680811"/>
            <a:ext cx="1594074" cy="961233"/>
          </a:xfrm>
          <a:prstGeom prst="wedgeEllipseCallout">
            <a:avLst>
              <a:gd name="adj1" fmla="val 62370"/>
              <a:gd name="adj2" fmla="val 16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37665" y="2738597"/>
            <a:ext cx="10951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28 – 4 . 3</a:t>
            </a:r>
          </a:p>
          <a:p>
            <a:r>
              <a:rPr lang="en-US" dirty="0"/>
              <a:t>= 28 – 12 </a:t>
            </a:r>
          </a:p>
          <a:p>
            <a:r>
              <a:rPr lang="en-US" dirty="0"/>
              <a:t>= 16 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649351" y="4185991"/>
            <a:ext cx="92442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Ngọc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80049" y="4185991"/>
            <a:ext cx="829073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Sơn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8247" y="5453516"/>
            <a:ext cx="10447142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, </a:t>
            </a:r>
            <a:r>
              <a:rPr lang="en-US" sz="2800" dirty="0" err="1"/>
              <a:t>nhân</a:t>
            </a:r>
            <a:r>
              <a:rPr lang="en-US" sz="2800" dirty="0"/>
              <a:t>, chia, ta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b="1" dirty="0" err="1"/>
              <a:t>nhân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chia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,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b="1" dirty="0" err="1"/>
              <a:t>cộng</a:t>
            </a:r>
            <a:r>
              <a:rPr lang="en-US" sz="2800" b="1" dirty="0"/>
              <a:t> </a:t>
            </a:r>
            <a:r>
              <a:rPr lang="en-US" sz="2800" b="1" dirty="0" err="1"/>
              <a:t>va</a:t>
            </a:r>
            <a:r>
              <a:rPr lang="en-US" sz="2800" b="1" dirty="0"/>
              <a:t>̀ </a:t>
            </a:r>
            <a:r>
              <a:rPr lang="en-US" sz="2800" b="1" dirty="0" err="1"/>
              <a:t>trừ</a:t>
            </a:r>
            <a:r>
              <a:rPr lang="en-US" sz="28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68982" y="4186635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Hỏi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đúng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218" y="2841772"/>
            <a:ext cx="1481080" cy="15400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D17B2E-6D53-4B32-89D2-E201E3006125}"/>
              </a:ext>
            </a:extLst>
          </p:cNvPr>
          <p:cNvGrpSpPr/>
          <p:nvPr/>
        </p:nvGrpSpPr>
        <p:grpSpPr>
          <a:xfrm>
            <a:off x="590490" y="5477630"/>
            <a:ext cx="532480" cy="520083"/>
            <a:chOff x="246021" y="5210462"/>
            <a:chExt cx="532480" cy="52008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F4B3535-05A6-439F-BE19-03CE1F3F695F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0FB826-0902-4672-8CFA-F29DB0BDE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AE166B3-6D53-4EB7-BBC3-0F2509DFC694}"/>
              </a:ext>
            </a:extLst>
          </p:cNvPr>
          <p:cNvGrpSpPr/>
          <p:nvPr/>
        </p:nvGrpSpPr>
        <p:grpSpPr>
          <a:xfrm>
            <a:off x="568461" y="1761816"/>
            <a:ext cx="1006505" cy="634576"/>
            <a:chOff x="343120" y="1291878"/>
            <a:chExt cx="1006505" cy="634576"/>
          </a:xfrm>
        </p:grpSpPr>
        <p:sp>
          <p:nvSpPr>
            <p:cNvPr id="32" name="Flowchart: Alternate Process 31">
              <a:extLst>
                <a:ext uri="{FF2B5EF4-FFF2-40B4-BE49-F238E27FC236}">
                  <a16:creationId xmlns:a16="http://schemas.microsoft.com/office/drawing/2014/main" id="{7DA09C95-A1C8-44DA-9BB7-07E96A36A5F6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2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4921F64-3A33-4039-984A-1889C73E1829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9409E7-AB94-4694-AF0D-C7985C511D40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0A2BE25-C5E1-44AA-9902-2ACF52B96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7A90B42-3901-4E69-884D-A46803515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73E557A-AB2E-41B4-A29A-8EE0941A7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CA593CE-EAFA-4627-84D1-E5BB0E31BB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795" y="3357710"/>
            <a:ext cx="808880" cy="82828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189B193-5F21-473B-B126-D52BA7ECB860}"/>
              </a:ext>
            </a:extLst>
          </p:cNvPr>
          <p:cNvGrpSpPr/>
          <p:nvPr/>
        </p:nvGrpSpPr>
        <p:grpSpPr>
          <a:xfrm>
            <a:off x="614279" y="3505384"/>
            <a:ext cx="689106" cy="830997"/>
            <a:chOff x="10104027" y="3689893"/>
            <a:chExt cx="689106" cy="83099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49E3EFE-309E-401D-A705-2550444E3181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628BAE-DD7D-4DBE-834B-3A4FDF98918E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015600" y="-29501"/>
            <a:ext cx="817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F5BDED9-0105-4FA2-B5BB-1F5254FCF90C}"/>
              </a:ext>
            </a:extLst>
          </p:cNvPr>
          <p:cNvGrpSpPr/>
          <p:nvPr/>
        </p:nvGrpSpPr>
        <p:grpSpPr>
          <a:xfrm>
            <a:off x="257450" y="611070"/>
            <a:ext cx="11391787" cy="461665"/>
            <a:chOff x="257451" y="292783"/>
            <a:chExt cx="10315854" cy="461665"/>
          </a:xfrm>
        </p:grpSpPr>
        <p:sp>
          <p:nvSpPr>
            <p:cNvPr id="41" name="Rectangle: Rounded Corners 35">
              <a:extLst>
                <a:ext uri="{FF2B5EF4-FFF2-40B4-BE49-F238E27FC236}">
                  <a16:creationId xmlns:a16="http://schemas.microsoft.com/office/drawing/2014/main" id="{1B09002F-047F-4F74-BFB2-B0E74ED204C9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BA7A8DFA-EB44-4A4E-BE73-96CF0F8AA3BD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00106" y="611070"/>
            <a:ext cx="11391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I.   THỨ TỰ THỰC HIỆN CÁC PHÉP TÍNH TRONG BIỂU THỨC KHÔNG CHỨA DẤU NGOẶC</a:t>
            </a:r>
          </a:p>
        </p:txBody>
      </p:sp>
    </p:spTree>
    <p:extLst>
      <p:ext uri="{BB962C8B-B14F-4D97-AF65-F5344CB8AC3E}">
        <p14:creationId xmlns:p14="http://schemas.microsoft.com/office/powerpoint/2010/main" val="231290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25" grpId="0"/>
      <p:bldP spid="10" grpId="0" animBg="1"/>
      <p:bldP spid="11" grpId="0"/>
      <p:bldP spid="17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738A577-F753-4343-8718-756474FB9989}"/>
              </a:ext>
            </a:extLst>
          </p:cNvPr>
          <p:cNvGrpSpPr/>
          <p:nvPr/>
        </p:nvGrpSpPr>
        <p:grpSpPr>
          <a:xfrm>
            <a:off x="-103239" y="1389547"/>
            <a:ext cx="12192000" cy="1399947"/>
            <a:chOff x="3664469" y="3679317"/>
            <a:chExt cx="6878674" cy="230869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2A66BC-AB00-4AFA-BB46-EF96764738C7}"/>
                </a:ext>
              </a:extLst>
            </p:cNvPr>
            <p:cNvGrpSpPr/>
            <p:nvPr/>
          </p:nvGrpSpPr>
          <p:grpSpPr>
            <a:xfrm>
              <a:off x="3814792" y="3878156"/>
              <a:ext cx="6579776" cy="1879102"/>
              <a:chOff x="1286416" y="3103418"/>
              <a:chExt cx="6579776" cy="1879102"/>
            </a:xfrm>
          </p:grpSpPr>
          <p:sp>
            <p:nvSpPr>
              <p:cNvPr id="27" name="Rounded Rectangle 1">
                <a:extLst>
                  <a:ext uri="{FF2B5EF4-FFF2-40B4-BE49-F238E27FC236}">
                    <a16:creationId xmlns:a16="http://schemas.microsoft.com/office/drawing/2014/main" id="{020DA101-8099-47F6-A187-4F6C22B07127}"/>
                  </a:ext>
                </a:extLst>
              </p:cNvPr>
              <p:cNvSpPr/>
              <p:nvPr/>
            </p:nvSpPr>
            <p:spPr>
              <a:xfrm>
                <a:off x="1286416" y="3103418"/>
                <a:ext cx="6579776" cy="1879102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22225">
                <a:noFill/>
              </a:ln>
              <a:effectLst>
                <a:outerShdw blurRad="304800" dist="38100" dir="2700000" algn="t" rotWithShape="0">
                  <a:prstClr val="black">
                    <a:alpha val="3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solidFill>
                    <a:prstClr val="whit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8" name="Rounded Rectangle 83">
                <a:extLst>
                  <a:ext uri="{FF2B5EF4-FFF2-40B4-BE49-F238E27FC236}">
                    <a16:creationId xmlns:a16="http://schemas.microsoft.com/office/drawing/2014/main" id="{F5EDDA44-47F3-4DB4-9894-F3C58DE7774A}"/>
                  </a:ext>
                </a:extLst>
              </p:cNvPr>
              <p:cNvSpPr/>
              <p:nvPr/>
            </p:nvSpPr>
            <p:spPr>
              <a:xfrm>
                <a:off x="1362208" y="3186403"/>
                <a:ext cx="6441660" cy="1718362"/>
              </a:xfrm>
              <a:prstGeom prst="roundRect">
                <a:avLst/>
              </a:prstGeom>
              <a:solidFill>
                <a:srgbClr val="EA5E66"/>
              </a:solidFill>
              <a:ln>
                <a:noFill/>
              </a:ln>
              <a:effectLst>
                <a:innerShdw blurRad="88900" dist="50800" dir="16200000">
                  <a:prstClr val="black">
                    <a:alpha val="3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x-none" dirty="0">
                  <a:solidFill>
                    <a:prstClr val="black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</p:grpSp>
        <p:sp>
          <p:nvSpPr>
            <p:cNvPr id="24" name="Rounded Rectangle 85">
              <a:extLst>
                <a:ext uri="{FF2B5EF4-FFF2-40B4-BE49-F238E27FC236}">
                  <a16:creationId xmlns:a16="http://schemas.microsoft.com/office/drawing/2014/main" id="{69E8F2A8-BDA1-47FB-9EEF-81E6527BE015}"/>
                </a:ext>
              </a:extLst>
            </p:cNvPr>
            <p:cNvSpPr/>
            <p:nvPr/>
          </p:nvSpPr>
          <p:spPr>
            <a:xfrm>
              <a:off x="3664469" y="3679317"/>
              <a:ext cx="6878674" cy="230869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2477" tIns="51238" rIns="102477" bIns="51238" rtlCol="0" anchor="ctr"/>
            <a:lstStyle/>
            <a:p>
              <a:pPr algn="ctr"/>
              <a:endParaRPr lang="x-none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630838" y="1720346"/>
            <a:ext cx="5085046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 err="1"/>
              <a:t>Ví</a:t>
            </a:r>
            <a:r>
              <a:rPr lang="en-US" sz="2800" b="1" i="1" dirty="0"/>
              <a:t> </a:t>
            </a:r>
            <a:r>
              <a:rPr lang="en-US" sz="2800" b="1" i="1" dirty="0" err="1"/>
              <a:t>dụ</a:t>
            </a:r>
            <a:r>
              <a:rPr lang="en-US" sz="2800" b="1" i="1" dirty="0"/>
              <a:t> 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72606" y="2789117"/>
            <a:ext cx="307327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     36 – 18 : 2 </a:t>
            </a:r>
            <a:r>
              <a:rPr lang="en-US" sz="2800" dirty="0"/>
              <a:t>. 3 </a:t>
            </a:r>
            <a:r>
              <a:rPr lang="en-US" sz="2800"/>
              <a:t>+ 8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828206" y="3715872"/>
            <a:ext cx="238238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36 – 9 </a:t>
            </a:r>
            <a:r>
              <a:rPr lang="en-US" sz="2800" dirty="0"/>
              <a:t>. 3 </a:t>
            </a:r>
            <a:r>
              <a:rPr lang="en-US" sz="2800"/>
              <a:t>+ 8 </a:t>
            </a:r>
            <a:endParaRPr lang="en-US" sz="2800" dirty="0"/>
          </a:p>
        </p:txBody>
      </p:sp>
      <p:sp>
        <p:nvSpPr>
          <p:cNvPr id="3" name="Right Brace 2"/>
          <p:cNvSpPr/>
          <p:nvPr/>
        </p:nvSpPr>
        <p:spPr>
          <a:xfrm rot="5400000">
            <a:off x="2972183" y="2991649"/>
            <a:ext cx="172595" cy="777409"/>
          </a:xfrm>
          <a:prstGeom prst="rightBrace">
            <a:avLst>
              <a:gd name="adj1" fmla="val 42033"/>
              <a:gd name="adj2" fmla="val 50000"/>
            </a:avLst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67309" y="3445501"/>
            <a:ext cx="420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9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 rot="5400000">
            <a:off x="3139500" y="4037924"/>
            <a:ext cx="124704" cy="538912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87502" y="4363987"/>
            <a:ext cx="599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27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45636" y="4599197"/>
            <a:ext cx="2127505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36 – 27 + 8 </a:t>
            </a:r>
            <a:endParaRPr lang="en-US" sz="2800" dirty="0"/>
          </a:p>
        </p:txBody>
      </p:sp>
      <p:sp>
        <p:nvSpPr>
          <p:cNvPr id="18" name="Right Brace 17"/>
          <p:cNvSpPr/>
          <p:nvPr/>
        </p:nvSpPr>
        <p:spPr>
          <a:xfrm rot="5400000">
            <a:off x="2645579" y="4747200"/>
            <a:ext cx="91675" cy="868729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67377" y="5217320"/>
            <a:ext cx="599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9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5465" y="5492117"/>
            <a:ext cx="1236236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= 9 + 8 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858336" y="6250782"/>
            <a:ext cx="81144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17</a:t>
            </a:r>
          </a:p>
        </p:txBody>
      </p:sp>
      <p:pic>
        <p:nvPicPr>
          <p:cNvPr id="37" name="图片 15">
            <a:extLst>
              <a:ext uri="{FF2B5EF4-FFF2-40B4-BE49-F238E27FC236}">
                <a16:creationId xmlns:a16="http://schemas.microsoft.com/office/drawing/2014/main" id="{10306385-5EA5-43C2-A4B7-1D41BF79AF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t="1" b="44801"/>
          <a:stretch>
            <a:fillRect/>
          </a:stretch>
        </p:blipFill>
        <p:spPr>
          <a:xfrm>
            <a:off x="6117716" y="4910926"/>
            <a:ext cx="6074284" cy="18996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819376-A5CE-4368-B848-F6098EFE3023}"/>
              </a:ext>
            </a:extLst>
          </p:cNvPr>
          <p:cNvSpPr txBox="1"/>
          <p:nvPr/>
        </p:nvSpPr>
        <p:spPr>
          <a:xfrm>
            <a:off x="5315396" y="1720346"/>
            <a:ext cx="307327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     36 – 18 : 2 . 3 + 8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271875-B440-4D0D-A5E0-D624243560FF}"/>
              </a:ext>
            </a:extLst>
          </p:cNvPr>
          <p:cNvSpPr txBox="1"/>
          <p:nvPr/>
        </p:nvSpPr>
        <p:spPr>
          <a:xfrm>
            <a:off x="266438" y="2627017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</a:rPr>
              <a:t>Giải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AAB354-BDA7-42E6-8245-F03080B991F8}"/>
              </a:ext>
            </a:extLst>
          </p:cNvPr>
          <p:cNvGrpSpPr/>
          <p:nvPr/>
        </p:nvGrpSpPr>
        <p:grpSpPr>
          <a:xfrm>
            <a:off x="6493037" y="2789117"/>
            <a:ext cx="5133607" cy="722240"/>
            <a:chOff x="6538057" y="3677189"/>
            <a:chExt cx="3317954" cy="722240"/>
          </a:xfrm>
        </p:grpSpPr>
        <p:sp>
          <p:nvSpPr>
            <p:cNvPr id="32" name="燕尾形 54">
              <a:extLst>
                <a:ext uri="{FF2B5EF4-FFF2-40B4-BE49-F238E27FC236}">
                  <a16:creationId xmlns:a16="http://schemas.microsoft.com/office/drawing/2014/main" id="{946D9CCF-E3A8-427C-9974-8207B1CEDF41}"/>
                </a:ext>
              </a:extLst>
            </p:cNvPr>
            <p:cNvSpPr/>
            <p:nvPr/>
          </p:nvSpPr>
          <p:spPr>
            <a:xfrm>
              <a:off x="6538057" y="3677189"/>
              <a:ext cx="1667954" cy="722240"/>
            </a:xfrm>
            <a:prstGeom prst="chevron">
              <a:avLst>
                <a:gd name="adj" fmla="val 54429"/>
              </a:avLst>
            </a:prstGeom>
            <a:solidFill>
              <a:srgbClr val="EA610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3" name="燕尾形 62">
              <a:extLst>
                <a:ext uri="{FF2B5EF4-FFF2-40B4-BE49-F238E27FC236}">
                  <a16:creationId xmlns:a16="http://schemas.microsoft.com/office/drawing/2014/main" id="{6B49ADA4-4DBA-45BA-83F7-0641FE2496CA}"/>
                </a:ext>
              </a:extLst>
            </p:cNvPr>
            <p:cNvSpPr/>
            <p:nvPr/>
          </p:nvSpPr>
          <p:spPr>
            <a:xfrm>
              <a:off x="8108341" y="3677189"/>
              <a:ext cx="1747670" cy="722240"/>
            </a:xfrm>
            <a:prstGeom prst="chevron">
              <a:avLst>
                <a:gd name="adj" fmla="val 54429"/>
              </a:avLst>
            </a:prstGeom>
            <a:solidFill>
              <a:srgbClr val="EF932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5" tIns="60953" rIns="121905" bIns="60953" anchor="ctr"/>
            <a:lstStyle/>
            <a:p>
              <a:pPr algn="ctr" defTabSz="121907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300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56775F6-478B-4B70-8BD0-734EFFA5F762}"/>
                </a:ext>
              </a:extLst>
            </p:cNvPr>
            <p:cNvSpPr txBox="1"/>
            <p:nvPr/>
          </p:nvSpPr>
          <p:spPr>
            <a:xfrm>
              <a:off x="6876801" y="3677189"/>
              <a:ext cx="1376957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Nhân, chia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B019E24-D23B-4FF0-8417-B6568BCD1D60}"/>
                </a:ext>
              </a:extLst>
            </p:cNvPr>
            <p:cNvSpPr txBox="1"/>
            <p:nvPr/>
          </p:nvSpPr>
          <p:spPr>
            <a:xfrm>
              <a:off x="8440906" y="3677189"/>
              <a:ext cx="1227957" cy="6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Cộng, trừ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015600" y="-29501"/>
            <a:ext cx="817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5BDED9-0105-4FA2-B5BB-1F5254FCF90C}"/>
              </a:ext>
            </a:extLst>
          </p:cNvPr>
          <p:cNvGrpSpPr/>
          <p:nvPr/>
        </p:nvGrpSpPr>
        <p:grpSpPr>
          <a:xfrm>
            <a:off x="257450" y="611070"/>
            <a:ext cx="11391787" cy="461665"/>
            <a:chOff x="257451" y="292783"/>
            <a:chExt cx="10315854" cy="461665"/>
          </a:xfrm>
        </p:grpSpPr>
        <p:sp>
          <p:nvSpPr>
            <p:cNvPr id="39" name="Rectangle: Rounded Corners 35">
              <a:extLst>
                <a:ext uri="{FF2B5EF4-FFF2-40B4-BE49-F238E27FC236}">
                  <a16:creationId xmlns:a16="http://schemas.microsoft.com/office/drawing/2014/main" id="{1B09002F-047F-4F74-BFB2-B0E74ED204C9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BA7A8DFA-EB44-4A4E-BE73-96CF0F8AA3BD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00106" y="611070"/>
            <a:ext cx="11391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I.   THỨ TỰ THỰC HIỆN CÁC PHÉP TÍNH TRONG BIỂU THỨC KHÔNG CHỨA DẤU NGOẶC</a:t>
            </a:r>
          </a:p>
        </p:txBody>
      </p:sp>
    </p:spTree>
    <p:extLst>
      <p:ext uri="{BB962C8B-B14F-4D97-AF65-F5344CB8AC3E}">
        <p14:creationId xmlns:p14="http://schemas.microsoft.com/office/powerpoint/2010/main" val="22986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 animBg="1"/>
      <p:bldP spid="6" grpId="0"/>
      <p:bldP spid="14" grpId="0" animBg="1"/>
      <p:bldP spid="15" grpId="0"/>
      <p:bldP spid="17" grpId="0"/>
      <p:bldP spid="18" grpId="0" animBg="1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AD0B1B-B68C-4E81-96B4-42E3F6833C4E}"/>
              </a:ext>
            </a:extLst>
          </p:cNvPr>
          <p:cNvSpPr/>
          <p:nvPr/>
        </p:nvSpPr>
        <p:spPr>
          <a:xfrm>
            <a:off x="801329" y="1566169"/>
            <a:ext cx="10254343" cy="87223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6D345-EABE-4DDF-AF4F-3DD254D31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8196" y="1411114"/>
            <a:ext cx="492577" cy="541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FEA3E8-7FF8-4899-B70B-DED3E34F8F97}"/>
              </a:ext>
            </a:extLst>
          </p:cNvPr>
          <p:cNvSpPr txBox="1"/>
          <p:nvPr/>
        </p:nvSpPr>
        <p:spPr>
          <a:xfrm>
            <a:off x="1917795" y="1579618"/>
            <a:ext cx="3902030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Tính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: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AADF0E-9609-4A98-8BA5-60D7108208A8}"/>
              </a:ext>
            </a:extLst>
          </p:cNvPr>
          <p:cNvSpPr/>
          <p:nvPr/>
        </p:nvSpPr>
        <p:spPr>
          <a:xfrm>
            <a:off x="1388071" y="1770356"/>
            <a:ext cx="406854" cy="406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1B4239-0688-4F2B-BE9F-B0131FD015BB}"/>
              </a:ext>
            </a:extLst>
          </p:cNvPr>
          <p:cNvSpPr txBox="1"/>
          <p:nvPr/>
        </p:nvSpPr>
        <p:spPr>
          <a:xfrm>
            <a:off x="1400042" y="1674390"/>
            <a:ext cx="598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AEAD82-74F8-43D2-A106-0C5DB05987FE}"/>
              </a:ext>
            </a:extLst>
          </p:cNvPr>
          <p:cNvSpPr txBox="1"/>
          <p:nvPr/>
        </p:nvSpPr>
        <p:spPr>
          <a:xfrm>
            <a:off x="1207117" y="2522405"/>
            <a:ext cx="984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chemeClr val="accent1">
                    <a:lumMod val="75000"/>
                  </a:schemeClr>
                </a:solidFill>
              </a:rPr>
              <a:t>Giải</a:t>
            </a:r>
            <a:endParaRPr lang="en-US" sz="2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56CB75-FA59-407C-911B-5FCBFB16621F}"/>
              </a:ext>
            </a:extLst>
          </p:cNvPr>
          <p:cNvSpPr txBox="1"/>
          <p:nvPr/>
        </p:nvSpPr>
        <p:spPr>
          <a:xfrm>
            <a:off x="1836279" y="2642594"/>
            <a:ext cx="3155031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     18 </a:t>
            </a:r>
            <a:r>
              <a:rPr lang="en-US" sz="2800" dirty="0"/>
              <a:t>– 4 . 3 : 6 + 12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8C7595-BD00-45A0-B191-B1D0D57B3CE3}"/>
              </a:ext>
            </a:extLst>
          </p:cNvPr>
          <p:cNvSpPr txBox="1"/>
          <p:nvPr/>
        </p:nvSpPr>
        <p:spPr>
          <a:xfrm>
            <a:off x="1866910" y="3426415"/>
            <a:ext cx="3124309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18 – 12 : 6 + 12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F7E849B6-294E-4EE0-A1EE-9CD37707ACE7}"/>
              </a:ext>
            </a:extLst>
          </p:cNvPr>
          <p:cNvSpPr/>
          <p:nvPr/>
        </p:nvSpPr>
        <p:spPr>
          <a:xfrm rot="5400000">
            <a:off x="3404438" y="1840499"/>
            <a:ext cx="117408" cy="575265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2A46D7B-9F85-48C4-99CE-DFF0E0348589}"/>
              </a:ext>
            </a:extLst>
          </p:cNvPr>
          <p:cNvSpPr/>
          <p:nvPr/>
        </p:nvSpPr>
        <p:spPr>
          <a:xfrm>
            <a:off x="3091468" y="3212689"/>
            <a:ext cx="519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AAB4AD43-A117-4551-8EB4-D70B42F73625}"/>
              </a:ext>
            </a:extLst>
          </p:cNvPr>
          <p:cNvSpPr/>
          <p:nvPr/>
        </p:nvSpPr>
        <p:spPr>
          <a:xfrm rot="5400000">
            <a:off x="3352643" y="3711575"/>
            <a:ext cx="136135" cy="820394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347D83-98AC-41A2-97C4-F682620D364E}"/>
              </a:ext>
            </a:extLst>
          </p:cNvPr>
          <p:cNvSpPr/>
          <p:nvPr/>
        </p:nvSpPr>
        <p:spPr>
          <a:xfrm>
            <a:off x="3221310" y="4090336"/>
            <a:ext cx="36789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1242EA-BAD6-4C76-83F7-27A4C93D2E02}"/>
              </a:ext>
            </a:extLst>
          </p:cNvPr>
          <p:cNvSpPr txBox="1"/>
          <p:nvPr/>
        </p:nvSpPr>
        <p:spPr>
          <a:xfrm>
            <a:off x="1866911" y="4305382"/>
            <a:ext cx="2393016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18 – 2 + 12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2B27E7F9-5765-45CB-BE0E-63074B95C36D}"/>
              </a:ext>
            </a:extLst>
          </p:cNvPr>
          <p:cNvSpPr/>
          <p:nvPr/>
        </p:nvSpPr>
        <p:spPr>
          <a:xfrm rot="5400000">
            <a:off x="2653538" y="4565033"/>
            <a:ext cx="129445" cy="823513"/>
          </a:xfrm>
          <a:prstGeom prst="rightBrace">
            <a:avLst>
              <a:gd name="adj1" fmla="val 42033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CF4B56-3CDE-4EF1-AA24-A100129096C5}"/>
              </a:ext>
            </a:extLst>
          </p:cNvPr>
          <p:cNvSpPr/>
          <p:nvPr/>
        </p:nvSpPr>
        <p:spPr>
          <a:xfrm>
            <a:off x="2404719" y="4964659"/>
            <a:ext cx="519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16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4D3DBD-37BA-4FFD-99F3-4D04B2047B3E}"/>
              </a:ext>
            </a:extLst>
          </p:cNvPr>
          <p:cNvSpPr txBox="1"/>
          <p:nvPr/>
        </p:nvSpPr>
        <p:spPr>
          <a:xfrm>
            <a:off x="1866911" y="5222121"/>
            <a:ext cx="1777980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16 + 12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EB7ECF-F994-47A3-B954-AD5256AEB201}"/>
              </a:ext>
            </a:extLst>
          </p:cNvPr>
          <p:cNvSpPr txBox="1"/>
          <p:nvPr/>
        </p:nvSpPr>
        <p:spPr>
          <a:xfrm>
            <a:off x="1879611" y="5976137"/>
            <a:ext cx="94918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= 28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CEAEE3-94BB-4A10-BC2D-61E77F31233C}"/>
              </a:ext>
            </a:extLst>
          </p:cNvPr>
          <p:cNvSpPr txBox="1"/>
          <p:nvPr/>
        </p:nvSpPr>
        <p:spPr>
          <a:xfrm>
            <a:off x="5702533" y="1569992"/>
            <a:ext cx="2664512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18 </a:t>
            </a:r>
            <a:r>
              <a:rPr lang="en-US" sz="2800" dirty="0"/>
              <a:t>– 4 . 3 : 6 + 12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15600" y="-29501"/>
            <a:ext cx="817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5BDED9-0105-4FA2-B5BB-1F5254FCF90C}"/>
              </a:ext>
            </a:extLst>
          </p:cNvPr>
          <p:cNvGrpSpPr/>
          <p:nvPr/>
        </p:nvGrpSpPr>
        <p:grpSpPr>
          <a:xfrm>
            <a:off x="257450" y="611070"/>
            <a:ext cx="11391787" cy="461665"/>
            <a:chOff x="257451" y="292783"/>
            <a:chExt cx="10315854" cy="461665"/>
          </a:xfrm>
        </p:grpSpPr>
        <p:sp>
          <p:nvSpPr>
            <p:cNvPr id="35" name="Rectangle: Rounded Corners 35">
              <a:extLst>
                <a:ext uri="{FF2B5EF4-FFF2-40B4-BE49-F238E27FC236}">
                  <a16:creationId xmlns:a16="http://schemas.microsoft.com/office/drawing/2014/main" id="{1B09002F-047F-4F74-BFB2-B0E74ED204C9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BA7A8DFA-EB44-4A4E-BE73-96CF0F8AA3BD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00106" y="611070"/>
            <a:ext cx="11391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I.   THỨ TỰ THỰC HIỆN CÁC PHÉP TÍNH TRONG BIỂU THỨC KHÔNG CHỨA DẤU NGOẶC</a:t>
            </a:r>
          </a:p>
        </p:txBody>
      </p:sp>
    </p:spTree>
    <p:extLst>
      <p:ext uri="{BB962C8B-B14F-4D97-AF65-F5344CB8AC3E}">
        <p14:creationId xmlns:p14="http://schemas.microsoft.com/office/powerpoint/2010/main" val="223662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animBg="1"/>
      <p:bldP spid="26" grpId="0"/>
      <p:bldP spid="27" grpId="0" animBg="1"/>
      <p:bldP spid="28" grpId="0"/>
      <p:bldP spid="29" grpId="0"/>
      <p:bldP spid="30" grpId="0" animBg="1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730208" y="5532337"/>
            <a:ext cx="11038258" cy="1146222"/>
          </a:xfrm>
          <a:prstGeom prst="roundRect">
            <a:avLst>
              <a:gd name="adj" fmla="val 23409"/>
            </a:avLst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5C2CCD3-1288-4E27-9876-2A48D101A369}"/>
              </a:ext>
            </a:extLst>
          </p:cNvPr>
          <p:cNvSpPr/>
          <p:nvPr/>
        </p:nvSpPr>
        <p:spPr>
          <a:xfrm>
            <a:off x="0" y="1709464"/>
            <a:ext cx="12192000" cy="36968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646873" y="1656359"/>
            <a:ext cx="733245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>
                <a:solidFill>
                  <a:schemeClr val="bg1"/>
                </a:solidFill>
              </a:rPr>
              <a:t>Ba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              </a:t>
            </a:r>
            <a:r>
              <a:rPr lang="en-US" sz="2800" dirty="0" err="1">
                <a:solidFill>
                  <a:schemeClr val="bg1"/>
                </a:solidFill>
              </a:rPr>
              <a:t>như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sau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2118059" y="2533831"/>
            <a:ext cx="1500904" cy="1261653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5410" y="4124235"/>
            <a:ext cx="760144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Huy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76604" y="4124235"/>
            <a:ext cx="1021177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Ngân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7528" y="5587985"/>
            <a:ext cx="10447142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cộng</a:t>
            </a:r>
            <a:r>
              <a:rPr lang="en-US" sz="2400" dirty="0"/>
              <a:t> </a:t>
            </a:r>
            <a:r>
              <a:rPr lang="en-US" sz="2400" dirty="0" err="1"/>
              <a:t>trừ</a:t>
            </a:r>
            <a:r>
              <a:rPr lang="en-US" sz="2400" dirty="0"/>
              <a:t>, </a:t>
            </a:r>
            <a:r>
              <a:rPr lang="en-US" sz="2400" dirty="0" err="1"/>
              <a:t>nhân</a:t>
            </a:r>
            <a:r>
              <a:rPr lang="en-US" sz="2400" dirty="0"/>
              <a:t>, chia,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lũy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, ta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nâng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FF00"/>
                </a:solidFill>
              </a:rPr>
              <a:t>lũy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thừa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,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FF00"/>
                </a:solidFill>
              </a:rPr>
              <a:t>nhân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và</a:t>
            </a:r>
            <a:r>
              <a:rPr lang="en-US" sz="2400" dirty="0">
                <a:solidFill>
                  <a:srgbClr val="FFFF00"/>
                </a:solidFill>
              </a:rPr>
              <a:t> chia</a:t>
            </a:r>
            <a:r>
              <a:rPr lang="en-US" sz="2400" dirty="0"/>
              <a:t>, </a:t>
            </a:r>
            <a:r>
              <a:rPr lang="en-US" sz="2400" dirty="0" err="1"/>
              <a:t>cuối</a:t>
            </a:r>
            <a:r>
              <a:rPr lang="en-US" sz="2400" dirty="0"/>
              <a:t>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>
                <a:solidFill>
                  <a:srgbClr val="FFFF00"/>
                </a:solidFill>
              </a:rPr>
              <a:t>cộng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và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trừ</a:t>
            </a:r>
            <a:r>
              <a:rPr lang="en-US" sz="24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97727" y="4666779"/>
            <a:ext cx="3590299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FFFF00"/>
                </a:solidFill>
              </a:rPr>
              <a:t>Hỏi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bạn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nào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làm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đúng</a:t>
            </a:r>
            <a:r>
              <a:rPr lang="en-US" sz="2800" dirty="0">
                <a:solidFill>
                  <a:srgbClr val="FFFF00"/>
                </a:solidFill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3436418"/>
              </p:ext>
            </p:extLst>
          </p:nvPr>
        </p:nvGraphicFramePr>
        <p:xfrm>
          <a:off x="6446626" y="1786038"/>
          <a:ext cx="1041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3" imgW="1041120" imgH="380880" progId="Equation.DSMT4">
                  <p:embed/>
                </p:oleObj>
              </mc:Choice>
              <mc:Fallback>
                <p:oleObj name="Equation" r:id="rId3" imgW="1041120" imgH="3808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46626" y="1786038"/>
                        <a:ext cx="1041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664962" y="4128011"/>
            <a:ext cx="881973" cy="60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schemeClr val="bg1"/>
                </a:solidFill>
              </a:rPr>
              <a:t>Long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04"/>
          <a:stretch/>
        </p:blipFill>
        <p:spPr>
          <a:xfrm>
            <a:off x="9986222" y="2864838"/>
            <a:ext cx="1461802" cy="14248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47"/>
          <a:stretch/>
        </p:blipFill>
        <p:spPr>
          <a:xfrm>
            <a:off x="730208" y="2794255"/>
            <a:ext cx="1387851" cy="13817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90"/>
          <a:stretch/>
        </p:blipFill>
        <p:spPr>
          <a:xfrm>
            <a:off x="4523810" y="2836736"/>
            <a:ext cx="1075748" cy="1439187"/>
          </a:xfrm>
          <a:prstGeom prst="rect">
            <a:avLst/>
          </a:prstGeom>
        </p:spPr>
      </p:pic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263499"/>
              </p:ext>
            </p:extLst>
          </p:nvPr>
        </p:nvGraphicFramePr>
        <p:xfrm>
          <a:off x="2485382" y="2622271"/>
          <a:ext cx="9271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8" imgW="927000" imgH="990360" progId="Equation.DSMT4">
                  <p:embed/>
                </p:oleObj>
              </mc:Choice>
              <mc:Fallback>
                <p:oleObj name="Equation" r:id="rId8" imgW="927000" imgH="99036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85382" y="2622271"/>
                        <a:ext cx="9271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Oval Callout 32"/>
          <p:cNvSpPr/>
          <p:nvPr/>
        </p:nvSpPr>
        <p:spPr>
          <a:xfrm>
            <a:off x="5717071" y="2546006"/>
            <a:ext cx="1500904" cy="1261653"/>
          </a:xfrm>
          <a:prstGeom prst="wedgeEllipseCallout">
            <a:avLst>
              <a:gd name="adj1" fmla="val -62050"/>
              <a:gd name="adj2" fmla="val 3916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298283"/>
              </p:ext>
            </p:extLst>
          </p:nvPr>
        </p:nvGraphicFramePr>
        <p:xfrm>
          <a:off x="5982751" y="2621678"/>
          <a:ext cx="10541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10" imgW="1054080" imgH="1015920" progId="Equation.DSMT4">
                  <p:embed/>
                </p:oleObj>
              </mc:Choice>
              <mc:Fallback>
                <p:oleObj name="Equation" r:id="rId10" imgW="1054080" imgH="101592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82751" y="2621678"/>
                        <a:ext cx="10541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Callout 34"/>
          <p:cNvSpPr/>
          <p:nvPr/>
        </p:nvSpPr>
        <p:spPr>
          <a:xfrm>
            <a:off x="8238999" y="2488529"/>
            <a:ext cx="1500904" cy="1306955"/>
          </a:xfrm>
          <a:prstGeom prst="wedgeEllipseCallout">
            <a:avLst>
              <a:gd name="adj1" fmla="val 62371"/>
              <a:gd name="adj2" fmla="val 4177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128072"/>
              </p:ext>
            </p:extLst>
          </p:nvPr>
        </p:nvGraphicFramePr>
        <p:xfrm>
          <a:off x="8487182" y="2593365"/>
          <a:ext cx="11684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12" imgW="1168200" imgH="965160" progId="Equation.DSMT4">
                  <p:embed/>
                </p:oleObj>
              </mc:Choice>
              <mc:Fallback>
                <p:oleObj name="Equation" r:id="rId12" imgW="1168200" imgH="96516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487182" y="2593365"/>
                        <a:ext cx="11684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D4E781A2-9816-4862-9A5A-20649885A4A0}"/>
              </a:ext>
            </a:extLst>
          </p:cNvPr>
          <p:cNvGrpSpPr/>
          <p:nvPr/>
        </p:nvGrpSpPr>
        <p:grpSpPr>
          <a:xfrm>
            <a:off x="661008" y="1687817"/>
            <a:ext cx="1006505" cy="634576"/>
            <a:chOff x="343120" y="1291878"/>
            <a:chExt cx="1006505" cy="634576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:a16="http://schemas.microsoft.com/office/drawing/2014/main" id="{481B8301-E517-4B96-B74F-16AF44279044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3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B94C4DB-EB7D-4DA0-A438-5508905A871D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21955D2-2088-4E91-9828-B44C57C0835C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79159EC7-16B1-43D8-9255-AFEBFAA0A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1A02E1E-C230-48A7-ADF8-90FCB77D7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484C8EC6-CE5A-4464-A81D-6DD062827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7750795-EBCC-4FEF-BB31-5A865A67FAAE}"/>
              </a:ext>
            </a:extLst>
          </p:cNvPr>
          <p:cNvGrpSpPr/>
          <p:nvPr/>
        </p:nvGrpSpPr>
        <p:grpSpPr>
          <a:xfrm>
            <a:off x="575785" y="5502147"/>
            <a:ext cx="532480" cy="520083"/>
            <a:chOff x="246021" y="5210462"/>
            <a:chExt cx="532480" cy="520083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AAC3F73-B9B3-4FC8-97AE-6BA97FA37F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00233BF-DAA0-47DE-BD80-C363007B4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32DFC6A-68F6-47E8-A847-3837E427EE3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115" y="3959940"/>
            <a:ext cx="808880" cy="82828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1D30CF1E-E96F-43DF-9A20-6FA55822BDE0}"/>
              </a:ext>
            </a:extLst>
          </p:cNvPr>
          <p:cNvGrpSpPr/>
          <p:nvPr/>
        </p:nvGrpSpPr>
        <p:grpSpPr>
          <a:xfrm>
            <a:off x="2238161" y="4082936"/>
            <a:ext cx="689106" cy="830997"/>
            <a:chOff x="10104027" y="3689893"/>
            <a:chExt cx="689106" cy="830997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D20AE40-58BE-4C76-9796-0892EB80B34E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071D08-2332-4EFF-867D-B9FC88435A47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>
                  <a:solidFill>
                    <a:srgbClr val="FF0000"/>
                  </a:solidFill>
                </a:rPr>
                <a:t>X</a:t>
              </a:r>
              <a:endParaRPr lang="en-US" sz="48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12F9FC-7B7B-4C8C-AC79-DBF35719E11C}"/>
              </a:ext>
            </a:extLst>
          </p:cNvPr>
          <p:cNvGrpSpPr/>
          <p:nvPr/>
        </p:nvGrpSpPr>
        <p:grpSpPr>
          <a:xfrm>
            <a:off x="5827804" y="4050695"/>
            <a:ext cx="689106" cy="830997"/>
            <a:chOff x="10104027" y="3689893"/>
            <a:chExt cx="689106" cy="83099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A7AC000-4362-4784-B3D5-4614B56DAA8C}"/>
                </a:ext>
              </a:extLst>
            </p:cNvPr>
            <p:cNvSpPr/>
            <p:nvPr/>
          </p:nvSpPr>
          <p:spPr>
            <a:xfrm>
              <a:off x="10104027" y="3753546"/>
              <a:ext cx="689106" cy="64633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7FC3396-8C90-4FEA-AD4D-8351D8230116}"/>
                </a:ext>
              </a:extLst>
            </p:cNvPr>
            <p:cNvSpPr txBox="1"/>
            <p:nvPr/>
          </p:nvSpPr>
          <p:spPr>
            <a:xfrm>
              <a:off x="10192804" y="3689893"/>
              <a:ext cx="511551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r>
                <a:rPr lang="en-SG" sz="4800" b="1" dirty="0">
                  <a:solidFill>
                    <a:srgbClr val="FF0000"/>
                  </a:solidFill>
                </a:rPr>
                <a:t>X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015600" y="-29501"/>
            <a:ext cx="8173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§2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F5BDED9-0105-4FA2-B5BB-1F5254FCF90C}"/>
              </a:ext>
            </a:extLst>
          </p:cNvPr>
          <p:cNvGrpSpPr/>
          <p:nvPr/>
        </p:nvGrpSpPr>
        <p:grpSpPr>
          <a:xfrm>
            <a:off x="257450" y="611070"/>
            <a:ext cx="11391787" cy="461665"/>
            <a:chOff x="257451" y="292783"/>
            <a:chExt cx="10315854" cy="461665"/>
          </a:xfrm>
        </p:grpSpPr>
        <p:sp>
          <p:nvSpPr>
            <p:cNvPr id="56" name="Rectangle: Rounded Corners 35">
              <a:extLst>
                <a:ext uri="{FF2B5EF4-FFF2-40B4-BE49-F238E27FC236}">
                  <a16:creationId xmlns:a16="http://schemas.microsoft.com/office/drawing/2014/main" id="{1B09002F-047F-4F74-BFB2-B0E74ED204C9}"/>
                </a:ext>
              </a:extLst>
            </p:cNvPr>
            <p:cNvSpPr/>
            <p:nvPr/>
          </p:nvSpPr>
          <p:spPr>
            <a:xfrm>
              <a:off x="630316" y="302663"/>
              <a:ext cx="9942989" cy="451785"/>
            </a:xfrm>
            <a:prstGeom prst="round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BA7A8DFA-EB44-4A4E-BE73-96CF0F8AA3BD}"/>
                </a:ext>
              </a:extLst>
            </p:cNvPr>
            <p:cNvSpPr/>
            <p:nvPr/>
          </p:nvSpPr>
          <p:spPr>
            <a:xfrm>
              <a:off x="257451" y="292783"/>
              <a:ext cx="532661" cy="461665"/>
            </a:xfrm>
            <a:prstGeom prst="hexagon">
              <a:avLst/>
            </a:prstGeom>
            <a:ln w="19050"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400106" y="611070"/>
            <a:ext cx="11391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I.   THỨ TỰ THỰC HIỆN CÁC PHÉP TÍNH TRONG BIỂU THỨC KHÔNG CHỨA DẤU NGOẶC</a:t>
            </a:r>
          </a:p>
        </p:txBody>
      </p:sp>
    </p:spTree>
    <p:extLst>
      <p:ext uri="{BB962C8B-B14F-4D97-AF65-F5344CB8AC3E}">
        <p14:creationId xmlns:p14="http://schemas.microsoft.com/office/powerpoint/2010/main" val="28508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  <p:bldP spid="31" grpId="0" animBg="1"/>
      <p:bldP spid="25" grpId="0"/>
      <p:bldP spid="10" grpId="0" animBg="1"/>
      <p:bldP spid="19" grpId="0"/>
      <p:bldP spid="20" grpId="0"/>
      <p:bldP spid="21" grpId="0"/>
      <p:bldP spid="22" grpId="0"/>
      <p:bldP spid="26" grpId="0"/>
      <p:bldP spid="33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562</TotalTime>
  <Words>1635</Words>
  <Application>Microsoft Office PowerPoint</Application>
  <PresentationFormat>Widescreen</PresentationFormat>
  <Paragraphs>226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Source Han Sans CN Medium</vt:lpstr>
      <vt:lpstr>Times New Roman</vt:lpstr>
      <vt:lpstr>Wingdings</vt:lpstr>
      <vt:lpstr>Office Theme</vt:lpstr>
      <vt:lpstr>Equation</vt:lpstr>
      <vt:lpstr>Bài 6:  Thứ tự thực hiện các phép tính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Ha</dc:creator>
  <cp:lastModifiedBy>Admin</cp:lastModifiedBy>
  <cp:revision>111</cp:revision>
  <dcterms:created xsi:type="dcterms:W3CDTF">2021-08-13T02:16:27Z</dcterms:created>
  <dcterms:modified xsi:type="dcterms:W3CDTF">2024-09-24T00:22:43Z</dcterms:modified>
</cp:coreProperties>
</file>