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2"/>
  </p:notesMasterIdLst>
  <p:sldIdLst>
    <p:sldId id="256" r:id="rId2"/>
    <p:sldId id="258" r:id="rId3"/>
    <p:sldId id="316" r:id="rId4"/>
    <p:sldId id="297" r:id="rId5"/>
    <p:sldId id="259" r:id="rId6"/>
    <p:sldId id="257" r:id="rId7"/>
    <p:sldId id="318" r:id="rId8"/>
    <p:sldId id="319" r:id="rId9"/>
    <p:sldId id="320" r:id="rId10"/>
    <p:sldId id="321" r:id="rId11"/>
    <p:sldId id="322" r:id="rId12"/>
    <p:sldId id="261" r:id="rId13"/>
    <p:sldId id="265" r:id="rId14"/>
    <p:sldId id="323" r:id="rId15"/>
    <p:sldId id="262" r:id="rId16"/>
    <p:sldId id="298" r:id="rId17"/>
    <p:sldId id="299" r:id="rId18"/>
    <p:sldId id="295" r:id="rId19"/>
    <p:sldId id="264" r:id="rId20"/>
    <p:sldId id="324" r:id="rId21"/>
    <p:sldId id="267" r:id="rId22"/>
    <p:sldId id="325" r:id="rId23"/>
    <p:sldId id="300" r:id="rId24"/>
    <p:sldId id="303" r:id="rId25"/>
    <p:sldId id="326" r:id="rId26"/>
    <p:sldId id="306" r:id="rId27"/>
    <p:sldId id="308" r:id="rId28"/>
    <p:sldId id="307" r:id="rId29"/>
    <p:sldId id="310" r:id="rId30"/>
    <p:sldId id="309" r:id="rId31"/>
    <p:sldId id="311" r:id="rId32"/>
    <p:sldId id="327" r:id="rId33"/>
    <p:sldId id="329" r:id="rId34"/>
    <p:sldId id="312" r:id="rId35"/>
    <p:sldId id="268" r:id="rId36"/>
    <p:sldId id="328" r:id="rId37"/>
    <p:sldId id="271" r:id="rId38"/>
    <p:sldId id="314" r:id="rId39"/>
    <p:sldId id="277" r:id="rId40"/>
    <p:sldId id="315" r:id="rId41"/>
  </p:sldIdLst>
  <p:sldSz cx="9144000" cy="5143500" type="screen16x9"/>
  <p:notesSz cx="6858000" cy="9144000"/>
  <p:embeddedFontLst>
    <p:embeddedFont>
      <p:font typeface="Amatic SC" panose="020B0604020202020204" charset="-79"/>
      <p:regular r:id="rId43"/>
      <p:bold r:id="rId44"/>
    </p:embeddedFont>
    <p:embeddedFont>
      <p:font typeface="Encode Sans Semi Condensed" panose="020B0604020202020204" charset="0"/>
      <p:regular r:id="rId45"/>
      <p:bold r:id="rId46"/>
    </p:embeddedFont>
    <p:embeddedFont>
      <p:font typeface="Calibri" panose="020F0502020204030204" pitchFamily="34" charset="0"/>
      <p:regular r:id="rId47"/>
      <p:bold r:id="rId48"/>
      <p:italic r:id="rId49"/>
      <p:boldItalic r:id="rId50"/>
    </p:embeddedFont>
    <p:embeddedFont>
      <p:font typeface="Catamaran" panose="020B0604020202020204" charset="0"/>
      <p:regular r:id="rId51"/>
      <p:bold r:id="rId52"/>
    </p:embeddedFont>
    <p:embeddedFont>
      <p:font typeface="Encode Sans Semi Condensed Light"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02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29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34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35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10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192505" y="2479855"/>
            <a:ext cx="8662737" cy="2663645"/>
          </a:xfrm>
          <a:prstGeom prst="rect">
            <a:avLst/>
          </a:prstGeom>
        </p:spPr>
        <p:txBody>
          <a:bodyPr spcFirstLastPara="1" wrap="square" lIns="0" tIns="0" rIns="0" bIns="0" anchor="t" anchorCtr="0">
            <a:noAutofit/>
          </a:bodyPr>
          <a:lstStyle/>
          <a:p>
            <a:pPr marL="0" lvl="0" indent="0" algn="ctr" rtl="0">
              <a:lnSpc>
                <a:spcPct val="135000"/>
              </a:lnSpc>
              <a:spcBef>
                <a:spcPts val="600"/>
              </a:spcBef>
              <a:spcAft>
                <a:spcPts val="600"/>
              </a:spcAft>
              <a:buNone/>
            </a:pPr>
            <a:r>
              <a:rPr lang="en-GB"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BÀI 8</a:t>
            </a:r>
            <a:br>
              <a:rPr lang="en-GB"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br>
            <a:r>
              <a:rPr lang="en-GB"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MỘT SỐ VẬT LIỆU, NHIÊN LIỆU VÀ NGUYÊN LIỆU THÔNG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71"/>
                                        </p:tgtEl>
                                        <p:attrNameLst>
                                          <p:attrName>style.visibility</p:attrName>
                                        </p:attrNameLst>
                                      </p:cBhvr>
                                      <p:to>
                                        <p:strVal val="visible"/>
                                      </p:to>
                                    </p:set>
                                    <p:anim calcmode="lin" valueType="num">
                                      <p:cBhvr>
                                        <p:cTn id="7" dur="1000" fill="hold"/>
                                        <p:tgtEl>
                                          <p:spTgt spid="1571"/>
                                        </p:tgtEl>
                                        <p:attrNameLst>
                                          <p:attrName>ppt_w</p:attrName>
                                        </p:attrNameLst>
                                      </p:cBhvr>
                                      <p:tavLst>
                                        <p:tav tm="0">
                                          <p:val>
                                            <p:strVal val="#ppt_w+.3"/>
                                          </p:val>
                                        </p:tav>
                                        <p:tav tm="100000">
                                          <p:val>
                                            <p:strVal val="#ppt_w"/>
                                          </p:val>
                                        </p:tav>
                                      </p:tavLst>
                                    </p:anim>
                                    <p:anim calcmode="lin" valueType="num">
                                      <p:cBhvr>
                                        <p:cTn id="8" dur="1000" fill="hold"/>
                                        <p:tgtEl>
                                          <p:spTgt spid="1571"/>
                                        </p:tgtEl>
                                        <p:attrNameLst>
                                          <p:attrName>ppt_h</p:attrName>
                                        </p:attrNameLst>
                                      </p:cBhvr>
                                      <p:tavLst>
                                        <p:tav tm="0">
                                          <p:val>
                                            <p:strVal val="#ppt_h"/>
                                          </p:val>
                                        </p:tav>
                                        <p:tav tm="100000">
                                          <p:val>
                                            <p:strVal val="#ppt_h"/>
                                          </p:val>
                                        </p:tav>
                                      </p:tavLst>
                                    </p:anim>
                                    <p:animEffect transition="in" filter="fade">
                                      <p:cBhvr>
                                        <p:cTn id="9" dur="1000"/>
                                        <p:tgtEl>
                                          <p:spTgt spid="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7" name="Rectangle 6"/>
          <p:cNvSpPr/>
          <p:nvPr/>
        </p:nvSpPr>
        <p:spPr>
          <a:xfrm>
            <a:off x="761417" y="760892"/>
            <a:ext cx="827471" cy="430887"/>
          </a:xfrm>
          <a:prstGeom prst="rect">
            <a:avLst/>
          </a:prstGeom>
        </p:spPr>
        <p:txBody>
          <a:bodyPr wrap="none">
            <a:spAutoFit/>
          </a:bodyPr>
          <a:lstStyle/>
          <a:p>
            <a:pPr algn="ctr"/>
            <a:r>
              <a:rPr lang="en-GB" sz="2200" b="1">
                <a:solidFill>
                  <a:srgbClr val="FF0000"/>
                </a:solidFill>
              </a:rPr>
              <a:t>Gốm</a:t>
            </a:r>
            <a:endParaRPr lang="en-US" sz="22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00576" y="1520875"/>
            <a:ext cx="7581900" cy="3152775"/>
          </a:xfrm>
          <a:prstGeom prst="rect">
            <a:avLst/>
          </a:prstGeom>
        </p:spPr>
      </p:pic>
    </p:spTree>
    <p:extLst>
      <p:ext uri="{BB962C8B-B14F-4D97-AF65-F5344CB8AC3E}">
        <p14:creationId xmlns:p14="http://schemas.microsoft.com/office/powerpoint/2010/main" val="23277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 name="Rectangle 6"/>
          <p:cNvSpPr/>
          <p:nvPr/>
        </p:nvSpPr>
        <p:spPr>
          <a:xfrm>
            <a:off x="742072" y="796987"/>
            <a:ext cx="577402" cy="430887"/>
          </a:xfrm>
          <a:prstGeom prst="rect">
            <a:avLst/>
          </a:prstGeom>
        </p:spPr>
        <p:txBody>
          <a:bodyPr wrap="none">
            <a:spAutoFit/>
          </a:bodyPr>
          <a:lstStyle/>
          <a:p>
            <a:pPr algn="ctr"/>
            <a:r>
              <a:rPr lang="en-GB" sz="2200" b="1">
                <a:solidFill>
                  <a:srgbClr val="FF0000"/>
                </a:solidFill>
              </a:rPr>
              <a:t>Gỗ</a:t>
            </a:r>
            <a:endParaRPr lang="en-US" sz="2200" b="1">
              <a:solidFill>
                <a:srgbClr val="FF0000"/>
              </a:solidFill>
              <a:latin typeface="Arial" panose="020B0604020202020204" pitchFamily="34" charset="0"/>
              <a:cs typeface="Arial" panose="020B0604020202020204" pitchFamily="34" charset="0"/>
            </a:endParaRPr>
          </a:p>
        </p:txBody>
      </p:sp>
      <p:grpSp>
        <p:nvGrpSpPr>
          <p:cNvPr id="3" name="Group 2"/>
          <p:cNvGrpSpPr/>
          <p:nvPr/>
        </p:nvGrpSpPr>
        <p:grpSpPr>
          <a:xfrm>
            <a:off x="742072" y="1177747"/>
            <a:ext cx="6513470" cy="3466504"/>
            <a:chOff x="742072" y="1177747"/>
            <a:chExt cx="6513470" cy="3466504"/>
          </a:xfrm>
        </p:grpSpPr>
        <p:pic>
          <p:nvPicPr>
            <p:cNvPr id="3074" name="Picture 2" descr="Kinh nghiệm chọn mua bộ bàn ghế gỗ phòng khách - Nội Thất Hòa Ph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72" y="1177747"/>
              <a:ext cx="3513220" cy="26349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142267" y="1392805"/>
              <a:ext cx="2113275" cy="2124576"/>
            </a:xfrm>
            <a:prstGeom prst="rect">
              <a:avLst/>
            </a:prstGeom>
          </p:spPr>
        </p:pic>
        <p:sp>
          <p:nvSpPr>
            <p:cNvPr id="4" name="Rectangle 3"/>
            <p:cNvSpPr/>
            <p:nvPr/>
          </p:nvSpPr>
          <p:spPr>
            <a:xfrm>
              <a:off x="1319474" y="3587247"/>
              <a:ext cx="1438214" cy="450829"/>
            </a:xfrm>
            <a:prstGeom prst="rect">
              <a:avLst/>
            </a:prstGeom>
          </p:spPr>
          <p:txBody>
            <a:bodyPr wrap="none">
              <a:spAutoFit/>
            </a:bodyPr>
            <a:lstStyle/>
            <a:p>
              <a:pPr marL="0" lvl="0" indent="0" algn="just">
                <a:lnSpc>
                  <a:spcPct val="130000"/>
                </a:lnSpc>
                <a:spcBef>
                  <a:spcPts val="600"/>
                </a:spcBef>
                <a:spcAft>
                  <a:spcPts val="600"/>
                </a:spcAft>
                <a:buNone/>
              </a:pPr>
              <a:r>
                <a:rPr lang="en-GB" sz="2000">
                  <a:latin typeface="Arial" panose="020B0604020202020204" pitchFamily="34" charset="0"/>
                  <a:cs typeface="Arial" panose="020B0604020202020204" pitchFamily="34" charset="0"/>
                </a:rPr>
                <a:t>a) Bàn ghế</a:t>
              </a:r>
              <a:endParaRPr lang="en-US" sz="2000">
                <a:latin typeface="Arial" panose="020B0604020202020204" pitchFamily="34" charset="0"/>
                <a:cs typeface="Arial" panose="020B0604020202020204" pitchFamily="34" charset="0"/>
              </a:endParaRPr>
            </a:p>
          </p:txBody>
        </p:sp>
        <p:sp>
          <p:nvSpPr>
            <p:cNvPr id="9" name="Rectangle 8"/>
            <p:cNvSpPr/>
            <p:nvPr/>
          </p:nvSpPr>
          <p:spPr>
            <a:xfrm>
              <a:off x="5309077" y="3566441"/>
              <a:ext cx="1779654" cy="492443"/>
            </a:xfrm>
            <a:prstGeom prst="rect">
              <a:avLst/>
            </a:prstGeom>
          </p:spPr>
          <p:txBody>
            <a:bodyPr wrap="none">
              <a:spAutoFit/>
            </a:bodyPr>
            <a:lstStyle/>
            <a:p>
              <a:pPr marL="0" lvl="0" indent="0" algn="just">
                <a:lnSpc>
                  <a:spcPct val="130000"/>
                </a:lnSpc>
                <a:spcBef>
                  <a:spcPts val="600"/>
                </a:spcBef>
                <a:spcAft>
                  <a:spcPts val="600"/>
                </a:spcAft>
                <a:buNone/>
              </a:pPr>
              <a:r>
                <a:rPr lang="en-GB" sz="2000">
                  <a:latin typeface="Arial" panose="020B0604020202020204" pitchFamily="34" charset="0"/>
                  <a:cs typeface="Arial" panose="020B0604020202020204" pitchFamily="34" charset="0"/>
                </a:rPr>
                <a:t>b) Tủ quần áo</a:t>
              </a:r>
              <a:endParaRPr lang="en-US" sz="2000">
                <a:latin typeface="Arial" panose="020B0604020202020204" pitchFamily="34" charset="0"/>
                <a:cs typeface="Arial" panose="020B0604020202020204" pitchFamily="34" charset="0"/>
              </a:endParaRPr>
            </a:p>
          </p:txBody>
        </p:sp>
        <p:sp>
          <p:nvSpPr>
            <p:cNvPr id="10" name="Rectangle 9"/>
            <p:cNvSpPr/>
            <p:nvPr/>
          </p:nvSpPr>
          <p:spPr>
            <a:xfrm>
              <a:off x="2630670" y="4193422"/>
              <a:ext cx="3730508" cy="450829"/>
            </a:xfrm>
            <a:prstGeom prst="rect">
              <a:avLst/>
            </a:prstGeom>
          </p:spPr>
          <p:txBody>
            <a:bodyPr wrap="none">
              <a:spAutoFit/>
            </a:bodyPr>
            <a:lstStyle/>
            <a:p>
              <a:pPr marL="0" lvl="0" indent="0" algn="just">
                <a:lnSpc>
                  <a:spcPct val="130000"/>
                </a:lnSpc>
                <a:spcBef>
                  <a:spcPts val="600"/>
                </a:spcBef>
                <a:spcAft>
                  <a:spcPts val="600"/>
                </a:spcAft>
                <a:buNone/>
              </a:pPr>
              <a:r>
                <a:rPr lang="en-GB" sz="2000" b="1">
                  <a:latin typeface="Arial" panose="020B0604020202020204" pitchFamily="34" charset="0"/>
                  <a:cs typeface="Arial" panose="020B0604020202020204" pitchFamily="34" charset="0"/>
                </a:rPr>
                <a:t>Một số vật dụng làm bằng gỗ</a:t>
              </a:r>
              <a:endParaRPr lang="en-US" sz="20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7127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3" name="Rounded Rectangle 2"/>
          <p:cNvSpPr/>
          <p:nvPr/>
        </p:nvSpPr>
        <p:spPr>
          <a:xfrm>
            <a:off x="2935705" y="1949116"/>
            <a:ext cx="5366084" cy="25747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5" name="Picture 2" descr="https://employer.123job.vn/images/temp/comin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78" y="2053348"/>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642;p22"/>
          <p:cNvSpPr txBox="1">
            <a:spLocks noGrp="1"/>
          </p:cNvSpPr>
          <p:nvPr>
            <p:ph type="body" idx="4294967295"/>
          </p:nvPr>
        </p:nvSpPr>
        <p:spPr>
          <a:xfrm>
            <a:off x="3243986" y="2053348"/>
            <a:ext cx="5356164" cy="2366293"/>
          </a:xfrm>
          <a:prstGeom prst="rect">
            <a:avLst/>
          </a:prstGeom>
        </p:spPr>
        <p:txBody>
          <a:bodyPr spcFirstLastPara="1" wrap="square" lIns="0" tIns="0" rIns="0" bIns="0" anchor="t" anchorCtr="0">
            <a:noAutofit/>
          </a:bodyPr>
          <a:lstStyle/>
          <a:p>
            <a:pPr marL="0" lv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Lớp chia thành 3 nhóm:</a:t>
            </a:r>
          </a:p>
          <a:p>
            <a:pPr marL="0" lv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Nhóm 1: </a:t>
            </a:r>
            <a:r>
              <a:rPr lang="en-GB" sz="2200">
                <a:latin typeface="Arial" panose="020B0604020202020204" pitchFamily="34" charset="0"/>
                <a:cs typeface="Arial" panose="020B0604020202020204" pitchFamily="34" charset="0"/>
              </a:rPr>
              <a:t>Tìm hiểu về nhựa, kim loại</a:t>
            </a:r>
          </a:p>
          <a:p>
            <a:pPr marL="0" lv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Nhóm 2: </a:t>
            </a:r>
            <a:r>
              <a:rPr lang="en-GB" sz="2200">
                <a:latin typeface="Arial" panose="020B0604020202020204" pitchFamily="34" charset="0"/>
                <a:cs typeface="Arial" panose="020B0604020202020204" pitchFamily="34" charset="0"/>
              </a:rPr>
              <a:t>Tìm hiểu về cao su, thủy tinh</a:t>
            </a:r>
          </a:p>
          <a:p>
            <a:pPr marL="0" lv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Nhóm 3: </a:t>
            </a:r>
            <a:r>
              <a:rPr lang="en-GB" sz="2200">
                <a:latin typeface="Arial" panose="020B0604020202020204" pitchFamily="34" charset="0"/>
                <a:cs typeface="Arial" panose="020B0604020202020204" pitchFamily="34" charset="0"/>
              </a:rPr>
              <a:t>Tìm hiểu về gốm, gỗ</a:t>
            </a:r>
            <a:endParaRPr lang="en-US" sz="2200">
              <a:latin typeface="Arial" panose="020B0604020202020204" pitchFamily="34" charset="0"/>
              <a:cs typeface="Arial" panose="020B0604020202020204" pitchFamily="34" charset="0"/>
            </a:endParaRPr>
          </a:p>
        </p:txBody>
      </p:sp>
      <p:sp>
        <p:nvSpPr>
          <p:cNvPr id="8" name="Rectangle 7"/>
          <p:cNvSpPr/>
          <p:nvPr/>
        </p:nvSpPr>
        <p:spPr>
          <a:xfrm>
            <a:off x="753449" y="671340"/>
            <a:ext cx="3072593" cy="59093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Hoạt động nhóm</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37475994"/>
              </p:ext>
            </p:extLst>
          </p:nvPr>
        </p:nvGraphicFramePr>
        <p:xfrm>
          <a:off x="191279" y="769570"/>
          <a:ext cx="8838124" cy="42976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r>
                        <a:rPr lang="en-GB" sz="2000"/>
                        <a:t>Dễ</a:t>
                      </a:r>
                      <a:r>
                        <a:rPr lang="en-GB" sz="2000" baseline="0"/>
                        <a:t> tạo hình, nhẹ, dẫn nhiệt kém, không dẫn điện, bền với môi trường</a:t>
                      </a:r>
                      <a:endParaRPr lang="en-US" sz="2000"/>
                    </a:p>
                  </a:txBody>
                  <a:tcPr anchor="ctr"/>
                </a:tc>
                <a:tc>
                  <a:txBody>
                    <a:bodyPr/>
                    <a:lstStyle/>
                    <a:p>
                      <a:pPr algn="just"/>
                      <a:r>
                        <a:rPr lang="en-GB" sz="2000"/>
                        <a:t>Chế</a:t>
                      </a:r>
                      <a:r>
                        <a:rPr lang="en-GB" sz="2000" baseline="0"/>
                        <a:t> tạo các vật dụng: bàn, ghế, chai, chậu,…..</a:t>
                      </a:r>
                      <a:endParaRPr lang="en-US" sz="2000"/>
                    </a:p>
                  </a:txBody>
                  <a:tcPr anchor="ctr"/>
                </a:tc>
                <a:tc>
                  <a:txBody>
                    <a:bodyPr/>
                    <a:lstStyle/>
                    <a:p>
                      <a:pPr algn="just"/>
                      <a:r>
                        <a:rPr lang="en-GB" sz="2000"/>
                        <a:t>Tránh</a:t>
                      </a:r>
                      <a:r>
                        <a:rPr lang="en-GB" sz="2000" baseline="0"/>
                        <a:t> đặt gần nơi có nhiệt độ cao.</a:t>
                      </a:r>
                      <a:endParaRPr lang="en-US" sz="2000" baseline="0"/>
                    </a:p>
                    <a:p>
                      <a:pPr algn="just"/>
                      <a:r>
                        <a:rPr lang="en-GB" sz="2000" baseline="0"/>
                        <a:t>Tùy mục đich sử dụng mà lựa chọn loại nhựa cho phù hợp.</a:t>
                      </a:r>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Rectangle 2"/>
          <p:cNvSpPr/>
          <p:nvPr/>
        </p:nvSpPr>
        <p:spPr>
          <a:xfrm>
            <a:off x="452093" y="207642"/>
            <a:ext cx="6658570" cy="1006429"/>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2: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Chọn một tính chất cơ bản của vật liệu và đề xuất cách kiểm tra tính chất đó theo bảng 8.1</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9460083"/>
              </p:ext>
            </p:extLst>
          </p:nvPr>
        </p:nvGraphicFramePr>
        <p:xfrm>
          <a:off x="343809" y="2141621"/>
          <a:ext cx="8001000" cy="1950720"/>
        </p:xfrm>
        <a:graphic>
          <a:graphicData uri="http://schemas.openxmlformats.org/drawingml/2006/table">
            <a:tbl>
              <a:tblPr firstRow="1" bandRow="1">
                <a:tableStyleId>{F5AB1C69-6EDB-4FF4-983F-18BD219EF322}</a:tableStyleId>
              </a:tblPr>
              <a:tblGrid>
                <a:gridCol w="1448896">
                  <a:extLst>
                    <a:ext uri="{9D8B030D-6E8A-4147-A177-3AD203B41FA5}">
                      <a16:colId xmlns:a16="http://schemas.microsoft.com/office/drawing/2014/main" val="3276168191"/>
                    </a:ext>
                  </a:extLst>
                </a:gridCol>
                <a:gridCol w="2045369">
                  <a:extLst>
                    <a:ext uri="{9D8B030D-6E8A-4147-A177-3AD203B41FA5}">
                      <a16:colId xmlns:a16="http://schemas.microsoft.com/office/drawing/2014/main" val="2002786913"/>
                    </a:ext>
                  </a:extLst>
                </a:gridCol>
                <a:gridCol w="2506485">
                  <a:extLst>
                    <a:ext uri="{9D8B030D-6E8A-4147-A177-3AD203B41FA5}">
                      <a16:colId xmlns:a16="http://schemas.microsoft.com/office/drawing/2014/main" val="3580285541"/>
                    </a:ext>
                  </a:extLst>
                </a:gridCol>
                <a:gridCol w="2000250">
                  <a:extLst>
                    <a:ext uri="{9D8B030D-6E8A-4147-A177-3AD203B41FA5}">
                      <a16:colId xmlns:a16="http://schemas.microsoft.com/office/drawing/2014/main" val="3582692209"/>
                    </a:ext>
                  </a:extLst>
                </a:gridCol>
              </a:tblGrid>
              <a:tr h="676108">
                <a:tc>
                  <a:txBody>
                    <a:bodyPr/>
                    <a:lstStyle/>
                    <a:p>
                      <a:pPr algn="ctr"/>
                      <a:r>
                        <a:rPr lang="en-GB" sz="2200"/>
                        <a:t>Tên</a:t>
                      </a:r>
                      <a:r>
                        <a:rPr lang="en-GB" sz="2200" baseline="0"/>
                        <a:t> vật liệu</a:t>
                      </a:r>
                      <a:endParaRPr lang="en-US" sz="2200"/>
                    </a:p>
                  </a:txBody>
                  <a:tcPr anchor="ctr"/>
                </a:tc>
                <a:tc>
                  <a:txBody>
                    <a:bodyPr/>
                    <a:lstStyle/>
                    <a:p>
                      <a:pPr algn="ctr"/>
                      <a:r>
                        <a:rPr lang="en-GB" sz="2200"/>
                        <a:t>Tính</a:t>
                      </a:r>
                      <a:r>
                        <a:rPr lang="en-GB" sz="2200" baseline="0"/>
                        <a:t> chất cơ bản</a:t>
                      </a:r>
                      <a:endParaRPr lang="en-US" sz="2200"/>
                    </a:p>
                  </a:txBody>
                  <a:tcPr anchor="ctr"/>
                </a:tc>
                <a:tc>
                  <a:txBody>
                    <a:bodyPr/>
                    <a:lstStyle/>
                    <a:p>
                      <a:pPr algn="ctr"/>
                      <a:r>
                        <a:rPr lang="en-GB" sz="2200"/>
                        <a:t>Đề</a:t>
                      </a:r>
                      <a:r>
                        <a:rPr lang="en-GB" sz="2200" baseline="0"/>
                        <a:t> xuất cách kiểm tra</a:t>
                      </a:r>
                      <a:endParaRPr lang="en-US" sz="2200"/>
                    </a:p>
                  </a:txBody>
                  <a:tcPr anchor="ctr"/>
                </a:tc>
                <a:tc>
                  <a:txBody>
                    <a:bodyPr/>
                    <a:lstStyle/>
                    <a:p>
                      <a:pPr algn="ctr"/>
                      <a:r>
                        <a:rPr lang="en-GB" sz="2200"/>
                        <a:t>Dấu</a:t>
                      </a:r>
                      <a:r>
                        <a:rPr lang="en-GB" sz="2200" baseline="0"/>
                        <a:t> hiệu</a:t>
                      </a:r>
                      <a:endParaRPr lang="en-US" sz="2200"/>
                    </a:p>
                  </a:txBody>
                  <a:tcPr anchor="ctr"/>
                </a:tc>
                <a:extLst>
                  <a:ext uri="{0D108BD9-81ED-4DB2-BD59-A6C34878D82A}">
                    <a16:rowId xmlns:a16="http://schemas.microsoft.com/office/drawing/2014/main" val="1628185879"/>
                  </a:ext>
                </a:extLst>
              </a:tr>
              <a:tr h="370840">
                <a:tc>
                  <a:txBody>
                    <a:bodyPr/>
                    <a:lstStyle/>
                    <a:p>
                      <a:pPr algn="just"/>
                      <a:r>
                        <a:rPr lang="en-GB" sz="2200"/>
                        <a:t>Nhựa</a:t>
                      </a:r>
                      <a:endParaRPr lang="en-US" sz="2200"/>
                    </a:p>
                  </a:txBody>
                  <a:tcPr anchor="ctr"/>
                </a:tc>
                <a:tc>
                  <a:txBody>
                    <a:bodyPr/>
                    <a:lstStyle/>
                    <a:p>
                      <a:pPr algn="just"/>
                      <a:r>
                        <a:rPr lang="en-GB" sz="2200"/>
                        <a:t>Nhẹ</a:t>
                      </a:r>
                      <a:endParaRPr lang="en-US" sz="2200"/>
                    </a:p>
                  </a:txBody>
                  <a:tcPr anchor="ctr"/>
                </a:tc>
                <a:tc>
                  <a:txBody>
                    <a:bodyPr/>
                    <a:lstStyle/>
                    <a:p>
                      <a:pPr algn="just"/>
                      <a:r>
                        <a:rPr lang="en-GB" sz="2200"/>
                        <a:t>Lấy</a:t>
                      </a:r>
                      <a:r>
                        <a:rPr lang="en-GB" sz="2200" baseline="0"/>
                        <a:t> mẩu nhựa đặt vào chậu nước</a:t>
                      </a:r>
                      <a:endParaRPr lang="en-US" sz="2200"/>
                    </a:p>
                  </a:txBody>
                  <a:tcPr anchor="ctr"/>
                </a:tc>
                <a:tc>
                  <a:txBody>
                    <a:bodyPr/>
                    <a:lstStyle/>
                    <a:p>
                      <a:pPr algn="just"/>
                      <a:r>
                        <a:rPr lang="en-GB" sz="2200"/>
                        <a:t>Mẩu</a:t>
                      </a:r>
                      <a:r>
                        <a:rPr lang="en-GB" sz="2200" baseline="0"/>
                        <a:t> nhựa nổi trên mặt nước</a:t>
                      </a:r>
                      <a:endParaRPr lang="en-US" sz="2200"/>
                    </a:p>
                  </a:txBody>
                  <a:tcPr anchor="ctr"/>
                </a:tc>
                <a:extLst>
                  <a:ext uri="{0D108BD9-81ED-4DB2-BD59-A6C34878D82A}">
                    <a16:rowId xmlns:a16="http://schemas.microsoft.com/office/drawing/2014/main" val="741837178"/>
                  </a:ext>
                </a:extLst>
              </a:tr>
              <a:tr h="370840">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a:t>?</a:t>
                      </a:r>
                      <a:endParaRPr lang="en-US" sz="2200"/>
                    </a:p>
                  </a:txBody>
                  <a:tcPr anchor="ctr"/>
                </a:tc>
                <a:extLst>
                  <a:ext uri="{0D108BD9-81ED-4DB2-BD59-A6C34878D82A}">
                    <a16:rowId xmlns:a16="http://schemas.microsoft.com/office/drawing/2014/main" val="2389855945"/>
                  </a:ext>
                </a:extLst>
              </a:tr>
            </a:tbl>
          </a:graphicData>
        </a:graphic>
      </p:graphicFrame>
      <p:sp>
        <p:nvSpPr>
          <p:cNvPr id="5" name="Rectangle 4"/>
          <p:cNvSpPr/>
          <p:nvPr/>
        </p:nvSpPr>
        <p:spPr>
          <a:xfrm>
            <a:off x="3679110" y="1403155"/>
            <a:ext cx="2059954" cy="549381"/>
          </a:xfrm>
          <a:prstGeom prst="rect">
            <a:avLst/>
          </a:prstGeom>
        </p:spPr>
        <p:txBody>
          <a:bodyPr wrap="square">
            <a:spAutoFit/>
          </a:bodyPr>
          <a:lstStyle/>
          <a:p>
            <a:pPr algn="just">
              <a:lnSpc>
                <a:spcPct val="135000"/>
              </a:lnSpc>
              <a:spcBef>
                <a:spcPts val="1200"/>
              </a:spcBef>
              <a:spcAft>
                <a:spcPts val="1200"/>
              </a:spcAft>
            </a:pPr>
            <a:r>
              <a:rPr lang="nl-NL" sz="2200" b="1">
                <a:solidFill>
                  <a:schemeClr val="tx1"/>
                </a:solidFill>
                <a:latin typeface="Arial" panose="020B0604020202020204" pitchFamily="34" charset="0"/>
                <a:ea typeface="Calibri" panose="020F0502020204030204" pitchFamily="34" charset="0"/>
                <a:cs typeface="Arial" panose="020B0604020202020204" pitchFamily="34" charset="0"/>
              </a:rPr>
              <a:t>Bảng 8.1</a:t>
            </a:r>
            <a:endParaRPr lang="en-US" sz="22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060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5" name="Rounded Rectangular Callout 4"/>
          <p:cNvSpPr/>
          <p:nvPr/>
        </p:nvSpPr>
        <p:spPr>
          <a:xfrm>
            <a:off x="3501189" y="1576137"/>
            <a:ext cx="5361714" cy="2117558"/>
          </a:xfrm>
          <a:prstGeom prst="wedgeRoundRectCallout">
            <a:avLst>
              <a:gd name="adj1" fmla="val -58083"/>
              <a:gd name="adj2" fmla="val 7045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 name="Rectangle 2"/>
          <p:cNvSpPr/>
          <p:nvPr/>
        </p:nvSpPr>
        <p:spPr>
          <a:xfrm>
            <a:off x="3590642" y="1688222"/>
            <a:ext cx="5272261" cy="1785104"/>
          </a:xfrm>
          <a:prstGeom prst="rect">
            <a:avLst/>
          </a:prstGeom>
        </p:spPr>
        <p:txBody>
          <a:bodyPr wrap="square">
            <a:spAutoFit/>
          </a:bodyPr>
          <a:lstStyle/>
          <a:p>
            <a:pPr algn="ctr"/>
            <a:r>
              <a:rPr lang="en-US" sz="2200" i="1">
                <a:latin typeface="Arial" panose="020B0604020202020204" pitchFamily="34" charset="0"/>
                <a:ea typeface="Calibri" panose="020F0502020204030204" pitchFamily="34" charset="0"/>
                <a:cs typeface="Arial" panose="020B0604020202020204" pitchFamily="34" charset="0"/>
              </a:rPr>
              <a:t>Tìm một số dẫn chứng để chỉ ra rằng việc sử dụng nhựa không hợp lí, không hiệu quả có thể tác động tiêu cực đến sức khoẻ và môi trường. Chúng ta cần làm gì để làm giảm thiểu rác thải nhựa?</a:t>
            </a:r>
            <a:endParaRPr lang="en-US" sz="220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72227" y="2314525"/>
            <a:ext cx="2600325" cy="27527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AutoShape 2" descr="Rác thải nhựa: tiện 1 phút trả giá nghìn năm - ThienNhien.Net | Con người  và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Chung tay giải quyết vấn nạn rác thải nhựa – Tạp chí Thủy sả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40953"/>
            <a:ext cx="2804963" cy="187091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ustralia tìm giải pháp giải quyết khủng hoảng rác thải nhựa - Báo Hà Gia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270" y="1340953"/>
            <a:ext cx="3053899" cy="18687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Đốt rác gây ô nhiễm môi trường bị xử phạt như thế nào?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633" y="1340953"/>
            <a:ext cx="2806367" cy="18709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840" y="3374479"/>
            <a:ext cx="3153110" cy="1292662"/>
          </a:xfrm>
          <a:prstGeom prst="rect">
            <a:avLst/>
          </a:prstGeom>
        </p:spPr>
        <p:txBody>
          <a:bodyPr wrap="square">
            <a:spAutoFit/>
          </a:bodyPr>
          <a:lstStyle/>
          <a:p>
            <a:pPr marL="0" lvl="0" indent="0" algn="ctr">
              <a:lnSpc>
                <a:spcPct val="130000"/>
              </a:lnSpc>
              <a:spcBef>
                <a:spcPts val="600"/>
              </a:spcBef>
              <a:spcAft>
                <a:spcPts val="600"/>
              </a:spcAft>
              <a:buNone/>
            </a:pPr>
            <a:r>
              <a:rPr lang="en-GB" sz="2000">
                <a:latin typeface="Arial" panose="020B0604020202020204" pitchFamily="34" charset="0"/>
                <a:cs typeface="Arial" panose="020B0604020202020204" pitchFamily="34" charset="0"/>
              </a:rPr>
              <a:t>Tình trạng sản xuất đồ nhựa và thải đồ nhựa tăng, không kịp phân hủy</a:t>
            </a:r>
            <a:endParaRPr lang="en-US" sz="2000">
              <a:latin typeface="Arial" panose="020B0604020202020204" pitchFamily="34" charset="0"/>
              <a:cs typeface="Arial" panose="020B0604020202020204" pitchFamily="34" charset="0"/>
            </a:endParaRPr>
          </a:p>
        </p:txBody>
      </p:sp>
      <p:sp>
        <p:nvSpPr>
          <p:cNvPr id="11" name="Rectangle 10"/>
          <p:cNvSpPr/>
          <p:nvPr/>
        </p:nvSpPr>
        <p:spPr>
          <a:xfrm>
            <a:off x="3436187" y="3374479"/>
            <a:ext cx="2610470" cy="892552"/>
          </a:xfrm>
          <a:prstGeom prst="rect">
            <a:avLst/>
          </a:prstGeom>
        </p:spPr>
        <p:txBody>
          <a:bodyPr wrap="square">
            <a:spAutoFit/>
          </a:bodyPr>
          <a:lstStyle/>
          <a:p>
            <a:pPr marL="0" lvl="0" indent="0" algn="ctr">
              <a:lnSpc>
                <a:spcPct val="130000"/>
              </a:lnSpc>
              <a:spcBef>
                <a:spcPts val="600"/>
              </a:spcBef>
              <a:spcAft>
                <a:spcPts val="600"/>
              </a:spcAft>
              <a:buNone/>
            </a:pPr>
            <a:r>
              <a:rPr lang="en-GB" sz="2000">
                <a:latin typeface="Arial" panose="020B0604020202020204" pitchFamily="34" charset="0"/>
                <a:cs typeface="Arial" panose="020B0604020202020204" pitchFamily="34" charset="0"/>
              </a:rPr>
              <a:t>Tình trạng vứt rác thải nhựa ra biển</a:t>
            </a:r>
            <a:endParaRPr lang="en-US" sz="2000">
              <a:latin typeface="Arial" panose="020B0604020202020204" pitchFamily="34" charset="0"/>
              <a:cs typeface="Arial" panose="020B0604020202020204" pitchFamily="34" charset="0"/>
            </a:endParaRPr>
          </a:p>
        </p:txBody>
      </p:sp>
      <p:sp>
        <p:nvSpPr>
          <p:cNvPr id="12" name="Rectangle 11"/>
          <p:cNvSpPr/>
          <p:nvPr/>
        </p:nvSpPr>
        <p:spPr>
          <a:xfrm>
            <a:off x="6418933" y="3374479"/>
            <a:ext cx="2610470" cy="892552"/>
          </a:xfrm>
          <a:prstGeom prst="rect">
            <a:avLst/>
          </a:prstGeom>
        </p:spPr>
        <p:txBody>
          <a:bodyPr wrap="square">
            <a:spAutoFit/>
          </a:bodyPr>
          <a:lstStyle/>
          <a:p>
            <a:pPr marL="0" lvl="0" indent="0" algn="ctr">
              <a:lnSpc>
                <a:spcPct val="130000"/>
              </a:lnSpc>
              <a:spcBef>
                <a:spcPts val="600"/>
              </a:spcBef>
              <a:spcAft>
                <a:spcPts val="600"/>
              </a:spcAft>
              <a:buNone/>
            </a:pPr>
            <a:r>
              <a:rPr lang="en-GB" sz="2000">
                <a:latin typeface="Arial" panose="020B0604020202020204" pitchFamily="34" charset="0"/>
                <a:cs typeface="Arial" panose="020B0604020202020204" pitchFamily="34" charset="0"/>
              </a:rPr>
              <a:t>Tình trạng đốt rác thải nhựa</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4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1" name="Freeform 20"/>
          <p:cNvSpPr/>
          <p:nvPr/>
        </p:nvSpPr>
        <p:spPr>
          <a:xfrm>
            <a:off x="3599475" y="3038261"/>
            <a:ext cx="371773" cy="1749129"/>
          </a:xfrm>
          <a:custGeom>
            <a:avLst/>
            <a:gdLst>
              <a:gd name="connsiteX0" fmla="*/ 0 w 367177"/>
              <a:gd name="connsiteY0" fmla="*/ 0 h 1749129"/>
              <a:gd name="connsiteX1" fmla="*/ 183588 w 367177"/>
              <a:gd name="connsiteY1" fmla="*/ 0 h 1749129"/>
              <a:gd name="connsiteX2" fmla="*/ 183588 w 367177"/>
              <a:gd name="connsiteY2" fmla="*/ 1749129 h 1749129"/>
              <a:gd name="connsiteX3" fmla="*/ 367177 w 367177"/>
              <a:gd name="connsiteY3" fmla="*/ 1749129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0"/>
                </a:moveTo>
                <a:lnTo>
                  <a:pt x="183588" y="0"/>
                </a:lnTo>
                <a:lnTo>
                  <a:pt x="183588" y="1749129"/>
                </a:lnTo>
                <a:lnTo>
                  <a:pt x="367177" y="174912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3" rIns="151608" bIns="829884" numCol="1" spcCol="1270" anchor="ctr" anchorCtr="0">
            <a:noAutofit/>
          </a:bodyPr>
          <a:lstStyle/>
          <a:p>
            <a:pPr lvl="0" algn="ctr" defTabSz="977900">
              <a:lnSpc>
                <a:spcPct val="90000"/>
              </a:lnSpc>
              <a:spcBef>
                <a:spcPct val="0"/>
              </a:spcBef>
              <a:spcAft>
                <a:spcPct val="35000"/>
              </a:spcAft>
            </a:pPr>
            <a:endParaRPr lang="en-US" sz="2200" kern="1200"/>
          </a:p>
        </p:txBody>
      </p:sp>
      <p:sp>
        <p:nvSpPr>
          <p:cNvPr id="22" name="Freeform 21"/>
          <p:cNvSpPr/>
          <p:nvPr/>
        </p:nvSpPr>
        <p:spPr>
          <a:xfrm>
            <a:off x="3599475" y="3038261"/>
            <a:ext cx="371773" cy="1049477"/>
          </a:xfrm>
          <a:custGeom>
            <a:avLst/>
            <a:gdLst>
              <a:gd name="connsiteX0" fmla="*/ 0 w 367177"/>
              <a:gd name="connsiteY0" fmla="*/ 0 h 1049477"/>
              <a:gd name="connsiteX1" fmla="*/ 183588 w 367177"/>
              <a:gd name="connsiteY1" fmla="*/ 0 h 1049477"/>
              <a:gd name="connsiteX2" fmla="*/ 183588 w 367177"/>
              <a:gd name="connsiteY2" fmla="*/ 1049477 h 1049477"/>
              <a:gd name="connsiteX3" fmla="*/ 367177 w 367177"/>
              <a:gd name="connsiteY3" fmla="*/ 1049477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0"/>
                </a:moveTo>
                <a:lnTo>
                  <a:pt x="183588" y="0"/>
                </a:lnTo>
                <a:lnTo>
                  <a:pt x="183588" y="1049477"/>
                </a:lnTo>
                <a:lnTo>
                  <a:pt x="367177" y="104947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3599475" y="3038261"/>
            <a:ext cx="371773" cy="349825"/>
          </a:xfrm>
          <a:custGeom>
            <a:avLst/>
            <a:gdLst>
              <a:gd name="connsiteX0" fmla="*/ 0 w 367177"/>
              <a:gd name="connsiteY0" fmla="*/ 0 h 349825"/>
              <a:gd name="connsiteX1" fmla="*/ 183588 w 367177"/>
              <a:gd name="connsiteY1" fmla="*/ 0 h 349825"/>
              <a:gd name="connsiteX2" fmla="*/ 183588 w 367177"/>
              <a:gd name="connsiteY2" fmla="*/ 349825 h 349825"/>
              <a:gd name="connsiteX3" fmla="*/ 367177 w 367177"/>
              <a:gd name="connsiteY3" fmla="*/ 349825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0"/>
                </a:moveTo>
                <a:lnTo>
                  <a:pt x="183588" y="0"/>
                </a:lnTo>
                <a:lnTo>
                  <a:pt x="183588" y="349825"/>
                </a:lnTo>
                <a:lnTo>
                  <a:pt x="367177" y="3498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4" name="Freeform 23"/>
          <p:cNvSpPr/>
          <p:nvPr/>
        </p:nvSpPr>
        <p:spPr>
          <a:xfrm>
            <a:off x="3599475" y="2688435"/>
            <a:ext cx="371773" cy="349825"/>
          </a:xfrm>
          <a:custGeom>
            <a:avLst/>
            <a:gdLst>
              <a:gd name="connsiteX0" fmla="*/ 0 w 367177"/>
              <a:gd name="connsiteY0" fmla="*/ 349825 h 349825"/>
              <a:gd name="connsiteX1" fmla="*/ 183588 w 367177"/>
              <a:gd name="connsiteY1" fmla="*/ 349825 h 349825"/>
              <a:gd name="connsiteX2" fmla="*/ 183588 w 367177"/>
              <a:gd name="connsiteY2" fmla="*/ 0 h 349825"/>
              <a:gd name="connsiteX3" fmla="*/ 367177 w 367177"/>
              <a:gd name="connsiteY3" fmla="*/ 0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349825"/>
                </a:moveTo>
                <a:lnTo>
                  <a:pt x="183588" y="349825"/>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3599475" y="1988783"/>
            <a:ext cx="371773" cy="1049477"/>
          </a:xfrm>
          <a:custGeom>
            <a:avLst/>
            <a:gdLst>
              <a:gd name="connsiteX0" fmla="*/ 0 w 367177"/>
              <a:gd name="connsiteY0" fmla="*/ 1049477 h 1049477"/>
              <a:gd name="connsiteX1" fmla="*/ 183588 w 367177"/>
              <a:gd name="connsiteY1" fmla="*/ 1049477 h 1049477"/>
              <a:gd name="connsiteX2" fmla="*/ 183588 w 367177"/>
              <a:gd name="connsiteY2" fmla="*/ 0 h 1049477"/>
              <a:gd name="connsiteX3" fmla="*/ 367177 w 367177"/>
              <a:gd name="connsiteY3" fmla="*/ 0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1049477"/>
                </a:moveTo>
                <a:lnTo>
                  <a:pt x="183588" y="1049477"/>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6" name="Freeform 25"/>
          <p:cNvSpPr/>
          <p:nvPr/>
        </p:nvSpPr>
        <p:spPr>
          <a:xfrm>
            <a:off x="3599475" y="1289131"/>
            <a:ext cx="371773" cy="1749129"/>
          </a:xfrm>
          <a:custGeom>
            <a:avLst/>
            <a:gdLst>
              <a:gd name="connsiteX0" fmla="*/ 0 w 367177"/>
              <a:gd name="connsiteY0" fmla="*/ 1749129 h 1749129"/>
              <a:gd name="connsiteX1" fmla="*/ 183588 w 367177"/>
              <a:gd name="connsiteY1" fmla="*/ 1749129 h 1749129"/>
              <a:gd name="connsiteX2" fmla="*/ 183588 w 367177"/>
              <a:gd name="connsiteY2" fmla="*/ 0 h 1749129"/>
              <a:gd name="connsiteX3" fmla="*/ 367177 w 367177"/>
              <a:gd name="connsiteY3" fmla="*/ 0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1749129"/>
                </a:moveTo>
                <a:lnTo>
                  <a:pt x="183588" y="1749129"/>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4" rIns="151608" bIns="829883" numCol="1" spcCol="1270" anchor="ctr" anchorCtr="0">
            <a:noAutofit/>
          </a:bodyPr>
          <a:lstStyle/>
          <a:p>
            <a:pPr lvl="0" algn="ctr" defTabSz="977900">
              <a:lnSpc>
                <a:spcPct val="90000"/>
              </a:lnSpc>
              <a:spcBef>
                <a:spcPct val="0"/>
              </a:spcBef>
              <a:spcAft>
                <a:spcPct val="35000"/>
              </a:spcAft>
            </a:pPr>
            <a:endParaRPr lang="en-US" sz="2200" kern="1200"/>
          </a:p>
        </p:txBody>
      </p:sp>
      <p:sp>
        <p:nvSpPr>
          <p:cNvPr id="27" name="Freeform 26"/>
          <p:cNvSpPr/>
          <p:nvPr/>
        </p:nvSpPr>
        <p:spPr>
          <a:xfrm>
            <a:off x="653574" y="2415116"/>
            <a:ext cx="2945901" cy="1147883"/>
          </a:xfrm>
          <a:custGeom>
            <a:avLst/>
            <a:gdLst>
              <a:gd name="connsiteX0" fmla="*/ 0 w 2945901"/>
              <a:gd name="connsiteY0" fmla="*/ 0 h 1133693"/>
              <a:gd name="connsiteX1" fmla="*/ 2945901 w 2945901"/>
              <a:gd name="connsiteY1" fmla="*/ 0 h 1133693"/>
              <a:gd name="connsiteX2" fmla="*/ 2945901 w 2945901"/>
              <a:gd name="connsiteY2" fmla="*/ 1133693 h 1133693"/>
              <a:gd name="connsiteX3" fmla="*/ 0 w 2945901"/>
              <a:gd name="connsiteY3" fmla="*/ 1133693 h 1133693"/>
              <a:gd name="connsiteX4" fmla="*/ 0 w 2945901"/>
              <a:gd name="connsiteY4" fmla="*/ 0 h 113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01" h="1133693">
                <a:moveTo>
                  <a:pt x="0" y="0"/>
                </a:moveTo>
                <a:lnTo>
                  <a:pt x="2945901" y="0"/>
                </a:lnTo>
                <a:lnTo>
                  <a:pt x="2945901" y="1133693"/>
                </a:lnTo>
                <a:lnTo>
                  <a:pt x="0" y="11336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8" tIns="13970" rIns="13971" bIns="13969"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Một số tính chất của vật liệu</a:t>
            </a:r>
            <a:endParaRPr lang="en-US" sz="2200" kern="1200">
              <a:latin typeface="Arial" panose="020B0604020202020204" pitchFamily="34" charset="0"/>
              <a:cs typeface="Arial" panose="020B0604020202020204" pitchFamily="34" charset="0"/>
            </a:endParaRPr>
          </a:p>
        </p:txBody>
      </p:sp>
      <p:sp>
        <p:nvSpPr>
          <p:cNvPr id="28" name="Freeform 27"/>
          <p:cNvSpPr/>
          <p:nvPr/>
        </p:nvSpPr>
        <p:spPr>
          <a:xfrm>
            <a:off x="3971248" y="1009271"/>
            <a:ext cx="3765057" cy="559721"/>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dẫn điện</a:t>
            </a:r>
            <a:endParaRPr lang="en-US" sz="2200" kern="1200">
              <a:latin typeface="Arial" panose="020B0604020202020204" pitchFamily="34" charset="0"/>
              <a:cs typeface="Arial" panose="020B0604020202020204" pitchFamily="34" charset="0"/>
            </a:endParaRPr>
          </a:p>
        </p:txBody>
      </p:sp>
      <p:sp>
        <p:nvSpPr>
          <p:cNvPr id="29" name="Freeform 28"/>
          <p:cNvSpPr/>
          <p:nvPr/>
        </p:nvSpPr>
        <p:spPr>
          <a:xfrm>
            <a:off x="3971248" y="1708922"/>
            <a:ext cx="3765057" cy="559721"/>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dẫn nhiệt</a:t>
            </a:r>
            <a:endParaRPr lang="en-US" sz="2200" kern="1200">
              <a:latin typeface="Arial" panose="020B0604020202020204" pitchFamily="34" charset="0"/>
              <a:cs typeface="Arial" panose="020B0604020202020204" pitchFamily="34" charset="0"/>
            </a:endParaRPr>
          </a:p>
        </p:txBody>
      </p:sp>
      <p:sp>
        <p:nvSpPr>
          <p:cNvPr id="30" name="Freeform 29"/>
          <p:cNvSpPr/>
          <p:nvPr/>
        </p:nvSpPr>
        <p:spPr>
          <a:xfrm>
            <a:off x="3971248" y="2408574"/>
            <a:ext cx="3765057" cy="559721"/>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dẻo</a:t>
            </a:r>
          </a:p>
        </p:txBody>
      </p:sp>
      <p:sp>
        <p:nvSpPr>
          <p:cNvPr id="31" name="Freeform 30"/>
          <p:cNvSpPr/>
          <p:nvPr/>
        </p:nvSpPr>
        <p:spPr>
          <a:xfrm>
            <a:off x="3971248" y="3108226"/>
            <a:ext cx="3765057" cy="559721"/>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cứng</a:t>
            </a:r>
          </a:p>
        </p:txBody>
      </p:sp>
      <p:sp>
        <p:nvSpPr>
          <p:cNvPr id="32" name="Freeform 31"/>
          <p:cNvSpPr/>
          <p:nvPr/>
        </p:nvSpPr>
        <p:spPr>
          <a:xfrm>
            <a:off x="3971248" y="3807877"/>
            <a:ext cx="3765057" cy="559721"/>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bền</a:t>
            </a:r>
          </a:p>
        </p:txBody>
      </p:sp>
      <p:sp>
        <p:nvSpPr>
          <p:cNvPr id="33" name="Freeform 32"/>
          <p:cNvSpPr/>
          <p:nvPr/>
        </p:nvSpPr>
        <p:spPr>
          <a:xfrm>
            <a:off x="3971248" y="4507529"/>
            <a:ext cx="3765057" cy="559721"/>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Khả năng chịu nhiệt,….</a:t>
            </a:r>
          </a:p>
        </p:txBody>
      </p:sp>
    </p:spTree>
    <p:extLst>
      <p:ext uri="{BB962C8B-B14F-4D97-AF65-F5344CB8AC3E}">
        <p14:creationId xmlns:p14="http://schemas.microsoft.com/office/powerpoint/2010/main" val="35814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52441" y="2082403"/>
            <a:ext cx="6110487" cy="1302461"/>
          </a:xfrm>
          <a:prstGeom prst="rect">
            <a:avLst/>
          </a:prstGeom>
        </p:spPr>
        <p:txBody>
          <a:bodyPr spcFirstLastPara="1" wrap="square" lIns="0" tIns="0" rIns="0" bIns="0" anchor="b" anchorCtr="0">
            <a:noAutofit/>
          </a:bodyPr>
          <a:lstStyle/>
          <a:p>
            <a:pPr marL="0" lvl="0" indent="0" algn="l" rtl="0">
              <a:lnSpc>
                <a:spcPct val="135000"/>
              </a:lnSpc>
              <a:spcBef>
                <a:spcPts val="600"/>
              </a:spcBef>
              <a:spcAft>
                <a:spcPts val="600"/>
              </a:spcAft>
              <a:buNone/>
            </a:pPr>
            <a:r>
              <a:rPr lang="en-US" sz="3000">
                <a:latin typeface="Arial" panose="020B0604020202020204" pitchFamily="34" charset="0"/>
                <a:cs typeface="Arial" panose="020B0604020202020204" pitchFamily="34" charset="0"/>
              </a:rPr>
              <a:t>Một số nhiên liệu thông dụng</a:t>
            </a:r>
          </a:p>
        </p:txBody>
      </p:sp>
      <p:sp>
        <p:nvSpPr>
          <p:cNvPr id="1595" name="Google Shape;1595;p16"/>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accent3"/>
                </a:solidFill>
                <a:latin typeface="Arial" panose="020B0604020202020204" pitchFamily="34" charset="0"/>
                <a:ea typeface="Encode Sans Semi Condensed"/>
                <a:cs typeface="Arial" panose="020B0604020202020204" pitchFamily="34" charset="0"/>
                <a:sym typeface="Encode Sans Semi Condensed"/>
              </a:rPr>
              <a:t>II</a:t>
            </a:r>
          </a:p>
        </p:txBody>
      </p:sp>
    </p:spTree>
    <p:extLst>
      <p:ext uri="{BB962C8B-B14F-4D97-AF65-F5344CB8AC3E}">
        <p14:creationId xmlns:p14="http://schemas.microsoft.com/office/powerpoint/2010/main" val="277755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6" name="Rounded Rectangle 5"/>
          <p:cNvSpPr/>
          <p:nvPr/>
        </p:nvSpPr>
        <p:spPr>
          <a:xfrm>
            <a:off x="2588654" y="1799295"/>
            <a:ext cx="6440749" cy="27981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2" descr="https://employer.123job.vn/images/temp/comin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25" y="1949116"/>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42;p22"/>
          <p:cNvSpPr txBox="1">
            <a:spLocks noGrp="1"/>
          </p:cNvSpPr>
          <p:nvPr>
            <p:ph type="body" idx="4294967295"/>
          </p:nvPr>
        </p:nvSpPr>
        <p:spPr>
          <a:xfrm>
            <a:off x="2821129" y="1812278"/>
            <a:ext cx="5975797" cy="2540781"/>
          </a:xfrm>
          <a:prstGeom prst="rect">
            <a:avLst/>
          </a:prstGeom>
        </p:spPr>
        <p:txBody>
          <a:bodyPr spcFirstLastPara="1" wrap="square" lIns="0" tIns="0" rIns="0" bIns="0" anchor="t" anchorCtr="0">
            <a:noAutofit/>
          </a:bodyPr>
          <a:lstStyle/>
          <a:p>
            <a:pPr marL="0" lv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Nhiệm vụ: </a:t>
            </a:r>
            <a:r>
              <a:rPr lang="en-GB" sz="2200">
                <a:latin typeface="Arial" panose="020B0604020202020204" pitchFamily="34" charset="0"/>
                <a:cs typeface="Arial" panose="020B0604020202020204" pitchFamily="34" charset="0"/>
              </a:rPr>
              <a:t>Trả lời các câu hỏi</a:t>
            </a:r>
          </a:p>
          <a:p>
            <a:pPr marL="0" lv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1. </a:t>
            </a:r>
            <a:r>
              <a:rPr lang="en-GB" sz="2200">
                <a:latin typeface="Arial" panose="020B0604020202020204" pitchFamily="34" charset="0"/>
                <a:cs typeface="Arial" panose="020B0604020202020204" pitchFamily="34" charset="0"/>
              </a:rPr>
              <a:t>Kể tên một số nhiên liệu và phân loại chúng. Nêu tính chất và ứng dụng của chúng</a:t>
            </a:r>
          </a:p>
          <a:p>
            <a:pPr marL="0" lv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2. </a:t>
            </a:r>
            <a:r>
              <a:rPr lang="en-GB" sz="2200">
                <a:latin typeface="Arial" panose="020B0604020202020204" pitchFamily="34" charset="0"/>
                <a:cs typeface="Arial" panose="020B0604020202020204" pitchFamily="34" charset="0"/>
              </a:rPr>
              <a:t>Đề xuất phương án kiểm chứng xăng nhẹ hơn nước và không tan trong nước.</a:t>
            </a:r>
          </a:p>
        </p:txBody>
      </p:sp>
      <p:sp>
        <p:nvSpPr>
          <p:cNvPr id="9" name="Rectangle 8"/>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nhóm</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inVertical)">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a:t>
            </a:fld>
            <a:endParaRPr dirty="0">
              <a:solidFill>
                <a:schemeClr val="lt1"/>
              </a:solidFill>
            </a:endParaRPr>
          </a:p>
        </p:txBody>
      </p:sp>
      <p:sp>
        <p:nvSpPr>
          <p:cNvPr id="12" name="Google Shape;1641;p22"/>
          <p:cNvSpPr txBox="1">
            <a:spLocks/>
          </p:cNvSpPr>
          <p:nvPr/>
        </p:nvSpPr>
        <p:spPr>
          <a:xfrm>
            <a:off x="2309781" y="0"/>
            <a:ext cx="3619438" cy="5378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r>
              <a:rPr lang="en-US" sz="2800" dirty="0" err="1">
                <a:solidFill>
                  <a:schemeClr val="bg1"/>
                </a:solidFill>
                <a:latin typeface="Arial" panose="020B0604020202020204" pitchFamily="34" charset="0"/>
                <a:cs typeface="Arial" panose="020B0604020202020204" pitchFamily="34" charset="0"/>
              </a:rPr>
              <a:t>Hoạt</a:t>
            </a:r>
            <a:r>
              <a:rPr lang="en-US" sz="2800">
                <a:solidFill>
                  <a:schemeClr val="bg1"/>
                </a:solidFill>
                <a:latin typeface="Arial" panose="020B0604020202020204" pitchFamily="34" charset="0"/>
                <a:cs typeface="Arial" panose="020B0604020202020204" pitchFamily="34" charset="0"/>
              </a:rPr>
              <a:t> động cặp đôi</a:t>
            </a:r>
          </a:p>
        </p:txBody>
      </p:sp>
      <p:sp>
        <p:nvSpPr>
          <p:cNvPr id="13" name="Google Shape;1641;p22"/>
          <p:cNvSpPr txBox="1">
            <a:spLocks/>
          </p:cNvSpPr>
          <p:nvPr/>
        </p:nvSpPr>
        <p:spPr>
          <a:xfrm>
            <a:off x="784211" y="3757089"/>
            <a:ext cx="6323522" cy="138641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lnSpc>
                <a:spcPct val="120000"/>
              </a:lnSpc>
              <a:spcBef>
                <a:spcPts val="600"/>
              </a:spcBef>
              <a:spcAft>
                <a:spcPts val="600"/>
              </a:spcAft>
            </a:pPr>
            <a:r>
              <a:rPr lang="en-US" sz="2200" b="0">
                <a:solidFill>
                  <a:schemeClr val="bg1"/>
                </a:solidFill>
                <a:latin typeface="Arial" panose="020B0604020202020204" pitchFamily="34" charset="0"/>
                <a:cs typeface="Arial" panose="020B0604020202020204" pitchFamily="34" charset="0"/>
              </a:rPr>
              <a:t>Quan sát chiếc ô tô và kể tên một số bộ phận của ô tô. Cho biết các bộ phận đó được làm từ vật liệu nào? Nhiên liệu dùng cho động cơ là gì </a:t>
            </a:r>
          </a:p>
        </p:txBody>
      </p:sp>
      <p:pic>
        <p:nvPicPr>
          <p:cNvPr id="2" name="Picture 2" descr="VinFast bất ngờ mở bán mẫu ô tô điện đầu tiên giá 690 triệu đồng | VO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477" y="808593"/>
            <a:ext cx="4760422" cy="2677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7" name="Picture 6"/>
          <p:cNvPicPr>
            <a:picLocks noChangeAspect="1"/>
          </p:cNvPicPr>
          <p:nvPr/>
        </p:nvPicPr>
        <p:blipFill>
          <a:blip r:embed="rId2"/>
          <a:stretch>
            <a:fillRect/>
          </a:stretch>
        </p:blipFill>
        <p:spPr>
          <a:xfrm>
            <a:off x="1664979" y="691325"/>
            <a:ext cx="4384483" cy="3145539"/>
          </a:xfrm>
          <a:prstGeom prst="rect">
            <a:avLst/>
          </a:prstGeom>
        </p:spPr>
      </p:pic>
      <p:sp>
        <p:nvSpPr>
          <p:cNvPr id="8" name="TextBox 7"/>
          <p:cNvSpPr txBox="1"/>
          <p:nvPr/>
        </p:nvSpPr>
        <p:spPr>
          <a:xfrm>
            <a:off x="1398667" y="4105334"/>
            <a:ext cx="4917106"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i="1">
                <a:latin typeface="Arial" panose="020B0604020202020204" pitchFamily="34" charset="0"/>
                <a:cs typeface="Arial" panose="020B0604020202020204" pitchFamily="34" charset="0"/>
              </a:rPr>
              <a:t>Một số nhiên liệu thông dụng</a:t>
            </a:r>
            <a:endParaRPr lang="en-US" sz="2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6" name="Google Shape;1656;p2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5" name="Table 4"/>
          <p:cNvGraphicFramePr>
            <a:graphicFrameLocks noGrp="1"/>
          </p:cNvGraphicFramePr>
          <p:nvPr>
            <p:extLst>
              <p:ext uri="{D42A27DB-BD31-4B8C-83A1-F6EECF244321}">
                <p14:modId xmlns:p14="http://schemas.microsoft.com/office/powerpoint/2010/main" val="4209402492"/>
              </p:ext>
            </p:extLst>
          </p:nvPr>
        </p:nvGraphicFramePr>
        <p:xfrm>
          <a:off x="221507" y="237490"/>
          <a:ext cx="8641396" cy="4632960"/>
        </p:xfrm>
        <a:graphic>
          <a:graphicData uri="http://schemas.openxmlformats.org/drawingml/2006/table">
            <a:tbl>
              <a:tblPr firstRow="1" bandRow="1">
                <a:tableStyleId>{5C22544A-7EE6-4342-B048-85BDC9FD1C3A}</a:tableStyleId>
              </a:tblPr>
              <a:tblGrid>
                <a:gridCol w="1583230">
                  <a:extLst>
                    <a:ext uri="{9D8B030D-6E8A-4147-A177-3AD203B41FA5}">
                      <a16:colId xmlns:a16="http://schemas.microsoft.com/office/drawing/2014/main" val="742821094"/>
                    </a:ext>
                  </a:extLst>
                </a:gridCol>
                <a:gridCol w="1852863">
                  <a:extLst>
                    <a:ext uri="{9D8B030D-6E8A-4147-A177-3AD203B41FA5}">
                      <a16:colId xmlns:a16="http://schemas.microsoft.com/office/drawing/2014/main" val="2490406047"/>
                    </a:ext>
                  </a:extLst>
                </a:gridCol>
                <a:gridCol w="2430379">
                  <a:extLst>
                    <a:ext uri="{9D8B030D-6E8A-4147-A177-3AD203B41FA5}">
                      <a16:colId xmlns:a16="http://schemas.microsoft.com/office/drawing/2014/main" val="1739089096"/>
                    </a:ext>
                  </a:extLst>
                </a:gridCol>
                <a:gridCol w="2774924">
                  <a:extLst>
                    <a:ext uri="{9D8B030D-6E8A-4147-A177-3AD203B41FA5}">
                      <a16:colId xmlns:a16="http://schemas.microsoft.com/office/drawing/2014/main" val="1370794902"/>
                    </a:ext>
                  </a:extLst>
                </a:gridCol>
              </a:tblGrid>
              <a:tr h="370840">
                <a:tc>
                  <a:txBody>
                    <a:bodyPr/>
                    <a:lstStyle/>
                    <a:p>
                      <a:pPr algn="ctr"/>
                      <a:r>
                        <a:rPr lang="en-GB" sz="2000"/>
                        <a:t>Phân</a:t>
                      </a:r>
                      <a:r>
                        <a:rPr lang="en-GB" sz="2000" baseline="0"/>
                        <a:t> loại nhiên liệu</a:t>
                      </a:r>
                      <a:endParaRPr lang="en-US" sz="2000"/>
                    </a:p>
                  </a:txBody>
                  <a:tcPr anchor="ctr"/>
                </a:tc>
                <a:tc>
                  <a:txBody>
                    <a:bodyPr/>
                    <a:lstStyle/>
                    <a:p>
                      <a:pPr algn="ctr"/>
                      <a:r>
                        <a:rPr lang="en-GB" sz="2000"/>
                        <a:t>Ví</a:t>
                      </a:r>
                      <a:r>
                        <a:rPr lang="en-GB" sz="2000" baseline="0"/>
                        <a:t> dụ</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extLst>
                  <a:ext uri="{0D108BD9-81ED-4DB2-BD59-A6C34878D82A}">
                    <a16:rowId xmlns:a16="http://schemas.microsoft.com/office/drawing/2014/main" val="3966348193"/>
                  </a:ext>
                </a:extLst>
              </a:tr>
              <a:tr h="370840">
                <a:tc>
                  <a:txBody>
                    <a:bodyPr/>
                    <a:lstStyle/>
                    <a:p>
                      <a:pPr algn="just"/>
                      <a:r>
                        <a:rPr lang="en-GB" sz="2000"/>
                        <a:t>Nhiên</a:t>
                      </a:r>
                      <a:r>
                        <a:rPr lang="en-GB" sz="2000" baseline="0"/>
                        <a:t> liệu rắn</a:t>
                      </a:r>
                      <a:endParaRPr lang="en-US" sz="2000"/>
                    </a:p>
                  </a:txBody>
                  <a:tcPr anchor="ctr"/>
                </a:tc>
                <a:tc>
                  <a:txBody>
                    <a:bodyPr/>
                    <a:lstStyle/>
                    <a:p>
                      <a:pPr algn="just"/>
                      <a:r>
                        <a:rPr lang="en-GB" sz="2000"/>
                        <a:t>Than, gỗ,</a:t>
                      </a:r>
                      <a:r>
                        <a:rPr lang="en-GB" sz="2000" baseline="0"/>
                        <a:t> củi, mùn cưa, vỏ trấu,….</a:t>
                      </a:r>
                      <a:endParaRPr lang="en-US" sz="2000"/>
                    </a:p>
                  </a:txBody>
                  <a:tcPr anchor="ctr"/>
                </a:tc>
                <a:tc>
                  <a:txBody>
                    <a:bodyPr/>
                    <a:lstStyle/>
                    <a:p>
                      <a:pPr algn="just"/>
                      <a:r>
                        <a:rPr lang="en-GB" sz="2000"/>
                        <a:t>Than cháy</a:t>
                      </a:r>
                      <a:r>
                        <a:rPr lang="en-GB" sz="2000" baseline="0"/>
                        <a:t> tỏa nhiều nhiệt</a:t>
                      </a:r>
                      <a:endParaRPr lang="en-US" sz="2000"/>
                    </a:p>
                  </a:txBody>
                  <a:tcPr anchor="ctr"/>
                </a:tc>
                <a:tc>
                  <a:txBody>
                    <a:bodyPr/>
                    <a:lstStyle/>
                    <a:p>
                      <a:pPr algn="just"/>
                      <a:r>
                        <a:rPr lang="en-GB" sz="2000"/>
                        <a:t>Dùng</a:t>
                      </a:r>
                      <a:r>
                        <a:rPr lang="en-GB" sz="2000" baseline="0"/>
                        <a:t> để đun nấu, sưởi ấm, chạy động cơ, là nhiên liệu trong công nghiệp.</a:t>
                      </a:r>
                      <a:endParaRPr lang="en-US" sz="2000"/>
                    </a:p>
                  </a:txBody>
                  <a:tcPr anchor="ctr"/>
                </a:tc>
                <a:extLst>
                  <a:ext uri="{0D108BD9-81ED-4DB2-BD59-A6C34878D82A}">
                    <a16:rowId xmlns:a16="http://schemas.microsoft.com/office/drawing/2014/main" val="264929248"/>
                  </a:ext>
                </a:extLst>
              </a:tr>
              <a:tr h="370840">
                <a:tc>
                  <a:txBody>
                    <a:bodyPr/>
                    <a:lstStyle/>
                    <a:p>
                      <a:pPr algn="just"/>
                      <a:r>
                        <a:rPr lang="en-GB" sz="2000"/>
                        <a:t>Nhiên</a:t>
                      </a:r>
                      <a:r>
                        <a:rPr lang="en-GB" sz="2000" baseline="0"/>
                        <a:t> liệu lỏng</a:t>
                      </a:r>
                      <a:endParaRPr lang="en-US" sz="2000"/>
                    </a:p>
                  </a:txBody>
                  <a:tcPr anchor="ctr"/>
                </a:tc>
                <a:tc>
                  <a:txBody>
                    <a:bodyPr/>
                    <a:lstStyle/>
                    <a:p>
                      <a:pPr algn="just"/>
                      <a:r>
                        <a:rPr lang="en-GB" sz="2000"/>
                        <a:t>Xăng,</a:t>
                      </a:r>
                      <a:r>
                        <a:rPr lang="en-GB" sz="2000" baseline="0"/>
                        <a:t> xăng sinh học, dầu, cồn,…</a:t>
                      </a:r>
                      <a:endParaRPr lang="en-US" sz="2000"/>
                    </a:p>
                  </a:txBody>
                  <a:tcPr anchor="ctr"/>
                </a:tc>
                <a:tc>
                  <a:txBody>
                    <a:bodyPr/>
                    <a:lstStyle/>
                    <a:p>
                      <a:pPr algn="just"/>
                      <a:r>
                        <a:rPr lang="en-GB" sz="2000"/>
                        <a:t>Là</a:t>
                      </a:r>
                      <a:r>
                        <a:rPr lang="en-GB" sz="2000" baseline="0"/>
                        <a:t> chất lỏng, dễ bắt cháy, dễ bay hơi (đặc biệt xăng).</a:t>
                      </a:r>
                      <a:endParaRPr lang="en-US" sz="2000"/>
                    </a:p>
                  </a:txBody>
                  <a:tcPr anchor="ctr"/>
                </a:tc>
                <a:tc>
                  <a:txBody>
                    <a:bodyPr/>
                    <a:lstStyle/>
                    <a:p>
                      <a:pPr algn="just"/>
                      <a:r>
                        <a:rPr lang="en-GB" sz="2000"/>
                        <a:t>Là</a:t>
                      </a:r>
                      <a:r>
                        <a:rPr lang="en-GB" sz="2000" baseline="0"/>
                        <a:t> nhiên liệu quý chạy động cơ, nhiên liệu trong ngành công nghiệp, giao thông,…</a:t>
                      </a:r>
                      <a:endParaRPr lang="en-US" sz="2000"/>
                    </a:p>
                  </a:txBody>
                  <a:tcPr anchor="ctr"/>
                </a:tc>
                <a:extLst>
                  <a:ext uri="{0D108BD9-81ED-4DB2-BD59-A6C34878D82A}">
                    <a16:rowId xmlns:a16="http://schemas.microsoft.com/office/drawing/2014/main" val="4113924322"/>
                  </a:ext>
                </a:extLst>
              </a:tr>
              <a:tr h="370840">
                <a:tc>
                  <a:txBody>
                    <a:bodyPr/>
                    <a:lstStyle/>
                    <a:p>
                      <a:pPr algn="just"/>
                      <a:r>
                        <a:rPr lang="en-GB" sz="2000"/>
                        <a:t>Nhiên</a:t>
                      </a:r>
                      <a:r>
                        <a:rPr lang="en-GB" sz="2000" baseline="0"/>
                        <a:t> liệu khí</a:t>
                      </a:r>
                      <a:endParaRPr lang="en-US" sz="2000"/>
                    </a:p>
                  </a:txBody>
                  <a:tcPr anchor="ctr"/>
                </a:tc>
                <a:tc>
                  <a:txBody>
                    <a:bodyPr/>
                    <a:lstStyle/>
                    <a:p>
                      <a:pPr algn="just"/>
                      <a:r>
                        <a:rPr lang="en-GB" sz="2000"/>
                        <a:t>Khí</a:t>
                      </a:r>
                      <a:r>
                        <a:rPr lang="en-GB" sz="2000" baseline="0"/>
                        <a:t> thiên nhiên, khí dầu mỏ, khí hóa lỏng</a:t>
                      </a:r>
                      <a:endParaRPr lang="en-US" sz="2000"/>
                    </a:p>
                  </a:txBody>
                  <a:tcPr anchor="ctr"/>
                </a:tc>
                <a:tc>
                  <a:txBody>
                    <a:bodyPr/>
                    <a:lstStyle/>
                    <a:p>
                      <a:pPr algn="just"/>
                      <a:r>
                        <a:rPr lang="en-GB" sz="2000"/>
                        <a:t>Là</a:t>
                      </a:r>
                      <a:r>
                        <a:rPr lang="en-GB" sz="2000" baseline="0"/>
                        <a:t> chất khí dễ cháy và tỏa nhiều nhiệt</a:t>
                      </a:r>
                      <a:endParaRPr lang="en-US" sz="2000"/>
                    </a:p>
                  </a:txBody>
                  <a:tcPr anchor="ctr"/>
                </a:tc>
                <a:tc>
                  <a:txBody>
                    <a:bodyPr/>
                    <a:lstStyle/>
                    <a:p>
                      <a:pPr algn="just"/>
                      <a:r>
                        <a:rPr lang="en-GB" sz="2000"/>
                        <a:t>Là</a:t>
                      </a:r>
                      <a:r>
                        <a:rPr lang="en-GB" sz="2000" baseline="0"/>
                        <a:t> nhiên liệu quý cho nhiều ngành công nghiệp như điện, gốm sứ,….</a:t>
                      </a:r>
                      <a:endParaRPr lang="en-US" sz="2000"/>
                    </a:p>
                  </a:txBody>
                  <a:tcPr anchor="ctr"/>
                </a:tc>
                <a:extLst>
                  <a:ext uri="{0D108BD9-81ED-4DB2-BD59-A6C34878D82A}">
                    <a16:rowId xmlns:a16="http://schemas.microsoft.com/office/drawing/2014/main" val="333777349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16" name="Group 15"/>
          <p:cNvGrpSpPr/>
          <p:nvPr/>
        </p:nvGrpSpPr>
        <p:grpSpPr>
          <a:xfrm>
            <a:off x="0" y="15050"/>
            <a:ext cx="3183732" cy="2538189"/>
            <a:chOff x="0" y="15050"/>
            <a:chExt cx="3183732" cy="2538189"/>
          </a:xfrm>
        </p:grpSpPr>
        <p:sp>
          <p:nvSpPr>
            <p:cNvPr id="4" name="TextBox 3"/>
            <p:cNvSpPr txBox="1"/>
            <p:nvPr/>
          </p:nvSpPr>
          <p:spPr>
            <a:xfrm>
              <a:off x="0" y="2122352"/>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hóa thạch</a:t>
              </a:r>
              <a:endParaRPr lang="en-US" sz="22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7747" y="15050"/>
              <a:ext cx="3076575" cy="2076450"/>
            </a:xfrm>
            <a:prstGeom prst="rect">
              <a:avLst/>
            </a:prstGeom>
          </p:spPr>
        </p:pic>
      </p:grpSp>
      <p:grpSp>
        <p:nvGrpSpPr>
          <p:cNvPr id="17" name="Group 16"/>
          <p:cNvGrpSpPr/>
          <p:nvPr/>
        </p:nvGrpSpPr>
        <p:grpSpPr>
          <a:xfrm>
            <a:off x="3261169" y="10189"/>
            <a:ext cx="3183732" cy="2497812"/>
            <a:chOff x="3261169" y="10189"/>
            <a:chExt cx="3183732" cy="2497812"/>
          </a:xfrm>
        </p:grpSpPr>
        <p:pic>
          <p:nvPicPr>
            <p:cNvPr id="6" name="Picture 5"/>
            <p:cNvPicPr>
              <a:picLocks noChangeAspect="1"/>
            </p:cNvPicPr>
            <p:nvPr/>
          </p:nvPicPr>
          <p:blipFill>
            <a:blip r:embed="rId3"/>
            <a:stretch>
              <a:fillRect/>
            </a:stretch>
          </p:blipFill>
          <p:spPr>
            <a:xfrm>
              <a:off x="3386185" y="10189"/>
              <a:ext cx="2933700" cy="2066925"/>
            </a:xfrm>
            <a:prstGeom prst="rect">
              <a:avLst/>
            </a:prstGeom>
          </p:spPr>
        </p:pic>
        <p:sp>
          <p:nvSpPr>
            <p:cNvPr id="11" name="TextBox 10"/>
            <p:cNvSpPr txBox="1"/>
            <p:nvPr/>
          </p:nvSpPr>
          <p:spPr>
            <a:xfrm>
              <a:off x="3261169" y="207711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hạt nhân</a:t>
              </a:r>
              <a:endParaRPr lang="en-US" sz="2200">
                <a:latin typeface="Arial" panose="020B0604020202020204" pitchFamily="34" charset="0"/>
                <a:cs typeface="Arial" panose="020B0604020202020204" pitchFamily="34" charset="0"/>
              </a:endParaRPr>
            </a:p>
          </p:txBody>
        </p:sp>
      </p:grpSp>
      <p:grpSp>
        <p:nvGrpSpPr>
          <p:cNvPr id="18" name="Group 17"/>
          <p:cNvGrpSpPr/>
          <p:nvPr/>
        </p:nvGrpSpPr>
        <p:grpSpPr>
          <a:xfrm>
            <a:off x="6600476" y="138776"/>
            <a:ext cx="2349253" cy="2376243"/>
            <a:chOff x="6600476" y="138776"/>
            <a:chExt cx="2349253" cy="2376243"/>
          </a:xfrm>
        </p:grpSpPr>
        <p:pic>
          <p:nvPicPr>
            <p:cNvPr id="7" name="Picture 6"/>
            <p:cNvPicPr>
              <a:picLocks noChangeAspect="1"/>
            </p:cNvPicPr>
            <p:nvPr/>
          </p:nvPicPr>
          <p:blipFill>
            <a:blip r:embed="rId4"/>
            <a:stretch>
              <a:fillRect/>
            </a:stretch>
          </p:blipFill>
          <p:spPr>
            <a:xfrm>
              <a:off x="6783611" y="138776"/>
              <a:ext cx="1619250" cy="1800225"/>
            </a:xfrm>
            <a:prstGeom prst="rect">
              <a:avLst/>
            </a:prstGeom>
          </p:spPr>
        </p:pic>
        <p:sp>
          <p:nvSpPr>
            <p:cNvPr id="12" name="TextBox 11"/>
            <p:cNvSpPr txBox="1"/>
            <p:nvPr/>
          </p:nvSpPr>
          <p:spPr>
            <a:xfrm>
              <a:off x="6600476" y="2084132"/>
              <a:ext cx="2349253"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tái tạo</a:t>
              </a:r>
              <a:endParaRPr lang="en-US" sz="2200">
                <a:latin typeface="Arial" panose="020B0604020202020204" pitchFamily="34" charset="0"/>
                <a:cs typeface="Arial" panose="020B0604020202020204" pitchFamily="34" charset="0"/>
              </a:endParaRPr>
            </a:p>
          </p:txBody>
        </p:sp>
      </p:grpSp>
      <p:grpSp>
        <p:nvGrpSpPr>
          <p:cNvPr id="19" name="Group 18"/>
          <p:cNvGrpSpPr/>
          <p:nvPr/>
        </p:nvGrpSpPr>
        <p:grpSpPr>
          <a:xfrm>
            <a:off x="0" y="2685680"/>
            <a:ext cx="3183732" cy="2457820"/>
            <a:chOff x="0" y="2614944"/>
            <a:chExt cx="3183732" cy="2457820"/>
          </a:xfrm>
        </p:grpSpPr>
        <p:pic>
          <p:nvPicPr>
            <p:cNvPr id="8" name="Picture 7"/>
            <p:cNvPicPr>
              <a:picLocks noChangeAspect="1"/>
            </p:cNvPicPr>
            <p:nvPr/>
          </p:nvPicPr>
          <p:blipFill>
            <a:blip r:embed="rId5"/>
            <a:stretch>
              <a:fillRect/>
            </a:stretch>
          </p:blipFill>
          <p:spPr>
            <a:xfrm>
              <a:off x="402736" y="2614944"/>
              <a:ext cx="2171700" cy="1990725"/>
            </a:xfrm>
            <a:prstGeom prst="rect">
              <a:avLst/>
            </a:prstGeom>
          </p:spPr>
        </p:pic>
        <p:sp>
          <p:nvSpPr>
            <p:cNvPr id="13" name="TextBox 12"/>
            <p:cNvSpPr txBox="1"/>
            <p:nvPr/>
          </p:nvSpPr>
          <p:spPr>
            <a:xfrm>
              <a:off x="0" y="4641877"/>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không tái tạo</a:t>
              </a:r>
              <a:endParaRPr lang="en-US" sz="2200">
                <a:latin typeface="Arial" panose="020B0604020202020204" pitchFamily="34" charset="0"/>
                <a:cs typeface="Arial" panose="020B0604020202020204" pitchFamily="34" charset="0"/>
              </a:endParaRPr>
            </a:p>
          </p:txBody>
        </p:sp>
      </p:grpSp>
      <p:grpSp>
        <p:nvGrpSpPr>
          <p:cNvPr id="20" name="Group 19"/>
          <p:cNvGrpSpPr/>
          <p:nvPr/>
        </p:nvGrpSpPr>
        <p:grpSpPr>
          <a:xfrm>
            <a:off x="3275749" y="2541082"/>
            <a:ext cx="2561508" cy="2602418"/>
            <a:chOff x="3275749" y="2541082"/>
            <a:chExt cx="2561508" cy="2602418"/>
          </a:xfrm>
        </p:grpSpPr>
        <p:pic>
          <p:nvPicPr>
            <p:cNvPr id="9" name="Picture 8"/>
            <p:cNvPicPr>
              <a:picLocks noChangeAspect="1"/>
            </p:cNvPicPr>
            <p:nvPr/>
          </p:nvPicPr>
          <p:blipFill>
            <a:blip r:embed="rId6"/>
            <a:stretch>
              <a:fillRect/>
            </a:stretch>
          </p:blipFill>
          <p:spPr>
            <a:xfrm>
              <a:off x="3444609" y="2541082"/>
              <a:ext cx="2223787" cy="2138450"/>
            </a:xfrm>
            <a:prstGeom prst="rect">
              <a:avLst/>
            </a:prstGeom>
          </p:spPr>
        </p:pic>
        <p:sp>
          <p:nvSpPr>
            <p:cNvPr id="14" name="TextBox 13"/>
            <p:cNvSpPr txBox="1"/>
            <p:nvPr/>
          </p:nvSpPr>
          <p:spPr>
            <a:xfrm>
              <a:off x="3275749" y="4712613"/>
              <a:ext cx="2561508"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sinh học</a:t>
              </a:r>
              <a:endParaRPr lang="en-US" sz="2200">
                <a:latin typeface="Arial" panose="020B0604020202020204" pitchFamily="34" charset="0"/>
                <a:cs typeface="Arial" panose="020B0604020202020204" pitchFamily="34" charset="0"/>
              </a:endParaRPr>
            </a:p>
          </p:txBody>
        </p:sp>
      </p:grpSp>
      <p:grpSp>
        <p:nvGrpSpPr>
          <p:cNvPr id="21" name="Group 20"/>
          <p:cNvGrpSpPr/>
          <p:nvPr/>
        </p:nvGrpSpPr>
        <p:grpSpPr>
          <a:xfrm>
            <a:off x="6170434" y="2741727"/>
            <a:ext cx="2856483" cy="2331037"/>
            <a:chOff x="6170434" y="2741727"/>
            <a:chExt cx="2856483" cy="2331037"/>
          </a:xfrm>
        </p:grpSpPr>
        <p:pic>
          <p:nvPicPr>
            <p:cNvPr id="10" name="Picture 9"/>
            <p:cNvPicPr>
              <a:picLocks noChangeAspect="1"/>
            </p:cNvPicPr>
            <p:nvPr/>
          </p:nvPicPr>
          <p:blipFill>
            <a:blip r:embed="rId7"/>
            <a:stretch>
              <a:fillRect/>
            </a:stretch>
          </p:blipFill>
          <p:spPr>
            <a:xfrm>
              <a:off x="6226567" y="2741727"/>
              <a:ext cx="2800350" cy="1828800"/>
            </a:xfrm>
            <a:prstGeom prst="rect">
              <a:avLst/>
            </a:prstGeom>
          </p:spPr>
        </p:pic>
        <p:sp>
          <p:nvSpPr>
            <p:cNvPr id="15" name="TextBox 14"/>
            <p:cNvSpPr txBox="1"/>
            <p:nvPr/>
          </p:nvSpPr>
          <p:spPr>
            <a:xfrm>
              <a:off x="6170434" y="4641877"/>
              <a:ext cx="2779295"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xanh</a:t>
              </a:r>
              <a:endParaRPr lang="en-US" sz="2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530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8" name="Rounded Rectangle 7"/>
          <p:cNvSpPr/>
          <p:nvPr/>
        </p:nvSpPr>
        <p:spPr>
          <a:xfrm>
            <a:off x="2588654" y="1371600"/>
            <a:ext cx="6440749" cy="36956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2" descr="https://employer.123job.vn/images/temp/com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25" y="1949116"/>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42;p22"/>
          <p:cNvSpPr txBox="1">
            <a:spLocks/>
          </p:cNvSpPr>
          <p:nvPr/>
        </p:nvSpPr>
        <p:spPr>
          <a:xfrm>
            <a:off x="2749861" y="1513284"/>
            <a:ext cx="6118334" cy="35539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just">
              <a:lnSpc>
                <a:spcPct val="130000"/>
              </a:lnSpc>
              <a:spcBef>
                <a:spcPts val="600"/>
              </a:spcBef>
              <a:spcAft>
                <a:spcPts val="600"/>
              </a:spcAft>
              <a:buFont typeface="Encode Sans Semi Condensed Light"/>
              <a:buNone/>
            </a:pPr>
            <a:r>
              <a:rPr lang="en-GB" sz="2200" b="1">
                <a:latin typeface="Arial" panose="020B0604020202020204" pitchFamily="34" charset="0"/>
                <a:cs typeface="Arial" panose="020B0604020202020204" pitchFamily="34" charset="0"/>
              </a:rPr>
              <a:t>Nhiệm vụ: </a:t>
            </a:r>
            <a:r>
              <a:rPr lang="en-GB" sz="2200">
                <a:latin typeface="Arial" panose="020B0604020202020204" pitchFamily="34" charset="0"/>
                <a:cs typeface="Arial" panose="020B0604020202020204" pitchFamily="34" charset="0"/>
              </a:rPr>
              <a:t>Trả lời các câu hỏi</a:t>
            </a:r>
          </a:p>
          <a:p>
            <a:pPr marL="0" indent="0" algn="just">
              <a:lnSpc>
                <a:spcPct val="130000"/>
              </a:lnSpc>
              <a:spcBef>
                <a:spcPts val="600"/>
              </a:spcBef>
              <a:spcAft>
                <a:spcPts val="600"/>
              </a:spcAft>
              <a:buFont typeface="Encode Sans Semi Condensed Light"/>
              <a:buNone/>
            </a:pPr>
            <a:r>
              <a:rPr lang="en-GB" sz="2200" b="1">
                <a:latin typeface="Arial" panose="020B0604020202020204" pitchFamily="34" charset="0"/>
                <a:cs typeface="Arial" panose="020B0604020202020204" pitchFamily="34" charset="0"/>
              </a:rPr>
              <a:t>1. </a:t>
            </a:r>
            <a:r>
              <a:rPr lang="en-GB" sz="2200">
                <a:latin typeface="Arial" panose="020B0604020202020204" pitchFamily="34" charset="0"/>
                <a:cs typeface="Arial" panose="020B0604020202020204" pitchFamily="34" charset="0"/>
              </a:rPr>
              <a:t>An ninh năng lượng là gì? Vì sao phải đảm bảo an ninh năng lượng?</a:t>
            </a:r>
          </a:p>
          <a:p>
            <a:pPr marL="0" indent="0" algn="just">
              <a:lnSpc>
                <a:spcPct val="130000"/>
              </a:lnSpc>
              <a:spcBef>
                <a:spcPts val="600"/>
              </a:spcBef>
              <a:spcAft>
                <a:spcPts val="600"/>
              </a:spcAft>
              <a:buNone/>
            </a:pPr>
            <a:r>
              <a:rPr lang="en-GB" sz="2200" b="1">
                <a:latin typeface="Arial" panose="020B0604020202020204" pitchFamily="34" charset="0"/>
                <a:cs typeface="Arial" panose="020B0604020202020204" pitchFamily="34" charset="0"/>
              </a:rPr>
              <a:t>2. </a:t>
            </a:r>
            <a:r>
              <a:rPr lang="en-GB" sz="2200">
                <a:latin typeface="Arial" panose="020B0604020202020204" pitchFamily="34" charset="0"/>
                <a:cs typeface="Arial" panose="020B0604020202020204" pitchFamily="34" charset="0"/>
              </a:rPr>
              <a:t>Vì sao cần sử dụng nhiên liệu bảo đảm an toàn, hiệu quả và phát triển bền vững? Nêu một số cách sử dụng nhiên liệu bảo đảm an toàn, hiệu quả và phát triển bền vững</a:t>
            </a:r>
          </a:p>
        </p:txBody>
      </p:sp>
      <p:sp>
        <p:nvSpPr>
          <p:cNvPr id="11" name="Rectangle 10"/>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nhóm</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717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6" name="Google Shape;1656;p2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4" name="Picture 3"/>
          <p:cNvPicPr>
            <a:picLocks noChangeAspect="1"/>
          </p:cNvPicPr>
          <p:nvPr/>
        </p:nvPicPr>
        <p:blipFill>
          <a:blip r:embed="rId3"/>
          <a:stretch>
            <a:fillRect/>
          </a:stretch>
        </p:blipFill>
        <p:spPr>
          <a:xfrm>
            <a:off x="644691" y="287307"/>
            <a:ext cx="6646445" cy="4856193"/>
          </a:xfrm>
          <a:prstGeom prst="rect">
            <a:avLst/>
          </a:prstGeom>
        </p:spPr>
      </p:pic>
    </p:spTree>
    <p:extLst>
      <p:ext uri="{BB962C8B-B14F-4D97-AF65-F5344CB8AC3E}">
        <p14:creationId xmlns:p14="http://schemas.microsoft.com/office/powerpoint/2010/main" val="4976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59505" y="252662"/>
            <a:ext cx="4656221" cy="2201779"/>
          </a:xfrm>
          <a:prstGeom prst="cloudCallout">
            <a:avLst>
              <a:gd name="adj1" fmla="val -44347"/>
              <a:gd name="adj2" fmla="val 52664"/>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7" name="Picture 6"/>
          <p:cNvPicPr>
            <a:picLocks noChangeAspect="1"/>
          </p:cNvPicPr>
          <p:nvPr/>
        </p:nvPicPr>
        <p:blipFill>
          <a:blip r:embed="rId2"/>
          <a:stretch>
            <a:fillRect/>
          </a:stretch>
        </p:blipFill>
        <p:spPr>
          <a:xfrm>
            <a:off x="518548" y="2127550"/>
            <a:ext cx="2600325" cy="2752725"/>
          </a:xfrm>
          <a:prstGeom prst="rect">
            <a:avLst/>
          </a:prstGeom>
        </p:spPr>
      </p:pic>
      <p:sp>
        <p:nvSpPr>
          <p:cNvPr id="4" name="Rectangle 3"/>
          <p:cNvSpPr/>
          <p:nvPr/>
        </p:nvSpPr>
        <p:spPr>
          <a:xfrm>
            <a:off x="3721124" y="630276"/>
            <a:ext cx="4051276" cy="1446550"/>
          </a:xfrm>
          <a:prstGeom prst="rect">
            <a:avLst/>
          </a:prstGeom>
          <a:noFill/>
        </p:spPr>
        <p:txBody>
          <a:bodyPr wrap="square">
            <a:spAutoFit/>
          </a:bodyPr>
          <a:lstStyle/>
          <a:p>
            <a:pPr algn="ctr"/>
            <a:r>
              <a:rPr lang="en-US" sz="2200">
                <a:solidFill>
                  <a:schemeClr val="tx1"/>
                </a:solidFill>
              </a:rPr>
              <a:t>Kể tên các nguồn năng lượng tái tạo có thể thay thế nguồn năng lượng từ nhiên liệu hóa thạch</a:t>
            </a:r>
          </a:p>
        </p:txBody>
      </p:sp>
    </p:spTree>
    <p:extLst>
      <p:ext uri="{BB962C8B-B14F-4D97-AF65-F5344CB8AC3E}">
        <p14:creationId xmlns:p14="http://schemas.microsoft.com/office/powerpoint/2010/main" val="278985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10242" name="Picture 2" descr="Khai thác năng lượng địa nhiệt của Trái Đất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32" y="60920"/>
            <a:ext cx="3229240" cy="19375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ơ hội phát triển năng lượng gió và năng lượng mặt trời tạ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151" y="60920"/>
            <a:ext cx="3224392" cy="20152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Điện mặt trời - Điện mặt tr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57" y="2319917"/>
            <a:ext cx="2909245" cy="235871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Năng lượng sinh khối là g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287" y="2477691"/>
            <a:ext cx="2683042" cy="24082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151" y="2064133"/>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gió</a:t>
            </a:r>
            <a:endParaRPr lang="en-US" sz="2200">
              <a:latin typeface="Arial" panose="020B0604020202020204" pitchFamily="34" charset="0"/>
              <a:cs typeface="Arial" panose="020B0604020202020204" pitchFamily="34" charset="0"/>
            </a:endParaRPr>
          </a:p>
        </p:txBody>
      </p:sp>
      <p:sp>
        <p:nvSpPr>
          <p:cNvPr id="14" name="TextBox 13"/>
          <p:cNvSpPr txBox="1"/>
          <p:nvPr/>
        </p:nvSpPr>
        <p:spPr>
          <a:xfrm>
            <a:off x="252621" y="4655006"/>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Mặt trời</a:t>
            </a:r>
            <a:endParaRPr lang="en-US" sz="2200">
              <a:latin typeface="Arial" panose="020B0604020202020204" pitchFamily="34" charset="0"/>
              <a:cs typeface="Arial" panose="020B0604020202020204" pitchFamily="34" charset="0"/>
            </a:endParaRPr>
          </a:p>
        </p:txBody>
      </p:sp>
      <p:sp>
        <p:nvSpPr>
          <p:cNvPr id="15" name="TextBox 14"/>
          <p:cNvSpPr txBox="1"/>
          <p:nvPr/>
        </p:nvSpPr>
        <p:spPr>
          <a:xfrm>
            <a:off x="336486" y="203731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địa nhiệt</a:t>
            </a:r>
            <a:endParaRPr lang="en-US" sz="2200">
              <a:latin typeface="Arial" panose="020B0604020202020204" pitchFamily="34" charset="0"/>
              <a:cs typeface="Arial" panose="020B0604020202020204" pitchFamily="34" charset="0"/>
            </a:endParaRPr>
          </a:p>
        </p:txBody>
      </p:sp>
      <p:sp>
        <p:nvSpPr>
          <p:cNvPr id="16" name="TextBox 15"/>
          <p:cNvSpPr txBox="1"/>
          <p:nvPr/>
        </p:nvSpPr>
        <p:spPr>
          <a:xfrm>
            <a:off x="4989942" y="473167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sinh học</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246500" y="2134934"/>
            <a:ext cx="6020574" cy="1302461"/>
          </a:xfrm>
          <a:prstGeom prst="rect">
            <a:avLst/>
          </a:prstGeom>
        </p:spPr>
        <p:txBody>
          <a:bodyPr spcFirstLastPara="1" wrap="square" lIns="0" tIns="0" rIns="0" bIns="0" anchor="b" anchorCtr="0">
            <a:noAutofit/>
          </a:bodyPr>
          <a:lstStyle/>
          <a:p>
            <a:pPr marL="0" lvl="0" indent="0" algn="ctr" rtl="0">
              <a:lnSpc>
                <a:spcPct val="135000"/>
              </a:lnSpc>
              <a:spcBef>
                <a:spcPts val="600"/>
              </a:spcBef>
              <a:spcAft>
                <a:spcPts val="600"/>
              </a:spcAft>
              <a:buNone/>
            </a:pPr>
            <a:r>
              <a:rPr lang="en-US" sz="3000">
                <a:latin typeface="Arial" panose="020B0604020202020204" pitchFamily="34" charset="0"/>
                <a:cs typeface="Arial" panose="020B0604020202020204" pitchFamily="34" charset="0"/>
              </a:rPr>
              <a:t>Một số nguyên liệu thông dụng</a:t>
            </a:r>
          </a:p>
        </p:txBody>
      </p:sp>
      <p:sp>
        <p:nvSpPr>
          <p:cNvPr id="1595" name="Google Shape;1595;p16"/>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accent3"/>
                </a:solidFill>
                <a:latin typeface="Arial" panose="020B0604020202020204" pitchFamily="34" charset="0"/>
                <a:ea typeface="Encode Sans Semi Condensed"/>
                <a:cs typeface="Arial" panose="020B0604020202020204" pitchFamily="34" charset="0"/>
                <a:sym typeface="Encode Sans Semi Condensed"/>
              </a:rPr>
              <a:t>III</a:t>
            </a:r>
          </a:p>
        </p:txBody>
      </p:sp>
    </p:spTree>
    <p:extLst>
      <p:ext uri="{BB962C8B-B14F-4D97-AF65-F5344CB8AC3E}">
        <p14:creationId xmlns:p14="http://schemas.microsoft.com/office/powerpoint/2010/main" val="223925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6" name="Rounded Rectangle 5"/>
          <p:cNvSpPr/>
          <p:nvPr/>
        </p:nvSpPr>
        <p:spPr>
          <a:xfrm>
            <a:off x="3254436" y="1636295"/>
            <a:ext cx="4890944" cy="28033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2" descr="https://employer.123job.vn/images/temp/com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7" y="1961148"/>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42;p22"/>
          <p:cNvSpPr txBox="1">
            <a:spLocks/>
          </p:cNvSpPr>
          <p:nvPr/>
        </p:nvSpPr>
        <p:spPr>
          <a:xfrm>
            <a:off x="3495819" y="1777979"/>
            <a:ext cx="4204392" cy="243307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just">
              <a:lnSpc>
                <a:spcPct val="130000"/>
              </a:lnSpc>
              <a:spcBef>
                <a:spcPts val="600"/>
              </a:spcBef>
              <a:spcAft>
                <a:spcPts val="600"/>
              </a:spcAft>
              <a:buFont typeface="Encode Sans Semi Condensed Light"/>
              <a:buNone/>
            </a:pPr>
            <a:r>
              <a:rPr lang="en-GB" sz="2200" b="1">
                <a:latin typeface="Arial" panose="020B0604020202020204" pitchFamily="34" charset="0"/>
                <a:cs typeface="Arial" panose="020B0604020202020204" pitchFamily="34" charset="0"/>
              </a:rPr>
              <a:t>Nhiệm vụ: </a:t>
            </a:r>
          </a:p>
          <a:p>
            <a:pPr marL="0" indent="0" algn="just">
              <a:lnSpc>
                <a:spcPct val="130000"/>
              </a:lnSpc>
              <a:spcBef>
                <a:spcPts val="600"/>
              </a:spcBef>
              <a:spcAft>
                <a:spcPts val="600"/>
              </a:spcAft>
              <a:buFont typeface="Encode Sans Semi Condensed Light"/>
              <a:buNone/>
            </a:pPr>
            <a:r>
              <a:rPr lang="en-GB" sz="2200">
                <a:latin typeface="Arial" panose="020B0604020202020204" pitchFamily="34" charset="0"/>
                <a:cs typeface="Arial" panose="020B0604020202020204" pitchFamily="34" charset="0"/>
              </a:rPr>
              <a:t>Tìm hiểu một số nguyên liệu và nêu tên một số nguyên liệu; nêu thành phần hoặc tính chất, ứng dụng của một số nguyên liệu.</a:t>
            </a:r>
          </a:p>
        </p:txBody>
      </p:sp>
      <p:sp>
        <p:nvSpPr>
          <p:cNvPr id="9" name="Rectangle 8"/>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nhóm</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97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2" name="Picture 1"/>
          <p:cNvPicPr>
            <a:picLocks noChangeAspect="1"/>
          </p:cNvPicPr>
          <p:nvPr/>
        </p:nvPicPr>
        <p:blipFill>
          <a:blip r:embed="rId2"/>
          <a:stretch>
            <a:fillRect/>
          </a:stretch>
        </p:blipFill>
        <p:spPr>
          <a:xfrm>
            <a:off x="462963" y="0"/>
            <a:ext cx="7496175" cy="2543175"/>
          </a:xfrm>
          <a:prstGeom prst="rect">
            <a:avLst/>
          </a:prstGeom>
        </p:spPr>
      </p:pic>
      <p:pic>
        <p:nvPicPr>
          <p:cNvPr id="10" name="Picture 2" descr="Đá vôi là gì? Phân loại đá vôi - Moneyda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1" y="2610878"/>
            <a:ext cx="2554459" cy="19534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 voi - VietL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216" y="266365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Đá Lông Vũ - Nham Thạch Trắng ICDI Aquarium and P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999" y="2663657"/>
            <a:ext cx="2488254" cy="1900631"/>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04;p13"/>
          <p:cNvSpPr txBox="1">
            <a:spLocks/>
          </p:cNvSpPr>
          <p:nvPr/>
        </p:nvSpPr>
        <p:spPr>
          <a:xfrm>
            <a:off x="3081901" y="4610592"/>
            <a:ext cx="2726098" cy="45665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Một số mẫu đá vôi</a:t>
            </a:r>
            <a:endParaRPr lang="vi-VN" sz="22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0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594024733"/>
              </p:ext>
            </p:extLst>
          </p:nvPr>
        </p:nvGraphicFramePr>
        <p:xfrm>
          <a:off x="178270" y="194558"/>
          <a:ext cx="8803005" cy="4836596"/>
        </p:xfrm>
        <a:graphic>
          <a:graphicData uri="http://schemas.openxmlformats.org/drawingml/2006/table">
            <a:tbl>
              <a:tblPr firstRow="1" bandRow="1">
                <a:tableStyleId>{5C22544A-7EE6-4342-B048-85BDC9FD1C3A}</a:tableStyleId>
              </a:tblPr>
              <a:tblGrid>
                <a:gridCol w="2910225">
                  <a:extLst>
                    <a:ext uri="{9D8B030D-6E8A-4147-A177-3AD203B41FA5}">
                      <a16:colId xmlns:a16="http://schemas.microsoft.com/office/drawing/2014/main" val="2883240953"/>
                    </a:ext>
                  </a:extLst>
                </a:gridCol>
                <a:gridCol w="2743968">
                  <a:extLst>
                    <a:ext uri="{9D8B030D-6E8A-4147-A177-3AD203B41FA5}">
                      <a16:colId xmlns:a16="http://schemas.microsoft.com/office/drawing/2014/main" val="1277915981"/>
                    </a:ext>
                  </a:extLst>
                </a:gridCol>
                <a:gridCol w="3148812">
                  <a:extLst>
                    <a:ext uri="{9D8B030D-6E8A-4147-A177-3AD203B41FA5}">
                      <a16:colId xmlns:a16="http://schemas.microsoft.com/office/drawing/2014/main" val="422060680"/>
                    </a:ext>
                  </a:extLst>
                </a:gridCol>
              </a:tblGrid>
              <a:tr h="867716">
                <a:tc>
                  <a:txBody>
                    <a:bodyPr/>
                    <a:lstStyle/>
                    <a:p>
                      <a:pPr algn="ctr"/>
                      <a:r>
                        <a:rPr lang="en-GB" sz="2200"/>
                        <a:t>Tên</a:t>
                      </a:r>
                      <a:r>
                        <a:rPr lang="en-GB" sz="2200" baseline="0"/>
                        <a:t> một số bộ phận của ô tô</a:t>
                      </a:r>
                      <a:endParaRPr lang="en-US" sz="2200"/>
                    </a:p>
                  </a:txBody>
                  <a:tcPr/>
                </a:tc>
                <a:tc>
                  <a:txBody>
                    <a:bodyPr/>
                    <a:lstStyle/>
                    <a:p>
                      <a:pPr algn="ctr"/>
                      <a:r>
                        <a:rPr lang="en-GB" sz="2200"/>
                        <a:t>Vật</a:t>
                      </a:r>
                      <a:r>
                        <a:rPr lang="en-GB" sz="2200" baseline="0"/>
                        <a:t> liệu làm nên bộ phận</a:t>
                      </a:r>
                      <a:endParaRPr lang="en-US" sz="2200"/>
                    </a:p>
                  </a:txBody>
                  <a:tcPr/>
                </a:tc>
                <a:tc>
                  <a:txBody>
                    <a:bodyPr/>
                    <a:lstStyle/>
                    <a:p>
                      <a:pPr algn="ctr"/>
                      <a:r>
                        <a:rPr lang="en-GB" sz="2200"/>
                        <a:t>Chất</a:t>
                      </a:r>
                      <a:r>
                        <a:rPr lang="en-GB" sz="2200" baseline="0"/>
                        <a:t> tạo nên vật liệu</a:t>
                      </a:r>
                      <a:endParaRPr lang="en-US" sz="2200"/>
                    </a:p>
                  </a:txBody>
                  <a:tcPr/>
                </a:tc>
                <a:extLst>
                  <a:ext uri="{0D108BD9-81ED-4DB2-BD59-A6C34878D82A}">
                    <a16:rowId xmlns:a16="http://schemas.microsoft.com/office/drawing/2014/main" val="4090921640"/>
                  </a:ext>
                </a:extLst>
              </a:tr>
              <a:tr h="793776">
                <a:tc>
                  <a:txBody>
                    <a:bodyPr/>
                    <a:lstStyle/>
                    <a:p>
                      <a:pPr algn="ctr"/>
                      <a:endParaRPr lang="en-US" sz="2200"/>
                    </a:p>
                  </a:txBody>
                  <a:tcPr/>
                </a:tc>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2009251723"/>
                  </a:ext>
                </a:extLst>
              </a:tr>
              <a:tr h="793776">
                <a:tc>
                  <a:txBody>
                    <a:bodyPr/>
                    <a:lstStyle/>
                    <a:p>
                      <a:pPr algn="ctr"/>
                      <a:endParaRPr lang="en-US" sz="2200"/>
                    </a:p>
                  </a:txBody>
                  <a:tcPr/>
                </a:tc>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3076727473"/>
                  </a:ext>
                </a:extLst>
              </a:tr>
              <a:tr h="793776">
                <a:tc>
                  <a:txBody>
                    <a:bodyPr/>
                    <a:lstStyle/>
                    <a:p>
                      <a:pPr algn="ctr"/>
                      <a:endParaRPr lang="en-US" sz="2200"/>
                    </a:p>
                  </a:txBody>
                  <a:tcPr/>
                </a:tc>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1435725089"/>
                  </a:ext>
                </a:extLst>
              </a:tr>
              <a:tr h="793776">
                <a:tc>
                  <a:txBody>
                    <a:bodyPr/>
                    <a:lstStyle/>
                    <a:p>
                      <a:pPr algn="ctr"/>
                      <a:endParaRPr lang="en-US" sz="2200"/>
                    </a:p>
                  </a:txBody>
                  <a:tcPr/>
                </a:tc>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3728065187"/>
                  </a:ext>
                </a:extLst>
              </a:tr>
              <a:tr h="793776">
                <a:tc>
                  <a:txBody>
                    <a:bodyPr/>
                    <a:lstStyle/>
                    <a:p>
                      <a:pPr algn="ctr"/>
                      <a:endParaRPr lang="en-US" sz="2200"/>
                    </a:p>
                  </a:txBody>
                  <a:tcPr/>
                </a:tc>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4086111176"/>
                  </a:ext>
                </a:extLst>
              </a:tr>
            </a:tbl>
          </a:graphicData>
        </a:graphic>
      </p:graphicFrame>
      <p:sp>
        <p:nvSpPr>
          <p:cNvPr id="7" name="Google Shape;1593;p16"/>
          <p:cNvSpPr txBox="1">
            <a:spLocks/>
          </p:cNvSpPr>
          <p:nvPr/>
        </p:nvSpPr>
        <p:spPr>
          <a:xfrm>
            <a:off x="335725" y="1200277"/>
            <a:ext cx="1625251"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Lốp xe</a:t>
            </a:r>
          </a:p>
        </p:txBody>
      </p:sp>
      <p:sp>
        <p:nvSpPr>
          <p:cNvPr id="8" name="Google Shape;1593;p16"/>
          <p:cNvSpPr txBox="1">
            <a:spLocks/>
          </p:cNvSpPr>
          <p:nvPr/>
        </p:nvSpPr>
        <p:spPr>
          <a:xfrm>
            <a:off x="3218446" y="1200277"/>
            <a:ext cx="1625251"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Cao su</a:t>
            </a:r>
          </a:p>
        </p:txBody>
      </p:sp>
      <p:sp>
        <p:nvSpPr>
          <p:cNvPr id="9" name="Google Shape;1593;p16"/>
          <p:cNvSpPr txBox="1">
            <a:spLocks/>
          </p:cNvSpPr>
          <p:nvPr/>
        </p:nvSpPr>
        <p:spPr>
          <a:xfrm>
            <a:off x="5933360" y="1200277"/>
            <a:ext cx="1625251"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Cao su</a:t>
            </a:r>
          </a:p>
        </p:txBody>
      </p:sp>
      <p:sp>
        <p:nvSpPr>
          <p:cNvPr id="10" name="Google Shape;1593;p16"/>
          <p:cNvSpPr txBox="1">
            <a:spLocks/>
          </p:cNvSpPr>
          <p:nvPr/>
        </p:nvSpPr>
        <p:spPr>
          <a:xfrm>
            <a:off x="297468" y="2005536"/>
            <a:ext cx="1625251"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Cửa kính</a:t>
            </a:r>
          </a:p>
        </p:txBody>
      </p:sp>
      <p:sp>
        <p:nvSpPr>
          <p:cNvPr id="11" name="Google Shape;1593;p16"/>
          <p:cNvSpPr txBox="1">
            <a:spLocks/>
          </p:cNvSpPr>
          <p:nvPr/>
        </p:nvSpPr>
        <p:spPr>
          <a:xfrm>
            <a:off x="3231325" y="2009500"/>
            <a:ext cx="1625251"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Thủy tinh</a:t>
            </a:r>
          </a:p>
        </p:txBody>
      </p:sp>
      <p:sp>
        <p:nvSpPr>
          <p:cNvPr id="12" name="Google Shape;1593;p16"/>
          <p:cNvSpPr txBox="1">
            <a:spLocks/>
          </p:cNvSpPr>
          <p:nvPr/>
        </p:nvSpPr>
        <p:spPr>
          <a:xfrm>
            <a:off x="5933360" y="2022379"/>
            <a:ext cx="1625251"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Thủy tinh</a:t>
            </a:r>
          </a:p>
        </p:txBody>
      </p:sp>
      <p:sp>
        <p:nvSpPr>
          <p:cNvPr id="13" name="Google Shape;1593;p16"/>
          <p:cNvSpPr txBox="1">
            <a:spLocks/>
          </p:cNvSpPr>
          <p:nvPr/>
        </p:nvSpPr>
        <p:spPr>
          <a:xfrm>
            <a:off x="335723" y="2866602"/>
            <a:ext cx="1625251"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GB" sz="2200" b="0">
                <a:solidFill>
                  <a:schemeClr val="tx1"/>
                </a:solidFill>
                <a:latin typeface="Arial" panose="020B0604020202020204" pitchFamily="34" charset="0"/>
                <a:cs typeface="Arial" panose="020B0604020202020204" pitchFamily="34" charset="0"/>
              </a:rPr>
              <a:t>Động cơ</a:t>
            </a:r>
            <a:endParaRPr lang="en-US" sz="2200" b="0">
              <a:solidFill>
                <a:schemeClr val="tx1"/>
              </a:solidFill>
              <a:latin typeface="Arial" panose="020B0604020202020204" pitchFamily="34" charset="0"/>
              <a:cs typeface="Arial" panose="020B0604020202020204" pitchFamily="34" charset="0"/>
            </a:endParaRPr>
          </a:p>
        </p:txBody>
      </p:sp>
      <p:sp>
        <p:nvSpPr>
          <p:cNvPr id="14" name="Google Shape;1593;p16"/>
          <p:cNvSpPr txBox="1">
            <a:spLocks/>
          </p:cNvSpPr>
          <p:nvPr/>
        </p:nvSpPr>
        <p:spPr>
          <a:xfrm>
            <a:off x="3231324" y="2818723"/>
            <a:ext cx="2168313" cy="49822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35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Kim loại, thép</a:t>
            </a:r>
          </a:p>
        </p:txBody>
      </p:sp>
      <p:sp>
        <p:nvSpPr>
          <p:cNvPr id="15" name="Google Shape;1593;p16"/>
          <p:cNvSpPr txBox="1">
            <a:spLocks/>
          </p:cNvSpPr>
          <p:nvPr/>
        </p:nvSpPr>
        <p:spPr>
          <a:xfrm>
            <a:off x="5981488" y="2846212"/>
            <a:ext cx="2989210" cy="7142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10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Sắt là thành phần chính của thép</a:t>
            </a:r>
          </a:p>
        </p:txBody>
      </p:sp>
      <p:sp>
        <p:nvSpPr>
          <p:cNvPr id="17" name="Google Shape;1593;p16"/>
          <p:cNvSpPr txBox="1">
            <a:spLocks/>
          </p:cNvSpPr>
          <p:nvPr/>
        </p:nvSpPr>
        <p:spPr>
          <a:xfrm>
            <a:off x="242114" y="3598316"/>
            <a:ext cx="2976332" cy="7142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10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Bảng điều khiển, đồng hồ, tay nắm cửa,…</a:t>
            </a:r>
          </a:p>
        </p:txBody>
      </p:sp>
      <p:sp>
        <p:nvSpPr>
          <p:cNvPr id="19" name="Google Shape;1593;p16"/>
          <p:cNvSpPr txBox="1">
            <a:spLocks/>
          </p:cNvSpPr>
          <p:nvPr/>
        </p:nvSpPr>
        <p:spPr>
          <a:xfrm>
            <a:off x="3224687" y="3395426"/>
            <a:ext cx="1303569" cy="7142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10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Nhựa</a:t>
            </a:r>
          </a:p>
        </p:txBody>
      </p:sp>
      <p:sp>
        <p:nvSpPr>
          <p:cNvPr id="20" name="Google Shape;1593;p16"/>
          <p:cNvSpPr txBox="1">
            <a:spLocks/>
          </p:cNvSpPr>
          <p:nvPr/>
        </p:nvSpPr>
        <p:spPr>
          <a:xfrm>
            <a:off x="6018202" y="3324800"/>
            <a:ext cx="1303569" cy="7142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10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Nhựa</a:t>
            </a:r>
          </a:p>
        </p:txBody>
      </p:sp>
      <p:sp>
        <p:nvSpPr>
          <p:cNvPr id="22" name="Google Shape;1593;p16"/>
          <p:cNvSpPr txBox="1">
            <a:spLocks/>
          </p:cNvSpPr>
          <p:nvPr/>
        </p:nvSpPr>
        <p:spPr>
          <a:xfrm>
            <a:off x="536251" y="4346817"/>
            <a:ext cx="1303569" cy="7142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nSpc>
                <a:spcPct val="110000"/>
              </a:lnSpc>
              <a:spcBef>
                <a:spcPts val="600"/>
              </a:spcBef>
              <a:spcAft>
                <a:spcPts val="600"/>
              </a:spcAft>
            </a:pPr>
            <a:r>
              <a:rPr lang="en-US" sz="2200" b="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33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arn(inVertic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arn(inVertical)">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barn(inVertical)">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barn(inVertical)">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5" grpId="0"/>
      <p:bldP spid="17" grpId="0"/>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aphicFrame>
        <p:nvGraphicFramePr>
          <p:cNvPr id="7" name="Table 6"/>
          <p:cNvGraphicFramePr>
            <a:graphicFrameLocks noGrp="1"/>
          </p:cNvGraphicFramePr>
          <p:nvPr>
            <p:extLst>
              <p:ext uri="{D42A27DB-BD31-4B8C-83A1-F6EECF244321}">
                <p14:modId xmlns:p14="http://schemas.microsoft.com/office/powerpoint/2010/main" val="259471640"/>
              </p:ext>
            </p:extLst>
          </p:nvPr>
        </p:nvGraphicFramePr>
        <p:xfrm>
          <a:off x="195872" y="361928"/>
          <a:ext cx="8667031" cy="4616726"/>
        </p:xfrm>
        <a:graphic>
          <a:graphicData uri="http://schemas.openxmlformats.org/drawingml/2006/table">
            <a:tbl>
              <a:tblPr firstRow="1" firstCol="1" bandRow="1">
                <a:tableStyleId>{93296810-A885-4BE3-A3E7-6D5BEEA58F35}</a:tableStyleId>
              </a:tblPr>
              <a:tblGrid>
                <a:gridCol w="2488471">
                  <a:extLst>
                    <a:ext uri="{9D8B030D-6E8A-4147-A177-3AD203B41FA5}">
                      <a16:colId xmlns:a16="http://schemas.microsoft.com/office/drawing/2014/main" val="4015865293"/>
                    </a:ext>
                  </a:extLst>
                </a:gridCol>
                <a:gridCol w="2912283">
                  <a:extLst>
                    <a:ext uri="{9D8B030D-6E8A-4147-A177-3AD203B41FA5}">
                      <a16:colId xmlns:a16="http://schemas.microsoft.com/office/drawing/2014/main" val="3338804240"/>
                    </a:ext>
                  </a:extLst>
                </a:gridCol>
                <a:gridCol w="3266277">
                  <a:extLst>
                    <a:ext uri="{9D8B030D-6E8A-4147-A177-3AD203B41FA5}">
                      <a16:colId xmlns:a16="http://schemas.microsoft.com/office/drawing/2014/main" val="3829635679"/>
                    </a:ext>
                  </a:extLst>
                </a:gridCol>
              </a:tblGrid>
              <a:tr h="593366">
                <a:tc>
                  <a:txBody>
                    <a:bodyPr/>
                    <a:lstStyle/>
                    <a:p>
                      <a:pPr algn="ctr">
                        <a:lnSpc>
                          <a:spcPct val="150000"/>
                        </a:lnSpc>
                        <a:spcAft>
                          <a:spcPts val="1000"/>
                        </a:spcAft>
                      </a:pPr>
                      <a:r>
                        <a:rPr lang="en-US" sz="2200">
                          <a:effectLst/>
                        </a:rPr>
                        <a:t>Tên nguyên</a:t>
                      </a:r>
                      <a:r>
                        <a:rPr lang="en-US" sz="2200" baseline="0">
                          <a:effectLst/>
                        </a:rPr>
                        <a:t> liệu</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ctr">
                        <a:lnSpc>
                          <a:spcPct val="150000"/>
                        </a:lnSpc>
                        <a:spcAft>
                          <a:spcPts val="1000"/>
                        </a:spcAft>
                      </a:pPr>
                      <a:r>
                        <a:rPr lang="en-US" sz="2200">
                          <a:effectLst/>
                        </a:rPr>
                        <a:t>Thành phần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ctr">
                        <a:lnSpc>
                          <a:spcPct val="150000"/>
                        </a:lnSpc>
                        <a:spcAft>
                          <a:spcPts val="1000"/>
                        </a:spcAft>
                      </a:pPr>
                      <a:r>
                        <a:rPr lang="en-US" sz="2200">
                          <a:effectLst/>
                        </a:rPr>
                        <a:t>Ứng dụng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881296036"/>
                  </a:ext>
                </a:extLst>
              </a:tr>
              <a:tr h="1734964">
                <a:tc>
                  <a:txBody>
                    <a:bodyPr/>
                    <a:lstStyle/>
                    <a:p>
                      <a:pPr>
                        <a:lnSpc>
                          <a:spcPct val="150000"/>
                        </a:lnSpc>
                        <a:spcAft>
                          <a:spcPts val="1000"/>
                        </a:spcAft>
                      </a:pPr>
                      <a:r>
                        <a:rPr lang="en-US" sz="2200">
                          <a:effectLst/>
                        </a:rPr>
                        <a:t>Quặng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Là các loại đất đá chứa khoáng chất như kim loại, đá quý… với hàm lượng lớn.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Nguyên liệu quan trọng trong công nghiệp luyện kim, sản xuất nhôm, sản xuất phân bón…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1168985747"/>
                  </a:ext>
                </a:extLst>
              </a:tr>
              <a:tr h="1734964">
                <a:tc>
                  <a:txBody>
                    <a:bodyPr/>
                    <a:lstStyle/>
                    <a:p>
                      <a:pPr>
                        <a:lnSpc>
                          <a:spcPct val="150000"/>
                        </a:lnSpc>
                        <a:spcAft>
                          <a:spcPts val="1000"/>
                        </a:spcAft>
                      </a:pPr>
                      <a:r>
                        <a:rPr lang="en-US" sz="2200">
                          <a:effectLst/>
                        </a:rPr>
                        <a:t>Đá vôi</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Thành phần chính là calcium carbonate, tương đối cứng, không tan trong nước.</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Làm vật liệu xây dựng, làm chế phẩm…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3873656841"/>
                  </a:ext>
                </a:extLst>
              </a:tr>
            </a:tbl>
          </a:graphicData>
        </a:graphic>
      </p:graphicFrame>
    </p:spTree>
    <p:extLst>
      <p:ext uri="{BB962C8B-B14F-4D97-AF65-F5344CB8AC3E}">
        <p14:creationId xmlns:p14="http://schemas.microsoft.com/office/powerpoint/2010/main" val="3983922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4" name="Rounded Rectangle 3"/>
          <p:cNvSpPr/>
          <p:nvPr/>
        </p:nvSpPr>
        <p:spPr>
          <a:xfrm>
            <a:off x="3080083" y="1531880"/>
            <a:ext cx="5949319" cy="34309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2" descr="https://employer.123job.vn/images/temp/com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7" y="1961148"/>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642;p22"/>
          <p:cNvSpPr txBox="1">
            <a:spLocks/>
          </p:cNvSpPr>
          <p:nvPr/>
        </p:nvSpPr>
        <p:spPr>
          <a:xfrm>
            <a:off x="3227604" y="1728680"/>
            <a:ext cx="5654276" cy="30373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just">
              <a:lnSpc>
                <a:spcPct val="130000"/>
              </a:lnSpc>
              <a:spcBef>
                <a:spcPts val="600"/>
              </a:spcBef>
              <a:spcAft>
                <a:spcPts val="600"/>
              </a:spcAft>
              <a:buFont typeface="Encode Sans Semi Condensed Light"/>
              <a:buNone/>
            </a:pPr>
            <a:r>
              <a:rPr lang="en-GB" sz="2200" b="1" dirty="0" err="1">
                <a:latin typeface="Arial" panose="020B0604020202020204" pitchFamily="34" charset="0"/>
                <a:cs typeface="Arial" panose="020B0604020202020204" pitchFamily="34" charset="0"/>
              </a:rPr>
              <a:t>Nhiệm</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vụ</a:t>
            </a:r>
            <a:r>
              <a:rPr lang="en-GB" sz="2200" b="1" dirty="0">
                <a:latin typeface="Arial" panose="020B0604020202020204" pitchFamily="34" charset="0"/>
                <a:cs typeface="Arial" panose="020B0604020202020204" pitchFamily="34" charset="0"/>
              </a:rPr>
              <a:t>: </a:t>
            </a:r>
          </a:p>
          <a:p>
            <a:pPr marL="342900" indent="-342900" algn="just">
              <a:lnSpc>
                <a:spcPct val="130000"/>
              </a:lnSpc>
              <a:spcBef>
                <a:spcPts val="600"/>
              </a:spcBef>
              <a:spcAft>
                <a:spcPts val="600"/>
              </a:spcAft>
              <a:buFont typeface="Wingdings" panose="05000000000000000000" pitchFamily="2" charset="2"/>
              <a:buChar char="v"/>
            </a:pPr>
            <a:r>
              <a:rPr lang="en-GB" sz="2200" dirty="0" err="1">
                <a:latin typeface="Arial" panose="020B0604020202020204" pitchFamily="34" charset="0"/>
                <a:cs typeface="Arial" panose="020B0604020202020204" pitchFamily="34" charset="0"/>
              </a:rPr>
              <a:t>Đề</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xuất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phương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án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kiểm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chứng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độ</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cứng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của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đá</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vôi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và</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tiến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hành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thí</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nghiệm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đá</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vôi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tác</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dụng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với</a:t>
            </a:r>
            <a:r>
              <a:rPr lang="en-GB" sz="2200" dirty="0">
                <a:latin typeface="Arial" panose="020B0604020202020204" pitchFamily="34" charset="0"/>
                <a:cs typeface="Arial" panose="020B0604020202020204" pitchFamily="34" charset="0"/>
              </a:rPr>
              <a:t> dung </a:t>
            </a:r>
            <a:r>
              <a:rPr lang="en-GB" sz="2200" dirty="0" err="1">
                <a:latin typeface="Arial" panose="020B0604020202020204" pitchFamily="34" charset="0"/>
                <a:cs typeface="Arial" panose="020B0604020202020204" pitchFamily="34" charset="0"/>
              </a:rPr>
              <a:t>dịch</a:t>
            </a:r>
            <a:r>
              <a:rPr lang="en-GB" sz="2200" dirty="0">
                <a:latin typeface="Arial" panose="020B0604020202020204" pitchFamily="34" charset="0"/>
                <a:cs typeface="Arial" panose="020B0604020202020204" pitchFamily="34" charset="0"/>
              </a:rPr>
              <a:t> hydrochloric acid.</a:t>
            </a:r>
          </a:p>
          <a:p>
            <a:pPr marL="342900" indent="-342900" algn="just">
              <a:lnSpc>
                <a:spcPct val="130000"/>
              </a:lnSpc>
              <a:spcBef>
                <a:spcPts val="600"/>
              </a:spcBef>
              <a:spcAft>
                <a:spcPts val="600"/>
              </a:spcAft>
              <a:buFont typeface="Wingdings" panose="05000000000000000000" pitchFamily="2" charset="2"/>
              <a:buChar char="v"/>
            </a:pPr>
            <a:r>
              <a:rPr lang="en-GB" sz="2200" dirty="0" err="1">
                <a:latin typeface="Arial" panose="020B0604020202020204" pitchFamily="34" charset="0"/>
                <a:cs typeface="Arial" panose="020B0604020202020204" pitchFamily="34" charset="0"/>
              </a:rPr>
              <a:t>Giải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thích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hiện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tượng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mưa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axit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làm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hư</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hại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các</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bức</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tượng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đá</a:t>
            </a:r>
            <a:r>
              <a:rPr lang="en-GB" sz="2200" dirty="0">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để </a:t>
            </a:r>
            <a:r>
              <a:rPr lang="en-GB" sz="2200" dirty="0" err="1">
                <a:latin typeface="Arial" panose="020B0604020202020204" pitchFamily="34" charset="0"/>
                <a:cs typeface="Arial" panose="020B0604020202020204" pitchFamily="34" charset="0"/>
              </a:rPr>
              <a:t>ngoài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trời</a:t>
            </a:r>
            <a:r>
              <a:rPr lang="en-GB" sz="2200" dirty="0">
                <a:latin typeface="Arial" panose="020B0604020202020204" pitchFamily="34" charset="0"/>
                <a:cs typeface="Arial" panose="020B0604020202020204" pitchFamily="34" charset="0"/>
              </a:rPr>
              <a:t>.</a:t>
            </a:r>
          </a:p>
        </p:txBody>
      </p:sp>
      <p:sp>
        <p:nvSpPr>
          <p:cNvPr id="8" name="Rectangle 7"/>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nhóm</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21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626338383"/>
              </p:ext>
            </p:extLst>
          </p:nvPr>
        </p:nvGraphicFramePr>
        <p:xfrm>
          <a:off x="753449" y="1656841"/>
          <a:ext cx="7428025" cy="3213609"/>
        </p:xfrm>
        <a:graphic>
          <a:graphicData uri="http://schemas.openxmlformats.org/drawingml/2006/table">
            <a:tbl>
              <a:tblPr firstRow="1" bandRow="1">
                <a:tableStyleId>{93296810-A885-4BE3-A3E7-6D5BEEA58F35}</a:tableStyleId>
              </a:tblPr>
              <a:tblGrid>
                <a:gridCol w="2476008">
                  <a:extLst>
                    <a:ext uri="{9D8B030D-6E8A-4147-A177-3AD203B41FA5}">
                      <a16:colId xmlns:a16="http://schemas.microsoft.com/office/drawing/2014/main" val="607010061"/>
                    </a:ext>
                  </a:extLst>
                </a:gridCol>
                <a:gridCol w="2610505">
                  <a:extLst>
                    <a:ext uri="{9D8B030D-6E8A-4147-A177-3AD203B41FA5}">
                      <a16:colId xmlns:a16="http://schemas.microsoft.com/office/drawing/2014/main" val="2562999665"/>
                    </a:ext>
                  </a:extLst>
                </a:gridCol>
                <a:gridCol w="2341512">
                  <a:extLst>
                    <a:ext uri="{9D8B030D-6E8A-4147-A177-3AD203B41FA5}">
                      <a16:colId xmlns:a16="http://schemas.microsoft.com/office/drawing/2014/main" val="4107926157"/>
                    </a:ext>
                  </a:extLst>
                </a:gridCol>
              </a:tblGrid>
              <a:tr h="84221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Tính</a:t>
                      </a:r>
                      <a:r>
                        <a:rPr lang="en-GB" sz="2200" baseline="0"/>
                        <a:t> chất đá vôi</a:t>
                      </a:r>
                      <a:endParaRPr lang="en-US" sz="2200"/>
                    </a:p>
                  </a:txBody>
                  <a:tcPr anchor="ctr"/>
                </a:tc>
                <a:tc>
                  <a:txBody>
                    <a:bodyPr/>
                    <a:lstStyle/>
                    <a:p>
                      <a:pPr algn="ctr"/>
                      <a:r>
                        <a:rPr lang="en-GB" sz="2200"/>
                        <a:t>Thí</a:t>
                      </a:r>
                      <a:r>
                        <a:rPr lang="en-GB" sz="2200" baseline="0"/>
                        <a:t> nghiệm</a:t>
                      </a:r>
                      <a:endParaRPr lang="en-US" sz="2200"/>
                    </a:p>
                  </a:txBody>
                  <a:tcPr anchor="ctr"/>
                </a:tc>
                <a:tc>
                  <a:txBody>
                    <a:bodyPr/>
                    <a:lstStyle/>
                    <a:p>
                      <a:pPr algn="ctr"/>
                      <a:r>
                        <a:rPr lang="en-GB" sz="2200"/>
                        <a:t>Hiện</a:t>
                      </a:r>
                      <a:r>
                        <a:rPr lang="en-GB" sz="2200" baseline="0"/>
                        <a:t> tượng</a:t>
                      </a:r>
                      <a:endParaRPr lang="en-US" sz="2200"/>
                    </a:p>
                  </a:txBody>
                  <a:tcPr anchor="ctr"/>
                </a:tc>
                <a:extLst>
                  <a:ext uri="{0D108BD9-81ED-4DB2-BD59-A6C34878D82A}">
                    <a16:rowId xmlns:a16="http://schemas.microsoft.com/office/drawing/2014/main" val="374623728"/>
                  </a:ext>
                </a:extLst>
              </a:tr>
              <a:tr h="1152745">
                <a:tc>
                  <a:txBody>
                    <a:bodyPr/>
                    <a:lstStyle/>
                    <a:p>
                      <a:pPr algn="ctr"/>
                      <a:r>
                        <a:rPr lang="en-GB" sz="2200"/>
                        <a:t>Tính</a:t>
                      </a:r>
                      <a:r>
                        <a:rPr lang="en-GB" sz="2200" baseline="0"/>
                        <a:t> ăn mòn</a:t>
                      </a:r>
                      <a:endParaRPr lang="en-US" sz="2200"/>
                    </a:p>
                  </a:txBody>
                  <a:tcPr anchor="ctr"/>
                </a:tc>
                <a:tc>
                  <a:txBody>
                    <a:bodyPr/>
                    <a:lstStyle/>
                    <a:p>
                      <a:pPr algn="ctr"/>
                      <a:r>
                        <a:rPr lang="en-GB" sz="2200"/>
                        <a:t>Nhỏ</a:t>
                      </a:r>
                      <a:r>
                        <a:rPr lang="en-GB" sz="2200" baseline="0"/>
                        <a:t> acid vào đá vôi</a:t>
                      </a: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Có nhiều bọt khí thoát ra</a:t>
                      </a:r>
                      <a:endParaRPr lang="en-US" sz="2200"/>
                    </a:p>
                  </a:txBody>
                  <a:tcPr anchor="ctr"/>
                </a:tc>
                <a:extLst>
                  <a:ext uri="{0D108BD9-81ED-4DB2-BD59-A6C34878D82A}">
                    <a16:rowId xmlns:a16="http://schemas.microsoft.com/office/drawing/2014/main" val="3297397170"/>
                  </a:ext>
                </a:extLst>
              </a:tr>
              <a:tr h="1218651">
                <a:tc>
                  <a:txBody>
                    <a:bodyPr/>
                    <a:lstStyle/>
                    <a:p>
                      <a:pPr algn="ctr"/>
                      <a:r>
                        <a:rPr lang="en-GB" sz="2200"/>
                        <a:t>Tính</a:t>
                      </a:r>
                      <a:r>
                        <a:rPr lang="en-GB" sz="2200" baseline="0"/>
                        <a:t> cứng</a:t>
                      </a:r>
                      <a:endParaRPr lang="en-US" sz="2200"/>
                    </a:p>
                  </a:txBody>
                  <a:tcPr anchor="ctr"/>
                </a:tc>
                <a:tc>
                  <a:txBody>
                    <a:bodyPr/>
                    <a:lstStyle/>
                    <a:p>
                      <a:pPr algn="ctr"/>
                      <a:r>
                        <a:rPr lang="en-GB" sz="2200"/>
                        <a:t>Vạch</a:t>
                      </a:r>
                      <a:r>
                        <a:rPr lang="en-GB" sz="2200" baseline="0"/>
                        <a:t> đinh sắt lên bề mặt hòn đá vôi</a:t>
                      </a: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Đá vôi bị trầy xước</a:t>
                      </a:r>
                      <a:endParaRPr lang="en-US" sz="2200"/>
                    </a:p>
                  </a:txBody>
                  <a:tcPr anchor="ctr"/>
                </a:tc>
                <a:extLst>
                  <a:ext uri="{0D108BD9-81ED-4DB2-BD59-A6C34878D82A}">
                    <a16:rowId xmlns:a16="http://schemas.microsoft.com/office/drawing/2014/main" val="772041558"/>
                  </a:ext>
                </a:extLst>
              </a:tr>
            </a:tbl>
          </a:graphicData>
        </a:graphic>
      </p:graphicFrame>
      <p:sp>
        <p:nvSpPr>
          <p:cNvPr id="5" name="Rectangle 4"/>
          <p:cNvSpPr/>
          <p:nvPr/>
        </p:nvSpPr>
        <p:spPr>
          <a:xfrm>
            <a:off x="753449" y="671340"/>
            <a:ext cx="3938867" cy="53630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Tính chất của nguyên liệu</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843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4" name="Title 1"/>
          <p:cNvSpPr>
            <a:spLocks noGrp="1"/>
          </p:cNvSpPr>
          <p:nvPr>
            <p:ph type="title"/>
          </p:nvPr>
        </p:nvSpPr>
        <p:spPr>
          <a:xfrm>
            <a:off x="678778" y="240632"/>
            <a:ext cx="5673895" cy="1172141"/>
          </a:xfrm>
        </p:spPr>
        <p:txBody>
          <a:bodyPr/>
          <a:lstStyle/>
          <a:p>
            <a:pPr algn="just">
              <a:lnSpc>
                <a:spcPct val="120000"/>
              </a:lnSpc>
            </a:pPr>
            <a:r>
              <a:rPr lang="en-GB" sz="2200">
                <a:solidFill>
                  <a:schemeClr val="accent2"/>
                </a:solidFill>
                <a:latin typeface="+mn-lt"/>
              </a:rPr>
              <a:t>Nêu một số biện pháp sử dụng các nguyên liệu an toàn, hiệu quả và bảo đảm sự phát triển bền vững.</a:t>
            </a:r>
            <a:endParaRPr lang="en-US" sz="2200">
              <a:solidFill>
                <a:schemeClr val="accent2"/>
              </a:solidFill>
              <a:latin typeface="+mn-lt"/>
            </a:endParaRPr>
          </a:p>
        </p:txBody>
      </p:sp>
      <p:grpSp>
        <p:nvGrpSpPr>
          <p:cNvPr id="13" name="Group 12"/>
          <p:cNvGrpSpPr/>
          <p:nvPr/>
        </p:nvGrpSpPr>
        <p:grpSpPr>
          <a:xfrm>
            <a:off x="139114" y="1613358"/>
            <a:ext cx="3614739" cy="3482016"/>
            <a:chOff x="139114" y="1613358"/>
            <a:chExt cx="3614739" cy="3482016"/>
          </a:xfrm>
        </p:grpSpPr>
        <p:pic>
          <p:nvPicPr>
            <p:cNvPr id="9" name="Picture 8"/>
            <p:cNvPicPr>
              <a:picLocks noChangeAspect="1"/>
            </p:cNvPicPr>
            <p:nvPr/>
          </p:nvPicPr>
          <p:blipFill>
            <a:blip r:embed="rId2"/>
            <a:stretch>
              <a:fillRect/>
            </a:stretch>
          </p:blipFill>
          <p:spPr>
            <a:xfrm>
              <a:off x="139114" y="1613358"/>
              <a:ext cx="3614739" cy="2513474"/>
            </a:xfrm>
            <a:prstGeom prst="rect">
              <a:avLst/>
            </a:prstGeom>
          </p:spPr>
        </p:pic>
        <p:sp>
          <p:nvSpPr>
            <p:cNvPr id="11" name="Google Shape;204;p13"/>
            <p:cNvSpPr txBox="1">
              <a:spLocks/>
            </p:cNvSpPr>
            <p:nvPr/>
          </p:nvSpPr>
          <p:spPr>
            <a:xfrm>
              <a:off x="590298" y="4154956"/>
              <a:ext cx="2712370" cy="940418"/>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Đổi mới công nghệ khai thác, chế biến</a:t>
              </a:r>
              <a:endParaRPr lang="vi-VN" sz="2200" b="0">
                <a:solidFill>
                  <a:schemeClr val="tx1"/>
                </a:solidFill>
                <a:latin typeface="Arial" panose="020B0604020202020204" pitchFamily="34" charset="0"/>
                <a:cs typeface="Arial" panose="020B0604020202020204" pitchFamily="34" charset="0"/>
              </a:endParaRPr>
            </a:p>
          </p:txBody>
        </p:sp>
      </p:grpSp>
      <p:grpSp>
        <p:nvGrpSpPr>
          <p:cNvPr id="14" name="Group 13"/>
          <p:cNvGrpSpPr/>
          <p:nvPr/>
        </p:nvGrpSpPr>
        <p:grpSpPr>
          <a:xfrm>
            <a:off x="4742698" y="1613358"/>
            <a:ext cx="3581700" cy="3498109"/>
            <a:chOff x="4742698" y="1613358"/>
            <a:chExt cx="3581700" cy="3498109"/>
          </a:xfrm>
        </p:grpSpPr>
        <p:pic>
          <p:nvPicPr>
            <p:cNvPr id="10" name="Picture 9"/>
            <p:cNvPicPr>
              <a:picLocks noChangeAspect="1"/>
            </p:cNvPicPr>
            <p:nvPr/>
          </p:nvPicPr>
          <p:blipFill>
            <a:blip r:embed="rId3"/>
            <a:stretch>
              <a:fillRect/>
            </a:stretch>
          </p:blipFill>
          <p:spPr>
            <a:xfrm>
              <a:off x="4742698" y="1613358"/>
              <a:ext cx="3581700" cy="2513474"/>
            </a:xfrm>
            <a:prstGeom prst="rect">
              <a:avLst/>
            </a:prstGeom>
          </p:spPr>
        </p:pic>
        <p:sp>
          <p:nvSpPr>
            <p:cNvPr id="12" name="Google Shape;204;p13"/>
            <p:cNvSpPr txBox="1">
              <a:spLocks/>
            </p:cNvSpPr>
            <p:nvPr/>
          </p:nvSpPr>
          <p:spPr>
            <a:xfrm>
              <a:off x="5091687" y="4171049"/>
              <a:ext cx="3232711" cy="940418"/>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Kiểm soát, xử lí chất thải, bảo vệ môi trường</a:t>
              </a:r>
              <a:endParaRPr lang="vi-VN" sz="2200" b="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156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474" y="168442"/>
            <a:ext cx="3817174" cy="390014"/>
          </a:xfrm>
        </p:spPr>
        <p:txBody>
          <a:bodyPr/>
          <a:lstStyle/>
          <a:p>
            <a:r>
              <a:rPr lang="en-GB" sz="2800">
                <a:solidFill>
                  <a:schemeClr val="accent2"/>
                </a:solidFill>
                <a:latin typeface="Arial" panose="020B0604020202020204" pitchFamily="34" charset="0"/>
                <a:cs typeface="Arial" panose="020B0604020202020204" pitchFamily="34" charset="0"/>
              </a:rPr>
              <a:t>GHI NHỚ, TỔNG KẾT</a:t>
            </a:r>
            <a:endParaRPr lang="en-US" sz="2800">
              <a:solidFill>
                <a:schemeClr val="accent2"/>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pSp>
        <p:nvGrpSpPr>
          <p:cNvPr id="15" name="Group 14"/>
          <p:cNvGrpSpPr/>
          <p:nvPr/>
        </p:nvGrpSpPr>
        <p:grpSpPr>
          <a:xfrm>
            <a:off x="339731" y="719858"/>
            <a:ext cx="8539574" cy="955565"/>
            <a:chOff x="496142" y="1476143"/>
            <a:chExt cx="8539574" cy="999221"/>
          </a:xfrm>
        </p:grpSpPr>
        <p:sp>
          <p:nvSpPr>
            <p:cNvPr id="6" name="Freeform 5"/>
            <p:cNvSpPr/>
            <p:nvPr/>
          </p:nvSpPr>
          <p:spPr>
            <a:xfrm>
              <a:off x="805479" y="1602259"/>
              <a:ext cx="8230237"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tabLst>
                  <a:tab pos="228600" algn="l"/>
                </a:tabLst>
              </a:pPr>
              <a:r>
                <a:rPr lang="en-GB" sz="2000" kern="1200"/>
                <a:t>Một số tính chất quan trọng của vật liệu là tính dẫn điện, tính dẫn nhiệt, tính dẻo, tính cứng, tính bền khả năng chịu nhiệt,…..</a:t>
              </a:r>
              <a:endParaRPr lang="en-US" sz="2000" kern="1200"/>
            </a:p>
          </p:txBody>
        </p:sp>
        <p:sp>
          <p:nvSpPr>
            <p:cNvPr id="7" name="Rectangle 6"/>
            <p:cNvSpPr/>
            <p:nvPr/>
          </p:nvSpPr>
          <p:spPr>
            <a:xfrm>
              <a:off x="496142" y="1476143"/>
              <a:ext cx="1031867" cy="916761"/>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2" name="TextBox 11"/>
            <p:cNvSpPr txBox="1"/>
            <p:nvPr/>
          </p:nvSpPr>
          <p:spPr>
            <a:xfrm>
              <a:off x="770021" y="1719079"/>
              <a:ext cx="757988" cy="400110"/>
            </a:xfrm>
            <a:prstGeom prst="rect">
              <a:avLst/>
            </a:prstGeom>
            <a:noFill/>
          </p:spPr>
          <p:txBody>
            <a:bodyPr wrap="square" rtlCol="0">
              <a:spAutoFit/>
            </a:bodyPr>
            <a:lstStyle/>
            <a:p>
              <a:r>
                <a:rPr lang="en-GB" sz="2000" b="1"/>
                <a:t>1</a:t>
              </a:r>
              <a:endParaRPr lang="en-US" sz="2000" b="1"/>
            </a:p>
          </p:txBody>
        </p:sp>
      </p:grpSp>
      <p:grpSp>
        <p:nvGrpSpPr>
          <p:cNvPr id="16" name="Group 15"/>
          <p:cNvGrpSpPr/>
          <p:nvPr/>
        </p:nvGrpSpPr>
        <p:grpSpPr>
          <a:xfrm>
            <a:off x="339731" y="1746809"/>
            <a:ext cx="8539574" cy="999221"/>
            <a:chOff x="496142" y="2575286"/>
            <a:chExt cx="8539574" cy="999221"/>
          </a:xfrm>
        </p:grpSpPr>
        <p:sp>
          <p:nvSpPr>
            <p:cNvPr id="8" name="Freeform 7"/>
            <p:cNvSpPr/>
            <p:nvPr/>
          </p:nvSpPr>
          <p:spPr>
            <a:xfrm>
              <a:off x="805480" y="2701402"/>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pPr>
              <a:r>
                <a:rPr lang="en-GB" sz="2000" kern="1200"/>
                <a:t>Các nhiên liệu đều cháy được. An ninh năng lượng là sự bảo đảm năng lượng dưới nhiều dạng khác nhau, đủ dùng, sạch và rẻ.</a:t>
              </a:r>
              <a:endParaRPr lang="en-US" sz="2000" kern="1200"/>
            </a:p>
          </p:txBody>
        </p:sp>
        <p:sp>
          <p:nvSpPr>
            <p:cNvPr id="9" name="Rectangle 8"/>
            <p:cNvSpPr/>
            <p:nvPr/>
          </p:nvSpPr>
          <p:spPr>
            <a:xfrm>
              <a:off x="496142" y="2575286"/>
              <a:ext cx="1031867" cy="916761"/>
            </a:xfrm>
            <a:prstGeom prst="rect">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TextBox 12"/>
            <p:cNvSpPr txBox="1"/>
            <p:nvPr/>
          </p:nvSpPr>
          <p:spPr>
            <a:xfrm>
              <a:off x="805480" y="2718300"/>
              <a:ext cx="757988" cy="400110"/>
            </a:xfrm>
            <a:prstGeom prst="rect">
              <a:avLst/>
            </a:prstGeom>
            <a:noFill/>
          </p:spPr>
          <p:txBody>
            <a:bodyPr wrap="square" rtlCol="0">
              <a:spAutoFit/>
            </a:bodyPr>
            <a:lstStyle/>
            <a:p>
              <a:r>
                <a:rPr lang="en-GB" sz="2000" b="1"/>
                <a:t>2</a:t>
              </a:r>
              <a:endParaRPr lang="en-US" sz="2000" b="1"/>
            </a:p>
          </p:txBody>
        </p:sp>
      </p:grpSp>
      <p:grpSp>
        <p:nvGrpSpPr>
          <p:cNvPr id="4" name="Group 3"/>
          <p:cNvGrpSpPr/>
          <p:nvPr/>
        </p:nvGrpSpPr>
        <p:grpSpPr>
          <a:xfrm>
            <a:off x="339731" y="2805384"/>
            <a:ext cx="8539574" cy="1076578"/>
            <a:chOff x="339731" y="2961800"/>
            <a:chExt cx="8539574" cy="1076578"/>
          </a:xfrm>
        </p:grpSpPr>
        <p:sp>
          <p:nvSpPr>
            <p:cNvPr id="10" name="Freeform 9"/>
            <p:cNvSpPr/>
            <p:nvPr/>
          </p:nvSpPr>
          <p:spPr>
            <a:xfrm>
              <a:off x="649069" y="3165273"/>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708870" tIns="83820" rIns="83820" bIns="83820" numCol="1" spcCol="1270" anchor="ctr" anchorCtr="0">
              <a:noAutofit/>
            </a:bodyPr>
            <a:lstStyle/>
            <a:p>
              <a:pPr marL="228600" lvl="0" algn="just" defTabSz="977900">
                <a:lnSpc>
                  <a:spcPct val="90000"/>
                </a:lnSpc>
                <a:spcBef>
                  <a:spcPct val="0"/>
                </a:spcBef>
                <a:spcAft>
                  <a:spcPct val="35000"/>
                </a:spcAft>
              </a:pPr>
              <a:r>
                <a:rPr lang="en-GB" sz="2000" kern="1200"/>
                <a:t>Quặng là các loại đất, đá chứa khoáng chất với hàm lượng lớn. Đá vôi có thành phần chính là calcium carbonate, tương đối cứng, không tan trong nước, tan trong acid.</a:t>
              </a:r>
              <a:endParaRPr lang="en-US" sz="2000" kern="1200"/>
            </a:p>
          </p:txBody>
        </p:sp>
        <p:sp>
          <p:nvSpPr>
            <p:cNvPr id="11" name="Rectangle 10"/>
            <p:cNvSpPr/>
            <p:nvPr/>
          </p:nvSpPr>
          <p:spPr>
            <a:xfrm>
              <a:off x="339731" y="2961800"/>
              <a:ext cx="1031867" cy="916761"/>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4" name="TextBox 13"/>
            <p:cNvSpPr txBox="1"/>
            <p:nvPr/>
          </p:nvSpPr>
          <p:spPr>
            <a:xfrm>
              <a:off x="649069" y="3204736"/>
              <a:ext cx="757988" cy="430887"/>
            </a:xfrm>
            <a:prstGeom prst="rect">
              <a:avLst/>
            </a:prstGeom>
            <a:noFill/>
          </p:spPr>
          <p:txBody>
            <a:bodyPr wrap="square" rtlCol="0">
              <a:spAutoFit/>
            </a:bodyPr>
            <a:lstStyle/>
            <a:p>
              <a:r>
                <a:rPr lang="en-GB" sz="2200" b="1"/>
                <a:t>3</a:t>
              </a:r>
              <a:endParaRPr lang="en-US" sz="2200" b="1"/>
            </a:p>
          </p:txBody>
        </p:sp>
      </p:grpSp>
      <p:grpSp>
        <p:nvGrpSpPr>
          <p:cNvPr id="17" name="Group 16"/>
          <p:cNvGrpSpPr/>
          <p:nvPr/>
        </p:nvGrpSpPr>
        <p:grpSpPr>
          <a:xfrm>
            <a:off x="339731" y="3960039"/>
            <a:ext cx="8539574" cy="999221"/>
            <a:chOff x="496142" y="2575286"/>
            <a:chExt cx="8539574" cy="999221"/>
          </a:xfrm>
        </p:grpSpPr>
        <p:sp>
          <p:nvSpPr>
            <p:cNvPr id="18" name="Freeform 17"/>
            <p:cNvSpPr/>
            <p:nvPr/>
          </p:nvSpPr>
          <p:spPr>
            <a:xfrm>
              <a:off x="805480" y="2701402"/>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pPr>
              <a:r>
                <a:rPr lang="en-GB" sz="2000" kern="1200"/>
                <a:t>Các vật liệu, nhiên liệu, nguyên liệu được sử dụng trong nhiều lĩnh vực đời sống và sản xuất. Cần sử dụng chúng an toàn, hợp lí và đảm bảo sự phát triển bền vững.</a:t>
              </a:r>
              <a:endParaRPr lang="en-US" sz="2000" kern="1200"/>
            </a:p>
          </p:txBody>
        </p:sp>
        <p:sp>
          <p:nvSpPr>
            <p:cNvPr id="19" name="Rectangle 18"/>
            <p:cNvSpPr/>
            <p:nvPr/>
          </p:nvSpPr>
          <p:spPr>
            <a:xfrm>
              <a:off x="496142" y="2575286"/>
              <a:ext cx="1031867" cy="916761"/>
            </a:xfrm>
            <a:prstGeom prst="rect">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805480" y="2718300"/>
              <a:ext cx="757988" cy="400110"/>
            </a:xfrm>
            <a:prstGeom prst="rect">
              <a:avLst/>
            </a:prstGeom>
            <a:noFill/>
          </p:spPr>
          <p:txBody>
            <a:bodyPr wrap="square" rtlCol="0">
              <a:spAutoFit/>
            </a:bodyPr>
            <a:lstStyle/>
            <a:p>
              <a:r>
                <a:rPr lang="en-GB" sz="2000" b="1"/>
                <a:t>4</a:t>
              </a:r>
              <a:endParaRPr lang="en-US" sz="2000" b="1"/>
            </a:p>
          </p:txBody>
        </p:sp>
      </p:grpSp>
    </p:spTree>
    <p:extLst>
      <p:ext uri="{BB962C8B-B14F-4D97-AF65-F5344CB8AC3E}">
        <p14:creationId xmlns:p14="http://schemas.microsoft.com/office/powerpoint/2010/main" val="27977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3060423" y="118640"/>
            <a:ext cx="2281598"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solidFill>
                  <a:schemeClr val="accent2"/>
                </a:solidFill>
                <a:latin typeface="Arial" panose="020B0604020202020204" pitchFamily="34" charset="0"/>
                <a:cs typeface="Arial" panose="020B0604020202020204" pitchFamily="34" charset="0"/>
              </a:rPr>
              <a:t>LUYỆN TẬP</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4" name="Rectangle 3"/>
          <p:cNvSpPr/>
          <p:nvPr/>
        </p:nvSpPr>
        <p:spPr>
          <a:xfrm>
            <a:off x="215270" y="735487"/>
            <a:ext cx="8664035" cy="1463478"/>
          </a:xfrm>
          <a:prstGeom prst="rect">
            <a:avLst/>
          </a:prstGeom>
        </p:spPr>
        <p:txBody>
          <a:bodyPr wrap="square">
            <a:spAutoFit/>
          </a:bodyPr>
          <a:lstStyle/>
          <a:p>
            <a:pPr algn="just">
              <a:lnSpc>
                <a:spcPct val="135000"/>
              </a:lnSpc>
              <a:spcBef>
                <a:spcPts val="600"/>
              </a:spcBef>
              <a:spcAft>
                <a:spcPts val="600"/>
              </a:spcAft>
            </a:pPr>
            <a:r>
              <a:rPr lang="en-US" sz="2200" b="1">
                <a:latin typeface="Arial" panose="020B0604020202020204" pitchFamily="34" charset="0"/>
                <a:cs typeface="Arial" panose="020B0604020202020204" pitchFamily="34" charset="0"/>
              </a:rPr>
              <a:t>Câu 1: </a:t>
            </a:r>
            <a:r>
              <a:rPr lang="en-US" sz="2200"/>
              <a:t>Khí thải (carbon dioxide, sulfur dioxide,…), bụi mịn do quá trình đốt than, xăng dầu ảnh hưởng như thế nào đối với sức khỏe con người, môi trường và xã hội.</a:t>
            </a:r>
            <a:endParaRPr lang="en-US" sz="2200">
              <a:latin typeface="Arial" panose="020B0604020202020204" pitchFamily="34" charset="0"/>
              <a:cs typeface="Arial" panose="020B0604020202020204" pitchFamily="34" charset="0"/>
            </a:endParaRPr>
          </a:p>
        </p:txBody>
      </p:sp>
      <p:pic>
        <p:nvPicPr>
          <p:cNvPr id="1030" name="Picture 6" descr="Xử lý khí thải, xu ly khi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55" y="2690262"/>
            <a:ext cx="3542149" cy="20131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ểm mặt 6 loại khí nhân tạo gây ô nhiễm không k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021" y="2659709"/>
            <a:ext cx="3362993" cy="2013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4" name="Title 1"/>
          <p:cNvSpPr>
            <a:spLocks noGrp="1"/>
          </p:cNvSpPr>
          <p:nvPr>
            <p:ph type="title"/>
          </p:nvPr>
        </p:nvSpPr>
        <p:spPr>
          <a:xfrm>
            <a:off x="353445" y="228600"/>
            <a:ext cx="8342958" cy="1002336"/>
          </a:xfrm>
        </p:spPr>
        <p:txBody>
          <a:bodyPr/>
          <a:lstStyle/>
          <a:p>
            <a:pPr algn="just">
              <a:lnSpc>
                <a:spcPct val="130000"/>
              </a:lnSpc>
            </a:pPr>
            <a:r>
              <a:rPr lang="en-GB" sz="2200">
                <a:solidFill>
                  <a:schemeClr val="tx1"/>
                </a:solidFill>
                <a:latin typeface="+mn-lt"/>
              </a:rPr>
              <a:t>Câu 2: </a:t>
            </a:r>
            <a:r>
              <a:rPr lang="en-GB" sz="2200" b="0">
                <a:solidFill>
                  <a:schemeClr val="tx1"/>
                </a:solidFill>
                <a:latin typeface="+mn-lt"/>
              </a:rPr>
              <a:t>Hiện nay, nước ta có nhiều lò nung vôi thủ công đang hoạt động. Nêu những tác động tiêu cực của chúng đến môi trường.</a:t>
            </a:r>
            <a:endParaRPr lang="en-US" sz="2200" b="0">
              <a:solidFill>
                <a:schemeClr val="tx1"/>
              </a:solidFill>
              <a:latin typeface="+mn-lt"/>
            </a:endParaRPr>
          </a:p>
        </p:txBody>
      </p:sp>
      <p:pic>
        <p:nvPicPr>
          <p:cNvPr id="2050" name="Picture 2" descr="Tối hậu thư cho lò nung vôi thủ công | DIỄN ĐÀN PHÁP LU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158" y="1550292"/>
            <a:ext cx="4980237" cy="332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59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9" name="Google Shape;1759;p2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10" name="Rectangle 9"/>
          <p:cNvSpPr/>
          <p:nvPr/>
        </p:nvSpPr>
        <p:spPr>
          <a:xfrm>
            <a:off x="0" y="1249445"/>
            <a:ext cx="8893137" cy="532453"/>
          </a:xfrm>
          <a:prstGeom prst="rect">
            <a:avLst/>
          </a:prstGeom>
        </p:spPr>
        <p:txBody>
          <a:bodyPr wrap="square">
            <a:spAutoFit/>
          </a:bodyPr>
          <a:lstStyle/>
          <a:p>
            <a:pPr algn="ctr">
              <a:lnSpc>
                <a:spcPct val="130000"/>
              </a:lnSpc>
              <a:spcBef>
                <a:spcPts val="600"/>
              </a:spcBef>
              <a:spcAft>
                <a:spcPts val="600"/>
              </a:spcAft>
            </a:pPr>
            <a:r>
              <a:rPr lang="vi-VN" sz="2200" b="1">
                <a:latin typeface="Arial" panose="020B0604020202020204" pitchFamily="34" charset="0"/>
                <a:cs typeface="Arial" panose="020B0604020202020204" pitchFamily="34" charset="0"/>
              </a:rPr>
              <a:t>Câu </a:t>
            </a:r>
            <a:r>
              <a:rPr lang="en-GB" sz="2200" b="1">
                <a:latin typeface="Arial" panose="020B0604020202020204" pitchFamily="34" charset="0"/>
                <a:cs typeface="Arial" panose="020B0604020202020204" pitchFamily="34" charset="0"/>
              </a:rPr>
              <a:t>3:</a:t>
            </a:r>
            <a:r>
              <a:rPr lang="vi-VN" sz="2200">
                <a:latin typeface="Arial" panose="020B0604020202020204" pitchFamily="34" charset="0"/>
                <a:cs typeface="Arial" panose="020B0604020202020204" pitchFamily="34" charset="0"/>
              </a:rPr>
              <a:t> </a:t>
            </a:r>
            <a:r>
              <a:rPr lang="en-US" sz="2200"/>
              <a:t>Những đồ vật cho bởi hình dưới đây được làm từ vật liệu gì?</a:t>
            </a:r>
            <a:endParaRPr lang="vi-VN" sz="2200">
              <a:latin typeface="Arial" panose="020B0604020202020204" pitchFamily="34" charset="0"/>
              <a:cs typeface="Arial" panose="020B0604020202020204" pitchFamily="34" charset="0"/>
            </a:endParaRPr>
          </a:p>
        </p:txBody>
      </p:sp>
      <p:pic>
        <p:nvPicPr>
          <p:cNvPr id="5" name="Picture 4" descr="C:\Users\Admin\Desktop\Tech12h\Ảnh\Screenshot_23.png"/>
          <p:cNvPicPr/>
          <p:nvPr/>
        </p:nvPicPr>
        <p:blipFill>
          <a:blip r:embed="rId3">
            <a:extLst>
              <a:ext uri="{28A0092B-C50C-407E-A947-70E740481C1C}">
                <a14:useLocalDpi xmlns:a14="http://schemas.microsoft.com/office/drawing/2010/main" val="0"/>
              </a:ext>
            </a:extLst>
          </a:blip>
          <a:srcRect/>
          <a:stretch>
            <a:fillRect/>
          </a:stretch>
        </p:blipFill>
        <p:spPr bwMode="auto">
          <a:xfrm>
            <a:off x="687987" y="2080144"/>
            <a:ext cx="7348431" cy="1963822"/>
          </a:xfrm>
          <a:prstGeom prst="rect">
            <a:avLst/>
          </a:prstGeom>
          <a:noFill/>
          <a:ln>
            <a:noFill/>
          </a:ln>
        </p:spPr>
      </p:pic>
      <p:sp>
        <p:nvSpPr>
          <p:cNvPr id="6" name="Rectangle 5"/>
          <p:cNvSpPr/>
          <p:nvPr/>
        </p:nvSpPr>
        <p:spPr>
          <a:xfrm>
            <a:off x="450762" y="4082719"/>
            <a:ext cx="1094704" cy="499304"/>
          </a:xfrm>
          <a:prstGeom prst="rect">
            <a:avLst/>
          </a:prstGeom>
        </p:spPr>
        <p:txBody>
          <a:bodyPr wrap="square">
            <a:spAutoFit/>
          </a:bodyPr>
          <a:lstStyle/>
          <a:p>
            <a:pPr algn="ctr">
              <a:lnSpc>
                <a:spcPct val="135000"/>
              </a:lnSpc>
            </a:pPr>
            <a:r>
              <a:rPr lang="en-US" sz="2200" b="1">
                <a:solidFill>
                  <a:srgbClr val="0070C0"/>
                </a:solidFill>
              </a:rPr>
              <a:t>Gỗ</a:t>
            </a:r>
          </a:p>
        </p:txBody>
      </p:sp>
      <p:sp>
        <p:nvSpPr>
          <p:cNvPr id="7" name="Rectangle 6"/>
          <p:cNvSpPr/>
          <p:nvPr/>
        </p:nvSpPr>
        <p:spPr>
          <a:xfrm>
            <a:off x="2122868" y="4082719"/>
            <a:ext cx="1393063" cy="499304"/>
          </a:xfrm>
          <a:prstGeom prst="rect">
            <a:avLst/>
          </a:prstGeom>
        </p:spPr>
        <p:txBody>
          <a:bodyPr wrap="square">
            <a:spAutoFit/>
          </a:bodyPr>
          <a:lstStyle/>
          <a:p>
            <a:pPr algn="ctr">
              <a:lnSpc>
                <a:spcPct val="135000"/>
              </a:lnSpc>
            </a:pPr>
            <a:r>
              <a:rPr lang="en-US" sz="2200" b="1">
                <a:solidFill>
                  <a:srgbClr val="0070C0"/>
                </a:solidFill>
              </a:rPr>
              <a:t>Gỗ, tre</a:t>
            </a:r>
          </a:p>
        </p:txBody>
      </p:sp>
      <p:sp>
        <p:nvSpPr>
          <p:cNvPr id="8" name="Rectangle 7"/>
          <p:cNvSpPr/>
          <p:nvPr/>
        </p:nvSpPr>
        <p:spPr>
          <a:xfrm>
            <a:off x="3587065" y="4060821"/>
            <a:ext cx="1550274" cy="1006429"/>
          </a:xfrm>
          <a:prstGeom prst="rect">
            <a:avLst/>
          </a:prstGeom>
        </p:spPr>
        <p:txBody>
          <a:bodyPr wrap="square">
            <a:spAutoFit/>
          </a:bodyPr>
          <a:lstStyle/>
          <a:p>
            <a:pPr algn="ctr">
              <a:lnSpc>
                <a:spcPct val="135000"/>
              </a:lnSpc>
            </a:pPr>
            <a:r>
              <a:rPr lang="en-US" sz="2200" b="1">
                <a:solidFill>
                  <a:srgbClr val="0070C0"/>
                </a:solidFill>
              </a:rPr>
              <a:t>Thủy tinh, kim loại</a:t>
            </a:r>
          </a:p>
        </p:txBody>
      </p:sp>
      <p:sp>
        <p:nvSpPr>
          <p:cNvPr id="11" name="Rectangle 10"/>
          <p:cNvSpPr/>
          <p:nvPr/>
        </p:nvSpPr>
        <p:spPr>
          <a:xfrm>
            <a:off x="5208473" y="4060820"/>
            <a:ext cx="1550274" cy="499304"/>
          </a:xfrm>
          <a:prstGeom prst="rect">
            <a:avLst/>
          </a:prstGeom>
        </p:spPr>
        <p:txBody>
          <a:bodyPr wrap="square">
            <a:spAutoFit/>
          </a:bodyPr>
          <a:lstStyle/>
          <a:p>
            <a:pPr algn="ctr">
              <a:lnSpc>
                <a:spcPct val="135000"/>
              </a:lnSpc>
            </a:pPr>
            <a:r>
              <a:rPr lang="en-US" sz="2200" b="1">
                <a:solidFill>
                  <a:srgbClr val="0070C0"/>
                </a:solidFill>
              </a:rPr>
              <a:t>Nhựa</a:t>
            </a:r>
          </a:p>
        </p:txBody>
      </p:sp>
      <p:sp>
        <p:nvSpPr>
          <p:cNvPr id="12" name="Rectangle 11"/>
          <p:cNvSpPr/>
          <p:nvPr/>
        </p:nvSpPr>
        <p:spPr>
          <a:xfrm>
            <a:off x="6829881" y="4060820"/>
            <a:ext cx="1550274" cy="499304"/>
          </a:xfrm>
          <a:prstGeom prst="rect">
            <a:avLst/>
          </a:prstGeom>
        </p:spPr>
        <p:txBody>
          <a:bodyPr wrap="square">
            <a:spAutoFit/>
          </a:bodyPr>
          <a:lstStyle/>
          <a:p>
            <a:pPr algn="ctr">
              <a:lnSpc>
                <a:spcPct val="135000"/>
              </a:lnSpc>
            </a:pPr>
            <a:r>
              <a:rPr lang="en-GB" sz="2200" b="1">
                <a:solidFill>
                  <a:srgbClr val="0070C0"/>
                </a:solidFill>
              </a:rPr>
              <a:t>Đất</a:t>
            </a:r>
            <a:endParaRPr lang="en-US" sz="2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3120580" y="166767"/>
            <a:ext cx="275083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solidFill>
                  <a:schemeClr val="accent2"/>
                </a:solidFill>
                <a:latin typeface="Arial" panose="020B0604020202020204" pitchFamily="34" charset="0"/>
                <a:cs typeface="Arial" panose="020B0604020202020204" pitchFamily="34" charset="0"/>
              </a:rPr>
              <a:t>VẬN DỤNG</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4" name="Rectangle 3"/>
          <p:cNvSpPr/>
          <p:nvPr/>
        </p:nvSpPr>
        <p:spPr>
          <a:xfrm>
            <a:off x="786655" y="1119807"/>
            <a:ext cx="7418680" cy="146347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5000"/>
              </a:lnSpc>
              <a:spcBef>
                <a:spcPts val="600"/>
              </a:spcBef>
              <a:spcAft>
                <a:spcPts val="600"/>
              </a:spcAft>
            </a:pPr>
            <a:r>
              <a:rPr lang="en-US" sz="2200" b="1">
                <a:latin typeface="Arial" panose="020B0604020202020204" pitchFamily="34" charset="0"/>
                <a:cs typeface="Arial" panose="020B0604020202020204" pitchFamily="34" charset="0"/>
              </a:rPr>
              <a:t>Câu 1: </a:t>
            </a:r>
            <a:r>
              <a:rPr lang="en-US" sz="2200">
                <a:latin typeface="Arial" panose="020B0604020202020204" pitchFamily="34" charset="0"/>
                <a:cs typeface="Arial" panose="020B0604020202020204" pitchFamily="34" charset="0"/>
              </a:rPr>
              <a:t>Hãy kể tên một số nguyên liệu được sử dụng trong đời sống hàng ngày mà em biết. Từ những nguyên liệu đó có thể sản xuất ra sản phẩm gì?</a:t>
            </a:r>
          </a:p>
        </p:txBody>
      </p:sp>
      <p:sp>
        <p:nvSpPr>
          <p:cNvPr id="2" name="Rectangle 1"/>
          <p:cNvSpPr/>
          <p:nvPr/>
        </p:nvSpPr>
        <p:spPr>
          <a:xfrm>
            <a:off x="786655" y="3260250"/>
            <a:ext cx="7447547" cy="14134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35000"/>
              </a:lnSpc>
              <a:spcBef>
                <a:spcPts val="600"/>
              </a:spcBef>
              <a:spcAft>
                <a:spcPts val="600"/>
              </a:spcAft>
            </a:pPr>
            <a:r>
              <a:rPr lang="en-GB" sz="2200" b="1">
                <a:latin typeface="Arial" panose="020B0604020202020204" pitchFamily="34" charset="0"/>
                <a:cs typeface="Arial" panose="020B0604020202020204" pitchFamily="34" charset="0"/>
              </a:rPr>
              <a:t>Câu 2: </a:t>
            </a:r>
            <a:r>
              <a:rPr lang="en-GB" sz="2200">
                <a:latin typeface="Arial" panose="020B0604020202020204" pitchFamily="34" charset="0"/>
                <a:cs typeface="Arial" panose="020B0604020202020204" pitchFamily="34" charset="0"/>
              </a:rPr>
              <a:t>Hãy nêu ví dụ về việc sử dụng các nguyên liệu an toàn, hiệu quả và đảm bảo sự phát triển bền vững ở quê hương em.</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4"/>
        <p:cNvGrpSpPr/>
        <p:nvPr/>
      </p:nvGrpSpPr>
      <p:grpSpPr>
        <a:xfrm>
          <a:off x="0" y="0"/>
          <a:ext cx="0" cy="0"/>
          <a:chOff x="0" y="0"/>
          <a:chExt cx="0" cy="0"/>
        </a:xfrm>
      </p:grpSpPr>
      <p:sp>
        <p:nvSpPr>
          <p:cNvPr id="1845" name="Google Shape;1845;p3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39</a:t>
            </a:fld>
            <a:endParaRPr>
              <a:solidFill>
                <a:schemeClr val="lt1"/>
              </a:solidFill>
            </a:endParaRPr>
          </a:p>
        </p:txBody>
      </p:sp>
      <p:sp>
        <p:nvSpPr>
          <p:cNvPr id="1852" name="Google Shape;1852;p34"/>
          <p:cNvSpPr txBox="1">
            <a:spLocks noGrp="1"/>
          </p:cNvSpPr>
          <p:nvPr>
            <p:ph type="body" idx="4294967295"/>
          </p:nvPr>
        </p:nvSpPr>
        <p:spPr>
          <a:xfrm>
            <a:off x="2996127" y="212833"/>
            <a:ext cx="3356547" cy="69627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800" b="1">
                <a:solidFill>
                  <a:srgbClr val="002060"/>
                </a:solidFill>
                <a:latin typeface="Arial" panose="020B0604020202020204" pitchFamily="34" charset="0"/>
                <a:ea typeface="Amatic SC"/>
                <a:cs typeface="Arial" panose="020B0604020202020204" pitchFamily="34" charset="0"/>
                <a:sym typeface="Amatic SC"/>
              </a:rPr>
              <a:t>NHIỆM VỤ VỀ NHÀ</a:t>
            </a:r>
            <a:endParaRPr lang="en-GB" sz="280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207102" y="1633150"/>
            <a:ext cx="5269738" cy="264687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0000"/>
              </a:lnSpc>
              <a:spcBef>
                <a:spcPts val="600"/>
              </a:spcBef>
              <a:spcAft>
                <a:spcPts val="600"/>
              </a:spcAft>
            </a:pPr>
            <a:r>
              <a:rPr lang="en-US" sz="2400" b="1">
                <a:latin typeface="Arial" panose="020B0604020202020204" pitchFamily="34" charset="0"/>
                <a:ea typeface="Arial" panose="020B0604020202020204" pitchFamily="34" charset="0"/>
                <a:cs typeface="Arial" panose="020B0604020202020204" pitchFamily="34" charset="0"/>
              </a:rPr>
              <a:t>1. </a:t>
            </a:r>
            <a:r>
              <a:rPr lang="en-US" sz="2400">
                <a:latin typeface="Arial" panose="020B0604020202020204" pitchFamily="34" charset="0"/>
                <a:ea typeface="Arial" panose="020B0604020202020204" pitchFamily="34" charset="0"/>
                <a:cs typeface="Arial" panose="020B0604020202020204" pitchFamily="34" charset="0"/>
              </a:rPr>
              <a:t>Làm bài tập số 2, 3, 4 (SGK trang 65).</a:t>
            </a:r>
          </a:p>
          <a:p>
            <a:pPr algn="just">
              <a:lnSpc>
                <a:spcPct val="130000"/>
              </a:lnSpc>
              <a:spcBef>
                <a:spcPts val="600"/>
              </a:spcBef>
              <a:spcAft>
                <a:spcPts val="600"/>
              </a:spcAft>
            </a:pPr>
            <a:r>
              <a:rPr lang="en-GB" sz="2400" b="1">
                <a:latin typeface="Arial" panose="020B0604020202020204" pitchFamily="34" charset="0"/>
                <a:cs typeface="Arial" panose="020B0604020202020204" pitchFamily="34" charset="0"/>
              </a:rPr>
              <a:t>2. </a:t>
            </a:r>
            <a:r>
              <a:rPr lang="en-GB" sz="2400">
                <a:latin typeface="Arial" panose="020B0604020202020204" pitchFamily="34" charset="0"/>
                <a:cs typeface="Arial" panose="020B0604020202020204" pitchFamily="34" charset="0"/>
              </a:rPr>
              <a:t>Sưu tầm một số mẫu vật làm từ các vật liệu khác nhau, nộp sản phẩm vào buổi học sau.</a:t>
            </a:r>
            <a:endParaRPr lang="en-US" sz="24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 y="2956589"/>
            <a:ext cx="1780627" cy="2186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0" name="Google Shape;1641;p22"/>
          <p:cNvSpPr txBox="1">
            <a:spLocks/>
          </p:cNvSpPr>
          <p:nvPr/>
        </p:nvSpPr>
        <p:spPr>
          <a:xfrm>
            <a:off x="2747030" y="127986"/>
            <a:ext cx="3619438" cy="5378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r>
              <a:rPr lang="en-US" sz="2800" dirty="0">
                <a:solidFill>
                  <a:schemeClr val="accent2"/>
                </a:solidFill>
                <a:latin typeface="Arial" panose="020B0604020202020204" pitchFamily="34" charset="0"/>
                <a:cs typeface="Arial" panose="020B0604020202020204" pitchFamily="34" charset="0"/>
              </a:rPr>
              <a:t>NỘI DUNG BÀI HỌC</a:t>
            </a:r>
          </a:p>
        </p:txBody>
      </p:sp>
      <p:sp>
        <p:nvSpPr>
          <p:cNvPr id="51" name="Freeform 50"/>
          <p:cNvSpPr/>
          <p:nvPr/>
        </p:nvSpPr>
        <p:spPr>
          <a:xfrm>
            <a:off x="2310063" y="939403"/>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a:t> chất và ứng dụng</a:t>
            </a:r>
            <a:endParaRPr lang="en-US" sz="2200" kern="1200"/>
          </a:p>
          <a:p>
            <a:pPr marL="228600" lvl="1" indent="-228600" algn="just" defTabSz="977900">
              <a:lnSpc>
                <a:spcPct val="90000"/>
              </a:lnSpc>
              <a:spcBef>
                <a:spcPct val="0"/>
              </a:spcBef>
              <a:spcAft>
                <a:spcPct val="15000"/>
              </a:spcAft>
              <a:buChar char="••"/>
            </a:pPr>
            <a:r>
              <a:rPr lang="en-GB" sz="2200" kern="1200"/>
              <a:t>Sử dụng các vật liệu đảm bảo sự phát triển bền vững</a:t>
            </a:r>
            <a:endParaRPr lang="en-US" sz="2200" kern="1200"/>
          </a:p>
        </p:txBody>
      </p:sp>
      <p:sp>
        <p:nvSpPr>
          <p:cNvPr id="52" name="Freeform 51"/>
          <p:cNvSpPr/>
          <p:nvPr/>
        </p:nvSpPr>
        <p:spPr>
          <a:xfrm>
            <a:off x="417095" y="854243"/>
            <a:ext cx="1892968" cy="1198396"/>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a:t>Vật liệu</a:t>
            </a:r>
            <a:endParaRPr lang="en-US" sz="2200" b="1" kern="1200"/>
          </a:p>
        </p:txBody>
      </p:sp>
      <p:sp>
        <p:nvSpPr>
          <p:cNvPr id="53" name="Freeform 52"/>
          <p:cNvSpPr/>
          <p:nvPr/>
        </p:nvSpPr>
        <p:spPr>
          <a:xfrm>
            <a:off x="2310063" y="2254595"/>
            <a:ext cx="6386340" cy="1375173"/>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p:spPr>
        <p:style>
          <a:lnRef idx="2">
            <a:schemeClr val="accent2">
              <a:tint val="40000"/>
              <a:alpha val="90000"/>
              <a:hueOff val="-1527263"/>
              <a:satOff val="26952"/>
              <a:lumOff val="2007"/>
              <a:alphaOff val="0"/>
            </a:schemeClr>
          </a:lnRef>
          <a:fillRef idx="1">
            <a:schemeClr val="accent2">
              <a:tint val="40000"/>
              <a:alpha val="90000"/>
              <a:hueOff val="-1527263"/>
              <a:satOff val="26952"/>
              <a:lumOff val="2007"/>
              <a:alphaOff val="0"/>
            </a:schemeClr>
          </a:fillRef>
          <a:effectRef idx="0">
            <a:schemeClr val="accent2">
              <a:tint val="40000"/>
              <a:alpha val="90000"/>
              <a:hueOff val="-1527263"/>
              <a:satOff val="26952"/>
              <a:lumOff val="2007"/>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a:t>Tính chất và ứng dụng</a:t>
            </a:r>
            <a:endParaRPr lang="en-US" sz="2200" kern="1200"/>
          </a:p>
          <a:p>
            <a:pPr marL="228600" lvl="1" indent="-228600" algn="just" defTabSz="977900">
              <a:lnSpc>
                <a:spcPct val="90000"/>
              </a:lnSpc>
              <a:spcBef>
                <a:spcPct val="0"/>
              </a:spcBef>
              <a:spcAft>
                <a:spcPct val="15000"/>
              </a:spcAft>
              <a:buChar char="••"/>
            </a:pPr>
            <a:r>
              <a:rPr lang="en-GB" sz="2200" kern="1200"/>
              <a:t>Sơ lược về an ninh năng lượng</a:t>
            </a:r>
            <a:endParaRPr lang="en-US" sz="2200" kern="1200"/>
          </a:p>
          <a:p>
            <a:pPr marL="228600" lvl="1" indent="-228600" algn="just" defTabSz="977900">
              <a:lnSpc>
                <a:spcPct val="90000"/>
              </a:lnSpc>
              <a:spcBef>
                <a:spcPct val="0"/>
              </a:spcBef>
              <a:spcAft>
                <a:spcPct val="15000"/>
              </a:spcAft>
              <a:buChar char="••"/>
            </a:pPr>
            <a:r>
              <a:rPr lang="en-GB" sz="2200" kern="1200"/>
              <a:t>Sử dụng nhiên liệu hiệu quả, an toàn và bảo đảm sự phát triển bền vững.</a:t>
            </a:r>
            <a:endParaRPr lang="en-US" sz="2200" kern="1200"/>
          </a:p>
        </p:txBody>
      </p:sp>
      <p:sp>
        <p:nvSpPr>
          <p:cNvPr id="54" name="Freeform 53"/>
          <p:cNvSpPr/>
          <p:nvPr/>
        </p:nvSpPr>
        <p:spPr>
          <a:xfrm>
            <a:off x="417095" y="2208789"/>
            <a:ext cx="1892968" cy="1420980"/>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944198"/>
              <a:satOff val="17568"/>
              <a:lumOff val="2352"/>
              <a:alphaOff val="0"/>
            </a:schemeClr>
          </a:fillRef>
          <a:effectRef idx="1">
            <a:schemeClr val="accent2">
              <a:hueOff val="-944198"/>
              <a:satOff val="17568"/>
              <a:lumOff val="2352"/>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a:t>Nhiên liệu</a:t>
            </a:r>
            <a:endParaRPr lang="en-US" sz="2200" b="1" kern="1200"/>
          </a:p>
        </p:txBody>
      </p:sp>
      <p:sp>
        <p:nvSpPr>
          <p:cNvPr id="55" name="Freeform 54"/>
          <p:cNvSpPr/>
          <p:nvPr/>
        </p:nvSpPr>
        <p:spPr>
          <a:xfrm>
            <a:off x="2310063" y="3899608"/>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p:spPr>
        <p:style>
          <a:lnRef idx="2">
            <a:schemeClr val="accent2">
              <a:tint val="40000"/>
              <a:alpha val="90000"/>
              <a:hueOff val="-3054526"/>
              <a:satOff val="53905"/>
              <a:lumOff val="4014"/>
              <a:alphaOff val="0"/>
            </a:schemeClr>
          </a:lnRef>
          <a:fillRef idx="1">
            <a:schemeClr val="accent2">
              <a:tint val="40000"/>
              <a:alpha val="90000"/>
              <a:hueOff val="-3054526"/>
              <a:satOff val="53905"/>
              <a:lumOff val="4014"/>
              <a:alphaOff val="0"/>
            </a:schemeClr>
          </a:fillRef>
          <a:effectRef idx="0">
            <a:schemeClr val="accent2">
              <a:tint val="40000"/>
              <a:alpha val="90000"/>
              <a:hueOff val="-3054526"/>
              <a:satOff val="53905"/>
              <a:lumOff val="4014"/>
              <a:alphaOff val="0"/>
            </a:schemeClr>
          </a:effectRef>
          <a:fontRef idx="minor">
            <a:schemeClr val="dk1">
              <a:hueOff val="0"/>
              <a:satOff val="0"/>
              <a:lumOff val="0"/>
              <a:alphaOff val="0"/>
            </a:schemeClr>
          </a:fontRef>
        </p:style>
        <p:txBody>
          <a:bodyPr spcFirstLastPara="0" vert="horz" wrap="square" lIns="247651" tIns="174973" rIns="298797" bIns="174972" numCol="1" spcCol="1270" anchor="ctr" anchorCtr="0">
            <a:noAutofit/>
          </a:bodyPr>
          <a:lstStyle/>
          <a:p>
            <a:pPr marL="228600" lvl="1" indent="-228600" algn="just" defTabSz="977900">
              <a:lnSpc>
                <a:spcPct val="90000"/>
              </a:lnSpc>
              <a:spcBef>
                <a:spcPct val="0"/>
              </a:spcBef>
              <a:spcAft>
                <a:spcPct val="15000"/>
              </a:spcAft>
              <a:buChar char="••"/>
            </a:pPr>
            <a:r>
              <a:rPr lang="en-GB" sz="2200" kern="1200"/>
              <a:t>Tính chất và ứng dụng</a:t>
            </a:r>
            <a:endParaRPr lang="en-US" sz="2200" kern="1200"/>
          </a:p>
          <a:p>
            <a:pPr marL="228600" lvl="1" indent="-228600" algn="just" defTabSz="977900">
              <a:lnSpc>
                <a:spcPct val="90000"/>
              </a:lnSpc>
              <a:spcBef>
                <a:spcPct val="0"/>
              </a:spcBef>
              <a:spcAft>
                <a:spcPct val="15000"/>
              </a:spcAft>
              <a:buChar char="••"/>
            </a:pPr>
            <a:r>
              <a:rPr lang="en-GB" sz="2200" kern="1200"/>
              <a:t>Sử dụng nguyên liệu hiệu quả, an toàn và bảo đảm sự phát triển bền vững.</a:t>
            </a:r>
            <a:endParaRPr lang="en-US" sz="2200" kern="1200"/>
          </a:p>
        </p:txBody>
      </p:sp>
      <p:sp>
        <p:nvSpPr>
          <p:cNvPr id="56" name="Freeform 55"/>
          <p:cNvSpPr/>
          <p:nvPr/>
        </p:nvSpPr>
        <p:spPr>
          <a:xfrm>
            <a:off x="417095" y="3834122"/>
            <a:ext cx="1892968" cy="1113237"/>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1888395"/>
              <a:satOff val="35136"/>
              <a:lumOff val="4705"/>
              <a:alphaOff val="0"/>
            </a:schemeClr>
          </a:fillRef>
          <a:effectRef idx="1">
            <a:schemeClr val="accent2">
              <a:hueOff val="-1888395"/>
              <a:satOff val="35136"/>
              <a:lumOff val="4705"/>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a:t>Nguyên liệu</a:t>
            </a:r>
            <a:endParaRPr lang="en-US" sz="2200" b="1" kern="1200"/>
          </a:p>
        </p:txBody>
      </p:sp>
    </p:spTree>
    <p:extLst>
      <p:ext uri="{BB962C8B-B14F-4D97-AF65-F5344CB8AC3E}">
        <p14:creationId xmlns:p14="http://schemas.microsoft.com/office/powerpoint/2010/main" val="3505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4" name="WordArt 11"/>
          <p:cNvSpPr>
            <a:spLocks noChangeArrowheads="1" noChangeShapeType="1" noTextEdit="1"/>
          </p:cNvSpPr>
          <p:nvPr/>
        </p:nvSpPr>
        <p:spPr bwMode="auto">
          <a:xfrm>
            <a:off x="464963" y="3389966"/>
            <a:ext cx="7954027" cy="983063"/>
          </a:xfrm>
          <a:prstGeom prst="rect">
            <a:avLst/>
          </a:prstGeom>
        </p:spPr>
        <p:txBody>
          <a:bodyPr wrap="none" fromWordArt="1">
            <a:prstTxWarp prst="textChevron">
              <a:avLst/>
            </a:prstTxWarp>
          </a:bodyPr>
          <a:lstStyle/>
          <a:p>
            <a:pPr algn="ctr"/>
            <a:r>
              <a:rPr lang="en-US" sz="5300" b="1" kern="1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CẢM ƠN CÁC EM ĐÃ LẮNG NGHE!</a:t>
            </a:r>
          </a:p>
        </p:txBody>
      </p:sp>
    </p:spTree>
    <p:extLst>
      <p:ext uri="{BB962C8B-B14F-4D97-AF65-F5344CB8AC3E}">
        <p14:creationId xmlns:p14="http://schemas.microsoft.com/office/powerpoint/2010/main" val="27343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81588" y="2155508"/>
            <a:ext cx="5656338" cy="1214707"/>
          </a:xfrm>
          <a:prstGeom prst="rect">
            <a:avLst/>
          </a:prstGeom>
        </p:spPr>
        <p:txBody>
          <a:bodyPr spcFirstLastPara="1" wrap="square" lIns="0" tIns="0" rIns="0" bIns="0" anchor="b" anchorCtr="0">
            <a:noAutofit/>
          </a:bodyPr>
          <a:lstStyle/>
          <a:p>
            <a:pPr marL="0" lvl="0" indent="0" algn="just" rtl="0">
              <a:lnSpc>
                <a:spcPct val="135000"/>
              </a:lnSpc>
              <a:spcBef>
                <a:spcPts val="600"/>
              </a:spcBef>
              <a:spcAft>
                <a:spcPts val="600"/>
              </a:spcAft>
              <a:buNone/>
            </a:pPr>
            <a:r>
              <a:rPr lang="en-US" sz="3000">
                <a:latin typeface="Arial" panose="020B0604020202020204" pitchFamily="34" charset="0"/>
                <a:cs typeface="Arial" panose="020B0604020202020204" pitchFamily="34" charset="0"/>
              </a:rPr>
              <a:t>Một số vật liệu thông dụng</a:t>
            </a:r>
          </a:p>
        </p:txBody>
      </p:sp>
      <p:sp>
        <p:nvSpPr>
          <p:cNvPr id="1595" name="Google Shape;1595;p16"/>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accent3"/>
                </a:solidFill>
                <a:latin typeface="Arial" panose="020B0604020202020204" pitchFamily="34" charset="0"/>
                <a:ea typeface="Encode Sans Semi Condensed"/>
                <a:cs typeface="Arial" panose="020B0604020202020204" pitchFamily="34" charset="0"/>
                <a:sym typeface="Encode Sans Semi Condensed"/>
              </a:rPr>
              <a: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Google Shape;1641;p22"/>
          <p:cNvSpPr txBox="1">
            <a:spLocks/>
          </p:cNvSpPr>
          <p:nvPr/>
        </p:nvSpPr>
        <p:spPr>
          <a:xfrm>
            <a:off x="737755" y="770021"/>
            <a:ext cx="5290065" cy="43722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r>
              <a:rPr lang="en-US" sz="2400">
                <a:solidFill>
                  <a:schemeClr val="accent2"/>
                </a:solidFill>
                <a:latin typeface="Arial" panose="020B0604020202020204" pitchFamily="34" charset="0"/>
                <a:cs typeface="Arial" panose="020B0604020202020204" pitchFamily="34" charset="0"/>
              </a:rPr>
              <a:t>Kể tên một số vật liệu mà em biết</a:t>
            </a:r>
          </a:p>
        </p:txBody>
      </p:sp>
      <p:grpSp>
        <p:nvGrpSpPr>
          <p:cNvPr id="2" name="Group 1"/>
          <p:cNvGrpSpPr/>
          <p:nvPr/>
        </p:nvGrpSpPr>
        <p:grpSpPr>
          <a:xfrm>
            <a:off x="798346" y="1355841"/>
            <a:ext cx="6320088" cy="3127676"/>
            <a:chOff x="798346" y="1355841"/>
            <a:chExt cx="6320088" cy="3127676"/>
          </a:xfrm>
        </p:grpSpPr>
        <p:pic>
          <p:nvPicPr>
            <p:cNvPr id="14" name="Picture 13"/>
            <p:cNvPicPr>
              <a:picLocks noChangeAspect="1"/>
            </p:cNvPicPr>
            <p:nvPr/>
          </p:nvPicPr>
          <p:blipFill>
            <a:blip r:embed="rId3"/>
            <a:stretch>
              <a:fillRect/>
            </a:stretch>
          </p:blipFill>
          <p:spPr>
            <a:xfrm>
              <a:off x="822409" y="1959392"/>
              <a:ext cx="6296025" cy="2524125"/>
            </a:xfrm>
            <a:prstGeom prst="rect">
              <a:avLst/>
            </a:prstGeom>
          </p:spPr>
        </p:pic>
        <p:sp>
          <p:nvSpPr>
            <p:cNvPr id="15" name="Rectangle 14"/>
            <p:cNvSpPr/>
            <p:nvPr/>
          </p:nvSpPr>
          <p:spPr>
            <a:xfrm>
              <a:off x="798346" y="1355841"/>
              <a:ext cx="922048" cy="430887"/>
            </a:xfrm>
            <a:prstGeom prst="rect">
              <a:avLst/>
            </a:prstGeom>
          </p:spPr>
          <p:txBody>
            <a:bodyPr wrap="none">
              <a:spAutoFit/>
            </a:bodyPr>
            <a:lstStyle/>
            <a:p>
              <a:pPr algn="ctr"/>
              <a:r>
                <a:rPr lang="en-GB" sz="2200" b="1">
                  <a:solidFill>
                    <a:srgbClr val="FF0000"/>
                  </a:solidFill>
                </a:rPr>
                <a:t>Nhựa</a:t>
              </a:r>
              <a:endParaRPr lang="en-US" sz="2200" b="1">
                <a:solidFill>
                  <a:srgbClr val="FF000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7" name="Rectangle 6"/>
          <p:cNvSpPr/>
          <p:nvPr/>
        </p:nvSpPr>
        <p:spPr>
          <a:xfrm>
            <a:off x="618008" y="809018"/>
            <a:ext cx="1282723" cy="430887"/>
          </a:xfrm>
          <a:prstGeom prst="rect">
            <a:avLst/>
          </a:prstGeom>
        </p:spPr>
        <p:txBody>
          <a:bodyPr wrap="none">
            <a:spAutoFit/>
          </a:bodyPr>
          <a:lstStyle/>
          <a:p>
            <a:pPr algn="ctr"/>
            <a:r>
              <a:rPr lang="en-GB" sz="2200" b="1">
                <a:solidFill>
                  <a:srgbClr val="FF0000"/>
                </a:solidFill>
              </a:rPr>
              <a:t>Kim loại</a:t>
            </a:r>
            <a:endParaRPr lang="en-US" sz="22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076700" y="831850"/>
            <a:ext cx="5495925" cy="4038600"/>
          </a:xfrm>
          <a:prstGeom prst="rect">
            <a:avLst/>
          </a:prstGeom>
        </p:spPr>
      </p:pic>
    </p:spTree>
    <p:extLst>
      <p:ext uri="{BB962C8B-B14F-4D97-AF65-F5344CB8AC3E}">
        <p14:creationId xmlns:p14="http://schemas.microsoft.com/office/powerpoint/2010/main" val="32850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7" name="Rectangle 6"/>
          <p:cNvSpPr/>
          <p:nvPr/>
        </p:nvSpPr>
        <p:spPr>
          <a:xfrm>
            <a:off x="695754" y="748860"/>
            <a:ext cx="1127233" cy="430887"/>
          </a:xfrm>
          <a:prstGeom prst="rect">
            <a:avLst/>
          </a:prstGeom>
        </p:spPr>
        <p:txBody>
          <a:bodyPr wrap="none">
            <a:spAutoFit/>
          </a:bodyPr>
          <a:lstStyle/>
          <a:p>
            <a:pPr algn="ctr"/>
            <a:r>
              <a:rPr lang="en-GB" sz="2200" b="1">
                <a:solidFill>
                  <a:srgbClr val="FF0000"/>
                </a:solidFill>
              </a:rPr>
              <a:t>Cao su</a:t>
            </a:r>
            <a:endParaRPr lang="en-US" sz="22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95754" y="1349425"/>
            <a:ext cx="7229475" cy="3324225"/>
          </a:xfrm>
          <a:prstGeom prst="rect">
            <a:avLst/>
          </a:prstGeom>
        </p:spPr>
      </p:pic>
    </p:spTree>
    <p:extLst>
      <p:ext uri="{BB962C8B-B14F-4D97-AF65-F5344CB8AC3E}">
        <p14:creationId xmlns:p14="http://schemas.microsoft.com/office/powerpoint/2010/main" val="22616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7" name="Rectangle 6"/>
          <p:cNvSpPr/>
          <p:nvPr/>
        </p:nvSpPr>
        <p:spPr>
          <a:xfrm>
            <a:off x="662193" y="772923"/>
            <a:ext cx="1459054" cy="430887"/>
          </a:xfrm>
          <a:prstGeom prst="rect">
            <a:avLst/>
          </a:prstGeom>
        </p:spPr>
        <p:txBody>
          <a:bodyPr wrap="none">
            <a:spAutoFit/>
          </a:bodyPr>
          <a:lstStyle/>
          <a:p>
            <a:pPr algn="ctr"/>
            <a:r>
              <a:rPr lang="en-GB" sz="2200" b="1">
                <a:solidFill>
                  <a:srgbClr val="FF0000"/>
                </a:solidFill>
              </a:rPr>
              <a:t>Thủy tinh</a:t>
            </a:r>
            <a:endParaRPr lang="en-US" sz="22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44178" y="1562100"/>
            <a:ext cx="7381875" cy="2933700"/>
          </a:xfrm>
          <a:prstGeom prst="rect">
            <a:avLst/>
          </a:prstGeom>
        </p:spPr>
      </p:pic>
    </p:spTree>
    <p:extLst>
      <p:ext uri="{BB962C8B-B14F-4D97-AF65-F5344CB8AC3E}">
        <p14:creationId xmlns:p14="http://schemas.microsoft.com/office/powerpoint/2010/main" val="47320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phesus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1492</Words>
  <Application>Microsoft Office PowerPoint</Application>
  <PresentationFormat>On-screen Show (16:9)</PresentationFormat>
  <Paragraphs>217</Paragraphs>
  <Slides>40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Amatic SC</vt:lpstr>
      <vt:lpstr>Encode Sans Semi Condensed</vt:lpstr>
      <vt:lpstr>Calibri</vt:lpstr>
      <vt:lpstr>Catamaran</vt:lpstr>
      <vt:lpstr>Encode Sans Semi Condensed Light</vt:lpstr>
      <vt:lpstr>Wingdings</vt:lpstr>
      <vt:lpstr>Times New Roman</vt:lpstr>
      <vt:lpstr>Arial</vt:lpstr>
      <vt:lpstr>Ephesus template</vt:lpstr>
      <vt:lpstr>BÀI 8 MỘT SỐ VẬT LIỆU, NHIÊN LIỆU VÀ NGUYÊN LIỆU THÔNG DỤNG</vt:lpstr>
      <vt:lpstr>PowerPoint Presentation</vt:lpstr>
      <vt:lpstr>PowerPoint Presentation</vt:lpstr>
      <vt:lpstr>PowerPoint Presentation</vt:lpstr>
      <vt:lpstr>Một số vật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nhiên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nguyên liệu thông dụng</vt:lpstr>
      <vt:lpstr>PowerPoint Presentation</vt:lpstr>
      <vt:lpstr>PowerPoint Presentation</vt:lpstr>
      <vt:lpstr>PowerPoint Presentation</vt:lpstr>
      <vt:lpstr>PowerPoint Presentation</vt:lpstr>
      <vt:lpstr>PowerPoint Presentation</vt:lpstr>
      <vt:lpstr>Nêu một số biện pháp sử dụng các nguyên liệu an toàn, hiệu quả và bảo đảm sự phát triển bền vững.</vt:lpstr>
      <vt:lpstr>GHI NHỚ, TỔNG KẾT</vt:lpstr>
      <vt:lpstr>LUYỆN TẬP</vt:lpstr>
      <vt:lpstr>Câu 2: Hiện nay, nước ta có nhiều lò nung vôi thủ công đang hoạt động. Nêu những tác động tiêu cực của chúng đến môi trường.</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AN TOÀN TRONG PHÒNG THỰC HÀNH</dc:title>
  <cp:lastModifiedBy>Admin</cp:lastModifiedBy>
  <cp:revision>54</cp:revision>
  <dcterms:modified xsi:type="dcterms:W3CDTF">2022-10-20T00:21:27Z</dcterms:modified>
</cp:coreProperties>
</file>