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334" r:id="rId3"/>
    <p:sldId id="312" r:id="rId4"/>
    <p:sldId id="310" r:id="rId5"/>
    <p:sldId id="275" r:id="rId6"/>
    <p:sldId id="309" r:id="rId7"/>
    <p:sldId id="326" r:id="rId8"/>
    <p:sldId id="272" r:id="rId9"/>
    <p:sldId id="327" r:id="rId10"/>
    <p:sldId id="328" r:id="rId11"/>
    <p:sldId id="269" r:id="rId12"/>
    <p:sldId id="329" r:id="rId13"/>
    <p:sldId id="330" r:id="rId14"/>
    <p:sldId id="331" r:id="rId15"/>
    <p:sldId id="332" r:id="rId16"/>
    <p:sldId id="333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632B0-1CB5-49F7-BAFE-FA41FC5C185F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B0A44-DED5-4685-B444-7F60E92F4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4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9F8B-58D2-4728-945F-0C4C699B4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EEA3D-20ED-4CE5-8B18-788778D49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8A23C-6A66-4004-B204-95C079CE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8847F-E4EA-4221-8639-C82F4268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3C6CA-1180-4442-AB31-484BD9509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0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D3DAA-968F-4ADA-A022-EA9408D7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B4580-8420-46B6-912B-97C76F71A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607A2-0F27-43B0-AD12-2FC72AA2F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126CD-B6B9-47C8-BFD6-7C7EC5F7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B4E61-990A-4387-8F43-84C966FB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1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BE782C-6A73-4292-B452-95E3673E5B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2535D6-F681-4660-9F8E-62087DAF3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8F331-33DE-4C29-9207-7729D109E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55D95-011F-47C8-9BFB-129E0A425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23731-5DF1-4756-9078-B8EC80FC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2527-175F-4F5A-9395-A2F82649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7926F-8249-4514-93CE-1AE815D61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1CBB9-37D0-4722-A1B4-68A62808A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3733D-F6E3-4127-984B-ADD8AD8E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9A635-F7A8-4E69-91DE-7D51ECAF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78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1290A-59B0-4741-92EF-48D7D7BAE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0B155-A0A3-4C36-BACB-104BF603A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C6E72-7B85-4580-B919-E8733A366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1AE64-F5F4-47E8-98F5-D6E33D84A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FD9D6-7930-4A8E-ACA3-A5A56D1A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7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81F38-915D-4114-8C86-6F757D05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3697B-5086-4B02-B6B6-98E8D79B8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48AC5-9BE1-4469-8B42-35C6C4F15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2DC23-457F-4066-B716-DDF8796D1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49A04-61CC-4474-AC8A-F2560081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C7F03-0958-4DDF-B046-144A98056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1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028A1-AE11-4EFD-ACD4-43DE332E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3FCF4-27BC-49AE-9A0F-7C405763B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1621-78B4-42E7-96DF-FACC13C1B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AE745-213C-4CDA-AD1C-C96A275EB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B832E-9104-4DA3-9F03-11A54D123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BD3F6A-527A-41BB-80FE-15361DE4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9F4187-350D-4BDB-9B3E-5434C60EF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0FB90-AF46-4E78-AEC4-57388965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3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FF3C-D4DF-409D-B1E7-00533F70B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93ED-D0F2-4050-AB3E-DC24337D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F43D3-191D-4575-838C-8E20C40F6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A2C36-DCCA-4A5D-9868-BBDEB67D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144D1-06A5-4EF9-8AD9-36415224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737D17-6730-47CB-8047-FADAAC903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A626F-DB23-49F9-8792-2854D2B3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6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DB5E6-6B3E-4D4F-879A-CD2AD962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3A420-EB7B-4B9D-9357-A9BB24763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D64F0-CE6C-48ED-AEE9-88DA7DD5B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70DE5-910C-407E-B535-34A7CDD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54278-590A-4FC5-A1B8-E566F9528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3F204-BC12-4F99-A4A7-2EA9F10C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6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609E7-F9D0-4E22-B6D6-8256D40F2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B5DF5B-945E-490A-9BDD-3B92FEDBEE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BC262-4064-46AA-A11B-285FBD453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CF80C-B6EE-4931-A0AC-975C7AA8E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0D1C2-C0C0-4EBC-B433-CD09C9FC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0B784-9C17-4837-BF26-48052DDB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79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B4474-B8BF-4E20-B9C7-1171F7742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CB3CE-4481-4AE6-AF71-2D57B186A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0167F-A770-4FDF-ADB1-2C2E4874C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CAF5A-CAFA-483C-A2AC-0E42B239A578}" type="datetimeFigureOut">
              <a:rPr lang="en-US" smtClean="0"/>
              <a:t>23/7/2024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C245-0211-4B42-9FFA-B25096C4A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74032-062C-4456-9A4C-00B845ECE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4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21" y="4282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61828" y="-2447567"/>
            <a:ext cx="4322826" cy="54864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519379" y="68580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94512" y="4971193"/>
            <a:ext cx="10820400" cy="377361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757216" y="4971193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41899" y="4872899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26865" y="4556372"/>
            <a:ext cx="2755153" cy="2554778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757216" y="-2554788"/>
            <a:ext cx="4886032" cy="5109576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3128816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9940" y="5416726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6920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3851778" y="5422256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9257738" y="5658555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TextBox 18"/>
          <p:cNvSpPr txBox="1"/>
          <p:nvPr/>
        </p:nvSpPr>
        <p:spPr>
          <a:xfrm>
            <a:off x="1351184" y="2304266"/>
            <a:ext cx="8988278" cy="165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2:</a:t>
            </a:r>
          </a:p>
          <a:p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 MÔN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876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255325" y="-395323"/>
            <a:ext cx="5219114" cy="3089383"/>
            <a:chOff x="7307576" y="9481"/>
            <a:chExt cx="5219114" cy="3089383"/>
          </a:xfrm>
        </p:grpSpPr>
        <p:pic>
          <p:nvPicPr>
            <p:cNvPr id="5" name="Picture 4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07576" y="9481"/>
              <a:ext cx="5219114" cy="30893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623148"/>
              <a:ext cx="446649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610250" y="801123"/>
            <a:ext cx="113814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.”).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391071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94000" y="485134"/>
            <a:ext cx="6248400" cy="6074606"/>
          </a:xfrm>
          <a:custGeom>
            <a:avLst/>
            <a:gdLst/>
            <a:ahLst/>
            <a:cxnLst/>
            <a:rect l="l" t="t" r="r" b="b"/>
            <a:pathLst>
              <a:path w="13068242" h="18932521">
                <a:moveTo>
                  <a:pt x="0" y="0"/>
                </a:moveTo>
                <a:lnTo>
                  <a:pt x="13068242" y="0"/>
                </a:lnTo>
                <a:lnTo>
                  <a:pt x="13068242" y="18932521"/>
                </a:lnTo>
                <a:lnTo>
                  <a:pt x="0" y="18932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12400" y="3932101"/>
            <a:ext cx="1770169" cy="2925899"/>
          </a:xfrm>
          <a:custGeom>
            <a:avLst/>
            <a:gdLst/>
            <a:ahLst/>
            <a:cxnLst/>
            <a:rect l="l" t="t" r="r" b="b"/>
            <a:pathLst>
              <a:path w="5517027" h="9119053">
                <a:moveTo>
                  <a:pt x="0" y="0"/>
                </a:moveTo>
                <a:lnTo>
                  <a:pt x="5517027" y="0"/>
                </a:lnTo>
                <a:lnTo>
                  <a:pt x="5517027" y="9119054"/>
                </a:lnTo>
                <a:lnTo>
                  <a:pt x="0" y="91190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10718800" y="-15724"/>
            <a:ext cx="1589525" cy="2627315"/>
          </a:xfrm>
          <a:custGeom>
            <a:avLst/>
            <a:gdLst/>
            <a:ahLst/>
            <a:cxnLst/>
            <a:rect l="l" t="t" r="r" b="b"/>
            <a:pathLst>
              <a:path w="4954021" h="8188465">
                <a:moveTo>
                  <a:pt x="0" y="8188465"/>
                </a:moveTo>
                <a:lnTo>
                  <a:pt x="4954022" y="8188465"/>
                </a:lnTo>
                <a:lnTo>
                  <a:pt x="4954022" y="0"/>
                </a:lnTo>
                <a:lnTo>
                  <a:pt x="0" y="0"/>
                </a:lnTo>
                <a:lnTo>
                  <a:pt x="0" y="818846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9428" y="3930892"/>
            <a:ext cx="1770169" cy="2925899"/>
          </a:xfrm>
          <a:custGeom>
            <a:avLst/>
            <a:gdLst/>
            <a:ahLst/>
            <a:cxnLst/>
            <a:rect l="l" t="t" r="r" b="b"/>
            <a:pathLst>
              <a:path w="5517027" h="9119053">
                <a:moveTo>
                  <a:pt x="5517027" y="0"/>
                </a:moveTo>
                <a:lnTo>
                  <a:pt x="0" y="0"/>
                </a:lnTo>
                <a:lnTo>
                  <a:pt x="0" y="9119054"/>
                </a:lnTo>
                <a:lnTo>
                  <a:pt x="5517027" y="9119054"/>
                </a:lnTo>
                <a:lnTo>
                  <a:pt x="551702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-101600" y="15724"/>
            <a:ext cx="1854891" cy="2868719"/>
          </a:xfrm>
          <a:custGeom>
            <a:avLst/>
            <a:gdLst/>
            <a:ahLst/>
            <a:cxnLst/>
            <a:rect l="l" t="t" r="r" b="b"/>
            <a:pathLst>
              <a:path w="5781078" h="8940840">
                <a:moveTo>
                  <a:pt x="5781078" y="8940840"/>
                </a:moveTo>
                <a:lnTo>
                  <a:pt x="0" y="8940840"/>
                </a:lnTo>
                <a:lnTo>
                  <a:pt x="0" y="0"/>
                </a:lnTo>
                <a:lnTo>
                  <a:pt x="5781078" y="0"/>
                </a:lnTo>
                <a:lnTo>
                  <a:pt x="5781078" y="8940840"/>
                </a:lnTo>
                <a:close/>
              </a:path>
            </a:pathLst>
          </a:custGeom>
          <a:blipFill>
            <a:blip r:embed="rId4"/>
            <a:stretch>
              <a:fillRect l="-388" r="-388" b="-770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63165" y="1020934"/>
            <a:ext cx="543669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3.4.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1358" y="2355371"/>
            <a:ext cx="5669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982ADF-A1FC-452A-A8D2-48FEB72341BE}"/>
              </a:ext>
            </a:extLst>
          </p:cNvPr>
          <p:cNvSpPr/>
          <p:nvPr/>
        </p:nvSpPr>
        <p:spPr>
          <a:xfrm>
            <a:off x="522513" y="239836"/>
            <a:ext cx="10580916" cy="4808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VB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Ngọ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”; “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Ngọ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”. 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60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2DD3D2-DB89-4644-A6B1-D8FA12B8AAB2}"/>
              </a:ext>
            </a:extLst>
          </p:cNvPr>
          <p:cNvGrpSpPr>
            <a:grpSpLocks/>
          </p:cNvGrpSpPr>
          <p:nvPr/>
        </p:nvGrpSpPr>
        <p:grpSpPr>
          <a:xfrm>
            <a:off x="1084217" y="666207"/>
            <a:ext cx="9562012" cy="2762794"/>
            <a:chOff x="0" y="0"/>
            <a:chExt cx="4363330" cy="1754802"/>
          </a:xfrm>
        </p:grpSpPr>
        <p:sp>
          <p:nvSpPr>
            <p:cNvPr id="3" name="Rounded Rectangle 27">
              <a:extLst>
                <a:ext uri="{FF2B5EF4-FFF2-40B4-BE49-F238E27FC236}">
                  <a16:creationId xmlns:a16="http://schemas.microsoft.com/office/drawing/2014/main" id="{97340D91-C643-40FD-B9DD-94CEEBD41F96}"/>
                </a:ext>
              </a:extLst>
            </p:cNvPr>
            <p:cNvSpPr/>
            <p:nvPr/>
          </p:nvSpPr>
          <p:spPr>
            <a:xfrm>
              <a:off x="0" y="1173392"/>
              <a:ext cx="1466850" cy="554983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 điểm kiến trúc của Ngọ Môn</a:t>
              </a:r>
              <a:endPara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0C56893-875B-44C0-B2EE-D6AF6B569909}"/>
                </a:ext>
              </a:extLst>
            </p:cNvPr>
            <p:cNvGrpSpPr/>
            <p:nvPr/>
          </p:nvGrpSpPr>
          <p:grpSpPr>
            <a:xfrm>
              <a:off x="729405" y="0"/>
              <a:ext cx="3633925" cy="1754802"/>
              <a:chOff x="0" y="0"/>
              <a:chExt cx="3633925" cy="1754802"/>
            </a:xfrm>
          </p:grpSpPr>
          <p:sp>
            <p:nvSpPr>
              <p:cNvPr id="5" name="Rounded Rectangle 34">
                <a:extLst>
                  <a:ext uri="{FF2B5EF4-FFF2-40B4-BE49-F238E27FC236}">
                    <a16:creationId xmlns:a16="http://schemas.microsoft.com/office/drawing/2014/main" id="{87E0354B-7921-46B6-8C19-3322452884AA}"/>
                  </a:ext>
                </a:extLst>
              </p:cNvPr>
              <p:cNvSpPr/>
              <p:nvPr/>
            </p:nvSpPr>
            <p:spPr>
              <a:xfrm>
                <a:off x="507724" y="0"/>
                <a:ext cx="1647730" cy="488143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en-US" sz="28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Nhan đề: </a:t>
                </a:r>
                <a:r>
                  <a:rPr lang="en-US" sz="2800" b="1" i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Ngọ Môn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ounded Rectangle 40">
                <a:extLst>
                  <a:ext uri="{FF2B5EF4-FFF2-40B4-BE49-F238E27FC236}">
                    <a16:creationId xmlns:a16="http://schemas.microsoft.com/office/drawing/2014/main" id="{3ADBFC37-7B74-4B03-A6B2-E325CEFFF5AE}"/>
                  </a:ext>
                </a:extLst>
              </p:cNvPr>
              <p:cNvSpPr/>
              <p:nvPr/>
            </p:nvSpPr>
            <p:spPr>
              <a:xfrm>
                <a:off x="2167075" y="1173392"/>
                <a:ext cx="1466850" cy="58141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Nét riêng trong cách trang trí Ngọ Môn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B379BA74-4978-471D-B544-CB00A96DA3AC}"/>
                  </a:ext>
                </a:extLst>
              </p:cNvPr>
              <p:cNvCxnSpPr/>
              <p:nvPr/>
            </p:nvCxnSpPr>
            <p:spPr>
              <a:xfrm flipV="1">
                <a:off x="0" y="528555"/>
                <a:ext cx="1303203" cy="597529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6ADFAB0-4348-4B9B-A803-4E936B01617E}"/>
                  </a:ext>
                </a:extLst>
              </p:cNvPr>
              <p:cNvCxnSpPr/>
              <p:nvPr/>
            </p:nvCxnSpPr>
            <p:spPr>
              <a:xfrm flipH="1" flipV="1">
                <a:off x="1305531" y="528555"/>
                <a:ext cx="1602464" cy="588476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35DE94A-8B53-4CCF-AF2E-34BEEACF2D0A}"/>
              </a:ext>
            </a:extLst>
          </p:cNvPr>
          <p:cNvSpPr/>
          <p:nvPr/>
        </p:nvSpPr>
        <p:spPr>
          <a:xfrm>
            <a:off x="1084217" y="3903270"/>
            <a:ext cx="9757953" cy="2374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3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87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255325" y="-395323"/>
            <a:ext cx="5219114" cy="3089383"/>
            <a:chOff x="7307576" y="9481"/>
            <a:chExt cx="5219114" cy="3089383"/>
          </a:xfrm>
        </p:grpSpPr>
        <p:pic>
          <p:nvPicPr>
            <p:cNvPr id="5" name="Picture 4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07576" y="9481"/>
              <a:ext cx="5219114" cy="30893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623148"/>
              <a:ext cx="446649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i="1" dirty="0" err="1"/>
                <a:t>Em</a:t>
              </a:r>
              <a:r>
                <a:rPr lang="en-US" sz="2400" i="1" dirty="0"/>
                <a:t> </a:t>
              </a:r>
              <a:r>
                <a:rPr lang="en-US" sz="2400" i="1" dirty="0" err="1"/>
                <a:t>có</a:t>
              </a:r>
              <a:r>
                <a:rPr lang="en-US" sz="2400" i="1" dirty="0"/>
                <a:t> </a:t>
              </a:r>
              <a:r>
                <a:rPr lang="en-US" sz="2400" i="1" dirty="0" err="1"/>
                <a:t>nhận</a:t>
              </a:r>
              <a:r>
                <a:rPr lang="en-US" sz="2400" i="1" dirty="0"/>
                <a:t> </a:t>
              </a:r>
              <a:r>
                <a:rPr lang="en-US" sz="2400" i="1" dirty="0" err="1"/>
                <a:t>xét</a:t>
              </a:r>
              <a:r>
                <a:rPr lang="en-US" sz="2400" i="1" dirty="0"/>
                <a:t> </a:t>
              </a:r>
              <a:r>
                <a:rPr lang="en-US" sz="2400" i="1" dirty="0" err="1"/>
                <a:t>gì</a:t>
              </a:r>
              <a:r>
                <a:rPr lang="en-US" sz="2400" i="1" dirty="0"/>
                <a:t> </a:t>
              </a:r>
              <a:r>
                <a:rPr lang="en-US" sz="2400" i="1" dirty="0" err="1"/>
                <a:t>về</a:t>
              </a:r>
              <a:r>
                <a:rPr lang="en-US" sz="2400" i="1" dirty="0"/>
                <a:t> </a:t>
              </a:r>
              <a:r>
                <a:rPr lang="en-US" sz="2400" i="1" dirty="0" err="1"/>
                <a:t>vai</a:t>
              </a:r>
              <a:r>
                <a:rPr lang="en-US" sz="2400" i="1" dirty="0"/>
                <a:t> </a:t>
              </a:r>
              <a:r>
                <a:rPr lang="en-US" sz="2400" i="1" dirty="0" err="1"/>
                <a:t>trò</a:t>
              </a:r>
              <a:r>
                <a:rPr lang="en-US" sz="2400" i="1" dirty="0"/>
                <a:t> </a:t>
              </a:r>
              <a:r>
                <a:rPr lang="en-US" sz="2400" i="1" dirty="0" err="1"/>
                <a:t>của</a:t>
              </a:r>
              <a:r>
                <a:rPr lang="en-US" sz="2400" i="1" dirty="0"/>
                <a:t> </a:t>
              </a:r>
              <a:r>
                <a:rPr lang="en-US" sz="2400" i="1" dirty="0" err="1"/>
                <a:t>những</a:t>
              </a:r>
              <a:r>
                <a:rPr lang="en-US" sz="2400" i="1" dirty="0"/>
                <a:t> </a:t>
              </a:r>
              <a:r>
                <a:rPr lang="en-US" sz="2400" i="1" dirty="0" err="1"/>
                <a:t>thông</a:t>
              </a:r>
              <a:r>
                <a:rPr lang="en-US" sz="2400" i="1" dirty="0"/>
                <a:t> tin chi </a:t>
              </a:r>
              <a:r>
                <a:rPr lang="en-US" sz="2400" i="1" dirty="0" err="1"/>
                <a:t>tiết</a:t>
              </a:r>
              <a:r>
                <a:rPr lang="en-US" sz="2400" i="1" dirty="0"/>
                <a:t> </a:t>
              </a:r>
              <a:r>
                <a:rPr lang="en-US" sz="2400" i="1" dirty="0" err="1"/>
                <a:t>liên</a:t>
              </a:r>
              <a:r>
                <a:rPr lang="en-US" sz="2400" i="1" dirty="0"/>
                <a:t> </a:t>
              </a:r>
              <a:r>
                <a:rPr lang="en-US" sz="2400" i="1" dirty="0" err="1"/>
                <a:t>quan</a:t>
              </a:r>
              <a:r>
                <a:rPr lang="en-US" sz="2400" i="1" dirty="0"/>
                <a:t> </a:t>
              </a:r>
              <a:r>
                <a:rPr lang="en-US" sz="2400" i="1" dirty="0" err="1"/>
                <a:t>đến</a:t>
              </a:r>
              <a:r>
                <a:rPr lang="en-US" sz="2400" i="1" dirty="0"/>
                <a:t> </a:t>
              </a:r>
              <a:r>
                <a:rPr lang="en-US" sz="2400" i="1" dirty="0" err="1"/>
                <a:t>hệ</a:t>
              </a:r>
              <a:r>
                <a:rPr lang="en-US" sz="2400" i="1" dirty="0"/>
                <a:t> </a:t>
              </a:r>
              <a:r>
                <a:rPr lang="en-US" sz="2400" i="1" dirty="0" err="1"/>
                <a:t>nền</a:t>
              </a:r>
              <a:r>
                <a:rPr lang="en-US" sz="2400" i="1" dirty="0"/>
                <a:t> </a:t>
              </a:r>
              <a:r>
                <a:rPr lang="en-US" sz="2400" i="1" dirty="0" err="1"/>
                <a:t>đài</a:t>
              </a:r>
              <a:r>
                <a:rPr lang="en-US" sz="2400" i="1" dirty="0"/>
                <a:t> </a:t>
              </a:r>
              <a:r>
                <a:rPr lang="en-US" sz="2400" i="1" dirty="0" err="1"/>
                <a:t>và</a:t>
              </a:r>
              <a:r>
                <a:rPr lang="en-US" sz="2400" i="1" dirty="0"/>
                <a:t> </a:t>
              </a:r>
              <a:r>
                <a:rPr lang="en-US" sz="2400" i="1" dirty="0" err="1"/>
                <a:t>lầu</a:t>
              </a:r>
              <a:r>
                <a:rPr lang="en-US" sz="2400" i="1" dirty="0"/>
                <a:t> </a:t>
              </a:r>
              <a:r>
                <a:rPr lang="en-US" sz="2400" i="1" dirty="0" err="1"/>
                <a:t>Ngữ</a:t>
              </a:r>
              <a:r>
                <a:rPr lang="en-US" sz="2400" i="1" dirty="0"/>
                <a:t> </a:t>
              </a:r>
              <a:r>
                <a:rPr lang="en-US" sz="2400" i="1" dirty="0" err="1"/>
                <a:t>Phụng</a:t>
              </a:r>
              <a:r>
                <a:rPr lang="en-US" sz="2400" i="1" dirty="0"/>
                <a:t> </a:t>
              </a:r>
              <a:r>
                <a:rPr lang="en-US" sz="2400" i="1" dirty="0" err="1"/>
                <a:t>trong</a:t>
              </a:r>
              <a:r>
                <a:rPr lang="en-US" sz="2400" i="1" dirty="0"/>
                <a:t> </a:t>
              </a:r>
              <a:r>
                <a:rPr lang="en-US" sz="2400" i="1" dirty="0" err="1"/>
                <a:t>văn</a:t>
              </a:r>
              <a:r>
                <a:rPr lang="en-US" sz="2400" i="1" dirty="0"/>
                <a:t> </a:t>
              </a:r>
              <a:r>
                <a:rPr lang="en-US" sz="2400" i="1" dirty="0" err="1"/>
                <a:t>bản</a:t>
              </a:r>
              <a:r>
                <a:rPr lang="en-US" sz="2400" i="1" dirty="0"/>
                <a:t>?</a:t>
              </a:r>
              <a:endParaRPr lang="en-US" sz="24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91440" y="801123"/>
            <a:ext cx="119002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VB: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m,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57,77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1,11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,…”: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512052-DBB0-4BD1-8E1C-98BB52844BC4}"/>
              </a:ext>
            </a:extLst>
          </p:cNvPr>
          <p:cNvSpPr/>
          <p:nvPr/>
        </p:nvSpPr>
        <p:spPr>
          <a:xfrm>
            <a:off x="725940" y="185254"/>
            <a:ext cx="5370060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3B708B-A396-413A-89BD-E757D0F55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137179"/>
              </p:ext>
            </p:extLst>
          </p:nvPr>
        </p:nvGraphicFramePr>
        <p:xfrm>
          <a:off x="404949" y="2325189"/>
          <a:ext cx="11338560" cy="3432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1174475539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3739548370"/>
                    </a:ext>
                  </a:extLst>
                </a:gridCol>
              </a:tblGrid>
              <a:tr h="104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spc="-3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đặc điểm của văn bản giới thiệu một danh lam thắng cảnh hoặc di tích lịch sử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đọc văn bản giới thiệu một danh lam thắng cảnh hoặc di tích lịch sử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154971"/>
                  </a:ext>
                </a:extLst>
              </a:tr>
              <a:tr h="1513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052284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79566F61-B551-485F-9179-4A61F6E9E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46845"/>
            <a:ext cx="1024128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7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6E7F30-76AB-4C17-9474-9550029E10CB}"/>
              </a:ext>
            </a:extLst>
          </p:cNvPr>
          <p:cNvSpPr/>
          <p:nvPr/>
        </p:nvSpPr>
        <p:spPr>
          <a:xfrm>
            <a:off x="326571" y="640460"/>
            <a:ext cx="11769635" cy="5461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vi-VN" sz="3200" spc="-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spc="-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spc="-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của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vi-VN" sz="3200" spc="-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biết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</a:t>
            </a:r>
            <a:r>
              <a:rPr lang="vi-VN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vi-VN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VB,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2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79101" y="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519379" y="68580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757216" y="4971193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41899" y="4872899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7216" y="-2554788"/>
            <a:ext cx="4886032" cy="5109576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9634" y="-188412"/>
            <a:ext cx="4934331" cy="54864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28816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9940" y="5416726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49136">
            <a:off x="1236920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048794" y="5520550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80281" y="2302699"/>
            <a:ext cx="9031439" cy="157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31"/>
              </a:lnSpc>
            </a:pPr>
            <a:r>
              <a:rPr lang="en-US" sz="9379">
                <a:solidFill>
                  <a:srgbClr val="FE9F95"/>
                </a:solidFill>
                <a:latin typeface="เอฟซี แคนดี้"/>
              </a:rPr>
              <a:t>THANK YOU</a:t>
            </a:r>
          </a:p>
        </p:txBody>
      </p:sp>
      <p:sp>
        <p:nvSpPr>
          <p:cNvPr id="13" name="Freeform 13"/>
          <p:cNvSpPr/>
          <p:nvPr/>
        </p:nvSpPr>
        <p:spPr>
          <a:xfrm>
            <a:off x="9702579" y="6077696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62662" y="5878892"/>
            <a:ext cx="1779528" cy="3386889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ạn bài Ngọ Môn | Hay nhất Soạn văn 9 Chân trời sáng tạo">
            <a:extLst>
              <a:ext uri="{FF2B5EF4-FFF2-40B4-BE49-F238E27FC236}">
                <a16:creationId xmlns:a16="http://schemas.microsoft.com/office/drawing/2014/main" id="{410A1442-4944-4C7F-98CA-72F877DBA7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66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944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59828" y="4726659"/>
            <a:ext cx="5620574" cy="2891083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2682" y="5418546"/>
            <a:ext cx="1543980" cy="2582265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602318">
            <a:off x="-778231" y="1879900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466046" y="3758386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51512" y="4922532"/>
            <a:ext cx="4858980" cy="2499338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07882" y="5510477"/>
            <a:ext cx="5242811" cy="2490335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05514" y="5486400"/>
            <a:ext cx="1818487" cy="27432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03172" y="-108184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460247" y="2459565"/>
            <a:ext cx="953807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Chuẩn bị đọc: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1661615" y="5510477"/>
            <a:ext cx="1543980" cy="2582265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867440" flipH="1">
            <a:off x="1492419" y="5808587"/>
            <a:ext cx="1068559" cy="1986044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3"/>
            <a:stretch>
              <a:fillRect r="-11129"/>
            </a:stretch>
          </a:blipFill>
        </p:spPr>
      </p:sp>
    </p:spTree>
    <p:extLst>
      <p:ext uri="{BB962C8B-B14F-4D97-AF65-F5344CB8AC3E}">
        <p14:creationId xmlns:p14="http://schemas.microsoft.com/office/powerpoint/2010/main" val="71412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490456" y="218631"/>
            <a:ext cx="5219114" cy="3089383"/>
            <a:chOff x="7307576" y="9481"/>
            <a:chExt cx="5219114" cy="3089383"/>
          </a:xfrm>
        </p:grpSpPr>
        <p:pic>
          <p:nvPicPr>
            <p:cNvPr id="5" name="Picture 4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07576" y="9481"/>
              <a:ext cx="5219114" cy="30893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623148"/>
              <a:ext cx="3868615" cy="1539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dõi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0250" y="801123"/>
            <a:ext cx="68802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65445-83F7-76B3-B9B8-23619ADCA290}"/>
              </a:ext>
            </a:extLst>
          </p:cNvPr>
          <p:cNvSpPr txBox="1"/>
          <p:nvPr/>
        </p:nvSpPr>
        <p:spPr>
          <a:xfrm>
            <a:off x="424663" y="3428999"/>
            <a:ext cx="75398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657206" y="1884308"/>
            <a:ext cx="5219114" cy="3089383"/>
            <a:chOff x="7202657" y="-142919"/>
            <a:chExt cx="5219114" cy="3089383"/>
          </a:xfrm>
        </p:grpSpPr>
        <p:pic>
          <p:nvPicPr>
            <p:cNvPr id="10" name="Picture 9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02657" y="-142919"/>
              <a:ext cx="5219114" cy="30893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963935"/>
              <a:ext cx="386861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lầu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Ngũ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Phụng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3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D80A8D7C-4D68-1D70-A117-8EB1C32BA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80" y="1"/>
            <a:ext cx="2851720" cy="4277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11435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ree, plant, dark&#10;&#10;Description automatically generated">
            <a:extLst>
              <a:ext uri="{FF2B5EF4-FFF2-40B4-BE49-F238E27FC236}">
                <a16:creationId xmlns:a16="http://schemas.microsoft.com/office/drawing/2014/main" id="{E0AF788A-0E6C-6FF2-60F0-81E98BAA1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974"/>
            <a:ext cx="2235200" cy="3905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1430" y="361149"/>
            <a:ext cx="2292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HỌC TẬP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3927B-6251-4222-9614-373E4773C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427381"/>
              </p:ext>
            </p:extLst>
          </p:nvPr>
        </p:nvGraphicFramePr>
        <p:xfrm>
          <a:off x="688462" y="1296390"/>
          <a:ext cx="10893287" cy="5101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06159">
                  <a:extLst>
                    <a:ext uri="{9D8B030D-6E8A-4147-A177-3AD203B41FA5}">
                      <a16:colId xmlns:a16="http://schemas.microsoft.com/office/drawing/2014/main" val="1175616174"/>
                    </a:ext>
                  </a:extLst>
                </a:gridCol>
                <a:gridCol w="2211992">
                  <a:extLst>
                    <a:ext uri="{9D8B030D-6E8A-4147-A177-3AD203B41FA5}">
                      <a16:colId xmlns:a16="http://schemas.microsoft.com/office/drawing/2014/main" val="1950272334"/>
                    </a:ext>
                  </a:extLst>
                </a:gridCol>
                <a:gridCol w="2211992">
                  <a:extLst>
                    <a:ext uri="{9D8B030D-6E8A-4147-A177-3AD203B41FA5}">
                      <a16:colId xmlns:a16="http://schemas.microsoft.com/office/drawing/2014/main" val="941285102"/>
                    </a:ext>
                  </a:extLst>
                </a:gridCol>
                <a:gridCol w="1263144">
                  <a:extLst>
                    <a:ext uri="{9D8B030D-6E8A-4147-A177-3AD203B41FA5}">
                      <a16:colId xmlns:a16="http://schemas.microsoft.com/office/drawing/2014/main" val="3630637431"/>
                    </a:ext>
                  </a:extLst>
                </a:gridCol>
              </a:tblGrid>
              <a:tr h="59004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lam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đặc điểm của văn bản giới thiệu một danh lam thắng cảnh hoặc di tích lịch sử trong văn bản Ngọ Môn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 cứ xác định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 anchor="ctr"/>
                </a:tc>
                <a:extLst>
                  <a:ext uri="{0D108BD9-81ED-4DB2-BD59-A6C34878D82A}">
                    <a16:rowId xmlns:a16="http://schemas.microsoft.com/office/drawing/2014/main" val="1525085913"/>
                  </a:ext>
                </a:extLst>
              </a:tr>
              <a:tr h="2902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 hiện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xuất hiện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 anchor="ctr"/>
                </a:tc>
                <a:extLst>
                  <a:ext uri="{0D108BD9-81ED-4DB2-BD59-A6C34878D82A}">
                    <a16:rowId xmlns:a16="http://schemas.microsoft.com/office/drawing/2014/main" val="3631430201"/>
                  </a:ext>
                </a:extLst>
              </a:tr>
              <a:tr h="869337">
                <a:tc>
                  <a:txBody>
                    <a:bodyPr/>
                    <a:lstStyle/>
                    <a:p>
                      <a:pPr marR="254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8280" algn="l"/>
                        </a:tabLs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R="254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828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254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828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/>
                </a:tc>
                <a:extLst>
                  <a:ext uri="{0D108BD9-81ED-4DB2-BD59-A6C34878D82A}">
                    <a16:rowId xmlns:a16="http://schemas.microsoft.com/office/drawing/2014/main" val="3731679668"/>
                  </a:ext>
                </a:extLst>
              </a:tr>
              <a:tr h="1861756">
                <a:tc>
                  <a:txBody>
                    <a:bodyPr/>
                    <a:lstStyle/>
                    <a:p>
                      <a:pPr marR="254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82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đặc điểm hình thức: </a:t>
                      </a:r>
                    </a:p>
                    <a:p>
                      <a:pPr marR="254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82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Các đề mục để làm nổi bật thông tin chính</a:t>
                      </a:r>
                    </a:p>
                    <a:p>
                      <a:pPr marR="254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82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Một số từ ngữ chuyên ngành (kiến trúc, lịch sử, địa lí, sinh vật,…)</a:t>
                      </a:r>
                    </a:p>
                    <a:p>
                      <a:pPr marR="254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82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Từ ngữ giàu giá trị miêu tả, biểu cảm</a:t>
                      </a:r>
                    </a:p>
                    <a:p>
                      <a:pPr marR="254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828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Hình ảnh minh hoạ, sơ đồ/ bản đồ chỉ dẫn,…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/>
                </a:tc>
                <a:extLst>
                  <a:ext uri="{0D108BD9-81ED-4DB2-BD59-A6C34878D82A}">
                    <a16:rowId xmlns:a16="http://schemas.microsoft.com/office/drawing/2014/main" val="340382598"/>
                  </a:ext>
                </a:extLst>
              </a:tr>
              <a:tr h="739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cách trình bày thông tin: Thông tin thường được trình bày theo trật tự thời gian, theo trật tự không gian, theo cách phân loại đối tượng, quan hệ nhân quả,…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94" marR="41894" marT="0" marB="0"/>
                </a:tc>
                <a:extLst>
                  <a:ext uri="{0D108BD9-81ED-4DB2-BD59-A6C34878D82A}">
                    <a16:rowId xmlns:a16="http://schemas.microsoft.com/office/drawing/2014/main" val="2799057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69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D80A8D7C-4D68-1D70-A117-8EB1C32BA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80" y="1"/>
            <a:ext cx="2851720" cy="4277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96340"/>
            <a:ext cx="9185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SVNKG Ten Thousand R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ree, plant, dark&#10;&#10;Description automatically generated">
            <a:extLst>
              <a:ext uri="{FF2B5EF4-FFF2-40B4-BE49-F238E27FC236}">
                <a16:creationId xmlns:a16="http://schemas.microsoft.com/office/drawing/2014/main" id="{E0AF788A-0E6C-6FF2-60F0-81E98BAA1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64" y="2952973"/>
            <a:ext cx="2033516" cy="3905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82BAFB-C704-ADB2-051E-146ED2E7F6D5}"/>
              </a:ext>
            </a:extLst>
          </p:cNvPr>
          <p:cNvSpPr txBox="1"/>
          <p:nvPr/>
        </p:nvSpPr>
        <p:spPr>
          <a:xfrm>
            <a:off x="4645313" y="2918876"/>
            <a:ext cx="626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14AC48-51A0-4861-BCAB-0C664EE78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130245"/>
              </p:ext>
            </p:extLst>
          </p:nvPr>
        </p:nvGraphicFramePr>
        <p:xfrm>
          <a:off x="0" y="573393"/>
          <a:ext cx="12062563" cy="61248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8482">
                  <a:extLst>
                    <a:ext uri="{9D8B030D-6E8A-4147-A177-3AD203B41FA5}">
                      <a16:colId xmlns:a16="http://schemas.microsoft.com/office/drawing/2014/main" val="755474437"/>
                    </a:ext>
                  </a:extLst>
                </a:gridCol>
                <a:gridCol w="1956953">
                  <a:extLst>
                    <a:ext uri="{9D8B030D-6E8A-4147-A177-3AD203B41FA5}">
                      <a16:colId xmlns:a16="http://schemas.microsoft.com/office/drawing/2014/main" val="1920515685"/>
                    </a:ext>
                  </a:extLst>
                </a:gridCol>
                <a:gridCol w="1157633">
                  <a:extLst>
                    <a:ext uri="{9D8B030D-6E8A-4147-A177-3AD203B41FA5}">
                      <a16:colId xmlns:a16="http://schemas.microsoft.com/office/drawing/2014/main" val="3113305246"/>
                    </a:ext>
                  </a:extLst>
                </a:gridCol>
                <a:gridCol w="7469495">
                  <a:extLst>
                    <a:ext uri="{9D8B030D-6E8A-4147-A177-3AD203B41FA5}">
                      <a16:colId xmlns:a16="http://schemas.microsoft.com/office/drawing/2014/main" val="803255447"/>
                    </a:ext>
                  </a:extLst>
                </a:gridCol>
              </a:tblGrid>
              <a:tr h="6265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lam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22" marR="2892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lam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22" marR="2892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22" marR="28922" marT="0" marB="0" anchor="ctr"/>
                </a:tc>
                <a:extLst>
                  <a:ext uri="{0D108BD9-81ED-4DB2-BD59-A6C34878D82A}">
                    <a16:rowId xmlns:a16="http://schemas.microsoft.com/office/drawing/2014/main" val="2624284329"/>
                  </a:ext>
                </a:extLst>
              </a:tr>
              <a:tr h="245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22" marR="289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22" marR="2892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149612"/>
                  </a:ext>
                </a:extLst>
              </a:tr>
              <a:tr h="4464875">
                <a:tc>
                  <a:txBody>
                    <a:bodyPr/>
                    <a:lstStyle/>
                    <a:p>
                      <a:pPr marR="254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08280" algn="l"/>
                        </a:tabLs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cấu trúc:</a:t>
                      </a:r>
                    </a:p>
                    <a:p>
                      <a:pPr marR="254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08280" algn="l"/>
                        </a:tabLs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Phần mở đầu</a:t>
                      </a:r>
                    </a:p>
                    <a:p>
                      <a:pPr marR="302895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55575" algn="l"/>
                        </a:tabLs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Phần nội dung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Phần kết thúc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22" marR="28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22" marR="2892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22" marR="2892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”: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“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1833 …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30/8/1945.”: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“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.”: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“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vóc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..”: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qua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22" marR="28922" marT="0" marB="0"/>
                </a:tc>
                <a:extLst>
                  <a:ext uri="{0D108BD9-81ED-4DB2-BD59-A6C34878D82A}">
                    <a16:rowId xmlns:a16="http://schemas.microsoft.com/office/drawing/2014/main" val="2030442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389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59828" y="4726659"/>
            <a:ext cx="5620574" cy="2891083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2682" y="5418546"/>
            <a:ext cx="1543980" cy="2582265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602318">
            <a:off x="-778231" y="1879900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466046" y="3758386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51512" y="4922532"/>
            <a:ext cx="4858980" cy="2499338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07882" y="5510477"/>
            <a:ext cx="5242811" cy="2490335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05514" y="5486400"/>
            <a:ext cx="1818487" cy="27432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03172" y="-108184"/>
            <a:ext cx="2339551" cy="158797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661615" y="5510477"/>
            <a:ext cx="1543980" cy="2582265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867440" flipH="1">
            <a:off x="1492419" y="5808587"/>
            <a:ext cx="1068559" cy="1986044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3"/>
            <a:stretch>
              <a:fillRect r="-11129"/>
            </a:stretch>
          </a:blipFill>
        </p:spPr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59EF359-1D8C-48B5-BC3F-48D9B79C5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93032"/>
              </p:ext>
            </p:extLst>
          </p:nvPr>
        </p:nvGraphicFramePr>
        <p:xfrm>
          <a:off x="49277" y="87682"/>
          <a:ext cx="12093446" cy="6770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0227">
                  <a:extLst>
                    <a:ext uri="{9D8B030D-6E8A-4147-A177-3AD203B41FA5}">
                      <a16:colId xmlns:a16="http://schemas.microsoft.com/office/drawing/2014/main" val="668384421"/>
                    </a:ext>
                  </a:extLst>
                </a:gridCol>
                <a:gridCol w="701283">
                  <a:extLst>
                    <a:ext uri="{9D8B030D-6E8A-4147-A177-3AD203B41FA5}">
                      <a16:colId xmlns:a16="http://schemas.microsoft.com/office/drawing/2014/main" val="1754785763"/>
                    </a:ext>
                  </a:extLst>
                </a:gridCol>
                <a:gridCol w="574526">
                  <a:extLst>
                    <a:ext uri="{9D8B030D-6E8A-4147-A177-3AD203B41FA5}">
                      <a16:colId xmlns:a16="http://schemas.microsoft.com/office/drawing/2014/main" val="1875452138"/>
                    </a:ext>
                  </a:extLst>
                </a:gridCol>
                <a:gridCol w="8327410">
                  <a:extLst>
                    <a:ext uri="{9D8B030D-6E8A-4147-A177-3AD203B41FA5}">
                      <a16:colId xmlns:a16="http://schemas.microsoft.com/office/drawing/2014/main" val="2590115442"/>
                    </a:ext>
                  </a:extLst>
                </a:gridCol>
              </a:tblGrid>
              <a:tr h="6770318">
                <a:tc>
                  <a:txBody>
                    <a:bodyPr/>
                    <a:lstStyle/>
                    <a:p>
                      <a:pPr marR="254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08280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đặc điểm hình thức: sử dụng:</a:t>
                      </a:r>
                    </a:p>
                    <a:p>
                      <a:pPr marR="254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08280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Các đề mục để làm nổi bật thông tin chính</a:t>
                      </a:r>
                    </a:p>
                    <a:p>
                      <a:pPr marR="254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08280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Một số từ ngữ chuyên ngành (kiến trúc, lịch sử, địa lí, sinh vật,…)</a:t>
                      </a:r>
                    </a:p>
                    <a:p>
                      <a:pPr marR="254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08280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Từ ngữ giàu giá trị miêu tả, biểu cảm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Hình ảnh minh hoạ, sơ đồ/ bản đồ chỉ dẫn,…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1" marR="52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1" marR="5247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1" marR="5247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VB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VB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vồ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men,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,…),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rỗng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mỉ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1" marR="52471" marT="0" marB="0"/>
                </a:tc>
                <a:extLst>
                  <a:ext uri="{0D108BD9-81ED-4DB2-BD59-A6C34878D82A}">
                    <a16:rowId xmlns:a16="http://schemas.microsoft.com/office/drawing/2014/main" val="256112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44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20562"/>
            <a:ext cx="12211887" cy="6858000"/>
          </a:xfrm>
          <a:custGeom>
            <a:avLst/>
            <a:gdLst/>
            <a:ahLst/>
            <a:cxnLst/>
            <a:rect l="l" t="t" r="r" b="b"/>
            <a:pathLst>
              <a:path w="15116175" h="21374100">
                <a:moveTo>
                  <a:pt x="0" y="0"/>
                </a:moveTo>
                <a:lnTo>
                  <a:pt x="15116175" y="0"/>
                </a:lnTo>
                <a:lnTo>
                  <a:pt x="15116175" y="21374100"/>
                </a:lnTo>
                <a:lnTo>
                  <a:pt x="0" y="2137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286" t="-2573" r="-61147" b="-328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1948" y="5598070"/>
            <a:ext cx="744704" cy="723293"/>
          </a:xfrm>
          <a:custGeom>
            <a:avLst/>
            <a:gdLst/>
            <a:ahLst/>
            <a:cxnLst/>
            <a:rect l="l" t="t" r="r" b="b"/>
            <a:pathLst>
              <a:path w="2320994" h="2254265">
                <a:moveTo>
                  <a:pt x="0" y="0"/>
                </a:moveTo>
                <a:lnTo>
                  <a:pt x="2320994" y="0"/>
                </a:lnTo>
                <a:lnTo>
                  <a:pt x="2320994" y="2254265"/>
                </a:lnTo>
                <a:lnTo>
                  <a:pt x="0" y="2254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47574" y="5575534"/>
            <a:ext cx="744704" cy="723293"/>
          </a:xfrm>
          <a:custGeom>
            <a:avLst/>
            <a:gdLst/>
            <a:ahLst/>
            <a:cxnLst/>
            <a:rect l="l" t="t" r="r" b="b"/>
            <a:pathLst>
              <a:path w="2320994" h="2254265">
                <a:moveTo>
                  <a:pt x="0" y="0"/>
                </a:moveTo>
                <a:lnTo>
                  <a:pt x="2320994" y="0"/>
                </a:lnTo>
                <a:lnTo>
                  <a:pt x="2320994" y="2254265"/>
                </a:lnTo>
                <a:lnTo>
                  <a:pt x="0" y="2254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8448" y="431800"/>
            <a:ext cx="744704" cy="723293"/>
          </a:xfrm>
          <a:custGeom>
            <a:avLst/>
            <a:gdLst/>
            <a:ahLst/>
            <a:cxnLst/>
            <a:rect l="l" t="t" r="r" b="b"/>
            <a:pathLst>
              <a:path w="2320994" h="2254265">
                <a:moveTo>
                  <a:pt x="0" y="0"/>
                </a:moveTo>
                <a:lnTo>
                  <a:pt x="2320994" y="0"/>
                </a:lnTo>
                <a:lnTo>
                  <a:pt x="2320994" y="2254265"/>
                </a:lnTo>
                <a:lnTo>
                  <a:pt x="0" y="2254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60000" y="431800"/>
            <a:ext cx="744704" cy="723293"/>
          </a:xfrm>
          <a:custGeom>
            <a:avLst/>
            <a:gdLst/>
            <a:ahLst/>
            <a:cxnLst/>
            <a:rect l="l" t="t" r="r" b="b"/>
            <a:pathLst>
              <a:path w="2320994" h="2254265">
                <a:moveTo>
                  <a:pt x="0" y="0"/>
                </a:moveTo>
                <a:lnTo>
                  <a:pt x="2320994" y="0"/>
                </a:lnTo>
                <a:lnTo>
                  <a:pt x="2320994" y="2254265"/>
                </a:lnTo>
                <a:lnTo>
                  <a:pt x="0" y="2254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4B27DE-27C1-45B7-A61C-0A0901D1A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181933"/>
              </p:ext>
            </p:extLst>
          </p:nvPr>
        </p:nvGraphicFramePr>
        <p:xfrm>
          <a:off x="104503" y="130630"/>
          <a:ext cx="11848009" cy="6295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9687">
                  <a:extLst>
                    <a:ext uri="{9D8B030D-6E8A-4147-A177-3AD203B41FA5}">
                      <a16:colId xmlns:a16="http://schemas.microsoft.com/office/drawing/2014/main" val="1277789785"/>
                    </a:ext>
                  </a:extLst>
                </a:gridCol>
                <a:gridCol w="812026">
                  <a:extLst>
                    <a:ext uri="{9D8B030D-6E8A-4147-A177-3AD203B41FA5}">
                      <a16:colId xmlns:a16="http://schemas.microsoft.com/office/drawing/2014/main" val="2764176682"/>
                    </a:ext>
                  </a:extLst>
                </a:gridCol>
                <a:gridCol w="581392">
                  <a:extLst>
                    <a:ext uri="{9D8B030D-6E8A-4147-A177-3AD203B41FA5}">
                      <a16:colId xmlns:a16="http://schemas.microsoft.com/office/drawing/2014/main" val="3469320065"/>
                    </a:ext>
                  </a:extLst>
                </a:gridCol>
                <a:gridCol w="8014904">
                  <a:extLst>
                    <a:ext uri="{9D8B030D-6E8A-4147-A177-3AD203B41FA5}">
                      <a16:colId xmlns:a16="http://schemas.microsoft.com/office/drawing/2014/main" val="2856168569"/>
                    </a:ext>
                  </a:extLst>
                </a:gridCol>
              </a:tblGrid>
              <a:tr h="6295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cách trình bày thông tin: Thông tin thường được trình bày theo trật tự thời gian, theo trật tự không gian, theo cách phân loại đối tượng, quan hệ nhân quả,…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VB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7632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05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81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490456" y="218631"/>
            <a:ext cx="5219114" cy="3089383"/>
            <a:chOff x="7307576" y="9481"/>
            <a:chExt cx="5219114" cy="3089383"/>
          </a:xfrm>
        </p:grpSpPr>
        <p:pic>
          <p:nvPicPr>
            <p:cNvPr id="5" name="Picture 4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07576" y="9481"/>
              <a:ext cx="5219114" cy="30893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623148"/>
              <a:ext cx="446649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Cho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0250" y="801123"/>
            <a:ext cx="1138145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1,11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...”.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5m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1,11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06662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2491</Words>
  <Application>Microsoft Office PowerPoint</Application>
  <PresentationFormat>Widescreen</PresentationFormat>
  <Paragraphs>119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#9Slide03 Arima Madurai</vt:lpstr>
      <vt:lpstr>#9Slide03 Arima Madurai Black</vt:lpstr>
      <vt:lpstr>#9Slide07 SVNKG Ten Thousand Re</vt:lpstr>
      <vt:lpstr>Arial</vt:lpstr>
      <vt:lpstr>Calibri</vt:lpstr>
      <vt:lpstr>Calibri Light</vt:lpstr>
      <vt:lpstr>Times New Roman</vt:lpstr>
      <vt:lpstr>เอฟซี แคนดี้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 Chí Nguyên</dc:creator>
  <cp:lastModifiedBy>Admin</cp:lastModifiedBy>
  <cp:revision>28</cp:revision>
  <dcterms:created xsi:type="dcterms:W3CDTF">2024-07-20T02:30:37Z</dcterms:created>
  <dcterms:modified xsi:type="dcterms:W3CDTF">2024-07-23T06:42:56Z</dcterms:modified>
</cp:coreProperties>
</file>